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1191" r:id="rId2"/>
    <p:sldId id="1147" r:id="rId3"/>
    <p:sldId id="1183" r:id="rId4"/>
    <p:sldId id="1124" r:id="rId5"/>
    <p:sldId id="1150" r:id="rId6"/>
    <p:sldId id="1216" r:id="rId7"/>
    <p:sldId id="1217" r:id="rId8"/>
    <p:sldId id="1184" r:id="rId9"/>
    <p:sldId id="1126" r:id="rId10"/>
    <p:sldId id="1127" r:id="rId11"/>
    <p:sldId id="1128" r:id="rId12"/>
    <p:sldId id="1152" r:id="rId13"/>
    <p:sldId id="1130" r:id="rId14"/>
    <p:sldId id="1185" r:id="rId15"/>
    <p:sldId id="1198" r:id="rId16"/>
    <p:sldId id="1199" r:id="rId17"/>
    <p:sldId id="1200" r:id="rId18"/>
    <p:sldId id="1157" r:id="rId19"/>
    <p:sldId id="1214" r:id="rId20"/>
    <p:sldId id="1154" r:id="rId21"/>
    <p:sldId id="1155" r:id="rId22"/>
    <p:sldId id="1156" r:id="rId23"/>
    <p:sldId id="1182" r:id="rId24"/>
    <p:sldId id="1186" r:id="rId25"/>
    <p:sldId id="1141" r:id="rId26"/>
    <p:sldId id="1158" r:id="rId27"/>
    <p:sldId id="1202" r:id="rId28"/>
    <p:sldId id="1215" r:id="rId29"/>
    <p:sldId id="1219" r:id="rId30"/>
    <p:sldId id="1222" r:id="rId31"/>
    <p:sldId id="1223" r:id="rId32"/>
    <p:sldId id="1220" r:id="rId33"/>
    <p:sldId id="1221" r:id="rId34"/>
    <p:sldId id="1160" r:id="rId35"/>
    <p:sldId id="1203" r:id="rId36"/>
    <p:sldId id="1187" r:id="rId37"/>
    <p:sldId id="1146" r:id="rId38"/>
    <p:sldId id="1181" r:id="rId39"/>
    <p:sldId id="1148" r:id="rId40"/>
    <p:sldId id="1224" r:id="rId41"/>
    <p:sldId id="1159" r:id="rId42"/>
    <p:sldId id="1209" r:id="rId43"/>
    <p:sldId id="1210" r:id="rId44"/>
    <p:sldId id="1213" r:id="rId45"/>
    <p:sldId id="1188" r:id="rId46"/>
    <p:sldId id="1189" r:id="rId47"/>
    <p:sldId id="1192" r:id="rId48"/>
    <p:sldId id="1193" r:id="rId49"/>
    <p:sldId id="1194" r:id="rId50"/>
    <p:sldId id="1195" r:id="rId51"/>
    <p:sldId id="119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2884"/>
    <a:srgbClr val="0033CC"/>
    <a:srgbClr val="00B853"/>
    <a:srgbClr val="FF5050"/>
    <a:srgbClr val="FF9966"/>
    <a:srgbClr val="5B9BD5"/>
    <a:srgbClr val="0099CC"/>
    <a:srgbClr val="FF6600"/>
    <a:srgbClr val="33CC33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2" autoAdjust="0"/>
    <p:restoredTop sz="93484" autoAdjust="0"/>
  </p:normalViewPr>
  <p:slideViewPr>
    <p:cSldViewPr snapToGrid="0">
      <p:cViewPr varScale="1">
        <p:scale>
          <a:sx n="60" d="100"/>
          <a:sy n="60" d="100"/>
        </p:scale>
        <p:origin x="78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7573E-F062-4FD7-B8B1-7EF9EF9A793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D0BE-8D5B-46CF-87F0-C21ED6163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5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C8D7-3038-4863-B7C8-61CE45DE8E0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35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095E2-DD5C-487D-AB0C-F7E51CF0886F}" type="slidenum">
              <a:rPr lang="en-IL" smtClean="0"/>
              <a:t>19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0614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8838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2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3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63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1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7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24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l" rtl="0">
              <a:defRPr sz="3600">
                <a:solidFill>
                  <a:srgbClr val="003399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l" rtl="0">
              <a:defRPr sz="2400" baseline="0">
                <a:latin typeface="+mn-lt"/>
                <a:cs typeface="Times New Roman" panose="02020603050405020304" pitchFamily="18" charset="0"/>
              </a:defRPr>
            </a:lvl1pPr>
            <a:lvl2pPr marL="685800" indent="-228600" algn="l" rtl="0">
              <a:buSzPct val="70000"/>
              <a:buFont typeface="Courier New" panose="02070309020205020404" pitchFamily="49" charset="0"/>
              <a:buChar char="o"/>
              <a:defRPr sz="2000" baseline="0">
                <a:latin typeface="+mn-lt"/>
                <a:cs typeface="Times New Roman" panose="02020603050405020304" pitchFamily="18" charset="0"/>
              </a:defRPr>
            </a:lvl2pPr>
            <a:lvl3pPr marL="1143000" indent="-228600" algn="l" rtl="0">
              <a:buSzPct val="70000"/>
              <a:buFont typeface="Wingdings" panose="05000000000000000000" pitchFamily="2" charset="2"/>
              <a:buChar char="§"/>
              <a:defRPr sz="1800">
                <a:latin typeface="+mn-lt"/>
                <a:cs typeface="Times New Roman" panose="02020603050405020304" pitchFamily="18" charset="0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en-US" dirty="0" smtClean="0"/>
              <a:t>Level 1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8089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FB66D93B-30F9-4418-8AD5-7F433FC37F91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1D1D6D32-BE25-4AB2-8F06-3F620ACB1F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96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juedisches-leben.erfurt.de/jl/en/middle-ages/jcommunity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reich.hms.harvard.edu/datasets" TargetMode="External"/><Relationship Id="rId2" Type="http://schemas.openxmlformats.org/officeDocument/2006/relationships/hyperlink" Target="https://www.cell.com/cell/fulltext/S0092-8674(22)01378-2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emf"/><Relationship Id="rId4" Type="http://schemas.openxmlformats.org/officeDocument/2006/relationships/hyperlink" Target="https://www.ebi.ac.uk/ena/browser/view/PRJEB53475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4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8238" y="887613"/>
            <a:ext cx="11281144" cy="1527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7030A0"/>
                </a:solidFill>
                <a:latin typeface="+mn-lt"/>
                <a:cs typeface="David" panose="020E0502060401010101" pitchFamily="34" charset="-79"/>
              </a:rPr>
              <a:t>The DNA of medieval Ashkenazi Jews from Erfurt, Germany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67476" y="2491804"/>
            <a:ext cx="8470890" cy="1549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2060"/>
                </a:solidFill>
              </a:rPr>
              <a:t>Shai Carmi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The Hebrew University of Jerusalem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893152" y="3874283"/>
            <a:ext cx="8345214" cy="11725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November 2022</a:t>
            </a:r>
            <a:endParaRPr lang="en-US" dirty="0" smtClean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295" y="4629752"/>
            <a:ext cx="3235183" cy="2147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353" y="6154209"/>
            <a:ext cx="2190457" cy="6164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40" y="5628361"/>
            <a:ext cx="1599132" cy="692713"/>
          </a:xfrm>
          <a:prstGeom prst="rect">
            <a:avLst/>
          </a:prstGeom>
        </p:spPr>
      </p:pic>
      <p:pic>
        <p:nvPicPr>
          <p:cNvPr id="10" name="Picture 2" descr="https://medicine.ekmd.huji.ac.il/schools/publichealth/Style%20Library/Images/University/middle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0" y="5873399"/>
            <a:ext cx="355282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00493" y="2816456"/>
            <a:ext cx="1939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scarmilab.org</a:t>
            </a:r>
          </a:p>
          <a:p>
            <a:r>
              <a:rPr lang="en-US" sz="24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@ShaiCarmi</a:t>
            </a:r>
          </a:p>
        </p:txBody>
      </p:sp>
    </p:spTree>
    <p:extLst>
      <p:ext uri="{BB962C8B-B14F-4D97-AF65-F5344CB8AC3E}">
        <p14:creationId xmlns:p14="http://schemas.microsoft.com/office/powerpoint/2010/main" val="10674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Collaborators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753" y="1578834"/>
            <a:ext cx="10515600" cy="4880045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Hebrew University:</a:t>
            </a:r>
            <a:r>
              <a:rPr lang="en-US" sz="2000" dirty="0" smtClean="0"/>
              <a:t> </a:t>
            </a:r>
            <a:r>
              <a:rPr lang="en-US" sz="2000" b="1" dirty="0" smtClean="0"/>
              <a:t>Shamam Waldman</a:t>
            </a:r>
            <a:endParaRPr lang="en-US" sz="2000" dirty="0" smtClean="0"/>
          </a:p>
          <a:p>
            <a:pPr lvl="1"/>
            <a:r>
              <a:rPr lang="en-US" sz="1800" dirty="0" smtClean="0"/>
              <a:t>Daniel Backenroth, Hila Fridman</a:t>
            </a:r>
          </a:p>
          <a:p>
            <a:r>
              <a:rPr lang="en-US" sz="2000" b="1" dirty="0" smtClean="0">
                <a:solidFill>
                  <a:srgbClr val="0033CC"/>
                </a:solidFill>
              </a:rPr>
              <a:t>Harvard:</a:t>
            </a:r>
            <a:r>
              <a:rPr lang="en-US" sz="2000" dirty="0" smtClean="0"/>
              <a:t> </a:t>
            </a:r>
            <a:r>
              <a:rPr lang="en-US" sz="2000" b="1" dirty="0" smtClean="0"/>
              <a:t>David Reich</a:t>
            </a:r>
            <a:endParaRPr lang="en-US" sz="2000" dirty="0"/>
          </a:p>
          <a:p>
            <a:pPr lvl="1"/>
            <a:r>
              <a:rPr lang="en-GB" sz="1800" dirty="0"/>
              <a:t>Éadaoin </a:t>
            </a:r>
            <a:r>
              <a:rPr lang="en-GB" sz="1800" dirty="0" smtClean="0"/>
              <a:t>Harney, </a:t>
            </a:r>
            <a:r>
              <a:rPr lang="en-US" sz="1800" dirty="0"/>
              <a:t>Ali </a:t>
            </a:r>
            <a:r>
              <a:rPr lang="en-US" sz="1800" dirty="0" smtClean="0"/>
              <a:t>Akbari, </a:t>
            </a:r>
            <a:r>
              <a:rPr lang="en-US" sz="1800" dirty="0"/>
              <a:t>Nadin </a:t>
            </a:r>
            <a:r>
              <a:rPr lang="en-US" sz="1800" dirty="0" smtClean="0"/>
              <a:t>Rohland, </a:t>
            </a:r>
            <a:r>
              <a:rPr lang="en-US" sz="1800" dirty="0"/>
              <a:t>Iñigo </a:t>
            </a:r>
            <a:r>
              <a:rPr lang="en-US" sz="1800" dirty="0" smtClean="0"/>
              <a:t>Olalde, Swapan Mallick, and others</a:t>
            </a:r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002060"/>
                </a:solidFill>
              </a:rPr>
              <a:t>Erfurt</a:t>
            </a:r>
            <a:r>
              <a:rPr lang="en-US" sz="2000" b="1" dirty="0">
                <a:solidFill>
                  <a:srgbClr val="0033CC"/>
                </a:solidFill>
              </a:rPr>
              <a:t>:</a:t>
            </a:r>
            <a:r>
              <a:rPr lang="en-US" sz="2000" dirty="0"/>
              <a:t> Karin Sczech, Maria Stürzebecher, Maike </a:t>
            </a:r>
            <a:r>
              <a:rPr lang="en-US" sz="2000" dirty="0" smtClean="0"/>
              <a:t>Lämmerhirt, </a:t>
            </a:r>
            <a:r>
              <a:rPr lang="en-US" sz="2000" dirty="0"/>
              <a:t>Stefan Flohr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Isotopes</a:t>
            </a:r>
            <a:r>
              <a:rPr lang="en-US" sz="2000" b="1" dirty="0" smtClean="0">
                <a:solidFill>
                  <a:srgbClr val="0033CC"/>
                </a:solidFill>
              </a:rPr>
              <a:t>:</a:t>
            </a:r>
            <a:r>
              <a:rPr lang="en-US" sz="2000" dirty="0" smtClean="0"/>
              <a:t> Keith Pruffer, Virginie Renson, Nadia Neff, Gina Buckley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Population genetics:</a:t>
            </a:r>
            <a:r>
              <a:rPr lang="en-US" sz="2000" dirty="0" smtClean="0"/>
              <a:t> Harald Ringbauer, Stephan Schiffels, Yosef Maruvka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Uniparental markers:</a:t>
            </a:r>
            <a:r>
              <a:rPr lang="en-US" sz="2000" dirty="0" smtClean="0"/>
              <a:t> Leo Cooper, Josh Lipson, Ariel Lomes</a:t>
            </a:r>
            <a:r>
              <a:rPr lang="en-US" sz="2000" b="1" dirty="0" smtClean="0">
                <a:solidFill>
                  <a:srgbClr val="0033CC"/>
                </a:solidFill>
              </a:rPr>
              <a:t>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History:</a:t>
            </a:r>
            <a:r>
              <a:rPr lang="en-US" sz="2000" dirty="0" smtClean="0"/>
              <a:t> Leonard Rutgers, Alexander Beider</a:t>
            </a:r>
          </a:p>
          <a:p>
            <a:endParaRPr lang="en-US" sz="2000" b="1" dirty="0" smtClean="0">
              <a:solidFill>
                <a:srgbClr val="0033CC"/>
              </a:solidFill>
            </a:endParaRPr>
          </a:p>
          <a:p>
            <a:r>
              <a:rPr lang="en-US" sz="2000" b="1" dirty="0" smtClean="0">
                <a:solidFill>
                  <a:srgbClr val="002060"/>
                </a:solidFill>
              </a:rPr>
              <a:t>Acknowledgements:</a:t>
            </a:r>
            <a:r>
              <a:rPr lang="en-US" sz="2000" b="1" dirty="0" smtClean="0"/>
              <a:t> </a:t>
            </a:r>
            <a:r>
              <a:rPr lang="en-US" sz="2000" dirty="0" smtClean="0"/>
              <a:t>Ephraim Shoham Steiner, Rabbi Ze’ev Litke</a:t>
            </a:r>
          </a:p>
        </p:txBody>
      </p:sp>
      <p:pic>
        <p:nvPicPr>
          <p:cNvPr id="1026" name="Picture 2" descr="https://shaicarmi.files.wordpress.com/2020/02/shamamwaldman-1.jpeg?w=4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491" y="1297172"/>
            <a:ext cx="1708274" cy="258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vid Reich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297" y="4200446"/>
            <a:ext cx="1693824" cy="225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57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33CC"/>
                </a:solidFill>
              </a:rPr>
              <a:t>Introduction</a:t>
            </a:r>
          </a:p>
          <a:p>
            <a:r>
              <a:rPr lang="en-US" dirty="0" smtClean="0"/>
              <a:t>The Erfurt study</a:t>
            </a:r>
          </a:p>
          <a:p>
            <a:r>
              <a:rPr lang="en-US" dirty="0" smtClean="0"/>
              <a:t>Ancestry</a:t>
            </a:r>
          </a:p>
          <a:p>
            <a:r>
              <a:rPr lang="en-US" dirty="0" smtClean="0"/>
              <a:t>Founder event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01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Early Ashkenazi Jewish (AJ) history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5" y="1758062"/>
            <a:ext cx="4635956" cy="4631168"/>
          </a:xfrm>
        </p:spPr>
        <p:txBody>
          <a:bodyPr>
            <a:normAutofit/>
          </a:bodyPr>
          <a:lstStyle/>
          <a:p>
            <a:r>
              <a:rPr lang="en-US" dirty="0" smtClean="0"/>
              <a:t>Early origin: Eastern Mediterranean?</a:t>
            </a:r>
          </a:p>
          <a:p>
            <a:r>
              <a:rPr lang="en-US" dirty="0" smtClean="0"/>
              <a:t>The </a:t>
            </a:r>
            <a:r>
              <a:rPr lang="en-US" dirty="0"/>
              <a:t>first </a:t>
            </a:r>
            <a:r>
              <a:rPr lang="en-US" dirty="0" smtClean="0"/>
              <a:t>AJ appeared in Germany/France only in ≈</a:t>
            </a:r>
            <a:r>
              <a:rPr lang="en-US" dirty="0"/>
              <a:t>1000 </a:t>
            </a:r>
            <a:r>
              <a:rPr lang="en-US" dirty="0" smtClean="0"/>
              <a:t>CE</a:t>
            </a:r>
          </a:p>
          <a:p>
            <a:r>
              <a:rPr lang="en-US" dirty="0" smtClean="0"/>
              <a:t>The </a:t>
            </a:r>
            <a:r>
              <a:rPr lang="en-US" dirty="0"/>
              <a:t>population expanded rapidly in Eastern </a:t>
            </a:r>
            <a:r>
              <a:rPr lang="en-US" dirty="0" smtClean="0"/>
              <a:t>Europe</a:t>
            </a:r>
          </a:p>
          <a:p>
            <a:endParaRPr lang="en-US" dirty="0"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cs typeface="Calibri" panose="020F0502020204030204" pitchFamily="34" charset="0"/>
              </a:rPr>
              <a:t>Where did they come from?</a:t>
            </a:r>
          </a:p>
          <a:p>
            <a:r>
              <a:rPr lang="en-US" dirty="0" smtClean="0">
                <a:solidFill>
                  <a:srgbClr val="C00000"/>
                </a:solidFill>
                <a:cs typeface="Calibri" panose="020F0502020204030204" pitchFamily="34" charset="0"/>
              </a:rPr>
              <a:t>When did they move East?</a:t>
            </a:r>
          </a:p>
          <a:p>
            <a:r>
              <a:rPr lang="en-US" dirty="0" smtClean="0">
                <a:solidFill>
                  <a:srgbClr val="C00000"/>
                </a:solidFill>
                <a:cs typeface="Calibri" panose="020F0502020204030204" pitchFamily="34" charset="0"/>
              </a:rPr>
              <a:t>When/where/did they intermarry?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692878" y="1809496"/>
            <a:ext cx="5213192" cy="4561808"/>
            <a:chOff x="5829985" y="1844450"/>
            <a:chExt cx="4429800" cy="4766569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29985" y="1844450"/>
              <a:ext cx="4429800" cy="4766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Oval 17"/>
            <p:cNvSpPr/>
            <p:nvPr/>
          </p:nvSpPr>
          <p:spPr bwMode="auto">
            <a:xfrm rot="20906338">
              <a:off x="7539067" y="4716035"/>
              <a:ext cx="243034" cy="27048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grpSp>
          <p:nvGrpSpPr>
            <p:cNvPr id="6" name="קבוצה 15"/>
            <p:cNvGrpSpPr/>
            <p:nvPr/>
          </p:nvGrpSpPr>
          <p:grpSpPr>
            <a:xfrm rot="21092390">
              <a:off x="7798165" y="4355894"/>
              <a:ext cx="1126880" cy="421590"/>
              <a:chOff x="6132206" y="4009507"/>
              <a:chExt cx="2179258" cy="571516"/>
            </a:xfrm>
          </p:grpSpPr>
          <p:sp>
            <p:nvSpPr>
              <p:cNvPr id="7" name="Right Arrow 19"/>
              <p:cNvSpPr/>
              <p:nvPr/>
            </p:nvSpPr>
            <p:spPr bwMode="auto">
              <a:xfrm rot="21100718">
                <a:off x="6132206" y="4179585"/>
                <a:ext cx="1319202" cy="401438"/>
              </a:xfrm>
              <a:prstGeom prst="rightArrow">
                <a:avLst>
                  <a:gd name="adj1" fmla="val 50000"/>
                  <a:gd name="adj2" fmla="val 8952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endParaRPr>
              </a:p>
            </p:txBody>
          </p:sp>
          <p:sp>
            <p:nvSpPr>
              <p:cNvPr id="8" name="Oval 17"/>
              <p:cNvSpPr/>
              <p:nvPr/>
            </p:nvSpPr>
            <p:spPr bwMode="auto">
              <a:xfrm>
                <a:off x="7940407" y="4009507"/>
                <a:ext cx="371057" cy="25740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latin typeface="Arial" pitchFamily="-97" charset="0"/>
                  <a:ea typeface="ＭＳ Ｐゴシック" pitchFamily="-97" charset="-128"/>
                  <a:cs typeface="ＭＳ Ｐゴシック" pitchFamily="-97" charset="-128"/>
                </a:endParaRPr>
              </a:p>
            </p:txBody>
          </p:sp>
        </p:grpSp>
        <p:sp>
          <p:nvSpPr>
            <p:cNvPr id="9" name="Oval 21"/>
            <p:cNvSpPr/>
            <p:nvPr/>
          </p:nvSpPr>
          <p:spPr bwMode="auto">
            <a:xfrm rot="16200000">
              <a:off x="8472643" y="4045763"/>
              <a:ext cx="776158" cy="72688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0" name="Up Arrow 8"/>
            <p:cNvSpPr/>
            <p:nvPr/>
          </p:nvSpPr>
          <p:spPr bwMode="auto">
            <a:xfrm rot="16915527">
              <a:off x="6993696" y="2663517"/>
              <a:ext cx="436073" cy="2558401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11" name="Up Arrow 8"/>
            <p:cNvSpPr/>
            <p:nvPr/>
          </p:nvSpPr>
          <p:spPr bwMode="auto">
            <a:xfrm rot="8803779">
              <a:off x="9342379" y="4659047"/>
              <a:ext cx="379790" cy="1926483"/>
            </a:xfrm>
            <a:prstGeom prst="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</p:grpSp>
      <p:sp>
        <p:nvSpPr>
          <p:cNvPr id="14" name="Right Arrow 19"/>
          <p:cNvSpPr/>
          <p:nvPr/>
        </p:nvSpPr>
        <p:spPr bwMode="auto">
          <a:xfrm rot="19320000">
            <a:off x="8579293" y="4599998"/>
            <a:ext cx="369207" cy="232350"/>
          </a:xfrm>
          <a:prstGeom prst="rightArrow">
            <a:avLst>
              <a:gd name="adj1" fmla="val 50000"/>
              <a:gd name="adj2" fmla="val 8952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600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t="6110" r="259"/>
          <a:stretch/>
        </p:blipFill>
        <p:spPr>
          <a:xfrm>
            <a:off x="691116" y="1325540"/>
            <a:ext cx="11056528" cy="5275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Ashkenazi genetic ancestry</a:t>
            </a:r>
            <a:endParaRPr lang="en-US" dirty="0"/>
          </a:p>
        </p:txBody>
      </p:sp>
      <p:sp>
        <p:nvSpPr>
          <p:cNvPr id="34" name="TextBox 202"/>
          <p:cNvSpPr txBox="1">
            <a:spLocks noChangeArrowheads="1"/>
          </p:cNvSpPr>
          <p:nvPr/>
        </p:nvSpPr>
        <p:spPr bwMode="auto">
          <a:xfrm>
            <a:off x="5319447" y="4094800"/>
            <a:ext cx="1974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rgbClr val="00B853"/>
                </a:solidFill>
                <a:cs typeface="Arial" panose="020B0604020202020204" pitchFamily="34" charset="0"/>
              </a:rPr>
              <a:t>Ashkenazi </a:t>
            </a:r>
            <a:r>
              <a:rPr lang="en-US" altLang="en-US" sz="1800" dirty="0" smtClean="0">
                <a:solidFill>
                  <a:srgbClr val="00B853"/>
                </a:solidFill>
                <a:cs typeface="Arial" panose="020B0604020202020204" pitchFamily="34" charset="0"/>
              </a:rPr>
              <a:t>Jews</a:t>
            </a:r>
            <a:endParaRPr lang="en-US" altLang="en-US" sz="1800" dirty="0">
              <a:solidFill>
                <a:srgbClr val="00B853"/>
              </a:solidFill>
              <a:cs typeface="Arial" panose="020B0604020202020204" pitchFamily="34" charset="0"/>
            </a:endParaRPr>
          </a:p>
        </p:txBody>
      </p:sp>
      <p:sp>
        <p:nvSpPr>
          <p:cNvPr id="49" name="TextBox 217"/>
          <p:cNvSpPr txBox="1">
            <a:spLocks noChangeArrowheads="1"/>
          </p:cNvSpPr>
          <p:nvPr/>
        </p:nvSpPr>
        <p:spPr bwMode="auto">
          <a:xfrm>
            <a:off x="7172478" y="4463011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North-African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29" name="TextBox 217"/>
          <p:cNvSpPr txBox="1">
            <a:spLocks noChangeArrowheads="1"/>
          </p:cNvSpPr>
          <p:nvPr/>
        </p:nvSpPr>
        <p:spPr bwMode="auto">
          <a:xfrm>
            <a:off x="7534651" y="2872160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Iraqi/Irani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30" name="TextBox 217"/>
          <p:cNvSpPr txBox="1">
            <a:spLocks noChangeArrowheads="1"/>
          </p:cNvSpPr>
          <p:nvPr/>
        </p:nvSpPr>
        <p:spPr bwMode="auto">
          <a:xfrm>
            <a:off x="9672956" y="3973933"/>
            <a:ext cx="1395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Yemenite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31" name="TextBox 217"/>
          <p:cNvSpPr txBox="1">
            <a:spLocks noChangeArrowheads="1"/>
          </p:cNvSpPr>
          <p:nvPr/>
        </p:nvSpPr>
        <p:spPr bwMode="auto">
          <a:xfrm>
            <a:off x="6251278" y="3513389"/>
            <a:ext cx="1361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Turkish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53" name="TextBox 217"/>
          <p:cNvSpPr txBox="1">
            <a:spLocks noChangeArrowheads="1"/>
          </p:cNvSpPr>
          <p:nvPr/>
        </p:nvSpPr>
        <p:spPr bwMode="auto">
          <a:xfrm>
            <a:off x="4776607" y="3354745"/>
            <a:ext cx="1351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99CC"/>
                </a:solidFill>
                <a:cs typeface="Arial" panose="020B0604020202020204" pitchFamily="34" charset="0"/>
              </a:rPr>
              <a:t>Italian/Greek</a:t>
            </a:r>
            <a:endParaRPr lang="en-US" altLang="en-US" sz="1400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4432014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237395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9" grpId="0"/>
      <p:bldP spid="29" grpId="0"/>
      <p:bldP spid="30" grpId="0"/>
      <p:bldP spid="31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AJ founder event/bottleneck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6" y="1664249"/>
            <a:ext cx="10515600" cy="2911503"/>
          </a:xfrm>
        </p:spPr>
        <p:txBody>
          <a:bodyPr/>
          <a:lstStyle/>
          <a:p>
            <a:r>
              <a:rPr lang="en-US" b="1" dirty="0"/>
              <a:t>Genetic </a:t>
            </a:r>
            <a:r>
              <a:rPr lang="en-US" b="1" dirty="0" smtClean="0"/>
              <a:t>evidence:</a:t>
            </a:r>
            <a:endParaRPr lang="en-US" b="1" dirty="0"/>
          </a:p>
          <a:p>
            <a:pPr lvl="1"/>
            <a:r>
              <a:rPr lang="en-US" sz="2400" dirty="0" smtClean="0"/>
              <a:t>High </a:t>
            </a:r>
            <a:r>
              <a:rPr lang="en-US" sz="2400" dirty="0"/>
              <a:t>frequency of </a:t>
            </a:r>
            <a:r>
              <a:rPr lang="en-US" sz="2400" dirty="0" smtClean="0"/>
              <a:t>pathogenic variants</a:t>
            </a:r>
            <a:endParaRPr lang="en-US" sz="2400" dirty="0"/>
          </a:p>
          <a:p>
            <a:pPr lvl="1"/>
            <a:r>
              <a:rPr lang="en-US" sz="2400" dirty="0"/>
              <a:t>Four mitochondrial </a:t>
            </a:r>
            <a:r>
              <a:rPr lang="en-US" sz="2400" dirty="0" smtClean="0"/>
              <a:t>haplogroups in 40</a:t>
            </a:r>
            <a:r>
              <a:rPr lang="en-US" sz="2400" dirty="0"/>
              <a:t>% of </a:t>
            </a:r>
            <a:r>
              <a:rPr lang="en-US" sz="2400" dirty="0" smtClean="0"/>
              <a:t>AJ</a:t>
            </a:r>
            <a:endParaRPr lang="en-US" sz="2400" dirty="0"/>
          </a:p>
          <a:p>
            <a:pPr lvl="1"/>
            <a:r>
              <a:rPr lang="en-US" sz="2400" dirty="0" smtClean="0"/>
              <a:t>Identical genomic blocks in unrelated individuals</a:t>
            </a:r>
            <a:endParaRPr lang="en-US" sz="2400" dirty="0"/>
          </a:p>
          <a:p>
            <a:endParaRPr lang="en-US" dirty="0" smtClean="0"/>
          </a:p>
          <a:p>
            <a:r>
              <a:rPr lang="en-US" b="1" dirty="0" smtClean="0"/>
              <a:t>Current model</a:t>
            </a:r>
            <a:r>
              <a:rPr lang="en-US" dirty="0" smtClean="0"/>
              <a:t> </a:t>
            </a:r>
            <a:r>
              <a:rPr lang="en-US" sz="2000" dirty="0" smtClean="0"/>
              <a:t>(effective population size)</a:t>
            </a:r>
            <a:r>
              <a:rPr lang="en-US" dirty="0" smtClean="0"/>
              <a:t>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FEBFC7-284C-4F63-9072-45146C88641C}"/>
              </a:ext>
            </a:extLst>
          </p:cNvPr>
          <p:cNvGrpSpPr/>
          <p:nvPr/>
        </p:nvGrpSpPr>
        <p:grpSpPr>
          <a:xfrm>
            <a:off x="8816665" y="1694992"/>
            <a:ext cx="2456853" cy="1353339"/>
            <a:chOff x="7234515" y="3352800"/>
            <a:chExt cx="2037600" cy="138056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559077-34C2-4AA9-9A1C-C48330CAA12D}"/>
                </a:ext>
              </a:extLst>
            </p:cNvPr>
            <p:cNvCxnSpPr>
              <a:cxnSpLocks/>
            </p:cNvCxnSpPr>
            <p:nvPr/>
          </p:nvCxnSpPr>
          <p:spPr>
            <a:xfrm>
              <a:off x="7252447" y="3352800"/>
              <a:ext cx="0" cy="138056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F20691D-950C-4F5A-94DD-167F35A092F5}"/>
                </a:ext>
              </a:extLst>
            </p:cNvPr>
            <p:cNvCxnSpPr>
              <a:cxnSpLocks/>
            </p:cNvCxnSpPr>
            <p:nvPr/>
          </p:nvCxnSpPr>
          <p:spPr>
            <a:xfrm>
              <a:off x="9260542" y="3352800"/>
              <a:ext cx="0" cy="138056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4A2BD23-5397-46B7-9F7B-435C96EB2C9E}"/>
                </a:ext>
              </a:extLst>
            </p:cNvPr>
            <p:cNvCxnSpPr/>
            <p:nvPr/>
          </p:nvCxnSpPr>
          <p:spPr>
            <a:xfrm>
              <a:off x="7234515" y="4733365"/>
              <a:ext cx="20376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D4A0BC9E-FEF1-4A60-B5E1-76A3CAE1BC17}"/>
              </a:ext>
            </a:extLst>
          </p:cNvPr>
          <p:cNvSpPr/>
          <p:nvPr/>
        </p:nvSpPr>
        <p:spPr>
          <a:xfrm>
            <a:off x="9086901" y="1829923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BC57A0-9C14-4107-9B6D-88B8157BB30E}"/>
              </a:ext>
            </a:extLst>
          </p:cNvPr>
          <p:cNvSpPr/>
          <p:nvPr/>
        </p:nvSpPr>
        <p:spPr>
          <a:xfrm>
            <a:off x="9222019" y="2305756"/>
            <a:ext cx="140513" cy="1318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5BEB8E-FC3E-4165-BDDB-225FA46EC3CF}"/>
              </a:ext>
            </a:extLst>
          </p:cNvPr>
          <p:cNvSpPr/>
          <p:nvPr/>
        </p:nvSpPr>
        <p:spPr>
          <a:xfrm>
            <a:off x="10665062" y="2155677"/>
            <a:ext cx="140513" cy="13181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2057DC-C441-4AA0-9554-CAFB3ECAD4EB}"/>
              </a:ext>
            </a:extLst>
          </p:cNvPr>
          <p:cNvSpPr/>
          <p:nvPr/>
        </p:nvSpPr>
        <p:spPr>
          <a:xfrm>
            <a:off x="9978670" y="2559956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5FC4FC-C464-422A-9408-47FEB15B5ED7}"/>
              </a:ext>
            </a:extLst>
          </p:cNvPr>
          <p:cNvSpPr/>
          <p:nvPr/>
        </p:nvSpPr>
        <p:spPr>
          <a:xfrm>
            <a:off x="9408479" y="2602004"/>
            <a:ext cx="140513" cy="1318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B451109-0111-4284-8C11-7197173D6AE5}"/>
              </a:ext>
            </a:extLst>
          </p:cNvPr>
          <p:cNvSpPr/>
          <p:nvPr/>
        </p:nvSpPr>
        <p:spPr>
          <a:xfrm>
            <a:off x="10438052" y="1802426"/>
            <a:ext cx="140513" cy="1318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CFCCA2-5B60-44C6-A18B-F10EF59562D7}"/>
              </a:ext>
            </a:extLst>
          </p:cNvPr>
          <p:cNvSpPr/>
          <p:nvPr/>
        </p:nvSpPr>
        <p:spPr>
          <a:xfrm>
            <a:off x="10588946" y="2672333"/>
            <a:ext cx="140513" cy="1318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FB8313-A35D-41CE-86BB-EC52228D60A5}"/>
              </a:ext>
            </a:extLst>
          </p:cNvPr>
          <p:cNvSpPr/>
          <p:nvPr/>
        </p:nvSpPr>
        <p:spPr>
          <a:xfrm>
            <a:off x="8978802" y="2102696"/>
            <a:ext cx="140513" cy="13181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AF7C7D4-241C-4EEA-A3AA-94D4B72182C2}"/>
              </a:ext>
            </a:extLst>
          </p:cNvPr>
          <p:cNvSpPr/>
          <p:nvPr/>
        </p:nvSpPr>
        <p:spPr>
          <a:xfrm>
            <a:off x="10275921" y="2155076"/>
            <a:ext cx="140513" cy="13181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E5B1A61-160D-4980-99AF-C30932323F08}"/>
              </a:ext>
            </a:extLst>
          </p:cNvPr>
          <p:cNvSpPr/>
          <p:nvPr/>
        </p:nvSpPr>
        <p:spPr>
          <a:xfrm>
            <a:off x="10848814" y="2427503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798A372-BEF6-4957-8846-08F9A706F19C}"/>
              </a:ext>
            </a:extLst>
          </p:cNvPr>
          <p:cNvSpPr/>
          <p:nvPr/>
        </p:nvSpPr>
        <p:spPr>
          <a:xfrm>
            <a:off x="9032855" y="2708715"/>
            <a:ext cx="140513" cy="13181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>
              <a:solidFill>
                <a:srgbClr val="FFFF00"/>
              </a:solidFill>
              <a:highlight>
                <a:srgbClr val="FFFF00"/>
              </a:highlight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F383EA3-EEEE-4DDB-A47F-434BC752F03E}"/>
              </a:ext>
            </a:extLst>
          </p:cNvPr>
          <p:cNvSpPr/>
          <p:nvPr/>
        </p:nvSpPr>
        <p:spPr>
          <a:xfrm>
            <a:off x="9713840" y="2822959"/>
            <a:ext cx="140513" cy="13181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1C8E85-423B-473F-82FE-342B54E13DB9}"/>
              </a:ext>
            </a:extLst>
          </p:cNvPr>
          <p:cNvSpPr/>
          <p:nvPr/>
        </p:nvSpPr>
        <p:spPr>
          <a:xfrm>
            <a:off x="10297539" y="2761446"/>
            <a:ext cx="140513" cy="13181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6F32B6A-EDC3-42F5-BD22-6175702AD141}"/>
              </a:ext>
            </a:extLst>
          </p:cNvPr>
          <p:cNvSpPr/>
          <p:nvPr/>
        </p:nvSpPr>
        <p:spPr>
          <a:xfrm>
            <a:off x="10848813" y="1829923"/>
            <a:ext cx="140513" cy="13181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D7566F-D3FB-491D-8E0B-3228E4BE2E9C}"/>
              </a:ext>
            </a:extLst>
          </p:cNvPr>
          <p:cNvSpPr/>
          <p:nvPr/>
        </p:nvSpPr>
        <p:spPr>
          <a:xfrm>
            <a:off x="10243493" y="2427503"/>
            <a:ext cx="140513" cy="13181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6723561-D859-457E-B5C3-B176AFC889D4}"/>
              </a:ext>
            </a:extLst>
          </p:cNvPr>
          <p:cNvSpPr/>
          <p:nvPr/>
        </p:nvSpPr>
        <p:spPr>
          <a:xfrm>
            <a:off x="10902862" y="2779019"/>
            <a:ext cx="140513" cy="13181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27EF91-9BBD-45A9-B388-2B80D69D3FDE}"/>
              </a:ext>
            </a:extLst>
          </p:cNvPr>
          <p:cNvSpPr/>
          <p:nvPr/>
        </p:nvSpPr>
        <p:spPr>
          <a:xfrm>
            <a:off x="9281468" y="2840532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D946CB-E3AE-4764-A22D-85A25D916311}"/>
              </a:ext>
            </a:extLst>
          </p:cNvPr>
          <p:cNvSpPr/>
          <p:nvPr/>
        </p:nvSpPr>
        <p:spPr>
          <a:xfrm>
            <a:off x="9627364" y="2462653"/>
            <a:ext cx="140513" cy="1318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26D93D9-DF85-4EA2-A1E1-1435E52321D8}"/>
              </a:ext>
            </a:extLst>
          </p:cNvPr>
          <p:cNvCxnSpPr>
            <a:cxnSpLocks/>
          </p:cNvCxnSpPr>
          <p:nvPr/>
        </p:nvCxnSpPr>
        <p:spPr>
          <a:xfrm>
            <a:off x="9778687" y="2537997"/>
            <a:ext cx="10804" cy="882537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9923E6-00C9-4E39-8182-BC7FD78052B9}"/>
              </a:ext>
            </a:extLst>
          </p:cNvPr>
          <p:cNvGrpSpPr/>
          <p:nvPr/>
        </p:nvGrpSpPr>
        <p:grpSpPr>
          <a:xfrm>
            <a:off x="9313895" y="3474561"/>
            <a:ext cx="886376" cy="825437"/>
            <a:chOff x="8426824" y="3640996"/>
            <a:chExt cx="735119" cy="84204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9D73D35-5F10-4401-9714-899BA00395AF}"/>
                </a:ext>
              </a:extLst>
            </p:cNvPr>
            <p:cNvSpPr/>
            <p:nvPr/>
          </p:nvSpPr>
          <p:spPr>
            <a:xfrm>
              <a:off x="8426824" y="3640996"/>
              <a:ext cx="735119" cy="84204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60B5A46-6AD0-47A8-9F1C-179A98A2F3C0}"/>
                </a:ext>
              </a:extLst>
            </p:cNvPr>
            <p:cNvSpPr/>
            <p:nvPr/>
          </p:nvSpPr>
          <p:spPr>
            <a:xfrm>
              <a:off x="8610608" y="4067938"/>
              <a:ext cx="116535" cy="1344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F7F0AE0-7330-45A0-B9A1-59ACF66F8012}"/>
                </a:ext>
              </a:extLst>
            </p:cNvPr>
            <p:cNvSpPr/>
            <p:nvPr/>
          </p:nvSpPr>
          <p:spPr>
            <a:xfrm>
              <a:off x="8812301" y="4205117"/>
              <a:ext cx="116535" cy="1344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EBD6E7D-1889-4C66-B455-7B3C8A6C5B8B}"/>
                </a:ext>
              </a:extLst>
            </p:cNvPr>
            <p:cNvSpPr/>
            <p:nvPr/>
          </p:nvSpPr>
          <p:spPr>
            <a:xfrm>
              <a:off x="8839206" y="3899645"/>
              <a:ext cx="116535" cy="1344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C278192-33CB-4E7F-BC31-1589DFA348CF}"/>
                </a:ext>
              </a:extLst>
            </p:cNvPr>
            <p:cNvSpPr/>
            <p:nvPr/>
          </p:nvSpPr>
          <p:spPr>
            <a:xfrm>
              <a:off x="8668876" y="3765175"/>
              <a:ext cx="116535" cy="13446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AC4D68D-992B-4DC1-AA98-A2CDA972765A}"/>
              </a:ext>
            </a:extLst>
          </p:cNvPr>
          <p:cNvCxnSpPr>
            <a:cxnSpLocks/>
          </p:cNvCxnSpPr>
          <p:nvPr/>
        </p:nvCxnSpPr>
        <p:spPr>
          <a:xfrm>
            <a:off x="9757069" y="4401034"/>
            <a:ext cx="0" cy="62581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1283959" y="4397688"/>
            <a:ext cx="5284304" cy="1669927"/>
            <a:chOff x="3309679" y="1626086"/>
            <a:chExt cx="5284304" cy="1669927"/>
          </a:xfrm>
        </p:grpSpPr>
        <p:pic>
          <p:nvPicPr>
            <p:cNvPr id="71" name="Picture 3" descr="D:\Work\Genetics\AJSequencing\Docs\Paper\Demography\AJBottleneckFull4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54286" r="5571" b="6131"/>
            <a:stretch/>
          </p:blipFill>
          <p:spPr bwMode="auto">
            <a:xfrm>
              <a:off x="3309679" y="1626086"/>
              <a:ext cx="5284304" cy="1669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Box 71"/>
            <p:cNvSpPr txBox="1"/>
            <p:nvPr/>
          </p:nvSpPr>
          <p:spPr>
            <a:xfrm>
              <a:off x="3419061" y="1694745"/>
              <a:ext cx="1336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 (years)</a:t>
              </a: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5004366" y="6212453"/>
            <a:ext cx="3044841" cy="30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cs typeface="Times New Roman" panose="02020603050405020304" pitchFamily="18" charset="0"/>
              </a:rPr>
              <a:t>Carmi et al, Nat Commun, 2014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D73D35-5F10-4401-9714-899BA00395AF}"/>
              </a:ext>
            </a:extLst>
          </p:cNvPr>
          <p:cNvSpPr/>
          <p:nvPr/>
        </p:nvSpPr>
        <p:spPr>
          <a:xfrm>
            <a:off x="9313895" y="1670414"/>
            <a:ext cx="886376" cy="82543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60B5A46-6AD0-47A8-9F1C-179A98A2F3C0}"/>
              </a:ext>
            </a:extLst>
          </p:cNvPr>
          <p:cNvSpPr/>
          <p:nvPr/>
        </p:nvSpPr>
        <p:spPr>
          <a:xfrm>
            <a:off x="9535494" y="2088936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F7F0AE0-7330-45A0-B9A1-59ACF66F8012}"/>
              </a:ext>
            </a:extLst>
          </p:cNvPr>
          <p:cNvSpPr/>
          <p:nvPr/>
        </p:nvSpPr>
        <p:spPr>
          <a:xfrm>
            <a:off x="9778687" y="2223410"/>
            <a:ext cx="140513" cy="131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EBD6E7D-1889-4C66-B455-7B3C8A6C5B8B}"/>
              </a:ext>
            </a:extLst>
          </p:cNvPr>
          <p:cNvSpPr/>
          <p:nvPr/>
        </p:nvSpPr>
        <p:spPr>
          <a:xfrm>
            <a:off x="9811128" y="1923962"/>
            <a:ext cx="140513" cy="13181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C278192-33CB-4E7F-BC31-1589DFA348CF}"/>
              </a:ext>
            </a:extLst>
          </p:cNvPr>
          <p:cNvSpPr/>
          <p:nvPr/>
        </p:nvSpPr>
        <p:spPr>
          <a:xfrm>
            <a:off x="9605751" y="1792144"/>
            <a:ext cx="140513" cy="13181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3CFCCA2-5B60-44C6-A18B-F10EF59562D7}"/>
              </a:ext>
            </a:extLst>
          </p:cNvPr>
          <p:cNvSpPr/>
          <p:nvPr/>
        </p:nvSpPr>
        <p:spPr>
          <a:xfrm>
            <a:off x="10932730" y="2080452"/>
            <a:ext cx="140513" cy="1318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CFCCA2-5B60-44C6-A18B-F10EF59562D7}"/>
              </a:ext>
            </a:extLst>
          </p:cNvPr>
          <p:cNvSpPr/>
          <p:nvPr/>
        </p:nvSpPr>
        <p:spPr>
          <a:xfrm>
            <a:off x="10542866" y="2424239"/>
            <a:ext cx="140513" cy="13181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grpSp>
        <p:nvGrpSpPr>
          <p:cNvPr id="8" name="Group 7"/>
          <p:cNvGrpSpPr/>
          <p:nvPr/>
        </p:nvGrpSpPr>
        <p:grpSpPr>
          <a:xfrm>
            <a:off x="8816661" y="5034405"/>
            <a:ext cx="2456853" cy="1353339"/>
            <a:chOff x="8816661" y="5034405"/>
            <a:chExt cx="2456853" cy="135333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6564D78-DB39-4DC4-8A04-DA7EFD985FD4}"/>
                </a:ext>
              </a:extLst>
            </p:cNvPr>
            <p:cNvGrpSpPr/>
            <p:nvPr/>
          </p:nvGrpSpPr>
          <p:grpSpPr>
            <a:xfrm>
              <a:off x="8816661" y="5034405"/>
              <a:ext cx="2456853" cy="1353339"/>
              <a:chOff x="7234515" y="3352800"/>
              <a:chExt cx="2037600" cy="1380565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6E7A064D-3E78-4538-B54A-FAC10C064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2447" y="3352800"/>
                <a:ext cx="0" cy="138056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3EF97EA-98E2-41E5-8D31-70733EFD8A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60542" y="3352800"/>
                <a:ext cx="0" cy="1380565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8AC2845-168C-4F29-B41E-EE97E851803C}"/>
                  </a:ext>
                </a:extLst>
              </p:cNvPr>
              <p:cNvCxnSpPr/>
              <p:nvPr/>
            </p:nvCxnSpPr>
            <p:spPr>
              <a:xfrm>
                <a:off x="7234515" y="4733365"/>
                <a:ext cx="2037600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7E1194E-66CC-4CE4-9A89-350758DCF39D}"/>
                </a:ext>
              </a:extLst>
            </p:cNvPr>
            <p:cNvSpPr/>
            <p:nvPr/>
          </p:nvSpPr>
          <p:spPr>
            <a:xfrm>
              <a:off x="9086897" y="5169337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AA0461A-0D4F-42CD-BF7B-F03E726F7510}"/>
                </a:ext>
              </a:extLst>
            </p:cNvPr>
            <p:cNvSpPr/>
            <p:nvPr/>
          </p:nvSpPr>
          <p:spPr>
            <a:xfrm>
              <a:off x="9838152" y="5296749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D6608E9-6DF5-4A06-9385-764D8F379DD0}"/>
                </a:ext>
              </a:extLst>
            </p:cNvPr>
            <p:cNvSpPr/>
            <p:nvPr/>
          </p:nvSpPr>
          <p:spPr>
            <a:xfrm>
              <a:off x="9408475" y="5345061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774AEB9-7D7D-4194-A4B8-E4A3359EC56A}"/>
                </a:ext>
              </a:extLst>
            </p:cNvPr>
            <p:cNvSpPr/>
            <p:nvPr/>
          </p:nvSpPr>
          <p:spPr>
            <a:xfrm>
              <a:off x="9222015" y="5645169"/>
              <a:ext cx="140513" cy="131810"/>
            </a:xfrm>
            <a:prstGeom prst="ellipse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D40B351-12B6-46BB-BB00-50D6B469484D}"/>
                </a:ext>
              </a:extLst>
            </p:cNvPr>
            <p:cNvSpPr/>
            <p:nvPr/>
          </p:nvSpPr>
          <p:spPr>
            <a:xfrm>
              <a:off x="10576061" y="5551606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66701E8-BB64-4B16-A9BD-69FA71A1B4C3}"/>
                </a:ext>
              </a:extLst>
            </p:cNvPr>
            <p:cNvSpPr/>
            <p:nvPr/>
          </p:nvSpPr>
          <p:spPr>
            <a:xfrm>
              <a:off x="9978666" y="5899369"/>
              <a:ext cx="140513" cy="1318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0BD0C12-51B9-4D49-8763-6E6205E4B683}"/>
                </a:ext>
              </a:extLst>
            </p:cNvPr>
            <p:cNvSpPr/>
            <p:nvPr/>
          </p:nvSpPr>
          <p:spPr>
            <a:xfrm>
              <a:off x="9408475" y="5941417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BB43952-2817-4C1D-9859-67A806AC6826}"/>
                </a:ext>
              </a:extLst>
            </p:cNvPr>
            <p:cNvSpPr/>
            <p:nvPr/>
          </p:nvSpPr>
          <p:spPr>
            <a:xfrm>
              <a:off x="10438048" y="5141839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D1B9033-99B8-4CCC-9F97-DF4879764B20}"/>
                </a:ext>
              </a:extLst>
            </p:cNvPr>
            <p:cNvSpPr/>
            <p:nvPr/>
          </p:nvSpPr>
          <p:spPr>
            <a:xfrm>
              <a:off x="10586238" y="6019302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A4EA9BE-6631-4665-A0D0-731EA970D5D4}"/>
                </a:ext>
              </a:extLst>
            </p:cNvPr>
            <p:cNvSpPr/>
            <p:nvPr/>
          </p:nvSpPr>
          <p:spPr>
            <a:xfrm>
              <a:off x="8978798" y="5433322"/>
              <a:ext cx="140513" cy="131810"/>
            </a:xfrm>
            <a:prstGeom prst="ellipse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364787F-84FD-4589-A955-13B7BA8339CE}"/>
                </a:ext>
              </a:extLst>
            </p:cNvPr>
            <p:cNvSpPr/>
            <p:nvPr/>
          </p:nvSpPr>
          <p:spPr>
            <a:xfrm>
              <a:off x="9648978" y="5582368"/>
              <a:ext cx="140513" cy="1318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2753157-3280-44F4-9538-C64D4E87A933}"/>
                </a:ext>
              </a:extLst>
            </p:cNvPr>
            <p:cNvSpPr/>
            <p:nvPr/>
          </p:nvSpPr>
          <p:spPr>
            <a:xfrm>
              <a:off x="10275917" y="5485701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FEA873D-3B26-4209-BCE1-33FD7141003F}"/>
                </a:ext>
              </a:extLst>
            </p:cNvPr>
            <p:cNvSpPr/>
            <p:nvPr/>
          </p:nvSpPr>
          <p:spPr>
            <a:xfrm>
              <a:off x="10848810" y="5766916"/>
              <a:ext cx="140513" cy="1318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331030A-AD47-4309-9DE6-FE8006F717CB}"/>
                </a:ext>
              </a:extLst>
            </p:cNvPr>
            <p:cNvSpPr/>
            <p:nvPr/>
          </p:nvSpPr>
          <p:spPr>
            <a:xfrm>
              <a:off x="9032851" y="6048128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826952A-4690-42E4-8252-A4D60699A6E9}"/>
                </a:ext>
              </a:extLst>
            </p:cNvPr>
            <p:cNvSpPr/>
            <p:nvPr/>
          </p:nvSpPr>
          <p:spPr>
            <a:xfrm>
              <a:off x="9713836" y="6171160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C9C9612-74F4-4613-9AD3-45E7D933F5A8}"/>
                </a:ext>
              </a:extLst>
            </p:cNvPr>
            <p:cNvSpPr/>
            <p:nvPr/>
          </p:nvSpPr>
          <p:spPr>
            <a:xfrm>
              <a:off x="10297535" y="6100860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8F9A590-B116-4431-BBFA-591C4C05DB54}"/>
                </a:ext>
              </a:extLst>
            </p:cNvPr>
            <p:cNvSpPr/>
            <p:nvPr/>
          </p:nvSpPr>
          <p:spPr>
            <a:xfrm>
              <a:off x="10848809" y="5169337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247F6C6-CBEF-4345-AA1A-4EDBA72AADE2}"/>
                </a:ext>
              </a:extLst>
            </p:cNvPr>
            <p:cNvSpPr/>
            <p:nvPr/>
          </p:nvSpPr>
          <p:spPr>
            <a:xfrm>
              <a:off x="10243489" y="5758129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84F6908-629C-4140-A6DE-E5D7761CAD93}"/>
                </a:ext>
              </a:extLst>
            </p:cNvPr>
            <p:cNvSpPr/>
            <p:nvPr/>
          </p:nvSpPr>
          <p:spPr>
            <a:xfrm>
              <a:off x="10902858" y="6127220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133557B-A2F8-427D-93C8-D61E662699A8}"/>
                </a:ext>
              </a:extLst>
            </p:cNvPr>
            <p:cNvSpPr/>
            <p:nvPr/>
          </p:nvSpPr>
          <p:spPr>
            <a:xfrm>
              <a:off x="9281464" y="6188734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799F4AA-FEA8-45E9-927E-0BFBF32857A6}"/>
                </a:ext>
              </a:extLst>
            </p:cNvPr>
            <p:cNvSpPr/>
            <p:nvPr/>
          </p:nvSpPr>
          <p:spPr>
            <a:xfrm>
              <a:off x="9648978" y="5099034"/>
              <a:ext cx="140513" cy="13181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F874A23-58D8-4FE0-BCD1-03CE05789732}"/>
                </a:ext>
              </a:extLst>
            </p:cNvPr>
            <p:cNvSpPr/>
            <p:nvPr/>
          </p:nvSpPr>
          <p:spPr>
            <a:xfrm>
              <a:off x="9627360" y="5802067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C7D720E-E24B-4DD0-95F7-48A68C632483}"/>
                </a:ext>
              </a:extLst>
            </p:cNvPr>
            <p:cNvSpPr/>
            <p:nvPr/>
          </p:nvSpPr>
          <p:spPr>
            <a:xfrm>
              <a:off x="9951640" y="5512066"/>
              <a:ext cx="140513" cy="1318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2753157-3280-44F4-9538-C64D4E87A933}"/>
                </a:ext>
              </a:extLst>
            </p:cNvPr>
            <p:cNvSpPr/>
            <p:nvPr/>
          </p:nvSpPr>
          <p:spPr>
            <a:xfrm>
              <a:off x="10173133" y="5223428"/>
              <a:ext cx="140513" cy="13181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247F6C6-CBEF-4345-AA1A-4EDBA72AADE2}"/>
                </a:ext>
              </a:extLst>
            </p:cNvPr>
            <p:cNvSpPr/>
            <p:nvPr/>
          </p:nvSpPr>
          <p:spPr>
            <a:xfrm>
              <a:off x="10916554" y="5485701"/>
              <a:ext cx="140513" cy="13181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123697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5" grpId="0"/>
      <p:bldP spid="8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population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276" y="1754855"/>
            <a:ext cx="5988740" cy="4351338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Very </a:t>
            </a:r>
            <a:r>
              <a:rPr lang="en-US" dirty="0">
                <a:solidFill>
                  <a:srgbClr val="7030A0"/>
                </a:solidFill>
              </a:rPr>
              <a:t>large </a:t>
            </a:r>
            <a:r>
              <a:rPr lang="en-US" dirty="0"/>
              <a:t>population (census size </a:t>
            </a:r>
            <a:r>
              <a:rPr lang="en-IL" dirty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10M)</a:t>
            </a:r>
          </a:p>
          <a:p>
            <a:r>
              <a:rPr lang="en-US" dirty="0"/>
              <a:t>Genetically very </a:t>
            </a:r>
            <a:r>
              <a:rPr lang="en-US" dirty="0" smtClean="0">
                <a:solidFill>
                  <a:srgbClr val="7030A0"/>
                </a:solidFill>
              </a:rPr>
              <a:t>homogenous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 smtClean="0"/>
              <a:t>Random individuals related </a:t>
            </a:r>
            <a:r>
              <a:rPr lang="en-US" dirty="0" smtClean="0">
                <a:solidFill>
                  <a:srgbClr val="7030A0"/>
                </a:solidFill>
              </a:rPr>
              <a:t>as 3</a:t>
            </a:r>
            <a:r>
              <a:rPr lang="en-US" baseline="30000" dirty="0" smtClean="0">
                <a:solidFill>
                  <a:srgbClr val="7030A0"/>
                </a:solidFill>
              </a:rPr>
              <a:t>rd</a:t>
            </a:r>
            <a:r>
              <a:rPr lang="en-US" dirty="0" smtClean="0">
                <a:solidFill>
                  <a:srgbClr val="7030A0"/>
                </a:solidFill>
              </a:rPr>
              <a:t>/4</a:t>
            </a:r>
            <a:r>
              <a:rPr lang="en-US" baseline="30000" dirty="0" smtClean="0">
                <a:solidFill>
                  <a:srgbClr val="7030A0"/>
                </a:solidFill>
              </a:rPr>
              <a:t>th</a:t>
            </a:r>
            <a:r>
              <a:rPr lang="en-US" dirty="0" smtClean="0">
                <a:solidFill>
                  <a:srgbClr val="7030A0"/>
                </a:solidFill>
              </a:rPr>
              <a:t> cousins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 smtClean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Can we learn more about AJ origins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from ancient DNA?</a:t>
            </a:r>
            <a:endParaRPr lang="en-US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385617" y="1346365"/>
            <a:ext cx="3998069" cy="3237600"/>
            <a:chOff x="7338287" y="1127168"/>
            <a:chExt cx="4434511" cy="36290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90473" y="1654173"/>
              <a:ext cx="3783505" cy="2569642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7590473" y="4243195"/>
              <a:ext cx="34065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0997070" y="4023760"/>
              <a:ext cx="775728" cy="448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PC1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7588132" y="1924493"/>
              <a:ext cx="0" cy="23090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338287" y="1524383"/>
              <a:ext cx="68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cs typeface="Times New Roman" panose="02020603050405020304" pitchFamily="18" charset="0"/>
                </a:rPr>
                <a:t>PC2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60664" y="4376718"/>
              <a:ext cx="3019955" cy="379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cs typeface="Times New Roman" panose="02020603050405020304" pitchFamily="18" charset="0"/>
                </a:rPr>
                <a:t>Guha et al, Genome Biol, 2012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60664" y="1127168"/>
              <a:ext cx="30025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660033"/>
                  </a:solidFill>
                  <a:cs typeface="Times New Roman" panose="02020603050405020304" pitchFamily="18" charset="0"/>
                </a:rPr>
                <a:t>Colors</a:t>
              </a:r>
              <a:r>
                <a:rPr lang="en-US" sz="2000" dirty="0" smtClean="0">
                  <a:cs typeface="Times New Roman" panose="02020603050405020304" pitchFamily="18" charset="0"/>
                </a:rPr>
                <a:t> by geographic origin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228202" y="5007817"/>
            <a:ext cx="5385129" cy="1567462"/>
            <a:chOff x="3390500" y="3963652"/>
            <a:chExt cx="8115300" cy="24384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0500" y="3963652"/>
              <a:ext cx="8115300" cy="24384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123" y="5224565"/>
              <a:ext cx="1362075" cy="781050"/>
            </a:xfrm>
            <a:prstGeom prst="rect">
              <a:avLst/>
            </a:prstGeom>
          </p:spPr>
        </p:pic>
      </p:grpSp>
      <p:sp>
        <p:nvSpPr>
          <p:cNvPr id="21" name="Oval 20"/>
          <p:cNvSpPr/>
          <p:nvPr/>
        </p:nvSpPr>
        <p:spPr>
          <a:xfrm>
            <a:off x="8659258" y="6099909"/>
            <a:ext cx="2287743" cy="519448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2" descr="Nobel Prize in Physiology or Medicine -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87" y="5096808"/>
            <a:ext cx="1019412" cy="100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05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The Erfurt study</a:t>
            </a:r>
          </a:p>
          <a:p>
            <a:r>
              <a:rPr lang="en-US" dirty="0" smtClean="0"/>
              <a:t>Ancestry</a:t>
            </a:r>
          </a:p>
          <a:p>
            <a:r>
              <a:rPr lang="en-US" dirty="0" smtClean="0"/>
              <a:t>Founder event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B0D417-987F-4E50-8642-34357A80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>
                <a:latin typeface="+mn-lt"/>
              </a:rPr>
              <a:t>The Erfurt Jewish community</a:t>
            </a:r>
            <a:endParaRPr lang="he-IL" dirty="0">
              <a:latin typeface="+mn-lt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6166E2-0D03-4047-B91D-27675EB33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44" y="2005259"/>
            <a:ext cx="10515600" cy="4351338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</a:rPr>
              <a:t>Late </a:t>
            </a:r>
            <a:r>
              <a:rPr lang="en-US" dirty="0">
                <a:solidFill>
                  <a:srgbClr val="0033CC"/>
                </a:solidFill>
              </a:rPr>
              <a:t>11</a:t>
            </a:r>
            <a:r>
              <a:rPr lang="en-US" baseline="30000" dirty="0">
                <a:solidFill>
                  <a:srgbClr val="0033CC"/>
                </a:solidFill>
              </a:rPr>
              <a:t>th</a:t>
            </a:r>
            <a:r>
              <a:rPr lang="en-US" dirty="0">
                <a:solidFill>
                  <a:srgbClr val="0033CC"/>
                </a:solidFill>
              </a:rPr>
              <a:t> </a:t>
            </a:r>
            <a:r>
              <a:rPr lang="en-US" dirty="0" smtClean="0">
                <a:solidFill>
                  <a:srgbClr val="0033CC"/>
                </a:solidFill>
              </a:rPr>
              <a:t>century:</a:t>
            </a:r>
            <a:r>
              <a:rPr lang="en-US" dirty="0" smtClean="0"/>
              <a:t> first records of Jewish settlement</a:t>
            </a: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</a:rPr>
              <a:t>1349</a:t>
            </a:r>
            <a:r>
              <a:rPr lang="en-US" dirty="0">
                <a:solidFill>
                  <a:srgbClr val="0033CC"/>
                </a:solidFill>
              </a:rPr>
              <a:t>: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community is </a:t>
            </a:r>
            <a:r>
              <a:rPr lang="en-US" dirty="0"/>
              <a:t>destroyed in a </a:t>
            </a:r>
            <a:r>
              <a:rPr lang="en-US" dirty="0" smtClean="0"/>
              <a:t>pogrom</a:t>
            </a: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</a:rPr>
              <a:t>1354</a:t>
            </a:r>
            <a:r>
              <a:rPr lang="en-US" dirty="0">
                <a:solidFill>
                  <a:srgbClr val="0033CC"/>
                </a:solidFill>
              </a:rPr>
              <a:t>:</a:t>
            </a:r>
            <a:r>
              <a:rPr lang="en-US" dirty="0" smtClean="0"/>
              <a:t> the second community</a:t>
            </a: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</a:rPr>
              <a:t>1453:</a:t>
            </a:r>
            <a:r>
              <a:rPr lang="en-US" dirty="0"/>
              <a:t> </a:t>
            </a:r>
            <a:r>
              <a:rPr lang="en-US" dirty="0" smtClean="0"/>
              <a:t>all Jews are expelled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</a:rPr>
              <a:t>Late 19</a:t>
            </a:r>
            <a:r>
              <a:rPr lang="en-US" baseline="30000" dirty="0" smtClean="0">
                <a:solidFill>
                  <a:srgbClr val="0033CC"/>
                </a:solidFill>
              </a:rPr>
              <a:t>th</a:t>
            </a:r>
            <a:r>
              <a:rPr lang="en-US" dirty="0" smtClean="0">
                <a:solidFill>
                  <a:srgbClr val="0033CC"/>
                </a:solidFill>
              </a:rPr>
              <a:t> century:</a:t>
            </a:r>
            <a:r>
              <a:rPr lang="en-US" dirty="0" smtClean="0"/>
              <a:t> the new community (irrelevant to us)</a:t>
            </a:r>
            <a:endParaRPr lang="en-US" dirty="0"/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BC135A6A-599D-4A4B-A69E-ED4BB284C94D}"/>
              </a:ext>
            </a:extLst>
          </p:cNvPr>
          <p:cNvGrpSpPr/>
          <p:nvPr/>
        </p:nvGrpSpPr>
        <p:grpSpPr>
          <a:xfrm>
            <a:off x="8239760" y="1798340"/>
            <a:ext cx="3460445" cy="3084625"/>
            <a:chOff x="10003560" y="248488"/>
            <a:chExt cx="1938479" cy="1957987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B1B04BE9-9062-4857-AF2D-421BB708E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78"/>
            <a:stretch/>
          </p:blipFill>
          <p:spPr>
            <a:xfrm>
              <a:off x="10003560" y="248488"/>
              <a:ext cx="1938479" cy="1957987"/>
            </a:xfrm>
            <a:prstGeom prst="rect">
              <a:avLst/>
            </a:prstGeom>
          </p:spPr>
        </p:pic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EB725BEA-7E02-4389-A697-19BA44FE93A0}"/>
                </a:ext>
              </a:extLst>
            </p:cNvPr>
            <p:cNvSpPr/>
            <p:nvPr/>
          </p:nvSpPr>
          <p:spPr>
            <a:xfrm>
              <a:off x="10642626" y="1123222"/>
              <a:ext cx="377687" cy="24847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</p:grp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9DD8A87-1D02-4419-A09F-447F0872FCE5}"/>
              </a:ext>
            </a:extLst>
          </p:cNvPr>
          <p:cNvSpPr txBox="1"/>
          <p:nvPr/>
        </p:nvSpPr>
        <p:spPr>
          <a:xfrm>
            <a:off x="5919792" y="6054107"/>
            <a:ext cx="586108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dirty="0">
                <a:hlinkClick r:id="rId3"/>
              </a:rPr>
              <a:t>https://juedisches-leben.erfurt.de/jl/en/middle-ages/jcommunity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31321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medieval Erfurt </a:t>
            </a:r>
            <a:r>
              <a:rPr lang="en-US" dirty="0"/>
              <a:t>Jewish community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t="6074" r="13000" b="15408"/>
          <a:stretch/>
        </p:blipFill>
        <p:spPr>
          <a:xfrm>
            <a:off x="5435600" y="1660903"/>
            <a:ext cx="6035040" cy="48098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735" y="2262138"/>
            <a:ext cx="4809882" cy="36074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70320" y="1635760"/>
            <a:ext cx="3454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old synagogue</a:t>
            </a:r>
          </a:p>
        </p:txBody>
      </p:sp>
      <p:pic>
        <p:nvPicPr>
          <p:cNvPr id="2052" name="Picture 4" descr="Erfurt Treasure | Jüdisches Leb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685670"/>
            <a:ext cx="6035040" cy="381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06312" y="2875900"/>
            <a:ext cx="2718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33CC"/>
                </a:solidFill>
                <a:cs typeface="Times New Roman" panose="02020603050405020304" pitchFamily="18" charset="0"/>
              </a:rPr>
              <a:t>The Erfurt treasure</a:t>
            </a:r>
          </a:p>
        </p:txBody>
      </p:sp>
    </p:spTree>
    <p:extLst>
      <p:ext uri="{BB962C8B-B14F-4D97-AF65-F5344CB8AC3E}">
        <p14:creationId xmlns:p14="http://schemas.microsoft.com/office/powerpoint/2010/main" val="100781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under construction&#10;&#10;Description automatically generated with low confidenc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2" y="408214"/>
            <a:ext cx="5157109" cy="624335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medieval Jewish cemetery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638" y="1542844"/>
            <a:ext cx="5640068" cy="1411825"/>
          </a:xfrm>
        </p:spPr>
        <p:txBody>
          <a:bodyPr>
            <a:normAutofit/>
          </a:bodyPr>
          <a:lstStyle/>
          <a:p>
            <a:r>
              <a:rPr lang="en-US" dirty="0" smtClean="0"/>
              <a:t>A granary was built on top of the medieval Jewish cemetery</a:t>
            </a:r>
          </a:p>
          <a:p>
            <a:r>
              <a:rPr lang="en-US" dirty="0" smtClean="0"/>
              <a:t>Then converted to a parking lot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60" y="3067812"/>
            <a:ext cx="4663440" cy="34975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07073" y="566573"/>
            <a:ext cx="193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Photo: Karin Sczech</a:t>
            </a:r>
          </a:p>
        </p:txBody>
      </p:sp>
    </p:spTree>
    <p:extLst>
      <p:ext uri="{BB962C8B-B14F-4D97-AF65-F5344CB8AC3E}">
        <p14:creationId xmlns:p14="http://schemas.microsoft.com/office/powerpoint/2010/main" val="282831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excavation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936" y="1817678"/>
            <a:ext cx="5158562" cy="4351338"/>
          </a:xfrm>
        </p:spPr>
        <p:txBody>
          <a:bodyPr/>
          <a:lstStyle/>
          <a:p>
            <a:r>
              <a:rPr lang="en-US" dirty="0" smtClean="0">
                <a:solidFill>
                  <a:srgbClr val="0033CC"/>
                </a:solidFill>
              </a:rPr>
              <a:t>2013:</a:t>
            </a:r>
            <a:r>
              <a:rPr lang="en-US" dirty="0" smtClean="0"/>
              <a:t> Rescue excavation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2017:</a:t>
            </a:r>
            <a:r>
              <a:rPr lang="en-US" dirty="0" smtClean="0"/>
              <a:t> Contact archaeologists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2018:</a:t>
            </a:r>
            <a:r>
              <a:rPr lang="en-US" dirty="0" smtClean="0"/>
              <a:t> Rabbinical approval to study DNA (detached teeth only + reburial)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2019:</a:t>
            </a:r>
            <a:r>
              <a:rPr lang="en-US" dirty="0" smtClean="0"/>
              <a:t> DNA extraction and sequencing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2021:</a:t>
            </a:r>
            <a:r>
              <a:rPr lang="en-US" dirty="0" smtClean="0"/>
              <a:t> Reburial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400" y="243292"/>
            <a:ext cx="4878118" cy="648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9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initial data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320D1B-94CC-4506-9409-2517D2F7DA39}"/>
              </a:ext>
            </a:extLst>
          </p:cNvPr>
          <p:cNvGrpSpPr/>
          <p:nvPr/>
        </p:nvGrpSpPr>
        <p:grpSpPr>
          <a:xfrm>
            <a:off x="508879" y="1775290"/>
            <a:ext cx="1767689" cy="1359494"/>
            <a:chOff x="585170" y="2257219"/>
            <a:chExt cx="2332138" cy="1536416"/>
          </a:xfrm>
        </p:grpSpPr>
        <p:pic>
          <p:nvPicPr>
            <p:cNvPr id="6" name="Picture 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DCBBB1D6-D564-499F-B3A2-6880A9356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677" y="2257219"/>
              <a:ext cx="940905" cy="94090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ADE748-20ED-4E70-96D9-68144B856B28}"/>
                </a:ext>
              </a:extLst>
            </p:cNvPr>
            <p:cNvSpPr txBox="1"/>
            <p:nvPr/>
          </p:nvSpPr>
          <p:spPr>
            <a:xfrm>
              <a:off x="585170" y="3271890"/>
              <a:ext cx="2332138" cy="52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33 </a:t>
              </a:r>
              <a:r>
                <a:rPr lang="en-US" sz="2400" dirty="0" smtClean="0"/>
                <a:t>genomes</a:t>
              </a:r>
              <a:endParaRPr lang="en-IL" sz="24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7D2E47-A699-4C09-AD50-6554D571D71C}"/>
              </a:ext>
            </a:extLst>
          </p:cNvPr>
          <p:cNvGrpSpPr/>
          <p:nvPr/>
        </p:nvGrpSpPr>
        <p:grpSpPr>
          <a:xfrm>
            <a:off x="2549121" y="1945641"/>
            <a:ext cx="2917118" cy="1176625"/>
            <a:chOff x="4630151" y="2191719"/>
            <a:chExt cx="2917118" cy="1176625"/>
          </a:xfrm>
        </p:grpSpPr>
        <p:pic>
          <p:nvPicPr>
            <p:cNvPr id="9" name="Picture 8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F4DBB2EB-9ADC-4146-94D0-3CAC9AC50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2123" y="2191719"/>
              <a:ext cx="634858" cy="708078"/>
            </a:xfrm>
            <a:prstGeom prst="rect">
              <a:avLst/>
            </a:prstGeom>
          </p:spPr>
        </p:pic>
        <p:pic>
          <p:nvPicPr>
            <p:cNvPr id="10" name="Picture 9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2CA62EEB-DE77-4175-BEF5-5552D9B3E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2191719"/>
              <a:ext cx="708078" cy="70807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C9F826-ADE2-485C-A102-5448D052CD2D}"/>
                </a:ext>
              </a:extLst>
            </p:cNvPr>
            <p:cNvSpPr txBox="1"/>
            <p:nvPr/>
          </p:nvSpPr>
          <p:spPr>
            <a:xfrm>
              <a:off x="4630151" y="2906679"/>
              <a:ext cx="16799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19 females</a:t>
              </a:r>
              <a:endParaRPr lang="en-IL" sz="2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2E01E0-BF2F-42CF-B095-12E5F2983F51}"/>
                </a:ext>
              </a:extLst>
            </p:cNvPr>
            <p:cNvSpPr txBox="1"/>
            <p:nvPr/>
          </p:nvSpPr>
          <p:spPr>
            <a:xfrm>
              <a:off x="6149165" y="2906679"/>
              <a:ext cx="1398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14 males</a:t>
              </a:r>
              <a:endParaRPr lang="en-IL" sz="24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DCA068-512B-440C-AAAA-766AF24ABDB3}"/>
              </a:ext>
            </a:extLst>
          </p:cNvPr>
          <p:cNvGrpSpPr/>
          <p:nvPr/>
        </p:nvGrpSpPr>
        <p:grpSpPr>
          <a:xfrm>
            <a:off x="6176217" y="1529687"/>
            <a:ext cx="1280179" cy="1992770"/>
            <a:chOff x="7486039" y="1884495"/>
            <a:chExt cx="1523236" cy="262660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816B7F-0D90-4C31-90AA-6257872C3E54}"/>
                </a:ext>
              </a:extLst>
            </p:cNvPr>
            <p:cNvGrpSpPr/>
            <p:nvPr/>
          </p:nvGrpSpPr>
          <p:grpSpPr>
            <a:xfrm>
              <a:off x="7495946" y="1884495"/>
              <a:ext cx="1501900" cy="2004533"/>
              <a:chOff x="7495946" y="1884495"/>
              <a:chExt cx="1501900" cy="2004533"/>
            </a:xfrm>
          </p:grpSpPr>
          <p:pic>
            <p:nvPicPr>
              <p:cNvPr id="16" name="Picture 15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A2E633C4-52FA-44FF-AEFD-2DD4D1E92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66912" y="1884495"/>
                <a:ext cx="550010" cy="613444"/>
              </a:xfrm>
              <a:prstGeom prst="rect">
                <a:avLst/>
              </a:prstGeom>
            </p:spPr>
          </p:pic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B466653-1266-420E-9DA7-5DD47B1256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6132" y="2543435"/>
                <a:ext cx="391547" cy="625787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8" name="Picture 17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CEAABD6A-ECEF-4D84-82C9-AC2E81364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5946" y="3275584"/>
                <a:ext cx="550010" cy="613444"/>
              </a:xfrm>
              <a:prstGeom prst="rect">
                <a:avLst/>
              </a:prstGeom>
            </p:spPr>
          </p:pic>
          <p:pic>
            <p:nvPicPr>
              <p:cNvPr id="19" name="Picture 18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CDAC5286-B2FB-4221-A392-954D55530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40979" y="3226331"/>
                <a:ext cx="656867" cy="656867"/>
              </a:xfrm>
              <a:prstGeom prst="rect">
                <a:avLst/>
              </a:prstGeom>
            </p:spPr>
          </p:pic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5C279E0-BCCE-468F-9533-0A5E632524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6154" y="2543435"/>
                <a:ext cx="326168" cy="61344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674FFB-056C-4B73-9835-C6C4FCC8CBB7}"/>
                </a:ext>
              </a:extLst>
            </p:cNvPr>
            <p:cNvSpPr txBox="1"/>
            <p:nvPr/>
          </p:nvSpPr>
          <p:spPr>
            <a:xfrm>
              <a:off x="7486039" y="3998327"/>
              <a:ext cx="1523236" cy="51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Family A</a:t>
              </a:r>
              <a:endParaRPr lang="en-IL" sz="24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AC1190B-1242-488C-A7A2-384D07FA09D4}"/>
              </a:ext>
            </a:extLst>
          </p:cNvPr>
          <p:cNvGrpSpPr/>
          <p:nvPr/>
        </p:nvGrpSpPr>
        <p:grpSpPr>
          <a:xfrm>
            <a:off x="7725900" y="1512378"/>
            <a:ext cx="1215807" cy="1998921"/>
            <a:chOff x="9263738" y="1884495"/>
            <a:chExt cx="1463407" cy="262357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6E89CA-DC7D-4D03-A79E-191AD4855298}"/>
                </a:ext>
              </a:extLst>
            </p:cNvPr>
            <p:cNvGrpSpPr/>
            <p:nvPr/>
          </p:nvGrpSpPr>
          <p:grpSpPr>
            <a:xfrm>
              <a:off x="9566591" y="1884495"/>
              <a:ext cx="656867" cy="2004533"/>
              <a:chOff x="9566591" y="1884495"/>
              <a:chExt cx="656867" cy="2004533"/>
            </a:xfrm>
          </p:grpSpPr>
          <p:pic>
            <p:nvPicPr>
              <p:cNvPr id="24" name="Picture 23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81EC5139-A007-40A6-A651-41B9F8751B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6591" y="1884495"/>
                <a:ext cx="656867" cy="656867"/>
              </a:xfrm>
              <a:prstGeom prst="rect">
                <a:avLst/>
              </a:prstGeom>
            </p:spPr>
          </p:pic>
          <p:pic>
            <p:nvPicPr>
              <p:cNvPr id="25" name="Picture 24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1B183838-124C-4F99-B3C6-03E5A4D10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20019" y="3275584"/>
                <a:ext cx="550010" cy="613444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6FE9739-B363-4F1B-AD5A-0E6194559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5024" y="2599764"/>
                <a:ext cx="0" cy="63996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336CA0-038C-4A77-BA64-411BFAA93469}"/>
                </a:ext>
              </a:extLst>
            </p:cNvPr>
            <p:cNvSpPr txBox="1"/>
            <p:nvPr/>
          </p:nvSpPr>
          <p:spPr>
            <a:xfrm>
              <a:off x="9263738" y="3997468"/>
              <a:ext cx="1463407" cy="510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Family B</a:t>
              </a:r>
              <a:endParaRPr lang="en-IL" sz="24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5E6ACB-C4BE-42D2-845D-F1DD5A2EF66F}"/>
              </a:ext>
            </a:extLst>
          </p:cNvPr>
          <p:cNvGrpSpPr/>
          <p:nvPr/>
        </p:nvGrpSpPr>
        <p:grpSpPr>
          <a:xfrm>
            <a:off x="9620897" y="1335861"/>
            <a:ext cx="2074036" cy="2043941"/>
            <a:chOff x="10115863" y="1877768"/>
            <a:chExt cx="2209113" cy="2277193"/>
          </a:xfrm>
        </p:grpSpPr>
        <p:pic>
          <p:nvPicPr>
            <p:cNvPr id="28" name="Picture 27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036F0AD-0875-4CDC-BED9-215B0357F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093" y="1877768"/>
              <a:ext cx="1327587" cy="1327587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B9F643-A8A7-4094-9B4D-F0F91FAA990A}"/>
                </a:ext>
              </a:extLst>
            </p:cNvPr>
            <p:cNvSpPr txBox="1"/>
            <p:nvPr/>
          </p:nvSpPr>
          <p:spPr>
            <a:xfrm>
              <a:off x="10115863" y="3229132"/>
              <a:ext cx="2209113" cy="925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14/33 younger than 20 </a:t>
              </a:r>
              <a:endParaRPr lang="en-IL" sz="2400" dirty="0"/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B94FB12-9357-488D-9993-B223F540799B}"/>
              </a:ext>
            </a:extLst>
          </p:cNvPr>
          <p:cNvCxnSpPr>
            <a:cxnSpLocks/>
          </p:cNvCxnSpPr>
          <p:nvPr/>
        </p:nvCxnSpPr>
        <p:spPr>
          <a:xfrm>
            <a:off x="2395670" y="1512378"/>
            <a:ext cx="0" cy="2160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05CB1AF-DE7E-4D6B-A830-2C1227FCD78E}"/>
              </a:ext>
            </a:extLst>
          </p:cNvPr>
          <p:cNvCxnSpPr>
            <a:cxnSpLocks/>
          </p:cNvCxnSpPr>
          <p:nvPr/>
        </p:nvCxnSpPr>
        <p:spPr>
          <a:xfrm>
            <a:off x="5533319" y="1512378"/>
            <a:ext cx="0" cy="2160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119806B-09B5-4F0B-8F75-F3C7F8CA6744}"/>
              </a:ext>
            </a:extLst>
          </p:cNvPr>
          <p:cNvCxnSpPr>
            <a:cxnSpLocks/>
          </p:cNvCxnSpPr>
          <p:nvPr/>
        </p:nvCxnSpPr>
        <p:spPr>
          <a:xfrm>
            <a:off x="9400014" y="1512378"/>
            <a:ext cx="0" cy="2160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DD57C56-E5CC-4A04-81FC-4AE8AC83F613}"/>
              </a:ext>
            </a:extLst>
          </p:cNvPr>
          <p:cNvSpPr txBox="1"/>
          <p:nvPr/>
        </p:nvSpPr>
        <p:spPr>
          <a:xfrm>
            <a:off x="9472590" y="4575705"/>
            <a:ext cx="2370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Genetic data:</a:t>
            </a:r>
          </a:p>
          <a:p>
            <a:r>
              <a:rPr lang="en-US" sz="2400" dirty="0" smtClean="0"/>
              <a:t>Mean number of markers: </a:t>
            </a:r>
            <a:r>
              <a:rPr lang="en-US" sz="2400" b="1" dirty="0"/>
              <a:t>402k</a:t>
            </a:r>
            <a:endParaRPr lang="en-IL" sz="24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406887-E102-4751-AFFC-7FBE3649EF3B}"/>
              </a:ext>
            </a:extLst>
          </p:cNvPr>
          <p:cNvSpPr txBox="1"/>
          <p:nvPr/>
        </p:nvSpPr>
        <p:spPr>
          <a:xfrm>
            <a:off x="395974" y="4319572"/>
            <a:ext cx="4114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Cause of death: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individual killed </a:t>
            </a:r>
            <a:r>
              <a:rPr lang="en-US" sz="2400" dirty="0" smtClean="0"/>
              <a:t>violently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 traces of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Yersinia </a:t>
            </a:r>
            <a:r>
              <a:rPr lang="en-US" sz="2400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pestis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(Almost) no grave goods</a:t>
            </a:r>
            <a:endParaRPr lang="en-IL" sz="24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5CB1AF-DE7E-4D6B-A830-2C1227FCD78E}"/>
              </a:ext>
            </a:extLst>
          </p:cNvPr>
          <p:cNvCxnSpPr>
            <a:cxnSpLocks/>
          </p:cNvCxnSpPr>
          <p:nvPr/>
        </p:nvCxnSpPr>
        <p:spPr>
          <a:xfrm>
            <a:off x="6456714" y="4072270"/>
            <a:ext cx="0" cy="247517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05CB1AF-DE7E-4D6B-A830-2C1227FCD78E}"/>
              </a:ext>
            </a:extLst>
          </p:cNvPr>
          <p:cNvCxnSpPr>
            <a:cxnSpLocks/>
          </p:cNvCxnSpPr>
          <p:nvPr/>
        </p:nvCxnSpPr>
        <p:spPr>
          <a:xfrm flipV="1">
            <a:off x="704955" y="3848985"/>
            <a:ext cx="10852636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009048" y="5439587"/>
            <a:ext cx="1141913" cy="1102537"/>
          </a:xfrm>
          <a:prstGeom prst="rect">
            <a:avLst/>
          </a:prstGeom>
        </p:spPr>
      </p:pic>
      <p:pic>
        <p:nvPicPr>
          <p:cNvPr id="51" name="Picture 2" descr="DNA Icon - Download DNA Icon 547336 | Noun Projec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65" y="1913144"/>
            <a:ext cx="453253" cy="45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Sword Icon - Download Sword Icon 8479 | Noun Projec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6770">
            <a:off x="4377660" y="4943817"/>
            <a:ext cx="1390882" cy="139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5CB1AF-DE7E-4D6B-A830-2C1227FCD78E}"/>
              </a:ext>
            </a:extLst>
          </p:cNvPr>
          <p:cNvCxnSpPr>
            <a:cxnSpLocks/>
          </p:cNvCxnSpPr>
          <p:nvPr/>
        </p:nvCxnSpPr>
        <p:spPr>
          <a:xfrm>
            <a:off x="9207225" y="4086640"/>
            <a:ext cx="0" cy="247517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DD57C56-E5CC-4A04-81FC-4AE8AC83F613}"/>
              </a:ext>
            </a:extLst>
          </p:cNvPr>
          <p:cNvSpPr txBox="1"/>
          <p:nvPr/>
        </p:nvSpPr>
        <p:spPr>
          <a:xfrm>
            <a:off x="6836575" y="4421195"/>
            <a:ext cx="2370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Radiocarbon (</a:t>
            </a:r>
            <a:r>
              <a:rPr lang="en-US" sz="2400" b="1" baseline="30000" dirty="0" smtClean="0"/>
              <a:t>14</a:t>
            </a:r>
            <a:r>
              <a:rPr lang="en-US" sz="2400" b="1" dirty="0" smtClean="0"/>
              <a:t>C) dating:</a:t>
            </a:r>
          </a:p>
          <a:p>
            <a:r>
              <a:rPr lang="en-US" sz="2400" dirty="0" smtClean="0"/>
              <a:t>1270-1400 CE</a:t>
            </a:r>
            <a:br>
              <a:rPr lang="en-US" sz="2400" dirty="0" smtClean="0"/>
            </a:br>
            <a:r>
              <a:rPr lang="en-US" sz="2400" dirty="0" smtClean="0"/>
              <a:t>(all individuals)</a:t>
            </a:r>
            <a:endParaRPr lang="en-IL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1707" y="4055582"/>
            <a:ext cx="2901533" cy="252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2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The Erfurt study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Ancestry</a:t>
            </a:r>
          </a:p>
          <a:p>
            <a:r>
              <a:rPr lang="en-US" dirty="0" smtClean="0"/>
              <a:t>Founder event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t="6110" r="259"/>
          <a:stretch/>
        </p:blipFill>
        <p:spPr>
          <a:xfrm>
            <a:off x="599634" y="1336173"/>
            <a:ext cx="11056528" cy="5275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Erfurt genetic ancestry</a:t>
            </a:r>
            <a:endParaRPr lang="en-US" dirty="0"/>
          </a:p>
        </p:txBody>
      </p:sp>
      <p:sp>
        <p:nvSpPr>
          <p:cNvPr id="34" name="TextBox 202"/>
          <p:cNvSpPr txBox="1">
            <a:spLocks noChangeArrowheads="1"/>
          </p:cNvSpPr>
          <p:nvPr/>
        </p:nvSpPr>
        <p:spPr bwMode="auto">
          <a:xfrm>
            <a:off x="5319447" y="4094800"/>
            <a:ext cx="1974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rgbClr val="00B853"/>
                </a:solidFill>
                <a:cs typeface="Arial" panose="020B0604020202020204" pitchFamily="34" charset="0"/>
              </a:rPr>
              <a:t>Ashkenazi </a:t>
            </a:r>
            <a:r>
              <a:rPr lang="en-US" altLang="en-US" sz="1800" dirty="0" smtClean="0">
                <a:solidFill>
                  <a:srgbClr val="00B853"/>
                </a:solidFill>
                <a:cs typeface="Arial" panose="020B0604020202020204" pitchFamily="34" charset="0"/>
              </a:rPr>
              <a:t>Jews</a:t>
            </a:r>
            <a:endParaRPr lang="en-US" altLang="en-US" sz="1800" dirty="0">
              <a:solidFill>
                <a:srgbClr val="00B853"/>
              </a:solidFill>
              <a:cs typeface="Arial" panose="020B0604020202020204" pitchFamily="34" charset="0"/>
            </a:endParaRPr>
          </a:p>
        </p:txBody>
      </p:sp>
      <p:sp>
        <p:nvSpPr>
          <p:cNvPr id="49" name="TextBox 217"/>
          <p:cNvSpPr txBox="1">
            <a:spLocks noChangeArrowheads="1"/>
          </p:cNvSpPr>
          <p:nvPr/>
        </p:nvSpPr>
        <p:spPr bwMode="auto">
          <a:xfrm>
            <a:off x="7172478" y="4463011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North-African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29" name="TextBox 217"/>
          <p:cNvSpPr txBox="1">
            <a:spLocks noChangeArrowheads="1"/>
          </p:cNvSpPr>
          <p:nvPr/>
        </p:nvSpPr>
        <p:spPr bwMode="auto">
          <a:xfrm>
            <a:off x="7534651" y="2872160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Iraqi/Irani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30" name="TextBox 217"/>
          <p:cNvSpPr txBox="1">
            <a:spLocks noChangeArrowheads="1"/>
          </p:cNvSpPr>
          <p:nvPr/>
        </p:nvSpPr>
        <p:spPr bwMode="auto">
          <a:xfrm>
            <a:off x="9672956" y="3973933"/>
            <a:ext cx="1395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Yemenite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31" name="TextBox 217"/>
          <p:cNvSpPr txBox="1">
            <a:spLocks noChangeArrowheads="1"/>
          </p:cNvSpPr>
          <p:nvPr/>
        </p:nvSpPr>
        <p:spPr bwMode="auto">
          <a:xfrm>
            <a:off x="6251278" y="3513389"/>
            <a:ext cx="1361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Turkish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53" name="TextBox 217"/>
          <p:cNvSpPr txBox="1">
            <a:spLocks noChangeArrowheads="1"/>
          </p:cNvSpPr>
          <p:nvPr/>
        </p:nvSpPr>
        <p:spPr bwMode="auto">
          <a:xfrm>
            <a:off x="4776607" y="3354745"/>
            <a:ext cx="1351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99CC"/>
                </a:solidFill>
                <a:cs typeface="Arial" panose="020B0604020202020204" pitchFamily="34" charset="0"/>
              </a:rPr>
              <a:t>Italian/Greek</a:t>
            </a:r>
            <a:endParaRPr lang="en-US" altLang="en-US" sz="1400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4432014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</a:p>
        </p:txBody>
      </p:sp>
    </p:spTree>
    <p:extLst>
      <p:ext uri="{BB962C8B-B14F-4D97-AF65-F5344CB8AC3E}">
        <p14:creationId xmlns:p14="http://schemas.microsoft.com/office/powerpoint/2010/main" val="427701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Erfurt genetic ancestry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6779" r="280"/>
          <a:stretch/>
        </p:blipFill>
        <p:spPr>
          <a:xfrm>
            <a:off x="539995" y="1373741"/>
            <a:ext cx="11113077" cy="5239607"/>
          </a:xfrm>
          <a:prstGeom prst="rect">
            <a:avLst/>
          </a:prstGeom>
        </p:spPr>
      </p:pic>
      <p:sp>
        <p:nvSpPr>
          <p:cNvPr id="12" name="TextBox 202"/>
          <p:cNvSpPr txBox="1">
            <a:spLocks noChangeArrowheads="1"/>
          </p:cNvSpPr>
          <p:nvPr/>
        </p:nvSpPr>
        <p:spPr bwMode="auto">
          <a:xfrm>
            <a:off x="5319447" y="4094800"/>
            <a:ext cx="1974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rgbClr val="00B853"/>
                </a:solidFill>
                <a:cs typeface="Arial" panose="020B0604020202020204" pitchFamily="34" charset="0"/>
              </a:rPr>
              <a:t>Ashkenazi </a:t>
            </a:r>
            <a:r>
              <a:rPr lang="en-US" altLang="en-US" sz="1800" dirty="0" smtClean="0">
                <a:solidFill>
                  <a:srgbClr val="00B853"/>
                </a:solidFill>
                <a:cs typeface="Arial" panose="020B0604020202020204" pitchFamily="34" charset="0"/>
              </a:rPr>
              <a:t>Jews</a:t>
            </a:r>
            <a:endParaRPr lang="en-US" altLang="en-US" sz="1800" dirty="0">
              <a:solidFill>
                <a:srgbClr val="00B853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217"/>
          <p:cNvSpPr txBox="1">
            <a:spLocks noChangeArrowheads="1"/>
          </p:cNvSpPr>
          <p:nvPr/>
        </p:nvSpPr>
        <p:spPr bwMode="auto">
          <a:xfrm>
            <a:off x="7172478" y="4463011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North-African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217"/>
          <p:cNvSpPr txBox="1">
            <a:spLocks noChangeArrowheads="1"/>
          </p:cNvSpPr>
          <p:nvPr/>
        </p:nvSpPr>
        <p:spPr bwMode="auto">
          <a:xfrm>
            <a:off x="7534651" y="2872160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Iraqi/Irani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217"/>
          <p:cNvSpPr txBox="1">
            <a:spLocks noChangeArrowheads="1"/>
          </p:cNvSpPr>
          <p:nvPr/>
        </p:nvSpPr>
        <p:spPr bwMode="auto">
          <a:xfrm>
            <a:off x="9672956" y="3973933"/>
            <a:ext cx="1395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Yemenite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217"/>
          <p:cNvSpPr txBox="1">
            <a:spLocks noChangeArrowheads="1"/>
          </p:cNvSpPr>
          <p:nvPr/>
        </p:nvSpPr>
        <p:spPr bwMode="auto">
          <a:xfrm>
            <a:off x="6251278" y="3513389"/>
            <a:ext cx="1361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Turkish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217"/>
          <p:cNvSpPr txBox="1">
            <a:spLocks noChangeArrowheads="1"/>
          </p:cNvSpPr>
          <p:nvPr/>
        </p:nvSpPr>
        <p:spPr bwMode="auto">
          <a:xfrm>
            <a:off x="4776607" y="3354745"/>
            <a:ext cx="1351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99CC"/>
                </a:solidFill>
                <a:cs typeface="Arial" panose="020B0604020202020204" pitchFamily="34" charset="0"/>
              </a:rPr>
              <a:t>Italian/Greek</a:t>
            </a:r>
            <a:endParaRPr lang="en-US" altLang="en-US" sz="1400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4432014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4712" y="387785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Erfurt</a:t>
            </a:r>
          </a:p>
        </p:txBody>
      </p:sp>
    </p:spTree>
    <p:extLst>
      <p:ext uri="{BB962C8B-B14F-4D97-AF65-F5344CB8AC3E}">
        <p14:creationId xmlns:p14="http://schemas.microsoft.com/office/powerpoint/2010/main" val="112478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Erfurt genetic ancestry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6779" r="280"/>
          <a:stretch/>
        </p:blipFill>
        <p:spPr>
          <a:xfrm>
            <a:off x="539995" y="1373741"/>
            <a:ext cx="11113077" cy="5239607"/>
          </a:xfrm>
          <a:prstGeom prst="rect">
            <a:avLst/>
          </a:prstGeom>
        </p:spPr>
      </p:pic>
      <p:sp>
        <p:nvSpPr>
          <p:cNvPr id="12" name="TextBox 202"/>
          <p:cNvSpPr txBox="1">
            <a:spLocks noChangeArrowheads="1"/>
          </p:cNvSpPr>
          <p:nvPr/>
        </p:nvSpPr>
        <p:spPr bwMode="auto">
          <a:xfrm>
            <a:off x="5319447" y="4094800"/>
            <a:ext cx="1974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rgbClr val="00B853"/>
                </a:solidFill>
                <a:cs typeface="Arial" panose="020B0604020202020204" pitchFamily="34" charset="0"/>
              </a:rPr>
              <a:t>Ashkenazi </a:t>
            </a:r>
            <a:r>
              <a:rPr lang="en-US" altLang="en-US" sz="1800" dirty="0" smtClean="0">
                <a:solidFill>
                  <a:srgbClr val="00B853"/>
                </a:solidFill>
                <a:cs typeface="Arial" panose="020B0604020202020204" pitchFamily="34" charset="0"/>
              </a:rPr>
              <a:t>Jews</a:t>
            </a:r>
            <a:endParaRPr lang="en-US" altLang="en-US" sz="1800" dirty="0">
              <a:solidFill>
                <a:srgbClr val="00B853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217"/>
          <p:cNvSpPr txBox="1">
            <a:spLocks noChangeArrowheads="1"/>
          </p:cNvSpPr>
          <p:nvPr/>
        </p:nvSpPr>
        <p:spPr bwMode="auto">
          <a:xfrm>
            <a:off x="7172478" y="4463011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North-African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217"/>
          <p:cNvSpPr txBox="1">
            <a:spLocks noChangeArrowheads="1"/>
          </p:cNvSpPr>
          <p:nvPr/>
        </p:nvSpPr>
        <p:spPr bwMode="auto">
          <a:xfrm>
            <a:off x="7534651" y="2872160"/>
            <a:ext cx="2064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Iraqi/Irani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217"/>
          <p:cNvSpPr txBox="1">
            <a:spLocks noChangeArrowheads="1"/>
          </p:cNvSpPr>
          <p:nvPr/>
        </p:nvSpPr>
        <p:spPr bwMode="auto">
          <a:xfrm>
            <a:off x="9672956" y="3973933"/>
            <a:ext cx="1395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Yemenite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217"/>
          <p:cNvSpPr txBox="1">
            <a:spLocks noChangeArrowheads="1"/>
          </p:cNvSpPr>
          <p:nvPr/>
        </p:nvSpPr>
        <p:spPr bwMode="auto">
          <a:xfrm>
            <a:off x="6251278" y="3513389"/>
            <a:ext cx="1361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FF5050"/>
                </a:solidFill>
                <a:cs typeface="Arial" panose="020B0604020202020204" pitchFamily="34" charset="0"/>
              </a:rPr>
              <a:t>Turkish Jews</a:t>
            </a:r>
            <a:endParaRPr lang="en-US" altLang="en-US" sz="1400" dirty="0">
              <a:solidFill>
                <a:srgbClr val="FF505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217"/>
          <p:cNvSpPr txBox="1">
            <a:spLocks noChangeArrowheads="1"/>
          </p:cNvSpPr>
          <p:nvPr/>
        </p:nvSpPr>
        <p:spPr bwMode="auto">
          <a:xfrm>
            <a:off x="4776607" y="3354745"/>
            <a:ext cx="1351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0099CC"/>
                </a:solidFill>
                <a:cs typeface="Arial" panose="020B0604020202020204" pitchFamily="34" charset="0"/>
              </a:rPr>
              <a:t>Italian/Greek</a:t>
            </a:r>
            <a:endParaRPr lang="en-US" altLang="en-US" sz="1400" dirty="0">
              <a:solidFill>
                <a:srgbClr val="0099CC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4432014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4712" y="387785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Erfurt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25252" y="3457398"/>
            <a:ext cx="2817539" cy="9746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74012" y="5443192"/>
            <a:ext cx="7998944" cy="107113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Erfurt Jews and modern AJ are genetically the same population</a:t>
            </a:r>
          </a:p>
          <a:p>
            <a:r>
              <a:rPr lang="en-US" dirty="0" smtClean="0"/>
              <a:t>“In-conversion” in the past 600 years: 2-4%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730338" y="2798124"/>
            <a:ext cx="2607365" cy="60318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Zoom-in on Erfurt?</a:t>
            </a:r>
          </a:p>
        </p:txBody>
      </p:sp>
    </p:spTree>
    <p:extLst>
      <p:ext uri="{BB962C8B-B14F-4D97-AF65-F5344CB8AC3E}">
        <p14:creationId xmlns:p14="http://schemas.microsoft.com/office/powerpoint/2010/main" val="235483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variation within Erfurt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96468" y="1648049"/>
            <a:ext cx="3156687" cy="474510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Erfurt Jews clearly more diverse than modern AJ</a:t>
            </a:r>
          </a:p>
          <a:p>
            <a:endParaRPr lang="en-US" dirty="0" smtClean="0"/>
          </a:p>
          <a:p>
            <a:r>
              <a:rPr lang="en-US" dirty="0" smtClean="0"/>
              <a:t>Are there two distinct groups?</a:t>
            </a:r>
          </a:p>
          <a:p>
            <a:endParaRPr lang="en-US" dirty="0"/>
          </a:p>
          <a:p>
            <a:r>
              <a:rPr lang="en-US" dirty="0" smtClean="0"/>
              <a:t>Statistical testing of the PCA results and population genetic simulations support two groups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71" y="1969982"/>
            <a:ext cx="7486130" cy="420753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135526" y="2615609"/>
            <a:ext cx="3115339" cy="18288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6429" y="3455581"/>
            <a:ext cx="2675859" cy="1616149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62846" y="3710762"/>
            <a:ext cx="1324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Erfurt-EU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78185" y="3612083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Erfurt-ME</a:t>
            </a:r>
          </a:p>
        </p:txBody>
      </p:sp>
      <p:sp>
        <p:nvSpPr>
          <p:cNvPr id="11" name="TextBox 202"/>
          <p:cNvSpPr txBox="1">
            <a:spLocks noChangeArrowheads="1"/>
          </p:cNvSpPr>
          <p:nvPr/>
        </p:nvSpPr>
        <p:spPr bwMode="auto">
          <a:xfrm>
            <a:off x="6790297" y="4172426"/>
            <a:ext cx="19744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 smtClean="0">
                <a:solidFill>
                  <a:srgbClr val="00B853"/>
                </a:solidFill>
                <a:cs typeface="Arial" panose="020B0604020202020204" pitchFamily="34" charset="0"/>
              </a:rPr>
              <a:t>Modern Ashkenazi Jews</a:t>
            </a:r>
            <a:endParaRPr lang="en-US" altLang="en-US" sz="1800" dirty="0">
              <a:solidFill>
                <a:srgbClr val="00B853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0604" y="281350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Erfurt</a:t>
            </a:r>
          </a:p>
        </p:txBody>
      </p:sp>
    </p:spTree>
    <p:extLst>
      <p:ext uri="{BB962C8B-B14F-4D97-AF65-F5344CB8AC3E}">
        <p14:creationId xmlns:p14="http://schemas.microsoft.com/office/powerpoint/2010/main" val="21360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4" grpId="0" animBg="1"/>
      <p:bldP spid="7" grpId="0" animBg="1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A2C46-DEE5-4C6D-8A78-B9DAF336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</a:t>
            </a:r>
            <a:r>
              <a:rPr lang="en-US" dirty="0" smtClean="0"/>
              <a:t>with more modern </a:t>
            </a:r>
            <a:r>
              <a:rPr lang="en-US" dirty="0"/>
              <a:t>AJ (n=544)</a:t>
            </a:r>
            <a:endParaRPr lang="en-IL" dirty="0"/>
          </a:p>
        </p:txBody>
      </p:sp>
      <p:pic>
        <p:nvPicPr>
          <p:cNvPr id="5" name="Picture 4" descr="Chart, bubble chart&#10;&#10;Description automatically generated">
            <a:extLst>
              <a:ext uri="{FF2B5EF4-FFF2-40B4-BE49-F238E27FC236}">
                <a16:creationId xmlns:a16="http://schemas.microsoft.com/office/drawing/2014/main" id="{BFF48818-793D-4661-9898-590DA34D63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38" y="1733107"/>
            <a:ext cx="11185483" cy="447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Erfurt-ME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419" y="1779642"/>
            <a:ext cx="3332448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Overlaps with </a:t>
            </a:r>
            <a:r>
              <a:rPr lang="en-US" dirty="0" smtClean="0">
                <a:solidFill>
                  <a:srgbClr val="7030A0"/>
                </a:solidFill>
              </a:rPr>
              <a:t>Turkish (Sephardi) Jews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Overlaps with modern AJ from </a:t>
            </a:r>
            <a:r>
              <a:rPr lang="en-US" dirty="0" smtClean="0">
                <a:solidFill>
                  <a:srgbClr val="7030A0"/>
                </a:solidFill>
              </a:rPr>
              <a:t>France/Germany</a:t>
            </a:r>
          </a:p>
          <a:p>
            <a:endParaRPr lang="en-US" dirty="0" smtClean="0"/>
          </a:p>
          <a:p>
            <a:r>
              <a:rPr lang="en-US" dirty="0" smtClean="0"/>
              <a:t>Also supported by mitochondrial DNA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032272" y="1146126"/>
            <a:ext cx="1478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Turkish Jews</a:t>
            </a:r>
          </a:p>
        </p:txBody>
      </p:sp>
      <p:sp>
        <p:nvSpPr>
          <p:cNvPr id="11" name="Isosceles Triangle 10"/>
          <p:cNvSpPr/>
          <p:nvPr/>
        </p:nvSpPr>
        <p:spPr>
          <a:xfrm>
            <a:off x="8852272" y="1246462"/>
            <a:ext cx="180000" cy="180000"/>
          </a:xfrm>
          <a:prstGeom prst="triangle">
            <a:avLst/>
          </a:prstGeom>
          <a:solidFill>
            <a:srgbClr val="FFC0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7"/>
          <a:stretch/>
        </p:blipFill>
        <p:spPr>
          <a:xfrm>
            <a:off x="5380074" y="1557737"/>
            <a:ext cx="5276878" cy="251774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9548037" y="1546236"/>
            <a:ext cx="31898" cy="119551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277"/>
          <a:stretch/>
        </p:blipFill>
        <p:spPr>
          <a:xfrm>
            <a:off x="4979165" y="4121696"/>
            <a:ext cx="6838502" cy="257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8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Erfurt-EU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08" y="1762302"/>
            <a:ext cx="4486938" cy="456407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Eastern-European</a:t>
            </a:r>
            <a:r>
              <a:rPr lang="en-US" dirty="0" smtClean="0"/>
              <a:t>-related ancestry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Difference in carbon/oxygen isotope levels: </a:t>
            </a:r>
            <a:r>
              <a:rPr lang="en-US" dirty="0" smtClean="0">
                <a:solidFill>
                  <a:srgbClr val="7030A0"/>
                </a:solidFill>
              </a:rPr>
              <a:t>different geographic origins</a:t>
            </a:r>
          </a:p>
        </p:txBody>
      </p:sp>
      <p:pic>
        <p:nvPicPr>
          <p:cNvPr id="4" name="Picture 3" descr="Map&#10;&#10;Description automatically generate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2" r="8347"/>
          <a:stretch/>
        </p:blipFill>
        <p:spPr>
          <a:xfrm>
            <a:off x="6514751" y="309615"/>
            <a:ext cx="4944141" cy="3805185"/>
          </a:xfrm>
          <a:prstGeom prst="rect">
            <a:avLst/>
          </a:prstGeom>
        </p:spPr>
      </p:pic>
      <p:pic>
        <p:nvPicPr>
          <p:cNvPr id="6" name="Picture 5" descr="C:\Users\Owner\Desktop\Fig_2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6" t="59380"/>
          <a:stretch/>
        </p:blipFill>
        <p:spPr bwMode="auto">
          <a:xfrm>
            <a:off x="5943599" y="4213399"/>
            <a:ext cx="5228214" cy="24667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859079" y="1381210"/>
            <a:ext cx="2424223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cs typeface="Times New Roman" panose="02020603050405020304" pitchFamily="18" charset="0"/>
              </a:rPr>
              <a:t>Affinity with Erfurt-EU vs Erfurt-ME</a:t>
            </a:r>
          </a:p>
          <a:p>
            <a:pPr algn="ctr"/>
            <a:endParaRPr lang="en-US" dirty="0" smtClean="0"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f4(E-EU,E-ME; </a:t>
            </a:r>
            <a:br>
              <a:rPr lang="en-US" dirty="0" smtClean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X, chimp)</a:t>
            </a:r>
            <a:endParaRPr lang="en-US" sz="2000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2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model for the early origins of Erfurt Jews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650" y="1638957"/>
            <a:ext cx="4191001" cy="4733478"/>
          </a:xfrm>
        </p:spPr>
        <p:txBody>
          <a:bodyPr>
            <a:normAutofit/>
          </a:bodyPr>
          <a:lstStyle/>
          <a:p>
            <a:r>
              <a:rPr lang="en-US" dirty="0"/>
              <a:t>The East-EU ancestry is present mostly in Erfurt-EU</a:t>
            </a:r>
          </a:p>
          <a:p>
            <a:endParaRPr lang="en-US" dirty="0" smtClean="0"/>
          </a:p>
          <a:p>
            <a:r>
              <a:rPr lang="en-US" dirty="0" smtClean="0"/>
              <a:t>Average contributions:</a:t>
            </a:r>
          </a:p>
          <a:p>
            <a:pPr lvl="1"/>
            <a:r>
              <a:rPr lang="en-US" dirty="0" smtClean="0"/>
              <a:t>65% Southern Italy</a:t>
            </a:r>
          </a:p>
          <a:p>
            <a:pPr lvl="1"/>
            <a:r>
              <a:rPr lang="en-US" smtClean="0"/>
              <a:t>20% </a:t>
            </a:r>
            <a:r>
              <a:rPr lang="en-US" dirty="0" smtClean="0"/>
              <a:t>Middle East</a:t>
            </a:r>
          </a:p>
          <a:p>
            <a:pPr lvl="1"/>
            <a:r>
              <a:rPr lang="en-US" dirty="0" smtClean="0"/>
              <a:t>15% Eastern Europe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C00000"/>
                </a:solidFill>
              </a:rPr>
              <a:t>Caution:</a:t>
            </a:r>
            <a:r>
              <a:rPr lang="en-US" dirty="0" smtClean="0">
                <a:solidFill>
                  <a:srgbClr val="C00000"/>
                </a:solidFill>
              </a:rPr>
              <a:t> other models may fit too; modern sources may be non-representative</a:t>
            </a:r>
          </a:p>
        </p:txBody>
      </p:sp>
      <p:pic>
        <p:nvPicPr>
          <p:cNvPr id="6" name="Picture 5" descr="C:\Users\Owner\Desktop\Fig_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2" t="551" r="-446" b="41563"/>
          <a:stretch/>
        </p:blipFill>
        <p:spPr bwMode="auto">
          <a:xfrm>
            <a:off x="4954772" y="1504267"/>
            <a:ext cx="6758548" cy="5002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8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model for early 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31" y="1521535"/>
            <a:ext cx="5867400" cy="4843405"/>
          </a:xfrm>
        </p:spPr>
        <p:txBody>
          <a:bodyPr>
            <a:normAutofit/>
          </a:bodyPr>
          <a:lstStyle/>
          <a:p>
            <a:r>
              <a:rPr lang="en-US" dirty="0" smtClean="0"/>
              <a:t>Early origins in Southern Europe (Italy?), possibly absorbing ME migrants</a:t>
            </a:r>
          </a:p>
          <a:p>
            <a:r>
              <a:rPr lang="en-US" dirty="0" smtClean="0"/>
              <a:t>Two early groups:</a:t>
            </a:r>
          </a:p>
          <a:p>
            <a:r>
              <a:rPr lang="en-US" dirty="0" smtClean="0"/>
              <a:t>Western </a:t>
            </a:r>
            <a:r>
              <a:rPr lang="en-US" dirty="0"/>
              <a:t>(“Rhineland</a:t>
            </a:r>
            <a:r>
              <a:rPr lang="en-US" dirty="0" smtClean="0"/>
              <a:t>”) group</a:t>
            </a:r>
            <a:r>
              <a:rPr lang="en-US" dirty="0"/>
              <a:t>, </a:t>
            </a:r>
            <a:r>
              <a:rPr lang="en-US" dirty="0" smtClean="0"/>
              <a:t>Erfurt-ME</a:t>
            </a:r>
          </a:p>
          <a:p>
            <a:pPr lvl="1"/>
            <a:r>
              <a:rPr lang="en-US" dirty="0" smtClean="0"/>
              <a:t>Culturally dominant</a:t>
            </a:r>
          </a:p>
          <a:p>
            <a:pPr lvl="1"/>
            <a:r>
              <a:rPr lang="en-US" dirty="0" smtClean="0"/>
              <a:t>Some unmixed descendants</a:t>
            </a:r>
          </a:p>
          <a:p>
            <a:r>
              <a:rPr lang="en-US" dirty="0" smtClean="0"/>
              <a:t>Eastern group, Erfurt-EU</a:t>
            </a:r>
          </a:p>
          <a:p>
            <a:pPr lvl="1"/>
            <a:r>
              <a:rPr lang="en-US" dirty="0" smtClean="0"/>
              <a:t>Slavic names and possibly local </a:t>
            </a:r>
            <a:r>
              <a:rPr lang="en-US" dirty="0" smtClean="0"/>
              <a:t>mixing</a:t>
            </a:r>
            <a:endParaRPr lang="en-US" dirty="0" smtClean="0"/>
          </a:p>
          <a:p>
            <a:pPr lvl="1"/>
            <a:r>
              <a:rPr lang="en-US" dirty="0" smtClean="0"/>
              <a:t>Linguistically dominant</a:t>
            </a:r>
          </a:p>
          <a:p>
            <a:r>
              <a:rPr lang="en-US" dirty="0" smtClean="0"/>
              <a:t>Erfurt: “cosmopolitan” border city</a:t>
            </a:r>
          </a:p>
          <a:p>
            <a:pPr lvl="1"/>
            <a:r>
              <a:rPr lang="en-US" dirty="0" smtClean="0"/>
              <a:t>No segregation in burial</a:t>
            </a:r>
          </a:p>
          <a:p>
            <a:r>
              <a:rPr lang="en-US" dirty="0" smtClean="0"/>
              <a:t>Later: (nearly even) mixing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0" t="41299" r="23655" b="2891"/>
          <a:stretch/>
        </p:blipFill>
        <p:spPr bwMode="auto">
          <a:xfrm>
            <a:off x="7037294" y="1461247"/>
            <a:ext cx="4451377" cy="490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Up Arrow 8"/>
          <p:cNvSpPr/>
          <p:nvPr/>
        </p:nvSpPr>
        <p:spPr bwMode="auto">
          <a:xfrm rot="19411692">
            <a:off x="8879053" y="3083905"/>
            <a:ext cx="265474" cy="254332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3" name="Up Arrow 8"/>
          <p:cNvSpPr/>
          <p:nvPr/>
        </p:nvSpPr>
        <p:spPr bwMode="auto">
          <a:xfrm rot="20758815">
            <a:off x="9386950" y="3254448"/>
            <a:ext cx="238931" cy="93439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8691764" y="2371571"/>
            <a:ext cx="501114" cy="1541522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5-Point Star 23"/>
          <p:cNvSpPr/>
          <p:nvPr/>
        </p:nvSpPr>
        <p:spPr>
          <a:xfrm>
            <a:off x="8691764" y="2730838"/>
            <a:ext cx="347498" cy="308198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Up Arrow 8"/>
          <p:cNvSpPr/>
          <p:nvPr/>
        </p:nvSpPr>
        <p:spPr bwMode="auto">
          <a:xfrm rot="13485645">
            <a:off x="9796376" y="2655875"/>
            <a:ext cx="258540" cy="60419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89099" y="2515816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cs typeface="Times New Roman" panose="02020603050405020304" pitchFamily="18" charset="0"/>
              </a:rPr>
              <a:t>Erfurt</a:t>
            </a:r>
          </a:p>
        </p:txBody>
      </p:sp>
      <p:sp>
        <p:nvSpPr>
          <p:cNvPr id="11" name="Oval 17"/>
          <p:cNvSpPr/>
          <p:nvPr/>
        </p:nvSpPr>
        <p:spPr bwMode="auto">
          <a:xfrm rot="20906338">
            <a:off x="9902781" y="5386779"/>
            <a:ext cx="286014" cy="25886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95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3" grpId="0" animBg="1"/>
      <p:bldP spid="24" grpId="0" animBg="1"/>
      <p:bldP spid="26" grpId="0" animBg="1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The Erfurt study</a:t>
            </a:r>
          </a:p>
          <a:p>
            <a:r>
              <a:rPr lang="en-US" dirty="0" smtClean="0"/>
              <a:t>Ancestry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Founder event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49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927" y="1836136"/>
            <a:ext cx="9788505" cy="991030"/>
          </a:xfrm>
        </p:spPr>
        <p:txBody>
          <a:bodyPr>
            <a:normAutofit/>
          </a:bodyPr>
          <a:lstStyle/>
          <a:p>
            <a:r>
              <a:rPr lang="en-US" dirty="0" smtClean="0"/>
              <a:t>Erfurt Jews carry similar mitochondrial haplogroups to modern AJ</a:t>
            </a:r>
          </a:p>
          <a:p>
            <a:r>
              <a:rPr lang="en-US" dirty="0" smtClean="0"/>
              <a:t>Supporting a shared “bottleneck”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502195"/>
              </p:ext>
            </p:extLst>
          </p:nvPr>
        </p:nvGraphicFramePr>
        <p:xfrm>
          <a:off x="833415" y="3813741"/>
          <a:ext cx="440131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7104">
                  <a:extLst>
                    <a:ext uri="{9D8B030D-6E8A-4147-A177-3AD203B41FA5}">
                      <a16:colId xmlns:a16="http://schemas.microsoft.com/office/drawing/2014/main" val="1498710647"/>
                    </a:ext>
                  </a:extLst>
                </a:gridCol>
                <a:gridCol w="1467104">
                  <a:extLst>
                    <a:ext uri="{9D8B030D-6E8A-4147-A177-3AD203B41FA5}">
                      <a16:colId xmlns:a16="http://schemas.microsoft.com/office/drawing/2014/main" val="1881652344"/>
                    </a:ext>
                  </a:extLst>
                </a:gridCol>
                <a:gridCol w="1467104">
                  <a:extLst>
                    <a:ext uri="{9D8B030D-6E8A-4147-A177-3AD203B41FA5}">
                      <a16:colId xmlns:a16="http://schemas.microsoft.com/office/drawing/2014/main" val="3616267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Haplogroup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Modern</a:t>
                      </a:r>
                      <a:r>
                        <a:rPr lang="en-US" sz="2000" baseline="0" dirty="0" smtClean="0"/>
                        <a:t> AJ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Erfurt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31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K1a1b1a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11/31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5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N1b1b1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1/31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3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K1a9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2/31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1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K2a2a</a:t>
                      </a:r>
                      <a:endParaRPr lang="en-US" sz="2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0/31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9952"/>
                  </a:ext>
                </a:extLst>
              </a:tr>
            </a:tbl>
          </a:graphicData>
        </a:graphic>
      </p:graphicFrame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B49E772C-BA01-2F49-8DC6-3A2B620398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0" t="38395" r="357" b="8898"/>
          <a:stretch/>
        </p:blipFill>
        <p:spPr bwMode="auto">
          <a:xfrm>
            <a:off x="5776042" y="3654246"/>
            <a:ext cx="5888763" cy="2347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191382" y="2894044"/>
            <a:ext cx="30580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K1a1b1a carriers</a:t>
            </a:r>
          </a:p>
          <a:p>
            <a:pPr algn="ctr"/>
            <a:r>
              <a:rPr lang="en-US" sz="2000" dirty="0" smtClean="0">
                <a:cs typeface="Times New Roman" panose="02020603050405020304" pitchFamily="18" charset="0"/>
              </a:rPr>
              <a:t>11 ancient and 107 modern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6432042" y="6037203"/>
            <a:ext cx="4721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Most recent common ancestor (years ago)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33740" y="3840341"/>
            <a:ext cx="811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BEAST2</a:t>
            </a:r>
          </a:p>
        </p:txBody>
      </p:sp>
    </p:spTree>
    <p:extLst>
      <p:ext uri="{BB962C8B-B14F-4D97-AF65-F5344CB8AC3E}">
        <p14:creationId xmlns:p14="http://schemas.microsoft.com/office/powerpoint/2010/main" val="296680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Runs of homozygosity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23272" y="1654505"/>
            <a:ext cx="55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AGACTGGGCAGTATACTATACTACGAGCATAGTCACCCT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3271" y="2050999"/>
            <a:ext cx="55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ATGCCGAGCAGTATACTATACTACGAGCATAGACGTCCA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5276" y="1627717"/>
            <a:ext cx="2691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cs typeface="Courier New" panose="02070309020205020404" pitchFamily="49" charset="0"/>
              </a:rPr>
              <a:t>Maternal chromosome: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35269" y="2010783"/>
            <a:ext cx="2597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cs typeface="Courier New" panose="02070309020205020404" pitchFamily="49" charset="0"/>
              </a:rPr>
              <a:t>Paternal chromosome:</a:t>
            </a:r>
          </a:p>
        </p:txBody>
      </p:sp>
    </p:spTree>
    <p:extLst>
      <p:ext uri="{BB962C8B-B14F-4D97-AF65-F5344CB8AC3E}">
        <p14:creationId xmlns:p14="http://schemas.microsoft.com/office/powerpoint/2010/main" val="25742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Runs of homozygosity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780" y="3169523"/>
            <a:ext cx="3605491" cy="2896113"/>
          </a:xfrm>
        </p:spPr>
        <p:txBody>
          <a:bodyPr>
            <a:normAutofit/>
          </a:bodyPr>
          <a:lstStyle/>
          <a:p>
            <a:r>
              <a:rPr lang="en-US" dirty="0" smtClean="0"/>
              <a:t>Homozygosity indicates parental relatedness</a:t>
            </a:r>
          </a:p>
          <a:p>
            <a:endParaRPr lang="en-US" dirty="0" smtClean="0"/>
          </a:p>
          <a:p>
            <a:r>
              <a:rPr lang="en-US" dirty="0" smtClean="0"/>
              <a:t>The very high levels in Erfurt are likely </a:t>
            </a:r>
            <a:r>
              <a:rPr lang="en-US" dirty="0"/>
              <a:t>due to </a:t>
            </a:r>
            <a:r>
              <a:rPr lang="en-US" dirty="0" smtClean="0"/>
              <a:t>the bottleneck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(not consanguinity)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 descr="C:\Users\Owner\Desktop\Fig_3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9" r="49939" b="34884"/>
          <a:stretch/>
        </p:blipFill>
        <p:spPr bwMode="auto">
          <a:xfrm>
            <a:off x="5683294" y="3169523"/>
            <a:ext cx="5348176" cy="33917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623272" y="1654505"/>
            <a:ext cx="55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GCAGTATACTATACTACGAGCATAG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3271" y="2050999"/>
            <a:ext cx="556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TG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GCAGTATACTATACTACGAGCATAG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81996" y="1674979"/>
            <a:ext cx="3399252" cy="745352"/>
          </a:xfrm>
          <a:prstGeom prst="rect">
            <a:avLst/>
          </a:prstGeom>
          <a:noFill/>
          <a:ln w="28575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240101" y="2492015"/>
            <a:ext cx="2446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cs typeface="Arial" panose="020B0604020202020204" pitchFamily="34" charset="0"/>
              </a:rPr>
              <a:t>Run of homozygosity</a:t>
            </a:r>
            <a:endParaRPr lang="en-US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5276" y="1627717"/>
            <a:ext cx="2691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cs typeface="Courier New" panose="02070309020205020404" pitchFamily="49" charset="0"/>
              </a:rPr>
              <a:t>Maternal chromosome: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35269" y="2010783"/>
            <a:ext cx="2597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5D2884"/>
                </a:solidFill>
                <a:cs typeface="Courier New" panose="02070309020205020404" pitchFamily="49" charset="0"/>
              </a:rPr>
              <a:t>Paternal chromosome: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4920" y="2676681"/>
            <a:ext cx="1179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Parents related nearly as 1</a:t>
            </a:r>
            <a:r>
              <a:rPr lang="en-US" baseline="30000" dirty="0" smtClean="0">
                <a:cs typeface="Times New Roman" panose="02020603050405020304" pitchFamily="18" charset="0"/>
              </a:rPr>
              <a:t>st</a:t>
            </a:r>
            <a:r>
              <a:rPr lang="en-US" dirty="0" smtClean="0">
                <a:cs typeface="Times New Roman" panose="02020603050405020304" pitchFamily="18" charset="0"/>
              </a:rPr>
              <a:t>-cousins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925578" y="3225610"/>
            <a:ext cx="561861" cy="3404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28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Work\Projects\AJGenetics\Erfurt\ROH\context_ROH_barplot.v1.anno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16" y="244551"/>
            <a:ext cx="7506585" cy="64645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ROH levels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63934" y="2065629"/>
            <a:ext cx="3355173" cy="376503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ROH levels in Erfurt are higher compared to other European populations of the past </a:t>
            </a:r>
            <a:r>
              <a:rPr lang="en-IL" dirty="0" smtClean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dirty="0" smtClean="0"/>
              <a:t>2000 years</a:t>
            </a:r>
          </a:p>
        </p:txBody>
      </p:sp>
    </p:spTree>
    <p:extLst>
      <p:ext uri="{BB962C8B-B14F-4D97-AF65-F5344CB8AC3E}">
        <p14:creationId xmlns:p14="http://schemas.microsoft.com/office/powerpoint/2010/main" val="74476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11270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0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89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57873" y="2632519"/>
            <a:ext cx="1891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 (“reference”)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411270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126252" y="3478905"/>
            <a:ext cx="16802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0</a:t>
            </a:r>
            <a:r>
              <a:rPr lang="en-US" sz="2000" dirty="0" smtClean="0">
                <a:cs typeface="Times New Roman" panose="02020603050405020304" pitchFamily="18" charset="0"/>
              </a:rPr>
              <a:t>: major allele</a:t>
            </a:r>
          </a:p>
          <a:p>
            <a:r>
              <a:rPr lang="en-US" sz="2000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cs typeface="Times New Roman" panose="02020603050405020304" pitchFamily="18" charset="0"/>
              </a:rPr>
              <a:t>: minor allele</a:t>
            </a:r>
          </a:p>
        </p:txBody>
      </p:sp>
    </p:spTree>
    <p:extLst>
      <p:ext uri="{BB962C8B-B14F-4D97-AF65-F5344CB8AC3E}">
        <p14:creationId xmlns:p14="http://schemas.microsoft.com/office/powerpoint/2010/main" val="42434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11276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6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5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411276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57873" y="2632519"/>
            <a:ext cx="1891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 (“reference”)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79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11273" y="1824532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3" y="1824532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2" y="4905747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411273" y="4905747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57873" y="2632519"/>
            <a:ext cx="1891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 (“reference”)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3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Imputation in ancient DNA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829310" y="1335434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4455430" y="1335434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4455429" y="4416649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40396" y="2309276"/>
            <a:ext cx="1891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75912" y="4590212"/>
            <a:ext cx="1891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True ancient genome</a:t>
            </a:r>
            <a:endParaRPr lang="en-US" sz="2400" dirty="0">
              <a:solidFill>
                <a:srgbClr val="7030A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4829518" y="4416650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>
            <a:off x="4455429" y="5912903"/>
            <a:ext cx="220886" cy="767081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56712" y="6065610"/>
            <a:ext cx="2222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Pseudo-haploid</a:t>
            </a:r>
            <a:endParaRPr lang="en-US" sz="2400" dirty="0">
              <a:solidFill>
                <a:srgbClr val="7030A0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4829518" y="5912904"/>
          <a:ext cx="6444000" cy="767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53488" y="3377669"/>
            <a:ext cx="3008419" cy="1091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</a:t>
            </a:r>
            <a:r>
              <a:rPr lang="en-US" sz="2000" dirty="0" smtClean="0">
                <a:solidFill>
                  <a:srgbClr val="0033CC"/>
                </a:solidFill>
              </a:rPr>
              <a:t>pseudo-haploid</a:t>
            </a:r>
            <a:r>
              <a:rPr lang="en-US" sz="2000" dirty="0" smtClean="0"/>
              <a:t> data, a single (random) allele is reported in each SNP</a:t>
            </a:r>
            <a:endParaRPr lang="en-US" sz="2000" dirty="0"/>
          </a:p>
        </p:txBody>
      </p:sp>
      <p:sp>
        <p:nvSpPr>
          <p:cNvPr id="15" name="Arc 14"/>
          <p:cNvSpPr/>
          <p:nvPr/>
        </p:nvSpPr>
        <p:spPr>
          <a:xfrm rot="335218">
            <a:off x="6118319" y="5336621"/>
            <a:ext cx="582575" cy="1290060"/>
          </a:xfrm>
          <a:prstGeom prst="arc">
            <a:avLst>
              <a:gd name="adj1" fmla="val 16200000"/>
              <a:gd name="adj2" fmla="val 4423534"/>
            </a:avLst>
          </a:prstGeom>
          <a:ln w="127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335218">
            <a:off x="10633670" y="5336622"/>
            <a:ext cx="582575" cy="1290060"/>
          </a:xfrm>
          <a:prstGeom prst="arc">
            <a:avLst>
              <a:gd name="adj1" fmla="val 16200000"/>
              <a:gd name="adj2" fmla="val 4423534"/>
            </a:avLst>
          </a:prstGeom>
          <a:ln w="127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335218">
            <a:off x="8343531" y="4981346"/>
            <a:ext cx="606448" cy="1670007"/>
          </a:xfrm>
          <a:prstGeom prst="arc">
            <a:avLst>
              <a:gd name="adj1" fmla="val 16200000"/>
              <a:gd name="adj2" fmla="val 4423534"/>
            </a:avLst>
          </a:prstGeom>
          <a:ln w="127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4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 animBg="1"/>
      <p:bldP spid="12" grpId="0"/>
      <p:bldP spid="14" grpId="0" build="p"/>
      <p:bldP spid="15" grpId="0" animBg="1"/>
      <p:bldP spid="16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Imputation is typically implemented with a hidden Markov model</a:t>
            </a:r>
          </a:p>
          <a:p>
            <a:pPr lvl="1"/>
            <a:r>
              <a:rPr lang="en-US" sz="1800" dirty="0" smtClean="0"/>
              <a:t>Li and Stephens, Genetics, 2003; Lawson et al, PLOS Genet, 2012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Our extension: </a:t>
            </a:r>
            <a:r>
              <a:rPr lang="en-US" dirty="0" smtClean="0">
                <a:solidFill>
                  <a:srgbClr val="5D2884"/>
                </a:solidFill>
              </a:rPr>
              <a:t>Pseudo-Haploid </a:t>
            </a:r>
            <a:r>
              <a:rPr lang="en-US" dirty="0" err="1" smtClean="0">
                <a:solidFill>
                  <a:srgbClr val="5D2884"/>
                </a:solidFill>
              </a:rPr>
              <a:t>ChromoPainter</a:t>
            </a:r>
            <a:r>
              <a:rPr lang="en-US" dirty="0" smtClean="0">
                <a:solidFill>
                  <a:srgbClr val="5D2884"/>
                </a:solidFill>
              </a:rPr>
              <a:t> (PHCP)</a:t>
            </a:r>
            <a:endParaRPr lang="en-US" dirty="0">
              <a:solidFill>
                <a:srgbClr val="5D2884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1818014" y="2687704"/>
          <a:ext cx="848493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0851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haplotype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/>
          </p:nvPr>
        </p:nvGraphicFramePr>
        <p:xfrm>
          <a:off x="1818013" y="3190979"/>
          <a:ext cx="848493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0851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Hidden state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19153" y="4000939"/>
            <a:ext cx="5823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Index of reference haplotype most similar in each SNP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934047" y="3663751"/>
            <a:ext cx="179868" cy="3371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ontent Placeholder 3"/>
          <p:cNvGraphicFramePr>
            <a:graphicFrameLocks/>
          </p:cNvGraphicFramePr>
          <p:nvPr>
            <p:extLst/>
          </p:nvPr>
        </p:nvGraphicFramePr>
        <p:xfrm>
          <a:off x="1818014" y="5317556"/>
          <a:ext cx="848493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0851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Pseudo-hap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</a:tbl>
          </a:graphicData>
        </a:graphic>
      </p:graphicFrame>
      <p:graphicFrame>
        <p:nvGraphicFramePr>
          <p:cNvPr id="15" name="Content Placeholder 3"/>
          <p:cNvGraphicFramePr>
            <a:graphicFrameLocks/>
          </p:cNvGraphicFramePr>
          <p:nvPr>
            <p:extLst/>
          </p:nvPr>
        </p:nvGraphicFramePr>
        <p:xfrm>
          <a:off x="1818013" y="5820831"/>
          <a:ext cx="848493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0851">
                  <a:extLst>
                    <a:ext uri="{9D8B030D-6E8A-4147-A177-3AD203B41FA5}">
                      <a16:colId xmlns:a16="http://schemas.microsoft.com/office/drawing/2014/main" val="348873439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1473502911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903426447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875164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3654773578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2585057052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65439859"/>
                    </a:ext>
                  </a:extLst>
                </a:gridCol>
                <a:gridCol w="946298">
                  <a:extLst>
                    <a:ext uri="{9D8B030D-6E8A-4147-A177-3AD203B41FA5}">
                      <a16:colId xmlns:a16="http://schemas.microsoft.com/office/drawing/2014/main" val="409836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Hidden state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2/5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2/5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2/5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4/5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4/3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1/3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1/3</a:t>
                      </a:r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79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8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Pathogenic variants typical in AJ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53154" y="3137590"/>
            <a:ext cx="2177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Directly sequenced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7134224" y="3179140"/>
            <a:ext cx="818930" cy="1347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B6948A5-9C42-404F-B72A-8804B29FD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306044"/>
              </p:ext>
            </p:extLst>
          </p:nvPr>
        </p:nvGraphicFramePr>
        <p:xfrm>
          <a:off x="814747" y="1601594"/>
          <a:ext cx="6554509" cy="3931920"/>
        </p:xfrm>
        <a:graphic>
          <a:graphicData uri="http://schemas.openxmlformats.org/drawingml/2006/table">
            <a:tbl>
              <a:tblPr/>
              <a:tblGrid>
                <a:gridCol w="3242509">
                  <a:extLst>
                    <a:ext uri="{9D8B030D-6E8A-4147-A177-3AD203B41FA5}">
                      <a16:colId xmlns:a16="http://schemas.microsoft.com/office/drawing/2014/main" val="33938287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62717616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val="27950016"/>
                    </a:ext>
                  </a:extLst>
                </a:gridCol>
              </a:tblGrid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Disease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Gene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Variant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474827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Retinitis pigmentosa 59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DHDDS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c.124A&gt;G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380114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Gaucher disease, type 1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GBA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c.84dupG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871725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Usher syndrome, type 3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CLRN1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p.N48K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234551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Factor XI deficiency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F11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p.F301L</a:t>
                      </a:r>
                      <a:endParaRPr lang="en-IL" sz="2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232" marR="612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889867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Cystic fibrosis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CFTR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p.G542X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130849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Acyl CoA dehydrogenase deficiency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ACADS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c.319C&gt;T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41742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Glycogen storage disease, type 1A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G6PC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p.R83C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523368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Breast/ovarian cancer predisposition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BRCA1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c.68_69delAG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401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23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Pathogenic variants typical </a:t>
            </a:r>
            <a:r>
              <a:rPr lang="en-US" dirty="0"/>
              <a:t>in AJ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6948A5-9C42-404F-B72A-8804B29FD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224627"/>
              </p:ext>
            </p:extLst>
          </p:nvPr>
        </p:nvGraphicFramePr>
        <p:xfrm>
          <a:off x="814747" y="1601594"/>
          <a:ext cx="9830509" cy="3931920"/>
        </p:xfrm>
        <a:graphic>
          <a:graphicData uri="http://schemas.openxmlformats.org/drawingml/2006/table">
            <a:tbl>
              <a:tblPr/>
              <a:tblGrid>
                <a:gridCol w="3242509">
                  <a:extLst>
                    <a:ext uri="{9D8B030D-6E8A-4147-A177-3AD203B41FA5}">
                      <a16:colId xmlns:a16="http://schemas.microsoft.com/office/drawing/2014/main" val="33938287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62717616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val="27950016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110441169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1463111538"/>
                    </a:ext>
                  </a:extLst>
                </a:gridCol>
              </a:tblGrid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Disease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Gene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Variant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Frequency </a:t>
                      </a: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AJ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 EUR</a:t>
                      </a:r>
                      <a:endParaRPr lang="en-I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474827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Retinitis pigmentosa 59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DHDDS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c.124A&gt;G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he-I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0.004%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380114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Gaucher disease, type 1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GBA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c.84dupG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he-I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0.002%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871725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Usher syndrome, type 3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CLRN1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p.N48K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he-I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0.008%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234551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Factor XI deficiency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F11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p.F301L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.4</a:t>
                      </a:r>
                      <a:r>
                        <a:rPr lang="he-I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0.03%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889867"/>
                  </a:ext>
                </a:extLst>
              </a:tr>
              <a:tr h="1620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Cystic fibrosis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CFTR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p.G542X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0.15</a:t>
                      </a: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48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0.04%</a:t>
                      </a:r>
                      <a:endParaRPr lang="en-IL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130849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Acyl CoA dehydrogenase deficiency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ACADS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c.319C&gt;T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.9</a:t>
                      </a:r>
                      <a:r>
                        <a:rPr lang="he-IL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0.02%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41742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Glycogen storage disease, type 1A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G6PC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p.R83C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0.05%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523368"/>
                  </a:ext>
                </a:extLst>
              </a:tr>
              <a:tr h="334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Breast/ovarian cancer predisposition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BRCA1</a:t>
                      </a:r>
                      <a:endParaRPr lang="en-I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c.68_69delAG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he-IL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8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0.009%</a:t>
                      </a:r>
                      <a:endParaRPr lang="en-I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232" marR="612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401096"/>
                  </a:ext>
                </a:extLst>
              </a:tr>
            </a:tbl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507943" y="5866596"/>
            <a:ext cx="9586486" cy="576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33CC"/>
                </a:solidFill>
              </a:rPr>
              <a:t>Conclusion: Erfurt Jews have already experienced the AJ bottleneck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4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The Erfurt study</a:t>
            </a:r>
          </a:p>
          <a:p>
            <a:r>
              <a:rPr lang="en-US" dirty="0" smtClean="0"/>
              <a:t>Ancestry</a:t>
            </a:r>
          </a:p>
          <a:p>
            <a:r>
              <a:rPr lang="en-US" dirty="0" smtClean="0"/>
              <a:t>Founder event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Summary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172" y="1804403"/>
            <a:ext cx="10597654" cy="43518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Genetic isolation of AJ during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the past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≈600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years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Substantial Southern-European-related ancestry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Two sub-groups of medieval AJ co-living in Erfurt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May represent origins in Western and Eastern Europe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Modern AJ is a mixture of these groups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The Erfurt population already experienced the founder event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Well-known </a:t>
            </a:r>
            <a:r>
              <a:rPr lang="en-US" dirty="0"/>
              <a:t>p</a:t>
            </a:r>
            <a:r>
              <a:rPr lang="en-US" dirty="0" smtClean="0"/>
              <a:t>athogenic </a:t>
            </a:r>
            <a:r>
              <a:rPr lang="en-US" dirty="0"/>
              <a:t>variants </a:t>
            </a:r>
            <a:r>
              <a:rPr lang="en-US" dirty="0" smtClean="0"/>
              <a:t>already present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001" y="1914497"/>
            <a:ext cx="3675568" cy="2065830"/>
          </a:xfrm>
          <a:prstGeom prst="rect">
            <a:avLst/>
          </a:prstGeom>
        </p:spPr>
      </p:pic>
      <p:pic>
        <p:nvPicPr>
          <p:cNvPr id="5" name="Picture 4" descr="C:\Users\Owner\Desktop\Fig_3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9" r="49939" b="34884"/>
          <a:stretch/>
        </p:blipFill>
        <p:spPr bwMode="auto">
          <a:xfrm>
            <a:off x="9093671" y="4483535"/>
            <a:ext cx="2631366" cy="1840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05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346" y="1429669"/>
            <a:ext cx="8216153" cy="5196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hlinkClick r:id="rId2"/>
              </a:rPr>
              <a:t>https://www.cell.com/cell/fulltext/S0092-8674(22)01378-2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77343" y="5709683"/>
            <a:ext cx="7037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hlinkClick r:id="rId3"/>
              </a:rPr>
              <a:t>https://reich.hms.harvard.edu/datasets</a:t>
            </a:r>
            <a:endParaRPr lang="en-US" sz="2400" dirty="0"/>
          </a:p>
          <a:p>
            <a:pPr algn="ctr"/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www.ebi.ac.uk/ena/browser/view/PRJEB53475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363" y="1949347"/>
            <a:ext cx="8102117" cy="345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7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The current demographic model</a:t>
            </a:r>
            <a:endParaRPr lang="en-US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70558" y="2318527"/>
            <a:ext cx="1700784" cy="2710237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923873" y="2010182"/>
            <a:ext cx="20153" cy="412458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19142" y="1576331"/>
            <a:ext cx="23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(generations ago)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298107" y="6476637"/>
            <a:ext cx="2828261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11384" y="6107305"/>
            <a:ext cx="159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Population size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5093" y="5028764"/>
            <a:ext cx="276447" cy="671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102922" y="5700590"/>
            <a:ext cx="3184452" cy="36933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/>
          <p:cNvSpPr/>
          <p:nvPr/>
        </p:nvSpPr>
        <p:spPr>
          <a:xfrm>
            <a:off x="5102922" y="4978639"/>
            <a:ext cx="3184452" cy="721951"/>
          </a:xfrm>
          <a:prstGeom prst="triangle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9054118">
            <a:off x="7513957" y="3487559"/>
            <a:ext cx="1452210" cy="733647"/>
          </a:xfrm>
          <a:prstGeom prst="rightArrow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126368" y="3014368"/>
            <a:ext cx="237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Southern EU admixture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9174" y="2379118"/>
            <a:ext cx="361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Ancestral Middle-Eastern population</a:t>
            </a:r>
          </a:p>
        </p:txBody>
      </p:sp>
      <p:sp>
        <p:nvSpPr>
          <p:cNvPr id="15" name="Right Arrow 14"/>
          <p:cNvSpPr/>
          <p:nvPr/>
        </p:nvSpPr>
        <p:spPr>
          <a:xfrm rot="9054118">
            <a:off x="7847109" y="4780591"/>
            <a:ext cx="1452210" cy="733647"/>
          </a:xfrm>
          <a:prstGeom prst="rightArrow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512685" y="4289112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Eastern EU admixture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944026" y="4196324"/>
            <a:ext cx="262731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944026" y="5454510"/>
            <a:ext cx="29286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094603" y="401556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≈25-50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94603" y="524185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≈10-20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4603" y="480946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≈25-35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933948" y="5021054"/>
            <a:ext cx="152187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9238" y="4651721"/>
            <a:ext cx="1189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Bottleneck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46592" y="3360619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 ≈35-60%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1647" y="4634120"/>
            <a:ext cx="195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 ≈15-25%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4093" y="2327125"/>
            <a:ext cx="360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0033"/>
                </a:solidFill>
              </a:rPr>
              <a:t>Xue, </a:t>
            </a:r>
            <a:r>
              <a:rPr lang="en-US" dirty="0" smtClean="0">
                <a:solidFill>
                  <a:srgbClr val="660033"/>
                </a:solidFill>
              </a:rPr>
              <a:t>et al, </a:t>
            </a:r>
            <a:r>
              <a:rPr lang="en-US" dirty="0">
                <a:solidFill>
                  <a:srgbClr val="660033"/>
                </a:solidFill>
              </a:rPr>
              <a:t>PLOS </a:t>
            </a:r>
            <a:r>
              <a:rPr lang="en-US" dirty="0" smtClean="0">
                <a:solidFill>
                  <a:srgbClr val="660033"/>
                </a:solidFill>
              </a:rPr>
              <a:t>Genet, </a:t>
            </a:r>
            <a:r>
              <a:rPr lang="en-US" dirty="0">
                <a:solidFill>
                  <a:srgbClr val="660033"/>
                </a:solidFill>
              </a:rPr>
              <a:t>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37646" y="4006858"/>
            <a:ext cx="133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600-1300 ya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54664" y="4803693"/>
            <a:ext cx="121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600-900 ya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54664" y="5234772"/>
            <a:ext cx="121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250-500 ya</a:t>
            </a:r>
          </a:p>
        </p:txBody>
      </p:sp>
    </p:spTree>
    <p:extLst>
      <p:ext uri="{BB962C8B-B14F-4D97-AF65-F5344CB8AC3E}">
        <p14:creationId xmlns:p14="http://schemas.microsoft.com/office/powerpoint/2010/main" val="10614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01" y="279895"/>
            <a:ext cx="6104412" cy="6031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087" y="6279179"/>
            <a:ext cx="325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הרב זאב ליטקה,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https://din.org.il/</a:t>
            </a:r>
            <a:endParaRPr lang="en-US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743" y="295899"/>
            <a:ext cx="4094979" cy="6015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35397" y="6256414"/>
            <a:ext cx="329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 אסיא קטו-קטז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 תש"פ, עמ' 111-116</a:t>
            </a: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2313" y="946298"/>
            <a:ext cx="679213" cy="308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 founder (neutral) variants</a:t>
            </a:r>
            <a:endParaRPr lang="en-US" dirty="0"/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C3ACB6E4-330A-410C-B8FE-61C848E91109}"/>
              </a:ext>
            </a:extLst>
          </p:cNvPr>
          <p:cNvSpPr/>
          <p:nvPr/>
        </p:nvSpPr>
        <p:spPr>
          <a:xfrm>
            <a:off x="5106396" y="2231810"/>
            <a:ext cx="3446007" cy="304513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5" name="תיבת טקסט 8">
            <a:extLst>
              <a:ext uri="{FF2B5EF4-FFF2-40B4-BE49-F238E27FC236}">
                <a16:creationId xmlns:a16="http://schemas.microsoft.com/office/drawing/2014/main" id="{A39E8570-C802-4C7E-8E9A-06F4A9B6162B}"/>
              </a:ext>
            </a:extLst>
          </p:cNvPr>
          <p:cNvSpPr txBox="1"/>
          <p:nvPr/>
        </p:nvSpPr>
        <p:spPr>
          <a:xfrm>
            <a:off x="5554198" y="2922649"/>
            <a:ext cx="134658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GB" sz="2000" dirty="0">
                <a:cs typeface="+mj-cs"/>
              </a:rPr>
              <a:t>Frequency &lt; 0.01%</a:t>
            </a:r>
            <a:endParaRPr lang="he-IL" sz="2000" dirty="0">
              <a:cs typeface="+mj-cs"/>
            </a:endParaRPr>
          </a:p>
        </p:txBody>
      </p:sp>
      <p:sp>
        <p:nvSpPr>
          <p:cNvPr id="6" name="אליפסה 9">
            <a:extLst>
              <a:ext uri="{FF2B5EF4-FFF2-40B4-BE49-F238E27FC236}">
                <a16:creationId xmlns:a16="http://schemas.microsoft.com/office/drawing/2014/main" id="{8BFA954A-2D02-4840-8EFB-3BD116F502CC}"/>
              </a:ext>
            </a:extLst>
          </p:cNvPr>
          <p:cNvSpPr/>
          <p:nvPr/>
        </p:nvSpPr>
        <p:spPr>
          <a:xfrm>
            <a:off x="7053250" y="2290201"/>
            <a:ext cx="3654287" cy="312168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7" name="אליפסה 10">
            <a:extLst>
              <a:ext uri="{FF2B5EF4-FFF2-40B4-BE49-F238E27FC236}">
                <a16:creationId xmlns:a16="http://schemas.microsoft.com/office/drawing/2014/main" id="{CDE04ED3-43CD-480F-9F6A-6962CEBF6357}"/>
              </a:ext>
            </a:extLst>
          </p:cNvPr>
          <p:cNvSpPr/>
          <p:nvPr/>
        </p:nvSpPr>
        <p:spPr>
          <a:xfrm>
            <a:off x="6164769" y="3362561"/>
            <a:ext cx="3546757" cy="319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תיבת טקסט 11">
            <a:extLst>
              <a:ext uri="{FF2B5EF4-FFF2-40B4-BE49-F238E27FC236}">
                <a16:creationId xmlns:a16="http://schemas.microsoft.com/office/drawing/2014/main" id="{26AA8CE5-69AD-481C-84AF-2096E5268848}"/>
              </a:ext>
            </a:extLst>
          </p:cNvPr>
          <p:cNvSpPr txBox="1"/>
          <p:nvPr/>
        </p:nvSpPr>
        <p:spPr>
          <a:xfrm>
            <a:off x="8761069" y="2916866"/>
            <a:ext cx="137901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GB" sz="2000" dirty="0">
                <a:cs typeface="+mj-cs"/>
              </a:rPr>
              <a:t>Frequency &gt; 0.5%</a:t>
            </a:r>
            <a:endParaRPr lang="he-IL" sz="2000" dirty="0">
              <a:cs typeface="+mj-cs"/>
            </a:endParaRPr>
          </a:p>
        </p:txBody>
      </p:sp>
      <p:sp>
        <p:nvSpPr>
          <p:cNvPr id="9" name="תיבת טקסט 12">
            <a:extLst>
              <a:ext uri="{FF2B5EF4-FFF2-40B4-BE49-F238E27FC236}">
                <a16:creationId xmlns:a16="http://schemas.microsoft.com/office/drawing/2014/main" id="{8E3C8231-BB8D-4495-AB3C-98ACAC2B74F0}"/>
              </a:ext>
            </a:extLst>
          </p:cNvPr>
          <p:cNvSpPr txBox="1"/>
          <p:nvPr/>
        </p:nvSpPr>
        <p:spPr>
          <a:xfrm>
            <a:off x="7433909" y="5837659"/>
            <a:ext cx="1446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000" dirty="0" smtClean="0">
                <a:cs typeface="+mj-cs"/>
              </a:rPr>
              <a:t>&lt;=1 copy</a:t>
            </a:r>
            <a:endParaRPr lang="he-IL" sz="2000" dirty="0">
              <a:cs typeface="+mj-cs"/>
            </a:endParaRPr>
          </a:p>
        </p:txBody>
      </p:sp>
      <p:sp>
        <p:nvSpPr>
          <p:cNvPr id="10" name="תיבת טקסט 13">
            <a:extLst>
              <a:ext uri="{FF2B5EF4-FFF2-40B4-BE49-F238E27FC236}">
                <a16:creationId xmlns:a16="http://schemas.microsoft.com/office/drawing/2014/main" id="{20529F74-F4D6-4AC9-A005-347AC4243381}"/>
              </a:ext>
            </a:extLst>
          </p:cNvPr>
          <p:cNvSpPr txBox="1"/>
          <p:nvPr/>
        </p:nvSpPr>
        <p:spPr>
          <a:xfrm>
            <a:off x="5224502" y="1602816"/>
            <a:ext cx="18287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800" dirty="0" smtClean="0"/>
              <a:t>Europeans</a:t>
            </a:r>
          </a:p>
        </p:txBody>
      </p:sp>
      <p:sp>
        <p:nvSpPr>
          <p:cNvPr id="11" name="תיבת טקסט 14">
            <a:extLst>
              <a:ext uri="{FF2B5EF4-FFF2-40B4-BE49-F238E27FC236}">
                <a16:creationId xmlns:a16="http://schemas.microsoft.com/office/drawing/2014/main" id="{5BD349B4-A2F6-4963-8327-094C7147C374}"/>
              </a:ext>
            </a:extLst>
          </p:cNvPr>
          <p:cNvSpPr txBox="1"/>
          <p:nvPr/>
        </p:nvSpPr>
        <p:spPr>
          <a:xfrm>
            <a:off x="9473809" y="1813227"/>
            <a:ext cx="18146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GB" sz="2800" dirty="0" smtClean="0"/>
              <a:t>Modern AJ</a:t>
            </a:r>
            <a:endParaRPr lang="he-IL" sz="2800" dirty="0"/>
          </a:p>
        </p:txBody>
      </p:sp>
      <p:sp>
        <p:nvSpPr>
          <p:cNvPr id="12" name="תיבת טקסט 15">
            <a:extLst>
              <a:ext uri="{FF2B5EF4-FFF2-40B4-BE49-F238E27FC236}">
                <a16:creationId xmlns:a16="http://schemas.microsoft.com/office/drawing/2014/main" id="{386EE8E8-17E8-44D8-BFD1-C29EAA97F7D7}"/>
              </a:ext>
            </a:extLst>
          </p:cNvPr>
          <p:cNvSpPr txBox="1"/>
          <p:nvPr/>
        </p:nvSpPr>
        <p:spPr>
          <a:xfrm>
            <a:off x="9747838" y="5268142"/>
            <a:ext cx="139420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800" dirty="0"/>
              <a:t>Middle-Eastern</a:t>
            </a:r>
            <a:endParaRPr lang="he-IL" sz="2800" dirty="0"/>
          </a:p>
        </p:txBody>
      </p:sp>
      <p:sp>
        <p:nvSpPr>
          <p:cNvPr id="13" name="תיבת טקסט 16">
            <a:extLst>
              <a:ext uri="{FF2B5EF4-FFF2-40B4-BE49-F238E27FC236}">
                <a16:creationId xmlns:a16="http://schemas.microsoft.com/office/drawing/2014/main" id="{D829E338-9ECC-4E92-8F2D-DBCE82F48F78}"/>
              </a:ext>
            </a:extLst>
          </p:cNvPr>
          <p:cNvSpPr txBox="1"/>
          <p:nvPr/>
        </p:nvSpPr>
        <p:spPr>
          <a:xfrm>
            <a:off x="7381276" y="3624752"/>
            <a:ext cx="115128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000" b="1" dirty="0">
                <a:solidFill>
                  <a:srgbClr val="C00000"/>
                </a:solidFill>
              </a:rPr>
              <a:t>Founder </a:t>
            </a:r>
            <a:r>
              <a:rPr lang="en-GB" sz="2000" b="1" dirty="0" smtClean="0">
                <a:solidFill>
                  <a:srgbClr val="C00000"/>
                </a:solidFill>
              </a:rPr>
              <a:t>variants</a:t>
            </a:r>
          </a:p>
          <a:p>
            <a:pPr algn="l" rtl="0"/>
            <a:r>
              <a:rPr lang="en-GB" sz="2000" b="1" dirty="0">
                <a:solidFill>
                  <a:srgbClr val="C00000"/>
                </a:solidFill>
              </a:rPr>
              <a:t>n</a:t>
            </a:r>
            <a:r>
              <a:rPr lang="en-GB" sz="2000" b="1" dirty="0" smtClean="0">
                <a:solidFill>
                  <a:srgbClr val="C00000"/>
                </a:solidFill>
              </a:rPr>
              <a:t>=216</a:t>
            </a:r>
            <a:endParaRPr lang="he-IL" sz="2000" b="1" dirty="0">
              <a:solidFill>
                <a:srgbClr val="C00000"/>
              </a:solidFill>
            </a:endParaRPr>
          </a:p>
        </p:txBody>
      </p:sp>
      <p:sp>
        <p:nvSpPr>
          <p:cNvPr id="14" name="תיבת טקסט 17">
            <a:extLst>
              <a:ext uri="{FF2B5EF4-FFF2-40B4-BE49-F238E27FC236}">
                <a16:creationId xmlns:a16="http://schemas.microsoft.com/office/drawing/2014/main" id="{B70C1819-D8E7-45C7-9C4E-DF6FA1C5BF19}"/>
              </a:ext>
            </a:extLst>
          </p:cNvPr>
          <p:cNvSpPr txBox="1"/>
          <p:nvPr/>
        </p:nvSpPr>
        <p:spPr>
          <a:xfrm>
            <a:off x="10707536" y="2442047"/>
            <a:ext cx="12726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cs typeface="+mj-cs"/>
              </a:rPr>
              <a:t>n=145 (gnomAD)</a:t>
            </a:r>
            <a:endParaRPr lang="he-IL" dirty="0">
              <a:cs typeface="+mj-cs"/>
            </a:endParaRPr>
          </a:p>
        </p:txBody>
      </p:sp>
      <p:sp>
        <p:nvSpPr>
          <p:cNvPr id="15" name="תיבת טקסט 18">
            <a:extLst>
              <a:ext uri="{FF2B5EF4-FFF2-40B4-BE49-F238E27FC236}">
                <a16:creationId xmlns:a16="http://schemas.microsoft.com/office/drawing/2014/main" id="{9B9BEFC9-981A-4652-8E72-58777026204A}"/>
              </a:ext>
            </a:extLst>
          </p:cNvPr>
          <p:cNvSpPr txBox="1"/>
          <p:nvPr/>
        </p:nvSpPr>
        <p:spPr>
          <a:xfrm>
            <a:off x="7053250" y="1532592"/>
            <a:ext cx="11863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cs typeface="+mj-cs"/>
              </a:rPr>
              <a:t>n=7,718 (gnomAD)</a:t>
            </a:r>
            <a:endParaRPr lang="he-IL" dirty="0">
              <a:cs typeface="+mj-cs"/>
            </a:endParaRPr>
          </a:p>
        </p:txBody>
      </p:sp>
      <p:sp>
        <p:nvSpPr>
          <p:cNvPr id="16" name="תיבת טקסט 19">
            <a:extLst>
              <a:ext uri="{FF2B5EF4-FFF2-40B4-BE49-F238E27FC236}">
                <a16:creationId xmlns:a16="http://schemas.microsoft.com/office/drawing/2014/main" id="{F9593F5C-5339-428A-BFD1-C1122EE8DA58}"/>
              </a:ext>
            </a:extLst>
          </p:cNvPr>
          <p:cNvSpPr txBox="1"/>
          <p:nvPr/>
        </p:nvSpPr>
        <p:spPr>
          <a:xfrm>
            <a:off x="9454692" y="6237769"/>
            <a:ext cx="92645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cs typeface="+mj-cs"/>
              </a:rPr>
              <a:t>n=221</a:t>
            </a:r>
            <a:endParaRPr lang="he-IL" dirty="0">
              <a:cs typeface="+mj-cs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61915" y="2320810"/>
            <a:ext cx="4475196" cy="3765030"/>
          </a:xfrm>
        </p:spPr>
        <p:txBody>
          <a:bodyPr/>
          <a:lstStyle/>
          <a:p>
            <a:r>
              <a:rPr lang="en-US" dirty="0" smtClean="0"/>
              <a:t>We found 15/216 AJ founder alleles in Erfurt</a:t>
            </a:r>
            <a:endParaRPr lang="en-US" dirty="0"/>
          </a:p>
          <a:p>
            <a:r>
              <a:rPr lang="en-US" dirty="0" smtClean="0"/>
              <a:t>Based on binomial simulations, the expected 95</a:t>
            </a:r>
            <a:r>
              <a:rPr lang="en-US" dirty="0"/>
              <a:t>% CI: [14,32</a:t>
            </a:r>
            <a:r>
              <a:rPr lang="en-US" dirty="0" smtClean="0"/>
              <a:t>]</a:t>
            </a:r>
          </a:p>
          <a:p>
            <a:endParaRPr lang="en-US" dirty="0" smtClean="0"/>
          </a:p>
          <a:p>
            <a:r>
              <a:rPr lang="en-US" dirty="0" smtClean="0"/>
              <a:t>8/11 individuals carrying founder variants were also K1a1b1a carriers (P=0.005)</a:t>
            </a:r>
          </a:p>
        </p:txBody>
      </p:sp>
    </p:spTree>
    <p:extLst>
      <p:ext uri="{BB962C8B-B14F-4D97-AF65-F5344CB8AC3E}">
        <p14:creationId xmlns:p14="http://schemas.microsoft.com/office/powerpoint/2010/main" val="86701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11271" y="1824533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391" y="1824533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390" y="4905748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411271" y="4905748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57873" y="2632519"/>
            <a:ext cx="1891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 (“reference”)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622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11478" y="1824533"/>
          <a:ext cx="6444000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 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</a:t>
                      </a:r>
                      <a:endParaRPr lang="en-US" sz="20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7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/>
                        <a:t>6</a:t>
                      </a:r>
                      <a:endParaRPr lang="en-US" sz="2000" b="1" i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Left Brace 4"/>
          <p:cNvSpPr/>
          <p:nvPr/>
        </p:nvSpPr>
        <p:spPr>
          <a:xfrm>
            <a:off x="3037598" y="1824533"/>
            <a:ext cx="220886" cy="274828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3037597" y="4905748"/>
            <a:ext cx="220886" cy="1163320"/>
          </a:xfrm>
          <a:prstGeom prst="leftBrace">
            <a:avLst>
              <a:gd name="adj1" fmla="val 80747"/>
              <a:gd name="adj2" fmla="val 50000"/>
            </a:avLst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3411478" y="4905748"/>
          <a:ext cx="6444000" cy="1163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Haplotype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1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2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3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4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5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6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SNP 7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800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chemeClr val="bg2">
                            <a:lumMod val="9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/>
                        <a:t>2</a:t>
                      </a: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57873" y="2632519"/>
            <a:ext cx="1891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Sequenced haplotypes (“reference”)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2496" y="5079310"/>
            <a:ext cx="1606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Genotyped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</a:rPr>
              <a:t>(</a:t>
            </a:r>
            <a:r>
              <a:rPr lang="en-US" sz="2000" dirty="0" smtClean="0">
                <a:solidFill>
                  <a:srgbClr val="7030A0"/>
                </a:solidFill>
              </a:rPr>
              <a:t>microarray)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158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 of the new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65093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5D2884"/>
                </a:solidFill>
              </a:rPr>
              <a:t>Mendelian inconsistency</a:t>
            </a:r>
            <a:r>
              <a:rPr lang="en-US" dirty="0" smtClean="0"/>
              <a:t> is low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>
              <a:solidFill>
                <a:srgbClr val="5D2884"/>
              </a:solidFill>
            </a:endParaRPr>
          </a:p>
          <a:p>
            <a:r>
              <a:rPr lang="en-US" dirty="0" smtClean="0">
                <a:solidFill>
                  <a:srgbClr val="5D2884"/>
                </a:solidFill>
              </a:rPr>
              <a:t>Mask and impute</a:t>
            </a:r>
            <a:r>
              <a:rPr lang="en-US" dirty="0" smtClean="0"/>
              <a:t>: false-negative rate &lt;25%, false positive rate &lt;0.5%</a:t>
            </a:r>
          </a:p>
          <a:p>
            <a:r>
              <a:rPr lang="en-US" dirty="0" smtClean="0">
                <a:solidFill>
                  <a:srgbClr val="5D2884"/>
                </a:solidFill>
              </a:rPr>
              <a:t>Concordance</a:t>
            </a:r>
            <a:r>
              <a:rPr lang="en-US" dirty="0" smtClean="0"/>
              <a:t> with another method on selected variants: 12/13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DCA068-512B-440C-AAAA-766AF24ABDB3}"/>
              </a:ext>
            </a:extLst>
          </p:cNvPr>
          <p:cNvGrpSpPr/>
          <p:nvPr/>
        </p:nvGrpSpPr>
        <p:grpSpPr>
          <a:xfrm>
            <a:off x="1519157" y="2550412"/>
            <a:ext cx="1280179" cy="1992770"/>
            <a:chOff x="7486039" y="1884495"/>
            <a:chExt cx="1523236" cy="26266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816B7F-0D90-4C31-90AA-6257872C3E54}"/>
                </a:ext>
              </a:extLst>
            </p:cNvPr>
            <p:cNvGrpSpPr/>
            <p:nvPr/>
          </p:nvGrpSpPr>
          <p:grpSpPr>
            <a:xfrm>
              <a:off x="7495946" y="1884495"/>
              <a:ext cx="1501900" cy="2004533"/>
              <a:chOff x="7495946" y="1884495"/>
              <a:chExt cx="1501900" cy="2004533"/>
            </a:xfrm>
          </p:grpSpPr>
          <p:pic>
            <p:nvPicPr>
              <p:cNvPr id="9" name="Picture 8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A2E633C4-52FA-44FF-AEFD-2DD4D1E92F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66912" y="1884495"/>
                <a:ext cx="550010" cy="613444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B466653-1266-420E-9DA7-5DD47B1256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96132" y="2543435"/>
                <a:ext cx="391547" cy="625787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" name="Picture 10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CEAABD6A-ECEF-4D84-82C9-AC2E813649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5946" y="3275584"/>
                <a:ext cx="550010" cy="613444"/>
              </a:xfrm>
              <a:prstGeom prst="rect">
                <a:avLst/>
              </a:prstGeom>
            </p:spPr>
          </p:pic>
          <p:pic>
            <p:nvPicPr>
              <p:cNvPr id="12" name="Picture 11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CDAC5286-B2FB-4221-A392-954D55530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40979" y="3226331"/>
                <a:ext cx="656867" cy="656867"/>
              </a:xfrm>
              <a:prstGeom prst="rect">
                <a:avLst/>
              </a:prstGeom>
            </p:spPr>
          </p:pic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5C279E0-BCCE-468F-9533-0A5E632524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6154" y="2543435"/>
                <a:ext cx="326168" cy="61344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674FFB-056C-4B73-9835-C6C4FCC8CBB7}"/>
                </a:ext>
              </a:extLst>
            </p:cNvPr>
            <p:cNvSpPr txBox="1"/>
            <p:nvPr/>
          </p:nvSpPr>
          <p:spPr>
            <a:xfrm>
              <a:off x="7486039" y="3998327"/>
              <a:ext cx="1523236" cy="51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Family A</a:t>
              </a:r>
              <a:endParaRPr lang="en-IL" sz="24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C1190B-1242-488C-A7A2-384D07FA09D4}"/>
              </a:ext>
            </a:extLst>
          </p:cNvPr>
          <p:cNvGrpSpPr/>
          <p:nvPr/>
        </p:nvGrpSpPr>
        <p:grpSpPr>
          <a:xfrm>
            <a:off x="4081441" y="2544261"/>
            <a:ext cx="1215807" cy="1998921"/>
            <a:chOff x="9263738" y="1884495"/>
            <a:chExt cx="1463407" cy="262357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76E89CA-DC7D-4D03-A79E-191AD4855298}"/>
                </a:ext>
              </a:extLst>
            </p:cNvPr>
            <p:cNvGrpSpPr/>
            <p:nvPr/>
          </p:nvGrpSpPr>
          <p:grpSpPr>
            <a:xfrm>
              <a:off x="9566591" y="1884495"/>
              <a:ext cx="656867" cy="2004533"/>
              <a:chOff x="9566591" y="1884495"/>
              <a:chExt cx="656867" cy="2004533"/>
            </a:xfrm>
          </p:grpSpPr>
          <p:pic>
            <p:nvPicPr>
              <p:cNvPr id="17" name="Picture 16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81EC5139-A007-40A6-A651-41B9F8751B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6591" y="1884495"/>
                <a:ext cx="656867" cy="656867"/>
              </a:xfrm>
              <a:prstGeom prst="rect">
                <a:avLst/>
              </a:prstGeom>
            </p:spPr>
          </p:pic>
          <p:pic>
            <p:nvPicPr>
              <p:cNvPr id="18" name="Picture 17" descr="Shape&#10;&#10;Description automatically generated with low confidence">
                <a:extLst>
                  <a:ext uri="{FF2B5EF4-FFF2-40B4-BE49-F238E27FC236}">
                    <a16:creationId xmlns:a16="http://schemas.microsoft.com/office/drawing/2014/main" id="{1B183838-124C-4F99-B3C6-03E5A4D10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20019" y="3275584"/>
                <a:ext cx="550010" cy="613444"/>
              </a:xfrm>
              <a:prstGeom prst="rect">
                <a:avLst/>
              </a:prstGeom>
            </p:spPr>
          </p:pic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6FE9739-B363-4F1B-AD5A-0E6194559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5024" y="2599764"/>
                <a:ext cx="0" cy="63996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336CA0-038C-4A77-BA64-411BFAA93469}"/>
                </a:ext>
              </a:extLst>
            </p:cNvPr>
            <p:cNvSpPr txBox="1"/>
            <p:nvPr/>
          </p:nvSpPr>
          <p:spPr>
            <a:xfrm>
              <a:off x="9263738" y="3997468"/>
              <a:ext cx="1463407" cy="510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Family B</a:t>
              </a:r>
              <a:endParaRPr lang="en-IL" sz="24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15511" y="362318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0.59%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41490" y="1724876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5D2884"/>
                </a:solidFill>
                <a:cs typeface="Times New Roman" panose="02020603050405020304" pitchFamily="18" charset="0"/>
              </a:rPr>
              <a:t>AA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63933" y="2669577"/>
            <a:ext cx="51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5D2884"/>
                </a:solidFill>
                <a:cs typeface="Times New Roman" panose="02020603050405020304" pitchFamily="18" charset="0"/>
              </a:rPr>
              <a:t>BB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6E89CA-DC7D-4D03-A79E-191AD4855298}"/>
              </a:ext>
            </a:extLst>
          </p:cNvPr>
          <p:cNvGrpSpPr/>
          <p:nvPr/>
        </p:nvGrpSpPr>
        <p:grpSpPr>
          <a:xfrm>
            <a:off x="8218226" y="1654172"/>
            <a:ext cx="545729" cy="1527267"/>
            <a:chOff x="9566591" y="1884495"/>
            <a:chExt cx="656867" cy="2004533"/>
          </a:xfrm>
        </p:grpSpPr>
        <p:pic>
          <p:nvPicPr>
            <p:cNvPr id="27" name="Picture 2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81EC5139-A007-40A6-A651-41B9F875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6591" y="1884495"/>
              <a:ext cx="656867" cy="656867"/>
            </a:xfrm>
            <a:prstGeom prst="rect">
              <a:avLst/>
            </a:prstGeom>
          </p:spPr>
        </p:pic>
        <p:pic>
          <p:nvPicPr>
            <p:cNvPr id="28" name="Picture 27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1B183838-124C-4F99-B3C6-03E5A4D10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0019" y="3275584"/>
              <a:ext cx="550010" cy="613444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6FE9739-B363-4F1B-AD5A-0E6194559BF5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24" y="2599764"/>
              <a:ext cx="0" cy="63996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2679626" y="3605136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0.23%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7490" y="362318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0.19%</a:t>
            </a:r>
          </a:p>
        </p:txBody>
      </p:sp>
      <p:cxnSp>
        <p:nvCxnSpPr>
          <p:cNvPr id="34" name="Straight Arrow Connector 33"/>
          <p:cNvCxnSpPr>
            <a:stCxn id="9" idx="3"/>
            <a:endCxn id="18" idx="1"/>
          </p:cNvCxnSpPr>
          <p:nvPr/>
        </p:nvCxnSpPr>
        <p:spPr>
          <a:xfrm>
            <a:off x="2385546" y="2783118"/>
            <a:ext cx="1991895" cy="1054717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16710" y="2819385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cs typeface="Times New Roman" panose="02020603050405020304" pitchFamily="18" charset="0"/>
              </a:rPr>
              <a:t>2.13%</a:t>
            </a:r>
          </a:p>
        </p:txBody>
      </p:sp>
    </p:spTree>
    <p:extLst>
      <p:ext uri="{BB962C8B-B14F-4D97-AF65-F5344CB8AC3E}">
        <p14:creationId xmlns:p14="http://schemas.microsoft.com/office/powerpoint/2010/main" val="37574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30" grpId="0"/>
      <p:bldP spid="31" grpId="0"/>
      <p:bldP spid="3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IBD segments</a:t>
            </a:r>
            <a:endParaRPr lang="en-US" dirty="0"/>
          </a:p>
        </p:txBody>
      </p:sp>
      <p:pic>
        <p:nvPicPr>
          <p:cNvPr id="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536" y="2224877"/>
            <a:ext cx="726502" cy="7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 rot="5400000">
            <a:off x="2077503" y="3312178"/>
            <a:ext cx="605830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 rot="5400000">
            <a:off x="2324924" y="3312178"/>
            <a:ext cx="605830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 rot="5400000">
            <a:off x="1771572" y="4580179"/>
            <a:ext cx="161346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 rot="5400000">
            <a:off x="1751273" y="5178509"/>
            <a:ext cx="201943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61273" y="4731864"/>
            <a:ext cx="181942" cy="363498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61274" y="5087971"/>
            <a:ext cx="181941" cy="1009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 rot="5400000">
            <a:off x="3073510" y="4661930"/>
            <a:ext cx="324849" cy="18194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5400000">
            <a:off x="3109720" y="4911807"/>
            <a:ext cx="252429" cy="18194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947101" y="4876563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947101" y="5082922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935773" y="4600574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951945" y="4725105"/>
            <a:ext cx="1197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 rot="5400000">
            <a:off x="3084478" y="5128024"/>
            <a:ext cx="302915" cy="181941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951945" y="4609971"/>
            <a:ext cx="1181691" cy="106021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951545" y="4890138"/>
            <a:ext cx="1181691" cy="18605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183229" y="5168508"/>
            <a:ext cx="0" cy="346037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 rot="5400000">
            <a:off x="3145373" y="4879705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 rot="5400000">
            <a:off x="1171361" y="4879781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81369" y="157849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Siblings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886707" y="2623483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605102" y="2614182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220233" y="2623483"/>
            <a:ext cx="0" cy="132941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38628" y="2614182"/>
            <a:ext cx="5005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 rot="5400000">
            <a:off x="1184960" y="3184812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 rot="5400000">
            <a:off x="942439" y="3190258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 rot="5400000">
            <a:off x="3343720" y="3199857"/>
            <a:ext cx="777587" cy="1926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 rot="5400000">
            <a:off x="3101199" y="3205303"/>
            <a:ext cx="777591" cy="19252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310366" y="2327452"/>
            <a:ext cx="252691" cy="49559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544119" y="2331805"/>
            <a:ext cx="252691" cy="4955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752903" y="4013700"/>
            <a:ext cx="216659" cy="5163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106089" y="4007025"/>
            <a:ext cx="216659" cy="51630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8136760" y="1526435"/>
            <a:ext cx="3338242" cy="5091800"/>
            <a:chOff x="8136760" y="1526435"/>
            <a:chExt cx="3338242" cy="5091800"/>
          </a:xfrm>
        </p:grpSpPr>
        <p:cxnSp>
          <p:nvCxnSpPr>
            <p:cNvPr id="37" name="Straight Connector 36"/>
            <p:cNvCxnSpPr/>
            <p:nvPr/>
          </p:nvCxnSpPr>
          <p:spPr>
            <a:xfrm flipV="1">
              <a:off x="8869298" y="3915898"/>
              <a:ext cx="0" cy="485337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9116493" y="5454885"/>
              <a:ext cx="1328584" cy="181744"/>
              <a:chOff x="6194132" y="5578250"/>
              <a:chExt cx="1537930" cy="85170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 flipH="1">
                <a:off x="6194132" y="5578250"/>
                <a:ext cx="15379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H="1">
                <a:off x="6194132" y="5663420"/>
                <a:ext cx="15379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/>
              <p:cNvSpPr/>
              <p:nvPr/>
            </p:nvSpPr>
            <p:spPr>
              <a:xfrm>
                <a:off x="6214895" y="5580978"/>
                <a:ext cx="1517167" cy="78821"/>
              </a:xfrm>
              <a:prstGeom prst="rect">
                <a:avLst/>
              </a:prstGeom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>
            <a:xfrm flipV="1">
              <a:off x="9270426" y="5758191"/>
              <a:ext cx="0" cy="45930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928828" y="6218125"/>
              <a:ext cx="1504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IBD segment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 rot="5400000">
              <a:off x="10303442" y="5509267"/>
              <a:ext cx="1137758" cy="23497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 rot="5400000">
              <a:off x="8132706" y="5509205"/>
              <a:ext cx="1133322" cy="23215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10729422" y="3937118"/>
              <a:ext cx="0" cy="511278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/>
            <p:cNvSpPr/>
            <p:nvPr/>
          </p:nvSpPr>
          <p:spPr>
            <a:xfrm rot="5400000">
              <a:off x="9991405" y="5515429"/>
              <a:ext cx="1137526" cy="23359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ounded Rectangle 47"/>
            <p:cNvSpPr/>
            <p:nvPr/>
          </p:nvSpPr>
          <p:spPr>
            <a:xfrm rot="5400000">
              <a:off x="8435921" y="5510588"/>
              <a:ext cx="1137526" cy="23359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 rot="5400000">
              <a:off x="8820009" y="5421759"/>
              <a:ext cx="364359" cy="22860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837068" y="1526435"/>
              <a:ext cx="19700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</a:rPr>
                <a:t>First cousins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8716630" y="3908983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0611830" y="3939537"/>
              <a:ext cx="260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ounded Rectangle 52"/>
            <p:cNvSpPr/>
            <p:nvPr/>
          </p:nvSpPr>
          <p:spPr>
            <a:xfrm rot="5400000">
              <a:off x="8879059" y="5954508"/>
              <a:ext cx="246260" cy="2286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 rot="5400000">
              <a:off x="10454423" y="5437411"/>
              <a:ext cx="207686" cy="226377"/>
            </a:xfrm>
            <a:prstGeom prst="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887885" y="5892940"/>
              <a:ext cx="228607" cy="17561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0442848" y="5272644"/>
              <a:ext cx="228607" cy="17561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7" name="Picture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7572" y="2127759"/>
              <a:ext cx="726502" cy="745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Rounded Rectangle 57"/>
            <p:cNvSpPr/>
            <p:nvPr/>
          </p:nvSpPr>
          <p:spPr>
            <a:xfrm rot="5400000">
              <a:off x="9332539" y="3188426"/>
              <a:ext cx="605830" cy="18194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ounded Rectangle 58"/>
            <p:cNvSpPr/>
            <p:nvPr/>
          </p:nvSpPr>
          <p:spPr>
            <a:xfrm rot="5400000">
              <a:off x="9579960" y="3188426"/>
              <a:ext cx="605830" cy="181941"/>
            </a:xfrm>
            <a:prstGeom prst="roundRect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9114230" y="5454884"/>
              <a:ext cx="776712" cy="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9141743" y="2526365"/>
              <a:ext cx="0" cy="1174814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860138" y="2517064"/>
              <a:ext cx="5005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10475269" y="2526365"/>
              <a:ext cx="0" cy="1174814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0193664" y="2517064"/>
              <a:ext cx="5005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ounded Rectangle 64"/>
            <p:cNvSpPr/>
            <p:nvPr/>
          </p:nvSpPr>
          <p:spPr>
            <a:xfrm rot="5400000">
              <a:off x="8439996" y="3087694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ounded Rectangle 65"/>
            <p:cNvSpPr/>
            <p:nvPr/>
          </p:nvSpPr>
          <p:spPr>
            <a:xfrm rot="5400000">
              <a:off x="8197475" y="3084431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ounded Rectangle 66"/>
            <p:cNvSpPr/>
            <p:nvPr/>
          </p:nvSpPr>
          <p:spPr>
            <a:xfrm rot="5400000">
              <a:off x="10598756" y="3102739"/>
              <a:ext cx="777587" cy="1926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ounded Rectangle 67"/>
            <p:cNvSpPr/>
            <p:nvPr/>
          </p:nvSpPr>
          <p:spPr>
            <a:xfrm rot="5400000">
              <a:off x="10356235" y="3099476"/>
              <a:ext cx="777591" cy="19252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9374645" y="3862023"/>
              <a:ext cx="285026" cy="455983"/>
              <a:chOff x="-981471" y="4861126"/>
              <a:chExt cx="479324" cy="807555"/>
            </a:xfrm>
          </p:grpSpPr>
          <p:sp>
            <p:nvSpPr>
              <p:cNvPr id="70" name="Rounded Rectangle 69"/>
              <p:cNvSpPr/>
              <p:nvPr/>
            </p:nvSpPr>
            <p:spPr>
              <a:xfrm rot="5400000">
                <a:off x="-673791" y="4850828"/>
                <a:ext cx="161345" cy="18194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 rot="5400000">
                <a:off x="-707881" y="5462948"/>
                <a:ext cx="229524" cy="18194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-684090" y="5019924"/>
                <a:ext cx="181942" cy="363498"/>
              </a:xfrm>
              <a:prstGeom prst="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-684089" y="5376032"/>
                <a:ext cx="181941" cy="1009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 rot="5400000">
                <a:off x="-1274002" y="5167842"/>
                <a:ext cx="777591" cy="192529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5" name="Rounded Rectangle 74"/>
            <p:cNvSpPr/>
            <p:nvPr/>
          </p:nvSpPr>
          <p:spPr>
            <a:xfrm rot="5400000">
              <a:off x="7974471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ounded Rectangle 75"/>
            <p:cNvSpPr/>
            <p:nvPr/>
          </p:nvSpPr>
          <p:spPr>
            <a:xfrm rot="5400000">
              <a:off x="8118232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ounded Rectangle 76"/>
            <p:cNvSpPr/>
            <p:nvPr/>
          </p:nvSpPr>
          <p:spPr>
            <a:xfrm rot="5400000">
              <a:off x="11037660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10027091" y="3850531"/>
              <a:ext cx="262779" cy="467486"/>
              <a:chOff x="-938369" y="5126291"/>
              <a:chExt cx="485543" cy="783200"/>
            </a:xfrm>
          </p:grpSpPr>
          <p:sp>
            <p:nvSpPr>
              <p:cNvPr id="79" name="Rounded Rectangle 78"/>
              <p:cNvSpPr/>
              <p:nvPr/>
            </p:nvSpPr>
            <p:spPr>
              <a:xfrm rot="5400000">
                <a:off x="-1009823" y="5200969"/>
                <a:ext cx="324849" cy="18194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 rot="5400000">
                <a:off x="-973613" y="5450846"/>
                <a:ext cx="252429" cy="181941"/>
              </a:xfrm>
              <a:prstGeom prst="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 rot="5400000">
                <a:off x="-998855" y="5667063"/>
                <a:ext cx="302915" cy="181941"/>
              </a:xfrm>
              <a:prstGeom prst="round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 rot="5400000">
                <a:off x="-937960" y="5418744"/>
                <a:ext cx="777587" cy="192681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3" name="Rounded Rectangle 82"/>
            <p:cNvSpPr/>
            <p:nvPr/>
          </p:nvSpPr>
          <p:spPr>
            <a:xfrm rot="5400000">
              <a:off x="11198227" y="4005269"/>
              <a:ext cx="439064" cy="11448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559785" y="2235404"/>
              <a:ext cx="252691" cy="495597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776305" y="2231511"/>
              <a:ext cx="252691" cy="495597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9041544" y="3771616"/>
              <a:ext cx="216659" cy="516305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2"/>
            <a:stretch/>
          </p:blipFill>
          <p:spPr>
            <a:xfrm>
              <a:off x="10346975" y="3775446"/>
              <a:ext cx="216659" cy="516305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919869" y="3775129"/>
              <a:ext cx="252691" cy="495597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452972" y="3776406"/>
              <a:ext cx="252691" cy="495597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8752229" y="4488059"/>
              <a:ext cx="252691" cy="495597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949"/>
            <a:stretch/>
          </p:blipFill>
          <p:spPr>
            <a:xfrm>
              <a:off x="10637856" y="4491956"/>
              <a:ext cx="252691" cy="495597"/>
            </a:xfrm>
            <a:prstGeom prst="rect">
              <a:avLst/>
            </a:prstGeom>
          </p:spPr>
        </p:pic>
      </p:grpSp>
      <p:sp>
        <p:nvSpPr>
          <p:cNvPr id="118" name="TextBox 117"/>
          <p:cNvSpPr txBox="1"/>
          <p:nvPr/>
        </p:nvSpPr>
        <p:spPr>
          <a:xfrm>
            <a:off x="3905382" y="4614329"/>
            <a:ext cx="3500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Proportion: 50%</a:t>
            </a:r>
          </a:p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length: 50cM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744726" y="2892359"/>
            <a:ext cx="237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Proportion: 12.5%</a:t>
            </a:r>
          </a:p>
          <a:p>
            <a:r>
              <a:rPr lang="en-US" sz="2000" dirty="0" smtClean="0">
                <a:solidFill>
                  <a:srgbClr val="660033"/>
                </a:solidFill>
                <a:cs typeface="Times New Roman" panose="02020603050405020304" pitchFamily="18" charset="0"/>
              </a:rPr>
              <a:t>Mean length: 25cM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8668" y="5502251"/>
            <a:ext cx="456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33FF"/>
                </a:solidFill>
              </a:rPr>
              <a:t>Identical-by-descent (IBD) segment</a:t>
            </a:r>
            <a:endParaRPr lang="en-US" sz="20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83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Remote relatives</a:t>
            </a:r>
            <a:endParaRPr lang="en-US" dirty="0"/>
          </a:p>
        </p:txBody>
      </p:sp>
      <p:pic>
        <p:nvPicPr>
          <p:cNvPr id="92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814" y="2175689"/>
            <a:ext cx="628010" cy="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Straight Connector 92"/>
          <p:cNvCxnSpPr/>
          <p:nvPr/>
        </p:nvCxnSpPr>
        <p:spPr>
          <a:xfrm flipH="1">
            <a:off x="2246477" y="2913415"/>
            <a:ext cx="294130" cy="2300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2087051" y="3525325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 rot="5400000">
            <a:off x="2974033" y="2367982"/>
            <a:ext cx="645198" cy="20108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ounded Rectangle 95"/>
          <p:cNvSpPr/>
          <p:nvPr/>
        </p:nvSpPr>
        <p:spPr>
          <a:xfrm rot="5400000">
            <a:off x="3238428" y="2367982"/>
            <a:ext cx="645198" cy="201087"/>
          </a:xfrm>
          <a:prstGeom prst="round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7" name="Straight Connector 96"/>
          <p:cNvCxnSpPr/>
          <p:nvPr/>
        </p:nvCxnSpPr>
        <p:spPr>
          <a:xfrm flipH="1">
            <a:off x="1866640" y="5564242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1866640" y="5649412"/>
            <a:ext cx="15379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887403" y="5581161"/>
            <a:ext cx="1517166" cy="5191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0" name="Straight Arrow Connector 99"/>
          <p:cNvCxnSpPr/>
          <p:nvPr/>
        </p:nvCxnSpPr>
        <p:spPr>
          <a:xfrm flipV="1">
            <a:off x="2040556" y="5703856"/>
            <a:ext cx="0" cy="508323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18507" y="6177973"/>
            <a:ext cx="1504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IBD segment</a:t>
            </a:r>
          </a:p>
        </p:txBody>
      </p:sp>
      <p:sp>
        <p:nvSpPr>
          <p:cNvPr id="102" name="Rounded Rectangle 101"/>
          <p:cNvSpPr/>
          <p:nvPr/>
        </p:nvSpPr>
        <p:spPr>
          <a:xfrm rot="5400000">
            <a:off x="3238215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ounded Rectangle 102"/>
          <p:cNvSpPr/>
          <p:nvPr/>
        </p:nvSpPr>
        <p:spPr>
          <a:xfrm rot="5400000">
            <a:off x="901451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2772460" y="2913415"/>
            <a:ext cx="243291" cy="2327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197997" y="3525325"/>
            <a:ext cx="0" cy="100119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 rot="5400000">
            <a:off x="2926750" y="5505271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ectangle 106"/>
          <p:cNvSpPr/>
          <p:nvPr/>
        </p:nvSpPr>
        <p:spPr>
          <a:xfrm rot="5400000">
            <a:off x="3384270" y="5550791"/>
            <a:ext cx="222489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 rot="5400000">
            <a:off x="1206051" y="5505272"/>
            <a:ext cx="1137526" cy="2335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 108"/>
          <p:cNvSpPr/>
          <p:nvPr/>
        </p:nvSpPr>
        <p:spPr>
          <a:xfrm rot="5400000">
            <a:off x="1682109" y="5450794"/>
            <a:ext cx="185407" cy="233593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3714838" y="3035605"/>
            <a:ext cx="0" cy="74195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3746916" y="4309748"/>
            <a:ext cx="0" cy="51007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3531050" y="3809578"/>
                <a:ext cx="432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i="1" dirty="0" smtClean="0"/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050" y="3809578"/>
                <a:ext cx="43255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456256" y="1549189"/>
                <a:ext cx="2981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aseline="30000" dirty="0" smtClean="0">
                    <a:solidFill>
                      <a:srgbClr val="00206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-generation </a:t>
                </a:r>
                <a:r>
                  <a:rPr lang="en-US" sz="2400" dirty="0">
                    <a:solidFill>
                      <a:srgbClr val="002060"/>
                    </a:solidFill>
                  </a:rPr>
                  <a:t>cousins</a:t>
                </a: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256" y="1549189"/>
                <a:ext cx="2981457" cy="461665"/>
              </a:xfrm>
              <a:prstGeom prst="rect">
                <a:avLst/>
              </a:prstGeom>
              <a:blipFill>
                <a:blip r:embed="rId4"/>
                <a:stretch>
                  <a:fillRect l="-613" t="-10526" r="-20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1984075" y="4591706"/>
            <a:ext cx="252691" cy="49559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49"/>
          <a:stretch/>
        </p:blipFill>
        <p:spPr>
          <a:xfrm>
            <a:off x="3107229" y="4590904"/>
            <a:ext cx="252691" cy="495597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1972860" y="2923851"/>
            <a:ext cx="216659" cy="516305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2"/>
          <a:stretch/>
        </p:blipFill>
        <p:spPr>
          <a:xfrm>
            <a:off x="3093445" y="2933704"/>
            <a:ext cx="216659" cy="51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4969968" y="1854304"/>
                <a:ext cx="6455024" cy="3655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b="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Proportion: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≈</m:t>
                        </m:r>
                        <m:d>
                          <m:dPr>
                            <m:ctrlPr>
                              <a:rPr lang="en-US" sz="2400" i="1" smtClean="0">
                                <a:solidFill>
                                  <a:srgbClr val="6600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rgbClr val="660033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/>
                  <a:t>Decreasing </a:t>
                </a:r>
                <a:r>
                  <a:rPr lang="en-US" sz="2000" dirty="0">
                    <a:solidFill>
                      <a:srgbClr val="0000CC"/>
                    </a:solidFill>
                  </a:rPr>
                  <a:t>exponentially</a:t>
                </a:r>
                <a:r>
                  <a:rPr lang="en-US" sz="2000" dirty="0"/>
                  <a:t> with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Mean length: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6600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 cM  </a:t>
                </a:r>
                <a:r>
                  <a:rPr lang="en-US" dirty="0" smtClean="0">
                    <a:solidFill>
                      <a:srgbClr val="660033"/>
                    </a:solidFill>
                    <a:cs typeface="Times New Roman" panose="02020603050405020304" pitchFamily="18" charset="0"/>
                  </a:rPr>
                  <a:t>(1cM</a:t>
                </a:r>
                <a:r>
                  <a:rPr lang="en-US" dirty="0" smtClean="0">
                    <a:solidFill>
                      <a:srgbClr val="660033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≈1Mb)</a:t>
                </a:r>
                <a:endParaRPr lang="en-US" sz="2400" dirty="0" smtClean="0">
                  <a:solidFill>
                    <a:srgbClr val="660033"/>
                  </a:solidFill>
                  <a:cs typeface="Times New Roman" panose="02020603050405020304" pitchFamily="18" charset="0"/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r>
                  <a:rPr lang="en-US" sz="2000" dirty="0" smtClean="0"/>
                  <a:t>Decreasing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inversely</a:t>
                </a:r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000" dirty="0" smtClean="0">
                  <a:solidFill>
                    <a:srgbClr val="0000CC"/>
                  </a:solidFill>
                </a:endParaRPr>
              </a:p>
              <a:p>
                <a:pPr marL="800100" lvl="1" indent="-342900">
                  <a:buSzPct val="70000"/>
                  <a:buFont typeface="Courier New" panose="02070309020205020404" pitchFamily="49" charset="0"/>
                  <a:buChar char="o"/>
                </a:pPr>
                <a:endParaRPr lang="en-US" sz="2000" dirty="0">
                  <a:solidFill>
                    <a:srgbClr val="0000CC"/>
                  </a:solidFill>
                </a:endParaRPr>
              </a:p>
              <a:p>
                <a:pPr>
                  <a:buSzPct val="70000"/>
                </a:pPr>
                <a:endParaRPr lang="en-US" sz="2400" dirty="0" smtClean="0"/>
              </a:p>
              <a:p>
                <a:pPr>
                  <a:buSzPct val="100000"/>
                </a:pPr>
                <a:r>
                  <a:rPr lang="en-US" sz="2400" dirty="0" smtClean="0">
                    <a:sym typeface="Wingdings" panose="05000000000000000000" pitchFamily="2" charset="2"/>
                  </a:rPr>
                  <a:t> </a:t>
                </a:r>
                <a:r>
                  <a:rPr lang="en-US" sz="2400" dirty="0" smtClean="0"/>
                  <a:t>IBD segments are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long enough</a:t>
                </a:r>
                <a:r>
                  <a:rPr lang="en-US" sz="2400" dirty="0" smtClean="0"/>
                  <a:t> to be detected even when the ancestor lived long ago</a:t>
                </a:r>
                <a:endParaRPr lang="en-US" sz="2400" dirty="0"/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968" y="1854304"/>
                <a:ext cx="6455024" cy="3655873"/>
              </a:xfrm>
              <a:prstGeom prst="rect">
                <a:avLst/>
              </a:prstGeom>
              <a:blipFill>
                <a:blip r:embed="rId7"/>
                <a:stretch>
                  <a:fillRect l="-1416" b="-2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86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IBD segments and demographic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28" y="1519936"/>
            <a:ext cx="8390858" cy="6380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to infer the past population size history?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38766" y="4601424"/>
            <a:ext cx="3356791" cy="1252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247558" y="3991624"/>
            <a:ext cx="539206" cy="609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1960321" y="2857489"/>
            <a:ext cx="3163726" cy="116727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DEEB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420650" y="2782609"/>
            <a:ext cx="0" cy="30549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3763" y="585416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7103" y="238169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03967" y="4296524"/>
            <a:ext cx="38682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79657" y="4110421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Bottleneck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338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615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892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69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46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6,678 Double Helix Icon Illustrations &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724" y="5860343"/>
            <a:ext cx="391902" cy="2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/>
          <p:nvPr/>
        </p:nvCxnSpPr>
        <p:spPr>
          <a:xfrm flipV="1">
            <a:off x="2246136" y="4864081"/>
            <a:ext cx="981707" cy="961414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769760" y="4913260"/>
            <a:ext cx="505529" cy="906056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284299" y="4095281"/>
            <a:ext cx="149072" cy="1703114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33371" y="4095281"/>
            <a:ext cx="441545" cy="1703108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3498056" y="4333757"/>
            <a:ext cx="948543" cy="1485561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3636272" y="4429378"/>
            <a:ext cx="1324866" cy="1389938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224600" y="4202990"/>
            <a:ext cx="125427" cy="666370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274593" y="4202989"/>
            <a:ext cx="82190" cy="710271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641556" y="3335332"/>
            <a:ext cx="85509" cy="1103091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3726283" y="2934227"/>
            <a:ext cx="8716" cy="413553"/>
          </a:xfrm>
          <a:prstGeom prst="line">
            <a:avLst/>
          </a:prstGeom>
          <a:ln w="19050">
            <a:gradFill>
              <a:gsLst>
                <a:gs pos="0">
                  <a:srgbClr val="A87997"/>
                </a:gs>
                <a:gs pos="100000">
                  <a:srgbClr val="741C4A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76204" y="2940703"/>
            <a:ext cx="0" cy="400600"/>
          </a:xfrm>
          <a:prstGeom prst="line">
            <a:avLst/>
          </a:prstGeom>
          <a:ln w="19050">
            <a:gradFill>
              <a:gsLst>
                <a:gs pos="0">
                  <a:srgbClr val="A87997"/>
                </a:gs>
                <a:gs pos="100000">
                  <a:srgbClr val="741C4A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433371" y="3335236"/>
            <a:ext cx="43835" cy="772309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350027" y="3322376"/>
            <a:ext cx="2819" cy="880614"/>
          </a:xfrm>
          <a:prstGeom prst="line">
            <a:avLst/>
          </a:prstGeom>
          <a:ln w="1905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327590" y="2934227"/>
            <a:ext cx="24620" cy="402120"/>
          </a:xfrm>
          <a:prstGeom prst="line">
            <a:avLst/>
          </a:prstGeom>
          <a:ln w="19050">
            <a:gradFill>
              <a:gsLst>
                <a:gs pos="0">
                  <a:srgbClr val="A87997"/>
                </a:gs>
                <a:gs pos="100000">
                  <a:srgbClr val="741C4A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852243" y="3611164"/>
            <a:ext cx="500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GCAGTATACTATACTACGAGCATAG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52242" y="3787653"/>
            <a:ext cx="500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GCAGTATACTATACTACGAGCATAG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884798" y="3647067"/>
            <a:ext cx="3451225" cy="447732"/>
          </a:xfrm>
          <a:prstGeom prst="rect">
            <a:avLst/>
          </a:prstGeom>
          <a:noFill/>
          <a:ln w="28575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6344504" y="3246493"/>
            <a:ext cx="3878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Coalescence during the bottleneck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498056" y="5804567"/>
            <a:ext cx="1174562" cy="40923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39" name="Straight Arrow Connector 38"/>
          <p:cNvCxnSpPr>
            <a:stCxn id="38" idx="0"/>
            <a:endCxn id="35" idx="1"/>
          </p:cNvCxnSpPr>
          <p:nvPr/>
        </p:nvCxnSpPr>
        <p:spPr>
          <a:xfrm flipV="1">
            <a:off x="4085337" y="3972319"/>
            <a:ext cx="1766905" cy="1832248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87336" y="2480906"/>
            <a:ext cx="1837302" cy="36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 size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960321" y="2701234"/>
            <a:ext cx="61469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506708" y="2701234"/>
            <a:ext cx="57240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453379" y="5806637"/>
            <a:ext cx="973143" cy="40716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5820882" y="2402490"/>
            <a:ext cx="500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TGA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endParaRPr lang="en-US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8777" y="2066751"/>
            <a:ext cx="305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recent coalescence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20880" y="2588306"/>
            <a:ext cx="500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TGG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ATA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TC</a:t>
            </a:r>
            <a:r>
              <a:rPr lang="en-US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7" name="Straight Arrow Connector 46"/>
          <p:cNvCxnSpPr>
            <a:stCxn id="43" idx="0"/>
            <a:endCxn id="46" idx="1"/>
          </p:cNvCxnSpPr>
          <p:nvPr/>
        </p:nvCxnSpPr>
        <p:spPr>
          <a:xfrm flipV="1">
            <a:off x="2939951" y="2772972"/>
            <a:ext cx="2880929" cy="303366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-Point Star 56"/>
          <p:cNvSpPr/>
          <p:nvPr/>
        </p:nvSpPr>
        <p:spPr>
          <a:xfrm>
            <a:off x="3873789" y="4065792"/>
            <a:ext cx="90000" cy="90000"/>
          </a:xfrm>
          <a:prstGeom prst="star5">
            <a:avLst/>
          </a:prstGeom>
          <a:solidFill>
            <a:srgbClr val="A87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8" name="5-Point Star 57"/>
          <p:cNvSpPr/>
          <p:nvPr/>
        </p:nvSpPr>
        <p:spPr>
          <a:xfrm>
            <a:off x="3873789" y="4155421"/>
            <a:ext cx="90000" cy="90000"/>
          </a:xfrm>
          <a:prstGeom prst="star5">
            <a:avLst/>
          </a:prstGeom>
          <a:solidFill>
            <a:srgbClr val="A87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9" name="5-Point Star 58"/>
          <p:cNvSpPr/>
          <p:nvPr/>
        </p:nvSpPr>
        <p:spPr>
          <a:xfrm>
            <a:off x="3873789" y="4283185"/>
            <a:ext cx="90000" cy="90000"/>
          </a:xfrm>
          <a:prstGeom prst="star5">
            <a:avLst/>
          </a:prstGeom>
          <a:solidFill>
            <a:srgbClr val="A87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61" name="Straight Connector 60"/>
          <p:cNvCxnSpPr/>
          <p:nvPr/>
        </p:nvCxnSpPr>
        <p:spPr>
          <a:xfrm>
            <a:off x="3439057" y="4111160"/>
            <a:ext cx="447041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375727" y="4208128"/>
            <a:ext cx="510371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509239" y="4333757"/>
            <a:ext cx="376859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97789" y="3593227"/>
            <a:ext cx="1265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Coalescence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3938399" y="3853452"/>
            <a:ext cx="82397" cy="1914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680168" y="4139651"/>
            <a:ext cx="3950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Identical-by-descent (IBD) segment</a:t>
            </a:r>
            <a:endParaRPr lang="en-US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Content Placeholder 2"/>
          <p:cNvSpPr txBox="1">
            <a:spLocks/>
          </p:cNvSpPr>
          <p:nvPr/>
        </p:nvSpPr>
        <p:spPr>
          <a:xfrm>
            <a:off x="5731464" y="4746855"/>
            <a:ext cx="5858858" cy="1595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More </a:t>
            </a:r>
            <a:r>
              <a:rPr lang="en-US" dirty="0" smtClean="0">
                <a:solidFill>
                  <a:srgbClr val="0070C0"/>
                </a:solidFill>
              </a:rPr>
              <a:t>remote</a:t>
            </a:r>
            <a:r>
              <a:rPr lang="en-US" dirty="0" smtClean="0"/>
              <a:t> coalescence: </a:t>
            </a:r>
            <a:r>
              <a:rPr lang="en-US" dirty="0" smtClean="0">
                <a:solidFill>
                  <a:srgbClr val="0070C0"/>
                </a:solidFill>
              </a:rPr>
              <a:t>shorter</a:t>
            </a:r>
            <a:r>
              <a:rPr lang="en-US" dirty="0" smtClean="0"/>
              <a:t> IBD segment due to pruning by recombination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Smaller</a:t>
            </a:r>
            <a:r>
              <a:rPr lang="en-US" dirty="0" smtClean="0"/>
              <a:t> population size: </a:t>
            </a:r>
            <a:r>
              <a:rPr lang="en-US" dirty="0" smtClean="0">
                <a:solidFill>
                  <a:srgbClr val="0070C0"/>
                </a:solidFill>
              </a:rPr>
              <a:t>more</a:t>
            </a:r>
            <a:r>
              <a:rPr lang="en-US" dirty="0" smtClean="0"/>
              <a:t> IBD segments from the time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4" grpId="0"/>
      <p:bldP spid="35" grpId="0"/>
      <p:bldP spid="36" grpId="0" animBg="1"/>
      <p:bldP spid="37" grpId="0"/>
      <p:bldP spid="38" grpId="0" animBg="1"/>
      <p:bldP spid="43" grpId="0" animBg="1"/>
      <p:bldP spid="44" grpId="0"/>
      <p:bldP spid="45" grpId="0"/>
      <p:bldP spid="46" grpId="0"/>
      <p:bldP spid="57" grpId="0" animBg="1"/>
      <p:bldP spid="58" grpId="0" animBg="1"/>
      <p:bldP spid="59" grpId="0" animBg="1"/>
      <p:bldP spid="65" grpId="0"/>
      <p:bldP spid="69" grpId="0"/>
      <p:bldP spid="7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276" y="1717969"/>
            <a:ext cx="9039446" cy="1078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Goal:</a:t>
            </a:r>
            <a:r>
              <a:rPr lang="en-US" dirty="0" smtClean="0"/>
              <a:t> find a demographic model that matches the number of segments of different lengths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D776A-4006-4CAE-B88B-F24CF27EB0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90"/>
          <a:stretch/>
        </p:blipFill>
        <p:spPr>
          <a:xfrm>
            <a:off x="918481" y="3072269"/>
            <a:ext cx="10149171" cy="3360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4884" y="2334698"/>
            <a:ext cx="73272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Times New Roman" panose="02020603050405020304" pitchFamily="18" charset="0"/>
              </a:rPr>
              <a:t>Can ancient genomes refine the parameter estimates?</a:t>
            </a:r>
          </a:p>
        </p:txBody>
      </p:sp>
    </p:spTree>
    <p:extLst>
      <p:ext uri="{BB962C8B-B14F-4D97-AF65-F5344CB8AC3E}">
        <p14:creationId xmlns:p14="http://schemas.microsoft.com/office/powerpoint/2010/main" val="416902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302" y="1835820"/>
            <a:ext cx="4807688" cy="4351338"/>
          </a:xfrm>
        </p:spPr>
        <p:txBody>
          <a:bodyPr/>
          <a:lstStyle/>
          <a:p>
            <a:r>
              <a:rPr lang="en-US" dirty="0" smtClean="0"/>
              <a:t>IBD detection in not reliable in ancient genomes</a:t>
            </a:r>
          </a:p>
          <a:p>
            <a:r>
              <a:rPr lang="en-US" dirty="0" smtClean="0"/>
              <a:t>But ROHs are just IBD segments between the parents</a:t>
            </a:r>
          </a:p>
          <a:p>
            <a:endParaRPr lang="en-US" dirty="0"/>
          </a:p>
          <a:p>
            <a:r>
              <a:rPr lang="en-US" dirty="0" smtClean="0"/>
              <a:t>More ROH than expected based on the modern model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7030A0"/>
                </a:solidFill>
              </a:rPr>
              <a:t>The Erfurt bottleneck must have been longer/narrower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A4406B-1BAC-4BE6-88C8-CD9D363EB1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007" b="33660"/>
          <a:stretch/>
        </p:blipFill>
        <p:spPr>
          <a:xfrm>
            <a:off x="6052843" y="2236824"/>
            <a:ext cx="5323995" cy="354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7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“structured” demographic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479"/>
            <a:ext cx="10515600" cy="993334"/>
          </a:xfrm>
        </p:spPr>
        <p:txBody>
          <a:bodyPr/>
          <a:lstStyle/>
          <a:p>
            <a:r>
              <a:rPr lang="en-US" dirty="0" smtClean="0"/>
              <a:t>Good fit to both modern and ancient data</a:t>
            </a:r>
          </a:p>
          <a:p>
            <a:r>
              <a:rPr lang="en-US" dirty="0" smtClean="0"/>
              <a:t>A simpler model could be rejected, but other complex models may fit too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AF9C8-1B1D-40C4-BDA5-08EC8DF4A9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64"/>
          <a:stretch/>
        </p:blipFill>
        <p:spPr>
          <a:xfrm>
            <a:off x="456495" y="2815584"/>
            <a:ext cx="10971735" cy="372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4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Phenotypes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681873"/>
              </p:ext>
            </p:extLst>
          </p:nvPr>
        </p:nvGraphicFramePr>
        <p:xfrm>
          <a:off x="750999" y="1590380"/>
          <a:ext cx="10019784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4946">
                  <a:extLst>
                    <a:ext uri="{9D8B030D-6E8A-4147-A177-3AD203B41FA5}">
                      <a16:colId xmlns:a16="http://schemas.microsoft.com/office/drawing/2014/main" val="3199733557"/>
                    </a:ext>
                  </a:extLst>
                </a:gridCol>
                <a:gridCol w="2504946">
                  <a:extLst>
                    <a:ext uri="{9D8B030D-6E8A-4147-A177-3AD203B41FA5}">
                      <a16:colId xmlns:a16="http://schemas.microsoft.com/office/drawing/2014/main" val="2002446200"/>
                    </a:ext>
                  </a:extLst>
                </a:gridCol>
                <a:gridCol w="2504946">
                  <a:extLst>
                    <a:ext uri="{9D8B030D-6E8A-4147-A177-3AD203B41FA5}">
                      <a16:colId xmlns:a16="http://schemas.microsoft.com/office/drawing/2014/main" val="1146870560"/>
                    </a:ext>
                  </a:extLst>
                </a:gridCol>
                <a:gridCol w="2504946">
                  <a:extLst>
                    <a:ext uri="{9D8B030D-6E8A-4147-A177-3AD203B41FA5}">
                      <a16:colId xmlns:a16="http://schemas.microsoft.com/office/drawing/2014/main" val="1012416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Phenotype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Allele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 in Erfurt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 in modern AJ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40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Lactase</a:t>
                      </a:r>
                      <a:r>
                        <a:rPr lang="en-US" baseline="0" dirty="0" smtClean="0"/>
                        <a:t> persistence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rs4988235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22% [12-39]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586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Blue</a:t>
                      </a:r>
                      <a:r>
                        <a:rPr lang="en-US" dirty="0" smtClean="0"/>
                        <a:t> eyes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rs12913832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 [18-45]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73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Red</a:t>
                      </a:r>
                      <a:r>
                        <a:rPr lang="en-US" baseline="0" dirty="0" smtClean="0"/>
                        <a:t> hair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rs1805007, rs1805008, rs1805009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0.7% [0.1,3.3]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9041390"/>
                  </a:ext>
                </a:extLst>
              </a:tr>
            </a:tbl>
          </a:graphicData>
        </a:graphic>
      </p:graphicFrame>
      <p:pic>
        <p:nvPicPr>
          <p:cNvPr id="4102" name="Picture 6" descr="Premium Photo | Glass of milk isolated on whit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0" t="10748" r="24758" b="11044"/>
          <a:stretch/>
        </p:blipFill>
        <p:spPr bwMode="auto">
          <a:xfrm>
            <a:off x="11005602" y="1541714"/>
            <a:ext cx="369182" cy="62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lue eye icon Stock Vector Image by ©Studiobarcelona #2579063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9" t="13099" r="5355" b="17237"/>
          <a:stretch/>
        </p:blipFill>
        <p:spPr bwMode="auto">
          <a:xfrm>
            <a:off x="10984409" y="2218903"/>
            <a:ext cx="632226" cy="40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Man with red hair icon flat style Royalty Free Vector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08" name="Picture 12" descr="Young Happy Red Hair Man In Casual Outfit Icon Image Vector Illustration  Design Royalty Free SVG, Cliparts, Vectors, And Stock Illustration. Image  80424205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7905" r="24648" b="34965"/>
          <a:stretch/>
        </p:blipFill>
        <p:spPr bwMode="auto">
          <a:xfrm>
            <a:off x="11005601" y="2658133"/>
            <a:ext cx="611034" cy="7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lh5.googleusercontent.com/ph7l8WMZb2JGk1j-DDTEyyGn8d2Gr8rYUoM-B3CiCHZsyS_3wYcOHYDHVbR9goec4ZP7SkNrpnSpviUX9PfqV3H67e0pW4JbYVopHtpR-IzxXUZtg1Jv--81zQUHu-utBCGDiHcB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" t="12456" b="9668"/>
          <a:stretch/>
        </p:blipFill>
        <p:spPr bwMode="auto">
          <a:xfrm>
            <a:off x="3289260" y="3508744"/>
            <a:ext cx="5352319" cy="322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387034" y="5970483"/>
            <a:ext cx="2987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Polygenic score for height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7835" y="4179975"/>
            <a:ext cx="23571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Estimated height</a:t>
            </a:r>
            <a:r>
              <a:rPr lang="en-US" dirty="0" smtClean="0"/>
              <a:t> </a:t>
            </a:r>
            <a:r>
              <a:rPr lang="en-US" sz="1600" dirty="0" smtClean="0"/>
              <a:t>(osteological estimate, cm, sex-adjusted)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26464" y="3376470"/>
            <a:ext cx="2363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cs typeface="Times New Roman" panose="02020603050405020304" pitchFamily="18" charset="0"/>
              </a:rPr>
              <a:t>One individual had </a:t>
            </a:r>
            <a:r>
              <a:rPr lang="en-US" sz="16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red</a:t>
            </a:r>
            <a:r>
              <a:rPr lang="en-US" sz="1600" dirty="0" smtClean="0">
                <a:cs typeface="Times New Roman" panose="02020603050405020304" pitchFamily="18" charset="0"/>
              </a:rPr>
              <a:t> hair carrying </a:t>
            </a:r>
            <a:r>
              <a:rPr lang="en-US" sz="1600" dirty="0"/>
              <a:t>rs201326893</a:t>
            </a:r>
            <a:endParaRPr lang="en-US" sz="1600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2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theme1.xml><?xml version="1.0" encoding="utf-8"?>
<a:theme xmlns:a="http://schemas.openxmlformats.org/drawingml/2006/main" name="LecturesEngli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F013719-B4AB-41C0-AD19-0C514155ADD5}" vid="{E117B065-03C2-48AB-A9AD-72F8DB10E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LecturesEnglish</Template>
  <TotalTime>89040</TotalTime>
  <Words>2161</Words>
  <Application>Microsoft Office PowerPoint</Application>
  <PresentationFormat>Widescreen</PresentationFormat>
  <Paragraphs>985</Paragraphs>
  <Slides>51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ＭＳ Ｐゴシック</vt:lpstr>
      <vt:lpstr>Arial</vt:lpstr>
      <vt:lpstr>Calibri</vt:lpstr>
      <vt:lpstr>Cambria Math</vt:lpstr>
      <vt:lpstr>Courier New</vt:lpstr>
      <vt:lpstr>David</vt:lpstr>
      <vt:lpstr>Times New Roman</vt:lpstr>
      <vt:lpstr>Wingdings</vt:lpstr>
      <vt:lpstr>LecturesEnglish</vt:lpstr>
      <vt:lpstr>PowerPoint Presentation</vt:lpstr>
      <vt:lpstr>Collaborators</vt:lpstr>
      <vt:lpstr>Outline</vt:lpstr>
      <vt:lpstr>Early Ashkenazi Jewish (AJ) history</vt:lpstr>
      <vt:lpstr>Ashkenazi genetic ancestry</vt:lpstr>
      <vt:lpstr>The AJ founder event/bottleneck</vt:lpstr>
      <vt:lpstr>The population today</vt:lpstr>
      <vt:lpstr>Outline</vt:lpstr>
      <vt:lpstr>The Erfurt Jewish community</vt:lpstr>
      <vt:lpstr>The medieval Erfurt Jewish community</vt:lpstr>
      <vt:lpstr>The medieval Jewish cemetery</vt:lpstr>
      <vt:lpstr>The excavation</vt:lpstr>
      <vt:lpstr>The initial data</vt:lpstr>
      <vt:lpstr>Outline</vt:lpstr>
      <vt:lpstr>Erfurt genetic ancestry</vt:lpstr>
      <vt:lpstr>Erfurt genetic ancestry</vt:lpstr>
      <vt:lpstr>Erfurt genetic ancestry</vt:lpstr>
      <vt:lpstr>Genetic variation within Erfurt</vt:lpstr>
      <vt:lpstr>PCA with more modern AJ (n=544)</vt:lpstr>
      <vt:lpstr>Erfurt-ME</vt:lpstr>
      <vt:lpstr>Erfurt-EU</vt:lpstr>
      <vt:lpstr>A model for the early origins of Erfurt Jews</vt:lpstr>
      <vt:lpstr>Historical model for early AJ</vt:lpstr>
      <vt:lpstr>Outline</vt:lpstr>
      <vt:lpstr>Mitochondrial types</vt:lpstr>
      <vt:lpstr>Runs of homozygosity</vt:lpstr>
      <vt:lpstr>Runs of homozygosity</vt:lpstr>
      <vt:lpstr>ROH levels</vt:lpstr>
      <vt:lpstr>Imputation</vt:lpstr>
      <vt:lpstr>Imputation</vt:lpstr>
      <vt:lpstr>Imputation</vt:lpstr>
      <vt:lpstr>Imputation in ancient DNA</vt:lpstr>
      <vt:lpstr>New method</vt:lpstr>
      <vt:lpstr>Pathogenic variants typical in AJ</vt:lpstr>
      <vt:lpstr>Pathogenic variants typical in AJ</vt:lpstr>
      <vt:lpstr>Outline</vt:lpstr>
      <vt:lpstr>Conclusions</vt:lpstr>
      <vt:lpstr>For more details</vt:lpstr>
      <vt:lpstr>The current demographic model</vt:lpstr>
      <vt:lpstr>PowerPoint Presentation</vt:lpstr>
      <vt:lpstr>AJ founder (neutral) variants</vt:lpstr>
      <vt:lpstr>Imputation</vt:lpstr>
      <vt:lpstr>Imputation</vt:lpstr>
      <vt:lpstr>Accuracy of the new method</vt:lpstr>
      <vt:lpstr>IBD segments</vt:lpstr>
      <vt:lpstr>Remote relatives</vt:lpstr>
      <vt:lpstr>IBD segments and demographic modeling</vt:lpstr>
      <vt:lpstr>Demographic modeling</vt:lpstr>
      <vt:lpstr>Problem</vt:lpstr>
      <vt:lpstr>A “structured” demographic model</vt:lpstr>
      <vt:lpstr>Phenotypes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Data Analysis</dc:title>
  <dc:creator>Shai Carmi</dc:creator>
  <cp:lastModifiedBy>Shai Carmi</cp:lastModifiedBy>
  <cp:revision>6598</cp:revision>
  <dcterms:created xsi:type="dcterms:W3CDTF">2016-11-13T19:58:29Z</dcterms:created>
  <dcterms:modified xsi:type="dcterms:W3CDTF">2022-11-28T08:08:21Z</dcterms:modified>
</cp:coreProperties>
</file>