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1014" r:id="rId2"/>
    <p:sldId id="1074" r:id="rId3"/>
    <p:sldId id="1075" r:id="rId4"/>
    <p:sldId id="1052" r:id="rId5"/>
    <p:sldId id="1054" r:id="rId6"/>
    <p:sldId id="1055" r:id="rId7"/>
    <p:sldId id="1001" r:id="rId8"/>
    <p:sldId id="1003" r:id="rId9"/>
    <p:sldId id="1060" r:id="rId10"/>
    <p:sldId id="1085" r:id="rId11"/>
    <p:sldId id="1027" r:id="rId12"/>
    <p:sldId id="1087" r:id="rId13"/>
    <p:sldId id="1045" r:id="rId14"/>
    <p:sldId id="1080" r:id="rId15"/>
    <p:sldId id="1038" r:id="rId16"/>
    <p:sldId id="1081" r:id="rId17"/>
    <p:sldId id="1073" r:id="rId18"/>
    <p:sldId id="1048" r:id="rId19"/>
    <p:sldId id="1069" r:id="rId20"/>
    <p:sldId id="1058" r:id="rId21"/>
    <p:sldId id="1059" r:id="rId22"/>
    <p:sldId id="103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800000"/>
    <a:srgbClr val="0000FF"/>
    <a:srgbClr val="3333FF"/>
    <a:srgbClr val="660033"/>
    <a:srgbClr val="5D2884"/>
    <a:srgbClr val="BC8FDD"/>
    <a:srgbClr val="003F7F"/>
    <a:srgbClr val="F4B183"/>
    <a:srgbClr val="07B5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2" autoAdjust="0"/>
    <p:restoredTop sz="88499" autoAdjust="0"/>
  </p:normalViewPr>
  <p:slideViewPr>
    <p:cSldViewPr snapToGrid="0">
      <p:cViewPr varScale="1">
        <p:scale>
          <a:sx n="63" d="100"/>
          <a:sy n="63" d="100"/>
        </p:scale>
        <p:origin x="684"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C7573E-F062-4FD7-B8B1-7EF9EF9A7931}" type="datetimeFigureOut">
              <a:rPr lang="en-US" smtClean="0"/>
              <a:t>8/9/2021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7D0BE-8D5B-46CF-87F0-C21ED6163CE9}" type="slidenum">
              <a:rPr lang="en-US" smtClean="0"/>
              <a:t>‹#›</a:t>
            </a:fld>
            <a:endParaRPr lang="en-US"/>
          </a:p>
        </p:txBody>
      </p:sp>
    </p:spTree>
    <p:extLst>
      <p:ext uri="{BB962C8B-B14F-4D97-AF65-F5344CB8AC3E}">
        <p14:creationId xmlns:p14="http://schemas.microsoft.com/office/powerpoint/2010/main" val="2592051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my talk, I will tell you about screening IVF embryos with polygenic risk scores. I will describe what are polygenic scores? Why would IVF clinics use them? And what are the expected outcomes.</a:t>
            </a:r>
            <a:endParaRPr lang="en-US" dirty="0"/>
          </a:p>
        </p:txBody>
      </p:sp>
      <p:sp>
        <p:nvSpPr>
          <p:cNvPr id="4" name="Slide Number Placeholder 3"/>
          <p:cNvSpPr>
            <a:spLocks noGrp="1"/>
          </p:cNvSpPr>
          <p:nvPr>
            <p:ph type="sldNum" sz="quarter" idx="10"/>
          </p:nvPr>
        </p:nvSpPr>
        <p:spPr/>
        <p:txBody>
          <a:bodyPr/>
          <a:lstStyle/>
          <a:p>
            <a:fld id="{A535C8D7-3038-4863-B7C8-61CE45DE8E0B}" type="slidenum">
              <a:rPr lang="en-US" smtClean="0"/>
              <a:t>1</a:t>
            </a:fld>
            <a:endParaRPr lang="en-US"/>
          </a:p>
        </p:txBody>
      </p:sp>
    </p:spTree>
    <p:extLst>
      <p:ext uri="{BB962C8B-B14F-4D97-AF65-F5344CB8AC3E}">
        <p14:creationId xmlns:p14="http://schemas.microsoft.com/office/powerpoint/2010/main" val="242664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field of preimplantation genetic</a:t>
            </a:r>
            <a:r>
              <a:rPr lang="en-US" baseline="0" smtClean="0"/>
              <a:t> testing, or PGT, has evolved rapidly in the past few years. New methods for PGT are based on low-coverage sequencing or microarrays. With the help of statistical imputation methods, it is now feasible and affordable to reconstruct the entire genome of each embryo.</a:t>
            </a:r>
          </a:p>
          <a:p>
            <a:endParaRPr lang="en-US" baseline="0" smtClean="0"/>
          </a:p>
          <a:p>
            <a:r>
              <a:rPr lang="en-US" baseline="0" smtClean="0"/>
              <a:t>Here, I show a figure from one of our recent papers. For each chromosome, I show which paternal and maternal haplotypes were transmitted to each embryo in each position. There were many similar papers by other labs.</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2</a:t>
            </a:fld>
            <a:endParaRPr lang="en-US"/>
          </a:p>
        </p:txBody>
      </p:sp>
    </p:spTree>
    <p:extLst>
      <p:ext uri="{BB962C8B-B14F-4D97-AF65-F5344CB8AC3E}">
        <p14:creationId xmlns:p14="http://schemas.microsoft.com/office/powerpoint/2010/main" val="785424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PGT is indicated when the parents carry Mendelian,</a:t>
            </a:r>
            <a:r>
              <a:rPr lang="en-US" baseline="0" dirty="0" smtClean="0"/>
              <a:t> or monogenic, disease mutations. Or, when there is a suspicion of an aneuploidy, or other large structural variants. But PGT is not currently indicated for reducing the risk of complex, or polygenic, diseases, such as cancers, diabetes, cardiovascular diseases, Parkinson’s, Crohn’s, or psychiatric disorders.</a:t>
            </a:r>
          </a:p>
          <a:p>
            <a:endParaRPr lang="en-US" baseline="0" dirty="0" smtClean="0"/>
          </a:p>
          <a:p>
            <a:r>
              <a:rPr lang="en-US" baseline="0" dirty="0" smtClean="0"/>
              <a:t>To study a polygenic disease, geneticists use a “genome-wide association study”, or a GWAS. The idea is simple: recruit a large number of cases and controls, genotype them in hundreds of thousands of markers, or SNPs </a:t>
            </a:r>
            <a:r>
              <a:rPr lang="en-IL" baseline="0" dirty="0" smtClean="0"/>
              <a:t>–</a:t>
            </a:r>
            <a:r>
              <a:rPr lang="en-US" baseline="0" dirty="0" smtClean="0"/>
              <a:t> single nucleotide polymorphisms, and search for alleles that are associated with disease status.</a:t>
            </a:r>
          </a:p>
          <a:p>
            <a:endParaRPr lang="en-US" dirty="0" smtClean="0"/>
          </a:p>
          <a:p>
            <a:r>
              <a:rPr lang="en-US" dirty="0" smtClean="0"/>
              <a:t>Numerous GWASs were</a:t>
            </a:r>
            <a:r>
              <a:rPr lang="en-US" baseline="0" dirty="0" smtClean="0"/>
              <a:t> performed over the last decade. By now, GWASs for common diseases have very </a:t>
            </a:r>
            <a:r>
              <a:rPr lang="en-US" baseline="0" dirty="0" err="1" smtClean="0"/>
              <a:t>very</a:t>
            </a:r>
            <a:r>
              <a:rPr lang="en-US" baseline="0" dirty="0" smtClean="0"/>
              <a:t> large sample sizes, and they result in hundreds of high quality associations.</a:t>
            </a:r>
          </a:p>
          <a:p>
            <a:r>
              <a:rPr lang="en-US" baseline="0" dirty="0" smtClean="0"/>
              <a:t>But what can we do with these associations?</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3</a:t>
            </a:fld>
            <a:endParaRPr lang="en-US"/>
          </a:p>
        </p:txBody>
      </p:sp>
    </p:spTree>
    <p:extLst>
      <p:ext uri="{BB962C8B-B14F-4D97-AF65-F5344CB8AC3E}">
        <p14:creationId xmlns:p14="http://schemas.microsoft.com/office/powerpoint/2010/main" val="4039760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a:t>
            </a:r>
            <a:r>
              <a:rPr lang="en-US" baseline="0" dirty="0" smtClean="0"/>
              <a:t> the key applications of recent GWASs is risk prediction. The idea is as follows. Suppose that for a new individual, we have the genotypes at all SNPs. Can we use the GWAS results to predict the risk of the individual to develop a certain disease?</a:t>
            </a:r>
          </a:p>
          <a:p>
            <a:r>
              <a:rPr lang="en-US" baseline="0" dirty="0" smtClean="0"/>
              <a:t>It turns out that increasingly accurate prediction can be achieved using polygenic scores.</a:t>
            </a:r>
          </a:p>
          <a:p>
            <a:r>
              <a:rPr lang="en-US" baseline="0" dirty="0" smtClean="0"/>
              <a:t>We compute the polygenic risk score, or PRS, using the following sum. We go over the list of associated SNPs. For each SNP, we add the count of how many risk alleles are carried by the individual, which can be 0, 1, or 2. This is </a:t>
            </a:r>
            <a:r>
              <a:rPr lang="en-US" baseline="0" dirty="0" err="1" smtClean="0"/>
              <a:t>g_i</a:t>
            </a:r>
            <a:r>
              <a:rPr lang="en-US" baseline="0" dirty="0" smtClean="0"/>
              <a:t>. But we don’t just add the counts. Instead, we multiply each allele count by its risk, indicated here by </a:t>
            </a:r>
            <a:r>
              <a:rPr lang="en-US" baseline="0" dirty="0" err="1" smtClean="0"/>
              <a:t>beta_i</a:t>
            </a:r>
            <a:r>
              <a:rPr lang="en-US" baseline="0" dirty="0" smtClean="0"/>
              <a:t>. The risk is estimated from the GWAS, as the log of the odds ratio. In other words, if the individual has no risk alleles, we add nothing to the score. If the individual is heterozygous, we add </a:t>
            </a:r>
            <a:r>
              <a:rPr lang="en-US" baseline="0" dirty="0" err="1" smtClean="0"/>
              <a:t>beta_i</a:t>
            </a:r>
            <a:r>
              <a:rPr lang="en-US" baseline="0" dirty="0" smtClean="0"/>
              <a:t>. If the individual is homozygous to the risk allele, we add two </a:t>
            </a:r>
            <a:r>
              <a:rPr lang="en-US" baseline="0" dirty="0" err="1" smtClean="0"/>
              <a:t>beta_i</a:t>
            </a:r>
            <a:r>
              <a:rPr lang="en-US" baseline="0" dirty="0" smtClean="0"/>
              <a:t>.</a:t>
            </a:r>
          </a:p>
          <a:p>
            <a:r>
              <a:rPr lang="en-US" baseline="0" dirty="0" smtClean="0"/>
              <a:t>There are sophisticated methods that build on this representation to improve the PRS, by identifying the most relevant SNPs for inclusion and by refining the risk estimates. But the basic idea is the same.</a:t>
            </a:r>
          </a:p>
        </p:txBody>
      </p:sp>
      <p:sp>
        <p:nvSpPr>
          <p:cNvPr id="4" name="Slide Number Placeholder 3"/>
          <p:cNvSpPr>
            <a:spLocks noGrp="1"/>
          </p:cNvSpPr>
          <p:nvPr>
            <p:ph type="sldNum" sz="quarter" idx="10"/>
          </p:nvPr>
        </p:nvSpPr>
        <p:spPr/>
        <p:txBody>
          <a:bodyPr/>
          <a:lstStyle/>
          <a:p>
            <a:fld id="{A797D0BE-8D5B-46CF-87F0-C21ED6163CE9}" type="slidenum">
              <a:rPr lang="en-US" smtClean="0"/>
              <a:t>4</a:t>
            </a:fld>
            <a:endParaRPr lang="en-US"/>
          </a:p>
        </p:txBody>
      </p:sp>
    </p:spTree>
    <p:extLst>
      <p:ext uri="{BB962C8B-B14F-4D97-AF65-F5344CB8AC3E}">
        <p14:creationId xmlns:p14="http://schemas.microsoft.com/office/powerpoint/2010/main" val="1332420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us look at the ability of polygenic scores to predict disease risk. This is an example of predicting the risk of coronary artery disease.</a:t>
            </a:r>
            <a:r>
              <a:rPr lang="en-US" baseline="0" dirty="0" smtClean="0"/>
              <a:t> On the left side you can see box plots for the distribution of the PRS in cases and controls. Clearly, cases have higher PRSs, but there is also considerable overlap. On the right side is an important figure. It shows the disease risk as a function of the PRS percentile of an individual. As expected, the risk increases with increasing percentiles. However, the most dramatic effect appears at the very top scores. Individuals with PRS at the top 1% or 2% have risk about 4 to 5 times higher compared to the rest of the population.</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5</a:t>
            </a:fld>
            <a:endParaRPr lang="en-US"/>
          </a:p>
        </p:txBody>
      </p:sp>
    </p:spTree>
    <p:extLst>
      <p:ext uri="{BB962C8B-B14F-4D97-AF65-F5344CB8AC3E}">
        <p14:creationId xmlns:p14="http://schemas.microsoft.com/office/powerpoint/2010/main" val="2377823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behavior is not specific to heart diseases, and it was observed</a:t>
            </a:r>
            <a:r>
              <a:rPr lang="en-US" baseline="0" dirty="0" smtClean="0"/>
              <a:t> </a:t>
            </a:r>
            <a:r>
              <a:rPr lang="en-US" dirty="0" smtClean="0"/>
              <a:t>for essentially all common diseases</a:t>
            </a:r>
            <a:r>
              <a:rPr lang="en-US" baseline="0" dirty="0" smtClean="0"/>
              <a:t>. Here are more examples from the same paper, across very different diseases. These are always the individuals at the top 1% or so who are at a substantially increased risk.</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6</a:t>
            </a:fld>
            <a:endParaRPr lang="en-US"/>
          </a:p>
        </p:txBody>
      </p:sp>
    </p:spTree>
    <p:extLst>
      <p:ext uri="{BB962C8B-B14F-4D97-AF65-F5344CB8AC3E}">
        <p14:creationId xmlns:p14="http://schemas.microsoft.com/office/powerpoint/2010/main" val="1960579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let’s go back to PGT. With the new technologies, it is now feasible to genotype IVF embryos across the entire genome. We can then easily compute the PRS of each embryo for any desired disease. With this information, we may proceed to prioritize the embryos based on their scores. For example, we may wish to transfer the embryo who is at the lowest risk of developing a certain disease.</a:t>
            </a:r>
          </a:p>
          <a:p>
            <a:endParaRPr lang="en-US" baseline="0" dirty="0" smtClean="0"/>
          </a:p>
          <a:p>
            <a:r>
              <a:rPr lang="en-US" baseline="0" dirty="0" smtClean="0"/>
              <a:t>In fact, there are already a few companies offering screening of IVF embryos for polygenic risk scores. The most well known is Genomic Prediction, also called </a:t>
            </a:r>
            <a:r>
              <a:rPr lang="en-US" baseline="0" dirty="0" err="1" smtClean="0"/>
              <a:t>LifeView</a:t>
            </a:r>
            <a:r>
              <a:rPr lang="en-US" baseline="0" dirty="0" smtClean="0"/>
              <a:t>., whose test is already commercially available.</a:t>
            </a:r>
          </a:p>
          <a:p>
            <a:r>
              <a:rPr lang="en-US" baseline="0" dirty="0" smtClean="0"/>
              <a:t>However, with the exception of papers published by Genomic Prediction, I am not aware of any published, independent assessment of this technology. Specifically, if we prioritize embryos based on PRS, what does that imply on the risk of the future child? And how does it depend on the number of embryos, or the accuracy of the score, or the disease status of the parents?</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7</a:t>
            </a:fld>
            <a:endParaRPr lang="en-US"/>
          </a:p>
        </p:txBody>
      </p:sp>
    </p:spTree>
    <p:extLst>
      <p:ext uri="{BB962C8B-B14F-4D97-AF65-F5344CB8AC3E}">
        <p14:creationId xmlns:p14="http://schemas.microsoft.com/office/powerpoint/2010/main" val="877921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I move</a:t>
            </a:r>
            <a:r>
              <a:rPr lang="en-US" baseline="0" dirty="0" smtClean="0"/>
              <a:t> on to describe the results, it is important to mention that there are several ethical problems with polygenic embryo screening. Some are obvious, like eugenics, and some are more subtle, like equity, stigmatization, and choice overload. Concerns were raised already since 2017, as you can see in these titles. Voices against the practice intensified recently, with the founding of additional companies. We have recently published a short comment describing the main ethical considerations regarding polygenic embryo screening. However, in the talk just before me, Prof. Julian </a:t>
            </a:r>
            <a:r>
              <a:rPr lang="en-US" baseline="0" dirty="0" err="1" smtClean="0"/>
              <a:t>Savulescu</a:t>
            </a:r>
            <a:r>
              <a:rPr lang="en-US" baseline="0" dirty="0" smtClean="0"/>
              <a:t> may have presented additional opinions. I will not cover additional ethics implications here. Rather, in the rest of my talk, I will describe our statistical assessment of the technology, from the point of view of the potential to reduce disease risk in the children.</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8</a:t>
            </a:fld>
            <a:endParaRPr lang="en-US"/>
          </a:p>
        </p:txBody>
      </p:sp>
    </p:spTree>
    <p:extLst>
      <p:ext uri="{BB962C8B-B14F-4D97-AF65-F5344CB8AC3E}">
        <p14:creationId xmlns:p14="http://schemas.microsoft.com/office/powerpoint/2010/main" val="803265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this talk, I will only discuss selection</a:t>
            </a:r>
            <a:r>
              <a:rPr lang="en-US" baseline="0" dirty="0" smtClean="0"/>
              <a:t> of embryos based on a PRS for a single disease. Our first step must be to define how we select an embryo for transfer. We call this the “selection strategy”. Recall this figure, which shows the prevalence of coronary artery disease vs the percentile of the PRS. As I mentioned earlier, the focus is usually on the top percentiles, as only in these percentiles the relative risk is particularly large. Following the same logic, a reasonable selection strategy would be to exclude any embryo with a PRS above a threshold. For example, we could exclude all embryos who have PRS at the top 2%. Other than the excluded embryos, selection is random, or at least makes no use of polygenic scores. We call this strategy “high-risk exclusion”.</a:t>
            </a:r>
          </a:p>
          <a:p>
            <a:endParaRPr lang="en-US" baseline="0" dirty="0" smtClean="0"/>
          </a:p>
          <a:p>
            <a:r>
              <a:rPr lang="en-US" baseline="0" dirty="0" smtClean="0"/>
              <a:t>An alternative strategy, which we call “lowest-risk prioritization”, is to specifically select the embryo with the lowest PRS, namely the embryo with the lowest risk to develop the disease. In the following, we will determine the expected risk of the implanted embryo according to either strategy.</a:t>
            </a:r>
          </a:p>
        </p:txBody>
      </p:sp>
      <p:sp>
        <p:nvSpPr>
          <p:cNvPr id="4" name="Slide Number Placeholder 3"/>
          <p:cNvSpPr>
            <a:spLocks noGrp="1"/>
          </p:cNvSpPr>
          <p:nvPr>
            <p:ph type="sldNum" sz="quarter" idx="10"/>
          </p:nvPr>
        </p:nvSpPr>
        <p:spPr/>
        <p:txBody>
          <a:bodyPr/>
          <a:lstStyle/>
          <a:p>
            <a:fld id="{A797D0BE-8D5B-46CF-87F0-C21ED6163CE9}" type="slidenum">
              <a:rPr lang="en-US" smtClean="0"/>
              <a:t>9</a:t>
            </a:fld>
            <a:endParaRPr lang="en-US"/>
          </a:p>
        </p:txBody>
      </p:sp>
    </p:spTree>
    <p:extLst>
      <p:ext uri="{BB962C8B-B14F-4D97-AF65-F5344CB8AC3E}">
        <p14:creationId xmlns:p14="http://schemas.microsoft.com/office/powerpoint/2010/main" val="206389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compute the risk, we use a well known</a:t>
            </a:r>
            <a:r>
              <a:rPr lang="en-US" baseline="0" dirty="0" smtClean="0"/>
              <a:t> model from statistical genetics, called the liability threshold model. A disease is assumed to have an underlying, unobserved, continuous liability. An individual is affected whenever his or her liability is above a threshold. We model the liability as a sum of two components: genetic, and environmental, both of which are assumed to be normally distributed. The model is illustrated in the figure. As you can see, only individuals with liability above the threshold are affected.</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10</a:t>
            </a:fld>
            <a:endParaRPr lang="en-US"/>
          </a:p>
        </p:txBody>
      </p:sp>
    </p:spTree>
    <p:extLst>
      <p:ext uri="{BB962C8B-B14F-4D97-AF65-F5344CB8AC3E}">
        <p14:creationId xmlns:p14="http://schemas.microsoft.com/office/powerpoint/2010/main" val="26478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a:t>
            </a:r>
            <a:r>
              <a:rPr lang="en-US" baseline="0" dirty="0" smtClean="0"/>
              <a:t> liability model, we can now derive mathematical results for the risk of the selected embryo, according to either selection strategy. Unfortunately, the results can only be presented as integrals involving special functions. The important parameters are shown in the box below. r^2 is a measure of the accuracy, or predictive power, of the PRS. Technically, it is the proportion of variance in liability explained by the PRS. We can determine the value of r^2 from studies that compare the PRS between cases and controls. The next parameter is n, the number of embryos. Next, K is the disease prevalence, which can be estimated from epidemiological data. Finally, q is the cutoff percentile for the high-risk exclusion strategy. For example, if we’re excluding embryos with PRS at the top 2%, q is equal to 0.02. Other parameters represent special functions related to the normal distribution and are less relevant for our purposes here. The important point is that we can compute the risk numerically using software such as R. Once we have the risk of each embryo, we can proceed to compute the risk reduction, as I explain next.</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11</a:t>
            </a:fld>
            <a:endParaRPr lang="en-US"/>
          </a:p>
        </p:txBody>
      </p:sp>
    </p:spTree>
    <p:extLst>
      <p:ext uri="{BB962C8B-B14F-4D97-AF65-F5344CB8AC3E}">
        <p14:creationId xmlns:p14="http://schemas.microsoft.com/office/powerpoint/2010/main" val="1011809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absolute risk reduction is defined as the prevalence of the disease, minus the risk of an embryo selected based on its PRS. The relative risk reduction is the same, but normalized by the prevalence.</a:t>
            </a:r>
          </a:p>
          <a:p>
            <a:endParaRPr lang="en-US" baseline="0" dirty="0" smtClean="0"/>
          </a:p>
          <a:p>
            <a:r>
              <a:rPr lang="en-US" baseline="0" dirty="0" smtClean="0"/>
              <a:t>These are standard definitions. To give a simple example, suppose that the prevalence of a disease is 5%. In other words, the risk of a random individual to be affected is 5%. Suppose now that the risk of an embryo selected based on its PRS is lower, at 3%. The absolute risk reduction is 2 percentage </a:t>
            </a:r>
            <a:r>
              <a:rPr lang="en-US" b="1" baseline="0" dirty="0" smtClean="0"/>
              <a:t>points</a:t>
            </a:r>
            <a:r>
              <a:rPr lang="en-US" b="0" baseline="0" dirty="0" smtClean="0"/>
              <a:t>.</a:t>
            </a:r>
            <a:r>
              <a:rPr lang="en-US" baseline="0" dirty="0" smtClean="0"/>
              <a:t> The relative risk reduction is 40%.</a:t>
            </a:r>
          </a:p>
          <a:p>
            <a:endParaRPr lang="en-US" baseline="0" dirty="0" smtClean="0"/>
          </a:p>
          <a:p>
            <a:r>
              <a:rPr lang="en-US" baseline="0" dirty="0" smtClean="0"/>
              <a:t>Now we have all the definitions we need, so let’s see what the risk reduction looks like.</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12</a:t>
            </a:fld>
            <a:endParaRPr lang="en-US"/>
          </a:p>
        </p:txBody>
      </p:sp>
    </p:spTree>
    <p:extLst>
      <p:ext uri="{BB962C8B-B14F-4D97-AF65-F5344CB8AC3E}">
        <p14:creationId xmlns:p14="http://schemas.microsoft.com/office/powerpoint/2010/main" val="747587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is</a:t>
            </a:r>
            <a:r>
              <a:rPr lang="en-US" baseline="0" dirty="0" smtClean="0"/>
              <a:t> our main result. The figure shows the relative risk reduction for the lowest-risk prioritization strategy </a:t>
            </a:r>
            <a:r>
              <a:rPr lang="en-IL" baseline="0" dirty="0" smtClean="0"/>
              <a:t>–</a:t>
            </a:r>
            <a:r>
              <a:rPr lang="en-US" baseline="0" dirty="0" smtClean="0"/>
              <a:t> in which we select the embryo with the lowest PRS. Let me walk you through the various components of the figure. The y-axis shows the relative risk reduction. The x-axis shows the number of embryos we’re selecting from. The black lines highlight the case n=5, which is an achievable number of embryos for young couples. (I will discuss this parameter in more depth later.) The solid curves correspond to the equations I showed two slides ago, and the symbols are the results of simulations. In this figure, the prevalence is equal to 1%. I’m showing three curves, corresponding to three values of r^2, which is a measure of the accuracy of the PRS. Realistic values of r^2 for common diseases range between 0.05 and 0.1. r^2 of 0.3 is not currently achievable, but is a plausible upper bound on the future accuracy.</a:t>
            </a:r>
          </a:p>
          <a:p>
            <a:r>
              <a:rPr lang="en-US" baseline="0" dirty="0" smtClean="0"/>
              <a:t>Let us now examine the results, focusing on the red curve, for r^2=0.05, and the green curve, for 0.1. For five embryos, the expected relative risk reduction is quite </a:t>
            </a:r>
            <a:r>
              <a:rPr lang="en-US" b="1" baseline="0" dirty="0" smtClean="0"/>
              <a:t>large</a:t>
            </a:r>
            <a:r>
              <a:rPr lang="en-US" baseline="0" dirty="0" smtClean="0"/>
              <a:t>, at around 50%. Having more embryos will of course increase the risk reduction. However, the returns are quickly diminishing. In contrast, with </a:t>
            </a:r>
            <a:r>
              <a:rPr lang="en-US" b="1" i="0" baseline="0" dirty="0" smtClean="0"/>
              <a:t>less</a:t>
            </a:r>
            <a:r>
              <a:rPr lang="en-US" b="0" i="0" baseline="0" dirty="0" smtClean="0"/>
              <a:t> than five embryos, the risk reduction decreases sharply.</a:t>
            </a:r>
          </a:p>
          <a:p>
            <a:endParaRPr lang="en-US" b="0" i="0" baseline="0" dirty="0" smtClean="0"/>
          </a:p>
          <a:p>
            <a:r>
              <a:rPr lang="en-US" b="0" i="0" baseline="0" dirty="0" smtClean="0"/>
              <a:t>Next we asked, what does this figure look like for other values of the prevalence?</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13</a:t>
            </a:fld>
            <a:endParaRPr lang="en-US"/>
          </a:p>
        </p:txBody>
      </p:sp>
    </p:spTree>
    <p:extLst>
      <p:ext uri="{BB962C8B-B14F-4D97-AF65-F5344CB8AC3E}">
        <p14:creationId xmlns:p14="http://schemas.microsoft.com/office/powerpoint/2010/main" val="1655476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show the same graphs, but now we added </a:t>
            </a:r>
            <a:r>
              <a:rPr lang="en-US" baseline="0" dirty="0" err="1" smtClean="0"/>
              <a:t>prevalences</a:t>
            </a:r>
            <a:r>
              <a:rPr lang="en-US" baseline="0" dirty="0" smtClean="0"/>
              <a:t> of 5% and 20%. The relative risk reduction somewhat decreases for the more prevalent diseases. However, it is still large at 30 to 40%. And we also need to have in mind that the more common the disease, the larger is the absolute risk reduction. In other words, a larger number of diseases are prevented.</a:t>
            </a:r>
          </a:p>
          <a:p>
            <a:endParaRPr lang="en-US" baseline="0" dirty="0" smtClean="0"/>
          </a:p>
          <a:p>
            <a:r>
              <a:rPr lang="en-US" baseline="0" dirty="0" smtClean="0"/>
              <a:t>This figure is for selecting the lowest risk embryo. But what is the risk reduction for other strategies?</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14</a:t>
            </a:fld>
            <a:endParaRPr lang="en-US"/>
          </a:p>
        </p:txBody>
      </p:sp>
    </p:spTree>
    <p:extLst>
      <p:ext uri="{BB962C8B-B14F-4D97-AF65-F5344CB8AC3E}">
        <p14:creationId xmlns:p14="http://schemas.microsoft.com/office/powerpoint/2010/main" val="2984299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slide, I</a:t>
            </a:r>
            <a:r>
              <a:rPr lang="en-US" baseline="0" dirty="0" smtClean="0"/>
              <a:t> show results for the high-risk exclusion strategy, in a way similar to previous slides. Here too, we start with disease prevalence of 1%. The y-axis shows the relative risk reduction. However, here we fix the number of embryos to 5, and the x-axis now shows the threshold for excluding embryos, in percentiles. For example, at 10, embryos with PRS at the top 10% of the PRS distribution will be excluded, and a random embryo will be selected from among the remaining embryos. As before, we show three curves for three different values of r^2, and we focus on r^2=0.05 or 0.1. The black lines indicate the exclusion of embryos with PRS at the top 2%, as inspired by observations in clinical genetics.</a:t>
            </a:r>
          </a:p>
          <a:p>
            <a:r>
              <a:rPr lang="en-US" baseline="0" dirty="0" smtClean="0"/>
              <a:t>The key result is that here, the risk reduction is very </a:t>
            </a:r>
            <a:r>
              <a:rPr lang="en-US" baseline="0" dirty="0" err="1" smtClean="0"/>
              <a:t>very</a:t>
            </a:r>
            <a:r>
              <a:rPr lang="en-US" baseline="0" dirty="0" smtClean="0"/>
              <a:t> small, at less than 5%. This is in sharp contrast to relative risk reductions around 50% when selecting the embryo with the lowest PRS.</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15</a:t>
            </a:fld>
            <a:endParaRPr lang="en-US"/>
          </a:p>
        </p:txBody>
      </p:sp>
    </p:spTree>
    <p:extLst>
      <p:ext uri="{BB962C8B-B14F-4D97-AF65-F5344CB8AC3E}">
        <p14:creationId xmlns:p14="http://schemas.microsoft.com/office/powerpoint/2010/main" val="2280955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add results for more prevalent diseases, showing relative risk reductions that are even smaller.</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16</a:t>
            </a:fld>
            <a:endParaRPr lang="en-US"/>
          </a:p>
        </p:txBody>
      </p:sp>
    </p:spTree>
    <p:extLst>
      <p:ext uri="{BB962C8B-B14F-4D97-AF65-F5344CB8AC3E}">
        <p14:creationId xmlns:p14="http://schemas.microsoft.com/office/powerpoint/2010/main" val="1826592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validate that our model is relevant to real genomic data, we performed simulations of “virtual couples”. Here</a:t>
            </a:r>
            <a:r>
              <a:rPr lang="en-US" baseline="0" dirty="0" smtClean="0"/>
              <a:t> is the main idea. We used real genomes from case-controls studies, of either schizophrenia or Crohn’s disease. We randomly sampled pairs of individuals and designated them as “couples”. For each couple, we simulated the genomes of up to 20 embryos and computed their PRSs. We then used these PRSs to guide embryo selection. In the figure, panels A and B are for schizophrenia, and panels C and D are for Crohn’s disease. We show the relative risk reduction under both the high-risk exclusion strategy and the lowest-risk prioritization strategy. Dots are simulation results, and lines correspond to our theoretical predictions. Indeed, our theory fits the simulation results very well. Specifically, we confirm that selecting the lowest risk embryo out of five embryos will reduce the risk of either disease by almost 50%.</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17</a:t>
            </a:fld>
            <a:endParaRPr lang="en-US"/>
          </a:p>
        </p:txBody>
      </p:sp>
    </p:spTree>
    <p:extLst>
      <p:ext uri="{BB962C8B-B14F-4D97-AF65-F5344CB8AC3E}">
        <p14:creationId xmlns:p14="http://schemas.microsoft.com/office/powerpoint/2010/main" val="3257535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result I will show is for the case when the parents have known disease status. Here,</a:t>
            </a:r>
            <a:r>
              <a:rPr lang="en-US" baseline="0" dirty="0" smtClean="0"/>
              <a:t> I’m showing the relative risk reduction, either when both parents are healthy, or when one parent is affected, or when both are affected. The relative risk reduction is about the same in all settings. However, the baseline risk can be very different. For example, if a disease has prevalence of 5%, the baseline risk when one parent is affected is about 10%. With nearly 50% relative risk reduction, polygenic embryo screening has the potential to restore the risk of the child to nearly normal levels.</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18</a:t>
            </a:fld>
            <a:endParaRPr lang="en-US"/>
          </a:p>
        </p:txBody>
      </p:sp>
    </p:spTree>
    <p:extLst>
      <p:ext uri="{BB962C8B-B14F-4D97-AF65-F5344CB8AC3E}">
        <p14:creationId xmlns:p14="http://schemas.microsoft.com/office/powerpoint/2010/main" val="1645814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face value, our data suggests that large relative risk reductions can be achieved with embryo screening. However, this is</a:t>
            </a:r>
            <a:r>
              <a:rPr lang="en-US" baseline="0" dirty="0" smtClean="0"/>
              <a:t> the best-case scenario. There are multiple practical limitations that will reduce the realized risk reduction, and I will </a:t>
            </a:r>
            <a:r>
              <a:rPr lang="en-US" baseline="0" smtClean="0"/>
              <a:t>review them </a:t>
            </a:r>
            <a:r>
              <a:rPr lang="en-US" baseline="0" dirty="0" smtClean="0"/>
              <a:t>in the following three slides.</a:t>
            </a:r>
          </a:p>
          <a:p>
            <a:r>
              <a:rPr lang="en-US" baseline="0" dirty="0" smtClean="0"/>
              <a:t>First, we need to be more precise about what it means that we have a certain number of embryos. Crucially, all of these embryos must lead to </a:t>
            </a:r>
            <a:r>
              <a:rPr lang="en-US" b="1" baseline="0" dirty="0" smtClean="0"/>
              <a:t>live birth</a:t>
            </a:r>
            <a:r>
              <a:rPr lang="en-US" baseline="0" dirty="0" smtClean="0"/>
              <a:t> if implanted. In other words, these embryos must not only reach the blastocyst stage and be euploid, but they also need to lead to pregnancy and live birth.</a:t>
            </a:r>
          </a:p>
          <a:p>
            <a:r>
              <a:rPr lang="en-US" baseline="0" dirty="0" smtClean="0"/>
              <a:t>For older women, IVF cycles often lead to no live birth at all. And rarely do they lead to more than one live birth. Thus, polygenic embryo screening is impractical for older couples.</a:t>
            </a:r>
          </a:p>
          <a:p>
            <a:r>
              <a:rPr lang="en-US" baseline="0" dirty="0" smtClean="0"/>
              <a:t>However, if the technology is adopted by young and fertile couples, having five embryos that would lead to live birth based on one oocyte retrieval cycle is not impossible. However, typical numbers are lower, at around 2 or 3 embryos. That said, I found it very difficult to find good estimates of these numbers, and I’ll appreciate any feedback.</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19</a:t>
            </a:fld>
            <a:endParaRPr lang="en-US"/>
          </a:p>
        </p:txBody>
      </p:sp>
    </p:spTree>
    <p:extLst>
      <p:ext uri="{BB962C8B-B14F-4D97-AF65-F5344CB8AC3E}">
        <p14:creationId xmlns:p14="http://schemas.microsoft.com/office/powerpoint/2010/main" val="1407851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the PRS itself is very often not as accurate as reported in the initial publications. There are a few reasons. First, PRSs</a:t>
            </a:r>
            <a:r>
              <a:rPr lang="en-US" baseline="0" dirty="0" smtClean="0"/>
              <a:t> were typically developed in cohorts of individuals of European ancestry. Consequently, </a:t>
            </a:r>
            <a:r>
              <a:rPr lang="en-US" dirty="0" smtClean="0"/>
              <a:t>PRSs have lower accuracy in non-European</a:t>
            </a:r>
            <a:r>
              <a:rPr lang="en-US" baseline="0" dirty="0" smtClean="0"/>
              <a:t> populations, in particular in Africans, as can be seen in the figure.</a:t>
            </a:r>
          </a:p>
          <a:p>
            <a:endParaRPr lang="en-US" baseline="0" dirty="0" smtClean="0"/>
          </a:p>
          <a:p>
            <a:r>
              <a:rPr lang="en-US" baseline="0" dirty="0" smtClean="0"/>
              <a:t>Second, the accuracy of a PRS is typically measured in cohorts where DNA is obtained from blood or saliva. When the genotypes are inferred from an embryo biopsy, errors can be introduced, leading to less accurate PRSs. However, this can be overcome, at least to some degree, by increasing the sequencing depth.</a:t>
            </a:r>
          </a:p>
          <a:p>
            <a:endParaRPr lang="en-US" dirty="0" smtClean="0"/>
          </a:p>
          <a:p>
            <a:r>
              <a:rPr lang="en-US" dirty="0" smtClean="0"/>
              <a:t>Third, the embryos are full-siblings. However, the accuracy of PRSs tends to be lower </a:t>
            </a:r>
            <a:r>
              <a:rPr lang="en-US" baseline="0" dirty="0" smtClean="0"/>
              <a:t>when comparing siblings, for several reasons I will not cover here. This is particularly important for cognitive traits.</a:t>
            </a:r>
          </a:p>
          <a:p>
            <a:endParaRPr lang="en-US" baseline="0" dirty="0" smtClean="0"/>
          </a:p>
          <a:p>
            <a:r>
              <a:rPr lang="en-US" baseline="0" dirty="0" smtClean="0"/>
              <a:t>Finally, current PRSs are mostly based on studies in relatively old individuals. It is unclear whether these PRSs will remain predictive also in the distant future.</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20</a:t>
            </a:fld>
            <a:endParaRPr lang="en-US"/>
          </a:p>
        </p:txBody>
      </p:sp>
    </p:spTree>
    <p:extLst>
      <p:ext uri="{BB962C8B-B14F-4D97-AF65-F5344CB8AC3E}">
        <p14:creationId xmlns:p14="http://schemas.microsoft.com/office/powerpoint/2010/main" val="3664941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difficulty</a:t>
            </a:r>
            <a:r>
              <a:rPr lang="en-US" baseline="0" dirty="0" smtClean="0"/>
              <a:t> I’d like to mention is pleiotropy, or the genetic correlation between traits. When selecting an embryo based on one trait or disease, we may be inadvertently selecting for higher prevalence of another disease. In animal breeding, it is well known that selecting animals based on a single trait, for example, milk production, can lead to very serious diseases in subsequent generations. </a:t>
            </a:r>
            <a:r>
              <a:rPr lang="en-US" b="0" baseline="0" dirty="0" smtClean="0"/>
              <a:t>This is not expected to be a common problem in humans, as most common diseases are genetically positively correlated. However, t</a:t>
            </a:r>
            <a:r>
              <a:rPr lang="en-US" baseline="0" dirty="0" smtClean="0"/>
              <a:t>he figure here shows that in the worst-case scenario, selecting an embryo based on having the lowest risk for one disease, can </a:t>
            </a:r>
            <a:r>
              <a:rPr lang="en-US" b="1" baseline="0" dirty="0" smtClean="0"/>
              <a:t>increase</a:t>
            </a:r>
            <a:r>
              <a:rPr lang="en-US" baseline="0" dirty="0" smtClean="0"/>
              <a:t> the risk of another disease by about 10%.</a:t>
            </a:r>
          </a:p>
          <a:p>
            <a:endParaRPr lang="en-US" b="0" baseline="0" dirty="0" smtClean="0"/>
          </a:p>
          <a:p>
            <a:r>
              <a:rPr lang="en-US" b="0" baseline="0" dirty="0" smtClean="0"/>
              <a:t>Finally, what will happen if the embryo will be selected based on a low PRS for multiple diseases? In our previous paper, we showed that when selecting an embryo based on a combination of traits, the gain </a:t>
            </a:r>
            <a:r>
              <a:rPr lang="en-US" b="1" baseline="0" dirty="0" smtClean="0"/>
              <a:t>per trait </a:t>
            </a:r>
            <a:r>
              <a:rPr lang="en-US" b="0" baseline="0" dirty="0" smtClean="0"/>
              <a:t>decreases. We assume that the risk reduction </a:t>
            </a:r>
            <a:r>
              <a:rPr lang="en-US" b="1" baseline="0" dirty="0" smtClean="0"/>
              <a:t>per disease </a:t>
            </a:r>
            <a:r>
              <a:rPr lang="en-US" b="0" baseline="0" dirty="0" smtClean="0"/>
              <a:t>will decrease similarly. However, the gain in </a:t>
            </a:r>
            <a:r>
              <a:rPr lang="en-US" b="1" baseline="0" dirty="0" smtClean="0"/>
              <a:t>overall</a:t>
            </a:r>
            <a:r>
              <a:rPr lang="en-US" b="0" baseline="0" dirty="0" smtClean="0"/>
              <a:t> </a:t>
            </a:r>
            <a:r>
              <a:rPr lang="en-US" b="1" baseline="0" dirty="0" smtClean="0"/>
              <a:t>health</a:t>
            </a:r>
            <a:r>
              <a:rPr lang="en-US" b="0" baseline="0" dirty="0" smtClean="0"/>
              <a:t> may </a:t>
            </a:r>
            <a:r>
              <a:rPr lang="en-US" b="1" baseline="0" dirty="0" smtClean="0"/>
              <a:t>increase</a:t>
            </a:r>
            <a:r>
              <a:rPr lang="en-US" b="0" baseline="0" dirty="0" smtClean="0"/>
              <a:t>.</a:t>
            </a:r>
          </a:p>
          <a:p>
            <a:endParaRPr lang="en-US" b="0" baseline="0" dirty="0" smtClean="0"/>
          </a:p>
          <a:p>
            <a:r>
              <a:rPr lang="en-US" b="0" baseline="0" dirty="0" smtClean="0"/>
              <a:t>Unfortunately, our study </a:t>
            </a:r>
            <a:r>
              <a:rPr lang="en-US" b="0" baseline="0" smtClean="0"/>
              <a:t>of embryo selection </a:t>
            </a:r>
            <a:r>
              <a:rPr lang="en-US" b="0" baseline="0" dirty="0" smtClean="0"/>
              <a:t>based on multiple PRSs is still ongoing.</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21</a:t>
            </a:fld>
            <a:endParaRPr lang="en-US"/>
          </a:p>
        </p:txBody>
      </p:sp>
    </p:spTree>
    <p:extLst>
      <p:ext uri="{BB962C8B-B14F-4D97-AF65-F5344CB8AC3E}">
        <p14:creationId xmlns:p14="http://schemas.microsoft.com/office/powerpoint/2010/main" val="3988505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summarize the main takeaways.</a:t>
            </a:r>
          </a:p>
          <a:p>
            <a:r>
              <a:rPr lang="en-US" dirty="0" smtClean="0"/>
              <a:t>First,</a:t>
            </a:r>
            <a:r>
              <a:rPr lang="en-US" baseline="0" dirty="0" smtClean="0"/>
              <a:t> it is in theory possible to achieve large relative risk reductions, up to 50% for common diseases. However, this relies crucially on selecting the embryo with the lowest risk.</a:t>
            </a:r>
          </a:p>
          <a:p>
            <a:r>
              <a:rPr lang="en-US" baseline="0" dirty="0" smtClean="0"/>
              <a:t>Second, our model allows us to predict the outcomes given parameters such as the number of embryos, the accuracy of the score, and so on. This could be very useful for future discussions of the technology.</a:t>
            </a:r>
          </a:p>
          <a:p>
            <a:r>
              <a:rPr lang="en-US" baseline="0" dirty="0" smtClean="0"/>
              <a:t>Third, the outcomes depend on many additional factors, many of which are not easy to either measure or communicate to patients.</a:t>
            </a:r>
          </a:p>
          <a:p>
            <a:r>
              <a:rPr lang="en-US" baseline="0" dirty="0" smtClean="0"/>
              <a:t>So in summary, given that the technology is already available, we call the relevant professional societies to urgently discuss the ethical and social issues that emerge by our results.</a:t>
            </a:r>
          </a:p>
          <a:p>
            <a:endParaRPr lang="en-US" baseline="0" dirty="0" smtClean="0"/>
          </a:p>
          <a:p>
            <a:r>
              <a:rPr lang="en-US" baseline="0" smtClean="0"/>
              <a:t>To </a:t>
            </a:r>
            <a:r>
              <a:rPr lang="en-US" baseline="0" dirty="0" smtClean="0"/>
              <a:t>read more, please see our preprint on </a:t>
            </a:r>
            <a:r>
              <a:rPr lang="en-US" baseline="0" dirty="0" err="1" smtClean="0"/>
              <a:t>bioRxiv</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797D0BE-8D5B-46CF-87F0-C21ED6163CE9}" type="slidenum">
              <a:rPr lang="en-US" smtClean="0"/>
              <a:t>22</a:t>
            </a:fld>
            <a:endParaRPr lang="en-US"/>
          </a:p>
        </p:txBody>
      </p:sp>
    </p:spTree>
    <p:extLst>
      <p:ext uri="{BB962C8B-B14F-4D97-AF65-F5344CB8AC3E}">
        <p14:creationId xmlns:p14="http://schemas.microsoft.com/office/powerpoint/2010/main" val="14182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575706"/>
            <a:ext cx="9144000" cy="807585"/>
          </a:xfrm>
        </p:spPr>
        <p:txBody>
          <a:bodyPr anchor="b">
            <a:normAutofit/>
          </a:bodyPr>
          <a:lstStyle>
            <a:lvl1pPr algn="ctr" rtl="1">
              <a:defRPr sz="4400">
                <a:solidFill>
                  <a:schemeClr val="accent1">
                    <a:lumMod val="50000"/>
                  </a:schemeClr>
                </a:solidFill>
                <a:latin typeface="Times New Roman" panose="02020603050405020304" pitchFamily="18" charset="0"/>
                <a:cs typeface="Times New Roman" panose="02020603050405020304" pitchFamily="18" charset="0"/>
              </a:defRPr>
            </a:lvl1pPr>
          </a:lstStyle>
          <a:p>
            <a:r>
              <a:rPr lang="en-US" dirty="0" smtClean="0"/>
              <a:t>Title</a:t>
            </a:r>
            <a:endParaRPr lang="en-US" dirty="0"/>
          </a:p>
        </p:txBody>
      </p:sp>
      <p:sp>
        <p:nvSpPr>
          <p:cNvPr id="3" name="Subtitle 2"/>
          <p:cNvSpPr>
            <a:spLocks noGrp="1"/>
          </p:cNvSpPr>
          <p:nvPr>
            <p:ph type="subTitle" idx="1" hasCustomPrompt="1"/>
          </p:nvPr>
        </p:nvSpPr>
        <p:spPr>
          <a:xfrm>
            <a:off x="1524000" y="3332617"/>
            <a:ext cx="9144000" cy="627062"/>
          </a:xfrm>
        </p:spPr>
        <p:txBody>
          <a:bodyPr>
            <a:normAutofit/>
          </a:bodyPr>
          <a:lstStyle>
            <a:lvl1pPr marL="0" indent="0" algn="ctr" rtl="1">
              <a:buNone/>
              <a:defRPr sz="3200">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spTree>
    <p:extLst>
      <p:ext uri="{BB962C8B-B14F-4D97-AF65-F5344CB8AC3E}">
        <p14:creationId xmlns:p14="http://schemas.microsoft.com/office/powerpoint/2010/main" val="1614372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rmal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8481" y="408214"/>
            <a:ext cx="10355037" cy="572181"/>
          </a:xfrm>
        </p:spPr>
        <p:txBody>
          <a:bodyPr>
            <a:noAutofit/>
          </a:bodyPr>
          <a:lstStyle>
            <a:lvl1pPr algn="l" rtl="0">
              <a:defRPr sz="3600">
                <a:solidFill>
                  <a:srgbClr val="003399"/>
                </a:solidFill>
                <a:latin typeface="+mn-lt"/>
                <a:cs typeface="Times New Roman" panose="02020603050405020304" pitchFamily="18" charset="0"/>
              </a:defRPr>
            </a:lvl1pPr>
          </a:lstStyle>
          <a:p>
            <a:r>
              <a:rPr lang="en-US" dirty="0" smtClean="0"/>
              <a:t>Title</a:t>
            </a:r>
            <a:endParaRPr lang="en-US" dirty="0"/>
          </a:p>
        </p:txBody>
      </p:sp>
      <p:sp>
        <p:nvSpPr>
          <p:cNvPr id="3" name="Content Placeholder 2"/>
          <p:cNvSpPr>
            <a:spLocks noGrp="1"/>
          </p:cNvSpPr>
          <p:nvPr>
            <p:ph idx="1" hasCustomPrompt="1"/>
          </p:nvPr>
        </p:nvSpPr>
        <p:spPr>
          <a:xfrm>
            <a:off x="838200" y="1654173"/>
            <a:ext cx="10515600" cy="4351338"/>
          </a:xfrm>
        </p:spPr>
        <p:txBody>
          <a:bodyPr>
            <a:normAutofit/>
          </a:bodyPr>
          <a:lstStyle>
            <a:lvl1pPr algn="l" rtl="0">
              <a:defRPr sz="2400" baseline="0">
                <a:latin typeface="+mn-lt"/>
                <a:cs typeface="Times New Roman" panose="02020603050405020304" pitchFamily="18" charset="0"/>
              </a:defRPr>
            </a:lvl1pPr>
            <a:lvl2pPr marL="685800" indent="-228600" algn="l" rtl="0">
              <a:buSzPct val="70000"/>
              <a:buFont typeface="Courier New" panose="02070309020205020404" pitchFamily="49" charset="0"/>
              <a:buChar char="o"/>
              <a:defRPr sz="2000" baseline="0">
                <a:latin typeface="+mn-lt"/>
                <a:cs typeface="Times New Roman" panose="02020603050405020304" pitchFamily="18" charset="0"/>
              </a:defRPr>
            </a:lvl2pPr>
            <a:lvl3pPr marL="1143000" indent="-228600" algn="l" rtl="0">
              <a:buSzPct val="70000"/>
              <a:buFont typeface="Wingdings" panose="05000000000000000000" pitchFamily="2" charset="2"/>
              <a:buChar char="§"/>
              <a:defRPr sz="1800">
                <a:latin typeface="+mn-lt"/>
                <a:cs typeface="Times New Roman" panose="02020603050405020304" pitchFamily="18" charset="0"/>
              </a:defRPr>
            </a:lvl3pPr>
            <a:lvl4pPr algn="r" rtl="1">
              <a:defRPr>
                <a:latin typeface="David" panose="020E0502060401010101" pitchFamily="34" charset="-79"/>
                <a:cs typeface="David" panose="020E0502060401010101" pitchFamily="34" charset="-79"/>
              </a:defRPr>
            </a:lvl4pPr>
            <a:lvl5pPr algn="r" rtl="1">
              <a:defRPr>
                <a:latin typeface="David" panose="020E0502060401010101" pitchFamily="34" charset="-79"/>
                <a:cs typeface="David" panose="020E0502060401010101" pitchFamily="34" charset="-79"/>
              </a:defRPr>
            </a:lvl5pPr>
          </a:lstStyle>
          <a:p>
            <a:pPr lvl="0"/>
            <a:r>
              <a:rPr lang="en-US" dirty="0" smtClean="0"/>
              <a:t>Level 1</a:t>
            </a:r>
          </a:p>
          <a:p>
            <a:pPr lvl="1"/>
            <a:r>
              <a:rPr lang="en-US" dirty="0" smtClean="0"/>
              <a:t>Level 2</a:t>
            </a:r>
          </a:p>
          <a:p>
            <a:pPr lvl="2"/>
            <a:r>
              <a:rPr lang="en-US" dirty="0" smtClean="0"/>
              <a:t>Level 3</a:t>
            </a:r>
          </a:p>
        </p:txBody>
      </p:sp>
      <p:sp>
        <p:nvSpPr>
          <p:cNvPr id="7" name="Rectangle 6"/>
          <p:cNvSpPr/>
          <p:nvPr/>
        </p:nvSpPr>
        <p:spPr>
          <a:xfrm>
            <a:off x="918481" y="1077686"/>
            <a:ext cx="10355037" cy="6204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188389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66D93B-30F9-4418-8AD5-7F433FC37F91}" type="datetimeFigureOut">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16802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66D93B-30F9-4418-8AD5-7F433FC37F91}" type="datetimeFigureOut">
              <a:rPr lang="en-US" smtClean="0"/>
              <a:t>8/9/2021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781532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66D93B-30F9-4418-8AD5-7F433FC37F91}" type="datetimeFigureOut">
              <a:rPr lang="en-US" smtClean="0"/>
              <a:t>8/9/2021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572639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66D93B-30F9-4418-8AD5-7F433FC37F91}" type="datetimeFigureOut">
              <a:rPr lang="en-US" smtClean="0"/>
              <a:t>8/9/2021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90671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6D93B-30F9-4418-8AD5-7F433FC37F91}" type="datetimeFigureOut">
              <a:rPr lang="en-US" smtClean="0"/>
              <a:t>8/9/2021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68447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6D93B-30F9-4418-8AD5-7F433FC37F91}" type="datetimeFigureOut">
              <a:rPr lang="en-US" smtClean="0"/>
              <a:t>8/9/2021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51206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6D93B-30F9-4418-8AD5-7F433FC37F91}" type="datetimeFigureOut">
              <a:rPr lang="en-US" smtClean="0"/>
              <a:t>8/9/2021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17813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6D93B-30F9-4418-8AD5-7F433FC37F91}" type="datetimeFigureOut">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6968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6D93B-30F9-4418-8AD5-7F433FC37F91}" type="datetimeFigureOut">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8192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8481" y="408214"/>
            <a:ext cx="10355037" cy="572181"/>
          </a:xfrm>
        </p:spPr>
        <p:txBody>
          <a:bodyPr>
            <a:noAutofit/>
          </a:bodyPr>
          <a:lstStyle>
            <a:lvl1pPr algn="l" rtl="0">
              <a:defRPr sz="3600">
                <a:solidFill>
                  <a:srgbClr val="003399"/>
                </a:solidFill>
                <a:latin typeface="+mn-lt"/>
                <a:cs typeface="Times New Roman" panose="02020603050405020304" pitchFamily="18" charset="0"/>
              </a:defRPr>
            </a:lvl1pPr>
          </a:lstStyle>
          <a:p>
            <a:r>
              <a:rPr lang="en-US" dirty="0" smtClean="0"/>
              <a:t>Title</a:t>
            </a:r>
            <a:endParaRPr lang="en-US" dirty="0"/>
          </a:p>
        </p:txBody>
      </p:sp>
      <p:sp>
        <p:nvSpPr>
          <p:cNvPr id="3" name="Content Placeholder 2"/>
          <p:cNvSpPr>
            <a:spLocks noGrp="1"/>
          </p:cNvSpPr>
          <p:nvPr>
            <p:ph idx="1" hasCustomPrompt="1"/>
          </p:nvPr>
        </p:nvSpPr>
        <p:spPr>
          <a:xfrm>
            <a:off x="838200" y="1654173"/>
            <a:ext cx="10515600" cy="4351338"/>
          </a:xfrm>
        </p:spPr>
        <p:txBody>
          <a:bodyPr>
            <a:normAutofit/>
          </a:bodyPr>
          <a:lstStyle>
            <a:lvl1pPr algn="l" rtl="0">
              <a:defRPr sz="2400" baseline="0">
                <a:latin typeface="+mn-lt"/>
                <a:cs typeface="Times New Roman" panose="02020603050405020304" pitchFamily="18" charset="0"/>
              </a:defRPr>
            </a:lvl1pPr>
            <a:lvl2pPr marL="685800" indent="-228600" algn="l" rtl="0">
              <a:buSzPct val="70000"/>
              <a:buFont typeface="Courier New" panose="02070309020205020404" pitchFamily="49" charset="0"/>
              <a:buChar char="o"/>
              <a:defRPr sz="2000" baseline="0">
                <a:latin typeface="+mn-lt"/>
                <a:cs typeface="Times New Roman" panose="02020603050405020304" pitchFamily="18" charset="0"/>
              </a:defRPr>
            </a:lvl2pPr>
            <a:lvl3pPr marL="1143000" indent="-228600" algn="l" rtl="0">
              <a:buSzPct val="70000"/>
              <a:buFont typeface="Wingdings" panose="05000000000000000000" pitchFamily="2" charset="2"/>
              <a:buChar char="§"/>
              <a:defRPr sz="1800">
                <a:latin typeface="+mn-lt"/>
                <a:cs typeface="Times New Roman" panose="02020603050405020304" pitchFamily="18" charset="0"/>
              </a:defRPr>
            </a:lvl3pPr>
            <a:lvl4pPr algn="r" rtl="1">
              <a:defRPr>
                <a:latin typeface="David" panose="020E0502060401010101" pitchFamily="34" charset="-79"/>
                <a:cs typeface="David" panose="020E0502060401010101" pitchFamily="34" charset="-79"/>
              </a:defRPr>
            </a:lvl4pPr>
            <a:lvl5pPr algn="r" rtl="1">
              <a:defRPr>
                <a:latin typeface="David" panose="020E0502060401010101" pitchFamily="34" charset="-79"/>
                <a:cs typeface="David" panose="020E0502060401010101" pitchFamily="34" charset="-79"/>
              </a:defRPr>
            </a:lvl5pPr>
          </a:lstStyle>
          <a:p>
            <a:pPr lvl="0"/>
            <a:r>
              <a:rPr lang="en-US" dirty="0" smtClean="0"/>
              <a:t>Level 1</a:t>
            </a:r>
          </a:p>
          <a:p>
            <a:pPr lvl="1"/>
            <a:r>
              <a:rPr lang="en-US" dirty="0" smtClean="0"/>
              <a:t>Level 2</a:t>
            </a:r>
          </a:p>
          <a:p>
            <a:pPr lvl="2"/>
            <a:r>
              <a:rPr lang="en-US" dirty="0" smtClean="0"/>
              <a:t>Level 3</a:t>
            </a:r>
          </a:p>
        </p:txBody>
      </p:sp>
      <p:sp>
        <p:nvSpPr>
          <p:cNvPr id="7" name="Rectangle 6"/>
          <p:cNvSpPr/>
          <p:nvPr/>
        </p:nvSpPr>
        <p:spPr>
          <a:xfrm>
            <a:off x="918481" y="1077686"/>
            <a:ext cx="10355037" cy="6204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780896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David" panose="020E0502060401010101" pitchFamily="34" charset="-79"/>
                <a:cs typeface="David" panose="020E0502060401010101" pitchFamily="34" charset="-79"/>
              </a:defRPr>
            </a:lvl1pPr>
          </a:lstStyle>
          <a:p>
            <a:fld id="{FB66D93B-30F9-4418-8AD5-7F433FC37F91}" type="datetimeFigureOut">
              <a:rPr lang="en-US" smtClean="0"/>
              <a:t>8/9/2021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David" panose="020E0502060401010101" pitchFamily="34" charset="-79"/>
                <a:cs typeface="David" panose="020E0502060401010101" pitchFamily="34" charset="-79"/>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David" panose="020E0502060401010101" pitchFamily="34" charset="-79"/>
                <a:cs typeface="David" panose="020E0502060401010101" pitchFamily="34" charset="-79"/>
              </a:defRPr>
            </a:lvl1pPr>
          </a:lstStyle>
          <a:p>
            <a:fld id="{1D1D6D32-BE25-4AB2-8F06-3F620ACB1F4E}" type="slidenum">
              <a:rPr lang="en-US" smtClean="0"/>
              <a:t>‹#›</a:t>
            </a:fld>
            <a:endParaRPr lang="en-US"/>
          </a:p>
        </p:txBody>
      </p:sp>
    </p:spTree>
    <p:extLst>
      <p:ext uri="{BB962C8B-B14F-4D97-AF65-F5344CB8AC3E}">
        <p14:creationId xmlns:p14="http://schemas.microsoft.com/office/powerpoint/2010/main" val="145996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David" panose="020E0502060401010101" pitchFamily="34" charset="-79"/>
          <a:ea typeface="+mj-ea"/>
          <a:cs typeface="David" panose="020E0502060401010101"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David" panose="020E0502060401010101" pitchFamily="34" charset="-79"/>
          <a:ea typeface="+mn-ea"/>
          <a:cs typeface="David" panose="020E0502060401010101"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David" panose="020E0502060401010101" pitchFamily="34" charset="-79"/>
          <a:ea typeface="+mn-ea"/>
          <a:cs typeface="David" panose="020E0502060401010101"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avid" panose="020E0502060401010101" pitchFamily="34" charset="-79"/>
          <a:ea typeface="+mn-ea"/>
          <a:cs typeface="David" panose="020E0502060401010101"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620.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20.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microsoft.com/office/2007/relationships/hdphoto" Target="../media/hdphoto3.wdp"/><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22.png"/><Relationship Id="rId9"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1425" y="684036"/>
            <a:ext cx="11198504" cy="152729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7030A0"/>
                </a:solidFill>
              </a:rPr>
              <a:t>Predicting the utility of screening human IVF embryos with polygenic risk scores for complex diseases</a:t>
            </a:r>
            <a:endParaRPr lang="en-US" sz="4000" dirty="0" smtClean="0">
              <a:solidFill>
                <a:srgbClr val="7030A0"/>
              </a:solidFill>
            </a:endParaRPr>
          </a:p>
        </p:txBody>
      </p:sp>
      <p:sp>
        <p:nvSpPr>
          <p:cNvPr id="5" name="Subtitle 2"/>
          <p:cNvSpPr txBox="1">
            <a:spLocks/>
          </p:cNvSpPr>
          <p:nvPr/>
        </p:nvSpPr>
        <p:spPr>
          <a:xfrm>
            <a:off x="1767476" y="2487171"/>
            <a:ext cx="8470890" cy="15490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smtClean="0">
                <a:solidFill>
                  <a:srgbClr val="002060"/>
                </a:solidFill>
              </a:rPr>
              <a:t>Shai Carmi</a:t>
            </a:r>
          </a:p>
          <a:p>
            <a:r>
              <a:rPr lang="en-US" dirty="0" smtClean="0">
                <a:solidFill>
                  <a:srgbClr val="002060"/>
                </a:solidFill>
              </a:rPr>
              <a:t>Public Health</a:t>
            </a:r>
          </a:p>
          <a:p>
            <a:r>
              <a:rPr lang="en-US" dirty="0" smtClean="0">
                <a:solidFill>
                  <a:srgbClr val="002060"/>
                </a:solidFill>
              </a:rPr>
              <a:t>The Hebrew University of Jerusalem</a:t>
            </a:r>
            <a:endParaRPr lang="en-US" dirty="0">
              <a:solidFill>
                <a:srgbClr val="002060"/>
              </a:solidFill>
            </a:endParaRPr>
          </a:p>
        </p:txBody>
      </p:sp>
      <p:sp>
        <p:nvSpPr>
          <p:cNvPr id="6" name="Subtitle 2"/>
          <p:cNvSpPr txBox="1">
            <a:spLocks/>
          </p:cNvSpPr>
          <p:nvPr/>
        </p:nvSpPr>
        <p:spPr>
          <a:xfrm>
            <a:off x="1767476" y="4312091"/>
            <a:ext cx="8345214" cy="893812"/>
          </a:xfrm>
          <a:prstGeom prst="rect">
            <a:avLst/>
          </a:prstGeom>
        </p:spPr>
        <p:txBody>
          <a:bodyPr vert="horz" lIns="68580" tIns="34290" rIns="68580" bIns="3429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solidFill>
                  <a:schemeClr val="tx2"/>
                </a:solidFill>
              </a:rPr>
              <a:t>ESHRE Annual Meeting</a:t>
            </a:r>
          </a:p>
          <a:p>
            <a:r>
              <a:rPr lang="en-US" dirty="0" smtClean="0">
                <a:solidFill>
                  <a:schemeClr val="tx2"/>
                </a:solidFill>
              </a:rPr>
              <a:t>June 2021</a:t>
            </a:r>
          </a:p>
        </p:txBody>
      </p:sp>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777295" y="4629752"/>
            <a:ext cx="3235183" cy="214780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8353" y="6154209"/>
            <a:ext cx="2190457" cy="61647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82540" y="5628361"/>
            <a:ext cx="1599132" cy="692713"/>
          </a:xfrm>
          <a:prstGeom prst="rect">
            <a:avLst/>
          </a:prstGeom>
        </p:spPr>
      </p:pic>
      <p:pic>
        <p:nvPicPr>
          <p:cNvPr id="10" name="Picture 2" descr="https://medicine.ekmd.huji.ac.il/schools/publichealth/Style%20Library/Images/University/middle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830" y="5873399"/>
            <a:ext cx="3552825" cy="8953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200493" y="2816456"/>
            <a:ext cx="1939021" cy="830997"/>
          </a:xfrm>
          <a:prstGeom prst="rect">
            <a:avLst/>
          </a:prstGeom>
          <a:noFill/>
        </p:spPr>
        <p:txBody>
          <a:bodyPr wrap="square" rtlCol="0">
            <a:spAutoFit/>
          </a:bodyPr>
          <a:lstStyle/>
          <a:p>
            <a:r>
              <a:rPr lang="en-US" sz="2400" dirty="0" smtClean="0">
                <a:solidFill>
                  <a:srgbClr val="0000FF"/>
                </a:solidFill>
                <a:cs typeface="Times New Roman" panose="02020603050405020304" pitchFamily="18" charset="0"/>
              </a:rPr>
              <a:t>scarmilab.org</a:t>
            </a:r>
          </a:p>
          <a:p>
            <a:r>
              <a:rPr lang="en-US" sz="2400" dirty="0" smtClean="0">
                <a:solidFill>
                  <a:srgbClr val="0000FF"/>
                </a:solidFill>
                <a:cs typeface="Times New Roman" panose="02020603050405020304" pitchFamily="18" charset="0"/>
              </a:rPr>
              <a:t>@</a:t>
            </a:r>
            <a:r>
              <a:rPr lang="en-US" sz="2400" dirty="0" err="1" smtClean="0">
                <a:solidFill>
                  <a:srgbClr val="0000FF"/>
                </a:solidFill>
                <a:cs typeface="Times New Roman" panose="02020603050405020304" pitchFamily="18" charset="0"/>
              </a:rPr>
              <a:t>ShaiCarmi</a:t>
            </a:r>
            <a:endParaRPr lang="en-US" sz="2400" dirty="0" smtClean="0">
              <a:solidFill>
                <a:srgbClr val="0000FF"/>
              </a:solidFill>
              <a:cs typeface="Times New Roman" panose="02020603050405020304" pitchFamily="18" charset="0"/>
            </a:endParaRPr>
          </a:p>
        </p:txBody>
      </p:sp>
    </p:spTree>
    <p:extLst>
      <p:ext uri="{BB962C8B-B14F-4D97-AF65-F5344CB8AC3E}">
        <p14:creationId xmlns:p14="http://schemas.microsoft.com/office/powerpoint/2010/main" val="256398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Preimplantation genetic testing (PGT)</a:t>
            </a:r>
            <a:endParaRPr lang="en-US" dirty="0"/>
          </a:p>
        </p:txBody>
      </p:sp>
      <p:pic>
        <p:nvPicPr>
          <p:cNvPr id="4" name="Picture 3"/>
          <p:cNvPicPr>
            <a:picLocks noChangeAspect="1"/>
          </p:cNvPicPr>
          <p:nvPr/>
        </p:nvPicPr>
        <p:blipFill>
          <a:blip r:embed="rId3"/>
          <a:stretch>
            <a:fillRect/>
          </a:stretch>
        </p:blipFill>
        <p:spPr>
          <a:xfrm>
            <a:off x="4328364" y="1340112"/>
            <a:ext cx="7324920" cy="5402973"/>
          </a:xfrm>
          <a:prstGeom prst="rect">
            <a:avLst/>
          </a:prstGeom>
        </p:spPr>
      </p:pic>
      <p:sp>
        <p:nvSpPr>
          <p:cNvPr id="3" name="Content Placeholder 2"/>
          <p:cNvSpPr>
            <a:spLocks noGrp="1"/>
          </p:cNvSpPr>
          <p:nvPr>
            <p:ph idx="1"/>
          </p:nvPr>
        </p:nvSpPr>
        <p:spPr>
          <a:xfrm>
            <a:off x="625544" y="1909360"/>
            <a:ext cx="3978349" cy="4351338"/>
          </a:xfrm>
        </p:spPr>
        <p:txBody>
          <a:bodyPr>
            <a:normAutofit/>
          </a:bodyPr>
          <a:lstStyle/>
          <a:p>
            <a:r>
              <a:rPr lang="en-US" b="1" dirty="0" smtClean="0"/>
              <a:t>New methods</a:t>
            </a:r>
            <a:r>
              <a:rPr lang="en-US" dirty="0" smtClean="0"/>
              <a:t>:</a:t>
            </a:r>
            <a:br>
              <a:rPr lang="en-US" dirty="0" smtClean="0"/>
            </a:br>
            <a:r>
              <a:rPr lang="en-US" dirty="0" smtClean="0"/>
              <a:t>low-</a:t>
            </a:r>
            <a:r>
              <a:rPr lang="en-US" dirty="0" err="1" smtClean="0"/>
              <a:t>cov</a:t>
            </a:r>
            <a:r>
              <a:rPr lang="en-US" dirty="0" smtClean="0"/>
              <a:t> </a:t>
            </a:r>
            <a:r>
              <a:rPr lang="en-US" dirty="0" err="1" smtClean="0"/>
              <a:t>seq</a:t>
            </a:r>
            <a:r>
              <a:rPr lang="en-US" dirty="0" smtClean="0"/>
              <a:t> or microarrays</a:t>
            </a:r>
          </a:p>
          <a:p>
            <a:r>
              <a:rPr lang="en-US" dirty="0" smtClean="0"/>
              <a:t>Universal, fast, low-cost, accurate</a:t>
            </a:r>
          </a:p>
          <a:p>
            <a:endParaRPr lang="en-US" dirty="0"/>
          </a:p>
          <a:p>
            <a:r>
              <a:rPr lang="en-US" sz="1800" dirty="0" err="1" smtClean="0"/>
              <a:t>Backenroth</a:t>
            </a:r>
            <a:r>
              <a:rPr lang="en-US" sz="1800" dirty="0" smtClean="0"/>
              <a:t> et al, Genet Med, 2019, 2021; Yan et al, PNAS, 2015; </a:t>
            </a:r>
            <a:r>
              <a:rPr lang="en-US" sz="1800" dirty="0" err="1" smtClean="0"/>
              <a:t>Zamani-Esteki</a:t>
            </a:r>
            <a:r>
              <a:rPr lang="en-US" sz="1800" dirty="0" smtClean="0"/>
              <a:t>, AJHG, 2015; Masset et al, Hum </a:t>
            </a:r>
            <a:r>
              <a:rPr lang="en-US" sz="1800" dirty="0" err="1" smtClean="0"/>
              <a:t>Reprod</a:t>
            </a:r>
            <a:r>
              <a:rPr lang="en-US" sz="1800" dirty="0" smtClean="0"/>
              <a:t>, 2019; </a:t>
            </a:r>
            <a:r>
              <a:rPr lang="en-US" sz="1800" dirty="0" err="1" smtClean="0"/>
              <a:t>Natesan</a:t>
            </a:r>
            <a:r>
              <a:rPr lang="en-US" sz="1800" dirty="0" smtClean="0"/>
              <a:t> et al, Genet Med, 2015; </a:t>
            </a:r>
            <a:r>
              <a:rPr lang="en-US" sz="1800" dirty="0" err="1" smtClean="0"/>
              <a:t>Kumet</a:t>
            </a:r>
            <a:r>
              <a:rPr lang="en-US" sz="1800" dirty="0" smtClean="0"/>
              <a:t> et al, Genome Med, 2015; Xu et al, </a:t>
            </a:r>
            <a:r>
              <a:rPr lang="en-US" sz="1800" dirty="0" err="1" smtClean="0"/>
              <a:t>Clin</a:t>
            </a:r>
            <a:r>
              <a:rPr lang="en-US" sz="1800" dirty="0" smtClean="0"/>
              <a:t> </a:t>
            </a:r>
            <a:r>
              <a:rPr lang="en-US" sz="1800" dirty="0" err="1" smtClean="0"/>
              <a:t>Chem</a:t>
            </a:r>
            <a:r>
              <a:rPr lang="en-US" sz="1800" dirty="0" smtClean="0"/>
              <a:t>, 2015</a:t>
            </a:r>
            <a:endParaRPr lang="en-US" sz="1800" dirty="0"/>
          </a:p>
        </p:txBody>
      </p:sp>
    </p:spTree>
    <p:extLst>
      <p:ext uri="{BB962C8B-B14F-4D97-AF65-F5344CB8AC3E}">
        <p14:creationId xmlns:p14="http://schemas.microsoft.com/office/powerpoint/2010/main" val="38091903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traits and diseases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4283" y="2069966"/>
            <a:ext cx="6142005" cy="3685203"/>
          </a:xfrm>
          <a:prstGeom prst="rect">
            <a:avLst/>
          </a:prstGeom>
        </p:spPr>
      </p:pic>
      <p:sp>
        <p:nvSpPr>
          <p:cNvPr id="6" name="TextBox 5"/>
          <p:cNvSpPr txBox="1"/>
          <p:nvPr/>
        </p:nvSpPr>
        <p:spPr>
          <a:xfrm>
            <a:off x="8152796" y="3497068"/>
            <a:ext cx="3133492" cy="830997"/>
          </a:xfrm>
          <a:prstGeom prst="rect">
            <a:avLst/>
          </a:prstGeom>
          <a:noFill/>
        </p:spPr>
        <p:txBody>
          <a:bodyPr wrap="square" rtlCol="0">
            <a:spAutoFit/>
          </a:bodyPr>
          <a:lstStyle/>
          <a:p>
            <a:pPr algn="ctr"/>
            <a:r>
              <a:rPr lang="en-US" sz="2400" dirty="0" smtClean="0">
                <a:solidFill>
                  <a:srgbClr val="800000"/>
                </a:solidFill>
                <a:cs typeface="Times New Roman" panose="02020603050405020304" pitchFamily="18" charset="0"/>
              </a:rPr>
              <a:t>SNP: single nucleotide polymorphism</a:t>
            </a:r>
          </a:p>
        </p:txBody>
      </p:sp>
      <p:sp>
        <p:nvSpPr>
          <p:cNvPr id="7" name="TextBox 6"/>
          <p:cNvSpPr txBox="1"/>
          <p:nvPr/>
        </p:nvSpPr>
        <p:spPr>
          <a:xfrm>
            <a:off x="9719542" y="5477486"/>
            <a:ext cx="1821461" cy="307777"/>
          </a:xfrm>
          <a:prstGeom prst="rect">
            <a:avLst/>
          </a:prstGeom>
          <a:noFill/>
        </p:spPr>
        <p:txBody>
          <a:bodyPr wrap="none" rtlCol="0">
            <a:spAutoFit/>
          </a:bodyPr>
          <a:lstStyle/>
          <a:p>
            <a:r>
              <a:rPr lang="en-US" sz="1400" dirty="0" smtClean="0">
                <a:cs typeface="Times New Roman" panose="02020603050405020304" pitchFamily="18" charset="0"/>
              </a:rPr>
              <a:t>Genome Research Ltd.</a:t>
            </a:r>
          </a:p>
        </p:txBody>
      </p:sp>
      <p:sp>
        <p:nvSpPr>
          <p:cNvPr id="9" name="Content Placeholder 2"/>
          <p:cNvSpPr>
            <a:spLocks noGrp="1"/>
          </p:cNvSpPr>
          <p:nvPr>
            <p:ph idx="1"/>
          </p:nvPr>
        </p:nvSpPr>
        <p:spPr>
          <a:xfrm>
            <a:off x="723016" y="2333633"/>
            <a:ext cx="4093536" cy="3157870"/>
          </a:xfrm>
        </p:spPr>
        <p:txBody>
          <a:bodyPr/>
          <a:lstStyle/>
          <a:p>
            <a:r>
              <a:rPr lang="en-US" b="1" dirty="0" smtClean="0"/>
              <a:t>Current PGT indications:</a:t>
            </a:r>
          </a:p>
          <a:p>
            <a:pPr lvl="1"/>
            <a:r>
              <a:rPr lang="en-US" dirty="0" smtClean="0"/>
              <a:t>Mendelian disease mutations</a:t>
            </a:r>
          </a:p>
          <a:p>
            <a:pPr lvl="1"/>
            <a:r>
              <a:rPr lang="en-US" dirty="0" smtClean="0"/>
              <a:t>Recurrent pregnancy loss/implantation failure</a:t>
            </a:r>
          </a:p>
          <a:p>
            <a:pPr lvl="1"/>
            <a:endParaRPr lang="en-US" dirty="0"/>
          </a:p>
          <a:p>
            <a:r>
              <a:rPr lang="en-US" dirty="0" smtClean="0"/>
              <a:t>But what about complex (“</a:t>
            </a:r>
            <a:r>
              <a:rPr lang="en-US" dirty="0" smtClean="0">
                <a:solidFill>
                  <a:srgbClr val="0070C0"/>
                </a:solidFill>
              </a:rPr>
              <a:t>polygenic</a:t>
            </a:r>
            <a:r>
              <a:rPr lang="en-US" dirty="0" smtClean="0"/>
              <a:t>”) diseases?</a:t>
            </a:r>
          </a:p>
        </p:txBody>
      </p:sp>
      <p:sp>
        <p:nvSpPr>
          <p:cNvPr id="3" name="TextBox 2"/>
          <p:cNvSpPr txBox="1"/>
          <p:nvPr/>
        </p:nvSpPr>
        <p:spPr>
          <a:xfrm>
            <a:off x="5909072" y="1622483"/>
            <a:ext cx="5194820" cy="461665"/>
          </a:xfrm>
          <a:prstGeom prst="rect">
            <a:avLst/>
          </a:prstGeom>
          <a:noFill/>
        </p:spPr>
        <p:txBody>
          <a:bodyPr wrap="none" rtlCol="0">
            <a:spAutoFit/>
          </a:bodyPr>
          <a:lstStyle/>
          <a:p>
            <a:r>
              <a:rPr lang="en-US" sz="2400" dirty="0" smtClean="0">
                <a:solidFill>
                  <a:srgbClr val="5D2884"/>
                </a:solidFill>
                <a:cs typeface="Times New Roman" panose="02020603050405020304" pitchFamily="18" charset="0"/>
              </a:rPr>
              <a:t>Genome-wide association study (GWAS)</a:t>
            </a:r>
          </a:p>
        </p:txBody>
      </p:sp>
    </p:spTree>
    <p:extLst>
      <p:ext uri="{BB962C8B-B14F-4D97-AF65-F5344CB8AC3E}">
        <p14:creationId xmlns:p14="http://schemas.microsoft.com/office/powerpoint/2010/main" val="646384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Polygenic risk scores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18481" y="1671479"/>
                <a:ext cx="9940019" cy="4578618"/>
              </a:xfrm>
            </p:spPr>
            <p:txBody>
              <a:bodyPr>
                <a:normAutofit/>
              </a:bodyPr>
              <a:lstStyle/>
              <a:p>
                <a:r>
                  <a:rPr lang="en-US" b="0" dirty="0" smtClean="0"/>
                  <a:t>Using GWAS data, we can predict the risk of an individual</a:t>
                </a:r>
              </a:p>
              <a:p>
                <a:endParaRPr lang="en-US" b="0" i="1" dirty="0" smtClean="0">
                  <a:latin typeface="Cambria Math" panose="02040503050406030204" pitchFamily="18" charset="0"/>
                </a:endParaRPr>
              </a:p>
              <a:p>
                <a14:m>
                  <m:oMath xmlns:m="http://schemas.openxmlformats.org/officeDocument/2006/math">
                    <m:r>
                      <a:rPr lang="en-US" b="0" i="1" smtClean="0">
                        <a:solidFill>
                          <a:srgbClr val="800000"/>
                        </a:solidFill>
                        <a:latin typeface="Cambria Math" panose="02040503050406030204" pitchFamily="18" charset="0"/>
                      </a:rPr>
                      <m:t>𝑃𝑅𝑆</m:t>
                    </m:r>
                    <m:r>
                      <a:rPr lang="en-US" b="0" i="1" smtClean="0">
                        <a:solidFill>
                          <a:srgbClr val="800000"/>
                        </a:solidFill>
                        <a:latin typeface="Cambria Math" panose="02040503050406030204" pitchFamily="18" charset="0"/>
                      </a:rPr>
                      <m:t>=</m:t>
                    </m:r>
                    <m:sSub>
                      <m:sSubPr>
                        <m:ctrlPr>
                          <a:rPr lang="en-US" b="0" i="1" dirty="0" smtClean="0">
                            <a:solidFill>
                              <a:srgbClr val="800000"/>
                            </a:solidFill>
                            <a:latin typeface="Cambria Math" panose="02040503050406030204" pitchFamily="18" charset="0"/>
                          </a:rPr>
                        </m:ctrlPr>
                      </m:sSubPr>
                      <m:e>
                        <m:acc>
                          <m:accPr>
                            <m:chr m:val="̂"/>
                            <m:ctrlPr>
                              <a:rPr lang="en-US" b="0" i="1" smtClean="0">
                                <a:solidFill>
                                  <a:srgbClr val="800000"/>
                                </a:solidFill>
                                <a:latin typeface="Cambria Math" panose="02040503050406030204" pitchFamily="18" charset="0"/>
                              </a:rPr>
                            </m:ctrlPr>
                          </m:accPr>
                          <m:e>
                            <m:r>
                              <a:rPr lang="en-US" b="0" i="1" smtClean="0">
                                <a:solidFill>
                                  <a:srgbClr val="800000"/>
                                </a:solidFill>
                                <a:latin typeface="Cambria Math" panose="02040503050406030204" pitchFamily="18" charset="0"/>
                              </a:rPr>
                              <m:t>𝛽</m:t>
                            </m:r>
                          </m:e>
                        </m:acc>
                      </m:e>
                      <m:sub>
                        <m:r>
                          <a:rPr lang="en-US" b="0" i="1" dirty="0" smtClean="0">
                            <a:solidFill>
                              <a:srgbClr val="800000"/>
                            </a:solidFill>
                            <a:latin typeface="Cambria Math" panose="02040503050406030204" pitchFamily="18" charset="0"/>
                          </a:rPr>
                          <m:t>1</m:t>
                        </m:r>
                      </m:sub>
                    </m:sSub>
                    <m:sSub>
                      <m:sSubPr>
                        <m:ctrlPr>
                          <a:rPr lang="en-US" b="0" i="1" dirty="0" smtClean="0">
                            <a:solidFill>
                              <a:srgbClr val="800000"/>
                            </a:solidFill>
                            <a:latin typeface="Cambria Math" panose="02040503050406030204" pitchFamily="18" charset="0"/>
                          </a:rPr>
                        </m:ctrlPr>
                      </m:sSubPr>
                      <m:e>
                        <m:r>
                          <a:rPr lang="en-US" b="0" i="1" dirty="0" smtClean="0">
                            <a:solidFill>
                              <a:srgbClr val="800000"/>
                            </a:solidFill>
                            <a:latin typeface="Cambria Math" panose="02040503050406030204" pitchFamily="18" charset="0"/>
                          </a:rPr>
                          <m:t>𝑔</m:t>
                        </m:r>
                      </m:e>
                      <m:sub>
                        <m:r>
                          <a:rPr lang="en-US" b="0" i="1" dirty="0" smtClean="0">
                            <a:solidFill>
                              <a:srgbClr val="800000"/>
                            </a:solidFill>
                            <a:latin typeface="Cambria Math" panose="02040503050406030204" pitchFamily="18" charset="0"/>
                          </a:rPr>
                          <m:t>1</m:t>
                        </m:r>
                      </m:sub>
                    </m:sSub>
                    <m:r>
                      <a:rPr lang="en-US" b="0" i="1" dirty="0" smtClean="0">
                        <a:solidFill>
                          <a:srgbClr val="800000"/>
                        </a:solidFill>
                        <a:latin typeface="Cambria Math" panose="02040503050406030204" pitchFamily="18" charset="0"/>
                      </a:rPr>
                      <m:t>+</m:t>
                    </m:r>
                    <m:sSub>
                      <m:sSubPr>
                        <m:ctrlPr>
                          <a:rPr lang="en-US" b="0" i="1" dirty="0" smtClean="0">
                            <a:solidFill>
                              <a:srgbClr val="800000"/>
                            </a:solidFill>
                            <a:latin typeface="Cambria Math" panose="02040503050406030204" pitchFamily="18" charset="0"/>
                          </a:rPr>
                        </m:ctrlPr>
                      </m:sSubPr>
                      <m:e>
                        <m:acc>
                          <m:accPr>
                            <m:chr m:val="̂"/>
                            <m:ctrlPr>
                              <a:rPr lang="en-US" b="0" i="1" dirty="0" smtClean="0">
                                <a:solidFill>
                                  <a:srgbClr val="800000"/>
                                </a:solidFill>
                                <a:latin typeface="Cambria Math" panose="02040503050406030204" pitchFamily="18" charset="0"/>
                              </a:rPr>
                            </m:ctrlPr>
                          </m:accPr>
                          <m:e>
                            <m:r>
                              <a:rPr lang="en-US" b="0" i="1" dirty="0" smtClean="0">
                                <a:solidFill>
                                  <a:srgbClr val="800000"/>
                                </a:solidFill>
                                <a:latin typeface="Cambria Math" panose="02040503050406030204" pitchFamily="18" charset="0"/>
                              </a:rPr>
                              <m:t>𝛽</m:t>
                            </m:r>
                          </m:e>
                        </m:acc>
                      </m:e>
                      <m:sub>
                        <m:r>
                          <a:rPr lang="en-US" b="0" i="1" dirty="0" smtClean="0">
                            <a:solidFill>
                              <a:srgbClr val="800000"/>
                            </a:solidFill>
                            <a:latin typeface="Cambria Math" panose="02040503050406030204" pitchFamily="18" charset="0"/>
                          </a:rPr>
                          <m:t>2</m:t>
                        </m:r>
                      </m:sub>
                    </m:sSub>
                    <m:sSub>
                      <m:sSubPr>
                        <m:ctrlPr>
                          <a:rPr lang="en-US" b="0" i="1" dirty="0" smtClean="0">
                            <a:solidFill>
                              <a:srgbClr val="800000"/>
                            </a:solidFill>
                            <a:latin typeface="Cambria Math" panose="02040503050406030204" pitchFamily="18" charset="0"/>
                          </a:rPr>
                        </m:ctrlPr>
                      </m:sSubPr>
                      <m:e>
                        <m:r>
                          <a:rPr lang="en-US" b="0" i="1" dirty="0" smtClean="0">
                            <a:solidFill>
                              <a:srgbClr val="800000"/>
                            </a:solidFill>
                            <a:latin typeface="Cambria Math" panose="02040503050406030204" pitchFamily="18" charset="0"/>
                          </a:rPr>
                          <m:t>𝑔</m:t>
                        </m:r>
                      </m:e>
                      <m:sub>
                        <m:r>
                          <a:rPr lang="en-US" b="0" i="1" dirty="0" smtClean="0">
                            <a:solidFill>
                              <a:srgbClr val="800000"/>
                            </a:solidFill>
                            <a:latin typeface="Cambria Math" panose="02040503050406030204" pitchFamily="18" charset="0"/>
                          </a:rPr>
                          <m:t>2</m:t>
                        </m:r>
                      </m:sub>
                    </m:sSub>
                    <m:r>
                      <a:rPr lang="en-US" b="0" i="1" dirty="0" smtClean="0">
                        <a:solidFill>
                          <a:srgbClr val="800000"/>
                        </a:solidFill>
                        <a:latin typeface="Cambria Math" panose="02040503050406030204" pitchFamily="18" charset="0"/>
                      </a:rPr>
                      <m:t>+…+</m:t>
                    </m:r>
                    <m:sSub>
                      <m:sSubPr>
                        <m:ctrlPr>
                          <a:rPr lang="en-US" b="0" i="1" dirty="0" smtClean="0">
                            <a:solidFill>
                              <a:srgbClr val="800000"/>
                            </a:solidFill>
                            <a:latin typeface="Cambria Math" panose="02040503050406030204" pitchFamily="18" charset="0"/>
                          </a:rPr>
                        </m:ctrlPr>
                      </m:sSubPr>
                      <m:e>
                        <m:acc>
                          <m:accPr>
                            <m:chr m:val="̂"/>
                            <m:ctrlPr>
                              <a:rPr lang="en-US" b="0" i="1" dirty="0" smtClean="0">
                                <a:solidFill>
                                  <a:srgbClr val="800000"/>
                                </a:solidFill>
                                <a:latin typeface="Cambria Math" panose="02040503050406030204" pitchFamily="18" charset="0"/>
                              </a:rPr>
                            </m:ctrlPr>
                          </m:accPr>
                          <m:e>
                            <m:r>
                              <a:rPr lang="en-US" b="0" i="1" dirty="0" smtClean="0">
                                <a:solidFill>
                                  <a:srgbClr val="800000"/>
                                </a:solidFill>
                                <a:latin typeface="Cambria Math" panose="02040503050406030204" pitchFamily="18" charset="0"/>
                              </a:rPr>
                              <m:t>𝛽</m:t>
                            </m:r>
                          </m:e>
                        </m:acc>
                      </m:e>
                      <m:sub>
                        <m:r>
                          <a:rPr lang="en-US" b="0" i="1" dirty="0" smtClean="0">
                            <a:solidFill>
                              <a:srgbClr val="800000"/>
                            </a:solidFill>
                            <a:latin typeface="Cambria Math" panose="02040503050406030204" pitchFamily="18" charset="0"/>
                          </a:rPr>
                          <m:t>𝑀</m:t>
                        </m:r>
                      </m:sub>
                    </m:sSub>
                    <m:sSub>
                      <m:sSubPr>
                        <m:ctrlPr>
                          <a:rPr lang="en-US" b="0" i="1" dirty="0" smtClean="0">
                            <a:solidFill>
                              <a:srgbClr val="800000"/>
                            </a:solidFill>
                            <a:latin typeface="Cambria Math" panose="02040503050406030204" pitchFamily="18" charset="0"/>
                          </a:rPr>
                        </m:ctrlPr>
                      </m:sSubPr>
                      <m:e>
                        <m:r>
                          <a:rPr lang="en-US" b="0" i="1" dirty="0" smtClean="0">
                            <a:solidFill>
                              <a:srgbClr val="800000"/>
                            </a:solidFill>
                            <a:latin typeface="Cambria Math" panose="02040503050406030204" pitchFamily="18" charset="0"/>
                          </a:rPr>
                          <m:t>𝑔</m:t>
                        </m:r>
                      </m:e>
                      <m:sub>
                        <m:r>
                          <a:rPr lang="en-US" b="0" i="1" dirty="0" smtClean="0">
                            <a:solidFill>
                              <a:srgbClr val="800000"/>
                            </a:solidFill>
                            <a:latin typeface="Cambria Math" panose="02040503050406030204" pitchFamily="18" charset="0"/>
                          </a:rPr>
                          <m:t>𝑀</m:t>
                        </m:r>
                      </m:sub>
                    </m:sSub>
                  </m:oMath>
                </a14:m>
                <a:endParaRPr lang="en-US" dirty="0" smtClean="0">
                  <a:solidFill>
                    <a:srgbClr val="800000"/>
                  </a:solidFill>
                </a:endParaRPr>
              </a:p>
              <a:p>
                <a:endParaRPr lang="en-US" b="0" i="1" dirty="0" smtClean="0">
                  <a:latin typeface="Cambria Math" panose="02040503050406030204" pitchFamily="18" charset="0"/>
                </a:endParaRPr>
              </a:p>
              <a:p>
                <a14:m>
                  <m:oMath xmlns:m="http://schemas.openxmlformats.org/officeDocument/2006/math">
                    <m:r>
                      <a:rPr lang="en-US" sz="2000" b="0" i="1" smtClean="0">
                        <a:latin typeface="Cambria Math" panose="02040503050406030204" pitchFamily="18" charset="0"/>
                      </a:rPr>
                      <m:t>𝑀</m:t>
                    </m:r>
                  </m:oMath>
                </a14:m>
                <a:r>
                  <a:rPr lang="en-US" sz="2000" b="0" dirty="0" smtClean="0"/>
                  <a:t>: number of SNPs</a:t>
                </a:r>
              </a:p>
              <a:p>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𝑔</m:t>
                        </m:r>
                      </m:e>
                      <m:sub>
                        <m:r>
                          <a:rPr lang="en-US" sz="2000" i="1">
                            <a:latin typeface="Cambria Math" panose="02040503050406030204" pitchFamily="18" charset="0"/>
                          </a:rPr>
                          <m:t>𝑖</m:t>
                        </m:r>
                      </m:sub>
                    </m:sSub>
                  </m:oMath>
                </a14:m>
                <a:r>
                  <a:rPr lang="en-US" sz="2000" dirty="0"/>
                  <a:t>: number </a:t>
                </a:r>
                <a:r>
                  <a:rPr lang="en-US" sz="2000" dirty="0" smtClean="0"/>
                  <a:t>of risk </a:t>
                </a:r>
                <a:r>
                  <a:rPr lang="en-US" sz="2000" dirty="0"/>
                  <a:t>alleles at SNP </a:t>
                </a:r>
                <a14:m>
                  <m:oMath xmlns:m="http://schemas.openxmlformats.org/officeDocument/2006/math">
                    <m:r>
                      <a:rPr lang="en-US" sz="2000" i="1">
                        <a:latin typeface="Cambria Math" panose="02040503050406030204" pitchFamily="18" charset="0"/>
                      </a:rPr>
                      <m:t>𝑖</m:t>
                    </m:r>
                  </m:oMath>
                </a14:m>
                <a:r>
                  <a:rPr lang="en-US" sz="2000" dirty="0"/>
                  <a:t> (0,1,2)</a:t>
                </a:r>
              </a:p>
              <a:p>
                <a14:m>
                  <m:oMath xmlns:m="http://schemas.openxmlformats.org/officeDocument/2006/math">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𝛽</m:t>
                            </m:r>
                          </m:e>
                        </m:acc>
                      </m:e>
                      <m:sub>
                        <m:r>
                          <a:rPr lang="en-US" sz="2000" b="0" i="1" smtClean="0">
                            <a:latin typeface="Cambria Math" panose="02040503050406030204" pitchFamily="18" charset="0"/>
                          </a:rPr>
                          <m:t>𝑖</m:t>
                        </m:r>
                      </m:sub>
                    </m:sSub>
                  </m:oMath>
                </a14:m>
                <a:r>
                  <a:rPr lang="en-US" sz="2000" dirty="0" smtClean="0"/>
                  <a:t>: estimated risk of SNP </a:t>
                </a:r>
                <a14:m>
                  <m:oMath xmlns:m="http://schemas.openxmlformats.org/officeDocument/2006/math">
                    <m:r>
                      <a:rPr lang="en-US" sz="2000" b="0" i="1" smtClean="0">
                        <a:latin typeface="Cambria Math" panose="02040503050406030204" pitchFamily="18" charset="0"/>
                      </a:rPr>
                      <m:t>𝑖</m:t>
                    </m:r>
                  </m:oMath>
                </a14:m>
                <a:r>
                  <a:rPr lang="en-US" sz="2000" b="0" dirty="0" smtClean="0"/>
                  <a:t> (</a:t>
                </a:r>
                <a:r>
                  <a:rPr lang="en-US" sz="2000" dirty="0" smtClean="0"/>
                  <a:t>log-odds-ratio)</a:t>
                </a:r>
                <a:endParaRPr lang="en-US" sz="2000" b="0" dirty="0" smtClean="0"/>
              </a:p>
              <a:p>
                <a:endParaRPr lang="en-US" dirty="0" smtClean="0"/>
              </a:p>
              <a:p>
                <a:r>
                  <a:rPr lang="en-US" dirty="0" smtClean="0"/>
                  <a:t>Other methods refine the set of SNPs and the risk estimates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18481" y="1671479"/>
                <a:ext cx="9940019" cy="4578618"/>
              </a:xfrm>
              <a:blipFill>
                <a:blip r:embed="rId3"/>
                <a:stretch>
                  <a:fillRect l="-859" t="-1864"/>
                </a:stretch>
              </a:blipFill>
            </p:spPr>
            <p:txBody>
              <a:bodyPr/>
              <a:lstStyle/>
              <a:p>
                <a:r>
                  <a:rPr lang="en-US">
                    <a:noFill/>
                  </a:rPr>
                  <a:t> </a:t>
                </a:r>
              </a:p>
            </p:txBody>
          </p:sp>
        </mc:Fallback>
      </mc:AlternateContent>
    </p:spTree>
    <p:extLst>
      <p:ext uri="{BB962C8B-B14F-4D97-AF65-F5344CB8AC3E}">
        <p14:creationId xmlns:p14="http://schemas.microsoft.com/office/powerpoint/2010/main" val="1759551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Predicting cardiovascular disease risk</a:t>
            </a:r>
            <a:endParaRPr lang="en-US" dirty="0"/>
          </a:p>
        </p:txBody>
      </p:sp>
      <p:pic>
        <p:nvPicPr>
          <p:cNvPr id="4" name="Picture 3"/>
          <p:cNvPicPr>
            <a:picLocks noChangeAspect="1"/>
          </p:cNvPicPr>
          <p:nvPr/>
        </p:nvPicPr>
        <p:blipFill rotWithShape="1">
          <a:blip r:embed="rId3"/>
          <a:srcRect l="33307"/>
          <a:stretch/>
        </p:blipFill>
        <p:spPr>
          <a:xfrm>
            <a:off x="1881963" y="1637414"/>
            <a:ext cx="8942599" cy="4555042"/>
          </a:xfrm>
          <a:prstGeom prst="rect">
            <a:avLst/>
          </a:prstGeom>
        </p:spPr>
      </p:pic>
      <p:sp>
        <p:nvSpPr>
          <p:cNvPr id="5" name="TextBox 4"/>
          <p:cNvSpPr txBox="1"/>
          <p:nvPr/>
        </p:nvSpPr>
        <p:spPr>
          <a:xfrm>
            <a:off x="590309" y="6192456"/>
            <a:ext cx="2897268" cy="369332"/>
          </a:xfrm>
          <a:prstGeom prst="rect">
            <a:avLst/>
          </a:prstGeom>
          <a:noFill/>
        </p:spPr>
        <p:txBody>
          <a:bodyPr wrap="none" rtlCol="0">
            <a:spAutoFit/>
          </a:bodyPr>
          <a:lstStyle/>
          <a:p>
            <a:r>
              <a:rPr lang="en-US" dirty="0" err="1" smtClean="0">
                <a:cs typeface="Times New Roman" panose="02020603050405020304" pitchFamily="18" charset="0"/>
              </a:rPr>
              <a:t>Khera</a:t>
            </a:r>
            <a:r>
              <a:rPr lang="en-US" dirty="0" smtClean="0">
                <a:cs typeface="Times New Roman" panose="02020603050405020304" pitchFamily="18" charset="0"/>
              </a:rPr>
              <a:t> et al, Nat Genet, 2018</a:t>
            </a:r>
          </a:p>
        </p:txBody>
      </p:sp>
      <p:sp>
        <p:nvSpPr>
          <p:cNvPr id="6" name="Rectangle 5"/>
          <p:cNvSpPr/>
          <p:nvPr/>
        </p:nvSpPr>
        <p:spPr>
          <a:xfrm>
            <a:off x="9999644" y="1876899"/>
            <a:ext cx="395640" cy="1090890"/>
          </a:xfrm>
          <a:prstGeom prst="rect">
            <a:avLst/>
          </a:prstGeom>
          <a:noFill/>
          <a:ln w="1905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09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Predicting risk of other diseases</a:t>
            </a:r>
            <a:endParaRPr lang="en-US" dirty="0"/>
          </a:p>
        </p:txBody>
      </p:sp>
      <p:grpSp>
        <p:nvGrpSpPr>
          <p:cNvPr id="8" name="Group 7"/>
          <p:cNvGrpSpPr/>
          <p:nvPr/>
        </p:nvGrpSpPr>
        <p:grpSpPr>
          <a:xfrm>
            <a:off x="342090" y="3197444"/>
            <a:ext cx="7541090" cy="3481845"/>
            <a:chOff x="342090" y="3197444"/>
            <a:chExt cx="7541090" cy="3481845"/>
          </a:xfrm>
        </p:grpSpPr>
        <p:pic>
          <p:nvPicPr>
            <p:cNvPr id="4" name="Picture 3"/>
            <p:cNvPicPr>
              <a:picLocks noChangeAspect="1"/>
            </p:cNvPicPr>
            <p:nvPr/>
          </p:nvPicPr>
          <p:blipFill>
            <a:blip r:embed="rId3"/>
            <a:stretch>
              <a:fillRect/>
            </a:stretch>
          </p:blipFill>
          <p:spPr>
            <a:xfrm>
              <a:off x="342090" y="3197444"/>
              <a:ext cx="7541090" cy="3481845"/>
            </a:xfrm>
            <a:prstGeom prst="rect">
              <a:avLst/>
            </a:prstGeom>
          </p:spPr>
        </p:pic>
        <p:sp>
          <p:nvSpPr>
            <p:cNvPr id="5" name="TextBox 4"/>
            <p:cNvSpPr txBox="1"/>
            <p:nvPr/>
          </p:nvSpPr>
          <p:spPr>
            <a:xfrm>
              <a:off x="1377388" y="3703899"/>
              <a:ext cx="2280304" cy="461665"/>
            </a:xfrm>
            <a:prstGeom prst="rect">
              <a:avLst/>
            </a:prstGeom>
            <a:noFill/>
          </p:spPr>
          <p:txBody>
            <a:bodyPr wrap="none" rtlCol="0">
              <a:spAutoFit/>
            </a:bodyPr>
            <a:lstStyle/>
            <a:p>
              <a:r>
                <a:rPr lang="en-US" sz="2400" dirty="0" smtClean="0">
                  <a:cs typeface="Times New Roman" panose="02020603050405020304" pitchFamily="18" charset="0"/>
                </a:rPr>
                <a:t>Atrial fibrillation</a:t>
              </a:r>
            </a:p>
          </p:txBody>
        </p:sp>
        <p:sp>
          <p:nvSpPr>
            <p:cNvPr id="6" name="TextBox 5"/>
            <p:cNvSpPr txBox="1"/>
            <p:nvPr/>
          </p:nvSpPr>
          <p:spPr>
            <a:xfrm>
              <a:off x="5282410" y="3703899"/>
              <a:ext cx="1627177" cy="461665"/>
            </a:xfrm>
            <a:prstGeom prst="rect">
              <a:avLst/>
            </a:prstGeom>
            <a:noFill/>
          </p:spPr>
          <p:txBody>
            <a:bodyPr wrap="none" rtlCol="0">
              <a:spAutoFit/>
            </a:bodyPr>
            <a:lstStyle/>
            <a:p>
              <a:r>
                <a:rPr lang="en-US" sz="2400" dirty="0" smtClean="0">
                  <a:cs typeface="Times New Roman" panose="02020603050405020304" pitchFamily="18" charset="0"/>
                </a:rPr>
                <a:t>T2 diabetes</a:t>
              </a:r>
            </a:p>
          </p:txBody>
        </p:sp>
      </p:grpSp>
      <p:grpSp>
        <p:nvGrpSpPr>
          <p:cNvPr id="11" name="Group 10"/>
          <p:cNvGrpSpPr/>
          <p:nvPr/>
        </p:nvGrpSpPr>
        <p:grpSpPr>
          <a:xfrm>
            <a:off x="3709972" y="1499201"/>
            <a:ext cx="7563546" cy="3674683"/>
            <a:chOff x="3524508" y="1499201"/>
            <a:chExt cx="7563546" cy="3674683"/>
          </a:xfrm>
        </p:grpSpPr>
        <p:pic>
          <p:nvPicPr>
            <p:cNvPr id="7" name="Picture 6"/>
            <p:cNvPicPr>
              <a:picLocks noChangeAspect="1"/>
            </p:cNvPicPr>
            <p:nvPr/>
          </p:nvPicPr>
          <p:blipFill>
            <a:blip r:embed="rId4"/>
            <a:stretch>
              <a:fillRect/>
            </a:stretch>
          </p:blipFill>
          <p:spPr>
            <a:xfrm>
              <a:off x="3524508" y="1499201"/>
              <a:ext cx="7563546" cy="3674683"/>
            </a:xfrm>
            <a:prstGeom prst="rect">
              <a:avLst/>
            </a:prstGeom>
          </p:spPr>
        </p:pic>
        <p:sp>
          <p:nvSpPr>
            <p:cNvPr id="9" name="TextBox 8"/>
            <p:cNvSpPr txBox="1"/>
            <p:nvPr/>
          </p:nvSpPr>
          <p:spPr>
            <a:xfrm>
              <a:off x="4340508" y="1932824"/>
              <a:ext cx="2268638" cy="830997"/>
            </a:xfrm>
            <a:prstGeom prst="rect">
              <a:avLst/>
            </a:prstGeom>
            <a:noFill/>
          </p:spPr>
          <p:txBody>
            <a:bodyPr wrap="square" rtlCol="0">
              <a:spAutoFit/>
            </a:bodyPr>
            <a:lstStyle/>
            <a:p>
              <a:pPr algn="ctr"/>
              <a:r>
                <a:rPr lang="en-US" sz="2400" dirty="0" smtClean="0">
                  <a:cs typeface="Times New Roman" panose="02020603050405020304" pitchFamily="18" charset="0"/>
                </a:rPr>
                <a:t>Inflammatory bowel disease</a:t>
              </a:r>
            </a:p>
          </p:txBody>
        </p:sp>
        <p:sp>
          <p:nvSpPr>
            <p:cNvPr id="10" name="TextBox 9"/>
            <p:cNvSpPr txBox="1"/>
            <p:nvPr/>
          </p:nvSpPr>
          <p:spPr>
            <a:xfrm>
              <a:off x="8370427" y="2152153"/>
              <a:ext cx="2069938" cy="475300"/>
            </a:xfrm>
            <a:prstGeom prst="rect">
              <a:avLst/>
            </a:prstGeom>
            <a:noFill/>
          </p:spPr>
          <p:txBody>
            <a:bodyPr wrap="square" rtlCol="0">
              <a:spAutoFit/>
            </a:bodyPr>
            <a:lstStyle/>
            <a:p>
              <a:r>
                <a:rPr lang="en-US" sz="2400" dirty="0" smtClean="0">
                  <a:cs typeface="Times New Roman" panose="02020603050405020304" pitchFamily="18" charset="0"/>
                </a:rPr>
                <a:t>Breast cancer</a:t>
              </a:r>
            </a:p>
          </p:txBody>
        </p:sp>
      </p:grpSp>
      <p:sp>
        <p:nvSpPr>
          <p:cNvPr id="12" name="TextBox 11"/>
          <p:cNvSpPr txBox="1"/>
          <p:nvPr/>
        </p:nvSpPr>
        <p:spPr>
          <a:xfrm>
            <a:off x="8992587" y="6077767"/>
            <a:ext cx="2839560" cy="369332"/>
          </a:xfrm>
          <a:prstGeom prst="rect">
            <a:avLst/>
          </a:prstGeom>
          <a:noFill/>
        </p:spPr>
        <p:txBody>
          <a:bodyPr wrap="none" rtlCol="0">
            <a:spAutoFit/>
          </a:bodyPr>
          <a:lstStyle/>
          <a:p>
            <a:r>
              <a:rPr lang="en-US" dirty="0" err="1" smtClean="0">
                <a:cs typeface="Times New Roman" panose="02020603050405020304" pitchFamily="18" charset="0"/>
              </a:rPr>
              <a:t>Khera</a:t>
            </a:r>
            <a:r>
              <a:rPr lang="en-US" dirty="0" smtClean="0">
                <a:cs typeface="Times New Roman" panose="02020603050405020304" pitchFamily="18" charset="0"/>
              </a:rPr>
              <a:t> et al, Nat Genet, 2018</a:t>
            </a:r>
          </a:p>
        </p:txBody>
      </p:sp>
    </p:spTree>
    <p:extLst>
      <p:ext uri="{BB962C8B-B14F-4D97-AF65-F5344CB8AC3E}">
        <p14:creationId xmlns:p14="http://schemas.microsoft.com/office/powerpoint/2010/main" val="386529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polygenic embryo screening (PES)</a:t>
            </a:r>
            <a:endParaRPr lang="en-US" dirty="0"/>
          </a:p>
        </p:txBody>
      </p:sp>
      <p:sp>
        <p:nvSpPr>
          <p:cNvPr id="3" name="Content Placeholder 2"/>
          <p:cNvSpPr>
            <a:spLocks noGrp="1"/>
          </p:cNvSpPr>
          <p:nvPr>
            <p:ph idx="1"/>
          </p:nvPr>
        </p:nvSpPr>
        <p:spPr>
          <a:xfrm>
            <a:off x="838199" y="1683799"/>
            <a:ext cx="10515600" cy="1888741"/>
          </a:xfrm>
        </p:spPr>
        <p:txBody>
          <a:bodyPr>
            <a:normAutofit/>
          </a:bodyPr>
          <a:lstStyle/>
          <a:p>
            <a:pPr marL="0" indent="0" algn="ctr">
              <a:buNone/>
            </a:pPr>
            <a:r>
              <a:rPr lang="en-US" dirty="0" smtClean="0"/>
              <a:t>New PGT technologies </a:t>
            </a:r>
            <a:r>
              <a:rPr lang="en-IL" dirty="0" smtClean="0">
                <a:sym typeface="Wingdings" panose="05000000000000000000" pitchFamily="2" charset="2"/>
              </a:rPr>
              <a:t></a:t>
            </a:r>
            <a:r>
              <a:rPr lang="en-US" dirty="0" smtClean="0">
                <a:sym typeface="Wingdings" panose="05000000000000000000" pitchFamily="2" charset="2"/>
              </a:rPr>
              <a:t> </a:t>
            </a:r>
            <a:r>
              <a:rPr lang="en-US" dirty="0" smtClean="0"/>
              <a:t>technically feasible to compute PRSs of embryos</a:t>
            </a:r>
          </a:p>
          <a:p>
            <a:pPr marL="0" indent="0" algn="ctr">
              <a:buNone/>
            </a:pPr>
            <a:endParaRPr lang="en-US" dirty="0" smtClean="0">
              <a:sym typeface="Wingdings" panose="05000000000000000000" pitchFamily="2" charset="2"/>
            </a:endParaRPr>
          </a:p>
          <a:p>
            <a:pPr marL="0" indent="0" algn="ctr">
              <a:buNone/>
            </a:pPr>
            <a:r>
              <a:rPr lang="en-US" dirty="0" smtClean="0">
                <a:solidFill>
                  <a:srgbClr val="0070C0"/>
                </a:solidFill>
                <a:sym typeface="Wingdings" panose="05000000000000000000" pitchFamily="2" charset="2"/>
              </a:rPr>
              <a:t>If e</a:t>
            </a:r>
            <a:r>
              <a:rPr lang="en-US" dirty="0" smtClean="0">
                <a:solidFill>
                  <a:srgbClr val="0070C0"/>
                </a:solidFill>
              </a:rPr>
              <a:t>mbryos are prioritized based on PRS, will it lower disease risk?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2175" y="3794008"/>
            <a:ext cx="6081381" cy="2533717"/>
          </a:xfrm>
          <a:prstGeom prst="rect">
            <a:avLst/>
          </a:prstGeom>
        </p:spPr>
      </p:pic>
      <p:sp>
        <p:nvSpPr>
          <p:cNvPr id="4" name="TextBox 3"/>
          <p:cNvSpPr txBox="1"/>
          <p:nvPr/>
        </p:nvSpPr>
        <p:spPr>
          <a:xfrm>
            <a:off x="718458" y="4460701"/>
            <a:ext cx="3999018" cy="1200329"/>
          </a:xfrm>
          <a:prstGeom prst="rect">
            <a:avLst/>
          </a:prstGeom>
          <a:noFill/>
        </p:spPr>
        <p:txBody>
          <a:bodyPr wrap="square" rtlCol="0">
            <a:spAutoFit/>
          </a:bodyPr>
          <a:lstStyle/>
          <a:p>
            <a:pPr algn="ctr"/>
            <a:r>
              <a:rPr lang="en-US" sz="2400" dirty="0" smtClean="0">
                <a:cs typeface="Times New Roman" panose="02020603050405020304" pitchFamily="18" charset="0"/>
              </a:rPr>
              <a:t>There are companies already offering such tests, </a:t>
            </a:r>
            <a:r>
              <a:rPr lang="en-US" sz="2400" dirty="0" smtClean="0">
                <a:solidFill>
                  <a:srgbClr val="0070C0"/>
                </a:solidFill>
                <a:cs typeface="Times New Roman" panose="02020603050405020304" pitchFamily="18" charset="0"/>
              </a:rPr>
              <a:t>but no independent assessment </a:t>
            </a:r>
          </a:p>
        </p:txBody>
      </p:sp>
    </p:spTree>
    <p:extLst>
      <p:ext uri="{BB962C8B-B14F-4D97-AF65-F5344CB8AC3E}">
        <p14:creationId xmlns:p14="http://schemas.microsoft.com/office/powerpoint/2010/main" val="228608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Obviously, ethical concerns</a:t>
            </a:r>
            <a:endParaRPr lang="en-US" dirty="0"/>
          </a:p>
        </p:txBody>
      </p:sp>
      <p:grpSp>
        <p:nvGrpSpPr>
          <p:cNvPr id="20" name="Group 19"/>
          <p:cNvGrpSpPr/>
          <p:nvPr/>
        </p:nvGrpSpPr>
        <p:grpSpPr>
          <a:xfrm>
            <a:off x="5488456" y="1365956"/>
            <a:ext cx="5974930" cy="1696222"/>
            <a:chOff x="1577743" y="1199206"/>
            <a:chExt cx="7499735" cy="2189244"/>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743" y="1629410"/>
              <a:ext cx="7499735" cy="1759040"/>
            </a:xfrm>
            <a:prstGeom prst="rect">
              <a:avLst/>
            </a:prstGeom>
          </p:spPr>
        </p:pic>
        <p:sp>
          <p:nvSpPr>
            <p:cNvPr id="19" name="TextBox 18"/>
            <p:cNvSpPr txBox="1"/>
            <p:nvPr/>
          </p:nvSpPr>
          <p:spPr>
            <a:xfrm>
              <a:off x="1577743" y="1199206"/>
              <a:ext cx="4456062" cy="480436"/>
            </a:xfrm>
            <a:prstGeom prst="rect">
              <a:avLst/>
            </a:prstGeom>
            <a:noFill/>
          </p:spPr>
          <p:txBody>
            <a:bodyPr wrap="square" rtlCol="0">
              <a:spAutoFit/>
            </a:bodyPr>
            <a:lstStyle/>
            <a:p>
              <a:r>
                <a:rPr lang="en-US" sz="2000" dirty="0" smtClean="0">
                  <a:cs typeface="Times New Roman" panose="02020603050405020304" pitchFamily="18" charset="0"/>
                </a:rPr>
                <a:t>New Scientist, 2018</a:t>
              </a:r>
            </a:p>
          </p:txBody>
        </p:sp>
      </p:grpSp>
      <p:grpSp>
        <p:nvGrpSpPr>
          <p:cNvPr id="24" name="Group 23"/>
          <p:cNvGrpSpPr/>
          <p:nvPr/>
        </p:nvGrpSpPr>
        <p:grpSpPr>
          <a:xfrm>
            <a:off x="325240" y="4647247"/>
            <a:ext cx="5248275" cy="1832593"/>
            <a:chOff x="964422" y="2755232"/>
            <a:chExt cx="5429529" cy="2063856"/>
          </a:xfrm>
        </p:grpSpPr>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422" y="2755232"/>
              <a:ext cx="5429529" cy="2063856"/>
            </a:xfrm>
            <a:prstGeom prst="rect">
              <a:avLst/>
            </a:prstGeom>
          </p:spPr>
        </p:pic>
        <p:sp>
          <p:nvSpPr>
            <p:cNvPr id="23" name="TextBox 22"/>
            <p:cNvSpPr txBox="1"/>
            <p:nvPr/>
          </p:nvSpPr>
          <p:spPr>
            <a:xfrm>
              <a:off x="2454948" y="3709935"/>
              <a:ext cx="3672946" cy="466315"/>
            </a:xfrm>
            <a:prstGeom prst="rect">
              <a:avLst/>
            </a:prstGeom>
            <a:noFill/>
          </p:spPr>
          <p:txBody>
            <a:bodyPr wrap="square" rtlCol="0">
              <a:spAutoFit/>
            </a:bodyPr>
            <a:lstStyle/>
            <a:p>
              <a:r>
                <a:rPr lang="en-US" sz="2000" dirty="0" smtClean="0">
                  <a:cs typeface="Times New Roman" panose="02020603050405020304" pitchFamily="18" charset="0"/>
                </a:rPr>
                <a:t>The Economist, 2018</a:t>
              </a:r>
            </a:p>
          </p:txBody>
        </p:sp>
      </p:grpSp>
      <p:grpSp>
        <p:nvGrpSpPr>
          <p:cNvPr id="27" name="Group 26"/>
          <p:cNvGrpSpPr/>
          <p:nvPr/>
        </p:nvGrpSpPr>
        <p:grpSpPr>
          <a:xfrm>
            <a:off x="635580" y="1365955"/>
            <a:ext cx="4701969" cy="3104618"/>
            <a:chOff x="3262111" y="1592500"/>
            <a:chExt cx="6313265" cy="4583818"/>
          </a:xfrm>
        </p:grpSpPr>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2111" y="2372472"/>
              <a:ext cx="5810550" cy="3803846"/>
            </a:xfrm>
            <a:prstGeom prst="rect">
              <a:avLst/>
            </a:prstGeom>
          </p:spPr>
        </p:pic>
        <p:sp>
          <p:nvSpPr>
            <p:cNvPr id="26" name="TextBox 25"/>
            <p:cNvSpPr txBox="1"/>
            <p:nvPr/>
          </p:nvSpPr>
          <p:spPr>
            <a:xfrm>
              <a:off x="3307126" y="1592500"/>
              <a:ext cx="6268250" cy="590743"/>
            </a:xfrm>
            <a:prstGeom prst="rect">
              <a:avLst/>
            </a:prstGeom>
            <a:noFill/>
          </p:spPr>
          <p:txBody>
            <a:bodyPr wrap="square" rtlCol="0">
              <a:spAutoFit/>
            </a:bodyPr>
            <a:lstStyle/>
            <a:p>
              <a:r>
                <a:rPr lang="en-US" sz="2000" dirty="0" smtClean="0">
                  <a:cs typeface="Times New Roman" panose="02020603050405020304" pitchFamily="18" charset="0"/>
                </a:rPr>
                <a:t>MIT Technology Review, 2017</a:t>
              </a:r>
            </a:p>
          </p:txBody>
        </p:sp>
      </p:grpSp>
      <p:pic>
        <p:nvPicPr>
          <p:cNvPr id="18" name="Picture 17"/>
          <p:cNvPicPr>
            <a:picLocks noChangeAspect="1"/>
          </p:cNvPicPr>
          <p:nvPr/>
        </p:nvPicPr>
        <p:blipFill>
          <a:blip r:embed="rId6"/>
          <a:stretch>
            <a:fillRect/>
          </a:stretch>
        </p:blipFill>
        <p:spPr>
          <a:xfrm>
            <a:off x="5316340" y="3272956"/>
            <a:ext cx="6552037" cy="2132093"/>
          </a:xfrm>
          <a:prstGeom prst="rect">
            <a:avLst/>
          </a:prstGeom>
        </p:spPr>
      </p:pic>
      <p:sp>
        <p:nvSpPr>
          <p:cNvPr id="3" name="TextBox 2"/>
          <p:cNvSpPr txBox="1"/>
          <p:nvPr/>
        </p:nvSpPr>
        <p:spPr>
          <a:xfrm>
            <a:off x="6159796" y="5593170"/>
            <a:ext cx="5388652" cy="830997"/>
          </a:xfrm>
          <a:prstGeom prst="rect">
            <a:avLst/>
          </a:prstGeom>
          <a:noFill/>
          <a:ln>
            <a:solidFill>
              <a:srgbClr val="660033"/>
            </a:solidFill>
          </a:ln>
        </p:spPr>
        <p:txBody>
          <a:bodyPr wrap="square" rtlCol="0">
            <a:spAutoFit/>
          </a:bodyPr>
          <a:lstStyle/>
          <a:p>
            <a:pPr algn="ctr"/>
            <a:r>
              <a:rPr lang="en-US" sz="2400" b="1" dirty="0" smtClean="0">
                <a:cs typeface="Times New Roman" panose="02020603050405020304" pitchFamily="18" charset="0"/>
              </a:rPr>
              <a:t>Goal here</a:t>
            </a:r>
            <a:r>
              <a:rPr lang="en-US" sz="2400" dirty="0" smtClean="0">
                <a:cs typeface="Times New Roman" panose="02020603050405020304" pitchFamily="18" charset="0"/>
              </a:rPr>
              <a:t>: provide </a:t>
            </a:r>
            <a:r>
              <a:rPr lang="en-US" sz="2400" dirty="0" smtClean="0">
                <a:solidFill>
                  <a:srgbClr val="0070C0"/>
                </a:solidFill>
                <a:cs typeface="Times New Roman" panose="02020603050405020304" pitchFamily="18" charset="0"/>
              </a:rPr>
              <a:t>statistical</a:t>
            </a:r>
            <a:r>
              <a:rPr lang="en-US" sz="2400" dirty="0" smtClean="0">
                <a:cs typeface="Times New Roman" panose="02020603050405020304" pitchFamily="18" charset="0"/>
              </a:rPr>
              <a:t> assessment of the expected outcomes of PES</a:t>
            </a:r>
          </a:p>
        </p:txBody>
      </p:sp>
    </p:spTree>
    <p:extLst>
      <p:ext uri="{BB962C8B-B14F-4D97-AF65-F5344CB8AC3E}">
        <p14:creationId xmlns:p14="http://schemas.microsoft.com/office/powerpoint/2010/main" val="138992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strategies (single disease)</a:t>
            </a:r>
          </a:p>
        </p:txBody>
      </p:sp>
      <p:grpSp>
        <p:nvGrpSpPr>
          <p:cNvPr id="161" name="Group 160"/>
          <p:cNvGrpSpPr/>
          <p:nvPr/>
        </p:nvGrpSpPr>
        <p:grpSpPr>
          <a:xfrm>
            <a:off x="1254642" y="4343000"/>
            <a:ext cx="9372462" cy="2215855"/>
            <a:chOff x="973055" y="4485160"/>
            <a:chExt cx="9643813" cy="2073695"/>
          </a:xfrm>
        </p:grpSpPr>
        <p:cxnSp>
          <p:nvCxnSpPr>
            <p:cNvPr id="60" name="Straight Arrow Connector 59"/>
            <p:cNvCxnSpPr/>
            <p:nvPr/>
          </p:nvCxnSpPr>
          <p:spPr>
            <a:xfrm>
              <a:off x="3058261" y="5240597"/>
              <a:ext cx="60229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endCxn id="66" idx="0"/>
            </p:cNvCxnSpPr>
            <p:nvPr/>
          </p:nvCxnSpPr>
          <p:spPr>
            <a:xfrm>
              <a:off x="4133190" y="5080394"/>
              <a:ext cx="0" cy="1078351"/>
            </a:xfrm>
            <a:prstGeom prst="line">
              <a:avLst/>
            </a:prstGeom>
            <a:ln w="1905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4185361" y="5868538"/>
              <a:ext cx="2082657" cy="0"/>
            </a:xfrm>
            <a:prstGeom prst="straightConnector1">
              <a:avLst/>
            </a:prstGeom>
            <a:ln w="190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67" idx="0"/>
            </p:cNvCxnSpPr>
            <p:nvPr/>
          </p:nvCxnSpPr>
          <p:spPr>
            <a:xfrm flipH="1" flipV="1">
              <a:off x="6329153" y="5243789"/>
              <a:ext cx="0" cy="914956"/>
            </a:xfrm>
            <a:prstGeom prst="line">
              <a:avLst/>
            </a:prstGeom>
            <a:ln w="1905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9207904" y="4805833"/>
              <a:ext cx="1408964" cy="830997"/>
            </a:xfrm>
            <a:prstGeom prst="rect">
              <a:avLst/>
            </a:prstGeom>
            <a:noFill/>
            <a:ln w="19050">
              <a:noFill/>
            </a:ln>
          </p:spPr>
          <p:txBody>
            <a:bodyPr wrap="square" rtlCol="0">
              <a:spAutoFit/>
            </a:bodyPr>
            <a:lstStyle/>
            <a:p>
              <a:pPr algn="r"/>
              <a:r>
                <a:rPr lang="en-US" sz="2400" dirty="0" smtClean="0"/>
                <a:t>Polygenic risk score</a:t>
              </a:r>
              <a:endParaRPr lang="en-US" sz="2400" dirty="0"/>
            </a:p>
          </p:txBody>
        </p:sp>
        <p:sp>
          <p:nvSpPr>
            <p:cNvPr id="65" name="TextBox 64"/>
            <p:cNvSpPr txBox="1"/>
            <p:nvPr/>
          </p:nvSpPr>
          <p:spPr>
            <a:xfrm flipH="1">
              <a:off x="973055" y="4672055"/>
              <a:ext cx="1924656" cy="830997"/>
            </a:xfrm>
            <a:prstGeom prst="rect">
              <a:avLst/>
            </a:prstGeom>
            <a:noFill/>
            <a:ln w="19050">
              <a:noFill/>
            </a:ln>
          </p:spPr>
          <p:txBody>
            <a:bodyPr wrap="square" rtlCol="0">
              <a:spAutoFit/>
            </a:bodyPr>
            <a:lstStyle/>
            <a:p>
              <a:pPr algn="ctr"/>
              <a:r>
                <a:rPr lang="en-US" sz="2400" dirty="0">
                  <a:solidFill>
                    <a:srgbClr val="0033CC"/>
                  </a:solidFill>
                </a:rPr>
                <a:t>Lowest-risk </a:t>
              </a:r>
              <a:r>
                <a:rPr lang="en-US" sz="2400" dirty="0" smtClean="0">
                  <a:solidFill>
                    <a:srgbClr val="0033CC"/>
                  </a:solidFill>
                </a:rPr>
                <a:t>Prioritization</a:t>
              </a:r>
              <a:endParaRPr lang="en-US" sz="2400" dirty="0">
                <a:solidFill>
                  <a:srgbClr val="0033CC"/>
                </a:solidFill>
              </a:endParaRPr>
            </a:p>
          </p:txBody>
        </p:sp>
        <p:sp>
          <p:nvSpPr>
            <p:cNvPr id="66" name="TextBox 65"/>
            <p:cNvSpPr txBox="1"/>
            <p:nvPr/>
          </p:nvSpPr>
          <p:spPr>
            <a:xfrm>
              <a:off x="3466660" y="6158745"/>
              <a:ext cx="1333057" cy="400110"/>
            </a:xfrm>
            <a:prstGeom prst="rect">
              <a:avLst/>
            </a:prstGeom>
            <a:noFill/>
          </p:spPr>
          <p:txBody>
            <a:bodyPr wrap="square" rtlCol="0">
              <a:spAutoFit/>
            </a:bodyPr>
            <a:lstStyle/>
            <a:p>
              <a:pPr algn="ctr"/>
              <a:r>
                <a:rPr lang="en-US" sz="2000" dirty="0">
                  <a:cs typeface="Arial" panose="020B0604020202020204" pitchFamily="34" charset="0"/>
                </a:rPr>
                <a:t>Selected</a:t>
              </a:r>
            </a:p>
          </p:txBody>
        </p:sp>
        <p:sp>
          <p:nvSpPr>
            <p:cNvPr id="67" name="TextBox 66"/>
            <p:cNvSpPr txBox="1"/>
            <p:nvPr/>
          </p:nvSpPr>
          <p:spPr>
            <a:xfrm>
              <a:off x="5678273" y="6158745"/>
              <a:ext cx="1508412" cy="400110"/>
            </a:xfrm>
            <a:prstGeom prst="rect">
              <a:avLst/>
            </a:prstGeom>
            <a:noFill/>
            <a:ln w="19050">
              <a:noFill/>
            </a:ln>
          </p:spPr>
          <p:txBody>
            <a:bodyPr wrap="square" rtlCol="0">
              <a:spAutoFit/>
            </a:bodyPr>
            <a:lstStyle/>
            <a:p>
              <a:r>
                <a:rPr lang="en-US" sz="2000" dirty="0"/>
                <a:t>Average </a:t>
              </a:r>
              <a:r>
                <a:rPr lang="en-US" sz="2000" dirty="0" smtClean="0"/>
                <a:t>risk</a:t>
              </a:r>
              <a:endParaRPr lang="en-US" sz="2000" dirty="0"/>
            </a:p>
          </p:txBody>
        </p:sp>
        <p:sp>
          <p:nvSpPr>
            <p:cNvPr id="68" name="TextBox 67"/>
            <p:cNvSpPr txBox="1"/>
            <p:nvPr/>
          </p:nvSpPr>
          <p:spPr>
            <a:xfrm>
              <a:off x="4431365" y="5399097"/>
              <a:ext cx="1667251" cy="400110"/>
            </a:xfrm>
            <a:prstGeom prst="rect">
              <a:avLst/>
            </a:prstGeom>
            <a:noFill/>
          </p:spPr>
          <p:txBody>
            <a:bodyPr wrap="none" rtlCol="0">
              <a:spAutoFit/>
            </a:bodyPr>
            <a:lstStyle/>
            <a:p>
              <a:r>
                <a:rPr lang="en-US" sz="2000" dirty="0">
                  <a:solidFill>
                    <a:srgbClr val="003F7F"/>
                  </a:solidFill>
                  <a:cs typeface="Arial" panose="020B0604020202020204" pitchFamily="34" charset="0"/>
                </a:rPr>
                <a:t>Risk reduction</a:t>
              </a:r>
            </a:p>
          </p:txBody>
        </p:sp>
        <p:sp>
          <p:nvSpPr>
            <p:cNvPr id="113" name="Oval 112"/>
            <p:cNvSpPr/>
            <p:nvPr/>
          </p:nvSpPr>
          <p:spPr>
            <a:xfrm>
              <a:off x="7763717" y="4485160"/>
              <a:ext cx="643093" cy="519373"/>
            </a:xfrm>
            <a:prstGeom prst="ellipse">
              <a:avLst/>
            </a:prstGeom>
            <a:solidFill>
              <a:schemeClr val="accent2">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4" name="Oval 113"/>
            <p:cNvSpPr/>
            <p:nvPr/>
          </p:nvSpPr>
          <p:spPr>
            <a:xfrm>
              <a:off x="7927685" y="46110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5" name="Oval 114"/>
            <p:cNvSpPr/>
            <p:nvPr/>
          </p:nvSpPr>
          <p:spPr>
            <a:xfrm>
              <a:off x="7908519" y="4689761"/>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6" name="Oval 115"/>
            <p:cNvSpPr/>
            <p:nvPr/>
          </p:nvSpPr>
          <p:spPr>
            <a:xfrm>
              <a:off x="8019251" y="458352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7" name="Oval 116"/>
            <p:cNvSpPr/>
            <p:nvPr/>
          </p:nvSpPr>
          <p:spPr>
            <a:xfrm>
              <a:off x="7993698" y="4672055"/>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8" name="Oval 117"/>
            <p:cNvSpPr/>
            <p:nvPr/>
          </p:nvSpPr>
          <p:spPr>
            <a:xfrm>
              <a:off x="7979856" y="4756650"/>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9" name="Oval 118"/>
            <p:cNvSpPr/>
            <p:nvPr/>
          </p:nvSpPr>
          <p:spPr>
            <a:xfrm>
              <a:off x="8085264" y="466221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0" name="Oval 119"/>
            <p:cNvSpPr/>
            <p:nvPr/>
          </p:nvSpPr>
          <p:spPr>
            <a:xfrm>
              <a:off x="8085264" y="473304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5" name="Oval 104"/>
            <p:cNvSpPr/>
            <p:nvPr/>
          </p:nvSpPr>
          <p:spPr>
            <a:xfrm>
              <a:off x="6795932" y="4485160"/>
              <a:ext cx="643093" cy="519373"/>
            </a:xfrm>
            <a:prstGeom prst="ellipse">
              <a:avLst/>
            </a:prstGeom>
            <a:solidFill>
              <a:schemeClr val="accent2">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6" name="Oval 105"/>
            <p:cNvSpPr/>
            <p:nvPr/>
          </p:nvSpPr>
          <p:spPr>
            <a:xfrm>
              <a:off x="6959900" y="46110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7" name="Oval 106"/>
            <p:cNvSpPr/>
            <p:nvPr/>
          </p:nvSpPr>
          <p:spPr>
            <a:xfrm>
              <a:off x="6940734" y="4689761"/>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8" name="Oval 107"/>
            <p:cNvSpPr/>
            <p:nvPr/>
          </p:nvSpPr>
          <p:spPr>
            <a:xfrm>
              <a:off x="7051466" y="458352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9" name="Oval 108"/>
            <p:cNvSpPr/>
            <p:nvPr/>
          </p:nvSpPr>
          <p:spPr>
            <a:xfrm>
              <a:off x="7025913" y="4672055"/>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0" name="Oval 109"/>
            <p:cNvSpPr/>
            <p:nvPr/>
          </p:nvSpPr>
          <p:spPr>
            <a:xfrm>
              <a:off x="7012071" y="4756650"/>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1" name="Oval 110"/>
            <p:cNvSpPr/>
            <p:nvPr/>
          </p:nvSpPr>
          <p:spPr>
            <a:xfrm>
              <a:off x="7117479" y="466221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12" name="Oval 111"/>
            <p:cNvSpPr/>
            <p:nvPr/>
          </p:nvSpPr>
          <p:spPr>
            <a:xfrm>
              <a:off x="7117479" y="473304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7" name="Oval 96"/>
            <p:cNvSpPr/>
            <p:nvPr/>
          </p:nvSpPr>
          <p:spPr>
            <a:xfrm>
              <a:off x="5760034" y="4485160"/>
              <a:ext cx="643093" cy="519373"/>
            </a:xfrm>
            <a:prstGeom prst="ellipse">
              <a:avLst/>
            </a:prstGeom>
            <a:solidFill>
              <a:schemeClr val="accent2">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8" name="Oval 97"/>
            <p:cNvSpPr/>
            <p:nvPr/>
          </p:nvSpPr>
          <p:spPr>
            <a:xfrm>
              <a:off x="5924002" y="46110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9" name="Oval 98"/>
            <p:cNvSpPr/>
            <p:nvPr/>
          </p:nvSpPr>
          <p:spPr>
            <a:xfrm>
              <a:off x="5904836" y="4689761"/>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0" name="Oval 99"/>
            <p:cNvSpPr/>
            <p:nvPr/>
          </p:nvSpPr>
          <p:spPr>
            <a:xfrm>
              <a:off x="6015568" y="458352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1" name="Oval 100"/>
            <p:cNvSpPr/>
            <p:nvPr/>
          </p:nvSpPr>
          <p:spPr>
            <a:xfrm>
              <a:off x="5990015" y="4672055"/>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2" name="Oval 101"/>
            <p:cNvSpPr/>
            <p:nvPr/>
          </p:nvSpPr>
          <p:spPr>
            <a:xfrm>
              <a:off x="5976173" y="4756650"/>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3" name="Oval 102"/>
            <p:cNvSpPr/>
            <p:nvPr/>
          </p:nvSpPr>
          <p:spPr>
            <a:xfrm>
              <a:off x="6081581" y="466221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04" name="Oval 103"/>
            <p:cNvSpPr/>
            <p:nvPr/>
          </p:nvSpPr>
          <p:spPr>
            <a:xfrm>
              <a:off x="6081581" y="473304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9" name="Oval 88"/>
            <p:cNvSpPr/>
            <p:nvPr/>
          </p:nvSpPr>
          <p:spPr>
            <a:xfrm>
              <a:off x="5015577" y="4485160"/>
              <a:ext cx="643093" cy="519373"/>
            </a:xfrm>
            <a:prstGeom prst="ellipse">
              <a:avLst/>
            </a:prstGeom>
            <a:solidFill>
              <a:schemeClr val="accent2">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0" name="Oval 89"/>
            <p:cNvSpPr/>
            <p:nvPr/>
          </p:nvSpPr>
          <p:spPr>
            <a:xfrm>
              <a:off x="5179545" y="46110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1" name="Oval 90"/>
            <p:cNvSpPr/>
            <p:nvPr/>
          </p:nvSpPr>
          <p:spPr>
            <a:xfrm>
              <a:off x="5160379" y="4689761"/>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2" name="Oval 91"/>
            <p:cNvSpPr/>
            <p:nvPr/>
          </p:nvSpPr>
          <p:spPr>
            <a:xfrm>
              <a:off x="5271111" y="458352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3" name="Oval 92"/>
            <p:cNvSpPr/>
            <p:nvPr/>
          </p:nvSpPr>
          <p:spPr>
            <a:xfrm>
              <a:off x="5245558" y="4672055"/>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4" name="Oval 93"/>
            <p:cNvSpPr/>
            <p:nvPr/>
          </p:nvSpPr>
          <p:spPr>
            <a:xfrm>
              <a:off x="5231716" y="4756650"/>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5" name="Oval 94"/>
            <p:cNvSpPr/>
            <p:nvPr/>
          </p:nvSpPr>
          <p:spPr>
            <a:xfrm>
              <a:off x="5337124" y="466221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96" name="Oval 95"/>
            <p:cNvSpPr/>
            <p:nvPr/>
          </p:nvSpPr>
          <p:spPr>
            <a:xfrm>
              <a:off x="5337124" y="473304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1" name="Oval 80"/>
            <p:cNvSpPr/>
            <p:nvPr/>
          </p:nvSpPr>
          <p:spPr>
            <a:xfrm>
              <a:off x="3816489" y="4485160"/>
              <a:ext cx="643093" cy="519373"/>
            </a:xfrm>
            <a:prstGeom prst="ellipse">
              <a:avLst/>
            </a:prstGeom>
            <a:solidFill>
              <a:schemeClr val="accent6">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2" name="Oval 81"/>
            <p:cNvSpPr/>
            <p:nvPr/>
          </p:nvSpPr>
          <p:spPr>
            <a:xfrm>
              <a:off x="3980457" y="46110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3" name="Oval 82"/>
            <p:cNvSpPr/>
            <p:nvPr/>
          </p:nvSpPr>
          <p:spPr>
            <a:xfrm>
              <a:off x="3961291" y="4689761"/>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4" name="Oval 83"/>
            <p:cNvSpPr/>
            <p:nvPr/>
          </p:nvSpPr>
          <p:spPr>
            <a:xfrm>
              <a:off x="4072023" y="458352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5" name="Oval 84"/>
            <p:cNvSpPr/>
            <p:nvPr/>
          </p:nvSpPr>
          <p:spPr>
            <a:xfrm>
              <a:off x="4046470" y="4672055"/>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6" name="Oval 85"/>
            <p:cNvSpPr/>
            <p:nvPr/>
          </p:nvSpPr>
          <p:spPr>
            <a:xfrm>
              <a:off x="4032628" y="4756650"/>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7" name="Oval 86"/>
            <p:cNvSpPr/>
            <p:nvPr/>
          </p:nvSpPr>
          <p:spPr>
            <a:xfrm>
              <a:off x="4138036" y="466221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88" name="Oval 87"/>
            <p:cNvSpPr/>
            <p:nvPr/>
          </p:nvSpPr>
          <p:spPr>
            <a:xfrm>
              <a:off x="4138036" y="473304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grpSp>
      <p:grpSp>
        <p:nvGrpSpPr>
          <p:cNvPr id="30" name="Group 29"/>
          <p:cNvGrpSpPr/>
          <p:nvPr/>
        </p:nvGrpSpPr>
        <p:grpSpPr>
          <a:xfrm>
            <a:off x="1339740" y="1684211"/>
            <a:ext cx="9130191" cy="2359904"/>
            <a:chOff x="1013269" y="1532029"/>
            <a:chExt cx="9504581" cy="2436210"/>
          </a:xfrm>
        </p:grpSpPr>
        <p:cxnSp>
          <p:nvCxnSpPr>
            <p:cNvPr id="55" name="Straight Arrow Connector 54"/>
            <p:cNvCxnSpPr/>
            <p:nvPr/>
          </p:nvCxnSpPr>
          <p:spPr>
            <a:xfrm>
              <a:off x="3075851" y="2725067"/>
              <a:ext cx="600532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7543863" y="1532029"/>
              <a:ext cx="16173" cy="1894015"/>
            </a:xfrm>
            <a:prstGeom prst="line">
              <a:avLst/>
            </a:prstGeom>
            <a:ln w="15875">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304308" y="3506574"/>
              <a:ext cx="2205004" cy="461665"/>
            </a:xfrm>
            <a:prstGeom prst="rect">
              <a:avLst/>
            </a:prstGeom>
            <a:noFill/>
            <a:ln w="19050">
              <a:noFill/>
            </a:ln>
          </p:spPr>
          <p:txBody>
            <a:bodyPr wrap="square" rtlCol="0">
              <a:spAutoFit/>
            </a:bodyPr>
            <a:lstStyle/>
            <a:p>
              <a:r>
                <a:rPr lang="en-US" sz="2400" dirty="0">
                  <a:solidFill>
                    <a:srgbClr val="800000"/>
                  </a:solidFill>
                </a:rPr>
                <a:t>High risk cutoff</a:t>
              </a:r>
            </a:p>
          </p:txBody>
        </p:sp>
        <p:sp>
          <p:nvSpPr>
            <p:cNvPr id="58" name="TextBox 57"/>
            <p:cNvSpPr txBox="1"/>
            <p:nvPr/>
          </p:nvSpPr>
          <p:spPr>
            <a:xfrm flipH="1">
              <a:off x="1013269" y="2252753"/>
              <a:ext cx="2270231" cy="830997"/>
            </a:xfrm>
            <a:prstGeom prst="rect">
              <a:avLst/>
            </a:prstGeom>
            <a:noFill/>
            <a:ln w="19050">
              <a:noFill/>
            </a:ln>
          </p:spPr>
          <p:txBody>
            <a:bodyPr wrap="square" rtlCol="0">
              <a:spAutoFit/>
            </a:bodyPr>
            <a:lstStyle/>
            <a:p>
              <a:pPr algn="ctr"/>
              <a:r>
                <a:rPr lang="en-US" sz="2400" dirty="0">
                  <a:solidFill>
                    <a:srgbClr val="0033CC"/>
                  </a:solidFill>
                </a:rPr>
                <a:t>High-Risk </a:t>
              </a:r>
              <a:r>
                <a:rPr lang="en-US" sz="2400" dirty="0" smtClean="0">
                  <a:solidFill>
                    <a:srgbClr val="0033CC"/>
                  </a:solidFill>
                </a:rPr>
                <a:t>Exclusion</a:t>
              </a:r>
              <a:endParaRPr lang="en-US" sz="2400" dirty="0">
                <a:solidFill>
                  <a:srgbClr val="0033CC"/>
                </a:solidFill>
              </a:endParaRPr>
            </a:p>
          </p:txBody>
        </p:sp>
        <p:sp>
          <p:nvSpPr>
            <p:cNvPr id="59" name="TextBox 58"/>
            <p:cNvSpPr txBox="1"/>
            <p:nvPr/>
          </p:nvSpPr>
          <p:spPr>
            <a:xfrm>
              <a:off x="9108886" y="2266026"/>
              <a:ext cx="1408964" cy="830997"/>
            </a:xfrm>
            <a:prstGeom prst="rect">
              <a:avLst/>
            </a:prstGeom>
            <a:noFill/>
            <a:ln w="19050">
              <a:noFill/>
            </a:ln>
          </p:spPr>
          <p:txBody>
            <a:bodyPr wrap="square" rtlCol="0">
              <a:spAutoFit/>
            </a:bodyPr>
            <a:lstStyle/>
            <a:p>
              <a:pPr algn="r"/>
              <a:r>
                <a:rPr lang="en-US" sz="2400" dirty="0"/>
                <a:t>Polygenic risk score</a:t>
              </a:r>
            </a:p>
          </p:txBody>
        </p:sp>
        <p:sp>
          <p:nvSpPr>
            <p:cNvPr id="153" name="Oval 152"/>
            <p:cNvSpPr/>
            <p:nvPr/>
          </p:nvSpPr>
          <p:spPr>
            <a:xfrm>
              <a:off x="7763717" y="1992087"/>
              <a:ext cx="643093" cy="519373"/>
            </a:xfrm>
            <a:prstGeom prst="ellipse">
              <a:avLst/>
            </a:prstGeom>
            <a:solidFill>
              <a:schemeClr val="accent2">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4" name="Oval 153"/>
            <p:cNvSpPr/>
            <p:nvPr/>
          </p:nvSpPr>
          <p:spPr>
            <a:xfrm>
              <a:off x="7927685" y="211799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5" name="Oval 154"/>
            <p:cNvSpPr/>
            <p:nvPr/>
          </p:nvSpPr>
          <p:spPr>
            <a:xfrm>
              <a:off x="7908519" y="2196688"/>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6" name="Oval 155"/>
            <p:cNvSpPr/>
            <p:nvPr/>
          </p:nvSpPr>
          <p:spPr>
            <a:xfrm>
              <a:off x="8019251" y="2090453"/>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7" name="Oval 156"/>
            <p:cNvSpPr/>
            <p:nvPr/>
          </p:nvSpPr>
          <p:spPr>
            <a:xfrm>
              <a:off x="7993698" y="217898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8" name="Oval 157"/>
            <p:cNvSpPr/>
            <p:nvPr/>
          </p:nvSpPr>
          <p:spPr>
            <a:xfrm>
              <a:off x="7979856" y="2263577"/>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9" name="Oval 158"/>
            <p:cNvSpPr/>
            <p:nvPr/>
          </p:nvSpPr>
          <p:spPr>
            <a:xfrm>
              <a:off x="8085264" y="216914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60" name="Oval 159"/>
            <p:cNvSpPr/>
            <p:nvPr/>
          </p:nvSpPr>
          <p:spPr>
            <a:xfrm>
              <a:off x="8085264" y="22399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5" name="Oval 144"/>
            <p:cNvSpPr/>
            <p:nvPr/>
          </p:nvSpPr>
          <p:spPr>
            <a:xfrm>
              <a:off x="6795932" y="1992087"/>
              <a:ext cx="643093" cy="519373"/>
            </a:xfrm>
            <a:prstGeom prst="ellipse">
              <a:avLst/>
            </a:prstGeom>
            <a:solidFill>
              <a:schemeClr val="accent6">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6" name="Oval 145"/>
            <p:cNvSpPr/>
            <p:nvPr/>
          </p:nvSpPr>
          <p:spPr>
            <a:xfrm>
              <a:off x="6959900" y="211799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7" name="Oval 146"/>
            <p:cNvSpPr/>
            <p:nvPr/>
          </p:nvSpPr>
          <p:spPr>
            <a:xfrm>
              <a:off x="6940734" y="2196688"/>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8" name="Oval 147"/>
            <p:cNvSpPr/>
            <p:nvPr/>
          </p:nvSpPr>
          <p:spPr>
            <a:xfrm>
              <a:off x="7051466" y="2090453"/>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9" name="Oval 148"/>
            <p:cNvSpPr/>
            <p:nvPr/>
          </p:nvSpPr>
          <p:spPr>
            <a:xfrm>
              <a:off x="7025913" y="217898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0" name="Oval 149"/>
            <p:cNvSpPr/>
            <p:nvPr/>
          </p:nvSpPr>
          <p:spPr>
            <a:xfrm>
              <a:off x="7012071" y="2263577"/>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1" name="Oval 150"/>
            <p:cNvSpPr/>
            <p:nvPr/>
          </p:nvSpPr>
          <p:spPr>
            <a:xfrm>
              <a:off x="7117479" y="216914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52" name="Oval 151"/>
            <p:cNvSpPr/>
            <p:nvPr/>
          </p:nvSpPr>
          <p:spPr>
            <a:xfrm>
              <a:off x="7117479" y="22399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7" name="Oval 136"/>
            <p:cNvSpPr/>
            <p:nvPr/>
          </p:nvSpPr>
          <p:spPr>
            <a:xfrm>
              <a:off x="5760034" y="1992087"/>
              <a:ext cx="643093" cy="519373"/>
            </a:xfrm>
            <a:prstGeom prst="ellipse">
              <a:avLst/>
            </a:prstGeom>
            <a:solidFill>
              <a:schemeClr val="accent6">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8" name="Oval 137"/>
            <p:cNvSpPr/>
            <p:nvPr/>
          </p:nvSpPr>
          <p:spPr>
            <a:xfrm>
              <a:off x="5924002" y="211799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9" name="Oval 138"/>
            <p:cNvSpPr/>
            <p:nvPr/>
          </p:nvSpPr>
          <p:spPr>
            <a:xfrm>
              <a:off x="5904836" y="2196688"/>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0" name="Oval 139"/>
            <p:cNvSpPr/>
            <p:nvPr/>
          </p:nvSpPr>
          <p:spPr>
            <a:xfrm>
              <a:off x="6015568" y="2090453"/>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1" name="Oval 140"/>
            <p:cNvSpPr/>
            <p:nvPr/>
          </p:nvSpPr>
          <p:spPr>
            <a:xfrm>
              <a:off x="5990015" y="217898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2" name="Oval 141"/>
            <p:cNvSpPr/>
            <p:nvPr/>
          </p:nvSpPr>
          <p:spPr>
            <a:xfrm>
              <a:off x="5976173" y="2263577"/>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3" name="Oval 142"/>
            <p:cNvSpPr/>
            <p:nvPr/>
          </p:nvSpPr>
          <p:spPr>
            <a:xfrm>
              <a:off x="6081581" y="216914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44" name="Oval 143"/>
            <p:cNvSpPr/>
            <p:nvPr/>
          </p:nvSpPr>
          <p:spPr>
            <a:xfrm>
              <a:off x="6081581" y="22399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9" name="Oval 128"/>
            <p:cNvSpPr/>
            <p:nvPr/>
          </p:nvSpPr>
          <p:spPr>
            <a:xfrm>
              <a:off x="5015577" y="1992087"/>
              <a:ext cx="643093" cy="519373"/>
            </a:xfrm>
            <a:prstGeom prst="ellipse">
              <a:avLst/>
            </a:prstGeom>
            <a:solidFill>
              <a:schemeClr val="accent6">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0" name="Oval 129"/>
            <p:cNvSpPr/>
            <p:nvPr/>
          </p:nvSpPr>
          <p:spPr>
            <a:xfrm>
              <a:off x="5179545" y="211799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1" name="Oval 130"/>
            <p:cNvSpPr/>
            <p:nvPr/>
          </p:nvSpPr>
          <p:spPr>
            <a:xfrm>
              <a:off x="5160379" y="2196688"/>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2" name="Oval 131"/>
            <p:cNvSpPr/>
            <p:nvPr/>
          </p:nvSpPr>
          <p:spPr>
            <a:xfrm>
              <a:off x="5271111" y="2090453"/>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3" name="Oval 132"/>
            <p:cNvSpPr/>
            <p:nvPr/>
          </p:nvSpPr>
          <p:spPr>
            <a:xfrm>
              <a:off x="5245558" y="217898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4" name="Oval 133"/>
            <p:cNvSpPr/>
            <p:nvPr/>
          </p:nvSpPr>
          <p:spPr>
            <a:xfrm>
              <a:off x="5231716" y="2263577"/>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5" name="Oval 134"/>
            <p:cNvSpPr/>
            <p:nvPr/>
          </p:nvSpPr>
          <p:spPr>
            <a:xfrm>
              <a:off x="5337124" y="216914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36" name="Oval 135"/>
            <p:cNvSpPr/>
            <p:nvPr/>
          </p:nvSpPr>
          <p:spPr>
            <a:xfrm>
              <a:off x="5337124" y="22399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1" name="Oval 120"/>
            <p:cNvSpPr/>
            <p:nvPr/>
          </p:nvSpPr>
          <p:spPr>
            <a:xfrm>
              <a:off x="3816489" y="1992087"/>
              <a:ext cx="643093" cy="519373"/>
            </a:xfrm>
            <a:prstGeom prst="ellipse">
              <a:avLst/>
            </a:prstGeom>
            <a:solidFill>
              <a:schemeClr val="accent6">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2" name="Oval 121"/>
            <p:cNvSpPr/>
            <p:nvPr/>
          </p:nvSpPr>
          <p:spPr>
            <a:xfrm>
              <a:off x="3980457" y="211799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3" name="Oval 122"/>
            <p:cNvSpPr/>
            <p:nvPr/>
          </p:nvSpPr>
          <p:spPr>
            <a:xfrm>
              <a:off x="3961291" y="2196688"/>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4" name="Oval 123"/>
            <p:cNvSpPr/>
            <p:nvPr/>
          </p:nvSpPr>
          <p:spPr>
            <a:xfrm>
              <a:off x="4072023" y="2090453"/>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5" name="Oval 124"/>
            <p:cNvSpPr/>
            <p:nvPr/>
          </p:nvSpPr>
          <p:spPr>
            <a:xfrm>
              <a:off x="4046470" y="2178982"/>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6" name="Oval 125"/>
            <p:cNvSpPr/>
            <p:nvPr/>
          </p:nvSpPr>
          <p:spPr>
            <a:xfrm>
              <a:off x="4032628" y="2263577"/>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7" name="Oval 126"/>
            <p:cNvSpPr/>
            <p:nvPr/>
          </p:nvSpPr>
          <p:spPr>
            <a:xfrm>
              <a:off x="4138036" y="2169146"/>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128" name="Oval 127"/>
            <p:cNvSpPr/>
            <p:nvPr/>
          </p:nvSpPr>
          <p:spPr>
            <a:xfrm>
              <a:off x="4138036" y="2239969"/>
              <a:ext cx="174614" cy="133778"/>
            </a:xfrm>
            <a:prstGeom prst="ellipse">
              <a:avLst/>
            </a:prstGeom>
            <a:solidFill>
              <a:schemeClr val="bg2">
                <a:lumMod val="75000"/>
                <a:alpha val="7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390" tIns="18195" rIns="36390" bIns="18195" numCol="1" spcCol="0" rtlCol="0" fromWordArt="0" anchor="ctr" anchorCtr="0" forceAA="0" compatLnSpc="1">
              <a:prstTxWarp prst="textNoShape">
                <a:avLst/>
              </a:prstTxWarp>
              <a:noAutofit/>
            </a:bodyPr>
            <a:lstStyle/>
            <a:p>
              <a:pPr algn="ctr"/>
              <a:endParaRPr lang="en-US" sz="2250">
                <a:latin typeface="Arial" panose="020B0604020202020204" pitchFamily="34" charset="0"/>
                <a:cs typeface="Arial" panose="020B0604020202020204" pitchFamily="34" charset="0"/>
              </a:endParaRPr>
            </a:p>
          </p:txBody>
        </p:sp>
        <p:sp>
          <p:nvSpPr>
            <p:cNvPr id="79" name="Right Brace 78"/>
            <p:cNvSpPr/>
            <p:nvPr/>
          </p:nvSpPr>
          <p:spPr>
            <a:xfrm rot="16200000" flipH="1">
              <a:off x="5476732" y="1290517"/>
              <a:ext cx="348013" cy="3378889"/>
            </a:xfrm>
            <a:prstGeom prst="rightBrace">
              <a:avLst>
                <a:gd name="adj1" fmla="val 113246"/>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TextBox 79"/>
            <p:cNvSpPr txBox="1"/>
            <p:nvPr/>
          </p:nvSpPr>
          <p:spPr>
            <a:xfrm>
              <a:off x="4680920" y="3199136"/>
              <a:ext cx="2053020" cy="400110"/>
            </a:xfrm>
            <a:prstGeom prst="rect">
              <a:avLst/>
            </a:prstGeom>
            <a:noFill/>
          </p:spPr>
          <p:txBody>
            <a:bodyPr wrap="square" rtlCol="0">
              <a:spAutoFit/>
            </a:bodyPr>
            <a:lstStyle/>
            <a:p>
              <a:pPr algn="ctr"/>
              <a:r>
                <a:rPr lang="en-US" sz="2000" dirty="0" smtClean="0">
                  <a:cs typeface="Arial" panose="020B0604020202020204" pitchFamily="34" charset="0"/>
                </a:rPr>
                <a:t>Select at random</a:t>
              </a:r>
              <a:endParaRPr lang="en-US" sz="2000" dirty="0">
                <a:cs typeface="Arial" panose="020B0604020202020204" pitchFamily="34" charset="0"/>
              </a:endParaRPr>
            </a:p>
          </p:txBody>
        </p:sp>
      </p:grpSp>
      <p:pic>
        <p:nvPicPr>
          <p:cNvPr id="162" name="Picture 161"/>
          <p:cNvPicPr>
            <a:picLocks noChangeAspect="1"/>
          </p:cNvPicPr>
          <p:nvPr/>
        </p:nvPicPr>
        <p:blipFill rotWithShape="1">
          <a:blip r:embed="rId3"/>
          <a:srcRect l="65818"/>
          <a:stretch/>
        </p:blipFill>
        <p:spPr>
          <a:xfrm>
            <a:off x="539268" y="1564479"/>
            <a:ext cx="2724327" cy="2707509"/>
          </a:xfrm>
          <a:prstGeom prst="rect">
            <a:avLst/>
          </a:prstGeom>
        </p:spPr>
      </p:pic>
      <p:sp>
        <p:nvSpPr>
          <p:cNvPr id="3" name="Rectangle 2"/>
          <p:cNvSpPr/>
          <p:nvPr/>
        </p:nvSpPr>
        <p:spPr>
          <a:xfrm>
            <a:off x="2732570" y="1652311"/>
            <a:ext cx="287077" cy="746749"/>
          </a:xfrm>
          <a:prstGeom prst="rect">
            <a:avLst/>
          </a:prstGeom>
          <a:noFill/>
          <a:ln w="1905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88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the risk: the liability threshold model</a:t>
            </a:r>
            <a:endParaRPr lang="en-US" dirty="0"/>
          </a:p>
        </p:txBody>
      </p:sp>
      <p:sp>
        <p:nvSpPr>
          <p:cNvPr id="88" name="Content Placeholder 2"/>
          <p:cNvSpPr>
            <a:spLocks noGrp="1"/>
          </p:cNvSpPr>
          <p:nvPr>
            <p:ph idx="1"/>
          </p:nvPr>
        </p:nvSpPr>
        <p:spPr>
          <a:xfrm>
            <a:off x="1162744" y="1397844"/>
            <a:ext cx="8395640" cy="2263383"/>
          </a:xfrm>
        </p:spPr>
        <p:txBody>
          <a:bodyPr>
            <a:normAutofit/>
          </a:bodyPr>
          <a:lstStyle/>
          <a:p>
            <a:pPr marL="0" indent="0">
              <a:buNone/>
            </a:pPr>
            <a:r>
              <a:rPr lang="en-US" dirty="0" smtClean="0">
                <a:solidFill>
                  <a:srgbClr val="0033CC"/>
                </a:solidFill>
              </a:rPr>
              <a:t>Model</a:t>
            </a:r>
            <a:r>
              <a:rPr lang="en-US" dirty="0" smtClean="0"/>
              <a:t>:</a:t>
            </a:r>
          </a:p>
          <a:p>
            <a:pPr marL="457200" indent="-457200">
              <a:buAutoNum type="arabicParenBoth"/>
            </a:pPr>
            <a:r>
              <a:rPr lang="en-US" dirty="0"/>
              <a:t>A</a:t>
            </a:r>
            <a:r>
              <a:rPr lang="en-US" dirty="0" smtClean="0"/>
              <a:t> disease has an underlying continuous </a:t>
            </a:r>
            <a:r>
              <a:rPr lang="en-US" dirty="0" smtClean="0">
                <a:solidFill>
                  <a:srgbClr val="0033CC"/>
                </a:solidFill>
              </a:rPr>
              <a:t>liability</a:t>
            </a:r>
          </a:p>
          <a:p>
            <a:pPr marL="457200" indent="-457200">
              <a:buFont typeface="Arial" panose="020B0604020202020204" pitchFamily="34" charset="0"/>
              <a:buAutoNum type="arabicParenBoth"/>
            </a:pPr>
            <a:r>
              <a:rPr lang="en-US" dirty="0"/>
              <a:t>Affected individuals have </a:t>
            </a:r>
            <a:r>
              <a:rPr lang="en-US" dirty="0">
                <a:solidFill>
                  <a:srgbClr val="800000"/>
                </a:solidFill>
              </a:rPr>
              <a:t>liability&gt;threshold</a:t>
            </a:r>
          </a:p>
          <a:p>
            <a:pPr marL="457200" indent="-457200">
              <a:buAutoNum type="arabicParenBoth"/>
            </a:pPr>
            <a:r>
              <a:rPr lang="en-US" dirty="0" smtClean="0">
                <a:solidFill>
                  <a:srgbClr val="0033CC"/>
                </a:solidFill>
              </a:rPr>
              <a:t>Liability</a:t>
            </a:r>
            <a:r>
              <a:rPr lang="en-US" dirty="0" smtClean="0"/>
              <a:t> = </a:t>
            </a:r>
            <a:r>
              <a:rPr lang="en-US" dirty="0" smtClean="0">
                <a:solidFill>
                  <a:srgbClr val="800000"/>
                </a:solidFill>
              </a:rPr>
              <a:t>genetics </a:t>
            </a:r>
            <a:r>
              <a:rPr lang="en-US" dirty="0" smtClean="0"/>
              <a:t>+</a:t>
            </a:r>
            <a:r>
              <a:rPr lang="en-US" dirty="0" smtClean="0">
                <a:solidFill>
                  <a:srgbClr val="800000"/>
                </a:solidFill>
              </a:rPr>
              <a:t> environment</a:t>
            </a:r>
          </a:p>
          <a:p>
            <a:pPr marL="457200" indent="-457200">
              <a:buAutoNum type="arabicParenBoth"/>
            </a:pPr>
            <a:r>
              <a:rPr lang="en-US" dirty="0" smtClean="0"/>
              <a:t>All components are normal</a:t>
            </a:r>
          </a:p>
        </p:txBody>
      </p:sp>
      <p:grpSp>
        <p:nvGrpSpPr>
          <p:cNvPr id="3" name="Group 2"/>
          <p:cNvGrpSpPr/>
          <p:nvPr/>
        </p:nvGrpSpPr>
        <p:grpSpPr>
          <a:xfrm>
            <a:off x="1261279" y="3965943"/>
            <a:ext cx="9669439" cy="2608017"/>
            <a:chOff x="963119" y="3576433"/>
            <a:chExt cx="10330543" cy="2954998"/>
          </a:xfrm>
        </p:grpSpPr>
        <p:cxnSp>
          <p:nvCxnSpPr>
            <p:cNvPr id="21" name="Straight Arrow Connector 20"/>
            <p:cNvCxnSpPr/>
            <p:nvPr/>
          </p:nvCxnSpPr>
          <p:spPr>
            <a:xfrm>
              <a:off x="963119" y="6047758"/>
              <a:ext cx="10330543" cy="0"/>
            </a:xfrm>
            <a:prstGeom prst="straightConnector1">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706005" y="5320099"/>
              <a:ext cx="1567513" cy="461665"/>
            </a:xfrm>
            <a:prstGeom prst="rect">
              <a:avLst/>
            </a:prstGeom>
            <a:noFill/>
            <a:ln w="19050">
              <a:noFill/>
            </a:ln>
          </p:spPr>
          <p:txBody>
            <a:bodyPr wrap="square" rtlCol="0">
              <a:spAutoFit/>
            </a:bodyPr>
            <a:lstStyle/>
            <a:p>
              <a:r>
                <a:rPr lang="en-US" sz="2400" dirty="0" smtClean="0">
                  <a:solidFill>
                    <a:srgbClr val="4C004C"/>
                  </a:solidFill>
                </a:rPr>
                <a:t>Liability</a:t>
              </a:r>
            </a:p>
          </p:txBody>
        </p:sp>
        <p:cxnSp>
          <p:nvCxnSpPr>
            <p:cNvPr id="23" name="Straight Connector 22"/>
            <p:cNvCxnSpPr/>
            <p:nvPr/>
          </p:nvCxnSpPr>
          <p:spPr>
            <a:xfrm flipV="1">
              <a:off x="6805043" y="3576433"/>
              <a:ext cx="0" cy="2458725"/>
            </a:xfrm>
            <a:prstGeom prst="line">
              <a:avLst/>
            </a:prstGeom>
            <a:ln w="22225">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809545" y="6162099"/>
              <a:ext cx="2244892" cy="369332"/>
            </a:xfrm>
            <a:prstGeom prst="rect">
              <a:avLst/>
            </a:prstGeom>
            <a:noFill/>
            <a:ln w="19050">
              <a:noFill/>
            </a:ln>
          </p:spPr>
          <p:txBody>
            <a:bodyPr wrap="square" rtlCol="0">
              <a:spAutoFit/>
            </a:bodyPr>
            <a:lstStyle/>
            <a:p>
              <a:pPr algn="ctr"/>
              <a:r>
                <a:rPr lang="en-US" dirty="0" smtClean="0"/>
                <a:t>Disease threshold</a:t>
              </a:r>
            </a:p>
          </p:txBody>
        </p:sp>
        <p:grpSp>
          <p:nvGrpSpPr>
            <p:cNvPr id="25" name="Group 24"/>
            <p:cNvGrpSpPr/>
            <p:nvPr/>
          </p:nvGrpSpPr>
          <p:grpSpPr>
            <a:xfrm>
              <a:off x="2912647" y="4362894"/>
              <a:ext cx="4959716" cy="1679439"/>
              <a:chOff x="1339272" y="2469316"/>
              <a:chExt cx="5421746" cy="2529789"/>
            </a:xfrm>
          </p:grpSpPr>
          <p:sp>
            <p:nvSpPr>
              <p:cNvPr id="26" name="Freeform 26"/>
              <p:cNvSpPr>
                <a:spLocks/>
              </p:cNvSpPr>
              <p:nvPr/>
            </p:nvSpPr>
            <p:spPr bwMode="auto">
              <a:xfrm>
                <a:off x="1339272" y="2469316"/>
                <a:ext cx="2792306" cy="2529789"/>
              </a:xfrm>
              <a:custGeom>
                <a:avLst/>
                <a:gdLst>
                  <a:gd name="T0" fmla="*/ 0 w 1152"/>
                  <a:gd name="T1" fmla="*/ 802 h 1008"/>
                  <a:gd name="T2" fmla="*/ 748 w 1152"/>
                  <a:gd name="T3" fmla="*/ 688 h 1008"/>
                  <a:gd name="T4" fmla="*/ 1683 w 1152"/>
                  <a:gd name="T5" fmla="*/ 114 h 1008"/>
                  <a:gd name="T6" fmla="*/ 2245 w 1152"/>
                  <a:gd name="T7" fmla="*/ 0 h 10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2" h="1008">
                    <a:moveTo>
                      <a:pt x="0" y="1008"/>
                    </a:moveTo>
                    <a:cubicBezTo>
                      <a:pt x="120" y="1008"/>
                      <a:pt x="240" y="1008"/>
                      <a:pt x="384" y="864"/>
                    </a:cubicBezTo>
                    <a:cubicBezTo>
                      <a:pt x="528" y="720"/>
                      <a:pt x="736" y="288"/>
                      <a:pt x="864" y="144"/>
                    </a:cubicBezTo>
                    <a:cubicBezTo>
                      <a:pt x="992" y="0"/>
                      <a:pt x="1072" y="0"/>
                      <a:pt x="1152" y="0"/>
                    </a:cubicBezTo>
                  </a:path>
                </a:pathLst>
              </a:custGeom>
              <a:noFill/>
              <a:ln w="25400" cap="flat" cmpd="sng">
                <a:solidFill>
                  <a:schemeClr val="accent1">
                    <a:lumMod val="75000"/>
                  </a:schemeClr>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endParaRPr lang="en-US"/>
              </a:p>
            </p:txBody>
          </p:sp>
          <p:sp>
            <p:nvSpPr>
              <p:cNvPr id="27" name="Freeform 27"/>
              <p:cNvSpPr>
                <a:spLocks/>
              </p:cNvSpPr>
              <p:nvPr/>
            </p:nvSpPr>
            <p:spPr bwMode="auto">
              <a:xfrm flipH="1">
                <a:off x="4015228" y="2469316"/>
                <a:ext cx="2745790" cy="2529789"/>
              </a:xfrm>
              <a:custGeom>
                <a:avLst/>
                <a:gdLst>
                  <a:gd name="T0" fmla="*/ 0 w 1152"/>
                  <a:gd name="T1" fmla="*/ 802 h 1008"/>
                  <a:gd name="T2" fmla="*/ 748 w 1152"/>
                  <a:gd name="T3" fmla="*/ 688 h 1008"/>
                  <a:gd name="T4" fmla="*/ 1683 w 1152"/>
                  <a:gd name="T5" fmla="*/ 114 h 1008"/>
                  <a:gd name="T6" fmla="*/ 2245 w 1152"/>
                  <a:gd name="T7" fmla="*/ 0 h 10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2" h="1008">
                    <a:moveTo>
                      <a:pt x="0" y="1008"/>
                    </a:moveTo>
                    <a:cubicBezTo>
                      <a:pt x="120" y="1008"/>
                      <a:pt x="240" y="1008"/>
                      <a:pt x="384" y="864"/>
                    </a:cubicBezTo>
                    <a:cubicBezTo>
                      <a:pt x="528" y="720"/>
                      <a:pt x="736" y="288"/>
                      <a:pt x="864" y="144"/>
                    </a:cubicBezTo>
                    <a:cubicBezTo>
                      <a:pt x="992" y="0"/>
                      <a:pt x="1072" y="0"/>
                      <a:pt x="1152" y="0"/>
                    </a:cubicBezTo>
                  </a:path>
                </a:pathLst>
              </a:custGeom>
              <a:noFill/>
              <a:ln w="25400" cap="flat" cmpd="sng">
                <a:solidFill>
                  <a:schemeClr val="accent1">
                    <a:lumMod val="75000"/>
                  </a:schemeClr>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endParaRPr lang="en-US"/>
              </a:p>
            </p:txBody>
          </p:sp>
        </p:grpSp>
        <p:sp>
          <p:nvSpPr>
            <p:cNvPr id="28" name="TextBox 27"/>
            <p:cNvSpPr txBox="1"/>
            <p:nvPr/>
          </p:nvSpPr>
          <p:spPr>
            <a:xfrm>
              <a:off x="7116184" y="5001434"/>
              <a:ext cx="2007954" cy="418469"/>
            </a:xfrm>
            <a:prstGeom prst="rect">
              <a:avLst/>
            </a:prstGeom>
            <a:solidFill>
              <a:schemeClr val="accent1">
                <a:lumMod val="20000"/>
                <a:lumOff val="80000"/>
              </a:schemeClr>
            </a:solidFill>
            <a:ln w="19050">
              <a:solidFill>
                <a:srgbClr val="002060"/>
              </a:solidFill>
            </a:ln>
          </p:spPr>
          <p:txBody>
            <a:bodyPr wrap="square" rtlCol="0" anchor="ctr">
              <a:spAutoFit/>
            </a:bodyPr>
            <a:lstStyle/>
            <a:p>
              <a:pPr algn="ctr"/>
              <a:r>
                <a:rPr lang="en-US" dirty="0" smtClean="0"/>
                <a:t>The prevalence</a:t>
              </a:r>
            </a:p>
          </p:txBody>
        </p:sp>
        <p:sp>
          <p:nvSpPr>
            <p:cNvPr id="29" name="TextBox 28"/>
            <p:cNvSpPr txBox="1"/>
            <p:nvPr/>
          </p:nvSpPr>
          <p:spPr>
            <a:xfrm>
              <a:off x="6895084" y="3741227"/>
              <a:ext cx="779019" cy="400110"/>
            </a:xfrm>
            <a:prstGeom prst="rect">
              <a:avLst/>
            </a:prstGeom>
            <a:noFill/>
            <a:ln w="19050">
              <a:noFill/>
            </a:ln>
          </p:spPr>
          <p:txBody>
            <a:bodyPr wrap="square" rtlCol="0">
              <a:spAutoFit/>
            </a:bodyPr>
            <a:lstStyle/>
            <a:p>
              <a:r>
                <a:rPr lang="en-US" sz="2000" dirty="0" smtClean="0">
                  <a:solidFill>
                    <a:srgbClr val="4C004C"/>
                  </a:solidFill>
                </a:rPr>
                <a:t>Sick</a:t>
              </a:r>
            </a:p>
          </p:txBody>
        </p:sp>
        <p:cxnSp>
          <p:nvCxnSpPr>
            <p:cNvPr id="30" name="Straight Arrow Connector 29"/>
            <p:cNvCxnSpPr/>
            <p:nvPr/>
          </p:nvCxnSpPr>
          <p:spPr>
            <a:xfrm>
              <a:off x="7540270" y="3972060"/>
              <a:ext cx="898256" cy="0"/>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68417" y="3730595"/>
              <a:ext cx="1243704" cy="400110"/>
            </a:xfrm>
            <a:prstGeom prst="rect">
              <a:avLst/>
            </a:prstGeom>
            <a:noFill/>
            <a:ln w="19050">
              <a:noFill/>
            </a:ln>
          </p:spPr>
          <p:txBody>
            <a:bodyPr wrap="square" rtlCol="0">
              <a:spAutoFit/>
            </a:bodyPr>
            <a:lstStyle/>
            <a:p>
              <a:r>
                <a:rPr lang="en-US" sz="2000" dirty="0" smtClean="0">
                  <a:solidFill>
                    <a:srgbClr val="4C004C"/>
                  </a:solidFill>
                </a:rPr>
                <a:t>Healthy</a:t>
              </a:r>
            </a:p>
          </p:txBody>
        </p:sp>
        <p:cxnSp>
          <p:nvCxnSpPr>
            <p:cNvPr id="32" name="Straight Arrow Connector 31"/>
            <p:cNvCxnSpPr/>
            <p:nvPr/>
          </p:nvCxnSpPr>
          <p:spPr>
            <a:xfrm flipH="1">
              <a:off x="4722291" y="3961427"/>
              <a:ext cx="911748" cy="0"/>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6816195" y="5621529"/>
              <a:ext cx="661790" cy="404959"/>
            </a:xfrm>
            <a:custGeom>
              <a:avLst/>
              <a:gdLst>
                <a:gd name="connsiteX0" fmla="*/ 8667 w 2132155"/>
                <a:gd name="connsiteY0" fmla="*/ 0 h 1044410"/>
                <a:gd name="connsiteX1" fmla="*/ 225349 w 2132155"/>
                <a:gd name="connsiteY1" fmla="*/ 130010 h 1044410"/>
                <a:gd name="connsiteX2" fmla="*/ 394362 w 2132155"/>
                <a:gd name="connsiteY2" fmla="*/ 247018 h 1044410"/>
                <a:gd name="connsiteX3" fmla="*/ 485368 w 2132155"/>
                <a:gd name="connsiteY3" fmla="*/ 299022 h 1044410"/>
                <a:gd name="connsiteX4" fmla="*/ 658714 w 2132155"/>
                <a:gd name="connsiteY4" fmla="*/ 433365 h 1044410"/>
                <a:gd name="connsiteX5" fmla="*/ 762722 w 2132155"/>
                <a:gd name="connsiteY5" fmla="*/ 485369 h 1044410"/>
                <a:gd name="connsiteX6" fmla="*/ 858062 w 2132155"/>
                <a:gd name="connsiteY6" fmla="*/ 554707 h 1044410"/>
                <a:gd name="connsiteX7" fmla="*/ 992405 w 2132155"/>
                <a:gd name="connsiteY7" fmla="*/ 632713 h 1044410"/>
                <a:gd name="connsiteX8" fmla="*/ 1074745 w 2132155"/>
                <a:gd name="connsiteY8" fmla="*/ 702051 h 1044410"/>
                <a:gd name="connsiteX9" fmla="*/ 1139749 w 2132155"/>
                <a:gd name="connsiteY9" fmla="*/ 723720 h 1044410"/>
                <a:gd name="connsiteX10" fmla="*/ 1200420 w 2132155"/>
                <a:gd name="connsiteY10" fmla="*/ 758389 h 1044410"/>
                <a:gd name="connsiteX11" fmla="*/ 1256758 w 2132155"/>
                <a:gd name="connsiteY11" fmla="*/ 784391 h 1044410"/>
                <a:gd name="connsiteX12" fmla="*/ 1352098 w 2132155"/>
                <a:gd name="connsiteY12" fmla="*/ 832061 h 1044410"/>
                <a:gd name="connsiteX13" fmla="*/ 1464773 w 2132155"/>
                <a:gd name="connsiteY13" fmla="*/ 884065 h 1044410"/>
                <a:gd name="connsiteX14" fmla="*/ 1586115 w 2132155"/>
                <a:gd name="connsiteY14" fmla="*/ 918734 h 1044410"/>
                <a:gd name="connsiteX15" fmla="*/ 1716125 w 2132155"/>
                <a:gd name="connsiteY15" fmla="*/ 953403 h 1044410"/>
                <a:gd name="connsiteX16" fmla="*/ 1854802 w 2132155"/>
                <a:gd name="connsiteY16" fmla="*/ 983739 h 1044410"/>
                <a:gd name="connsiteX17" fmla="*/ 1976144 w 2132155"/>
                <a:gd name="connsiteY17" fmla="*/ 1009740 h 1044410"/>
                <a:gd name="connsiteX18" fmla="*/ 2049816 w 2132155"/>
                <a:gd name="connsiteY18" fmla="*/ 1005407 h 1044410"/>
                <a:gd name="connsiteX19" fmla="*/ 2132155 w 2132155"/>
                <a:gd name="connsiteY19" fmla="*/ 1044410 h 1044410"/>
                <a:gd name="connsiteX20" fmla="*/ 43336 w 2132155"/>
                <a:gd name="connsiteY20" fmla="*/ 1031409 h 1044410"/>
                <a:gd name="connsiteX21" fmla="*/ 0 w 2132155"/>
                <a:gd name="connsiteY21" fmla="*/ 1031409 h 1044410"/>
                <a:gd name="connsiteX22" fmla="*/ 8667 w 2132155"/>
                <a:gd name="connsiteY22" fmla="*/ 0 h 10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32155" h="1044410">
                  <a:moveTo>
                    <a:pt x="8667" y="0"/>
                  </a:moveTo>
                  <a:lnTo>
                    <a:pt x="225349" y="130010"/>
                  </a:lnTo>
                  <a:lnTo>
                    <a:pt x="394362" y="247018"/>
                  </a:lnTo>
                  <a:lnTo>
                    <a:pt x="485368" y="299022"/>
                  </a:lnTo>
                  <a:lnTo>
                    <a:pt x="658714" y="433365"/>
                  </a:lnTo>
                  <a:lnTo>
                    <a:pt x="762722" y="485369"/>
                  </a:lnTo>
                  <a:lnTo>
                    <a:pt x="858062" y="554707"/>
                  </a:lnTo>
                  <a:lnTo>
                    <a:pt x="992405" y="632713"/>
                  </a:lnTo>
                  <a:lnTo>
                    <a:pt x="1074745" y="702051"/>
                  </a:lnTo>
                  <a:lnTo>
                    <a:pt x="1139749" y="723720"/>
                  </a:lnTo>
                  <a:lnTo>
                    <a:pt x="1200420" y="758389"/>
                  </a:lnTo>
                  <a:lnTo>
                    <a:pt x="1256758" y="784391"/>
                  </a:lnTo>
                  <a:lnTo>
                    <a:pt x="1352098" y="832061"/>
                  </a:lnTo>
                  <a:lnTo>
                    <a:pt x="1464773" y="884065"/>
                  </a:lnTo>
                  <a:lnTo>
                    <a:pt x="1586115" y="918734"/>
                  </a:lnTo>
                  <a:lnTo>
                    <a:pt x="1716125" y="953403"/>
                  </a:lnTo>
                  <a:lnTo>
                    <a:pt x="1854802" y="983739"/>
                  </a:lnTo>
                  <a:lnTo>
                    <a:pt x="1976144" y="1009740"/>
                  </a:lnTo>
                  <a:lnTo>
                    <a:pt x="2049816" y="1005407"/>
                  </a:lnTo>
                  <a:lnTo>
                    <a:pt x="2132155" y="1044410"/>
                  </a:lnTo>
                  <a:lnTo>
                    <a:pt x="43336" y="1031409"/>
                  </a:lnTo>
                  <a:lnTo>
                    <a:pt x="0" y="1031409"/>
                  </a:lnTo>
                  <a:lnTo>
                    <a:pt x="8667" y="0"/>
                  </a:lnTo>
                  <a:close/>
                </a:path>
              </a:pathLst>
            </a:custGeom>
            <a:solidFill>
              <a:srgbClr val="BDB6F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p:nvPr/>
          </p:nvCxnSpPr>
          <p:spPr>
            <a:xfrm flipH="1">
              <a:off x="7300640" y="5520948"/>
              <a:ext cx="198401" cy="327328"/>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204174" y="4351415"/>
              <a:ext cx="1818345" cy="732321"/>
            </a:xfrm>
            <a:prstGeom prst="rect">
              <a:avLst/>
            </a:prstGeom>
            <a:solidFill>
              <a:schemeClr val="accent1">
                <a:lumMod val="20000"/>
                <a:lumOff val="80000"/>
              </a:schemeClr>
            </a:solidFill>
            <a:ln w="19050">
              <a:solidFill>
                <a:srgbClr val="002060"/>
              </a:solidFill>
            </a:ln>
          </p:spPr>
          <p:txBody>
            <a:bodyPr wrap="square" rtlCol="0" anchor="ctr">
              <a:spAutoFit/>
            </a:bodyPr>
            <a:lstStyle/>
            <a:p>
              <a:pPr algn="ctr"/>
              <a:r>
                <a:rPr lang="en-US" dirty="0"/>
                <a:t>Distribution of </a:t>
              </a:r>
              <a:r>
                <a:rPr lang="en-US" dirty="0" smtClean="0"/>
                <a:t>the liability</a:t>
              </a:r>
              <a:endParaRPr lang="en-US" dirty="0"/>
            </a:p>
          </p:txBody>
        </p:sp>
        <p:cxnSp>
          <p:nvCxnSpPr>
            <p:cNvPr id="36" name="Straight Arrow Connector 35"/>
            <p:cNvCxnSpPr/>
            <p:nvPr/>
          </p:nvCxnSpPr>
          <p:spPr>
            <a:xfrm>
              <a:off x="3425725" y="5216635"/>
              <a:ext cx="253324" cy="482080"/>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9092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the risk of the selected embryo</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64666" y="1678529"/>
                <a:ext cx="10262663" cy="2978528"/>
              </a:xfrm>
            </p:spPr>
            <p:txBody>
              <a:bodyPr>
                <a:normAutofit/>
              </a:bodyPr>
              <a:lstStyle/>
              <a:p>
                <a:r>
                  <a:rPr lang="en-US" dirty="0" smtClean="0">
                    <a:solidFill>
                      <a:srgbClr val="0070C0"/>
                    </a:solidFill>
                  </a:rPr>
                  <a:t>Lowest-risk prioritization</a:t>
                </a:r>
                <a:r>
                  <a:rPr lang="en-US" dirty="0" smtClean="0"/>
                  <a:t>: </a:t>
                </a:r>
                <a14:m>
                  <m:oMath xmlns:m="http://schemas.openxmlformats.org/officeDocument/2006/math">
                    <m:r>
                      <a:rPr lang="en-US" b="0" i="1" smtClean="0">
                        <a:latin typeface="Cambria Math" panose="02040503050406030204" pitchFamily="18" charset="0"/>
                      </a:rPr>
                      <m:t>𝑅𝑖𝑠𝑘</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m:t>
                        </m:r>
                      </m:sub>
                      <m:sup>
                        <m:r>
                          <a:rPr lang="en-US" b="0" i="1" smtClean="0">
                            <a:latin typeface="Cambria Math" panose="02040503050406030204" pitchFamily="18" charset="0"/>
                          </a:rPr>
                          <m:t>∞</m:t>
                        </m:r>
                      </m:sup>
                      <m:e>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m:rPr>
                                    <m:sty m:val="p"/>
                                  </m:rPr>
                                  <a:rPr lang="en-US">
                                    <a:latin typeface="Cambria Math" panose="02040503050406030204" pitchFamily="18" charset="0"/>
                                  </a:rPr>
                                  <m:t>Φ</m:t>
                                </m:r>
                              </m:e>
                            </m:acc>
                          </m:e>
                          <m:sup>
                            <m:r>
                              <a:rPr lang="en-US" i="1">
                                <a:latin typeface="Cambria Math" panose="02040503050406030204" pitchFamily="18" charset="0"/>
                              </a:rPr>
                              <m:t>𝑛</m:t>
                            </m:r>
                          </m:sup>
                        </m:sSup>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𝐾</m:t>
                                    </m:r>
                                  </m:sub>
                                </m:sSub>
                                <m:r>
                                  <a:rPr lang="en-US" i="1">
                                    <a:latin typeface="Cambria Math" panose="02040503050406030204" pitchFamily="18" charset="0"/>
                                  </a:rPr>
                                  <m:t>−</m:t>
                                </m:r>
                                <m:r>
                                  <a:rPr lang="en-US" i="1">
                                    <a:latin typeface="Cambria Math" panose="02040503050406030204" pitchFamily="18" charset="0"/>
                                  </a:rPr>
                                  <m:t>𝑡</m:t>
                                </m:r>
                                <m:rad>
                                  <m:radPr>
                                    <m:degHide m:val="on"/>
                                    <m:ctrlPr>
                                      <a:rPr lang="en-US" i="1">
                                        <a:latin typeface="Cambria Math" panose="02040503050406030204" pitchFamily="18" charset="0"/>
                                      </a:rPr>
                                    </m:ctrlPr>
                                  </m:radPr>
                                  <m:deg/>
                                  <m:e>
                                    <m:r>
                                      <a:rPr lang="en-US" i="1">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m:rPr>
                                        <m:lit/>
                                      </m:rPr>
                                      <a:rPr lang="en-US" i="1">
                                        <a:latin typeface="Cambria Math" panose="02040503050406030204" pitchFamily="18" charset="0"/>
                                      </a:rPr>
                                      <m:t>/</m:t>
                                    </m:r>
                                    <m:r>
                                      <a:rPr lang="en-US" i="1">
                                        <a:latin typeface="Cambria Math" panose="02040503050406030204" pitchFamily="18" charset="0"/>
                                      </a:rPr>
                                      <m:t>2</m:t>
                                    </m:r>
                                  </m:e>
                                </m:rad>
                              </m:num>
                              <m:den>
                                <m:r>
                                  <a:rPr lang="en-US" b="0" i="1" smtClean="0">
                                    <a:latin typeface="Cambria Math" panose="02040503050406030204" pitchFamily="18" charset="0"/>
                                  </a:rPr>
                                  <m:t>𝑟</m:t>
                                </m:r>
                                <m:r>
                                  <m:rPr>
                                    <m:lit/>
                                  </m:rP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e>
                        </m:d>
                        <m:r>
                          <a:rPr lang="en-US" b="0" i="1" smtClean="0">
                            <a:latin typeface="Cambria Math" panose="02040503050406030204" pitchFamily="18" charset="0"/>
                          </a:rPr>
                          <m:t>𝑑𝑡</m:t>
                        </m:r>
                      </m:e>
                    </m:nary>
                  </m:oMath>
                </a14:m>
                <a:endParaRPr lang="en-US" dirty="0" smtClean="0"/>
              </a:p>
              <a:p>
                <a:endParaRPr lang="en-US" dirty="0" smtClean="0"/>
              </a:p>
              <a:p>
                <a:r>
                  <a:rPr lang="en-US" dirty="0" smtClean="0">
                    <a:solidFill>
                      <a:srgbClr val="0070C0"/>
                    </a:solidFill>
                  </a:rPr>
                  <a:t>High-risk exclusion</a:t>
                </a:r>
                <a:r>
                  <a:rPr lang="en-US" dirty="0" smtClean="0"/>
                  <a:t>: </a:t>
                </a:r>
                <a14:m>
                  <m:oMath xmlns:m="http://schemas.openxmlformats.org/officeDocument/2006/math">
                    <m:r>
                      <a:rPr lang="en-US" b="0" i="1" smtClean="0">
                        <a:latin typeface="Cambria Math" panose="02040503050406030204" pitchFamily="18" charset="0"/>
                      </a:rPr>
                      <m:t>𝑅𝑖𝑠𝑘</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m:t>
                        </m:r>
                      </m:sub>
                      <m:sup>
                        <m:r>
                          <a:rPr lang="en-US" b="0" i="1" smtClean="0">
                            <a:latin typeface="Cambria Math" panose="02040503050406030204" pitchFamily="18" charset="0"/>
                          </a:rPr>
                          <m:t>∞</m:t>
                        </m:r>
                      </m:sup>
                      <m:e>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𝑢</m:t>
                            </m:r>
                          </m:e>
                        </m:d>
                        <m:r>
                          <a:rPr lang="en-US" b="0" i="1" smtClean="0">
                            <a:latin typeface="Cambria Math" panose="02040503050406030204" pitchFamily="18" charset="0"/>
                          </a:rPr>
                          <m:t>𝑑𝑢</m:t>
                        </m:r>
                      </m:e>
                    </m:nary>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m:t>
                        </m:r>
                        <m:r>
                          <a:rPr lang="en-US" b="0" i="1" smtClean="0">
                            <a:latin typeface="Cambria Math" panose="02040503050406030204" pitchFamily="18" charset="0"/>
                          </a:rPr>
                          <m:t>∞</m:t>
                        </m:r>
                      </m:sub>
                      <m:sup>
                        <m:r>
                          <a:rPr lang="en-US" b="0" i="1" smtClean="0">
                            <a:latin typeface="Cambria Math" panose="02040503050406030204" pitchFamily="18" charset="0"/>
                          </a:rPr>
                          <m:t>∞</m:t>
                        </m:r>
                      </m:sup>
                      <m:e>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Φ</m:t>
                            </m:r>
                          </m:e>
                        </m:acc>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𝑧</m:t>
                                    </m:r>
                                  </m:e>
                                  <m:sub>
                                    <m:r>
                                      <a:rPr lang="en-US" b="0" i="1" dirty="0" smtClean="0">
                                        <a:latin typeface="Cambria Math" panose="02040503050406030204" pitchFamily="18" charset="0"/>
                                      </a:rPr>
                                      <m:t>𝐾</m:t>
                                    </m:r>
                                  </m:sub>
                                </m:sSub>
                                <m:r>
                                  <a:rPr lang="en-US" b="0" i="1" dirty="0" smtClean="0">
                                    <a:latin typeface="Cambria Math" panose="02040503050406030204" pitchFamily="18" charset="0"/>
                                  </a:rPr>
                                  <m:t>−</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𝑢</m:t>
                                    </m:r>
                                    <m:r>
                                      <a:rPr lang="en-US" b="0" i="1" dirty="0" smtClean="0">
                                        <a:latin typeface="Cambria Math" panose="02040503050406030204" pitchFamily="18" charset="0"/>
                                      </a:rPr>
                                      <m:t>+</m:t>
                                    </m:r>
                                    <m:r>
                                      <a:rPr lang="en-US" b="0" i="1" dirty="0" smtClean="0">
                                        <a:latin typeface="Cambria Math" panose="02040503050406030204" pitchFamily="18" charset="0"/>
                                      </a:rPr>
                                      <m:t>𝑡</m:t>
                                    </m:r>
                                  </m:e>
                                </m:d>
                                <m:r>
                                  <a:rPr lang="en-US" b="0" i="1" dirty="0" smtClean="0">
                                    <a:latin typeface="Cambria Math" panose="02040503050406030204" pitchFamily="18" charset="0"/>
                                  </a:rPr>
                                  <m:t>𝑟</m:t>
                                </m:r>
                                <m:r>
                                  <m:rPr>
                                    <m:lit/>
                                  </m:rPr>
                                  <a:rPr lang="en-US" b="0" i="1" dirty="0" smtClean="0">
                                    <a:latin typeface="Cambria Math" panose="02040503050406030204" pitchFamily="18" charset="0"/>
                                  </a:rPr>
                                  <m:t>/</m:t>
                                </m:r>
                                <m:rad>
                                  <m:radPr>
                                    <m:degHide m:val="on"/>
                                    <m:ctrlPr>
                                      <a:rPr lang="en-US" b="0" i="1" dirty="0" smtClean="0">
                                        <a:latin typeface="Cambria Math" panose="02040503050406030204" pitchFamily="18" charset="0"/>
                                      </a:rPr>
                                    </m:ctrlPr>
                                  </m:radPr>
                                  <m:deg/>
                                  <m:e>
                                    <m:r>
                                      <a:rPr lang="en-US" b="0" i="1" dirty="0" smtClean="0">
                                        <a:latin typeface="Cambria Math" panose="02040503050406030204" pitchFamily="18" charset="0"/>
                                      </a:rPr>
                                      <m:t>2</m:t>
                                    </m:r>
                                  </m:e>
                                </m:rad>
                              </m:num>
                              <m:den>
                                <m:rad>
                                  <m:radPr>
                                    <m:degHide m:val="on"/>
                                    <m:ctrlPr>
                                      <a:rPr lang="en-US" b="0" i="1" dirty="0" smtClean="0">
                                        <a:latin typeface="Cambria Math" panose="02040503050406030204" pitchFamily="18" charset="0"/>
                                      </a:rPr>
                                    </m:ctrlPr>
                                  </m:radPr>
                                  <m:deg/>
                                  <m:e>
                                    <m:r>
                                      <a:rPr lang="en-US" b="0" i="1" dirty="0" smtClean="0">
                                        <a:latin typeface="Cambria Math" panose="02040503050406030204" pitchFamily="18" charset="0"/>
                                      </a:rPr>
                                      <m:t>1−</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𝑟</m:t>
                                        </m:r>
                                      </m:e>
                                      <m:sup>
                                        <m:r>
                                          <a:rPr lang="en-US" b="0" i="1" dirty="0" smtClean="0">
                                            <a:latin typeface="Cambria Math" panose="02040503050406030204" pitchFamily="18" charset="0"/>
                                          </a:rPr>
                                          <m:t>2</m:t>
                                        </m:r>
                                      </m:sup>
                                    </m:sSup>
                                  </m:e>
                                </m:rad>
                              </m:den>
                            </m:f>
                          </m:e>
                        </m:d>
                        <m:r>
                          <a:rPr lang="en-US" b="0" i="1" dirty="0" smtClean="0">
                            <a:latin typeface="Cambria Math" panose="02040503050406030204" pitchFamily="18" charset="0"/>
                          </a:rPr>
                          <m:t>𝑑𝑡</m:t>
                        </m:r>
                      </m:e>
                    </m:nary>
                  </m:oMath>
                </a14:m>
                <a:endParaRPr lang="en-US" dirty="0" smtClean="0"/>
              </a:p>
              <a:p>
                <a14:m>
                  <m:oMath xmlns:m="http://schemas.openxmlformats.org/officeDocument/2006/math">
                    <m:r>
                      <a:rPr lang="en-US" sz="1900" b="0" i="1" smtClean="0">
                        <a:latin typeface="Cambria Math" panose="02040503050406030204" pitchFamily="18" charset="0"/>
                      </a:rPr>
                      <m:t>𝜓</m:t>
                    </m:r>
                    <m:d>
                      <m:dPr>
                        <m:ctrlPr>
                          <a:rPr lang="en-US" sz="1900" b="0" i="1" smtClean="0">
                            <a:latin typeface="Cambria Math" panose="02040503050406030204" pitchFamily="18" charset="0"/>
                          </a:rPr>
                        </m:ctrlPr>
                      </m:dPr>
                      <m:e>
                        <m:r>
                          <a:rPr lang="en-US" sz="1900" b="0" i="1" smtClean="0">
                            <a:latin typeface="Cambria Math" panose="02040503050406030204" pitchFamily="18" charset="0"/>
                          </a:rPr>
                          <m:t>𝑢</m:t>
                        </m:r>
                        <m:r>
                          <a:rPr lang="en-US" sz="1900" b="0" i="1" smtClean="0">
                            <a:latin typeface="Cambria Math" panose="02040503050406030204" pitchFamily="18" charset="0"/>
                          </a:rPr>
                          <m:t>,</m:t>
                        </m:r>
                        <m:r>
                          <a:rPr lang="en-US" sz="1900" b="0" i="1" smtClean="0">
                            <a:latin typeface="Cambria Math" panose="02040503050406030204" pitchFamily="18" charset="0"/>
                          </a:rPr>
                          <m:t>𝑡</m:t>
                        </m:r>
                      </m:e>
                    </m:d>
                    <m:r>
                      <a:rPr lang="en-US" sz="1900" b="0" i="1" smtClean="0">
                        <a:latin typeface="Cambria Math" panose="02040503050406030204" pitchFamily="18" charset="0"/>
                      </a:rPr>
                      <m:t>=</m:t>
                    </m:r>
                    <m:d>
                      <m:dPr>
                        <m:begChr m:val="{"/>
                        <m:endChr m:val=""/>
                        <m:ctrlPr>
                          <a:rPr lang="en-US" sz="1900" b="0" i="1" smtClean="0">
                            <a:latin typeface="Cambria Math" panose="02040503050406030204" pitchFamily="18" charset="0"/>
                          </a:rPr>
                        </m:ctrlPr>
                      </m:dPr>
                      <m:e>
                        <m:eqArr>
                          <m:eqArrPr>
                            <m:ctrlPr>
                              <a:rPr lang="en-US" sz="1900" b="0" i="1" smtClean="0">
                                <a:latin typeface="Cambria Math" panose="02040503050406030204" pitchFamily="18" charset="0"/>
                              </a:rPr>
                            </m:ctrlPr>
                          </m:eqArrPr>
                          <m:e>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m:t>
                                </m:r>
                                <m:sSup>
                                  <m:sSupPr>
                                    <m:ctrlPr>
                                      <a:rPr lang="en-US" sz="1900" i="1">
                                        <a:latin typeface="Cambria Math" panose="02040503050406030204" pitchFamily="18" charset="0"/>
                                      </a:rPr>
                                    </m:ctrlPr>
                                  </m:sSupPr>
                                  <m:e>
                                    <m:acc>
                                      <m:accPr>
                                        <m:chr m:val="̃"/>
                                        <m:ctrlPr>
                                          <a:rPr lang="en-US" sz="1900" i="1">
                                            <a:latin typeface="Cambria Math" panose="02040503050406030204" pitchFamily="18" charset="0"/>
                                          </a:rPr>
                                        </m:ctrlPr>
                                      </m:accPr>
                                      <m:e>
                                        <m:r>
                                          <m:rPr>
                                            <m:sty m:val="p"/>
                                          </m:rPr>
                                          <a:rPr lang="en-US" sz="1900">
                                            <a:latin typeface="Cambria Math" panose="02040503050406030204" pitchFamily="18" charset="0"/>
                                          </a:rPr>
                                          <m:t>Φ</m:t>
                                        </m:r>
                                      </m:e>
                                    </m:acc>
                                  </m:e>
                                  <m:sup>
                                    <m:r>
                                      <a:rPr lang="en-US" sz="1900" i="1">
                                        <a:latin typeface="Cambria Math" panose="02040503050406030204" pitchFamily="18" charset="0"/>
                                      </a:rPr>
                                      <m:t>𝑛</m:t>
                                    </m:r>
                                  </m:sup>
                                </m:sSup>
                                <m:d>
                                  <m:dPr>
                                    <m:ctrlPr>
                                      <a:rPr lang="en-US" sz="1900" i="1">
                                        <a:latin typeface="Cambria Math" panose="02040503050406030204" pitchFamily="18" charset="0"/>
                                      </a:rPr>
                                    </m:ctrlPr>
                                  </m:dPr>
                                  <m:e>
                                    <m:r>
                                      <a:rPr lang="en-US" sz="1900" i="1">
                                        <a:latin typeface="Cambria Math" panose="02040503050406030204" pitchFamily="18" charset="0"/>
                                      </a:rPr>
                                      <m:t>𝛽</m:t>
                                    </m:r>
                                  </m:e>
                                </m:d>
                              </m:num>
                              <m:den>
                                <m:r>
                                  <m:rPr>
                                    <m:sty m:val="p"/>
                                  </m:rPr>
                                  <a:rPr lang="en-US" sz="1900" b="0" i="0" smtClean="0">
                                    <a:latin typeface="Cambria Math" panose="02040503050406030204" pitchFamily="18" charset="0"/>
                                  </a:rPr>
                                  <m:t>Φ</m:t>
                                </m:r>
                                <m:d>
                                  <m:dPr>
                                    <m:ctrlPr>
                                      <a:rPr lang="en-US" sz="1900" b="0" i="1" smtClean="0">
                                        <a:latin typeface="Cambria Math" panose="02040503050406030204" pitchFamily="18" charset="0"/>
                                      </a:rPr>
                                    </m:ctrlPr>
                                  </m:dPr>
                                  <m:e>
                                    <m:r>
                                      <a:rPr lang="en-US" sz="1900" b="0" i="1" smtClean="0">
                                        <a:latin typeface="Cambria Math" panose="02040503050406030204" pitchFamily="18" charset="0"/>
                                      </a:rPr>
                                      <m:t>𝛽</m:t>
                                    </m:r>
                                  </m:e>
                                </m:d>
                              </m:den>
                            </m:f>
                            <m:r>
                              <a:rPr lang="en-US" sz="1900" b="0" i="1" smtClean="0">
                                <a:latin typeface="Cambria Math" panose="02040503050406030204" pitchFamily="18" charset="0"/>
                              </a:rPr>
                              <m:t>,  </m:t>
                            </m:r>
                            <m:r>
                              <a:rPr lang="en-US" sz="1900" b="0" i="1" smtClean="0">
                                <a:latin typeface="Cambria Math" panose="02040503050406030204" pitchFamily="18" charset="0"/>
                              </a:rPr>
                              <m:t>𝑡</m:t>
                            </m:r>
                            <m:r>
                              <a:rPr lang="en-US" sz="1900" b="0" i="1" smtClean="0">
                                <a:latin typeface="Cambria Math" panose="02040503050406030204" pitchFamily="18" charset="0"/>
                              </a:rPr>
                              <m:t>&lt;</m:t>
                            </m:r>
                            <m:r>
                              <a:rPr lang="en-US" sz="1900" b="0" i="1" smtClean="0">
                                <a:latin typeface="Cambria Math" panose="02040503050406030204" pitchFamily="18" charset="0"/>
                              </a:rPr>
                              <m:t>𝛽</m:t>
                            </m:r>
                          </m:e>
                          <m:e>
                            <m:r>
                              <a:rPr lang="en-US" sz="1900" b="0" i="1" smtClean="0">
                                <a:latin typeface="Cambria Math" panose="02040503050406030204" pitchFamily="18" charset="0"/>
                              </a:rPr>
                              <m:t>&amp;</m:t>
                            </m:r>
                            <m:sSup>
                              <m:sSupPr>
                                <m:ctrlPr>
                                  <a:rPr lang="en-US" sz="1900" i="1">
                                    <a:latin typeface="Cambria Math" panose="02040503050406030204" pitchFamily="18" charset="0"/>
                                  </a:rPr>
                                </m:ctrlPr>
                              </m:sSupPr>
                              <m:e>
                                <m:acc>
                                  <m:accPr>
                                    <m:chr m:val="̃"/>
                                    <m:ctrlPr>
                                      <a:rPr lang="en-US" sz="1900" i="1">
                                        <a:latin typeface="Cambria Math" panose="02040503050406030204" pitchFamily="18" charset="0"/>
                                      </a:rPr>
                                    </m:ctrlPr>
                                  </m:accPr>
                                  <m:e>
                                    <m:r>
                                      <m:rPr>
                                        <m:sty m:val="p"/>
                                      </m:rPr>
                                      <a:rPr lang="en-US" sz="1900">
                                        <a:latin typeface="Cambria Math" panose="02040503050406030204" pitchFamily="18" charset="0"/>
                                      </a:rPr>
                                      <m:t>Φ</m:t>
                                    </m:r>
                                  </m:e>
                                </m:acc>
                              </m:e>
                              <m:sup>
                                <m:r>
                                  <a:rPr lang="en-US" sz="1900" i="1">
                                    <a:latin typeface="Cambria Math" panose="02040503050406030204" pitchFamily="18" charset="0"/>
                                  </a:rPr>
                                  <m:t>𝑛</m:t>
                                </m:r>
                                <m:r>
                                  <a:rPr lang="en-US" sz="1900" i="1">
                                    <a:latin typeface="Cambria Math" panose="02040503050406030204" pitchFamily="18" charset="0"/>
                                  </a:rPr>
                                  <m:t>−1</m:t>
                                </m:r>
                              </m:sup>
                            </m:sSup>
                            <m:d>
                              <m:dPr>
                                <m:ctrlPr>
                                  <a:rPr lang="en-US" sz="1900" i="1">
                                    <a:latin typeface="Cambria Math" panose="02040503050406030204" pitchFamily="18" charset="0"/>
                                  </a:rPr>
                                </m:ctrlPr>
                              </m:dPr>
                              <m:e>
                                <m:r>
                                  <a:rPr lang="en-US" sz="1900" i="1">
                                    <a:latin typeface="Cambria Math" panose="02040503050406030204" pitchFamily="18" charset="0"/>
                                  </a:rPr>
                                  <m:t>𝛽</m:t>
                                </m:r>
                              </m:e>
                            </m:d>
                            <m:r>
                              <a:rPr lang="en-US" sz="1900" b="0" i="1" smtClean="0">
                                <a:latin typeface="Cambria Math" panose="02040503050406030204" pitchFamily="18" charset="0"/>
                              </a:rPr>
                              <m:t>,  </m:t>
                            </m:r>
                            <m:r>
                              <a:rPr lang="en-US" sz="1900" b="0" i="1" smtClean="0">
                                <a:latin typeface="Cambria Math" panose="02040503050406030204" pitchFamily="18" charset="0"/>
                              </a:rPr>
                              <m:t>𝑡</m:t>
                            </m:r>
                            <m:r>
                              <a:rPr lang="en-US" sz="1900" b="0" i="1" smtClean="0">
                                <a:latin typeface="Cambria Math" panose="02040503050406030204" pitchFamily="18" charset="0"/>
                              </a:rPr>
                              <m:t>&gt;</m:t>
                            </m:r>
                            <m:r>
                              <a:rPr lang="en-US" sz="1900" b="0" i="1" smtClean="0">
                                <a:latin typeface="Cambria Math" panose="02040503050406030204" pitchFamily="18" charset="0"/>
                              </a:rPr>
                              <m:t>𝛽</m:t>
                            </m:r>
                          </m:e>
                        </m:eqArr>
                      </m:e>
                    </m:d>
                    <m:r>
                      <a:rPr lang="en-US" sz="1900" b="0" i="1" smtClean="0">
                        <a:latin typeface="Cambria Math" panose="02040503050406030204" pitchFamily="18" charset="0"/>
                      </a:rPr>
                      <m:t>,   </m:t>
                    </m:r>
                    <m:r>
                      <a:rPr lang="en-US" sz="1900" b="0" i="1" smtClean="0">
                        <a:latin typeface="Cambria Math" panose="02040503050406030204" pitchFamily="18" charset="0"/>
                      </a:rPr>
                      <m:t>𝛽</m:t>
                    </m:r>
                    <m:r>
                      <a:rPr lang="en-US" sz="1900" b="0" i="1" smtClean="0">
                        <a:latin typeface="Cambria Math" panose="02040503050406030204" pitchFamily="18" charset="0"/>
                      </a:rPr>
                      <m:t>=</m:t>
                    </m:r>
                    <m:rad>
                      <m:radPr>
                        <m:degHide m:val="on"/>
                        <m:ctrlPr>
                          <a:rPr lang="en-US" sz="1900" b="0" i="1" smtClean="0">
                            <a:latin typeface="Cambria Math" panose="02040503050406030204" pitchFamily="18" charset="0"/>
                          </a:rPr>
                        </m:ctrlPr>
                      </m:radPr>
                      <m:deg/>
                      <m:e>
                        <m:r>
                          <a:rPr lang="en-US" sz="1900" b="0" i="1" smtClean="0">
                            <a:latin typeface="Cambria Math" panose="02040503050406030204" pitchFamily="18" charset="0"/>
                          </a:rPr>
                          <m:t>2</m:t>
                        </m:r>
                      </m:e>
                    </m:rad>
                    <m:sSub>
                      <m:sSubPr>
                        <m:ctrlPr>
                          <a:rPr lang="en-US" sz="1900" b="0" i="1" smtClean="0">
                            <a:latin typeface="Cambria Math" panose="02040503050406030204" pitchFamily="18" charset="0"/>
                          </a:rPr>
                        </m:ctrlPr>
                      </m:sSubPr>
                      <m:e>
                        <m:r>
                          <a:rPr lang="en-US" sz="1900" b="0" i="1" smtClean="0">
                            <a:latin typeface="Cambria Math" panose="02040503050406030204" pitchFamily="18" charset="0"/>
                          </a:rPr>
                          <m:t>𝑧</m:t>
                        </m:r>
                      </m:e>
                      <m:sub>
                        <m:r>
                          <a:rPr lang="en-US" sz="1900" b="0" i="1" smtClean="0">
                            <a:latin typeface="Cambria Math" panose="02040503050406030204" pitchFamily="18" charset="0"/>
                          </a:rPr>
                          <m:t>𝑞</m:t>
                        </m:r>
                      </m:sub>
                    </m:sSub>
                    <m:r>
                      <a:rPr lang="en-US" sz="1900" b="0" i="1" smtClean="0">
                        <a:latin typeface="Cambria Math" panose="02040503050406030204" pitchFamily="18" charset="0"/>
                      </a:rPr>
                      <m:t>−</m:t>
                    </m:r>
                    <m:r>
                      <a:rPr lang="en-US" sz="1900" b="0" i="1" smtClean="0">
                        <a:latin typeface="Cambria Math" panose="02040503050406030204" pitchFamily="18" charset="0"/>
                      </a:rPr>
                      <m:t>𝑢</m:t>
                    </m:r>
                  </m:oMath>
                </a14:m>
                <a:endParaRPr lang="en-US" sz="19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64666" y="1678529"/>
                <a:ext cx="10262663" cy="2978528"/>
              </a:xfrm>
              <a:blipFill>
                <a:blip r:embed="rId3"/>
                <a:stretch>
                  <a:fillRect l="-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1047528" y="5001832"/>
                <a:ext cx="4343180" cy="1323439"/>
              </a:xfrm>
              <a:prstGeom prst="rect">
                <a:avLst/>
              </a:prstGeom>
              <a:noFill/>
              <a:ln w="19050">
                <a:solidFill>
                  <a:srgbClr val="5D2884"/>
                </a:solidFill>
              </a:ln>
            </p:spPr>
            <p:txBody>
              <a:bodyPr wrap="square" rtlCol="0">
                <a:spAutoFit/>
              </a:bodyPr>
              <a:lstStyle/>
              <a:p>
                <a:pPr marL="342900" indent="-342900">
                  <a:buFont typeface="Arial" panose="020B0604020202020204" pitchFamily="34" charset="0"/>
                  <a:buChar char="•"/>
                </a:pP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𝑟</m:t>
                        </m:r>
                      </m:e>
                      <m:sup>
                        <m:r>
                          <a:rPr lang="en-US" sz="2000" b="0" i="1" smtClean="0">
                            <a:latin typeface="Cambria Math" panose="02040503050406030204" pitchFamily="18" charset="0"/>
                          </a:rPr>
                          <m:t>2</m:t>
                        </m:r>
                      </m:sup>
                    </m:sSup>
                  </m:oMath>
                </a14:m>
                <a:r>
                  <a:rPr lang="en-US" sz="2000" dirty="0" smtClean="0"/>
                  <a:t>: accuracy of the PRS</a:t>
                </a:r>
              </a:p>
              <a:p>
                <a:pPr marL="342900" indent="-342900">
                  <a:buFont typeface="Arial" panose="020B0604020202020204" pitchFamily="34" charset="0"/>
                  <a:buChar char="•"/>
                </a:pPr>
                <a14:m>
                  <m:oMath xmlns:m="http://schemas.openxmlformats.org/officeDocument/2006/math">
                    <m:r>
                      <a:rPr lang="en-US" sz="2000" b="0" i="1" smtClean="0">
                        <a:latin typeface="Cambria Math" panose="02040503050406030204" pitchFamily="18" charset="0"/>
                      </a:rPr>
                      <m:t>𝑛</m:t>
                    </m:r>
                  </m:oMath>
                </a14:m>
                <a:r>
                  <a:rPr lang="en-US" sz="2000" dirty="0" smtClean="0"/>
                  <a:t>: number of embryos</a:t>
                </a:r>
              </a:p>
              <a:p>
                <a:pPr marL="342900" indent="-342900">
                  <a:buFont typeface="Arial" panose="020B0604020202020204" pitchFamily="34" charset="0"/>
                  <a:buChar char="•"/>
                </a:pPr>
                <a14:m>
                  <m:oMath xmlns:m="http://schemas.openxmlformats.org/officeDocument/2006/math">
                    <m:r>
                      <a:rPr lang="en-US" sz="2000" i="1">
                        <a:latin typeface="Cambria Math" panose="02040503050406030204" pitchFamily="18" charset="0"/>
                      </a:rPr>
                      <m:t>𝐾</m:t>
                    </m:r>
                  </m:oMath>
                </a14:m>
                <a:r>
                  <a:rPr lang="en-US" sz="2000" dirty="0"/>
                  <a:t>: disease prevalence</a:t>
                </a:r>
                <a:endParaRPr lang="en-US" sz="2000" i="1" dirty="0" smtClean="0">
                  <a:latin typeface="Cambria Math" panose="02040503050406030204" pitchFamily="18" charset="0"/>
                </a:endParaRPr>
              </a:p>
              <a:p>
                <a:pPr marL="342900" indent="-342900">
                  <a:buFont typeface="Arial" panose="020B0604020202020204" pitchFamily="34" charset="0"/>
                  <a:buChar char="•"/>
                </a:pPr>
                <a14:m>
                  <m:oMath xmlns:m="http://schemas.openxmlformats.org/officeDocument/2006/math">
                    <m:r>
                      <a:rPr lang="en-US" sz="2000" i="1">
                        <a:latin typeface="Cambria Math" panose="02040503050406030204" pitchFamily="18" charset="0"/>
                      </a:rPr>
                      <m:t>𝑞</m:t>
                    </m:r>
                  </m:oMath>
                </a14:m>
                <a:r>
                  <a:rPr lang="en-US" sz="2000" dirty="0"/>
                  <a:t>: </a:t>
                </a:r>
                <a:r>
                  <a:rPr lang="en-US" sz="2000" dirty="0" smtClean="0"/>
                  <a:t>risk exclusion percentile (e.g., 2%)</a:t>
                </a:r>
                <a:endParaRPr lang="en-US" sz="2000" dirty="0"/>
              </a:p>
            </p:txBody>
          </p:sp>
        </mc:Choice>
        <mc:Fallback xmlns="">
          <p:sp>
            <p:nvSpPr>
              <p:cNvPr id="4" name="TextBox 3"/>
              <p:cNvSpPr txBox="1">
                <a:spLocks noRot="1" noChangeAspect="1" noMove="1" noResize="1" noEditPoints="1" noAdjustHandles="1" noChangeArrowheads="1" noChangeShapeType="1" noTextEdit="1"/>
              </p:cNvSpPr>
              <p:nvPr/>
            </p:nvSpPr>
            <p:spPr>
              <a:xfrm>
                <a:off x="1047528" y="5001832"/>
                <a:ext cx="4343180" cy="1323439"/>
              </a:xfrm>
              <a:prstGeom prst="rect">
                <a:avLst/>
              </a:prstGeom>
              <a:blipFill>
                <a:blip r:embed="rId4"/>
                <a:stretch>
                  <a:fillRect l="-1119" t="-2273" b="-6364"/>
                </a:stretch>
              </a:blipFill>
              <a:ln w="19050">
                <a:solidFill>
                  <a:srgbClr val="5D2884"/>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6207665" y="4542757"/>
                <a:ext cx="5515100" cy="1975990"/>
              </a:xfrm>
              <a:prstGeom prst="rect">
                <a:avLst/>
              </a:prstGeom>
              <a:noFill/>
              <a:ln w="19050">
                <a:solidFill>
                  <a:srgbClr val="BC8FDD"/>
                </a:solidFill>
              </a:ln>
            </p:spPr>
            <p:txBody>
              <a:bodyPr wrap="none" rtlCol="0">
                <a:spAutoFit/>
              </a:bodyPr>
              <a:lstStyle/>
              <a:p>
                <a:pPr marL="342900" indent="-342900">
                  <a:buFont typeface="Arial" panose="020B0604020202020204" pitchFamily="34" charset="0"/>
                  <a:buChar char="•"/>
                </a:pPr>
                <a14:m>
                  <m:oMath xmlns:m="http://schemas.openxmlformats.org/officeDocument/2006/math">
                    <m:r>
                      <a:rPr lang="en-US" sz="2000" b="0" i="1" smtClean="0">
                        <a:solidFill>
                          <a:schemeClr val="bg1">
                            <a:lumMod val="65000"/>
                          </a:schemeClr>
                        </a:solidFill>
                        <a:latin typeface="Cambria Math" panose="02040503050406030204" pitchFamily="18" charset="0"/>
                      </a:rPr>
                      <m:t>𝑢</m:t>
                    </m:r>
                    <m:r>
                      <a:rPr lang="en-US" sz="2000" b="0" i="1" smtClean="0">
                        <a:solidFill>
                          <a:schemeClr val="bg1">
                            <a:lumMod val="65000"/>
                          </a:schemeClr>
                        </a:solidFill>
                        <a:latin typeface="Cambria Math" panose="02040503050406030204" pitchFamily="18" charset="0"/>
                      </a:rPr>
                      <m:t>,</m:t>
                    </m:r>
                    <m:r>
                      <a:rPr lang="en-US" sz="2000" b="0" i="1" smtClean="0">
                        <a:solidFill>
                          <a:schemeClr val="bg1">
                            <a:lumMod val="65000"/>
                          </a:schemeClr>
                        </a:solidFill>
                        <a:latin typeface="Cambria Math" panose="02040503050406030204" pitchFamily="18" charset="0"/>
                      </a:rPr>
                      <m:t>𝑡</m:t>
                    </m:r>
                  </m:oMath>
                </a14:m>
                <a:r>
                  <a:rPr lang="en-US" sz="2000" dirty="0" smtClean="0">
                    <a:solidFill>
                      <a:schemeClr val="bg1">
                        <a:lumMod val="65000"/>
                      </a:schemeClr>
                    </a:solidFill>
                  </a:rPr>
                  <a:t>: integration variables</a:t>
                </a:r>
                <a:endParaRPr lang="en-US" sz="2000" i="1" dirty="0" smtClean="0">
                  <a:solidFill>
                    <a:schemeClr val="bg1">
                      <a:lumMod val="65000"/>
                    </a:schemeClr>
                  </a:solidFill>
                </a:endParaRPr>
              </a:p>
              <a:p>
                <a:pPr marL="342900" indent="-342900">
                  <a:buFont typeface="Arial" panose="020B0604020202020204" pitchFamily="34" charset="0"/>
                  <a:buChar char="•"/>
                </a:pPr>
                <a14:m>
                  <m:oMath xmlns:m="http://schemas.openxmlformats.org/officeDocument/2006/math">
                    <m:r>
                      <a:rPr lang="en-US" sz="2000" i="1" smtClean="0">
                        <a:solidFill>
                          <a:schemeClr val="bg1">
                            <a:lumMod val="65000"/>
                          </a:schemeClr>
                        </a:solidFill>
                        <a:latin typeface="Cambria Math" panose="02040503050406030204" pitchFamily="18" charset="0"/>
                      </a:rPr>
                      <m:t>𝜙</m:t>
                    </m:r>
                    <m:r>
                      <a:rPr lang="en-US" sz="2000" i="1" smtClean="0">
                        <a:solidFill>
                          <a:schemeClr val="bg1">
                            <a:lumMod val="65000"/>
                          </a:schemeClr>
                        </a:solidFill>
                        <a:latin typeface="Cambria Math" panose="02040503050406030204" pitchFamily="18" charset="0"/>
                      </a:rPr>
                      <m:t>(</m:t>
                    </m:r>
                    <m:r>
                      <a:rPr lang="en-US" sz="2000" i="1" smtClean="0">
                        <a:solidFill>
                          <a:schemeClr val="bg1">
                            <a:lumMod val="65000"/>
                          </a:schemeClr>
                        </a:solidFill>
                        <a:latin typeface="Cambria Math" panose="02040503050406030204" pitchFamily="18" charset="0"/>
                      </a:rPr>
                      <m:t>𝑡</m:t>
                    </m:r>
                    <m:r>
                      <a:rPr lang="en-US" sz="2000" i="1" smtClean="0">
                        <a:solidFill>
                          <a:schemeClr val="bg1">
                            <a:lumMod val="65000"/>
                          </a:schemeClr>
                        </a:solidFill>
                        <a:latin typeface="Cambria Math" panose="02040503050406030204" pitchFamily="18" charset="0"/>
                      </a:rPr>
                      <m:t>)</m:t>
                    </m:r>
                  </m:oMath>
                </a14:m>
                <a:r>
                  <a:rPr lang="en-US" sz="2000" dirty="0">
                    <a:solidFill>
                      <a:schemeClr val="bg1">
                        <a:lumMod val="65000"/>
                      </a:schemeClr>
                    </a:solidFill>
                  </a:rPr>
                  <a:t>: </a:t>
                </a:r>
                <a:r>
                  <a:rPr lang="en-US" sz="2000" dirty="0" smtClean="0">
                    <a:solidFill>
                      <a:schemeClr val="bg1">
                        <a:lumMod val="65000"/>
                      </a:schemeClr>
                    </a:solidFill>
                  </a:rPr>
                  <a:t>standard normal probability density</a:t>
                </a:r>
              </a:p>
              <a:p>
                <a:pPr marL="342900" indent="-342900">
                  <a:buFont typeface="Arial" panose="020B0604020202020204" pitchFamily="34" charset="0"/>
                  <a:buChar char="•"/>
                </a:pPr>
                <a14:m>
                  <m:oMath xmlns:m="http://schemas.openxmlformats.org/officeDocument/2006/math">
                    <m:r>
                      <m:rPr>
                        <m:sty m:val="p"/>
                      </m:rPr>
                      <a:rPr lang="en-US" sz="2000">
                        <a:solidFill>
                          <a:schemeClr val="bg1">
                            <a:lumMod val="65000"/>
                          </a:schemeClr>
                        </a:solidFill>
                        <a:latin typeface="Cambria Math" panose="02040503050406030204" pitchFamily="18" charset="0"/>
                      </a:rPr>
                      <m:t>Φ</m:t>
                    </m:r>
                    <m:r>
                      <a:rPr lang="en-US" sz="2000" i="1">
                        <a:solidFill>
                          <a:schemeClr val="bg1">
                            <a:lumMod val="65000"/>
                          </a:schemeClr>
                        </a:solidFill>
                        <a:latin typeface="Cambria Math" panose="02040503050406030204" pitchFamily="18" charset="0"/>
                      </a:rPr>
                      <m:t>(</m:t>
                    </m:r>
                    <m:r>
                      <a:rPr lang="en-US" sz="2000" i="1">
                        <a:solidFill>
                          <a:schemeClr val="bg1">
                            <a:lumMod val="65000"/>
                          </a:schemeClr>
                        </a:solidFill>
                        <a:latin typeface="Cambria Math" panose="02040503050406030204" pitchFamily="18" charset="0"/>
                      </a:rPr>
                      <m:t>𝑡</m:t>
                    </m:r>
                    <m:r>
                      <a:rPr lang="en-US" sz="2000" i="1">
                        <a:solidFill>
                          <a:schemeClr val="bg1">
                            <a:lumMod val="65000"/>
                          </a:schemeClr>
                        </a:solidFill>
                        <a:latin typeface="Cambria Math" panose="02040503050406030204" pitchFamily="18" charset="0"/>
                      </a:rPr>
                      <m:t>)</m:t>
                    </m:r>
                  </m:oMath>
                </a14:m>
                <a:r>
                  <a:rPr lang="en-US" sz="2000" dirty="0">
                    <a:solidFill>
                      <a:schemeClr val="bg1">
                        <a:lumMod val="65000"/>
                      </a:schemeClr>
                    </a:solidFill>
                  </a:rPr>
                  <a:t>: </a:t>
                </a:r>
                <a:r>
                  <a:rPr lang="en-US" sz="2000" dirty="0" smtClean="0">
                    <a:solidFill>
                      <a:schemeClr val="bg1">
                        <a:lumMod val="65000"/>
                      </a:schemeClr>
                    </a:solidFill>
                  </a:rPr>
                  <a:t>stdandard normal cumulative distribution</a:t>
                </a:r>
                <a:endParaRPr lang="en-US" sz="2000" dirty="0">
                  <a:solidFill>
                    <a:schemeClr val="bg1">
                      <a:lumMod val="65000"/>
                    </a:schemeClr>
                  </a:solidFill>
                </a:endParaRPr>
              </a:p>
              <a:p>
                <a:pPr marL="342900" indent="-342900">
                  <a:buFont typeface="Arial" panose="020B0604020202020204" pitchFamily="34" charset="0"/>
                  <a:buChar char="•"/>
                </a:pPr>
                <a14:m>
                  <m:oMath xmlns:m="http://schemas.openxmlformats.org/officeDocument/2006/math">
                    <m:acc>
                      <m:accPr>
                        <m:chr m:val="̃"/>
                        <m:ctrlPr>
                          <a:rPr lang="en-US" sz="2000" i="1">
                            <a:solidFill>
                              <a:schemeClr val="bg1">
                                <a:lumMod val="65000"/>
                              </a:schemeClr>
                            </a:solidFill>
                            <a:latin typeface="Cambria Math" panose="02040503050406030204" pitchFamily="18" charset="0"/>
                          </a:rPr>
                        </m:ctrlPr>
                      </m:accPr>
                      <m:e>
                        <m:r>
                          <m:rPr>
                            <m:sty m:val="p"/>
                          </m:rPr>
                          <a:rPr lang="en-US" sz="2000">
                            <a:solidFill>
                              <a:schemeClr val="bg1">
                                <a:lumMod val="65000"/>
                              </a:schemeClr>
                            </a:solidFill>
                            <a:latin typeface="Cambria Math" panose="02040503050406030204" pitchFamily="18" charset="0"/>
                          </a:rPr>
                          <m:t>Φ</m:t>
                        </m:r>
                      </m:e>
                    </m:acc>
                    <m:d>
                      <m:dPr>
                        <m:ctrlPr>
                          <a:rPr lang="en-US" sz="2000" i="1" dirty="0">
                            <a:solidFill>
                              <a:schemeClr val="bg1">
                                <a:lumMod val="65000"/>
                              </a:schemeClr>
                            </a:solidFill>
                            <a:latin typeface="Cambria Math" panose="02040503050406030204" pitchFamily="18" charset="0"/>
                          </a:rPr>
                        </m:ctrlPr>
                      </m:dPr>
                      <m:e>
                        <m:r>
                          <a:rPr lang="en-US" sz="2000" i="1" dirty="0">
                            <a:solidFill>
                              <a:schemeClr val="bg1">
                                <a:lumMod val="65000"/>
                              </a:schemeClr>
                            </a:solidFill>
                            <a:latin typeface="Cambria Math" panose="02040503050406030204" pitchFamily="18" charset="0"/>
                          </a:rPr>
                          <m:t>𝑡</m:t>
                        </m:r>
                      </m:e>
                    </m:d>
                    <m:r>
                      <a:rPr lang="en-US" sz="2000" i="1" dirty="0">
                        <a:solidFill>
                          <a:schemeClr val="bg1">
                            <a:lumMod val="65000"/>
                          </a:schemeClr>
                        </a:solidFill>
                        <a:latin typeface="Cambria Math" panose="02040503050406030204" pitchFamily="18" charset="0"/>
                      </a:rPr>
                      <m:t>=1−</m:t>
                    </m:r>
                    <m:r>
                      <m:rPr>
                        <m:sty m:val="p"/>
                      </m:rPr>
                      <a:rPr lang="en-US" sz="2000" dirty="0">
                        <a:solidFill>
                          <a:schemeClr val="bg1">
                            <a:lumMod val="65000"/>
                          </a:schemeClr>
                        </a:solidFill>
                        <a:latin typeface="Cambria Math" panose="02040503050406030204" pitchFamily="18" charset="0"/>
                      </a:rPr>
                      <m:t>Φ</m:t>
                    </m:r>
                    <m:r>
                      <a:rPr lang="en-US" sz="2000" i="1" dirty="0">
                        <a:solidFill>
                          <a:schemeClr val="bg1">
                            <a:lumMod val="65000"/>
                          </a:schemeClr>
                        </a:solidFill>
                        <a:latin typeface="Cambria Math" panose="02040503050406030204" pitchFamily="18" charset="0"/>
                      </a:rPr>
                      <m:t>(</m:t>
                    </m:r>
                    <m:r>
                      <a:rPr lang="en-US" sz="2000" i="1" dirty="0">
                        <a:solidFill>
                          <a:schemeClr val="bg1">
                            <a:lumMod val="65000"/>
                          </a:schemeClr>
                        </a:solidFill>
                        <a:latin typeface="Cambria Math" panose="02040503050406030204" pitchFamily="18" charset="0"/>
                      </a:rPr>
                      <m:t>𝑡</m:t>
                    </m:r>
                    <m:r>
                      <a:rPr lang="en-US" sz="2000" i="1" dirty="0">
                        <a:solidFill>
                          <a:schemeClr val="bg1">
                            <a:lumMod val="65000"/>
                          </a:schemeClr>
                        </a:solidFill>
                        <a:latin typeface="Cambria Math" panose="02040503050406030204" pitchFamily="18" charset="0"/>
                      </a:rPr>
                      <m:t>)</m:t>
                    </m:r>
                  </m:oMath>
                </a14:m>
                <a:endParaRPr lang="en-US" sz="2000" dirty="0">
                  <a:solidFill>
                    <a:schemeClr val="bg1">
                      <a:lumMod val="65000"/>
                    </a:schemeClr>
                  </a:solidFill>
                </a:endParaRPr>
              </a:p>
              <a:p>
                <a:pPr marL="342900" indent="-342900">
                  <a:buFont typeface="Arial" panose="020B0604020202020204" pitchFamily="34" charset="0"/>
                  <a:buChar char="•"/>
                </a:pPr>
                <a14:m>
                  <m:oMath xmlns:m="http://schemas.openxmlformats.org/officeDocument/2006/math">
                    <m:sSub>
                      <m:sSubPr>
                        <m:ctrlPr>
                          <a:rPr lang="en-US" sz="2000" i="1">
                            <a:solidFill>
                              <a:schemeClr val="bg1">
                                <a:lumMod val="65000"/>
                              </a:schemeClr>
                            </a:solidFill>
                            <a:latin typeface="Cambria Math" panose="02040503050406030204" pitchFamily="18" charset="0"/>
                          </a:rPr>
                        </m:ctrlPr>
                      </m:sSubPr>
                      <m:e>
                        <m:r>
                          <a:rPr lang="en-US" sz="2000" i="1">
                            <a:solidFill>
                              <a:schemeClr val="bg1">
                                <a:lumMod val="65000"/>
                              </a:schemeClr>
                            </a:solidFill>
                            <a:latin typeface="Cambria Math" panose="02040503050406030204" pitchFamily="18" charset="0"/>
                          </a:rPr>
                          <m:t>𝑧</m:t>
                        </m:r>
                      </m:e>
                      <m:sub>
                        <m:r>
                          <a:rPr lang="en-US" sz="2000" i="1">
                            <a:solidFill>
                              <a:schemeClr val="bg1">
                                <a:lumMod val="65000"/>
                              </a:schemeClr>
                            </a:solidFill>
                            <a:latin typeface="Cambria Math" panose="02040503050406030204" pitchFamily="18" charset="0"/>
                          </a:rPr>
                          <m:t>𝐾</m:t>
                        </m:r>
                      </m:sub>
                    </m:sSub>
                    <m:r>
                      <a:rPr lang="en-US" sz="2000" b="0" i="1" smtClean="0">
                        <a:solidFill>
                          <a:schemeClr val="bg1">
                            <a:lumMod val="65000"/>
                          </a:schemeClr>
                        </a:solidFill>
                        <a:latin typeface="Cambria Math" panose="02040503050406030204" pitchFamily="18" charset="0"/>
                      </a:rPr>
                      <m:t>=</m:t>
                    </m:r>
                    <m:sSup>
                      <m:sSupPr>
                        <m:ctrlPr>
                          <a:rPr lang="en-US" sz="2000" b="0" i="1" smtClean="0">
                            <a:solidFill>
                              <a:schemeClr val="bg1">
                                <a:lumMod val="65000"/>
                              </a:schemeClr>
                            </a:solidFill>
                            <a:latin typeface="Cambria Math" panose="02040503050406030204" pitchFamily="18" charset="0"/>
                          </a:rPr>
                        </m:ctrlPr>
                      </m:sSupPr>
                      <m:e>
                        <m:r>
                          <m:rPr>
                            <m:sty m:val="p"/>
                          </m:rPr>
                          <a:rPr lang="en-US" sz="2000" b="0" i="0" smtClean="0">
                            <a:solidFill>
                              <a:schemeClr val="bg1">
                                <a:lumMod val="65000"/>
                              </a:schemeClr>
                            </a:solidFill>
                            <a:latin typeface="Cambria Math" panose="02040503050406030204" pitchFamily="18" charset="0"/>
                          </a:rPr>
                          <m:t>Φ</m:t>
                        </m:r>
                      </m:e>
                      <m:sup>
                        <m:r>
                          <a:rPr lang="en-US" sz="2000" b="0" i="1" smtClean="0">
                            <a:solidFill>
                              <a:schemeClr val="bg1">
                                <a:lumMod val="65000"/>
                              </a:schemeClr>
                            </a:solidFill>
                            <a:latin typeface="Cambria Math" panose="02040503050406030204" pitchFamily="18" charset="0"/>
                          </a:rPr>
                          <m:t>−1</m:t>
                        </m:r>
                      </m:sup>
                    </m:sSup>
                    <m:r>
                      <a:rPr lang="en-US" sz="2000" b="0" i="1" smtClean="0">
                        <a:solidFill>
                          <a:schemeClr val="bg1">
                            <a:lumMod val="65000"/>
                          </a:schemeClr>
                        </a:solidFill>
                        <a:latin typeface="Cambria Math" panose="02040503050406030204" pitchFamily="18" charset="0"/>
                      </a:rPr>
                      <m:t>(1−</m:t>
                    </m:r>
                    <m:r>
                      <a:rPr lang="en-US" sz="2000" b="0" i="1" smtClean="0">
                        <a:solidFill>
                          <a:schemeClr val="bg1">
                            <a:lumMod val="65000"/>
                          </a:schemeClr>
                        </a:solidFill>
                        <a:latin typeface="Cambria Math" panose="02040503050406030204" pitchFamily="18" charset="0"/>
                      </a:rPr>
                      <m:t>𝐾</m:t>
                    </m:r>
                    <m:r>
                      <a:rPr lang="en-US" sz="2000" b="0" i="1" smtClean="0">
                        <a:solidFill>
                          <a:schemeClr val="bg1">
                            <a:lumMod val="65000"/>
                          </a:schemeClr>
                        </a:solidFill>
                        <a:latin typeface="Cambria Math" panose="02040503050406030204" pitchFamily="18" charset="0"/>
                      </a:rPr>
                      <m:t>)</m:t>
                    </m:r>
                  </m:oMath>
                </a14:m>
                <a:endParaRPr lang="en-US" sz="2000" dirty="0">
                  <a:solidFill>
                    <a:schemeClr val="bg1">
                      <a:lumMod val="65000"/>
                    </a:schemeClr>
                  </a:solidFill>
                </a:endParaRPr>
              </a:p>
              <a:p>
                <a:pPr marL="342900" indent="-342900">
                  <a:buFont typeface="Arial" panose="020B0604020202020204" pitchFamily="34" charset="0"/>
                  <a:buChar char="•"/>
                </a:pPr>
                <a14:m>
                  <m:oMath xmlns:m="http://schemas.openxmlformats.org/officeDocument/2006/math">
                    <m:sSub>
                      <m:sSubPr>
                        <m:ctrlPr>
                          <a:rPr lang="en-US" sz="2000" b="0" i="1" smtClean="0">
                            <a:solidFill>
                              <a:schemeClr val="bg1">
                                <a:lumMod val="65000"/>
                              </a:schemeClr>
                            </a:solidFill>
                            <a:latin typeface="Cambria Math" panose="02040503050406030204" pitchFamily="18" charset="0"/>
                          </a:rPr>
                        </m:ctrlPr>
                      </m:sSubPr>
                      <m:e>
                        <m:r>
                          <a:rPr lang="en-US" sz="2000" b="0" i="1" smtClean="0">
                            <a:solidFill>
                              <a:schemeClr val="bg1">
                                <a:lumMod val="65000"/>
                              </a:schemeClr>
                            </a:solidFill>
                            <a:latin typeface="Cambria Math" panose="02040503050406030204" pitchFamily="18" charset="0"/>
                          </a:rPr>
                          <m:t>𝑧</m:t>
                        </m:r>
                      </m:e>
                      <m:sub>
                        <m:r>
                          <a:rPr lang="en-US" sz="2000" b="0" i="1" smtClean="0">
                            <a:solidFill>
                              <a:schemeClr val="bg1">
                                <a:lumMod val="65000"/>
                              </a:schemeClr>
                            </a:solidFill>
                            <a:latin typeface="Cambria Math" panose="02040503050406030204" pitchFamily="18" charset="0"/>
                          </a:rPr>
                          <m:t>𝑞</m:t>
                        </m:r>
                      </m:sub>
                    </m:sSub>
                    <m:r>
                      <a:rPr lang="en-US" sz="2000" b="0" i="1" smtClean="0">
                        <a:solidFill>
                          <a:schemeClr val="bg1">
                            <a:lumMod val="65000"/>
                          </a:schemeClr>
                        </a:solidFill>
                        <a:latin typeface="Cambria Math" panose="02040503050406030204" pitchFamily="18" charset="0"/>
                      </a:rPr>
                      <m:t>=</m:t>
                    </m:r>
                    <m:sSup>
                      <m:sSupPr>
                        <m:ctrlPr>
                          <a:rPr lang="en-US" sz="2000" b="0" i="1" smtClean="0">
                            <a:solidFill>
                              <a:schemeClr val="bg1">
                                <a:lumMod val="65000"/>
                              </a:schemeClr>
                            </a:solidFill>
                            <a:latin typeface="Cambria Math" panose="02040503050406030204" pitchFamily="18" charset="0"/>
                          </a:rPr>
                        </m:ctrlPr>
                      </m:sSupPr>
                      <m:e>
                        <m:r>
                          <m:rPr>
                            <m:sty m:val="p"/>
                          </m:rPr>
                          <a:rPr lang="en-US" sz="2000" b="0" i="0" smtClean="0">
                            <a:solidFill>
                              <a:schemeClr val="bg1">
                                <a:lumMod val="65000"/>
                              </a:schemeClr>
                            </a:solidFill>
                            <a:latin typeface="Cambria Math" panose="02040503050406030204" pitchFamily="18" charset="0"/>
                          </a:rPr>
                          <m:t>Φ</m:t>
                        </m:r>
                      </m:e>
                      <m:sup>
                        <m:r>
                          <a:rPr lang="en-US" sz="2000" b="0" i="1" smtClean="0">
                            <a:solidFill>
                              <a:schemeClr val="bg1">
                                <a:lumMod val="65000"/>
                              </a:schemeClr>
                            </a:solidFill>
                            <a:latin typeface="Cambria Math" panose="02040503050406030204" pitchFamily="18" charset="0"/>
                          </a:rPr>
                          <m:t>−1</m:t>
                        </m:r>
                      </m:sup>
                    </m:sSup>
                    <m:r>
                      <a:rPr lang="en-US" sz="2000" b="0" i="1" smtClean="0">
                        <a:solidFill>
                          <a:schemeClr val="bg1">
                            <a:lumMod val="65000"/>
                          </a:schemeClr>
                        </a:solidFill>
                        <a:latin typeface="Cambria Math" panose="02040503050406030204" pitchFamily="18" charset="0"/>
                      </a:rPr>
                      <m:t>(1−</m:t>
                    </m:r>
                    <m:r>
                      <a:rPr lang="en-US" sz="2000" b="0" i="1" smtClean="0">
                        <a:solidFill>
                          <a:schemeClr val="bg1">
                            <a:lumMod val="65000"/>
                          </a:schemeClr>
                        </a:solidFill>
                        <a:latin typeface="Cambria Math" panose="02040503050406030204" pitchFamily="18" charset="0"/>
                      </a:rPr>
                      <m:t>𝑞</m:t>
                    </m:r>
                    <m:r>
                      <a:rPr lang="en-US" sz="2000" b="0" i="1" smtClean="0">
                        <a:solidFill>
                          <a:schemeClr val="bg1">
                            <a:lumMod val="65000"/>
                          </a:schemeClr>
                        </a:solidFill>
                        <a:latin typeface="Cambria Math" panose="02040503050406030204" pitchFamily="18" charset="0"/>
                      </a:rPr>
                      <m:t>)</m:t>
                    </m:r>
                  </m:oMath>
                </a14:m>
                <a:endParaRPr lang="en-US" sz="2000" dirty="0">
                  <a:solidFill>
                    <a:schemeClr val="bg1">
                      <a:lumMod val="65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207665" y="4542757"/>
                <a:ext cx="5515100" cy="1975990"/>
              </a:xfrm>
              <a:prstGeom prst="rect">
                <a:avLst/>
              </a:prstGeom>
              <a:blipFill>
                <a:blip r:embed="rId5"/>
                <a:stretch>
                  <a:fillRect l="-881" t="-1223" r="-220" b="-2141"/>
                </a:stretch>
              </a:blipFill>
              <a:ln w="19050">
                <a:solidFill>
                  <a:srgbClr val="BC8FDD"/>
                </a:solidFill>
              </a:ln>
            </p:spPr>
            <p:txBody>
              <a:bodyPr/>
              <a:lstStyle/>
              <a:p>
                <a:r>
                  <a:rPr lang="en-US">
                    <a:noFill/>
                  </a:rPr>
                  <a:t> </a:t>
                </a:r>
              </a:p>
            </p:txBody>
          </p:sp>
        </mc:Fallback>
      </mc:AlternateContent>
    </p:spTree>
    <p:extLst>
      <p:ext uri="{BB962C8B-B14F-4D97-AF65-F5344CB8AC3E}">
        <p14:creationId xmlns:p14="http://schemas.microsoft.com/office/powerpoint/2010/main" val="399950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the risk reduction</a:t>
            </a:r>
            <a:endParaRPr lang="en-US" dirty="0"/>
          </a:p>
        </p:txBody>
      </p:sp>
      <p:sp>
        <p:nvSpPr>
          <p:cNvPr id="4" name="Content Placeholder 3"/>
          <p:cNvSpPr>
            <a:spLocks noGrp="1"/>
          </p:cNvSpPr>
          <p:nvPr>
            <p:ph idx="1"/>
          </p:nvPr>
        </p:nvSpPr>
        <p:spPr>
          <a:xfrm>
            <a:off x="838199" y="1813661"/>
            <a:ext cx="10515600" cy="4129939"/>
          </a:xfrm>
        </p:spPr>
        <p:txBody>
          <a:bodyPr/>
          <a:lstStyle/>
          <a:p>
            <a:r>
              <a:rPr lang="en-US" dirty="0">
                <a:solidFill>
                  <a:srgbClr val="0070C0"/>
                </a:solidFill>
              </a:rPr>
              <a:t>Absolute risk reduction</a:t>
            </a:r>
            <a:r>
              <a:rPr lang="en-US" dirty="0"/>
              <a:t> (ARR) = </a:t>
            </a:r>
            <a:r>
              <a:rPr lang="en-US" i="1" dirty="0" smtClean="0"/>
              <a:t>Prevalence</a:t>
            </a:r>
            <a:r>
              <a:rPr lang="en-US" dirty="0" smtClean="0"/>
              <a:t> </a:t>
            </a:r>
            <a:r>
              <a:rPr lang="en-IL" dirty="0"/>
              <a:t>—</a:t>
            </a:r>
            <a:r>
              <a:rPr lang="en-US" dirty="0"/>
              <a:t> [</a:t>
            </a:r>
            <a:r>
              <a:rPr lang="en-US" i="1" dirty="0"/>
              <a:t>Risk of selected embryo</a:t>
            </a:r>
            <a:r>
              <a:rPr lang="en-US" dirty="0"/>
              <a:t>]</a:t>
            </a:r>
          </a:p>
          <a:p>
            <a:r>
              <a:rPr lang="en-US" dirty="0">
                <a:solidFill>
                  <a:srgbClr val="0070C0"/>
                </a:solidFill>
              </a:rPr>
              <a:t>Relative risk reduction</a:t>
            </a:r>
            <a:r>
              <a:rPr lang="en-US" dirty="0"/>
              <a:t> (RRR) = ARR / </a:t>
            </a:r>
            <a:r>
              <a:rPr lang="en-US" i="1" dirty="0" smtClean="0"/>
              <a:t>Prevalence</a:t>
            </a:r>
            <a:endParaRPr lang="en-US" dirty="0"/>
          </a:p>
          <a:p>
            <a:endParaRPr lang="en-US" dirty="0" smtClean="0">
              <a:solidFill>
                <a:srgbClr val="0070C0"/>
              </a:solidFill>
            </a:endParaRPr>
          </a:p>
          <a:p>
            <a:r>
              <a:rPr lang="en-US" dirty="0" smtClean="0">
                <a:solidFill>
                  <a:srgbClr val="0070C0"/>
                </a:solidFill>
              </a:rPr>
              <a:t>Example</a:t>
            </a:r>
            <a:r>
              <a:rPr lang="en-US" dirty="0"/>
              <a:t>: </a:t>
            </a:r>
            <a:r>
              <a:rPr lang="en-US" i="1" dirty="0"/>
              <a:t>Prevalence</a:t>
            </a:r>
            <a:r>
              <a:rPr lang="en-US" dirty="0"/>
              <a:t>=5%, </a:t>
            </a:r>
            <a:r>
              <a:rPr lang="en-US" i="1" dirty="0"/>
              <a:t>Risk of selected embryo</a:t>
            </a:r>
            <a:r>
              <a:rPr lang="en-US" dirty="0"/>
              <a:t>=3%</a:t>
            </a:r>
          </a:p>
          <a:p>
            <a:r>
              <a:rPr lang="en-US" b="1" dirty="0">
                <a:solidFill>
                  <a:srgbClr val="0070C0"/>
                </a:solidFill>
              </a:rPr>
              <a:t>ARR</a:t>
            </a:r>
            <a:r>
              <a:rPr lang="en-US" dirty="0"/>
              <a:t>: 2% (points), </a:t>
            </a:r>
            <a:r>
              <a:rPr lang="en-US" b="1" dirty="0">
                <a:solidFill>
                  <a:srgbClr val="0070C0"/>
                </a:solidFill>
              </a:rPr>
              <a:t>RRR</a:t>
            </a:r>
            <a:r>
              <a:rPr lang="en-US" dirty="0"/>
              <a:t>: </a:t>
            </a:r>
            <a:r>
              <a:rPr lang="en-US" dirty="0" smtClean="0"/>
              <a:t>40</a:t>
            </a:r>
            <a:r>
              <a:rPr lang="en-US" dirty="0"/>
              <a:t>%</a:t>
            </a:r>
          </a:p>
        </p:txBody>
      </p:sp>
    </p:spTree>
    <p:extLst>
      <p:ext uri="{BB962C8B-B14F-4D97-AF65-F5344CB8AC3E}">
        <p14:creationId xmlns:p14="http://schemas.microsoft.com/office/powerpoint/2010/main" val="169573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lowest-risk prioritization</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65722"/>
          <a:stretch/>
        </p:blipFill>
        <p:spPr>
          <a:xfrm>
            <a:off x="671090" y="1583919"/>
            <a:ext cx="4017868" cy="4883938"/>
          </a:xfrm>
          <a:prstGeom prst="rect">
            <a:avLst/>
          </a:prstGeom>
        </p:spPr>
      </p:pic>
      <p:sp>
        <p:nvSpPr>
          <p:cNvPr id="6" name="Content Placeholder 5"/>
          <p:cNvSpPr>
            <a:spLocks noGrp="1"/>
          </p:cNvSpPr>
          <p:nvPr>
            <p:ph idx="1"/>
          </p:nvPr>
        </p:nvSpPr>
        <p:spPr>
          <a:xfrm>
            <a:off x="5305647" y="3291295"/>
            <a:ext cx="5688417" cy="866035"/>
          </a:xfrm>
        </p:spPr>
        <p:txBody>
          <a:bodyPr/>
          <a:lstStyle/>
          <a:p>
            <a:pPr marL="0" indent="0" algn="ctr">
              <a:buNone/>
            </a:pPr>
            <a:r>
              <a:rPr lang="en-US" dirty="0" smtClean="0">
                <a:solidFill>
                  <a:srgbClr val="5D2884"/>
                </a:solidFill>
              </a:rPr>
              <a:t>Substantial relative risk reductions can be achieved, even with just 5 embryos</a:t>
            </a:r>
            <a:endParaRPr lang="en-US" dirty="0">
              <a:solidFill>
                <a:srgbClr val="5D2884"/>
              </a:solidFill>
            </a:endParaRPr>
          </a:p>
        </p:txBody>
      </p:sp>
    </p:spTree>
    <p:extLst>
      <p:ext uri="{BB962C8B-B14F-4D97-AF65-F5344CB8AC3E}">
        <p14:creationId xmlns:p14="http://schemas.microsoft.com/office/powerpoint/2010/main" val="462574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lowest-risk prioritization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848" y="1754373"/>
            <a:ext cx="11233825" cy="4680760"/>
          </a:xfrm>
          <a:prstGeom prst="rect">
            <a:avLst/>
          </a:prstGeom>
        </p:spPr>
      </p:pic>
    </p:spTree>
    <p:extLst>
      <p:ext uri="{BB962C8B-B14F-4D97-AF65-F5344CB8AC3E}">
        <p14:creationId xmlns:p14="http://schemas.microsoft.com/office/powerpoint/2010/main" val="22430654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high-risk exclusion</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65331"/>
          <a:stretch/>
        </p:blipFill>
        <p:spPr>
          <a:xfrm>
            <a:off x="813738" y="1468549"/>
            <a:ext cx="4183564" cy="5028043"/>
          </a:xfrm>
          <a:prstGeom prst="rect">
            <a:avLst/>
          </a:prstGeom>
        </p:spPr>
      </p:pic>
      <p:sp>
        <p:nvSpPr>
          <p:cNvPr id="6" name="Content Placeholder 5"/>
          <p:cNvSpPr>
            <a:spLocks noGrp="1"/>
          </p:cNvSpPr>
          <p:nvPr>
            <p:ph idx="1"/>
          </p:nvPr>
        </p:nvSpPr>
        <p:spPr>
          <a:xfrm>
            <a:off x="5543113" y="3178744"/>
            <a:ext cx="5339317" cy="957321"/>
          </a:xfrm>
        </p:spPr>
        <p:txBody>
          <a:bodyPr>
            <a:normAutofit/>
          </a:bodyPr>
          <a:lstStyle/>
          <a:p>
            <a:pPr marL="0" indent="0" algn="ctr">
              <a:buNone/>
            </a:pPr>
            <a:r>
              <a:rPr lang="en-US" dirty="0" smtClean="0">
                <a:solidFill>
                  <a:srgbClr val="5D2884"/>
                </a:solidFill>
              </a:rPr>
              <a:t>When only excluding high risk embryos, the risk reduction is minimal</a:t>
            </a:r>
            <a:endParaRPr lang="en-US" dirty="0">
              <a:solidFill>
                <a:srgbClr val="5D2884"/>
              </a:solidFill>
            </a:endParaRPr>
          </a:p>
        </p:txBody>
      </p:sp>
      <p:cxnSp>
        <p:nvCxnSpPr>
          <p:cNvPr id="11" name="Straight Arrow Connector 10"/>
          <p:cNvCxnSpPr/>
          <p:nvPr/>
        </p:nvCxnSpPr>
        <p:spPr>
          <a:xfrm flipH="1">
            <a:off x="2101702" y="4657062"/>
            <a:ext cx="492642" cy="492642"/>
          </a:xfrm>
          <a:prstGeom prst="straightConnector1">
            <a:avLst/>
          </a:prstGeom>
          <a:ln w="28575">
            <a:solidFill>
              <a:srgbClr val="3333FF"/>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p:cNvSpPr txBox="1"/>
              <p:nvPr/>
            </p:nvSpPr>
            <p:spPr>
              <a:xfrm>
                <a:off x="267927" y="5947528"/>
                <a:ext cx="1183074" cy="707886"/>
              </a:xfrm>
              <a:prstGeom prst="rect">
                <a:avLst/>
              </a:prstGeom>
              <a:noFill/>
            </p:spPr>
            <p:txBody>
              <a:bodyPr wrap="square" rtlCol="0">
                <a:spAutoFit/>
              </a:bodyPr>
              <a:lstStyle/>
              <a:p>
                <a14:m>
                  <m:oMath xmlns:m="http://schemas.openxmlformats.org/officeDocument/2006/math">
                    <m:r>
                      <a:rPr lang="en-US" sz="2000" b="0" i="1" smtClean="0">
                        <a:latin typeface="Cambria Math" panose="02040503050406030204" pitchFamily="18" charset="0"/>
                        <a:cs typeface="Times New Roman" panose="02020603050405020304" pitchFamily="18" charset="0"/>
                      </a:rPr>
                      <m:t>𝑛</m:t>
                    </m:r>
                    <m:r>
                      <a:rPr lang="en-US" sz="2000" b="0" i="1" smtClean="0">
                        <a:latin typeface="Cambria Math" panose="02040503050406030204" pitchFamily="18" charset="0"/>
                        <a:cs typeface="Times New Roman" panose="02020603050405020304" pitchFamily="18" charset="0"/>
                      </a:rPr>
                      <m:t>=5</m:t>
                    </m:r>
                  </m:oMath>
                </a14:m>
                <a:r>
                  <a:rPr lang="en-US" sz="2000" dirty="0" smtClean="0">
                    <a:cs typeface="Times New Roman" panose="02020603050405020304" pitchFamily="18" charset="0"/>
                  </a:rPr>
                  <a:t> embryos</a:t>
                </a:r>
              </a:p>
            </p:txBody>
          </p:sp>
        </mc:Choice>
        <mc:Fallback xmlns="">
          <p:sp>
            <p:nvSpPr>
              <p:cNvPr id="3" name="TextBox 2"/>
              <p:cNvSpPr txBox="1">
                <a:spLocks noRot="1" noChangeAspect="1" noMove="1" noResize="1" noEditPoints="1" noAdjustHandles="1" noChangeArrowheads="1" noChangeShapeType="1" noTextEdit="1"/>
              </p:cNvSpPr>
              <p:nvPr/>
            </p:nvSpPr>
            <p:spPr>
              <a:xfrm>
                <a:off x="267927" y="5947528"/>
                <a:ext cx="1183074" cy="707886"/>
              </a:xfrm>
              <a:prstGeom prst="rect">
                <a:avLst/>
              </a:prstGeom>
              <a:blipFill>
                <a:blip r:embed="rId4"/>
                <a:stretch>
                  <a:fillRect l="-5670" b="-14655"/>
                </a:stretch>
              </a:blipFill>
            </p:spPr>
            <p:txBody>
              <a:bodyPr/>
              <a:lstStyle/>
              <a:p>
                <a:r>
                  <a:rPr lang="en-US">
                    <a:noFill/>
                  </a:rPr>
                  <a:t> </a:t>
                </a:r>
              </a:p>
            </p:txBody>
          </p:sp>
        </mc:Fallback>
      </mc:AlternateContent>
    </p:spTree>
    <p:extLst>
      <p:ext uri="{BB962C8B-B14F-4D97-AF65-F5344CB8AC3E}">
        <p14:creationId xmlns:p14="http://schemas.microsoft.com/office/powerpoint/2010/main" val="1013113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high-risk exclusion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923" y="1839433"/>
            <a:ext cx="10896252" cy="4540103"/>
          </a:xfrm>
          <a:prstGeom prst="rect">
            <a:avLst/>
          </a:prstGeom>
        </p:spPr>
      </p:pic>
      <p:cxnSp>
        <p:nvCxnSpPr>
          <p:cNvPr id="8" name="Straight Arrow Connector 7"/>
          <p:cNvCxnSpPr/>
          <p:nvPr/>
        </p:nvCxnSpPr>
        <p:spPr>
          <a:xfrm flipH="1">
            <a:off x="5252483" y="4543646"/>
            <a:ext cx="148856" cy="637955"/>
          </a:xfrm>
          <a:prstGeom prst="straightConnector1">
            <a:avLst/>
          </a:prstGeom>
          <a:ln w="28575">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8871097" y="4798827"/>
            <a:ext cx="148856" cy="637955"/>
          </a:xfrm>
          <a:prstGeom prst="straightConnector1">
            <a:avLst/>
          </a:prstGeom>
          <a:ln w="28575">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782721" y="4593267"/>
            <a:ext cx="492642" cy="492642"/>
          </a:xfrm>
          <a:prstGeom prst="straightConnector1">
            <a:avLst/>
          </a:prstGeom>
          <a:ln w="28575">
            <a:solidFill>
              <a:srgbClr val="3333FF"/>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p:cNvSpPr txBox="1"/>
              <p:nvPr/>
            </p:nvSpPr>
            <p:spPr>
              <a:xfrm>
                <a:off x="267927" y="5947528"/>
                <a:ext cx="1183074" cy="707886"/>
              </a:xfrm>
              <a:prstGeom prst="rect">
                <a:avLst/>
              </a:prstGeom>
              <a:noFill/>
            </p:spPr>
            <p:txBody>
              <a:bodyPr wrap="square" rtlCol="0">
                <a:spAutoFit/>
              </a:bodyPr>
              <a:lstStyle/>
              <a:p>
                <a14:m>
                  <m:oMath xmlns:m="http://schemas.openxmlformats.org/officeDocument/2006/math">
                    <m:r>
                      <a:rPr lang="en-US" sz="2000" b="0" i="1" smtClean="0">
                        <a:latin typeface="Cambria Math" panose="02040503050406030204" pitchFamily="18" charset="0"/>
                        <a:cs typeface="Times New Roman" panose="02020603050405020304" pitchFamily="18" charset="0"/>
                      </a:rPr>
                      <m:t>𝑛</m:t>
                    </m:r>
                    <m:r>
                      <a:rPr lang="en-US" sz="2000" b="0" i="1" smtClean="0">
                        <a:latin typeface="Cambria Math" panose="02040503050406030204" pitchFamily="18" charset="0"/>
                        <a:cs typeface="Times New Roman" panose="02020603050405020304" pitchFamily="18" charset="0"/>
                      </a:rPr>
                      <m:t>=5</m:t>
                    </m:r>
                  </m:oMath>
                </a14:m>
                <a:r>
                  <a:rPr lang="en-US" sz="2000" dirty="0" smtClean="0">
                    <a:cs typeface="Times New Roman" panose="02020603050405020304" pitchFamily="18" charset="0"/>
                  </a:rPr>
                  <a:t> embryos</a:t>
                </a:r>
              </a:p>
            </p:txBody>
          </p:sp>
        </mc:Choice>
        <mc:Fallback xmlns="">
          <p:sp>
            <p:nvSpPr>
              <p:cNvPr id="3" name="TextBox 2"/>
              <p:cNvSpPr txBox="1">
                <a:spLocks noRot="1" noChangeAspect="1" noMove="1" noResize="1" noEditPoints="1" noAdjustHandles="1" noChangeArrowheads="1" noChangeShapeType="1" noTextEdit="1"/>
              </p:cNvSpPr>
              <p:nvPr/>
            </p:nvSpPr>
            <p:spPr>
              <a:xfrm>
                <a:off x="267927" y="5947528"/>
                <a:ext cx="1183074" cy="707886"/>
              </a:xfrm>
              <a:prstGeom prst="rect">
                <a:avLst/>
              </a:prstGeom>
              <a:blipFill>
                <a:blip r:embed="rId4"/>
                <a:stretch>
                  <a:fillRect l="-5670" b="-14655"/>
                </a:stretch>
              </a:blipFill>
            </p:spPr>
            <p:txBody>
              <a:bodyPr/>
              <a:lstStyle/>
              <a:p>
                <a:r>
                  <a:rPr lang="en-US">
                    <a:noFill/>
                  </a:rPr>
                  <a:t> </a:t>
                </a:r>
              </a:p>
            </p:txBody>
          </p:sp>
        </mc:Fallback>
      </mc:AlternateContent>
    </p:spTree>
    <p:extLst>
      <p:ext uri="{BB962C8B-B14F-4D97-AF65-F5344CB8AC3E}">
        <p14:creationId xmlns:p14="http://schemas.microsoft.com/office/powerpoint/2010/main" val="16724397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 with real genomic data</a:t>
            </a:r>
            <a:endParaRPr lang="en-US" dirty="0"/>
          </a:p>
        </p:txBody>
      </p:sp>
      <p:sp>
        <p:nvSpPr>
          <p:cNvPr id="3" name="Content Placeholder 2"/>
          <p:cNvSpPr>
            <a:spLocks noGrp="1"/>
          </p:cNvSpPr>
          <p:nvPr>
            <p:ph idx="1"/>
          </p:nvPr>
        </p:nvSpPr>
        <p:spPr>
          <a:xfrm>
            <a:off x="689344" y="1806224"/>
            <a:ext cx="3482465" cy="4351338"/>
          </a:xfrm>
        </p:spPr>
        <p:txBody>
          <a:bodyPr/>
          <a:lstStyle/>
          <a:p>
            <a:r>
              <a:rPr lang="en-US" dirty="0" smtClean="0">
                <a:solidFill>
                  <a:srgbClr val="0033CC"/>
                </a:solidFill>
              </a:rPr>
              <a:t>Schizophrenia</a:t>
            </a:r>
            <a:r>
              <a:rPr lang="en-US" dirty="0" smtClean="0"/>
              <a:t>:</a:t>
            </a:r>
          </a:p>
          <a:p>
            <a:r>
              <a:rPr lang="en-US" sz="2000" dirty="0" smtClean="0"/>
              <a:t>897 cases, 1629 controls</a:t>
            </a:r>
          </a:p>
          <a:p>
            <a:r>
              <a:rPr lang="en-US" sz="2000" dirty="0" smtClean="0"/>
              <a:t>Ashkenazi ancestry</a:t>
            </a:r>
          </a:p>
          <a:p>
            <a:r>
              <a:rPr lang="en-US" sz="1800" dirty="0" err="1" smtClean="0"/>
              <a:t>Lencz</a:t>
            </a:r>
            <a:r>
              <a:rPr lang="en-US" sz="1800" dirty="0" smtClean="0"/>
              <a:t> et al, Nat </a:t>
            </a:r>
            <a:r>
              <a:rPr lang="en-US" sz="1800" dirty="0" err="1" smtClean="0"/>
              <a:t>Commun</a:t>
            </a:r>
            <a:r>
              <a:rPr lang="en-US" sz="1800" dirty="0" smtClean="0"/>
              <a:t>, 2013</a:t>
            </a:r>
          </a:p>
          <a:p>
            <a:endParaRPr lang="en-US" dirty="0"/>
          </a:p>
          <a:p>
            <a:r>
              <a:rPr lang="en-US" dirty="0" smtClean="0">
                <a:solidFill>
                  <a:srgbClr val="0033CC"/>
                </a:solidFill>
              </a:rPr>
              <a:t>Crohn’s disease</a:t>
            </a:r>
            <a:r>
              <a:rPr lang="en-US" dirty="0" smtClean="0"/>
              <a:t>:</a:t>
            </a:r>
          </a:p>
          <a:p>
            <a:r>
              <a:rPr lang="en-US" sz="2000" dirty="0" smtClean="0"/>
              <a:t>154 cases, 103 controls</a:t>
            </a:r>
          </a:p>
          <a:p>
            <a:r>
              <a:rPr lang="en-US" sz="2000" dirty="0" smtClean="0"/>
              <a:t>European ancestry</a:t>
            </a:r>
          </a:p>
          <a:p>
            <a:r>
              <a:rPr lang="en-US" sz="1800" dirty="0" smtClean="0"/>
              <a:t>Judy Cho, Mt Sinai</a:t>
            </a:r>
            <a:endParaRPr lang="en-US" sz="1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0665" y="1238920"/>
            <a:ext cx="7314595" cy="5485946"/>
          </a:xfrm>
          <a:prstGeom prst="rect">
            <a:avLst/>
          </a:prstGeom>
        </p:spPr>
      </p:pic>
    </p:spTree>
    <p:extLst>
      <p:ext uri="{BB962C8B-B14F-4D97-AF65-F5344CB8AC3E}">
        <p14:creationId xmlns:p14="http://schemas.microsoft.com/office/powerpoint/2010/main" val="17799262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Parents with known disease status</a:t>
            </a:r>
            <a:endParaRPr lang="en-US" dirty="0"/>
          </a:p>
        </p:txBody>
      </p:sp>
      <p:sp>
        <p:nvSpPr>
          <p:cNvPr id="3" name="Content Placeholder 2"/>
          <p:cNvSpPr>
            <a:spLocks noGrp="1"/>
          </p:cNvSpPr>
          <p:nvPr>
            <p:ph idx="1"/>
          </p:nvPr>
        </p:nvSpPr>
        <p:spPr>
          <a:xfrm>
            <a:off x="1214498" y="1506623"/>
            <a:ext cx="9453336" cy="863300"/>
          </a:xfrm>
        </p:spPr>
        <p:txBody>
          <a:bodyPr>
            <a:normAutofit lnSpcReduction="10000"/>
          </a:bodyPr>
          <a:lstStyle/>
          <a:p>
            <a:r>
              <a:rPr lang="en-US" dirty="0" smtClean="0">
                <a:solidFill>
                  <a:srgbClr val="5D2884"/>
                </a:solidFill>
              </a:rPr>
              <a:t>Risk reductions are stable vs parental disease status</a:t>
            </a:r>
          </a:p>
          <a:p>
            <a:r>
              <a:rPr lang="en-US" dirty="0" smtClean="0">
                <a:solidFill>
                  <a:srgbClr val="5D2884"/>
                </a:solidFill>
              </a:rPr>
              <a:t>When one parent affected, can restore risk to nearly normal levels</a:t>
            </a:r>
            <a:endParaRPr lang="en-US" dirty="0">
              <a:solidFill>
                <a:srgbClr val="5D2884"/>
              </a:solidFill>
            </a:endParaRPr>
          </a:p>
        </p:txBody>
      </p:sp>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t="7372"/>
          <a:stretch/>
        </p:blipFill>
        <p:spPr>
          <a:xfrm>
            <a:off x="230022" y="2994212"/>
            <a:ext cx="11731952" cy="3395956"/>
          </a:xfrm>
          <a:prstGeom prst="rect">
            <a:avLst/>
          </a:prstGeom>
        </p:spPr>
      </p:pic>
      <p:pic>
        <p:nvPicPr>
          <p:cNvPr id="5" name="Picture 4"/>
          <p:cNvPicPr>
            <a:picLocks noChangeAspect="1"/>
          </p:cNvPicPr>
          <p:nvPr/>
        </p:nvPicPr>
        <p:blipFill rotWithShape="1">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0"/>
                    </a14:imgEffect>
                  </a14:imgLayer>
                </a14:imgProps>
              </a:ext>
              <a:ext uri="{28A0092B-C50C-407E-A947-70E740481C1C}">
                <a14:useLocalDpi xmlns:a14="http://schemas.microsoft.com/office/drawing/2010/main" val="0"/>
              </a:ext>
            </a:extLst>
          </a:blip>
          <a:srcRect l="54692"/>
          <a:stretch/>
        </p:blipFill>
        <p:spPr>
          <a:xfrm flipH="1">
            <a:off x="1934747" y="4899048"/>
            <a:ext cx="267444" cy="779616"/>
          </a:xfrm>
          <a:prstGeom prst="rect">
            <a:avLst/>
          </a:prstGeom>
        </p:spPr>
      </p:pic>
      <p:pic>
        <p:nvPicPr>
          <p:cNvPr id="6" name="Picture 5"/>
          <p:cNvPicPr>
            <a:picLocks noChangeAspect="1"/>
          </p:cNvPicPr>
          <p:nvPr/>
        </p:nvPicPr>
        <p:blipFill rotWithShape="1">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r="44949"/>
          <a:stretch/>
        </p:blipFill>
        <p:spPr>
          <a:xfrm>
            <a:off x="2202191" y="4884886"/>
            <a:ext cx="330858" cy="793778"/>
          </a:xfrm>
          <a:prstGeom prst="rect">
            <a:avLst/>
          </a:prstGeom>
        </p:spPr>
      </p:pic>
      <p:grpSp>
        <p:nvGrpSpPr>
          <p:cNvPr id="13" name="Group 12"/>
          <p:cNvGrpSpPr/>
          <p:nvPr/>
        </p:nvGrpSpPr>
        <p:grpSpPr>
          <a:xfrm>
            <a:off x="5671867" y="5097525"/>
            <a:ext cx="392232" cy="544911"/>
            <a:chOff x="7901163" y="2513424"/>
            <a:chExt cx="598302" cy="793778"/>
          </a:xfrm>
        </p:grpSpPr>
        <p:pic>
          <p:nvPicPr>
            <p:cNvPr id="7" name="Picture 6"/>
            <p:cNvPicPr>
              <a:picLocks noChangeAspect="1"/>
            </p:cNvPicPr>
            <p:nvPr/>
          </p:nvPicPr>
          <p:blipFill rotWithShape="1">
            <a:blip r:embed="rId8" cstate="print">
              <a:duotone>
                <a:prstClr val="black"/>
                <a:srgbClr val="FF0000">
                  <a:tint val="45000"/>
                  <a:satMod val="400000"/>
                </a:srgbClr>
              </a:duotone>
              <a:extLst>
                <a:ext uri="{BEBA8EAE-BF5A-486C-A8C5-ECC9F3942E4B}">
                  <a14:imgProps xmlns:a14="http://schemas.microsoft.com/office/drawing/2010/main">
                    <a14:imgLayer r:embed="rId5">
                      <a14:imgEffect>
                        <a14:colorTemperature colorTemp="7200"/>
                      </a14:imgEffect>
                      <a14:imgEffect>
                        <a14:saturation sat="0"/>
                      </a14:imgEffect>
                    </a14:imgLayer>
                  </a14:imgProps>
                </a:ext>
                <a:ext uri="{28A0092B-C50C-407E-A947-70E740481C1C}">
                  <a14:useLocalDpi xmlns:a14="http://schemas.microsoft.com/office/drawing/2010/main" val="0"/>
                </a:ext>
              </a:extLst>
            </a:blip>
            <a:srcRect l="54692"/>
            <a:stretch/>
          </p:blipFill>
          <p:spPr>
            <a:xfrm flipH="1">
              <a:off x="7901163" y="2527586"/>
              <a:ext cx="267444" cy="779616"/>
            </a:xfrm>
            <a:prstGeom prst="rect">
              <a:avLst/>
            </a:prstGeom>
          </p:spPr>
        </p:pic>
        <p:pic>
          <p:nvPicPr>
            <p:cNvPr id="8" name="Picture 7"/>
            <p:cNvPicPr>
              <a:picLocks noChangeAspect="1"/>
            </p:cNvPicPr>
            <p:nvPr/>
          </p:nvPicPr>
          <p:blipFill rotWithShape="1">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r="44949"/>
            <a:stretch/>
          </p:blipFill>
          <p:spPr>
            <a:xfrm>
              <a:off x="8168607" y="2513424"/>
              <a:ext cx="330858" cy="793778"/>
            </a:xfrm>
            <a:prstGeom prst="rect">
              <a:avLst/>
            </a:prstGeom>
          </p:spPr>
        </p:pic>
      </p:grpSp>
      <p:grpSp>
        <p:nvGrpSpPr>
          <p:cNvPr id="4" name="Group 3"/>
          <p:cNvGrpSpPr/>
          <p:nvPr/>
        </p:nvGrpSpPr>
        <p:grpSpPr>
          <a:xfrm>
            <a:off x="6192148" y="5087884"/>
            <a:ext cx="400037" cy="540390"/>
            <a:chOff x="6883265" y="2499262"/>
            <a:chExt cx="598302" cy="793778"/>
          </a:xfrm>
        </p:grpSpPr>
        <p:pic>
          <p:nvPicPr>
            <p:cNvPr id="9" name="Picture 8"/>
            <p:cNvPicPr>
              <a:picLocks noChangeAspect="1"/>
            </p:cNvPicPr>
            <p:nvPr/>
          </p:nvPicPr>
          <p:blipFill rotWithShape="1">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0"/>
                      </a14:imgEffect>
                    </a14:imgLayer>
                  </a14:imgProps>
                </a:ext>
                <a:ext uri="{28A0092B-C50C-407E-A947-70E740481C1C}">
                  <a14:useLocalDpi xmlns:a14="http://schemas.microsoft.com/office/drawing/2010/main" val="0"/>
                </a:ext>
              </a:extLst>
            </a:blip>
            <a:srcRect l="54692"/>
            <a:stretch/>
          </p:blipFill>
          <p:spPr>
            <a:xfrm flipH="1">
              <a:off x="6883265" y="2513424"/>
              <a:ext cx="267444" cy="779616"/>
            </a:xfrm>
            <a:prstGeom prst="rect">
              <a:avLst/>
            </a:prstGeom>
          </p:spPr>
        </p:pic>
        <p:pic>
          <p:nvPicPr>
            <p:cNvPr id="10" name="Picture 9"/>
            <p:cNvPicPr>
              <a:picLocks noChangeAspect="1"/>
            </p:cNvPicPr>
            <p:nvPr/>
          </p:nvPicPr>
          <p:blipFill rotWithShape="1">
            <a:blip r:embed="rId9" cstate="print">
              <a:duotone>
                <a:prstClr val="black"/>
                <a:srgbClr val="C00000">
                  <a:tint val="45000"/>
                  <a:satMod val="400000"/>
                </a:srgbClr>
              </a:duotone>
              <a:extLst>
                <a:ext uri="{BEBA8EAE-BF5A-486C-A8C5-ECC9F3942E4B}">
                  <a14:imgProps xmlns:a14="http://schemas.microsoft.com/office/drawing/2010/main">
                    <a14:imgLayer r:embed="rId7">
                      <a14:imgEffect>
                        <a14:colorTemperature colorTemp="11200"/>
                      </a14:imgEffect>
                      <a14:imgEffect>
                        <a14:saturation sat="0"/>
                      </a14:imgEffect>
                    </a14:imgLayer>
                  </a14:imgProps>
                </a:ext>
                <a:ext uri="{28A0092B-C50C-407E-A947-70E740481C1C}">
                  <a14:useLocalDpi xmlns:a14="http://schemas.microsoft.com/office/drawing/2010/main" val="0"/>
                </a:ext>
              </a:extLst>
            </a:blip>
            <a:srcRect r="44949"/>
            <a:stretch/>
          </p:blipFill>
          <p:spPr>
            <a:xfrm>
              <a:off x="7150709" y="2499262"/>
              <a:ext cx="330858" cy="793778"/>
            </a:xfrm>
            <a:prstGeom prst="rect">
              <a:avLst/>
            </a:prstGeom>
          </p:spPr>
        </p:pic>
      </p:grpSp>
      <p:pic>
        <p:nvPicPr>
          <p:cNvPr id="11" name="Picture 10"/>
          <p:cNvPicPr>
            <a:picLocks noChangeAspect="1"/>
          </p:cNvPicPr>
          <p:nvPr/>
        </p:nvPicPr>
        <p:blipFill rotWithShape="1">
          <a:blip r:embed="rId8" cstate="print">
            <a:duotone>
              <a:prstClr val="black"/>
              <a:srgbClr val="C00000">
                <a:tint val="45000"/>
                <a:satMod val="400000"/>
              </a:srgbClr>
            </a:duotone>
            <a:extLst>
              <a:ext uri="{BEBA8EAE-BF5A-486C-A8C5-ECC9F3942E4B}">
                <a14:imgProps xmlns:a14="http://schemas.microsoft.com/office/drawing/2010/main">
                  <a14:imgLayer r:embed="rId5">
                    <a14:imgEffect>
                      <a14:colorTemperature colorTemp="7200"/>
                    </a14:imgEffect>
                    <a14:imgEffect>
                      <a14:saturation sat="0"/>
                    </a14:imgEffect>
                  </a14:imgLayer>
                </a14:imgProps>
              </a:ext>
              <a:ext uri="{28A0092B-C50C-407E-A947-70E740481C1C}">
                <a14:useLocalDpi xmlns:a14="http://schemas.microsoft.com/office/drawing/2010/main" val="0"/>
              </a:ext>
            </a:extLst>
          </a:blip>
          <a:srcRect l="54692"/>
          <a:stretch/>
        </p:blipFill>
        <p:spPr>
          <a:xfrm flipH="1">
            <a:off x="10997331" y="2611485"/>
            <a:ext cx="267444" cy="779616"/>
          </a:xfrm>
          <a:prstGeom prst="rect">
            <a:avLst/>
          </a:prstGeom>
        </p:spPr>
      </p:pic>
      <p:pic>
        <p:nvPicPr>
          <p:cNvPr id="12" name="Picture 11"/>
          <p:cNvPicPr>
            <a:picLocks noChangeAspect="1"/>
          </p:cNvPicPr>
          <p:nvPr/>
        </p:nvPicPr>
        <p:blipFill rotWithShape="1">
          <a:blip r:embed="rId9" cstate="print">
            <a:duotone>
              <a:prstClr val="black"/>
              <a:srgbClr val="C00000">
                <a:tint val="45000"/>
                <a:satMod val="400000"/>
              </a:srgbClr>
            </a:duotone>
            <a:extLst>
              <a:ext uri="{BEBA8EAE-BF5A-486C-A8C5-ECC9F3942E4B}">
                <a14:imgProps xmlns:a14="http://schemas.microsoft.com/office/drawing/2010/main">
                  <a14:imgLayer r:embed="rId7">
                    <a14:imgEffect>
                      <a14:colorTemperature colorTemp="11200"/>
                    </a14:imgEffect>
                    <a14:imgEffect>
                      <a14:saturation sat="0"/>
                    </a14:imgEffect>
                  </a14:imgLayer>
                </a14:imgProps>
              </a:ext>
              <a:ext uri="{28A0092B-C50C-407E-A947-70E740481C1C}">
                <a14:useLocalDpi xmlns:a14="http://schemas.microsoft.com/office/drawing/2010/main" val="0"/>
              </a:ext>
            </a:extLst>
          </a:blip>
          <a:srcRect r="44949"/>
          <a:stretch/>
        </p:blipFill>
        <p:spPr>
          <a:xfrm>
            <a:off x="11264775" y="2597323"/>
            <a:ext cx="330858" cy="793778"/>
          </a:xfrm>
          <a:prstGeom prst="rect">
            <a:avLst/>
          </a:prstGeom>
        </p:spPr>
      </p:pic>
      <p:cxnSp>
        <p:nvCxnSpPr>
          <p:cNvPr id="15" name="Straight Arrow Connector 14"/>
          <p:cNvCxnSpPr/>
          <p:nvPr/>
        </p:nvCxnSpPr>
        <p:spPr>
          <a:xfrm>
            <a:off x="4710707" y="2283222"/>
            <a:ext cx="524233" cy="612929"/>
          </a:xfrm>
          <a:prstGeom prst="straightConnector1">
            <a:avLst/>
          </a:prstGeom>
          <a:ln w="158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769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how many embryos are available?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199" y="1707336"/>
                <a:ext cx="10515600" cy="4555241"/>
              </a:xfrm>
            </p:spPr>
            <p:txBody>
              <a:bodyPr>
                <a:normAutofit/>
              </a:bodyPr>
              <a:lstStyle/>
              <a:p>
                <a:r>
                  <a:rPr lang="en-US" dirty="0" smtClean="0"/>
                  <a:t>The </a:t>
                </a:r>
                <a14:m>
                  <m:oMath xmlns:m="http://schemas.openxmlformats.org/officeDocument/2006/math">
                    <m:r>
                      <a:rPr lang="en-US" b="0" i="1" smtClean="0">
                        <a:latin typeface="Cambria Math" panose="02040503050406030204" pitchFamily="18" charset="0"/>
                      </a:rPr>
                      <m:t>𝑛</m:t>
                    </m:r>
                  </m:oMath>
                </a14:m>
                <a:r>
                  <a:rPr lang="en-US" dirty="0" smtClean="0"/>
                  <a:t> embryos must have the potential to lead to </a:t>
                </a:r>
                <a:r>
                  <a:rPr lang="en-US" b="1" dirty="0" smtClean="0">
                    <a:solidFill>
                      <a:srgbClr val="800000"/>
                    </a:solidFill>
                  </a:rPr>
                  <a:t>live birth</a:t>
                </a:r>
              </a:p>
              <a:p>
                <a:pPr lvl="1"/>
                <a:r>
                  <a:rPr lang="en-US" dirty="0" err="1" smtClean="0"/>
                  <a:t>Euploidy</a:t>
                </a:r>
                <a:r>
                  <a:rPr lang="en-US" dirty="0" smtClean="0"/>
                  <a:t> alone not sufficient</a:t>
                </a:r>
              </a:p>
              <a:p>
                <a:endParaRPr lang="en-US" dirty="0" smtClean="0"/>
              </a:p>
              <a:p>
                <a:r>
                  <a:rPr lang="en-US" dirty="0" smtClean="0"/>
                  <a:t>With advanced maternal age, </a:t>
                </a:r>
                <a14:m>
                  <m:oMath xmlns:m="http://schemas.openxmlformats.org/officeDocument/2006/math">
                    <m:r>
                      <a:rPr lang="en-US" b="0" i="1" smtClean="0">
                        <a:latin typeface="Cambria Math" panose="02040503050406030204" pitchFamily="18" charset="0"/>
                      </a:rPr>
                      <m:t>𝑛</m:t>
                    </m:r>
                    <m:r>
                      <a:rPr lang="en-IL"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1</m:t>
                    </m:r>
                  </m:oMath>
                </a14:m>
                <a:endParaRPr lang="en-US" dirty="0" smtClean="0"/>
              </a:p>
              <a:p>
                <a:endParaRPr lang="en-US" dirty="0" smtClean="0"/>
              </a:p>
              <a:p>
                <a:r>
                  <a:rPr lang="en-US" dirty="0" smtClean="0"/>
                  <a:t>For young fertile couples,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≈5</m:t>
                    </m:r>
                  </m:oMath>
                </a14:m>
                <a:r>
                  <a:rPr lang="en-US" dirty="0" smtClean="0"/>
                  <a:t> can be </a:t>
                </a:r>
                <a:br>
                  <a:rPr lang="en-US" dirty="0" smtClean="0"/>
                </a:br>
                <a:r>
                  <a:rPr lang="en-US" dirty="0" smtClean="0"/>
                  <a:t>achieved but is optimistic</a:t>
                </a:r>
              </a:p>
              <a:p>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≈2−3</m:t>
                    </m:r>
                  </m:oMath>
                </a14:m>
                <a:r>
                  <a:rPr lang="en-US" dirty="0" smtClean="0"/>
                  <a:t> more typical</a:t>
                </a:r>
              </a:p>
              <a:p>
                <a:endParaRPr lang="en-US" sz="2200" dirty="0" smtClean="0"/>
              </a:p>
              <a:p>
                <a:r>
                  <a:rPr lang="en-US" sz="1600" dirty="0" smtClean="0"/>
                  <a:t>Goldman et al, Hum </a:t>
                </a:r>
                <a:r>
                  <a:rPr lang="en-US" sz="1600" dirty="0" err="1" smtClean="0"/>
                  <a:t>Reprod</a:t>
                </a:r>
                <a:r>
                  <a:rPr lang="en-US" sz="1600" dirty="0" smtClean="0"/>
                  <a:t>, 2017; </a:t>
                </a:r>
                <a:r>
                  <a:rPr lang="en-US" sz="1600" dirty="0" err="1" smtClean="0"/>
                  <a:t>Kaing</a:t>
                </a:r>
                <a:r>
                  <a:rPr lang="en-US" sz="1600" dirty="0" smtClean="0"/>
                  <a:t> et al, </a:t>
                </a:r>
                <a:r>
                  <a:rPr lang="en-US" sz="1600" dirty="0" err="1" smtClean="0"/>
                  <a:t>Fertil</a:t>
                </a:r>
                <a:r>
                  <a:rPr lang="en-US" sz="1600" dirty="0" smtClean="0"/>
                  <a:t> </a:t>
                </a:r>
                <a:r>
                  <a:rPr lang="en-US" sz="1600" dirty="0" err="1" smtClean="0"/>
                  <a:t>Steril</a:t>
                </a:r>
                <a:r>
                  <a:rPr lang="en-US" sz="1600" dirty="0" smtClean="0"/>
                  <a:t>, 2017</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199" y="1707336"/>
                <a:ext cx="10515600" cy="4555241"/>
              </a:xfrm>
              <a:blipFill>
                <a:blip r:embed="rId3"/>
                <a:stretch>
                  <a:fillRect l="-754" t="-1874"/>
                </a:stretch>
              </a:blipFill>
            </p:spPr>
            <p:txBody>
              <a:bodyPr/>
              <a:lstStyle/>
              <a:p>
                <a:r>
                  <a:rPr lang="en-US">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9145" y="3638427"/>
            <a:ext cx="3644654" cy="2624150"/>
          </a:xfrm>
          <a:prstGeom prst="rect">
            <a:avLst/>
          </a:prstGeom>
        </p:spPr>
      </p:pic>
      <p:sp>
        <p:nvSpPr>
          <p:cNvPr id="5" name="TextBox 4"/>
          <p:cNvSpPr txBox="1"/>
          <p:nvPr/>
        </p:nvSpPr>
        <p:spPr>
          <a:xfrm>
            <a:off x="8175840" y="3299873"/>
            <a:ext cx="3445546" cy="338554"/>
          </a:xfrm>
          <a:prstGeom prst="rect">
            <a:avLst/>
          </a:prstGeom>
          <a:noFill/>
        </p:spPr>
        <p:txBody>
          <a:bodyPr wrap="square" rtlCol="0">
            <a:spAutoFit/>
          </a:bodyPr>
          <a:lstStyle/>
          <a:p>
            <a:r>
              <a:rPr lang="en-US" sz="1600" dirty="0" smtClean="0">
                <a:cs typeface="Times New Roman" panose="02020603050405020304" pitchFamily="18" charset="0"/>
              </a:rPr>
              <a:t>From </a:t>
            </a:r>
            <a:r>
              <a:rPr lang="en-US" sz="1600" dirty="0" err="1" smtClean="0">
                <a:cs typeface="Times New Roman" panose="02020603050405020304" pitchFamily="18" charset="0"/>
              </a:rPr>
              <a:t>Franasiak</a:t>
            </a:r>
            <a:r>
              <a:rPr lang="en-US" sz="1600" dirty="0" smtClean="0">
                <a:cs typeface="Times New Roman" panose="02020603050405020304" pitchFamily="18" charset="0"/>
              </a:rPr>
              <a:t> et al, </a:t>
            </a:r>
            <a:r>
              <a:rPr lang="en-US" sz="1600" dirty="0" err="1" smtClean="0">
                <a:cs typeface="Times New Roman" panose="02020603050405020304" pitchFamily="18" charset="0"/>
              </a:rPr>
              <a:t>Fertil</a:t>
            </a:r>
            <a:r>
              <a:rPr lang="en-US" sz="1600" dirty="0" smtClean="0">
                <a:cs typeface="Times New Roman" panose="02020603050405020304" pitchFamily="18" charset="0"/>
              </a:rPr>
              <a:t> </a:t>
            </a:r>
            <a:r>
              <a:rPr lang="en-US" sz="1600" dirty="0" err="1" smtClean="0">
                <a:cs typeface="Times New Roman" panose="02020603050405020304" pitchFamily="18" charset="0"/>
              </a:rPr>
              <a:t>Steril</a:t>
            </a:r>
            <a:r>
              <a:rPr lang="en-US" sz="1600" dirty="0" smtClean="0">
                <a:cs typeface="Times New Roman" panose="02020603050405020304" pitchFamily="18" charset="0"/>
              </a:rPr>
              <a:t>, 2014</a:t>
            </a:r>
          </a:p>
        </p:txBody>
      </p:sp>
    </p:spTree>
    <p:extLst>
      <p:ext uri="{BB962C8B-B14F-4D97-AF65-F5344CB8AC3E}">
        <p14:creationId xmlns:p14="http://schemas.microsoft.com/office/powerpoint/2010/main" val="105046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7224337" y="2363043"/>
            <a:ext cx="4049181" cy="2273401"/>
          </a:xfrm>
          <a:prstGeom prst="rect">
            <a:avLst/>
          </a:prstGeom>
        </p:spPr>
      </p:pic>
      <p:sp>
        <p:nvSpPr>
          <p:cNvPr id="2" name="Title 1"/>
          <p:cNvSpPr>
            <a:spLocks noGrp="1"/>
          </p:cNvSpPr>
          <p:nvPr>
            <p:ph type="title"/>
          </p:nvPr>
        </p:nvSpPr>
        <p:spPr/>
        <p:txBody>
          <a:bodyPr/>
          <a:lstStyle/>
          <a:p>
            <a:r>
              <a:rPr lang="en-US" dirty="0" smtClean="0"/>
              <a:t>Limitations: PRS accuracy</a:t>
            </a:r>
            <a:endParaRPr lang="en-US" dirty="0"/>
          </a:p>
        </p:txBody>
      </p:sp>
      <p:sp>
        <p:nvSpPr>
          <p:cNvPr id="3" name="Content Placeholder 2"/>
          <p:cNvSpPr>
            <a:spLocks noGrp="1"/>
          </p:cNvSpPr>
          <p:nvPr>
            <p:ph idx="1"/>
          </p:nvPr>
        </p:nvSpPr>
        <p:spPr>
          <a:xfrm>
            <a:off x="838200" y="1654172"/>
            <a:ext cx="10515600" cy="4852954"/>
          </a:xfrm>
        </p:spPr>
        <p:txBody>
          <a:bodyPr>
            <a:normAutofit/>
          </a:bodyPr>
          <a:lstStyle/>
          <a:p>
            <a:r>
              <a:rPr lang="en-US" dirty="0"/>
              <a:t>Polygenic scores </a:t>
            </a:r>
            <a:r>
              <a:rPr lang="en-US" dirty="0" smtClean="0"/>
              <a:t>have lower accuracy in non-EUR populations</a:t>
            </a:r>
            <a:endParaRPr lang="en-US" dirty="0"/>
          </a:p>
          <a:p>
            <a:pPr lvl="1"/>
            <a:r>
              <a:rPr lang="en-US" sz="1800" dirty="0"/>
              <a:t>Martin et </a:t>
            </a:r>
            <a:r>
              <a:rPr lang="en-US" sz="1800" dirty="0" smtClean="0"/>
              <a:t>al, Nat Genet, 2019; </a:t>
            </a:r>
            <a:r>
              <a:rPr lang="en-US" sz="1800" dirty="0"/>
              <a:t>and others</a:t>
            </a:r>
          </a:p>
          <a:p>
            <a:endParaRPr lang="en-US" dirty="0" smtClean="0"/>
          </a:p>
          <a:p>
            <a:r>
              <a:rPr lang="en-US" dirty="0" smtClean="0"/>
              <a:t>Genotyping </a:t>
            </a:r>
            <a:r>
              <a:rPr lang="en-US" dirty="0"/>
              <a:t>embryos may be less </a:t>
            </a:r>
            <a:r>
              <a:rPr lang="en-US" dirty="0" smtClean="0"/>
              <a:t/>
            </a:r>
            <a:br>
              <a:rPr lang="en-US" dirty="0" smtClean="0"/>
            </a:br>
            <a:r>
              <a:rPr lang="en-US" dirty="0" smtClean="0"/>
              <a:t>accurate </a:t>
            </a:r>
            <a:r>
              <a:rPr lang="en-US" dirty="0"/>
              <a:t>than </a:t>
            </a:r>
            <a:r>
              <a:rPr lang="en-US" dirty="0" smtClean="0"/>
              <a:t>bulk DNA</a:t>
            </a:r>
            <a:endParaRPr lang="en-US" dirty="0"/>
          </a:p>
          <a:p>
            <a:endParaRPr lang="en-US" dirty="0" smtClean="0"/>
          </a:p>
          <a:p>
            <a:endParaRPr lang="en-US" dirty="0" smtClean="0"/>
          </a:p>
          <a:p>
            <a:r>
              <a:rPr lang="en-US" dirty="0" smtClean="0"/>
              <a:t>Prediction accuracy is lower when comparing sibs, </a:t>
            </a:r>
            <a:br>
              <a:rPr lang="en-US" dirty="0" smtClean="0"/>
            </a:br>
            <a:r>
              <a:rPr lang="en-US" dirty="0" smtClean="0"/>
              <a:t>in particular for cognitive traits</a:t>
            </a:r>
          </a:p>
          <a:p>
            <a:endParaRPr lang="en-US" dirty="0" smtClean="0"/>
          </a:p>
          <a:p>
            <a:r>
              <a:rPr lang="en-US" dirty="0" smtClean="0"/>
              <a:t>PRSs may be less predictive decades from now</a:t>
            </a:r>
            <a:endParaRPr lang="en-US" sz="1800" dirty="0" smtClean="0"/>
          </a:p>
          <a:p>
            <a:endParaRPr lang="en-US" dirty="0" smtClean="0"/>
          </a:p>
        </p:txBody>
      </p:sp>
      <p:sp>
        <p:nvSpPr>
          <p:cNvPr id="9" name="TextBox 8"/>
          <p:cNvSpPr txBox="1"/>
          <p:nvPr/>
        </p:nvSpPr>
        <p:spPr>
          <a:xfrm>
            <a:off x="9228944" y="1950061"/>
            <a:ext cx="2626745" cy="338554"/>
          </a:xfrm>
          <a:prstGeom prst="rect">
            <a:avLst/>
          </a:prstGeom>
          <a:noFill/>
        </p:spPr>
        <p:txBody>
          <a:bodyPr wrap="none" rtlCol="0">
            <a:spAutoFit/>
          </a:bodyPr>
          <a:lstStyle/>
          <a:p>
            <a:r>
              <a:rPr lang="en-US" sz="1600" dirty="0" smtClean="0">
                <a:cs typeface="Times New Roman" panose="02020603050405020304" pitchFamily="18" charset="0"/>
              </a:rPr>
              <a:t>Martin et al, Nat Genet, 2019</a:t>
            </a:r>
          </a:p>
        </p:txBody>
      </p:sp>
    </p:spTree>
    <p:extLst>
      <p:ext uri="{BB962C8B-B14F-4D97-AF65-F5344CB8AC3E}">
        <p14:creationId xmlns:p14="http://schemas.microsoft.com/office/powerpoint/2010/main" val="143461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multiple diseases/pleiotropy</a:t>
            </a:r>
            <a:endParaRPr lang="en-US" dirty="0"/>
          </a:p>
        </p:txBody>
      </p:sp>
      <p:sp>
        <p:nvSpPr>
          <p:cNvPr id="3" name="Content Placeholder 2"/>
          <p:cNvSpPr>
            <a:spLocks noGrp="1"/>
          </p:cNvSpPr>
          <p:nvPr>
            <p:ph idx="1"/>
          </p:nvPr>
        </p:nvSpPr>
        <p:spPr>
          <a:xfrm>
            <a:off x="636180" y="1861346"/>
            <a:ext cx="7168117" cy="4289873"/>
          </a:xfrm>
        </p:spPr>
        <p:txBody>
          <a:bodyPr>
            <a:normAutofit/>
          </a:bodyPr>
          <a:lstStyle/>
          <a:p>
            <a:r>
              <a:rPr lang="en-US" dirty="0" smtClean="0"/>
              <a:t>Selection based on one trait/disease may increase risk of known and unknown diseases</a:t>
            </a:r>
          </a:p>
          <a:p>
            <a:endParaRPr lang="en-US" dirty="0" smtClean="0"/>
          </a:p>
          <a:p>
            <a:r>
              <a:rPr lang="en-US" dirty="0" smtClean="0"/>
              <a:t>When selecting based on multiple traits, the gain </a:t>
            </a:r>
            <a:br>
              <a:rPr lang="en-US" dirty="0" smtClean="0"/>
            </a:br>
            <a:r>
              <a:rPr lang="en-US" b="1" dirty="0" smtClean="0"/>
              <a:t>per trait </a:t>
            </a:r>
            <a:r>
              <a:rPr lang="en-US" dirty="0" smtClean="0"/>
              <a:t>decreases</a:t>
            </a:r>
          </a:p>
          <a:p>
            <a:r>
              <a:rPr lang="en-US" sz="2000" dirty="0" smtClean="0"/>
              <a:t>Karavani et al, Cell, 2019</a:t>
            </a:r>
          </a:p>
          <a:p>
            <a:endParaRPr lang="en-US" dirty="0" smtClean="0"/>
          </a:p>
          <a:p>
            <a:r>
              <a:rPr lang="en-US" b="1" dirty="0"/>
              <a:t>To be completed</a:t>
            </a:r>
            <a:r>
              <a:rPr lang="en-US" dirty="0"/>
              <a:t>: selection against multiple </a:t>
            </a:r>
            <a:r>
              <a:rPr lang="en-US" dirty="0" smtClean="0"/>
              <a:t>diseases</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4766" r="32721"/>
          <a:stretch/>
        </p:blipFill>
        <p:spPr>
          <a:xfrm>
            <a:off x="7910623" y="1404278"/>
            <a:ext cx="3625703" cy="5204011"/>
          </a:xfrm>
          <a:prstGeom prst="rect">
            <a:avLst/>
          </a:prstGeom>
        </p:spPr>
      </p:pic>
    </p:spTree>
    <p:extLst>
      <p:ext uri="{BB962C8B-B14F-4D97-AF65-F5344CB8AC3E}">
        <p14:creationId xmlns:p14="http://schemas.microsoft.com/office/powerpoint/2010/main" val="317362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662626" y="1683060"/>
            <a:ext cx="9773461" cy="2343996"/>
          </a:xfrm>
        </p:spPr>
        <p:txBody>
          <a:bodyPr>
            <a:normAutofit/>
          </a:bodyPr>
          <a:lstStyle/>
          <a:p>
            <a:pPr marL="457200" indent="-457200">
              <a:buFont typeface="+mj-lt"/>
              <a:buAutoNum type="arabicPeriod"/>
            </a:pPr>
            <a:r>
              <a:rPr lang="en-US" sz="2000" dirty="0" smtClean="0"/>
              <a:t>Large relative risk reductions possible, but it depends on how the embryo is selected</a:t>
            </a:r>
          </a:p>
          <a:p>
            <a:pPr marL="457200" indent="-457200">
              <a:buFont typeface="+mj-lt"/>
              <a:buAutoNum type="arabicPeriod"/>
            </a:pPr>
            <a:r>
              <a:rPr lang="en-US" sz="2000" dirty="0" smtClean="0"/>
              <a:t>We have good understanding of how outcomes depend on PRS accuracy, </a:t>
            </a:r>
            <a:br>
              <a:rPr lang="en-US" sz="2000" dirty="0" smtClean="0"/>
            </a:br>
            <a:r>
              <a:rPr lang="en-US" sz="2000" dirty="0" smtClean="0"/>
              <a:t>#embryos, and parental disease status</a:t>
            </a:r>
          </a:p>
          <a:p>
            <a:pPr marL="457200" indent="-457200">
              <a:buFont typeface="+mj-lt"/>
              <a:buAutoNum type="arabicPeriod"/>
            </a:pPr>
            <a:r>
              <a:rPr lang="en-US" sz="2000" dirty="0" smtClean="0"/>
              <a:t>Expected outcomes may be difficult to properly communicate (ARR/RRR, limitations)</a:t>
            </a:r>
          </a:p>
          <a:p>
            <a:pPr marL="457200" indent="-457200">
              <a:buFont typeface="+mj-lt"/>
              <a:buAutoNum type="arabicPeriod"/>
            </a:pPr>
            <a:r>
              <a:rPr lang="en-US" sz="2000" dirty="0" smtClean="0">
                <a:solidFill>
                  <a:srgbClr val="660033"/>
                </a:solidFill>
              </a:rPr>
              <a:t>Discussion </a:t>
            </a:r>
            <a:r>
              <a:rPr lang="en-US" sz="2000" dirty="0">
                <a:solidFill>
                  <a:srgbClr val="660033"/>
                </a:solidFill>
              </a:rPr>
              <a:t>of </a:t>
            </a:r>
            <a:r>
              <a:rPr lang="en-US" sz="2000" dirty="0" smtClean="0">
                <a:solidFill>
                  <a:srgbClr val="660033"/>
                </a:solidFill>
              </a:rPr>
              <a:t>ethical/social/regulatory issues </a:t>
            </a:r>
            <a:br>
              <a:rPr lang="en-US" sz="2000" dirty="0" smtClean="0">
                <a:solidFill>
                  <a:srgbClr val="660033"/>
                </a:solidFill>
              </a:rPr>
            </a:br>
            <a:r>
              <a:rPr lang="en-US" sz="2000" dirty="0" smtClean="0">
                <a:solidFill>
                  <a:srgbClr val="660033"/>
                </a:solidFill>
              </a:rPr>
              <a:t>urgently needed</a:t>
            </a:r>
            <a:endParaRPr lang="en-US" sz="2000" dirty="0">
              <a:solidFill>
                <a:srgbClr val="660033"/>
              </a:solidFill>
            </a:endParaRPr>
          </a:p>
        </p:txBody>
      </p:sp>
      <p:sp>
        <p:nvSpPr>
          <p:cNvPr id="4" name="TextBox 3"/>
          <p:cNvSpPr txBox="1"/>
          <p:nvPr/>
        </p:nvSpPr>
        <p:spPr>
          <a:xfrm>
            <a:off x="8026507" y="3904689"/>
            <a:ext cx="3906875" cy="2462213"/>
          </a:xfrm>
          <a:prstGeom prst="rect">
            <a:avLst/>
          </a:prstGeom>
          <a:noFill/>
          <a:ln w="19050">
            <a:solidFill>
              <a:srgbClr val="800000"/>
            </a:solidFill>
          </a:ln>
        </p:spPr>
        <p:txBody>
          <a:bodyPr wrap="square" rtlCol="0">
            <a:spAutoFit/>
          </a:bodyPr>
          <a:lstStyle/>
          <a:p>
            <a:pPr algn="ctr"/>
            <a:r>
              <a:rPr lang="en-US" dirty="0" smtClean="0">
                <a:solidFill>
                  <a:srgbClr val="0070C0"/>
                </a:solidFill>
                <a:cs typeface="Times New Roman" panose="02020603050405020304" pitchFamily="18" charset="0"/>
              </a:rPr>
              <a:t>Acknowledgements:</a:t>
            </a:r>
          </a:p>
          <a:p>
            <a:pPr algn="ctr"/>
            <a:r>
              <a:rPr lang="en-US" sz="1600" b="1" dirty="0">
                <a:cs typeface="Times New Roman" panose="02020603050405020304" pitchFamily="18" charset="0"/>
              </a:rPr>
              <a:t>Todd </a:t>
            </a:r>
            <a:r>
              <a:rPr lang="en-US" sz="1600" b="1" dirty="0" err="1">
                <a:cs typeface="Times New Roman" panose="02020603050405020304" pitchFamily="18" charset="0"/>
              </a:rPr>
              <a:t>Lencz</a:t>
            </a:r>
            <a:r>
              <a:rPr lang="en-US" sz="1600" b="1" dirty="0">
                <a:cs typeface="Times New Roman" panose="02020603050405020304" pitchFamily="18" charset="0"/>
              </a:rPr>
              <a:t>, </a:t>
            </a:r>
            <a:r>
              <a:rPr lang="en-US" sz="1600" b="1" dirty="0" err="1">
                <a:cs typeface="Times New Roman" panose="02020603050405020304" pitchFamily="18" charset="0"/>
              </a:rPr>
              <a:t>Northwell</a:t>
            </a:r>
            <a:endParaRPr lang="en-US" sz="1600" b="1" dirty="0">
              <a:cs typeface="Times New Roman" panose="02020603050405020304" pitchFamily="18" charset="0"/>
            </a:endParaRPr>
          </a:p>
          <a:p>
            <a:pPr algn="ctr"/>
            <a:r>
              <a:rPr lang="en-US" sz="1600" dirty="0" smtClean="0">
                <a:solidFill>
                  <a:srgbClr val="660033"/>
                </a:solidFill>
                <a:cs typeface="Times New Roman" panose="02020603050405020304" pitchFamily="18" charset="0"/>
              </a:rPr>
              <a:t>Key contribution:</a:t>
            </a:r>
          </a:p>
          <a:p>
            <a:pPr algn="ctr"/>
            <a:r>
              <a:rPr lang="en-US" sz="1600" dirty="0">
                <a:cs typeface="Times New Roman" panose="02020603050405020304" pitchFamily="18" charset="0"/>
              </a:rPr>
              <a:t>Daniel </a:t>
            </a:r>
            <a:r>
              <a:rPr lang="en-US" sz="1600" dirty="0" err="1" smtClean="0">
                <a:cs typeface="Times New Roman" panose="02020603050405020304" pitchFamily="18" charset="0"/>
              </a:rPr>
              <a:t>Backenroth</a:t>
            </a:r>
            <a:r>
              <a:rPr lang="en-US" sz="1600" dirty="0" smtClean="0">
                <a:cs typeface="Times New Roman" panose="02020603050405020304" pitchFamily="18" charset="0"/>
              </a:rPr>
              <a:t>, </a:t>
            </a:r>
            <a:r>
              <a:rPr lang="en-US" sz="1600" dirty="0">
                <a:cs typeface="Times New Roman" panose="02020603050405020304" pitchFamily="18" charset="0"/>
              </a:rPr>
              <a:t>Or </a:t>
            </a:r>
            <a:r>
              <a:rPr lang="en-US" sz="1600" dirty="0" err="1" smtClean="0">
                <a:cs typeface="Times New Roman" panose="02020603050405020304" pitchFamily="18" charset="0"/>
              </a:rPr>
              <a:t>Zuk</a:t>
            </a:r>
            <a:r>
              <a:rPr lang="en-US" sz="1600" dirty="0" smtClean="0">
                <a:cs typeface="Times New Roman" panose="02020603050405020304" pitchFamily="18" charset="0"/>
              </a:rPr>
              <a:t>, HUJI</a:t>
            </a:r>
          </a:p>
          <a:p>
            <a:pPr algn="ctr"/>
            <a:r>
              <a:rPr lang="en-US" sz="1600" dirty="0" smtClean="0">
                <a:cs typeface="Times New Roman" panose="02020603050405020304" pitchFamily="18" charset="0"/>
              </a:rPr>
              <a:t>Gabriel Lazaro-Munoz, Stacey Pereira, Baylor</a:t>
            </a:r>
          </a:p>
          <a:p>
            <a:pPr algn="ctr"/>
            <a:endParaRPr lang="en-US" sz="1600" dirty="0" smtClean="0">
              <a:solidFill>
                <a:srgbClr val="660033"/>
              </a:solidFill>
              <a:cs typeface="Times New Roman" panose="02020603050405020304" pitchFamily="18" charset="0"/>
            </a:endParaRPr>
          </a:p>
          <a:p>
            <a:pPr algn="ctr"/>
            <a:r>
              <a:rPr lang="en-US" sz="1400" dirty="0" smtClean="0">
                <a:solidFill>
                  <a:srgbClr val="660033"/>
                </a:solidFill>
                <a:cs typeface="Times New Roman" panose="02020603050405020304" pitchFamily="18" charset="0"/>
              </a:rPr>
              <a:t>Other: </a:t>
            </a:r>
            <a:r>
              <a:rPr lang="en-US" sz="1400" dirty="0" smtClean="0">
                <a:cs typeface="Times New Roman" panose="02020603050405020304" pitchFamily="18" charset="0"/>
              </a:rPr>
              <a:t>Ehud Karavani, Adam Green, </a:t>
            </a:r>
            <a:r>
              <a:rPr lang="en-US" sz="1400" dirty="0" err="1" smtClean="0">
                <a:cs typeface="Times New Roman" panose="02020603050405020304" pitchFamily="18" charset="0"/>
              </a:rPr>
              <a:t>Einat</a:t>
            </a:r>
            <a:r>
              <a:rPr lang="en-US" sz="1400" dirty="0" smtClean="0">
                <a:cs typeface="Times New Roman" panose="02020603050405020304" pitchFamily="18" charset="0"/>
              </a:rPr>
              <a:t> </a:t>
            </a:r>
            <a:r>
              <a:rPr lang="en-US" sz="1400" dirty="0" err="1" smtClean="0">
                <a:cs typeface="Times New Roman" panose="02020603050405020304" pitchFamily="18" charset="0"/>
              </a:rPr>
              <a:t>Granot</a:t>
            </a:r>
            <a:r>
              <a:rPr lang="en-US" sz="1400" dirty="0" smtClean="0">
                <a:cs typeface="Times New Roman" panose="02020603050405020304" pitchFamily="18" charset="0"/>
              </a:rPr>
              <a:t>-Hershkovitz, HUJI; David </a:t>
            </a:r>
            <a:r>
              <a:rPr lang="en-US" sz="1400" dirty="0" err="1" smtClean="0">
                <a:cs typeface="Times New Roman" panose="02020603050405020304" pitchFamily="18" charset="0"/>
              </a:rPr>
              <a:t>Zeevi</a:t>
            </a:r>
            <a:r>
              <a:rPr lang="en-US" sz="1400" dirty="0" smtClean="0">
                <a:cs typeface="Times New Roman" panose="02020603050405020304" pitchFamily="18" charset="0"/>
              </a:rPr>
              <a:t>, UCLA;</a:t>
            </a:r>
          </a:p>
          <a:p>
            <a:pPr algn="ctr"/>
            <a:r>
              <a:rPr lang="en-US" sz="1400" dirty="0" smtClean="0">
                <a:cs typeface="Times New Roman" panose="02020603050405020304" pitchFamily="18" charset="0"/>
              </a:rPr>
              <a:t>Omer </a:t>
            </a:r>
            <a:r>
              <a:rPr lang="en-US" sz="1400" dirty="0" err="1" smtClean="0">
                <a:cs typeface="Times New Roman" panose="02020603050405020304" pitchFamily="18" charset="0"/>
              </a:rPr>
              <a:t>Weissbrod</a:t>
            </a:r>
            <a:r>
              <a:rPr lang="en-US" sz="1400" dirty="0" smtClean="0">
                <a:cs typeface="Times New Roman" panose="02020603050405020304" pitchFamily="18" charset="0"/>
              </a:rPr>
              <a:t>, Harvard; Max Lam, </a:t>
            </a:r>
            <a:r>
              <a:rPr lang="en-US" sz="1400" dirty="0" err="1" smtClean="0">
                <a:cs typeface="Times New Roman" panose="02020603050405020304" pitchFamily="18" charset="0"/>
              </a:rPr>
              <a:t>Northwell</a:t>
            </a:r>
            <a:r>
              <a:rPr lang="en-US" sz="1400" dirty="0" smtClean="0">
                <a:cs typeface="Times New Roman" panose="02020603050405020304" pitchFamily="18" charset="0"/>
              </a:rPr>
              <a:t>; others for data</a:t>
            </a:r>
          </a:p>
        </p:txBody>
      </p:sp>
      <p:sp>
        <p:nvSpPr>
          <p:cNvPr id="6" name="TextBox 5"/>
          <p:cNvSpPr txBox="1"/>
          <p:nvPr/>
        </p:nvSpPr>
        <p:spPr>
          <a:xfrm>
            <a:off x="662626" y="5972908"/>
            <a:ext cx="6220046" cy="369332"/>
          </a:xfrm>
          <a:prstGeom prst="rect">
            <a:avLst/>
          </a:prstGeom>
          <a:noFill/>
        </p:spPr>
        <p:txBody>
          <a:bodyPr wrap="square" rtlCol="0">
            <a:spAutoFit/>
          </a:bodyPr>
          <a:lstStyle/>
          <a:p>
            <a:r>
              <a:rPr lang="en-US" dirty="0">
                <a:cs typeface="Times New Roman" panose="02020603050405020304" pitchFamily="18" charset="0"/>
              </a:rPr>
              <a:t>https://www.biorxiv.org/content/10.1101/2020.11.05.370478v3</a:t>
            </a:r>
            <a:endParaRPr lang="en-US" dirty="0" smtClean="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662626" y="4549720"/>
            <a:ext cx="6262311" cy="1196979"/>
          </a:xfrm>
          <a:prstGeom prst="rect">
            <a:avLst/>
          </a:prstGeom>
        </p:spPr>
      </p:pic>
    </p:spTree>
    <p:extLst>
      <p:ext uri="{BB962C8B-B14F-4D97-AF65-F5344CB8AC3E}">
        <p14:creationId xmlns:p14="http://schemas.microsoft.com/office/powerpoint/2010/main" val="1233266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LecturesEnglish">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9050">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400" dirty="0" smtClean="0">
            <a:cs typeface="Times New Roman" panose="02020603050405020304" pitchFamily="18" charset="0"/>
          </a:defRPr>
        </a:defPPr>
      </a:lstStyle>
    </a:txDef>
  </a:objectDefaults>
  <a:extraClrSchemeLst/>
  <a:extLst>
    <a:ext uri="{05A4C25C-085E-4340-85A3-A5531E510DB2}">
      <thm15:themeFamily xmlns:thm15="http://schemas.microsoft.com/office/thememl/2012/main" name="Presentation1" id="{6F013719-B4AB-41C0-AD19-0C514155ADD5}" vid="{E117B065-03C2-48AB-A9AD-72F8DB10ED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LecturesEnglish</Template>
  <TotalTime>81935</TotalTime>
  <Words>4060</Words>
  <Application>Microsoft Office PowerPoint</Application>
  <PresentationFormat>Widescreen</PresentationFormat>
  <Paragraphs>245</Paragraphs>
  <Slides>22</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Calibri Light</vt:lpstr>
      <vt:lpstr>Cambria Math</vt:lpstr>
      <vt:lpstr>Courier New</vt:lpstr>
      <vt:lpstr>David</vt:lpstr>
      <vt:lpstr>Times New Roman</vt:lpstr>
      <vt:lpstr>Wingdings</vt:lpstr>
      <vt:lpstr>LecturesEnglish</vt:lpstr>
      <vt:lpstr>PowerPoint Presentation</vt:lpstr>
      <vt:lpstr>Preimplantation genetic testing (PGT)</vt:lpstr>
      <vt:lpstr>Complex traits and diseases</vt:lpstr>
      <vt:lpstr>Polygenic risk scores</vt:lpstr>
      <vt:lpstr>Predicting cardiovascular disease risk</vt:lpstr>
      <vt:lpstr>Predicting risk of other diseases</vt:lpstr>
      <vt:lpstr>Implications: polygenic embryo screening (PES)</vt:lpstr>
      <vt:lpstr>Obviously, ethical concerns</vt:lpstr>
      <vt:lpstr>Selection strategies (single disease)</vt:lpstr>
      <vt:lpstr>Calculating the risk: the liability threshold model</vt:lpstr>
      <vt:lpstr>Computing the risk of the selected embryo</vt:lpstr>
      <vt:lpstr>Defining the risk reduction</vt:lpstr>
      <vt:lpstr>Results: lowest-risk prioritization</vt:lpstr>
      <vt:lpstr>Results: lowest-risk prioritization</vt:lpstr>
      <vt:lpstr>Results: high-risk exclusion</vt:lpstr>
      <vt:lpstr>Results: high-risk exclusion</vt:lpstr>
      <vt:lpstr>Simulations with real genomic data</vt:lpstr>
      <vt:lpstr>Parents with known disease status</vt:lpstr>
      <vt:lpstr>Limitations: how many embryos are available?</vt:lpstr>
      <vt:lpstr>Limitations: PRS accuracy</vt:lpstr>
      <vt:lpstr>Limitations: multiple diseases/pleiotropy</vt:lpstr>
      <vt:lpstr>Summary</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Topics in Data Analysis</dc:title>
  <dc:creator>Shai Carmi</dc:creator>
  <cp:lastModifiedBy>Shai Carmi</cp:lastModifiedBy>
  <cp:revision>6296</cp:revision>
  <dcterms:created xsi:type="dcterms:W3CDTF">2016-11-13T19:58:29Z</dcterms:created>
  <dcterms:modified xsi:type="dcterms:W3CDTF">2021-08-09T08:55:40Z</dcterms:modified>
</cp:coreProperties>
</file>