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9"/>
  </p:notesMasterIdLst>
  <p:sldIdLst>
    <p:sldId id="1014" r:id="rId2"/>
    <p:sldId id="1033" r:id="rId3"/>
    <p:sldId id="1062" r:id="rId4"/>
    <p:sldId id="1021" r:id="rId5"/>
    <p:sldId id="1023" r:id="rId6"/>
    <p:sldId id="1024" r:id="rId7"/>
    <p:sldId id="1025" r:id="rId8"/>
    <p:sldId id="1026" r:id="rId9"/>
    <p:sldId id="1022" r:id="rId10"/>
    <p:sldId id="1027" r:id="rId11"/>
    <p:sldId id="1013" r:id="rId12"/>
    <p:sldId id="995" r:id="rId13"/>
    <p:sldId id="1053" r:id="rId14"/>
    <p:sldId id="1056" r:id="rId15"/>
    <p:sldId id="1020" r:id="rId16"/>
    <p:sldId id="1054" r:id="rId17"/>
    <p:sldId id="1060" r:id="rId18"/>
    <p:sldId id="1028" r:id="rId19"/>
    <p:sldId id="1029" r:id="rId20"/>
    <p:sldId id="1030" r:id="rId21"/>
    <p:sldId id="1031" r:id="rId22"/>
    <p:sldId id="1037" r:id="rId23"/>
    <p:sldId id="1057" r:id="rId24"/>
    <p:sldId id="1059" r:id="rId25"/>
    <p:sldId id="1061" r:id="rId26"/>
    <p:sldId id="1064" r:id="rId27"/>
    <p:sldId id="1032" r:id="rId28"/>
    <p:sldId id="1017" r:id="rId29"/>
    <p:sldId id="1058" r:id="rId30"/>
    <p:sldId id="1049" r:id="rId31"/>
    <p:sldId id="1038" r:id="rId32"/>
    <p:sldId id="1042" r:id="rId33"/>
    <p:sldId id="1046" r:id="rId34"/>
    <p:sldId id="1047" r:id="rId35"/>
    <p:sldId id="1048" r:id="rId36"/>
    <p:sldId id="1045" r:id="rId37"/>
    <p:sldId id="1043" r:id="rId38"/>
    <p:sldId id="1063" r:id="rId39"/>
    <p:sldId id="1039" r:id="rId40"/>
    <p:sldId id="1040" r:id="rId41"/>
    <p:sldId id="1050" r:id="rId42"/>
    <p:sldId id="1018" r:id="rId43"/>
    <p:sldId id="1019" r:id="rId44"/>
    <p:sldId id="1001" r:id="rId45"/>
    <p:sldId id="1002" r:id="rId46"/>
    <p:sldId id="1003" r:id="rId47"/>
    <p:sldId id="938" r:id="rId48"/>
    <p:sldId id="982" r:id="rId49"/>
    <p:sldId id="940" r:id="rId50"/>
    <p:sldId id="945" r:id="rId51"/>
    <p:sldId id="999" r:id="rId52"/>
    <p:sldId id="1052" r:id="rId53"/>
    <p:sldId id="984" r:id="rId54"/>
    <p:sldId id="1012" r:id="rId55"/>
    <p:sldId id="986" r:id="rId56"/>
    <p:sldId id="960" r:id="rId57"/>
    <p:sldId id="962" r:id="rId5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00000"/>
    <a:srgbClr val="0033CC"/>
    <a:srgbClr val="008EC0"/>
    <a:srgbClr val="FF5050"/>
    <a:srgbClr val="07B590"/>
    <a:srgbClr val="0000FF"/>
    <a:srgbClr val="003F7F"/>
    <a:srgbClr val="5D2884"/>
    <a:srgbClr val="09E5B6"/>
    <a:srgbClr val="5B9BD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302" autoAdjust="0"/>
    <p:restoredTop sz="89943" autoAdjust="0"/>
  </p:normalViewPr>
  <p:slideViewPr>
    <p:cSldViewPr snapToGrid="0">
      <p:cViewPr varScale="1">
        <p:scale>
          <a:sx n="57" d="100"/>
          <a:sy n="57" d="100"/>
        </p:scale>
        <p:origin x="968" y="40"/>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FC7573E-F062-4FD7-B8B1-7EF9EF9A7931}" type="datetimeFigureOut">
              <a:rPr lang="en-US" smtClean="0"/>
              <a:t>5/12/2020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797D0BE-8D5B-46CF-87F0-C21ED6163CE9}" type="slidenum">
              <a:rPr lang="en-US" smtClean="0"/>
              <a:t>‹#›</a:t>
            </a:fld>
            <a:endParaRPr lang="en-US"/>
          </a:p>
        </p:txBody>
      </p:sp>
    </p:spTree>
    <p:extLst>
      <p:ext uri="{BB962C8B-B14F-4D97-AF65-F5344CB8AC3E}">
        <p14:creationId xmlns:p14="http://schemas.microsoft.com/office/powerpoint/2010/main" val="25920519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535C8D7-3038-4863-B7C8-61CE45DE8E0B}" type="slidenum">
              <a:rPr lang="en-US" smtClean="0"/>
              <a:t>1</a:t>
            </a:fld>
            <a:endParaRPr lang="en-US"/>
          </a:p>
        </p:txBody>
      </p:sp>
    </p:spTree>
    <p:extLst>
      <p:ext uri="{BB962C8B-B14F-4D97-AF65-F5344CB8AC3E}">
        <p14:creationId xmlns:p14="http://schemas.microsoft.com/office/powerpoint/2010/main" val="24266475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797D0BE-8D5B-46CF-87F0-C21ED6163CE9}" type="slidenum">
              <a:rPr lang="en-US" smtClean="0"/>
              <a:t>11</a:t>
            </a:fld>
            <a:endParaRPr lang="en-US"/>
          </a:p>
        </p:txBody>
      </p:sp>
    </p:spTree>
    <p:extLst>
      <p:ext uri="{BB962C8B-B14F-4D97-AF65-F5344CB8AC3E}">
        <p14:creationId xmlns:p14="http://schemas.microsoft.com/office/powerpoint/2010/main" val="23820109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797D0BE-8D5B-46CF-87F0-C21ED6163CE9}" type="slidenum">
              <a:rPr lang="en-US" smtClean="0"/>
              <a:t>42</a:t>
            </a:fld>
            <a:endParaRPr lang="en-US"/>
          </a:p>
        </p:txBody>
      </p:sp>
    </p:spTree>
    <p:extLst>
      <p:ext uri="{BB962C8B-B14F-4D97-AF65-F5344CB8AC3E}">
        <p14:creationId xmlns:p14="http://schemas.microsoft.com/office/powerpoint/2010/main" val="13548572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797D0BE-8D5B-46CF-87F0-C21ED6163CE9}" type="slidenum">
              <a:rPr lang="en-US" smtClean="0"/>
              <a:t>47</a:t>
            </a:fld>
            <a:endParaRPr lang="en-US"/>
          </a:p>
        </p:txBody>
      </p:sp>
    </p:spTree>
    <p:extLst>
      <p:ext uri="{BB962C8B-B14F-4D97-AF65-F5344CB8AC3E}">
        <p14:creationId xmlns:p14="http://schemas.microsoft.com/office/powerpoint/2010/main" val="28679752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797D0BE-8D5B-46CF-87F0-C21ED6163CE9}" type="slidenum">
              <a:rPr lang="en-US" smtClean="0"/>
              <a:t>48</a:t>
            </a:fld>
            <a:endParaRPr lang="en-US"/>
          </a:p>
        </p:txBody>
      </p:sp>
    </p:spTree>
    <p:extLst>
      <p:ext uri="{BB962C8B-B14F-4D97-AF65-F5344CB8AC3E}">
        <p14:creationId xmlns:p14="http://schemas.microsoft.com/office/powerpoint/2010/main" val="28035452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797D0BE-8D5B-46CF-87F0-C21ED6163CE9}" type="slidenum">
              <a:rPr lang="en-US" smtClean="0"/>
              <a:t>49</a:t>
            </a:fld>
            <a:endParaRPr lang="en-US"/>
          </a:p>
        </p:txBody>
      </p:sp>
    </p:spTree>
    <p:extLst>
      <p:ext uri="{BB962C8B-B14F-4D97-AF65-F5344CB8AC3E}">
        <p14:creationId xmlns:p14="http://schemas.microsoft.com/office/powerpoint/2010/main" val="17379299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797D0BE-8D5B-46CF-87F0-C21ED6163CE9}" type="slidenum">
              <a:rPr lang="en-US" smtClean="0"/>
              <a:t>50</a:t>
            </a:fld>
            <a:endParaRPr lang="en-US"/>
          </a:p>
        </p:txBody>
      </p:sp>
    </p:spTree>
    <p:extLst>
      <p:ext uri="{BB962C8B-B14F-4D97-AF65-F5344CB8AC3E}">
        <p14:creationId xmlns:p14="http://schemas.microsoft.com/office/powerpoint/2010/main" val="25547555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797D0BE-8D5B-46CF-87F0-C21ED6163CE9}" type="slidenum">
              <a:rPr lang="en-US" smtClean="0"/>
              <a:t>51</a:t>
            </a:fld>
            <a:endParaRPr lang="en-US"/>
          </a:p>
        </p:txBody>
      </p:sp>
    </p:spTree>
    <p:extLst>
      <p:ext uri="{BB962C8B-B14F-4D97-AF65-F5344CB8AC3E}">
        <p14:creationId xmlns:p14="http://schemas.microsoft.com/office/powerpoint/2010/main" val="40453120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endParaRPr lang="en-US" dirty="0"/>
          </a:p>
        </p:txBody>
      </p:sp>
      <p:sp>
        <p:nvSpPr>
          <p:cNvPr id="4" name="Slide Number Placeholder 3"/>
          <p:cNvSpPr>
            <a:spLocks noGrp="1"/>
          </p:cNvSpPr>
          <p:nvPr>
            <p:ph type="sldNum" sz="quarter" idx="10"/>
          </p:nvPr>
        </p:nvSpPr>
        <p:spPr/>
        <p:txBody>
          <a:bodyPr/>
          <a:lstStyle/>
          <a:p>
            <a:fld id="{A797D0BE-8D5B-46CF-87F0-C21ED6163CE9}" type="slidenum">
              <a:rPr lang="en-US" smtClean="0"/>
              <a:t>52</a:t>
            </a:fld>
            <a:endParaRPr lang="en-US"/>
          </a:p>
        </p:txBody>
      </p:sp>
    </p:spTree>
    <p:extLst>
      <p:ext uri="{BB962C8B-B14F-4D97-AF65-F5344CB8AC3E}">
        <p14:creationId xmlns:p14="http://schemas.microsoft.com/office/powerpoint/2010/main" val="1799967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p:txBody>
      </p:sp>
      <p:sp>
        <p:nvSpPr>
          <p:cNvPr id="4" name="Slide Number Placeholder 3"/>
          <p:cNvSpPr>
            <a:spLocks noGrp="1"/>
          </p:cNvSpPr>
          <p:nvPr>
            <p:ph type="sldNum" sz="quarter" idx="10"/>
          </p:nvPr>
        </p:nvSpPr>
        <p:spPr/>
        <p:txBody>
          <a:bodyPr/>
          <a:lstStyle/>
          <a:p>
            <a:fld id="{A797D0BE-8D5B-46CF-87F0-C21ED6163CE9}" type="slidenum">
              <a:rPr lang="en-US" smtClean="0"/>
              <a:t>53</a:t>
            </a:fld>
            <a:endParaRPr lang="en-US"/>
          </a:p>
        </p:txBody>
      </p:sp>
    </p:spTree>
    <p:extLst>
      <p:ext uri="{BB962C8B-B14F-4D97-AF65-F5344CB8AC3E}">
        <p14:creationId xmlns:p14="http://schemas.microsoft.com/office/powerpoint/2010/main" val="25322598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smtClean="0"/>
          </a:p>
        </p:txBody>
      </p:sp>
      <p:sp>
        <p:nvSpPr>
          <p:cNvPr id="4" name="Slide Number Placeholder 3"/>
          <p:cNvSpPr>
            <a:spLocks noGrp="1"/>
          </p:cNvSpPr>
          <p:nvPr>
            <p:ph type="sldNum" sz="quarter" idx="10"/>
          </p:nvPr>
        </p:nvSpPr>
        <p:spPr/>
        <p:txBody>
          <a:bodyPr/>
          <a:lstStyle/>
          <a:p>
            <a:fld id="{A797D0BE-8D5B-46CF-87F0-C21ED6163CE9}" type="slidenum">
              <a:rPr lang="en-US" smtClean="0"/>
              <a:t>55</a:t>
            </a:fld>
            <a:endParaRPr lang="en-US"/>
          </a:p>
        </p:txBody>
      </p:sp>
    </p:spTree>
    <p:extLst>
      <p:ext uri="{BB962C8B-B14F-4D97-AF65-F5344CB8AC3E}">
        <p14:creationId xmlns:p14="http://schemas.microsoft.com/office/powerpoint/2010/main" val="6460063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797D0BE-8D5B-46CF-87F0-C21ED6163CE9}" type="slidenum">
              <a:rPr lang="en-US" smtClean="0"/>
              <a:t>56</a:t>
            </a:fld>
            <a:endParaRPr lang="en-US"/>
          </a:p>
        </p:txBody>
      </p:sp>
    </p:spTree>
    <p:extLst>
      <p:ext uri="{BB962C8B-B14F-4D97-AF65-F5344CB8AC3E}">
        <p14:creationId xmlns:p14="http://schemas.microsoft.com/office/powerpoint/2010/main" val="24830850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797D0BE-8D5B-46CF-87F0-C21ED6163CE9}" type="slidenum">
              <a:rPr lang="en-US" smtClean="0"/>
              <a:t>57</a:t>
            </a:fld>
            <a:endParaRPr lang="en-US"/>
          </a:p>
        </p:txBody>
      </p:sp>
    </p:spTree>
    <p:extLst>
      <p:ext uri="{BB962C8B-B14F-4D97-AF65-F5344CB8AC3E}">
        <p14:creationId xmlns:p14="http://schemas.microsoft.com/office/powerpoint/2010/main" val="41833392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524000" y="1575706"/>
            <a:ext cx="9144000" cy="807585"/>
          </a:xfrm>
        </p:spPr>
        <p:txBody>
          <a:bodyPr anchor="b">
            <a:normAutofit/>
          </a:bodyPr>
          <a:lstStyle>
            <a:lvl1pPr algn="ctr" rtl="1">
              <a:defRPr sz="4400">
                <a:solidFill>
                  <a:schemeClr val="accent1">
                    <a:lumMod val="50000"/>
                  </a:schemeClr>
                </a:solidFill>
                <a:latin typeface="Times New Roman" panose="02020603050405020304" pitchFamily="18" charset="0"/>
                <a:cs typeface="Times New Roman" panose="02020603050405020304" pitchFamily="18" charset="0"/>
              </a:defRPr>
            </a:lvl1pPr>
          </a:lstStyle>
          <a:p>
            <a:r>
              <a:rPr lang="en-US" dirty="0" smtClean="0"/>
              <a:t>Title</a:t>
            </a:r>
            <a:endParaRPr lang="en-US" dirty="0"/>
          </a:p>
        </p:txBody>
      </p:sp>
      <p:sp>
        <p:nvSpPr>
          <p:cNvPr id="3" name="Subtitle 2"/>
          <p:cNvSpPr>
            <a:spLocks noGrp="1"/>
          </p:cNvSpPr>
          <p:nvPr>
            <p:ph type="subTitle" idx="1" hasCustomPrompt="1"/>
          </p:nvPr>
        </p:nvSpPr>
        <p:spPr>
          <a:xfrm>
            <a:off x="1524000" y="3332617"/>
            <a:ext cx="9144000" cy="627062"/>
          </a:xfrm>
        </p:spPr>
        <p:txBody>
          <a:bodyPr>
            <a:normAutofit/>
          </a:bodyPr>
          <a:lstStyle>
            <a:lvl1pPr marL="0" indent="0" algn="ctr" rtl="1">
              <a:buNone/>
              <a:defRPr sz="3200">
                <a:solidFill>
                  <a:srgbClr val="002060"/>
                </a:solidFill>
                <a:latin typeface="Times New Roman" panose="02020603050405020304" pitchFamily="18" charset="0"/>
                <a:cs typeface="Times New Roman" panose="02020603050405020304"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Subtitle</a:t>
            </a:r>
            <a:endParaRPr lang="en-US" dirty="0"/>
          </a:p>
        </p:txBody>
      </p:sp>
    </p:spTree>
    <p:extLst>
      <p:ext uri="{BB962C8B-B14F-4D97-AF65-F5344CB8AC3E}">
        <p14:creationId xmlns:p14="http://schemas.microsoft.com/office/powerpoint/2010/main" val="161437233"/>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Normal content">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18481" y="408214"/>
            <a:ext cx="10355037" cy="572181"/>
          </a:xfrm>
        </p:spPr>
        <p:txBody>
          <a:bodyPr>
            <a:noAutofit/>
          </a:bodyPr>
          <a:lstStyle>
            <a:lvl1pPr algn="l" rtl="0">
              <a:defRPr sz="3600">
                <a:solidFill>
                  <a:srgbClr val="003399"/>
                </a:solidFill>
                <a:latin typeface="+mn-lt"/>
                <a:cs typeface="Times New Roman" panose="02020603050405020304" pitchFamily="18" charset="0"/>
              </a:defRPr>
            </a:lvl1pPr>
          </a:lstStyle>
          <a:p>
            <a:r>
              <a:rPr lang="en-US" dirty="0" smtClean="0"/>
              <a:t>Title</a:t>
            </a:r>
            <a:endParaRPr lang="en-US" dirty="0"/>
          </a:p>
        </p:txBody>
      </p:sp>
      <p:sp>
        <p:nvSpPr>
          <p:cNvPr id="3" name="Content Placeholder 2"/>
          <p:cNvSpPr>
            <a:spLocks noGrp="1"/>
          </p:cNvSpPr>
          <p:nvPr>
            <p:ph idx="1" hasCustomPrompt="1"/>
          </p:nvPr>
        </p:nvSpPr>
        <p:spPr>
          <a:xfrm>
            <a:off x="838200" y="1654173"/>
            <a:ext cx="10515600" cy="4351338"/>
          </a:xfrm>
        </p:spPr>
        <p:txBody>
          <a:bodyPr>
            <a:normAutofit/>
          </a:bodyPr>
          <a:lstStyle>
            <a:lvl1pPr algn="l" rtl="0">
              <a:defRPr sz="2400" baseline="0">
                <a:latin typeface="+mn-lt"/>
                <a:cs typeface="Times New Roman" panose="02020603050405020304" pitchFamily="18" charset="0"/>
              </a:defRPr>
            </a:lvl1pPr>
            <a:lvl2pPr marL="685800" indent="-228600" algn="l" rtl="0">
              <a:buSzPct val="70000"/>
              <a:buFont typeface="Courier New" panose="02070309020205020404" pitchFamily="49" charset="0"/>
              <a:buChar char="o"/>
              <a:defRPr sz="2000" baseline="0">
                <a:latin typeface="+mn-lt"/>
                <a:cs typeface="Times New Roman" panose="02020603050405020304" pitchFamily="18" charset="0"/>
              </a:defRPr>
            </a:lvl2pPr>
            <a:lvl3pPr marL="1143000" indent="-228600" algn="l" rtl="0">
              <a:buSzPct val="70000"/>
              <a:buFont typeface="Wingdings" panose="05000000000000000000" pitchFamily="2" charset="2"/>
              <a:buChar char="§"/>
              <a:defRPr sz="1800">
                <a:latin typeface="+mn-lt"/>
                <a:cs typeface="Times New Roman" panose="02020603050405020304" pitchFamily="18" charset="0"/>
              </a:defRPr>
            </a:lvl3pPr>
            <a:lvl4pPr algn="r" rtl="1">
              <a:defRPr>
                <a:latin typeface="David" panose="020E0502060401010101" pitchFamily="34" charset="-79"/>
                <a:cs typeface="David" panose="020E0502060401010101" pitchFamily="34" charset="-79"/>
              </a:defRPr>
            </a:lvl4pPr>
            <a:lvl5pPr algn="r" rtl="1">
              <a:defRPr>
                <a:latin typeface="David" panose="020E0502060401010101" pitchFamily="34" charset="-79"/>
                <a:cs typeface="David" panose="020E0502060401010101" pitchFamily="34" charset="-79"/>
              </a:defRPr>
            </a:lvl5pPr>
          </a:lstStyle>
          <a:p>
            <a:pPr lvl="0"/>
            <a:r>
              <a:rPr lang="en-US" dirty="0" smtClean="0"/>
              <a:t>Level 1</a:t>
            </a:r>
          </a:p>
          <a:p>
            <a:pPr lvl="1"/>
            <a:r>
              <a:rPr lang="en-US" dirty="0" smtClean="0"/>
              <a:t>Level 2</a:t>
            </a:r>
          </a:p>
          <a:p>
            <a:pPr lvl="2"/>
            <a:r>
              <a:rPr lang="en-US" dirty="0" smtClean="0"/>
              <a:t>Level 3</a:t>
            </a:r>
          </a:p>
        </p:txBody>
      </p:sp>
      <p:sp>
        <p:nvSpPr>
          <p:cNvPr id="7" name="Rectangle 6"/>
          <p:cNvSpPr/>
          <p:nvPr/>
        </p:nvSpPr>
        <p:spPr>
          <a:xfrm>
            <a:off x="918481" y="1077686"/>
            <a:ext cx="10355037" cy="62049"/>
          </a:xfrm>
          <a:prstGeom prst="rect">
            <a:avLst/>
          </a:prstGeom>
          <a:solidFill>
            <a:srgbClr val="8080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3618838986"/>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B66D93B-30F9-4418-8AD5-7F433FC37F91}" type="datetimeFigureOut">
              <a:rPr lang="en-US" smtClean="0"/>
              <a:t>5/12/2020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1D6D32-BE25-4AB2-8F06-3F620ACB1F4E}" type="slidenum">
              <a:rPr lang="en-US" smtClean="0"/>
              <a:t>‹#›</a:t>
            </a:fld>
            <a:endParaRPr lang="en-US"/>
          </a:p>
        </p:txBody>
      </p:sp>
    </p:spTree>
    <p:extLst>
      <p:ext uri="{BB962C8B-B14F-4D97-AF65-F5344CB8AC3E}">
        <p14:creationId xmlns:p14="http://schemas.microsoft.com/office/powerpoint/2010/main" val="1680293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B66D93B-30F9-4418-8AD5-7F433FC37F91}" type="datetimeFigureOut">
              <a:rPr lang="en-US" smtClean="0"/>
              <a:t>5/12/2020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D1D6D32-BE25-4AB2-8F06-3F620ACB1F4E}" type="slidenum">
              <a:rPr lang="en-US" smtClean="0"/>
              <a:t>‹#›</a:t>
            </a:fld>
            <a:endParaRPr lang="en-US"/>
          </a:p>
        </p:txBody>
      </p:sp>
    </p:spTree>
    <p:extLst>
      <p:ext uri="{BB962C8B-B14F-4D97-AF65-F5344CB8AC3E}">
        <p14:creationId xmlns:p14="http://schemas.microsoft.com/office/powerpoint/2010/main" val="27815328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B66D93B-30F9-4418-8AD5-7F433FC37F91}" type="datetimeFigureOut">
              <a:rPr lang="en-US" smtClean="0"/>
              <a:t>5/12/2020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D1D6D32-BE25-4AB2-8F06-3F620ACB1F4E}" type="slidenum">
              <a:rPr lang="en-US" smtClean="0"/>
              <a:t>‹#›</a:t>
            </a:fld>
            <a:endParaRPr lang="en-US"/>
          </a:p>
        </p:txBody>
      </p:sp>
    </p:spTree>
    <p:extLst>
      <p:ext uri="{BB962C8B-B14F-4D97-AF65-F5344CB8AC3E}">
        <p14:creationId xmlns:p14="http://schemas.microsoft.com/office/powerpoint/2010/main" val="5726392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B66D93B-30F9-4418-8AD5-7F433FC37F91}" type="datetimeFigureOut">
              <a:rPr lang="en-US" smtClean="0"/>
              <a:t>5/12/2020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D1D6D32-BE25-4AB2-8F06-3F620ACB1F4E}" type="slidenum">
              <a:rPr lang="en-US" smtClean="0"/>
              <a:t>‹#›</a:t>
            </a:fld>
            <a:endParaRPr lang="en-US"/>
          </a:p>
        </p:txBody>
      </p:sp>
    </p:spTree>
    <p:extLst>
      <p:ext uri="{BB962C8B-B14F-4D97-AF65-F5344CB8AC3E}">
        <p14:creationId xmlns:p14="http://schemas.microsoft.com/office/powerpoint/2010/main" val="29067163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B66D93B-30F9-4418-8AD5-7F433FC37F91}" type="datetimeFigureOut">
              <a:rPr lang="en-US" smtClean="0"/>
              <a:t>5/12/2020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D1D6D32-BE25-4AB2-8F06-3F620ACB1F4E}" type="slidenum">
              <a:rPr lang="en-US" smtClean="0"/>
              <a:t>‹#›</a:t>
            </a:fld>
            <a:endParaRPr lang="en-US"/>
          </a:p>
        </p:txBody>
      </p:sp>
    </p:spTree>
    <p:extLst>
      <p:ext uri="{BB962C8B-B14F-4D97-AF65-F5344CB8AC3E}">
        <p14:creationId xmlns:p14="http://schemas.microsoft.com/office/powerpoint/2010/main" val="6844789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B66D93B-30F9-4418-8AD5-7F433FC37F91}" type="datetimeFigureOut">
              <a:rPr lang="en-US" smtClean="0"/>
              <a:t>5/12/2020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D1D6D32-BE25-4AB2-8F06-3F620ACB1F4E}" type="slidenum">
              <a:rPr lang="en-US" smtClean="0"/>
              <a:t>‹#›</a:t>
            </a:fld>
            <a:endParaRPr lang="en-US"/>
          </a:p>
        </p:txBody>
      </p:sp>
    </p:spTree>
    <p:extLst>
      <p:ext uri="{BB962C8B-B14F-4D97-AF65-F5344CB8AC3E}">
        <p14:creationId xmlns:p14="http://schemas.microsoft.com/office/powerpoint/2010/main" val="25120652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B66D93B-30F9-4418-8AD5-7F433FC37F91}" type="datetimeFigureOut">
              <a:rPr lang="en-US" smtClean="0"/>
              <a:t>5/12/2020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D1D6D32-BE25-4AB2-8F06-3F620ACB1F4E}" type="slidenum">
              <a:rPr lang="en-US" smtClean="0"/>
              <a:t>‹#›</a:t>
            </a:fld>
            <a:endParaRPr lang="en-US"/>
          </a:p>
        </p:txBody>
      </p:sp>
    </p:spTree>
    <p:extLst>
      <p:ext uri="{BB962C8B-B14F-4D97-AF65-F5344CB8AC3E}">
        <p14:creationId xmlns:p14="http://schemas.microsoft.com/office/powerpoint/2010/main" val="21781379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B66D93B-30F9-4418-8AD5-7F433FC37F91}" type="datetimeFigureOut">
              <a:rPr lang="en-US" smtClean="0"/>
              <a:t>5/12/2020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1D6D32-BE25-4AB2-8F06-3F620ACB1F4E}" type="slidenum">
              <a:rPr lang="en-US" smtClean="0"/>
              <a:t>‹#›</a:t>
            </a:fld>
            <a:endParaRPr lang="en-US"/>
          </a:p>
        </p:txBody>
      </p:sp>
    </p:spTree>
    <p:extLst>
      <p:ext uri="{BB962C8B-B14F-4D97-AF65-F5344CB8AC3E}">
        <p14:creationId xmlns:p14="http://schemas.microsoft.com/office/powerpoint/2010/main" val="2696898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B66D93B-30F9-4418-8AD5-7F433FC37F91}" type="datetimeFigureOut">
              <a:rPr lang="en-US" smtClean="0"/>
              <a:t>5/12/2020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1D6D32-BE25-4AB2-8F06-3F620ACB1F4E}" type="slidenum">
              <a:rPr lang="en-US" smtClean="0"/>
              <a:t>‹#›</a:t>
            </a:fld>
            <a:endParaRPr lang="en-US"/>
          </a:p>
        </p:txBody>
      </p:sp>
    </p:spTree>
    <p:extLst>
      <p:ext uri="{BB962C8B-B14F-4D97-AF65-F5344CB8AC3E}">
        <p14:creationId xmlns:p14="http://schemas.microsoft.com/office/powerpoint/2010/main" val="2819241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18481" y="408214"/>
            <a:ext cx="10355037" cy="572181"/>
          </a:xfrm>
        </p:spPr>
        <p:txBody>
          <a:bodyPr>
            <a:noAutofit/>
          </a:bodyPr>
          <a:lstStyle>
            <a:lvl1pPr algn="l" rtl="0">
              <a:defRPr sz="3600">
                <a:solidFill>
                  <a:srgbClr val="003399"/>
                </a:solidFill>
                <a:latin typeface="+mn-lt"/>
                <a:cs typeface="Times New Roman" panose="02020603050405020304" pitchFamily="18" charset="0"/>
              </a:defRPr>
            </a:lvl1pPr>
          </a:lstStyle>
          <a:p>
            <a:r>
              <a:rPr lang="en-US" dirty="0" smtClean="0"/>
              <a:t>Title</a:t>
            </a:r>
            <a:endParaRPr lang="en-US" dirty="0"/>
          </a:p>
        </p:txBody>
      </p:sp>
      <p:sp>
        <p:nvSpPr>
          <p:cNvPr id="3" name="Content Placeholder 2"/>
          <p:cNvSpPr>
            <a:spLocks noGrp="1"/>
          </p:cNvSpPr>
          <p:nvPr>
            <p:ph idx="1" hasCustomPrompt="1"/>
          </p:nvPr>
        </p:nvSpPr>
        <p:spPr>
          <a:xfrm>
            <a:off x="838200" y="1654173"/>
            <a:ext cx="10515600" cy="4351338"/>
          </a:xfrm>
        </p:spPr>
        <p:txBody>
          <a:bodyPr>
            <a:normAutofit/>
          </a:bodyPr>
          <a:lstStyle>
            <a:lvl1pPr algn="l" rtl="0">
              <a:defRPr sz="2400" baseline="0">
                <a:latin typeface="+mn-lt"/>
                <a:cs typeface="Times New Roman" panose="02020603050405020304" pitchFamily="18" charset="0"/>
              </a:defRPr>
            </a:lvl1pPr>
            <a:lvl2pPr marL="685800" indent="-228600" algn="l" rtl="0">
              <a:buSzPct val="70000"/>
              <a:buFont typeface="Courier New" panose="02070309020205020404" pitchFamily="49" charset="0"/>
              <a:buChar char="o"/>
              <a:defRPr sz="2000" baseline="0">
                <a:latin typeface="+mn-lt"/>
                <a:cs typeface="Times New Roman" panose="02020603050405020304" pitchFamily="18" charset="0"/>
              </a:defRPr>
            </a:lvl2pPr>
            <a:lvl3pPr marL="1143000" indent="-228600" algn="l" rtl="0">
              <a:buSzPct val="70000"/>
              <a:buFont typeface="Wingdings" panose="05000000000000000000" pitchFamily="2" charset="2"/>
              <a:buChar char="§"/>
              <a:defRPr sz="1800">
                <a:latin typeface="+mn-lt"/>
                <a:cs typeface="Times New Roman" panose="02020603050405020304" pitchFamily="18" charset="0"/>
              </a:defRPr>
            </a:lvl3pPr>
            <a:lvl4pPr algn="r" rtl="1">
              <a:defRPr>
                <a:latin typeface="David" panose="020E0502060401010101" pitchFamily="34" charset="-79"/>
                <a:cs typeface="David" panose="020E0502060401010101" pitchFamily="34" charset="-79"/>
              </a:defRPr>
            </a:lvl4pPr>
            <a:lvl5pPr algn="r" rtl="1">
              <a:defRPr>
                <a:latin typeface="David" panose="020E0502060401010101" pitchFamily="34" charset="-79"/>
                <a:cs typeface="David" panose="020E0502060401010101" pitchFamily="34" charset="-79"/>
              </a:defRPr>
            </a:lvl5pPr>
          </a:lstStyle>
          <a:p>
            <a:pPr lvl="0"/>
            <a:r>
              <a:rPr lang="en-US" dirty="0" smtClean="0"/>
              <a:t>Level 1</a:t>
            </a:r>
          </a:p>
          <a:p>
            <a:pPr lvl="1"/>
            <a:r>
              <a:rPr lang="en-US" dirty="0" smtClean="0"/>
              <a:t>Level 2</a:t>
            </a:r>
          </a:p>
          <a:p>
            <a:pPr lvl="2"/>
            <a:r>
              <a:rPr lang="en-US" dirty="0" smtClean="0"/>
              <a:t>Level 3</a:t>
            </a:r>
          </a:p>
        </p:txBody>
      </p:sp>
      <p:sp>
        <p:nvSpPr>
          <p:cNvPr id="7" name="Rectangle 6"/>
          <p:cNvSpPr/>
          <p:nvPr/>
        </p:nvSpPr>
        <p:spPr>
          <a:xfrm>
            <a:off x="918481" y="1077686"/>
            <a:ext cx="10355037" cy="62049"/>
          </a:xfrm>
          <a:prstGeom prst="rect">
            <a:avLst/>
          </a:prstGeom>
          <a:solidFill>
            <a:srgbClr val="8080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317808960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David" panose="020E0502060401010101" pitchFamily="34" charset="-79"/>
                <a:cs typeface="David" panose="020E0502060401010101" pitchFamily="34" charset="-79"/>
              </a:defRPr>
            </a:lvl1pPr>
          </a:lstStyle>
          <a:p>
            <a:fld id="{FB66D93B-30F9-4418-8AD5-7F433FC37F91}" type="datetimeFigureOut">
              <a:rPr lang="en-US" smtClean="0"/>
              <a:t>5/12/2020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David" panose="020E0502060401010101" pitchFamily="34" charset="-79"/>
                <a:cs typeface="David" panose="020E0502060401010101" pitchFamily="34" charset="-79"/>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David" panose="020E0502060401010101" pitchFamily="34" charset="-79"/>
                <a:cs typeface="David" panose="020E0502060401010101" pitchFamily="34" charset="-79"/>
              </a:defRPr>
            </a:lvl1pPr>
          </a:lstStyle>
          <a:p>
            <a:fld id="{1D1D6D32-BE25-4AB2-8F06-3F620ACB1F4E}" type="slidenum">
              <a:rPr lang="en-US" smtClean="0"/>
              <a:t>‹#›</a:t>
            </a:fld>
            <a:endParaRPr lang="en-US"/>
          </a:p>
        </p:txBody>
      </p:sp>
    </p:spTree>
    <p:extLst>
      <p:ext uri="{BB962C8B-B14F-4D97-AF65-F5344CB8AC3E}">
        <p14:creationId xmlns:p14="http://schemas.microsoft.com/office/powerpoint/2010/main" val="145996920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914400" rtl="0" eaLnBrk="1" latinLnBrk="0" hangingPunct="1">
        <a:lnSpc>
          <a:spcPct val="90000"/>
        </a:lnSpc>
        <a:spcBef>
          <a:spcPct val="0"/>
        </a:spcBef>
        <a:buNone/>
        <a:defRPr sz="4400" kern="1200">
          <a:solidFill>
            <a:schemeClr val="tx1"/>
          </a:solidFill>
          <a:latin typeface="David" panose="020E0502060401010101" pitchFamily="34" charset="-79"/>
          <a:ea typeface="+mj-ea"/>
          <a:cs typeface="David" panose="020E0502060401010101" pitchFamily="34" charset="-79"/>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David" panose="020E0502060401010101" pitchFamily="34" charset="-79"/>
          <a:ea typeface="+mn-ea"/>
          <a:cs typeface="David" panose="020E0502060401010101" pitchFamily="34" charset="-79"/>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David" panose="020E0502060401010101" pitchFamily="34" charset="-79"/>
          <a:ea typeface="+mn-ea"/>
          <a:cs typeface="David" panose="020E0502060401010101" pitchFamily="34" charset="-79"/>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David" panose="020E0502060401010101" pitchFamily="34" charset="-79"/>
          <a:ea typeface="+mn-ea"/>
          <a:cs typeface="David" panose="020E0502060401010101" pitchFamily="34" charset="-79"/>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David" panose="020E0502060401010101" pitchFamily="34" charset="-79"/>
          <a:ea typeface="+mn-ea"/>
          <a:cs typeface="David" panose="020E0502060401010101" pitchFamily="34" charset="-79"/>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David" panose="020E0502060401010101" pitchFamily="34" charset="-79"/>
          <a:ea typeface="+mn-ea"/>
          <a:cs typeface="David" panose="020E0502060401010101" pitchFamily="34" charset="-79"/>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2.emf"/><Relationship Id="rId1" Type="http://schemas.openxmlformats.org/officeDocument/2006/relationships/slideLayout" Target="../slideLayouts/slideLayout2.xml"/><Relationship Id="rId4" Type="http://schemas.openxmlformats.org/officeDocument/2006/relationships/image" Target="../media/image14.em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media/image130.png"/></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image" Target="../media/image16.emf"/><Relationship Id="rId1" Type="http://schemas.openxmlformats.org/officeDocument/2006/relationships/slideLayout" Target="../slideLayouts/slideLayout12.xml"/><Relationship Id="rId6" Type="http://schemas.openxmlformats.org/officeDocument/2006/relationships/image" Target="../media/image20.png"/><Relationship Id="rId5" Type="http://schemas.openxmlformats.org/officeDocument/2006/relationships/image" Target="../media/image19.emf"/><Relationship Id="rId4" Type="http://schemas.openxmlformats.org/officeDocument/2006/relationships/image" Target="../media/image18.emf"/></Relationships>
</file>

<file path=ppt/slides/_rels/slide15.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image" Target="../media/image90.png"/><Relationship Id="rId1" Type="http://schemas.openxmlformats.org/officeDocument/2006/relationships/slideLayout" Target="../slideLayouts/slideLayout12.xml"/><Relationship Id="rId4" Type="http://schemas.openxmlformats.org/officeDocument/2006/relationships/image" Target="../media/image110.png"/></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emf"/><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image" Target="../media/image23.emf"/><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image" Target="../media/image25.emf"/><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image" Target="../media/image26.emf"/><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image" Target="../media/image28.emf"/><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image" Target="../media/image30.emf"/><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35.emf"/><Relationship Id="rId2" Type="http://schemas.openxmlformats.org/officeDocument/2006/relationships/image" Target="../media/image34.emf"/><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image" Target="../media/image36.emf"/><Relationship Id="rId1" Type="http://schemas.openxmlformats.org/officeDocument/2006/relationships/slideLayout" Target="../slideLayouts/slideLayout12.xml"/><Relationship Id="rId6" Type="http://schemas.openxmlformats.org/officeDocument/2006/relationships/image" Target="../media/image40.emf"/><Relationship Id="rId5" Type="http://schemas.openxmlformats.org/officeDocument/2006/relationships/image" Target="../media/image39.emf"/><Relationship Id="rId4" Type="http://schemas.openxmlformats.org/officeDocument/2006/relationships/image" Target="../media/image38.emf"/></Relationships>
</file>

<file path=ppt/slides/_rels/slide2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emf"/><Relationship Id="rId1" Type="http://schemas.openxmlformats.org/officeDocument/2006/relationships/slideLayout" Target="../slideLayouts/slideLayout12.xml"/><Relationship Id="rId4" Type="http://schemas.openxmlformats.org/officeDocument/2006/relationships/image" Target="../media/image45.emf"/></Relationships>
</file>

<file path=ppt/slides/_rels/slide28.xml.rels><?xml version="1.0" encoding="UTF-8" standalone="yes"?>
<Relationships xmlns="http://schemas.openxmlformats.org/package/2006/relationships"><Relationship Id="rId2" Type="http://schemas.openxmlformats.org/officeDocument/2006/relationships/image" Target="../media/image46.jpg"/><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image" Target="../media/image47.png"/><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3" Type="http://schemas.openxmlformats.org/officeDocument/2006/relationships/image" Target="../media/image50.emf"/><Relationship Id="rId2" Type="http://schemas.openxmlformats.org/officeDocument/2006/relationships/image" Target="../media/image49.emf"/><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2" Type="http://schemas.openxmlformats.org/officeDocument/2006/relationships/image" Target="../media/image51.emf"/><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3" Type="http://schemas.openxmlformats.org/officeDocument/2006/relationships/image" Target="../media/image53.emf"/><Relationship Id="rId2" Type="http://schemas.openxmlformats.org/officeDocument/2006/relationships/image" Target="../media/image52.emf"/><Relationship Id="rId1" Type="http://schemas.openxmlformats.org/officeDocument/2006/relationships/slideLayout" Target="../slideLayouts/slideLayout12.xml"/><Relationship Id="rId4" Type="http://schemas.openxmlformats.org/officeDocument/2006/relationships/image" Target="../media/image54.emf"/></Relationships>
</file>

<file path=ppt/slides/_rels/slide36.xml.rels><?xml version="1.0" encoding="UTF-8" standalone="yes"?>
<Relationships xmlns="http://schemas.openxmlformats.org/package/2006/relationships"><Relationship Id="rId3" Type="http://schemas.openxmlformats.org/officeDocument/2006/relationships/image" Target="../media/image56.emf"/><Relationship Id="rId2" Type="http://schemas.openxmlformats.org/officeDocument/2006/relationships/image" Target="../media/image55.png"/><Relationship Id="rId1" Type="http://schemas.openxmlformats.org/officeDocument/2006/relationships/slideLayout" Target="../slideLayouts/slideLayout12.xml"/><Relationship Id="rId4" Type="http://schemas.openxmlformats.org/officeDocument/2006/relationships/image" Target="../media/image57.emf"/></Relationships>
</file>

<file path=ppt/slides/_rels/slide37.xml.rels><?xml version="1.0" encoding="UTF-8" standalone="yes"?>
<Relationships xmlns="http://schemas.openxmlformats.org/package/2006/relationships"><Relationship Id="rId2" Type="http://schemas.openxmlformats.org/officeDocument/2006/relationships/image" Target="../media/image58.emf"/><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3" Type="http://schemas.openxmlformats.org/officeDocument/2006/relationships/image" Target="../media/image60.emf"/><Relationship Id="rId2" Type="http://schemas.openxmlformats.org/officeDocument/2006/relationships/image" Target="../media/image59.emf"/><Relationship Id="rId1" Type="http://schemas.openxmlformats.org/officeDocument/2006/relationships/slideLayout" Target="../slideLayouts/slideLayout12.xml"/><Relationship Id="rId4" Type="http://schemas.openxmlformats.org/officeDocument/2006/relationships/image" Target="../media/image61.emf"/></Relationships>
</file>

<file path=ppt/slides/_rels/slide39.xml.rels><?xml version="1.0" encoding="UTF-8" standalone="yes"?>
<Relationships xmlns="http://schemas.openxmlformats.org/package/2006/relationships"><Relationship Id="rId3" Type="http://schemas.openxmlformats.org/officeDocument/2006/relationships/image" Target="../media/image63.emf"/><Relationship Id="rId2" Type="http://schemas.openxmlformats.org/officeDocument/2006/relationships/image" Target="../media/image62.emf"/><Relationship Id="rId1" Type="http://schemas.openxmlformats.org/officeDocument/2006/relationships/slideLayout" Target="../slideLayouts/slideLayout12.xml"/><Relationship Id="rId4" Type="http://schemas.openxmlformats.org/officeDocument/2006/relationships/image" Target="../media/image64.emf"/></Relationships>
</file>

<file path=ppt/slides/_rels/slide40.xml.rels><?xml version="1.0" encoding="UTF-8" standalone="yes"?>
<Relationships xmlns="http://schemas.openxmlformats.org/package/2006/relationships"><Relationship Id="rId3" Type="http://schemas.openxmlformats.org/officeDocument/2006/relationships/image" Target="../media/image66.emf"/><Relationship Id="rId2" Type="http://schemas.openxmlformats.org/officeDocument/2006/relationships/image" Target="../media/image65.emf"/><Relationship Id="rId1" Type="http://schemas.openxmlformats.org/officeDocument/2006/relationships/slideLayout" Target="../slideLayouts/slideLayout12.xml"/><Relationship Id="rId4" Type="http://schemas.openxmlformats.org/officeDocument/2006/relationships/image" Target="../media/image67.emf"/></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69.gif"/></Relationships>
</file>

<file path=ppt/slides/_rels/slide43.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12.xml"/><Relationship Id="rId4" Type="http://schemas.openxmlformats.org/officeDocument/2006/relationships/image" Target="../media/image72.jpg"/></Relationships>
</file>

<file path=ppt/slides/_rels/slide44.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3" Type="http://schemas.openxmlformats.org/officeDocument/2006/relationships/image" Target="../media/image75.emf"/><Relationship Id="rId2" Type="http://schemas.openxmlformats.org/officeDocument/2006/relationships/image" Target="../media/image74.emf"/><Relationship Id="rId1" Type="http://schemas.openxmlformats.org/officeDocument/2006/relationships/slideLayout" Target="../slideLayouts/slideLayout12.xml"/><Relationship Id="rId5" Type="http://schemas.openxmlformats.org/officeDocument/2006/relationships/image" Target="../media/image77.emf"/><Relationship Id="rId4" Type="http://schemas.openxmlformats.org/officeDocument/2006/relationships/image" Target="../media/image76.emf"/></Relationships>
</file>

<file path=ppt/slides/_rels/slide46.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slideLayout" Target="../slideLayouts/slideLayout12.xml"/><Relationship Id="rId5" Type="http://schemas.openxmlformats.org/officeDocument/2006/relationships/image" Target="../media/image81.png"/><Relationship Id="rId4" Type="http://schemas.openxmlformats.org/officeDocument/2006/relationships/image" Target="../media/image80.png"/></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150.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60.png"/></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200.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82.png"/></Relationships>
</file>

<file path=ppt/slides/_rels/slide51.xml.rels><?xml version="1.0" encoding="UTF-8" standalone="yes"?>
<Relationships xmlns="http://schemas.openxmlformats.org/package/2006/relationships"><Relationship Id="rId3" Type="http://schemas.openxmlformats.org/officeDocument/2006/relationships/image" Target="../media/image83.png"/><Relationship Id="rId7" Type="http://schemas.openxmlformats.org/officeDocument/2006/relationships/image" Target="../media/image220.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60.png"/><Relationship Id="rId5" Type="http://schemas.openxmlformats.org/officeDocument/2006/relationships/image" Target="../media/image250.png"/><Relationship Id="rId4" Type="http://schemas.openxmlformats.org/officeDocument/2006/relationships/image" Target="../media/image240.png"/></Relationships>
</file>

<file path=ppt/slides/_rels/slide52.xml.rels><?xml version="1.0" encoding="UTF-8" standalone="yes"?>
<Relationships xmlns="http://schemas.openxmlformats.org/package/2006/relationships"><Relationship Id="rId3" Type="http://schemas.openxmlformats.org/officeDocument/2006/relationships/image" Target="../media/image20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251.png"/><Relationship Id="rId4" Type="http://schemas.openxmlformats.org/officeDocument/2006/relationships/image" Target="../media/image85.png"/></Relationships>
</file>

<file path=ppt/slides/_rels/slide54.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12.xml"/></Relationships>
</file>

<file path=ppt/slides/_rels/slide55.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80.png"/></Relationships>
</file>

<file path=ppt/slides/_rels/slide56.xml.rels><?xml version="1.0" encoding="UTF-8" standalone="yes"?>
<Relationships xmlns="http://schemas.openxmlformats.org/package/2006/relationships"><Relationship Id="rId3" Type="http://schemas.openxmlformats.org/officeDocument/2006/relationships/image" Target="../media/image380.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88.png"/></Relationships>
</file>

<file path=ppt/slides/_rels/slide57.xml.rels><?xml version="1.0" encoding="UTF-8" standalone="yes"?>
<Relationships xmlns="http://schemas.openxmlformats.org/package/2006/relationships"><Relationship Id="rId3" Type="http://schemas.openxmlformats.org/officeDocument/2006/relationships/image" Target="../media/image830.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90.emf"/><Relationship Id="rId4" Type="http://schemas.openxmlformats.org/officeDocument/2006/relationships/image" Target="../media/image89.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828675" y="684036"/>
            <a:ext cx="10782300" cy="1527299"/>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dirty="0" smtClean="0">
                <a:solidFill>
                  <a:srgbClr val="7030A0"/>
                </a:solidFill>
              </a:rPr>
              <a:t>Prediction of traits and disease risk with polygenic scores:</a:t>
            </a:r>
          </a:p>
          <a:p>
            <a:r>
              <a:rPr lang="en-US" sz="3600" dirty="0" smtClean="0">
                <a:solidFill>
                  <a:srgbClr val="7030A0"/>
                </a:solidFill>
              </a:rPr>
              <a:t>Applications in medicine and social sciences, limitations, and screening of embryos</a:t>
            </a:r>
          </a:p>
        </p:txBody>
      </p:sp>
      <p:sp>
        <p:nvSpPr>
          <p:cNvPr id="5" name="Subtitle 2"/>
          <p:cNvSpPr txBox="1">
            <a:spLocks/>
          </p:cNvSpPr>
          <p:nvPr/>
        </p:nvSpPr>
        <p:spPr>
          <a:xfrm>
            <a:off x="1767476" y="2737183"/>
            <a:ext cx="8470890" cy="154908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2800" dirty="0" smtClean="0">
                <a:solidFill>
                  <a:srgbClr val="002060"/>
                </a:solidFill>
              </a:rPr>
              <a:t>Shai Carmi</a:t>
            </a:r>
          </a:p>
          <a:p>
            <a:r>
              <a:rPr lang="en-US" dirty="0" smtClean="0">
                <a:solidFill>
                  <a:srgbClr val="002060"/>
                </a:solidFill>
              </a:rPr>
              <a:t>Public Health</a:t>
            </a:r>
          </a:p>
          <a:p>
            <a:r>
              <a:rPr lang="en-US" dirty="0" smtClean="0">
                <a:solidFill>
                  <a:srgbClr val="002060"/>
                </a:solidFill>
              </a:rPr>
              <a:t>The Hebrew University of Jerusalem</a:t>
            </a:r>
            <a:endParaRPr lang="en-US" dirty="0">
              <a:solidFill>
                <a:srgbClr val="002060"/>
              </a:solidFill>
            </a:endParaRPr>
          </a:p>
        </p:txBody>
      </p:sp>
      <p:sp>
        <p:nvSpPr>
          <p:cNvPr id="6" name="Subtitle 2"/>
          <p:cNvSpPr txBox="1">
            <a:spLocks/>
          </p:cNvSpPr>
          <p:nvPr/>
        </p:nvSpPr>
        <p:spPr>
          <a:xfrm>
            <a:off x="1767476" y="4311678"/>
            <a:ext cx="8345214" cy="893812"/>
          </a:xfrm>
          <a:prstGeom prst="rect">
            <a:avLst/>
          </a:prstGeom>
        </p:spPr>
        <p:txBody>
          <a:bodyPr vert="horz" lIns="68580" tIns="34290" rIns="68580" bIns="34290" rtlCol="0" anchor="ctr">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smtClean="0">
                <a:solidFill>
                  <a:schemeClr val="tx2"/>
                </a:solidFill>
              </a:rPr>
              <a:t>April 2020</a:t>
            </a:r>
          </a:p>
        </p:txBody>
      </p:sp>
      <p:pic>
        <p:nvPicPr>
          <p:cNvPr id="7" name="Picture 6"/>
          <p:cNvPicPr>
            <a:picLocks noChangeAspect="1"/>
          </p:cNvPicPr>
          <p:nvPr/>
        </p:nvPicPr>
        <p:blipFill>
          <a:blip r:embed="rId3" cstate="print">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8777295" y="4629752"/>
            <a:ext cx="3235183" cy="2147802"/>
          </a:xfrm>
          <a:prstGeom prst="rect">
            <a:avLst/>
          </a:prstGeom>
        </p:spPr>
      </p:pic>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058353" y="6154209"/>
            <a:ext cx="2190457" cy="616477"/>
          </a:xfrm>
          <a:prstGeom prst="rect">
            <a:avLst/>
          </a:prstGeom>
        </p:spPr>
      </p:pic>
      <p:pic>
        <p:nvPicPr>
          <p:cNvPr id="9" name="Picture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182540" y="5628361"/>
            <a:ext cx="1599132" cy="692713"/>
          </a:xfrm>
          <a:prstGeom prst="rect">
            <a:avLst/>
          </a:prstGeom>
        </p:spPr>
      </p:pic>
      <p:pic>
        <p:nvPicPr>
          <p:cNvPr id="10" name="Picture 2" descr="https://medicine.ekmd.huji.ac.il/schools/publichealth/Style%20Library/Images/University/middleLogo.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83830" y="5873399"/>
            <a:ext cx="3552825" cy="895351"/>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9200493" y="2816456"/>
            <a:ext cx="1939021" cy="830997"/>
          </a:xfrm>
          <a:prstGeom prst="rect">
            <a:avLst/>
          </a:prstGeom>
          <a:noFill/>
        </p:spPr>
        <p:txBody>
          <a:bodyPr wrap="square" rtlCol="0">
            <a:spAutoFit/>
          </a:bodyPr>
          <a:lstStyle/>
          <a:p>
            <a:r>
              <a:rPr lang="en-US" sz="2400" dirty="0" smtClean="0">
                <a:solidFill>
                  <a:srgbClr val="0000FF"/>
                </a:solidFill>
                <a:cs typeface="Times New Roman" panose="02020603050405020304" pitchFamily="18" charset="0"/>
              </a:rPr>
              <a:t>scarmilab.org</a:t>
            </a:r>
          </a:p>
          <a:p>
            <a:r>
              <a:rPr lang="en-US" sz="2400" dirty="0" smtClean="0">
                <a:solidFill>
                  <a:srgbClr val="0000FF"/>
                </a:solidFill>
                <a:cs typeface="Times New Roman" panose="02020603050405020304" pitchFamily="18" charset="0"/>
              </a:rPr>
              <a:t>@</a:t>
            </a:r>
            <a:r>
              <a:rPr lang="en-US" sz="2400" dirty="0" err="1" smtClean="0">
                <a:solidFill>
                  <a:srgbClr val="0000FF"/>
                </a:solidFill>
                <a:cs typeface="Times New Roman" panose="02020603050405020304" pitchFamily="18" charset="0"/>
              </a:rPr>
              <a:t>ShaiCarmi</a:t>
            </a:r>
            <a:endParaRPr lang="en-US" sz="2400" dirty="0" smtClean="0">
              <a:solidFill>
                <a:srgbClr val="0000FF"/>
              </a:solidFill>
              <a:cs typeface="Times New Roman" panose="02020603050405020304" pitchFamily="18" charset="0"/>
            </a:endParaRPr>
          </a:p>
        </p:txBody>
      </p:sp>
    </p:spTree>
    <p:extLst>
      <p:ext uri="{BB962C8B-B14F-4D97-AF65-F5344CB8AC3E}">
        <p14:creationId xmlns:p14="http://schemas.microsoft.com/office/powerpoint/2010/main" val="25639823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a:xfrm>
            <a:off x="838199" y="1787988"/>
            <a:ext cx="10515600" cy="4351338"/>
          </a:xfrm>
        </p:spPr>
        <p:txBody>
          <a:bodyPr/>
          <a:lstStyle/>
          <a:p>
            <a:r>
              <a:rPr lang="en-US" dirty="0" smtClean="0">
                <a:solidFill>
                  <a:srgbClr val="0033CC"/>
                </a:solidFill>
              </a:rPr>
              <a:t>Complex traits genetics and polygenic scores</a:t>
            </a:r>
          </a:p>
          <a:p>
            <a:endParaRPr lang="en-US" dirty="0" smtClean="0"/>
          </a:p>
          <a:p>
            <a:r>
              <a:rPr lang="en-US" dirty="0" smtClean="0"/>
              <a:t>Limitations of polygenic scores</a:t>
            </a:r>
          </a:p>
          <a:p>
            <a:endParaRPr lang="en-US" dirty="0" smtClean="0"/>
          </a:p>
          <a:p>
            <a:r>
              <a:rPr lang="en-US" dirty="0" smtClean="0"/>
              <a:t>Selecting embryos for traits</a:t>
            </a:r>
          </a:p>
        </p:txBody>
      </p:sp>
    </p:spTree>
    <p:extLst>
      <p:ext uri="{BB962C8B-B14F-4D97-AF65-F5344CB8AC3E}">
        <p14:creationId xmlns:p14="http://schemas.microsoft.com/office/powerpoint/2010/main" val="331977213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a:t>
            </a:r>
            <a:endParaRPr lang="en-US" dirty="0"/>
          </a:p>
        </p:txBody>
      </p:sp>
      <p:sp>
        <p:nvSpPr>
          <p:cNvPr id="3" name="Content Placeholder 2"/>
          <p:cNvSpPr>
            <a:spLocks noGrp="1"/>
          </p:cNvSpPr>
          <p:nvPr>
            <p:ph idx="1"/>
          </p:nvPr>
        </p:nvSpPr>
        <p:spPr/>
        <p:txBody>
          <a:bodyPr/>
          <a:lstStyle/>
          <a:p>
            <a:r>
              <a:rPr lang="en-US" dirty="0" smtClean="0"/>
              <a:t>How to find the genetic basis of traits and diseases?</a:t>
            </a:r>
          </a:p>
          <a:p>
            <a:endParaRPr lang="en-US" dirty="0" smtClean="0"/>
          </a:p>
          <a:p>
            <a:r>
              <a:rPr lang="en-US" dirty="0" smtClean="0"/>
              <a:t>What was discovered?</a:t>
            </a:r>
          </a:p>
          <a:p>
            <a:endParaRPr lang="en-US" dirty="0" smtClean="0"/>
          </a:p>
          <a:p>
            <a:r>
              <a:rPr lang="en-US" dirty="0" smtClean="0"/>
              <a:t>What did we learn about the biology?</a:t>
            </a:r>
          </a:p>
          <a:p>
            <a:endParaRPr lang="en-US" dirty="0" smtClean="0"/>
          </a:p>
          <a:p>
            <a:r>
              <a:rPr lang="en-US" dirty="0" smtClean="0"/>
              <a:t>What can we do with the results?</a:t>
            </a:r>
            <a:endParaRPr lang="en-US" dirty="0"/>
          </a:p>
        </p:txBody>
      </p:sp>
    </p:spTree>
    <p:extLst>
      <p:ext uri="{BB962C8B-B14F-4D97-AF65-F5344CB8AC3E}">
        <p14:creationId xmlns:p14="http://schemas.microsoft.com/office/powerpoint/2010/main" val="424087962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Genome-wide association studies</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34789" y="1192723"/>
            <a:ext cx="8389435" cy="5033661"/>
          </a:xfrm>
          <a:prstGeom prst="rect">
            <a:avLst/>
          </a:prstGeom>
        </p:spPr>
      </p:pic>
      <p:sp>
        <p:nvSpPr>
          <p:cNvPr id="6" name="TextBox 5"/>
          <p:cNvSpPr txBox="1"/>
          <p:nvPr/>
        </p:nvSpPr>
        <p:spPr>
          <a:xfrm>
            <a:off x="8474927" y="3228042"/>
            <a:ext cx="3133492" cy="830997"/>
          </a:xfrm>
          <a:prstGeom prst="rect">
            <a:avLst/>
          </a:prstGeom>
          <a:noFill/>
        </p:spPr>
        <p:txBody>
          <a:bodyPr wrap="square" rtlCol="0">
            <a:spAutoFit/>
          </a:bodyPr>
          <a:lstStyle/>
          <a:p>
            <a:pPr algn="ctr"/>
            <a:r>
              <a:rPr lang="en-US" sz="2400" dirty="0" smtClean="0">
                <a:solidFill>
                  <a:srgbClr val="800000"/>
                </a:solidFill>
                <a:cs typeface="Times New Roman" panose="02020603050405020304" pitchFamily="18" charset="0"/>
              </a:rPr>
              <a:t>SNP: single nucleotide polymorphism</a:t>
            </a:r>
          </a:p>
        </p:txBody>
      </p:sp>
      <p:sp>
        <p:nvSpPr>
          <p:cNvPr id="7" name="TextBox 6"/>
          <p:cNvSpPr txBox="1"/>
          <p:nvPr/>
        </p:nvSpPr>
        <p:spPr>
          <a:xfrm>
            <a:off x="156117" y="6438713"/>
            <a:ext cx="1821461" cy="307777"/>
          </a:xfrm>
          <a:prstGeom prst="rect">
            <a:avLst/>
          </a:prstGeom>
          <a:noFill/>
        </p:spPr>
        <p:txBody>
          <a:bodyPr wrap="none" rtlCol="0">
            <a:spAutoFit/>
          </a:bodyPr>
          <a:lstStyle/>
          <a:p>
            <a:r>
              <a:rPr lang="en-US" sz="1400" dirty="0" smtClean="0">
                <a:cs typeface="Times New Roman" panose="02020603050405020304" pitchFamily="18" charset="0"/>
              </a:rPr>
              <a:t>Genome Research Ltd.</a:t>
            </a:r>
          </a:p>
        </p:txBody>
      </p:sp>
      <p:sp>
        <p:nvSpPr>
          <p:cNvPr id="8" name="Rectangle 7"/>
          <p:cNvSpPr/>
          <p:nvPr/>
        </p:nvSpPr>
        <p:spPr>
          <a:xfrm>
            <a:off x="4969865" y="6094357"/>
            <a:ext cx="7010124" cy="461665"/>
          </a:xfrm>
          <a:prstGeom prst="rect">
            <a:avLst/>
          </a:prstGeom>
          <a:ln>
            <a:solidFill>
              <a:srgbClr val="5D2884"/>
            </a:solidFill>
          </a:ln>
        </p:spPr>
        <p:txBody>
          <a:bodyPr wrap="none">
            <a:spAutoFit/>
          </a:bodyPr>
          <a:lstStyle/>
          <a:p>
            <a:r>
              <a:rPr lang="en-US" sz="2400" dirty="0"/>
              <a:t>Phenotype can be binary </a:t>
            </a:r>
            <a:r>
              <a:rPr lang="en-US" sz="2400" dirty="0" smtClean="0"/>
              <a:t>(case/control) or quantitative</a:t>
            </a:r>
            <a:endParaRPr lang="en-US" sz="2400" dirty="0"/>
          </a:p>
        </p:txBody>
      </p:sp>
    </p:spTree>
    <p:extLst>
      <p:ext uri="{BB962C8B-B14F-4D97-AF65-F5344CB8AC3E}">
        <p14:creationId xmlns:p14="http://schemas.microsoft.com/office/powerpoint/2010/main" val="16711725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Study design</a:t>
            </a:r>
            <a:endParaRPr lang="en-US" dirty="0"/>
          </a:p>
        </p:txBody>
      </p:sp>
      <p:pic>
        <p:nvPicPr>
          <p:cNvPr id="8" name="Picture 247" descr="nature08494-f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85639" y="1438367"/>
            <a:ext cx="8117722" cy="5141224"/>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401444" y="6091158"/>
            <a:ext cx="2060564" cy="369332"/>
          </a:xfrm>
          <a:prstGeom prst="rect">
            <a:avLst/>
          </a:prstGeom>
          <a:noFill/>
        </p:spPr>
        <p:txBody>
          <a:bodyPr wrap="none" rtlCol="0">
            <a:spAutoFit/>
          </a:bodyPr>
          <a:lstStyle/>
          <a:p>
            <a:r>
              <a:rPr lang="en-US" dirty="0" err="1" smtClean="0">
                <a:cs typeface="Times New Roman" panose="02020603050405020304" pitchFamily="18" charset="0"/>
              </a:rPr>
              <a:t>Manolio</a:t>
            </a:r>
            <a:r>
              <a:rPr lang="en-US" dirty="0" smtClean="0">
                <a:cs typeface="Times New Roman" panose="02020603050405020304" pitchFamily="18" charset="0"/>
              </a:rPr>
              <a:t> et al., 2009</a:t>
            </a:r>
          </a:p>
        </p:txBody>
      </p:sp>
      <p:sp>
        <p:nvSpPr>
          <p:cNvPr id="11" name="TextBox 10"/>
          <p:cNvSpPr txBox="1"/>
          <p:nvPr/>
        </p:nvSpPr>
        <p:spPr>
          <a:xfrm>
            <a:off x="7694341" y="1550019"/>
            <a:ext cx="875561" cy="461665"/>
          </a:xfrm>
          <a:prstGeom prst="rect">
            <a:avLst/>
          </a:prstGeom>
          <a:noFill/>
        </p:spPr>
        <p:txBody>
          <a:bodyPr wrap="none" rtlCol="0">
            <a:spAutoFit/>
          </a:bodyPr>
          <a:lstStyle/>
          <a:p>
            <a:r>
              <a:rPr lang="en-US" sz="2400" dirty="0" smtClean="0">
                <a:solidFill>
                  <a:srgbClr val="003F7F"/>
                </a:solidFill>
                <a:cs typeface="Times New Roman" panose="02020603050405020304" pitchFamily="18" charset="0"/>
              </a:rPr>
              <a:t>APOE</a:t>
            </a:r>
          </a:p>
        </p:txBody>
      </p:sp>
      <p:sp>
        <p:nvSpPr>
          <p:cNvPr id="12" name="TextBox 11"/>
          <p:cNvSpPr txBox="1"/>
          <p:nvPr/>
        </p:nvSpPr>
        <p:spPr>
          <a:xfrm>
            <a:off x="4841565" y="1438367"/>
            <a:ext cx="806631" cy="461665"/>
          </a:xfrm>
          <a:prstGeom prst="rect">
            <a:avLst/>
          </a:prstGeom>
          <a:noFill/>
        </p:spPr>
        <p:txBody>
          <a:bodyPr wrap="none" rtlCol="0">
            <a:spAutoFit/>
          </a:bodyPr>
          <a:lstStyle/>
          <a:p>
            <a:r>
              <a:rPr lang="en-US" sz="2400" dirty="0" smtClean="0">
                <a:solidFill>
                  <a:srgbClr val="003F7F"/>
                </a:solidFill>
                <a:cs typeface="Times New Roman" panose="02020603050405020304" pitchFamily="18" charset="0"/>
              </a:rPr>
              <a:t>CFTR</a:t>
            </a:r>
          </a:p>
        </p:txBody>
      </p:sp>
      <p:sp>
        <p:nvSpPr>
          <p:cNvPr id="13" name="TextBox 12"/>
          <p:cNvSpPr txBox="1"/>
          <p:nvPr/>
        </p:nvSpPr>
        <p:spPr>
          <a:xfrm>
            <a:off x="33453" y="1851762"/>
            <a:ext cx="2290931" cy="1938992"/>
          </a:xfrm>
          <a:prstGeom prst="rect">
            <a:avLst/>
          </a:prstGeom>
          <a:noFill/>
        </p:spPr>
        <p:txBody>
          <a:bodyPr wrap="square" rtlCol="0">
            <a:spAutoFit/>
          </a:bodyPr>
          <a:lstStyle/>
          <a:p>
            <a:pPr algn="ctr"/>
            <a:r>
              <a:rPr lang="en-US" sz="2400" dirty="0" smtClean="0">
                <a:solidFill>
                  <a:srgbClr val="003F7F"/>
                </a:solidFill>
                <a:cs typeface="Times New Roman" panose="02020603050405020304" pitchFamily="18" charset="0"/>
              </a:rPr>
              <a:t>Traditional family-based linkage studies;</a:t>
            </a:r>
          </a:p>
          <a:p>
            <a:pPr algn="ctr"/>
            <a:r>
              <a:rPr lang="en-US" sz="2400" dirty="0" smtClean="0">
                <a:solidFill>
                  <a:srgbClr val="003F7F"/>
                </a:solidFill>
                <a:cs typeface="Times New Roman" panose="02020603050405020304" pitchFamily="18" charset="0"/>
              </a:rPr>
              <a:t>consanguineous families</a:t>
            </a:r>
          </a:p>
        </p:txBody>
      </p:sp>
      <p:cxnSp>
        <p:nvCxnSpPr>
          <p:cNvPr id="15" name="Straight Arrow Connector 14"/>
          <p:cNvCxnSpPr/>
          <p:nvPr/>
        </p:nvCxnSpPr>
        <p:spPr>
          <a:xfrm flipV="1">
            <a:off x="2185639" y="2787805"/>
            <a:ext cx="1620736" cy="66907"/>
          </a:xfrm>
          <a:prstGeom prst="straightConnector1">
            <a:avLst/>
          </a:prstGeom>
          <a:ln w="19050">
            <a:solidFill>
              <a:schemeClr val="accent5">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10008217" y="4516243"/>
            <a:ext cx="1460811" cy="830997"/>
          </a:xfrm>
          <a:prstGeom prst="rect">
            <a:avLst/>
          </a:prstGeom>
          <a:noFill/>
        </p:spPr>
        <p:txBody>
          <a:bodyPr wrap="square" rtlCol="0">
            <a:spAutoFit/>
          </a:bodyPr>
          <a:lstStyle/>
          <a:p>
            <a:pPr algn="ctr"/>
            <a:r>
              <a:rPr lang="en-US" sz="2400" dirty="0" smtClean="0">
                <a:solidFill>
                  <a:srgbClr val="003F7F"/>
                </a:solidFill>
                <a:cs typeface="Times New Roman" panose="02020603050405020304" pitchFamily="18" charset="0"/>
              </a:rPr>
              <a:t>GWAS is useful</a:t>
            </a:r>
          </a:p>
        </p:txBody>
      </p:sp>
      <p:sp>
        <p:nvSpPr>
          <p:cNvPr id="17" name="TextBox 16"/>
          <p:cNvSpPr txBox="1"/>
          <p:nvPr/>
        </p:nvSpPr>
        <p:spPr>
          <a:xfrm>
            <a:off x="10036096" y="1512975"/>
            <a:ext cx="1405055" cy="830997"/>
          </a:xfrm>
          <a:prstGeom prst="rect">
            <a:avLst/>
          </a:prstGeom>
          <a:noFill/>
        </p:spPr>
        <p:txBody>
          <a:bodyPr wrap="square" rtlCol="0">
            <a:spAutoFit/>
          </a:bodyPr>
          <a:lstStyle/>
          <a:p>
            <a:pPr algn="ctr"/>
            <a:r>
              <a:rPr lang="en-US" sz="2400" dirty="0" smtClean="0">
                <a:solidFill>
                  <a:srgbClr val="003F7F"/>
                </a:solidFill>
                <a:cs typeface="Times New Roman" panose="02020603050405020304" pitchFamily="18" charset="0"/>
              </a:rPr>
              <a:t>Negative selection</a:t>
            </a:r>
          </a:p>
        </p:txBody>
      </p:sp>
      <p:sp>
        <p:nvSpPr>
          <p:cNvPr id="18" name="TextBox 17"/>
          <p:cNvSpPr txBox="1"/>
          <p:nvPr/>
        </p:nvSpPr>
        <p:spPr>
          <a:xfrm>
            <a:off x="5521710" y="4885575"/>
            <a:ext cx="1706137" cy="461665"/>
          </a:xfrm>
          <a:prstGeom prst="rect">
            <a:avLst/>
          </a:prstGeom>
          <a:noFill/>
        </p:spPr>
        <p:txBody>
          <a:bodyPr wrap="square" rtlCol="0">
            <a:spAutoFit/>
          </a:bodyPr>
          <a:lstStyle/>
          <a:p>
            <a:pPr algn="ctr"/>
            <a:r>
              <a:rPr lang="en-US" sz="2400" dirty="0" smtClean="0">
                <a:solidFill>
                  <a:srgbClr val="003F7F"/>
                </a:solidFill>
                <a:cs typeface="Times New Roman" panose="02020603050405020304" pitchFamily="18" charset="0"/>
              </a:rPr>
              <a:t>No power</a:t>
            </a:r>
          </a:p>
        </p:txBody>
      </p:sp>
    </p:spTree>
    <p:extLst>
      <p:ext uri="{BB962C8B-B14F-4D97-AF65-F5344CB8AC3E}">
        <p14:creationId xmlns:p14="http://schemas.microsoft.com/office/powerpoint/2010/main" val="33702480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16" grpId="0"/>
      <p:bldP spid="17" grpId="0"/>
      <p:bldP spid="1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Study design: technology</a:t>
            </a:r>
            <a:endParaRPr lang="en-US" dirty="0"/>
          </a:p>
        </p:txBody>
      </p:sp>
      <p:sp>
        <p:nvSpPr>
          <p:cNvPr id="3" name="Content Placeholder 2"/>
          <p:cNvSpPr>
            <a:spLocks noGrp="1"/>
          </p:cNvSpPr>
          <p:nvPr>
            <p:ph idx="1"/>
          </p:nvPr>
        </p:nvSpPr>
        <p:spPr>
          <a:xfrm>
            <a:off x="659781" y="1420841"/>
            <a:ext cx="8147226" cy="1990849"/>
          </a:xfrm>
        </p:spPr>
        <p:txBody>
          <a:bodyPr/>
          <a:lstStyle/>
          <a:p>
            <a:r>
              <a:rPr lang="en-US" dirty="0" smtClean="0"/>
              <a:t>Genotyping technology: mostly </a:t>
            </a:r>
            <a:r>
              <a:rPr lang="en-US" b="1" dirty="0" smtClean="0">
                <a:solidFill>
                  <a:srgbClr val="003F7F"/>
                </a:solidFill>
              </a:rPr>
              <a:t>microarrays</a:t>
            </a:r>
          </a:p>
          <a:p>
            <a:pPr lvl="1"/>
            <a:r>
              <a:rPr lang="en-US" dirty="0" smtClean="0"/>
              <a:t>500k-1M </a:t>
            </a:r>
            <a:r>
              <a:rPr lang="en-US" dirty="0"/>
              <a:t>common </a:t>
            </a:r>
            <a:r>
              <a:rPr lang="en-US" dirty="0" smtClean="0"/>
              <a:t>polymorphisms</a:t>
            </a:r>
          </a:p>
          <a:p>
            <a:pPr lvl="1"/>
            <a:r>
              <a:rPr lang="en-US" dirty="0" smtClean="0"/>
              <a:t>Markers “tag” causal alleles via linkage disequilibrium</a:t>
            </a:r>
          </a:p>
          <a:p>
            <a:pPr lvl="1"/>
            <a:r>
              <a:rPr lang="en-US" dirty="0" smtClean="0"/>
              <a:t>Cheap: $50-100 per sample</a:t>
            </a:r>
          </a:p>
          <a:p>
            <a:pPr lvl="1"/>
            <a:r>
              <a:rPr lang="en-US" dirty="0" smtClean="0"/>
              <a:t>Almost entire genome can be reconstructed with </a:t>
            </a:r>
            <a:r>
              <a:rPr lang="en-US" b="1" dirty="0" smtClean="0">
                <a:solidFill>
                  <a:srgbClr val="003F7F"/>
                </a:solidFill>
              </a:rPr>
              <a:t>imputation</a:t>
            </a:r>
            <a:endParaRPr lang="en-US" b="1" dirty="0">
              <a:solidFill>
                <a:srgbClr val="003F7F"/>
              </a:solidFill>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17435" y="1420841"/>
            <a:ext cx="2143125" cy="2143125"/>
          </a:xfrm>
          <a:prstGeom prst="rect">
            <a:avLst/>
          </a:prstGeom>
        </p:spPr>
      </p:pic>
      <p:grpSp>
        <p:nvGrpSpPr>
          <p:cNvPr id="8" name="Group 7"/>
          <p:cNvGrpSpPr/>
          <p:nvPr/>
        </p:nvGrpSpPr>
        <p:grpSpPr>
          <a:xfrm>
            <a:off x="758902" y="3456877"/>
            <a:ext cx="6801625" cy="3030634"/>
            <a:chOff x="489019" y="1248937"/>
            <a:chExt cx="10058400" cy="4583152"/>
          </a:xfrm>
        </p:grpSpPr>
        <p:pic>
          <p:nvPicPr>
            <p:cNvPr id="6" name="Picture 5"/>
            <p:cNvPicPr>
              <a:picLocks noChangeAspect="1"/>
            </p:cNvPicPr>
            <p:nvPr/>
          </p:nvPicPr>
          <p:blipFill rotWithShape="1">
            <a:blip r:embed="rId3" cstate="print">
              <a:extLst>
                <a:ext uri="{28A0092B-C50C-407E-A947-70E740481C1C}">
                  <a14:useLocalDpi xmlns:a14="http://schemas.microsoft.com/office/drawing/2010/main" val="0"/>
                </a:ext>
              </a:extLst>
            </a:blip>
            <a:srcRect t="20303" b="5189"/>
            <a:stretch/>
          </p:blipFill>
          <p:spPr>
            <a:xfrm>
              <a:off x="489019" y="1248937"/>
              <a:ext cx="10058400" cy="4583152"/>
            </a:xfrm>
            <a:prstGeom prst="rect">
              <a:avLst/>
            </a:prstGeom>
          </p:spPr>
        </p:pic>
        <p:sp>
          <p:nvSpPr>
            <p:cNvPr id="7" name="TextBox 6"/>
            <p:cNvSpPr txBox="1"/>
            <p:nvPr/>
          </p:nvSpPr>
          <p:spPr>
            <a:xfrm>
              <a:off x="554980" y="5227013"/>
              <a:ext cx="1855260" cy="558532"/>
            </a:xfrm>
            <a:prstGeom prst="rect">
              <a:avLst/>
            </a:prstGeom>
            <a:noFill/>
          </p:spPr>
          <p:txBody>
            <a:bodyPr wrap="square" rtlCol="0">
              <a:spAutoFit/>
            </a:bodyPr>
            <a:lstStyle/>
            <a:p>
              <a:r>
                <a:rPr lang="en-US" dirty="0" smtClean="0">
                  <a:cs typeface="Times New Roman" panose="02020603050405020304" pitchFamily="18" charset="0"/>
                </a:rPr>
                <a:t>IMPUTE2</a:t>
              </a:r>
            </a:p>
          </p:txBody>
        </p:sp>
      </p:grpSp>
      <p:sp>
        <p:nvSpPr>
          <p:cNvPr id="9" name="Content Placeholder 2"/>
          <p:cNvSpPr txBox="1">
            <a:spLocks/>
          </p:cNvSpPr>
          <p:nvPr/>
        </p:nvSpPr>
        <p:spPr>
          <a:xfrm>
            <a:off x="7881330" y="4650550"/>
            <a:ext cx="3994478" cy="162151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baseline="0">
                <a:solidFill>
                  <a:schemeClr val="tx1"/>
                </a:solidFill>
                <a:latin typeface="+mn-lt"/>
                <a:ea typeface="+mn-ea"/>
                <a:cs typeface="Times New Roman" panose="02020603050405020304" pitchFamily="18" charset="0"/>
              </a:defRPr>
            </a:lvl1pPr>
            <a:lvl2pPr marL="685800" indent="-228600" algn="l" defTabSz="914400" rtl="0" eaLnBrk="1" latinLnBrk="0" hangingPunct="1">
              <a:lnSpc>
                <a:spcPct val="90000"/>
              </a:lnSpc>
              <a:spcBef>
                <a:spcPts val="500"/>
              </a:spcBef>
              <a:buSzPct val="70000"/>
              <a:buFont typeface="Courier New" panose="02070309020205020404" pitchFamily="49" charset="0"/>
              <a:buChar char="o"/>
              <a:defRPr sz="2000" kern="1200" baseline="0">
                <a:solidFill>
                  <a:schemeClr val="tx1"/>
                </a:solidFill>
                <a:latin typeface="+mn-lt"/>
                <a:ea typeface="+mn-ea"/>
                <a:cs typeface="Times New Roman" panose="02020603050405020304" pitchFamily="18" charset="0"/>
              </a:defRPr>
            </a:lvl2pPr>
            <a:lvl3pPr marL="1143000" indent="-228600" algn="l" defTabSz="914400" rtl="0" eaLnBrk="1" latinLnBrk="0" hangingPunct="1">
              <a:lnSpc>
                <a:spcPct val="90000"/>
              </a:lnSpc>
              <a:spcBef>
                <a:spcPts val="500"/>
              </a:spcBef>
              <a:buSzPct val="70000"/>
              <a:buFont typeface="Wingdings" panose="05000000000000000000" pitchFamily="2" charset="2"/>
              <a:buChar char="§"/>
              <a:defRPr sz="1800" kern="1200">
                <a:solidFill>
                  <a:schemeClr val="tx1"/>
                </a:solidFill>
                <a:latin typeface="+mn-lt"/>
                <a:ea typeface="+mn-ea"/>
                <a:cs typeface="Times New Roman" panose="02020603050405020304" pitchFamily="18" charset="0"/>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David" panose="020E0502060401010101" pitchFamily="34" charset="-79"/>
                <a:ea typeface="+mn-ea"/>
                <a:cs typeface="David" panose="020E0502060401010101" pitchFamily="34" charset="-79"/>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David" panose="020E0502060401010101" pitchFamily="34" charset="-79"/>
                <a:ea typeface="+mn-ea"/>
                <a:cs typeface="David" panose="020E0502060401010101" pitchFamily="34" charset="-79"/>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dirty="0" smtClean="0">
                <a:solidFill>
                  <a:srgbClr val="003F7F"/>
                </a:solidFill>
              </a:rPr>
              <a:t>Exome/genome sequencing</a:t>
            </a:r>
            <a:r>
              <a:rPr lang="en-US" dirty="0" smtClean="0"/>
              <a:t>: detect association of rare variants, mostly coding</a:t>
            </a:r>
            <a:endParaRPr lang="en-US" dirty="0"/>
          </a:p>
        </p:txBody>
      </p:sp>
    </p:spTree>
    <p:extLst>
      <p:ext uri="{BB962C8B-B14F-4D97-AF65-F5344CB8AC3E}">
        <p14:creationId xmlns:p14="http://schemas.microsoft.com/office/powerpoint/2010/main" val="1504678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Study design: statistical issues</a:t>
            </a:r>
            <a:endParaRPr lang="en-US" dirty="0"/>
          </a:p>
        </p:txBody>
      </p:sp>
      <p:sp>
        <p:nvSpPr>
          <p:cNvPr id="3" name="Content Placeholder 2"/>
          <p:cNvSpPr>
            <a:spLocks noGrp="1"/>
          </p:cNvSpPr>
          <p:nvPr>
            <p:ph idx="1"/>
          </p:nvPr>
        </p:nvSpPr>
        <p:spPr>
          <a:xfrm>
            <a:off x="757918" y="1604454"/>
            <a:ext cx="10515600" cy="2091361"/>
          </a:xfrm>
        </p:spPr>
        <p:txBody>
          <a:bodyPr/>
          <a:lstStyle/>
          <a:p>
            <a:r>
              <a:rPr lang="en-US" dirty="0" smtClean="0"/>
              <a:t>Strict </a:t>
            </a:r>
            <a:r>
              <a:rPr lang="en-US" b="1" dirty="0" err="1" smtClean="0">
                <a:solidFill>
                  <a:srgbClr val="003F7F"/>
                </a:solidFill>
              </a:rPr>
              <a:t>Bonferroni</a:t>
            </a:r>
            <a:r>
              <a:rPr lang="en-US" dirty="0" smtClean="0"/>
              <a:t> correction: P-value of 5</a:t>
            </a:r>
            <a:r>
              <a:rPr lang="en-IL" dirty="0" smtClean="0"/>
              <a:t>·</a:t>
            </a:r>
            <a:r>
              <a:rPr lang="en-US" dirty="0" smtClean="0"/>
              <a:t>10</a:t>
            </a:r>
            <a:r>
              <a:rPr lang="en-US" baseline="30000" dirty="0" smtClean="0"/>
              <a:t>-8</a:t>
            </a:r>
            <a:r>
              <a:rPr lang="en-US" dirty="0" smtClean="0"/>
              <a:t> required</a:t>
            </a:r>
          </a:p>
          <a:p>
            <a:r>
              <a:rPr lang="en-US" dirty="0" smtClean="0"/>
              <a:t>P-value “inflation” must be visually and statistically evaluated</a:t>
            </a:r>
          </a:p>
          <a:p>
            <a:r>
              <a:rPr lang="en-US" b="1" dirty="0" smtClean="0">
                <a:solidFill>
                  <a:srgbClr val="003F7F"/>
                </a:solidFill>
              </a:rPr>
              <a:t>Population structure</a:t>
            </a:r>
            <a:r>
              <a:rPr lang="en-US" dirty="0" smtClean="0"/>
              <a:t> correction:</a:t>
            </a:r>
            <a:br>
              <a:rPr lang="en-US" dirty="0" smtClean="0"/>
            </a:br>
            <a:r>
              <a:rPr lang="en-US" dirty="0" smtClean="0"/>
              <a:t>Account for ancestry differences between cases and controls</a:t>
            </a:r>
          </a:p>
          <a:p>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01194" y="4319875"/>
            <a:ext cx="6062305" cy="2359414"/>
          </a:xfrm>
          <a:prstGeom prst="rect">
            <a:avLst/>
          </a:prstGeom>
        </p:spPr>
      </p:pic>
      <p:grpSp>
        <p:nvGrpSpPr>
          <p:cNvPr id="9" name="Group 8"/>
          <p:cNvGrpSpPr/>
          <p:nvPr/>
        </p:nvGrpSpPr>
        <p:grpSpPr>
          <a:xfrm>
            <a:off x="133815" y="3969834"/>
            <a:ext cx="5365499" cy="2758371"/>
            <a:chOff x="100362" y="4025589"/>
            <a:chExt cx="5365499" cy="2758371"/>
          </a:xfrm>
        </p:grpSpPr>
        <p:pic>
          <p:nvPicPr>
            <p:cNvPr id="6" name="Picture 5"/>
            <p:cNvPicPr>
              <a:picLocks noChangeAspect="1"/>
            </p:cNvPicPr>
            <p:nvPr/>
          </p:nvPicPr>
          <p:blipFill rotWithShape="1">
            <a:blip r:embed="rId3" cstate="print">
              <a:extLst>
                <a:ext uri="{28A0092B-C50C-407E-A947-70E740481C1C}">
                  <a14:useLocalDpi xmlns:a14="http://schemas.microsoft.com/office/drawing/2010/main" val="0"/>
                </a:ext>
              </a:extLst>
            </a:blip>
            <a:srcRect t="14836"/>
            <a:stretch/>
          </p:blipFill>
          <p:spPr>
            <a:xfrm>
              <a:off x="428501" y="4025589"/>
              <a:ext cx="5037360" cy="2653700"/>
            </a:xfrm>
            <a:prstGeom prst="rect">
              <a:avLst/>
            </a:prstGeom>
          </p:spPr>
        </p:pic>
        <p:sp>
          <p:nvSpPr>
            <p:cNvPr id="7" name="TextBox 6"/>
            <p:cNvSpPr txBox="1"/>
            <p:nvPr/>
          </p:nvSpPr>
          <p:spPr>
            <a:xfrm>
              <a:off x="100362" y="6445406"/>
              <a:ext cx="1223027" cy="338554"/>
            </a:xfrm>
            <a:prstGeom prst="rect">
              <a:avLst/>
            </a:prstGeom>
            <a:noFill/>
          </p:spPr>
          <p:txBody>
            <a:bodyPr wrap="none" rtlCol="0">
              <a:spAutoFit/>
            </a:bodyPr>
            <a:lstStyle/>
            <a:p>
              <a:r>
                <a:rPr lang="en-US" sz="1600" dirty="0" smtClean="0">
                  <a:cs typeface="Times New Roman" panose="02020603050405020304" pitchFamily="18" charset="0"/>
                </a:rPr>
                <a:t>Florian </a:t>
              </a:r>
              <a:r>
                <a:rPr lang="en-US" sz="1600" dirty="0" err="1" smtClean="0">
                  <a:cs typeface="Times New Roman" panose="02020603050405020304" pitchFamily="18" charset="0"/>
                </a:rPr>
                <a:t>Prive</a:t>
              </a:r>
              <a:endParaRPr lang="en-US" sz="1600" dirty="0" smtClean="0">
                <a:cs typeface="Times New Roman" panose="02020603050405020304" pitchFamily="18" charset="0"/>
              </a:endParaRPr>
            </a:p>
          </p:txBody>
        </p:sp>
      </p:grpSp>
      <p:sp>
        <p:nvSpPr>
          <p:cNvPr id="8" name="TextBox 7"/>
          <p:cNvSpPr txBox="1"/>
          <p:nvPr/>
        </p:nvSpPr>
        <p:spPr>
          <a:xfrm>
            <a:off x="7906214" y="3777012"/>
            <a:ext cx="2135713" cy="461665"/>
          </a:xfrm>
          <a:prstGeom prst="rect">
            <a:avLst/>
          </a:prstGeom>
          <a:noFill/>
        </p:spPr>
        <p:txBody>
          <a:bodyPr wrap="none" rtlCol="0">
            <a:spAutoFit/>
          </a:bodyPr>
          <a:lstStyle/>
          <a:p>
            <a:r>
              <a:rPr lang="en-US" sz="2400" dirty="0" smtClean="0">
                <a:cs typeface="Times New Roman" panose="02020603050405020304" pitchFamily="18" charset="0"/>
              </a:rPr>
              <a:t>Manhattan plot</a:t>
            </a:r>
          </a:p>
        </p:txBody>
      </p:sp>
    </p:spTree>
    <p:extLst>
      <p:ext uri="{BB962C8B-B14F-4D97-AF65-F5344CB8AC3E}">
        <p14:creationId xmlns:p14="http://schemas.microsoft.com/office/powerpoint/2010/main" val="30998880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2009: no results</a:t>
            </a:r>
            <a:endParaRPr lang="en-US" dirty="0"/>
          </a:p>
        </p:txBody>
      </p:sp>
      <p:sp>
        <p:nvSpPr>
          <p:cNvPr id="5" name="Content Placeholder 4"/>
          <p:cNvSpPr>
            <a:spLocks noGrp="1"/>
          </p:cNvSpPr>
          <p:nvPr>
            <p:ph idx="1"/>
          </p:nvPr>
        </p:nvSpPr>
        <p:spPr>
          <a:xfrm>
            <a:off x="748990" y="1709929"/>
            <a:ext cx="3823010" cy="4557056"/>
          </a:xfrm>
        </p:spPr>
        <p:txBody>
          <a:bodyPr>
            <a:normAutofit/>
          </a:bodyPr>
          <a:lstStyle/>
          <a:p>
            <a:r>
              <a:rPr lang="en-US" b="1" dirty="0" smtClean="0">
                <a:solidFill>
                  <a:srgbClr val="003F7F"/>
                </a:solidFill>
              </a:rPr>
              <a:t>Heritability:</a:t>
            </a:r>
            <a:r>
              <a:rPr lang="en-US" dirty="0" smtClean="0"/>
              <a:t/>
            </a:r>
            <a:br>
              <a:rPr lang="en-US" dirty="0" smtClean="0"/>
            </a:br>
            <a:r>
              <a:rPr lang="en-US" dirty="0" smtClean="0"/>
              <a:t>Proportion of variance in trait explained by genetics</a:t>
            </a:r>
          </a:p>
          <a:p>
            <a:endParaRPr lang="en-US" dirty="0"/>
          </a:p>
          <a:p>
            <a:r>
              <a:rPr lang="en-US" b="1" dirty="0" smtClean="0">
                <a:solidFill>
                  <a:srgbClr val="003F7F"/>
                </a:solidFill>
              </a:rPr>
              <a:t>Height:</a:t>
            </a:r>
          </a:p>
          <a:p>
            <a:pPr lvl="1"/>
            <a:r>
              <a:rPr lang="en-US" sz="2400" dirty="0" smtClean="0"/>
              <a:t>Heritability: 80%</a:t>
            </a:r>
          </a:p>
          <a:p>
            <a:pPr lvl="1"/>
            <a:r>
              <a:rPr lang="en-US" sz="2400" dirty="0" smtClean="0"/>
              <a:t>40 loci associated</a:t>
            </a:r>
          </a:p>
          <a:p>
            <a:pPr lvl="1"/>
            <a:r>
              <a:rPr lang="en-US" sz="2400" dirty="0" smtClean="0"/>
              <a:t>5% of the variance</a:t>
            </a:r>
          </a:p>
          <a:p>
            <a:pPr lvl="1"/>
            <a:endParaRPr lang="en-US" sz="2400" dirty="0"/>
          </a:p>
          <a:p>
            <a:r>
              <a:rPr lang="en-US" b="1" dirty="0" smtClean="0">
                <a:solidFill>
                  <a:srgbClr val="003F7F"/>
                </a:solidFill>
              </a:rPr>
              <a:t>Conjecture:</a:t>
            </a:r>
            <a:r>
              <a:rPr lang="en-US" dirty="0" smtClean="0"/>
              <a:t> larger sample sizes needed</a:t>
            </a:r>
            <a:endParaRPr lang="en-US" dirty="0"/>
          </a:p>
        </p:txBody>
      </p:sp>
      <p:pic>
        <p:nvPicPr>
          <p:cNvPr id="6" name="Picture 5"/>
          <p:cNvPicPr>
            <a:picLocks noChangeAspect="1"/>
          </p:cNvPicPr>
          <p:nvPr/>
        </p:nvPicPr>
        <p:blipFill>
          <a:blip r:embed="rId2"/>
          <a:stretch>
            <a:fillRect/>
          </a:stretch>
        </p:blipFill>
        <p:spPr>
          <a:xfrm>
            <a:off x="4904255" y="408215"/>
            <a:ext cx="7011709" cy="6193308"/>
          </a:xfrm>
          <a:prstGeom prst="rect">
            <a:avLst/>
          </a:prstGeom>
        </p:spPr>
      </p:pic>
    </p:spTree>
    <p:extLst>
      <p:ext uri="{BB962C8B-B14F-4D97-AF65-F5344CB8AC3E}">
        <p14:creationId xmlns:p14="http://schemas.microsoft.com/office/powerpoint/2010/main" val="35747497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2019: heritability explained</a:t>
            </a:r>
            <a:endParaRPr lang="en-US" dirty="0"/>
          </a:p>
        </p:txBody>
      </p:sp>
      <p:pic>
        <p:nvPicPr>
          <p:cNvPr id="8" name="Picture 7"/>
          <p:cNvPicPr>
            <a:picLocks noChangeAspect="1"/>
          </p:cNvPicPr>
          <p:nvPr/>
        </p:nvPicPr>
        <p:blipFill>
          <a:blip r:embed="rId2"/>
          <a:stretch>
            <a:fillRect/>
          </a:stretch>
        </p:blipFill>
        <p:spPr>
          <a:xfrm>
            <a:off x="368397" y="1431350"/>
            <a:ext cx="6734930" cy="5140289"/>
          </a:xfrm>
          <a:prstGeom prst="rect">
            <a:avLst/>
          </a:prstGeom>
        </p:spPr>
      </p:pic>
      <p:sp>
        <p:nvSpPr>
          <p:cNvPr id="9" name="TextBox 8"/>
          <p:cNvSpPr txBox="1"/>
          <p:nvPr/>
        </p:nvSpPr>
        <p:spPr>
          <a:xfrm>
            <a:off x="1215891" y="1358096"/>
            <a:ext cx="1670650" cy="369332"/>
          </a:xfrm>
          <a:prstGeom prst="rect">
            <a:avLst/>
          </a:prstGeom>
          <a:noFill/>
        </p:spPr>
        <p:txBody>
          <a:bodyPr wrap="none" rtlCol="0">
            <a:spAutoFit/>
          </a:bodyPr>
          <a:lstStyle/>
          <a:p>
            <a:r>
              <a:rPr lang="en-US" dirty="0" smtClean="0">
                <a:cs typeface="Times New Roman" panose="02020603050405020304" pitchFamily="18" charset="0"/>
              </a:rPr>
              <a:t>Tam et al., 2019</a:t>
            </a:r>
          </a:p>
        </p:txBody>
      </p:sp>
      <p:grpSp>
        <p:nvGrpSpPr>
          <p:cNvPr id="11" name="Group 10"/>
          <p:cNvGrpSpPr/>
          <p:nvPr/>
        </p:nvGrpSpPr>
        <p:grpSpPr>
          <a:xfrm>
            <a:off x="1582130" y="3769112"/>
            <a:ext cx="10241473" cy="2984292"/>
            <a:chOff x="2184284" y="3880623"/>
            <a:chExt cx="9434349" cy="2564125"/>
          </a:xfrm>
        </p:grpSpPr>
        <p:grpSp>
          <p:nvGrpSpPr>
            <p:cNvPr id="6" name="Group 5"/>
            <p:cNvGrpSpPr/>
            <p:nvPr/>
          </p:nvGrpSpPr>
          <p:grpSpPr>
            <a:xfrm>
              <a:off x="2966224" y="3880623"/>
              <a:ext cx="8652409" cy="2407951"/>
              <a:chOff x="1223853" y="3523785"/>
              <a:chExt cx="9744291" cy="2877016"/>
            </a:xfrm>
          </p:grpSpPr>
          <p:pic>
            <p:nvPicPr>
              <p:cNvPr id="4" name="Picture 3"/>
              <p:cNvPicPr>
                <a:picLocks noChangeAspect="1"/>
              </p:cNvPicPr>
              <p:nvPr/>
            </p:nvPicPr>
            <p:blipFill>
              <a:blip r:embed="rId3"/>
              <a:stretch>
                <a:fillRect/>
              </a:stretch>
            </p:blipFill>
            <p:spPr>
              <a:xfrm>
                <a:off x="1223853" y="3710381"/>
                <a:ext cx="9744291" cy="2690420"/>
              </a:xfrm>
              <a:prstGeom prst="rect">
                <a:avLst/>
              </a:prstGeom>
            </p:spPr>
          </p:pic>
          <p:sp>
            <p:nvSpPr>
              <p:cNvPr id="5" name="Rectangle 4"/>
              <p:cNvSpPr/>
              <p:nvPr/>
            </p:nvSpPr>
            <p:spPr>
              <a:xfrm>
                <a:off x="7950820" y="3523785"/>
                <a:ext cx="2832409" cy="5798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TextBox 9"/>
            <p:cNvSpPr txBox="1"/>
            <p:nvPr/>
          </p:nvSpPr>
          <p:spPr>
            <a:xfrm>
              <a:off x="2184284" y="6075416"/>
              <a:ext cx="2403222" cy="369332"/>
            </a:xfrm>
            <a:prstGeom prst="rect">
              <a:avLst/>
            </a:prstGeom>
            <a:noFill/>
          </p:spPr>
          <p:txBody>
            <a:bodyPr wrap="none" rtlCol="0">
              <a:spAutoFit/>
            </a:bodyPr>
            <a:lstStyle/>
            <a:p>
              <a:r>
                <a:rPr lang="en-US" dirty="0" err="1" smtClean="0">
                  <a:cs typeface="Times New Roman" panose="02020603050405020304" pitchFamily="18" charset="0"/>
                </a:rPr>
                <a:t>Claussnitzer</a:t>
              </a:r>
              <a:r>
                <a:rPr lang="en-US" dirty="0" smtClean="0">
                  <a:cs typeface="Times New Roman" panose="02020603050405020304" pitchFamily="18" charset="0"/>
                </a:rPr>
                <a:t> et al., 2020</a:t>
              </a:r>
            </a:p>
          </p:txBody>
        </p:sp>
      </p:grpSp>
      <p:grpSp>
        <p:nvGrpSpPr>
          <p:cNvPr id="14" name="Group 13"/>
          <p:cNvGrpSpPr/>
          <p:nvPr/>
        </p:nvGrpSpPr>
        <p:grpSpPr>
          <a:xfrm>
            <a:off x="5426781" y="1302341"/>
            <a:ext cx="5846737" cy="2839819"/>
            <a:chOff x="5507063" y="1480043"/>
            <a:chExt cx="5846737" cy="2839819"/>
          </a:xfrm>
        </p:grpSpPr>
        <p:pic>
          <p:nvPicPr>
            <p:cNvPr id="12" name="Picture 11"/>
            <p:cNvPicPr>
              <a:picLocks noChangeAspect="1"/>
            </p:cNvPicPr>
            <p:nvPr/>
          </p:nvPicPr>
          <p:blipFill>
            <a:blip r:embed="rId4"/>
            <a:stretch>
              <a:fillRect/>
            </a:stretch>
          </p:blipFill>
          <p:spPr>
            <a:xfrm>
              <a:off x="5507063" y="1921090"/>
              <a:ext cx="5846737" cy="2398772"/>
            </a:xfrm>
            <a:prstGeom prst="rect">
              <a:avLst/>
            </a:prstGeom>
          </p:spPr>
        </p:pic>
        <p:sp>
          <p:nvSpPr>
            <p:cNvPr id="13" name="TextBox 12"/>
            <p:cNvSpPr txBox="1"/>
            <p:nvPr/>
          </p:nvSpPr>
          <p:spPr>
            <a:xfrm>
              <a:off x="8650043" y="1480043"/>
              <a:ext cx="2623475" cy="461665"/>
            </a:xfrm>
            <a:prstGeom prst="rect">
              <a:avLst/>
            </a:prstGeom>
            <a:noFill/>
          </p:spPr>
          <p:txBody>
            <a:bodyPr wrap="none" rtlCol="0">
              <a:spAutoFit/>
            </a:bodyPr>
            <a:lstStyle/>
            <a:p>
              <a:r>
                <a:rPr lang="en-US" sz="2400" dirty="0" smtClean="0">
                  <a:cs typeface="Times New Roman" panose="02020603050405020304" pitchFamily="18" charset="0"/>
                </a:rPr>
                <a:t>March 2019; height</a:t>
              </a:r>
            </a:p>
          </p:txBody>
        </p:sp>
      </p:grpSp>
    </p:spTree>
    <p:extLst>
      <p:ext uri="{BB962C8B-B14F-4D97-AF65-F5344CB8AC3E}">
        <p14:creationId xmlns:p14="http://schemas.microsoft.com/office/powerpoint/2010/main" val="6261649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now known?</a:t>
            </a:r>
            <a:endParaRPr lang="en-US" dirty="0"/>
          </a:p>
        </p:txBody>
      </p:sp>
      <p:sp>
        <p:nvSpPr>
          <p:cNvPr id="3" name="Content Placeholder 2"/>
          <p:cNvSpPr>
            <a:spLocks noGrp="1"/>
          </p:cNvSpPr>
          <p:nvPr>
            <p:ph idx="1"/>
          </p:nvPr>
        </p:nvSpPr>
        <p:spPr>
          <a:xfrm>
            <a:off x="704383" y="1604002"/>
            <a:ext cx="4993338" cy="4447589"/>
          </a:xfrm>
        </p:spPr>
        <p:txBody>
          <a:bodyPr>
            <a:normAutofit/>
          </a:bodyPr>
          <a:lstStyle/>
          <a:p>
            <a:r>
              <a:rPr lang="en-US" dirty="0" smtClean="0"/>
              <a:t>Almost all complex traits/diseases are highly polygenic, in particular cognitive/behavioral traits</a:t>
            </a:r>
          </a:p>
          <a:p>
            <a:r>
              <a:rPr lang="en-US" dirty="0" smtClean="0"/>
              <a:t>Most associated loci are non-coding</a:t>
            </a:r>
          </a:p>
          <a:p>
            <a:endParaRPr lang="en-US" dirty="0" smtClean="0"/>
          </a:p>
          <a:p>
            <a:r>
              <a:rPr lang="en-US" dirty="0" smtClean="0"/>
              <a:t>Pleiotropy is common: genetic correlation between traits</a:t>
            </a:r>
          </a:p>
          <a:p>
            <a:endParaRPr lang="en-US" dirty="0" smtClean="0"/>
          </a:p>
          <a:p>
            <a:r>
              <a:rPr lang="en-US" dirty="0" smtClean="0"/>
              <a:t>Negative selection reduces frequency of effect alleles</a:t>
            </a:r>
            <a:endParaRPr lang="en-US" dirty="0"/>
          </a:p>
        </p:txBody>
      </p:sp>
      <p:graphicFrame>
        <p:nvGraphicFramePr>
          <p:cNvPr id="10" name="Table 9"/>
          <p:cNvGraphicFramePr>
            <a:graphicFrameLocks noGrp="1"/>
          </p:cNvGraphicFramePr>
          <p:nvPr>
            <p:extLst>
              <p:ext uri="{D42A27DB-BD31-4B8C-83A1-F6EECF244321}">
                <p14:modId xmlns:p14="http://schemas.microsoft.com/office/powerpoint/2010/main" val="626549237"/>
              </p:ext>
            </p:extLst>
          </p:nvPr>
        </p:nvGraphicFramePr>
        <p:xfrm>
          <a:off x="6210314" y="274399"/>
          <a:ext cx="4684426" cy="6400800"/>
        </p:xfrm>
        <a:graphic>
          <a:graphicData uri="http://schemas.openxmlformats.org/drawingml/2006/table">
            <a:tbl>
              <a:tblPr firstRow="1" bandRow="1">
                <a:tableStyleId>{5940675A-B579-460E-94D1-54222C63F5DA}</a:tableStyleId>
              </a:tblPr>
              <a:tblGrid>
                <a:gridCol w="3257070">
                  <a:extLst>
                    <a:ext uri="{9D8B030D-6E8A-4147-A177-3AD203B41FA5}">
                      <a16:colId xmlns:a16="http://schemas.microsoft.com/office/drawing/2014/main" val="441106547"/>
                    </a:ext>
                  </a:extLst>
                </a:gridCol>
                <a:gridCol w="1427356">
                  <a:extLst>
                    <a:ext uri="{9D8B030D-6E8A-4147-A177-3AD203B41FA5}">
                      <a16:colId xmlns:a16="http://schemas.microsoft.com/office/drawing/2014/main" val="743240565"/>
                    </a:ext>
                  </a:extLst>
                </a:gridCol>
              </a:tblGrid>
              <a:tr h="370840">
                <a:tc>
                  <a:txBody>
                    <a:bodyPr/>
                    <a:lstStyle/>
                    <a:p>
                      <a:pPr algn="ctr"/>
                      <a:r>
                        <a:rPr lang="en-US" sz="2400" dirty="0" smtClean="0"/>
                        <a:t>Trait</a:t>
                      </a:r>
                      <a:endParaRPr lang="en-US" sz="2400" dirty="0"/>
                    </a:p>
                  </a:txBody>
                  <a:tcPr>
                    <a:solidFill>
                      <a:schemeClr val="accent1">
                        <a:lumMod val="20000"/>
                        <a:lumOff val="80000"/>
                      </a:schemeClr>
                    </a:solidFill>
                  </a:tcPr>
                </a:tc>
                <a:tc>
                  <a:txBody>
                    <a:bodyPr/>
                    <a:lstStyle/>
                    <a:p>
                      <a:pPr algn="ctr"/>
                      <a:r>
                        <a:rPr lang="en-US" sz="2400" dirty="0" smtClean="0"/>
                        <a:t># loci</a:t>
                      </a:r>
                      <a:endParaRPr lang="en-US" sz="2400" dirty="0"/>
                    </a:p>
                  </a:txBody>
                  <a:tcPr>
                    <a:solidFill>
                      <a:schemeClr val="accent1">
                        <a:lumMod val="20000"/>
                        <a:lumOff val="80000"/>
                      </a:schemeClr>
                    </a:solidFill>
                  </a:tcPr>
                </a:tc>
                <a:extLst>
                  <a:ext uri="{0D108BD9-81ED-4DB2-BD59-A6C34878D82A}">
                    <a16:rowId xmlns:a16="http://schemas.microsoft.com/office/drawing/2014/main" val="3099234967"/>
                  </a:ext>
                </a:extLst>
              </a:tr>
              <a:tr h="370840">
                <a:tc>
                  <a:txBody>
                    <a:bodyPr/>
                    <a:lstStyle/>
                    <a:p>
                      <a:pPr algn="ctr"/>
                      <a:r>
                        <a:rPr lang="en-US" sz="2000" dirty="0" smtClean="0"/>
                        <a:t>Number of children</a:t>
                      </a:r>
                      <a:endParaRPr lang="en-US" sz="2000" dirty="0"/>
                    </a:p>
                  </a:txBody>
                  <a:tcPr>
                    <a:solidFill>
                      <a:schemeClr val="bg1"/>
                    </a:solidFill>
                  </a:tcPr>
                </a:tc>
                <a:tc>
                  <a:txBody>
                    <a:bodyPr/>
                    <a:lstStyle/>
                    <a:p>
                      <a:pPr algn="ctr"/>
                      <a:r>
                        <a:rPr lang="en-US" sz="2000" dirty="0" smtClean="0"/>
                        <a:t>31,600</a:t>
                      </a:r>
                      <a:endParaRPr lang="en-US" sz="2000" dirty="0"/>
                    </a:p>
                  </a:txBody>
                  <a:tcPr>
                    <a:solidFill>
                      <a:schemeClr val="bg1"/>
                    </a:solidFill>
                  </a:tcPr>
                </a:tc>
                <a:extLst>
                  <a:ext uri="{0D108BD9-81ED-4DB2-BD59-A6C34878D82A}">
                    <a16:rowId xmlns:a16="http://schemas.microsoft.com/office/drawing/2014/main" val="3687362208"/>
                  </a:ext>
                </a:extLst>
              </a:tr>
              <a:tr h="370840">
                <a:tc>
                  <a:txBody>
                    <a:bodyPr/>
                    <a:lstStyle/>
                    <a:p>
                      <a:pPr algn="ctr"/>
                      <a:r>
                        <a:rPr lang="en-US" sz="2000" dirty="0" smtClean="0"/>
                        <a:t>Schizophrenia</a:t>
                      </a:r>
                      <a:endParaRPr lang="en-US" sz="2000" dirty="0"/>
                    </a:p>
                  </a:txBody>
                  <a:tcPr>
                    <a:solidFill>
                      <a:schemeClr val="bg1"/>
                    </a:solidFill>
                  </a:tcPr>
                </a:tc>
                <a:tc>
                  <a:txBody>
                    <a:bodyPr/>
                    <a:lstStyle/>
                    <a:p>
                      <a:pPr algn="ctr"/>
                      <a:r>
                        <a:rPr lang="en-US" sz="2000" dirty="0" smtClean="0"/>
                        <a:t>13,800</a:t>
                      </a:r>
                      <a:endParaRPr lang="en-US" sz="2000" dirty="0"/>
                    </a:p>
                  </a:txBody>
                  <a:tcPr>
                    <a:solidFill>
                      <a:schemeClr val="bg1"/>
                    </a:solidFill>
                  </a:tcPr>
                </a:tc>
                <a:extLst>
                  <a:ext uri="{0D108BD9-81ED-4DB2-BD59-A6C34878D82A}">
                    <a16:rowId xmlns:a16="http://schemas.microsoft.com/office/drawing/2014/main" val="2842526737"/>
                  </a:ext>
                </a:extLst>
              </a:tr>
              <a:tr h="370840">
                <a:tc>
                  <a:txBody>
                    <a:bodyPr/>
                    <a:lstStyle/>
                    <a:p>
                      <a:pPr algn="ctr"/>
                      <a:r>
                        <a:rPr lang="en-US" sz="2000" dirty="0" smtClean="0"/>
                        <a:t>College</a:t>
                      </a:r>
                      <a:endParaRPr lang="en-US" sz="2000" dirty="0"/>
                    </a:p>
                  </a:txBody>
                  <a:tcPr>
                    <a:solidFill>
                      <a:schemeClr val="bg1"/>
                    </a:solidFill>
                  </a:tcPr>
                </a:tc>
                <a:tc>
                  <a:txBody>
                    <a:bodyPr/>
                    <a:lstStyle/>
                    <a:p>
                      <a:pPr algn="ctr"/>
                      <a:r>
                        <a:rPr lang="en-US" sz="2000" dirty="0" smtClean="0"/>
                        <a:t>12,000</a:t>
                      </a:r>
                      <a:endParaRPr lang="en-US" sz="2000" dirty="0"/>
                    </a:p>
                  </a:txBody>
                  <a:tcPr>
                    <a:solidFill>
                      <a:schemeClr val="bg1"/>
                    </a:solidFill>
                  </a:tcPr>
                </a:tc>
                <a:extLst>
                  <a:ext uri="{0D108BD9-81ED-4DB2-BD59-A6C34878D82A}">
                    <a16:rowId xmlns:a16="http://schemas.microsoft.com/office/drawing/2014/main" val="3737200691"/>
                  </a:ext>
                </a:extLst>
              </a:tr>
              <a:tr h="370840">
                <a:tc>
                  <a:txBody>
                    <a:bodyPr/>
                    <a:lstStyle/>
                    <a:p>
                      <a:pPr algn="ctr"/>
                      <a:r>
                        <a:rPr lang="en-US" sz="2000" dirty="0" smtClean="0"/>
                        <a:t>Morning person</a:t>
                      </a:r>
                      <a:endParaRPr lang="en-US" sz="2000" dirty="0"/>
                    </a:p>
                  </a:txBody>
                  <a:tcPr>
                    <a:solidFill>
                      <a:schemeClr val="bg1"/>
                    </a:solidFill>
                  </a:tcPr>
                </a:tc>
                <a:tc>
                  <a:txBody>
                    <a:bodyPr/>
                    <a:lstStyle/>
                    <a:p>
                      <a:pPr algn="ctr"/>
                      <a:r>
                        <a:rPr lang="en-US" sz="2000" dirty="0" smtClean="0"/>
                        <a:t>10,500</a:t>
                      </a:r>
                      <a:endParaRPr lang="en-US" sz="2000" dirty="0"/>
                    </a:p>
                  </a:txBody>
                  <a:tcPr>
                    <a:solidFill>
                      <a:schemeClr val="bg1"/>
                    </a:solidFill>
                  </a:tcPr>
                </a:tc>
                <a:extLst>
                  <a:ext uri="{0D108BD9-81ED-4DB2-BD59-A6C34878D82A}">
                    <a16:rowId xmlns:a16="http://schemas.microsoft.com/office/drawing/2014/main" val="1383114983"/>
                  </a:ext>
                </a:extLst>
              </a:tr>
              <a:tr h="370840">
                <a:tc>
                  <a:txBody>
                    <a:bodyPr/>
                    <a:lstStyle/>
                    <a:p>
                      <a:pPr algn="ctr"/>
                      <a:r>
                        <a:rPr lang="en-US" sz="2000" dirty="0" smtClean="0"/>
                        <a:t>Age at first</a:t>
                      </a:r>
                      <a:r>
                        <a:rPr lang="en-US" sz="2000" baseline="0" dirty="0" smtClean="0"/>
                        <a:t> birth</a:t>
                      </a:r>
                      <a:endParaRPr lang="en-US" sz="2000" dirty="0"/>
                    </a:p>
                  </a:txBody>
                  <a:tcPr>
                    <a:solidFill>
                      <a:schemeClr val="bg1"/>
                    </a:solidFill>
                  </a:tcPr>
                </a:tc>
                <a:tc>
                  <a:txBody>
                    <a:bodyPr/>
                    <a:lstStyle/>
                    <a:p>
                      <a:pPr algn="ctr"/>
                      <a:r>
                        <a:rPr lang="en-US" sz="2000" dirty="0" smtClean="0"/>
                        <a:t>9,800</a:t>
                      </a:r>
                      <a:endParaRPr lang="en-US" sz="2000" dirty="0"/>
                    </a:p>
                  </a:txBody>
                  <a:tcPr>
                    <a:solidFill>
                      <a:schemeClr val="bg1"/>
                    </a:solidFill>
                  </a:tcPr>
                </a:tc>
                <a:extLst>
                  <a:ext uri="{0D108BD9-81ED-4DB2-BD59-A6C34878D82A}">
                    <a16:rowId xmlns:a16="http://schemas.microsoft.com/office/drawing/2014/main" val="1254445212"/>
                  </a:ext>
                </a:extLst>
              </a:tr>
              <a:tr h="370840">
                <a:tc>
                  <a:txBody>
                    <a:bodyPr/>
                    <a:lstStyle/>
                    <a:p>
                      <a:pPr algn="ctr"/>
                      <a:r>
                        <a:rPr lang="en-US" sz="2000" dirty="0" smtClean="0"/>
                        <a:t>Neuroticism</a:t>
                      </a:r>
                      <a:endParaRPr lang="en-US" sz="2000" dirty="0"/>
                    </a:p>
                  </a:txBody>
                  <a:tcPr>
                    <a:solidFill>
                      <a:schemeClr val="bg1"/>
                    </a:solidFill>
                  </a:tcPr>
                </a:tc>
                <a:tc>
                  <a:txBody>
                    <a:bodyPr/>
                    <a:lstStyle/>
                    <a:p>
                      <a:pPr algn="ctr"/>
                      <a:r>
                        <a:rPr lang="en-US" sz="2000" dirty="0" smtClean="0"/>
                        <a:t>9,800</a:t>
                      </a:r>
                      <a:endParaRPr lang="en-US" sz="2000" dirty="0"/>
                    </a:p>
                  </a:txBody>
                  <a:tcPr>
                    <a:solidFill>
                      <a:schemeClr val="bg1"/>
                    </a:solidFill>
                  </a:tcPr>
                </a:tc>
                <a:extLst>
                  <a:ext uri="{0D108BD9-81ED-4DB2-BD59-A6C34878D82A}">
                    <a16:rowId xmlns:a16="http://schemas.microsoft.com/office/drawing/2014/main" val="1345671010"/>
                  </a:ext>
                </a:extLst>
              </a:tr>
              <a:tr h="370840">
                <a:tc>
                  <a:txBody>
                    <a:bodyPr/>
                    <a:lstStyle/>
                    <a:p>
                      <a:pPr algn="ctr"/>
                      <a:r>
                        <a:rPr lang="en-US" sz="2000" dirty="0" smtClean="0"/>
                        <a:t>Cardiovascular disease</a:t>
                      </a:r>
                      <a:endParaRPr lang="en-US" sz="2000" dirty="0"/>
                    </a:p>
                  </a:txBody>
                  <a:tcPr>
                    <a:solidFill>
                      <a:schemeClr val="bg1"/>
                    </a:solidFill>
                  </a:tcPr>
                </a:tc>
                <a:tc>
                  <a:txBody>
                    <a:bodyPr/>
                    <a:lstStyle/>
                    <a:p>
                      <a:pPr algn="ctr"/>
                      <a:r>
                        <a:rPr lang="en-US" sz="2000" dirty="0" smtClean="0"/>
                        <a:t>6,500</a:t>
                      </a:r>
                      <a:endParaRPr lang="en-US" sz="2000" dirty="0"/>
                    </a:p>
                  </a:txBody>
                  <a:tcPr>
                    <a:solidFill>
                      <a:schemeClr val="bg1"/>
                    </a:solidFill>
                  </a:tcPr>
                </a:tc>
                <a:extLst>
                  <a:ext uri="{0D108BD9-81ED-4DB2-BD59-A6C34878D82A}">
                    <a16:rowId xmlns:a16="http://schemas.microsoft.com/office/drawing/2014/main" val="3423622958"/>
                  </a:ext>
                </a:extLst>
              </a:tr>
              <a:tr h="370840">
                <a:tc>
                  <a:txBody>
                    <a:bodyPr/>
                    <a:lstStyle/>
                    <a:p>
                      <a:pPr algn="ctr"/>
                      <a:r>
                        <a:rPr lang="en-US" sz="2000" dirty="0" smtClean="0"/>
                        <a:t>Blood pressure</a:t>
                      </a:r>
                      <a:endParaRPr lang="en-US" sz="2000" dirty="0"/>
                    </a:p>
                  </a:txBody>
                  <a:tcPr>
                    <a:solidFill>
                      <a:schemeClr val="bg1"/>
                    </a:solidFill>
                  </a:tcPr>
                </a:tc>
                <a:tc>
                  <a:txBody>
                    <a:bodyPr/>
                    <a:lstStyle/>
                    <a:p>
                      <a:pPr algn="ctr"/>
                      <a:r>
                        <a:rPr lang="en-US" sz="2000" dirty="0" smtClean="0"/>
                        <a:t>6,500</a:t>
                      </a:r>
                      <a:endParaRPr lang="en-US" sz="2000" dirty="0"/>
                    </a:p>
                  </a:txBody>
                  <a:tcPr>
                    <a:solidFill>
                      <a:schemeClr val="bg1"/>
                    </a:solidFill>
                  </a:tcPr>
                </a:tc>
                <a:extLst>
                  <a:ext uri="{0D108BD9-81ED-4DB2-BD59-A6C34878D82A}">
                    <a16:rowId xmlns:a16="http://schemas.microsoft.com/office/drawing/2014/main" val="833451379"/>
                  </a:ext>
                </a:extLst>
              </a:tr>
              <a:tr h="370840">
                <a:tc>
                  <a:txBody>
                    <a:bodyPr/>
                    <a:lstStyle/>
                    <a:p>
                      <a:pPr algn="ctr"/>
                      <a:r>
                        <a:rPr lang="en-US" sz="2000" dirty="0" smtClean="0"/>
                        <a:t>BMI</a:t>
                      </a:r>
                      <a:endParaRPr lang="en-US" sz="2000" dirty="0"/>
                    </a:p>
                  </a:txBody>
                  <a:tcPr>
                    <a:solidFill>
                      <a:schemeClr val="bg1"/>
                    </a:solidFill>
                  </a:tcPr>
                </a:tc>
                <a:tc>
                  <a:txBody>
                    <a:bodyPr/>
                    <a:lstStyle/>
                    <a:p>
                      <a:pPr algn="ctr"/>
                      <a:r>
                        <a:rPr lang="en-US" sz="2000" dirty="0" smtClean="0"/>
                        <a:t>6,000</a:t>
                      </a:r>
                      <a:endParaRPr lang="en-US" sz="2000" dirty="0"/>
                    </a:p>
                  </a:txBody>
                  <a:tcPr>
                    <a:solidFill>
                      <a:schemeClr val="bg1"/>
                    </a:solidFill>
                  </a:tcPr>
                </a:tc>
                <a:extLst>
                  <a:ext uri="{0D108BD9-81ED-4DB2-BD59-A6C34878D82A}">
                    <a16:rowId xmlns:a16="http://schemas.microsoft.com/office/drawing/2014/main" val="2287444943"/>
                  </a:ext>
                </a:extLst>
              </a:tr>
              <a:tr h="370840">
                <a:tc>
                  <a:txBody>
                    <a:bodyPr/>
                    <a:lstStyle/>
                    <a:p>
                      <a:pPr algn="ctr"/>
                      <a:r>
                        <a:rPr lang="en-US" sz="2000" dirty="0" smtClean="0"/>
                        <a:t>Inflammatory</a:t>
                      </a:r>
                      <a:r>
                        <a:rPr lang="en-US" sz="2000" baseline="0" dirty="0" smtClean="0"/>
                        <a:t> bowel disease</a:t>
                      </a:r>
                      <a:endParaRPr lang="en-US" sz="2000" dirty="0"/>
                    </a:p>
                  </a:txBody>
                  <a:tcPr>
                    <a:solidFill>
                      <a:schemeClr val="bg1"/>
                    </a:solidFill>
                  </a:tcPr>
                </a:tc>
                <a:tc>
                  <a:txBody>
                    <a:bodyPr/>
                    <a:lstStyle/>
                    <a:p>
                      <a:pPr algn="ctr"/>
                      <a:r>
                        <a:rPr lang="en-US" sz="2000" dirty="0" smtClean="0"/>
                        <a:t>4,000</a:t>
                      </a:r>
                      <a:endParaRPr lang="en-US" sz="2000" dirty="0"/>
                    </a:p>
                  </a:txBody>
                  <a:tcPr>
                    <a:solidFill>
                      <a:schemeClr val="bg1"/>
                    </a:solidFill>
                  </a:tcPr>
                </a:tc>
                <a:extLst>
                  <a:ext uri="{0D108BD9-81ED-4DB2-BD59-A6C34878D82A}">
                    <a16:rowId xmlns:a16="http://schemas.microsoft.com/office/drawing/2014/main" val="3808278822"/>
                  </a:ext>
                </a:extLst>
              </a:tr>
              <a:tr h="370840">
                <a:tc>
                  <a:txBody>
                    <a:bodyPr/>
                    <a:lstStyle/>
                    <a:p>
                      <a:pPr algn="ctr"/>
                      <a:r>
                        <a:rPr lang="en-US" sz="2000" dirty="0" smtClean="0"/>
                        <a:t>Height</a:t>
                      </a:r>
                      <a:endParaRPr lang="en-US" sz="2000" dirty="0"/>
                    </a:p>
                  </a:txBody>
                  <a:tcPr>
                    <a:solidFill>
                      <a:schemeClr val="bg1"/>
                    </a:solidFill>
                  </a:tcPr>
                </a:tc>
                <a:tc>
                  <a:txBody>
                    <a:bodyPr/>
                    <a:lstStyle/>
                    <a:p>
                      <a:pPr algn="ctr"/>
                      <a:r>
                        <a:rPr lang="en-US" sz="2000" dirty="0" smtClean="0"/>
                        <a:t>3,600</a:t>
                      </a:r>
                      <a:endParaRPr lang="en-US" sz="2000" dirty="0"/>
                    </a:p>
                  </a:txBody>
                  <a:tcPr>
                    <a:solidFill>
                      <a:schemeClr val="bg1"/>
                    </a:solidFill>
                  </a:tcPr>
                </a:tc>
                <a:extLst>
                  <a:ext uri="{0D108BD9-81ED-4DB2-BD59-A6C34878D82A}">
                    <a16:rowId xmlns:a16="http://schemas.microsoft.com/office/drawing/2014/main" val="2130856452"/>
                  </a:ext>
                </a:extLst>
              </a:tr>
              <a:tr h="370840">
                <a:tc>
                  <a:txBody>
                    <a:bodyPr/>
                    <a:lstStyle/>
                    <a:p>
                      <a:pPr algn="ctr"/>
                      <a:r>
                        <a:rPr lang="en-US" sz="2000" dirty="0" smtClean="0"/>
                        <a:t>Age at menarche</a:t>
                      </a:r>
                      <a:endParaRPr lang="en-US" sz="2000" dirty="0"/>
                    </a:p>
                  </a:txBody>
                  <a:tcPr>
                    <a:solidFill>
                      <a:schemeClr val="bg1"/>
                    </a:solidFill>
                  </a:tcPr>
                </a:tc>
                <a:tc>
                  <a:txBody>
                    <a:bodyPr/>
                    <a:lstStyle/>
                    <a:p>
                      <a:pPr algn="ctr"/>
                      <a:r>
                        <a:rPr lang="en-US" sz="2000" dirty="0" smtClean="0"/>
                        <a:t>3,000</a:t>
                      </a:r>
                      <a:endParaRPr lang="en-US" sz="2000" dirty="0"/>
                    </a:p>
                  </a:txBody>
                  <a:tcPr>
                    <a:solidFill>
                      <a:schemeClr val="bg1"/>
                    </a:solidFill>
                  </a:tcPr>
                </a:tc>
                <a:extLst>
                  <a:ext uri="{0D108BD9-81ED-4DB2-BD59-A6C34878D82A}">
                    <a16:rowId xmlns:a16="http://schemas.microsoft.com/office/drawing/2014/main" val="28952280"/>
                  </a:ext>
                </a:extLst>
              </a:tr>
              <a:tr h="370840">
                <a:tc>
                  <a:txBody>
                    <a:bodyPr/>
                    <a:lstStyle/>
                    <a:p>
                      <a:pPr algn="ctr"/>
                      <a:r>
                        <a:rPr lang="en-US" sz="2000" dirty="0" smtClean="0"/>
                        <a:t>Asthma</a:t>
                      </a:r>
                      <a:endParaRPr lang="en-US" sz="2000" dirty="0"/>
                    </a:p>
                  </a:txBody>
                  <a:tcPr>
                    <a:solidFill>
                      <a:schemeClr val="bg1"/>
                    </a:solidFill>
                  </a:tcPr>
                </a:tc>
                <a:tc>
                  <a:txBody>
                    <a:bodyPr/>
                    <a:lstStyle/>
                    <a:p>
                      <a:pPr algn="ctr"/>
                      <a:r>
                        <a:rPr lang="en-US" sz="2000" dirty="0" smtClean="0"/>
                        <a:t>1,300</a:t>
                      </a:r>
                      <a:endParaRPr lang="en-US" sz="2000" dirty="0"/>
                    </a:p>
                  </a:txBody>
                  <a:tcPr>
                    <a:solidFill>
                      <a:schemeClr val="bg1"/>
                    </a:solidFill>
                  </a:tcPr>
                </a:tc>
                <a:extLst>
                  <a:ext uri="{0D108BD9-81ED-4DB2-BD59-A6C34878D82A}">
                    <a16:rowId xmlns:a16="http://schemas.microsoft.com/office/drawing/2014/main" val="2755191610"/>
                  </a:ext>
                </a:extLst>
              </a:tr>
              <a:tr h="370840">
                <a:tc>
                  <a:txBody>
                    <a:bodyPr/>
                    <a:lstStyle/>
                    <a:p>
                      <a:pPr algn="ctr"/>
                      <a:r>
                        <a:rPr lang="en-US" sz="2000" dirty="0" smtClean="0"/>
                        <a:t>Alzheimer’s disease</a:t>
                      </a:r>
                      <a:endParaRPr lang="en-US" sz="2000" dirty="0"/>
                    </a:p>
                  </a:txBody>
                  <a:tcPr>
                    <a:solidFill>
                      <a:schemeClr val="bg1"/>
                    </a:solidFill>
                  </a:tcPr>
                </a:tc>
                <a:tc>
                  <a:txBody>
                    <a:bodyPr/>
                    <a:lstStyle/>
                    <a:p>
                      <a:pPr algn="ctr"/>
                      <a:r>
                        <a:rPr lang="en-US" sz="2000" dirty="0" smtClean="0"/>
                        <a:t>800</a:t>
                      </a:r>
                      <a:endParaRPr lang="en-US" sz="2000" dirty="0"/>
                    </a:p>
                  </a:txBody>
                  <a:tcPr>
                    <a:solidFill>
                      <a:schemeClr val="bg1"/>
                    </a:solidFill>
                  </a:tcPr>
                </a:tc>
                <a:extLst>
                  <a:ext uri="{0D108BD9-81ED-4DB2-BD59-A6C34878D82A}">
                    <a16:rowId xmlns:a16="http://schemas.microsoft.com/office/drawing/2014/main" val="2878657100"/>
                  </a:ext>
                </a:extLst>
              </a:tr>
              <a:tr h="370840">
                <a:tc>
                  <a:txBody>
                    <a:bodyPr/>
                    <a:lstStyle/>
                    <a:p>
                      <a:pPr algn="ctr"/>
                      <a:r>
                        <a:rPr lang="en-US" sz="2000" dirty="0" smtClean="0"/>
                        <a:t>T2</a:t>
                      </a:r>
                      <a:r>
                        <a:rPr lang="en-US" sz="2000" baseline="0" dirty="0" smtClean="0"/>
                        <a:t> diabetes</a:t>
                      </a:r>
                      <a:endParaRPr lang="en-US" sz="2000" dirty="0"/>
                    </a:p>
                  </a:txBody>
                  <a:tcPr>
                    <a:solidFill>
                      <a:schemeClr val="bg1"/>
                    </a:solidFill>
                  </a:tcPr>
                </a:tc>
                <a:tc>
                  <a:txBody>
                    <a:bodyPr/>
                    <a:lstStyle/>
                    <a:p>
                      <a:pPr algn="ctr"/>
                      <a:r>
                        <a:rPr lang="en-US" sz="2000" dirty="0" smtClean="0"/>
                        <a:t>700</a:t>
                      </a:r>
                      <a:endParaRPr lang="en-US" sz="2000" dirty="0"/>
                    </a:p>
                  </a:txBody>
                  <a:tcPr>
                    <a:solidFill>
                      <a:schemeClr val="bg1"/>
                    </a:solidFill>
                  </a:tcPr>
                </a:tc>
                <a:extLst>
                  <a:ext uri="{0D108BD9-81ED-4DB2-BD59-A6C34878D82A}">
                    <a16:rowId xmlns:a16="http://schemas.microsoft.com/office/drawing/2014/main" val="3497694194"/>
                  </a:ext>
                </a:extLst>
              </a:tr>
            </a:tbl>
          </a:graphicData>
        </a:graphic>
      </p:graphicFrame>
      <p:sp>
        <p:nvSpPr>
          <p:cNvPr id="11" name="TextBox 10"/>
          <p:cNvSpPr txBox="1"/>
          <p:nvPr/>
        </p:nvSpPr>
        <p:spPr>
          <a:xfrm>
            <a:off x="3427317" y="6305866"/>
            <a:ext cx="2680798" cy="369332"/>
          </a:xfrm>
          <a:prstGeom prst="rect">
            <a:avLst/>
          </a:prstGeom>
          <a:noFill/>
        </p:spPr>
        <p:txBody>
          <a:bodyPr wrap="none" rtlCol="0">
            <a:spAutoFit/>
          </a:bodyPr>
          <a:lstStyle/>
          <a:p>
            <a:r>
              <a:rPr lang="en-US" dirty="0" smtClean="0">
                <a:cs typeface="Times New Roman" panose="02020603050405020304" pitchFamily="18" charset="0"/>
              </a:rPr>
              <a:t>From </a:t>
            </a:r>
            <a:r>
              <a:rPr lang="en-US" dirty="0" err="1" smtClean="0">
                <a:cs typeface="Times New Roman" panose="02020603050405020304" pitchFamily="18" charset="0"/>
              </a:rPr>
              <a:t>O’connor</a:t>
            </a:r>
            <a:r>
              <a:rPr lang="en-US" dirty="0" smtClean="0">
                <a:cs typeface="Times New Roman" panose="02020603050405020304" pitchFamily="18" charset="0"/>
              </a:rPr>
              <a:t> et al., 2019</a:t>
            </a:r>
          </a:p>
        </p:txBody>
      </p:sp>
    </p:spTree>
    <p:extLst>
      <p:ext uri="{BB962C8B-B14F-4D97-AF65-F5344CB8AC3E}">
        <p14:creationId xmlns:p14="http://schemas.microsoft.com/office/powerpoint/2010/main" val="40457503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Discovery </a:t>
            </a:r>
            <a:r>
              <a:rPr lang="en-IL" dirty="0" smtClean="0">
                <a:sym typeface="Wingdings" panose="05000000000000000000" pitchFamily="2" charset="2"/>
              </a:rPr>
              <a:t></a:t>
            </a:r>
            <a:r>
              <a:rPr lang="en-US" dirty="0" smtClean="0">
                <a:sym typeface="Wingdings" panose="05000000000000000000" pitchFamily="2" charset="2"/>
              </a:rPr>
              <a:t> prediction</a:t>
            </a:r>
            <a:endParaRPr lang="en-US" dirty="0"/>
          </a:p>
        </p:txBody>
      </p:sp>
      <p:sp>
        <p:nvSpPr>
          <p:cNvPr id="3" name="Content Placeholder 2"/>
          <p:cNvSpPr>
            <a:spLocks noGrp="1"/>
          </p:cNvSpPr>
          <p:nvPr>
            <p:ph idx="1"/>
          </p:nvPr>
        </p:nvSpPr>
        <p:spPr>
          <a:xfrm>
            <a:off x="806886" y="1674741"/>
            <a:ext cx="8079493" cy="2217109"/>
          </a:xfrm>
        </p:spPr>
        <p:txBody>
          <a:bodyPr>
            <a:normAutofit/>
          </a:bodyPr>
          <a:lstStyle/>
          <a:p>
            <a:r>
              <a:rPr lang="en-US" dirty="0" smtClean="0"/>
              <a:t>Summary statistics are publicly/freely available</a:t>
            </a:r>
          </a:p>
          <a:p>
            <a:endParaRPr lang="en-US" dirty="0" smtClean="0"/>
          </a:p>
          <a:p>
            <a:r>
              <a:rPr lang="en-US" dirty="0" smtClean="0">
                <a:solidFill>
                  <a:srgbClr val="800000"/>
                </a:solidFill>
              </a:rPr>
              <a:t>Effect size:</a:t>
            </a:r>
          </a:p>
          <a:p>
            <a:r>
              <a:rPr lang="en-US" sz="2000" dirty="0" smtClean="0"/>
              <a:t>Quantitative traits: increase in trait with each allele (regression slope)</a:t>
            </a:r>
          </a:p>
          <a:p>
            <a:r>
              <a:rPr lang="en-US" sz="2000" dirty="0" smtClean="0"/>
              <a:t>Disease (binary) traits: log-odds ratio</a:t>
            </a:r>
            <a:endParaRPr lang="en-US" sz="2000" dirty="0"/>
          </a:p>
        </p:txBody>
      </p:sp>
      <mc:AlternateContent xmlns:mc="http://schemas.openxmlformats.org/markup-compatibility/2006" xmlns:a14="http://schemas.microsoft.com/office/drawing/2010/main">
        <mc:Choice Requires="a14">
          <p:graphicFrame>
            <p:nvGraphicFramePr>
              <p:cNvPr id="4" name="Table 3"/>
              <p:cNvGraphicFramePr>
                <a:graphicFrameLocks noGrp="1"/>
              </p:cNvGraphicFramePr>
              <p:nvPr>
                <p:extLst/>
              </p:nvPr>
            </p:nvGraphicFramePr>
            <p:xfrm>
              <a:off x="1916997" y="4330553"/>
              <a:ext cx="7812000" cy="1863979"/>
            </p:xfrm>
            <a:graphic>
              <a:graphicData uri="http://schemas.openxmlformats.org/drawingml/2006/table">
                <a:tbl>
                  <a:tblPr firstRow="1" bandRow="1">
                    <a:tableStyleId>{5940675A-B579-460E-94D1-54222C63F5DA}</a:tableStyleId>
                  </a:tblPr>
                  <a:tblGrid>
                    <a:gridCol w="1332000">
                      <a:extLst>
                        <a:ext uri="{9D8B030D-6E8A-4147-A177-3AD203B41FA5}">
                          <a16:colId xmlns:a16="http://schemas.microsoft.com/office/drawing/2014/main" val="274149709"/>
                        </a:ext>
                      </a:extLst>
                    </a:gridCol>
                    <a:gridCol w="972000">
                      <a:extLst>
                        <a:ext uri="{9D8B030D-6E8A-4147-A177-3AD203B41FA5}">
                          <a16:colId xmlns:a16="http://schemas.microsoft.com/office/drawing/2014/main" val="3859766625"/>
                        </a:ext>
                      </a:extLst>
                    </a:gridCol>
                    <a:gridCol w="1332000">
                      <a:extLst>
                        <a:ext uri="{9D8B030D-6E8A-4147-A177-3AD203B41FA5}">
                          <a16:colId xmlns:a16="http://schemas.microsoft.com/office/drawing/2014/main" val="1026565480"/>
                        </a:ext>
                      </a:extLst>
                    </a:gridCol>
                    <a:gridCol w="1332000">
                      <a:extLst>
                        <a:ext uri="{9D8B030D-6E8A-4147-A177-3AD203B41FA5}">
                          <a16:colId xmlns:a16="http://schemas.microsoft.com/office/drawing/2014/main" val="1309951296"/>
                        </a:ext>
                      </a:extLst>
                    </a:gridCol>
                    <a:gridCol w="1332000">
                      <a:extLst>
                        <a:ext uri="{9D8B030D-6E8A-4147-A177-3AD203B41FA5}">
                          <a16:colId xmlns:a16="http://schemas.microsoft.com/office/drawing/2014/main" val="811629428"/>
                        </a:ext>
                      </a:extLst>
                    </a:gridCol>
                    <a:gridCol w="1512000">
                      <a:extLst>
                        <a:ext uri="{9D8B030D-6E8A-4147-A177-3AD203B41FA5}">
                          <a16:colId xmlns:a16="http://schemas.microsoft.com/office/drawing/2014/main" val="2388664452"/>
                        </a:ext>
                      </a:extLst>
                    </a:gridCol>
                  </a:tblGrid>
                  <a:tr h="370840">
                    <a:tc>
                      <a:txBody>
                        <a:bodyPr/>
                        <a:lstStyle/>
                        <a:p>
                          <a:pPr algn="ctr"/>
                          <a:r>
                            <a:rPr lang="en-US" dirty="0" smtClean="0"/>
                            <a:t>SNP</a:t>
                          </a:r>
                          <a:endParaRPr lang="en-US" dirty="0"/>
                        </a:p>
                      </a:txBody>
                      <a:tcPr>
                        <a:solidFill>
                          <a:schemeClr val="accent1">
                            <a:lumMod val="20000"/>
                            <a:lumOff val="80000"/>
                          </a:schemeClr>
                        </a:solidFill>
                      </a:tcPr>
                    </a:tc>
                    <a:tc>
                      <a:txBody>
                        <a:bodyPr/>
                        <a:lstStyle/>
                        <a:p>
                          <a:pPr algn="ctr"/>
                          <a:r>
                            <a:rPr lang="en-US" dirty="0" err="1" smtClean="0"/>
                            <a:t>Chr</a:t>
                          </a:r>
                          <a:endParaRPr lang="en-US" dirty="0"/>
                        </a:p>
                      </a:txBody>
                      <a:tcPr>
                        <a:solidFill>
                          <a:schemeClr val="accent1">
                            <a:lumMod val="20000"/>
                            <a:lumOff val="80000"/>
                          </a:schemeClr>
                        </a:solidFill>
                      </a:tcPr>
                    </a:tc>
                    <a:tc>
                      <a:txBody>
                        <a:bodyPr/>
                        <a:lstStyle/>
                        <a:p>
                          <a:pPr algn="ctr"/>
                          <a:r>
                            <a:rPr lang="en-US" dirty="0" smtClean="0"/>
                            <a:t>Position</a:t>
                          </a:r>
                          <a:endParaRPr lang="en-US" dirty="0"/>
                        </a:p>
                      </a:txBody>
                      <a:tcPr>
                        <a:solidFill>
                          <a:schemeClr val="accent1">
                            <a:lumMod val="20000"/>
                            <a:lumOff val="80000"/>
                          </a:schemeClr>
                        </a:solidFill>
                      </a:tcPr>
                    </a:tc>
                    <a:tc>
                      <a:txBody>
                        <a:bodyPr/>
                        <a:lstStyle/>
                        <a:p>
                          <a:pPr algn="ctr"/>
                          <a:r>
                            <a:rPr lang="en-US" dirty="0" smtClean="0"/>
                            <a:t>Effect allele</a:t>
                          </a:r>
                          <a:endParaRPr lang="en-US" dirty="0"/>
                        </a:p>
                      </a:txBody>
                      <a:tcPr>
                        <a:solidFill>
                          <a:schemeClr val="accent1">
                            <a:lumMod val="20000"/>
                            <a:lumOff val="80000"/>
                          </a:schemeClr>
                        </a:solidFill>
                      </a:tcPr>
                    </a:tc>
                    <a:tc>
                      <a:txBody>
                        <a:bodyPr/>
                        <a:lstStyle/>
                        <a:p>
                          <a:pPr algn="ctr"/>
                          <a:r>
                            <a:rPr lang="en-US" dirty="0" smtClean="0"/>
                            <a:t>P-value</a:t>
                          </a:r>
                          <a:endParaRPr lang="en-US" dirty="0"/>
                        </a:p>
                      </a:txBody>
                      <a:tcPr>
                        <a:solidFill>
                          <a:schemeClr val="accent1">
                            <a:lumMod val="20000"/>
                            <a:lumOff val="80000"/>
                          </a:schemeClr>
                        </a:solidFill>
                      </a:tcPr>
                    </a:tc>
                    <a:tc>
                      <a:txBody>
                        <a:bodyPr/>
                        <a:lstStyle/>
                        <a:p>
                          <a:pPr algn="ctr"/>
                          <a:r>
                            <a:rPr lang="en-US" dirty="0" smtClean="0"/>
                            <a:t>Effect</a:t>
                          </a:r>
                          <a:r>
                            <a:rPr lang="en-US" baseline="0" dirty="0" smtClean="0"/>
                            <a:t> size </a:t>
                          </a:r>
                          <a14:m>
                            <m:oMath xmlns:m="http://schemas.openxmlformats.org/officeDocument/2006/math">
                              <m:acc>
                                <m:accPr>
                                  <m:chr m:val="̂"/>
                                  <m:ctrlPr>
                                    <a:rPr lang="en-US" b="0" i="1" baseline="0" smtClean="0">
                                      <a:latin typeface="Cambria Math" panose="02040503050406030204" pitchFamily="18" charset="0"/>
                                    </a:rPr>
                                  </m:ctrlPr>
                                </m:accPr>
                                <m:e>
                                  <m:r>
                                    <a:rPr lang="en-US" b="0" i="1" baseline="0" smtClean="0">
                                      <a:latin typeface="Cambria Math" panose="02040503050406030204" pitchFamily="18" charset="0"/>
                                    </a:rPr>
                                    <m:t>𝛽</m:t>
                                  </m:r>
                                </m:e>
                              </m:acc>
                            </m:oMath>
                          </a14:m>
                          <a:endParaRPr lang="en-US" dirty="0"/>
                        </a:p>
                      </a:txBody>
                      <a:tcPr>
                        <a:solidFill>
                          <a:schemeClr val="accent1">
                            <a:lumMod val="20000"/>
                            <a:lumOff val="80000"/>
                          </a:schemeClr>
                        </a:solidFill>
                      </a:tcPr>
                    </a:tc>
                    <a:extLst>
                      <a:ext uri="{0D108BD9-81ED-4DB2-BD59-A6C34878D82A}">
                        <a16:rowId xmlns:a16="http://schemas.microsoft.com/office/drawing/2014/main" val="1902047340"/>
                      </a:ext>
                    </a:extLst>
                  </a:tr>
                  <a:tr h="370840">
                    <a:tc>
                      <a:txBody>
                        <a:bodyPr/>
                        <a:lstStyle/>
                        <a:p>
                          <a:pPr algn="ctr"/>
                          <a:r>
                            <a:rPr lang="en-US" dirty="0" smtClean="0"/>
                            <a:t>rs1234</a:t>
                          </a:r>
                          <a:endParaRPr lang="en-US" dirty="0"/>
                        </a:p>
                      </a:txBody>
                      <a:tcPr/>
                    </a:tc>
                    <a:tc>
                      <a:txBody>
                        <a:bodyPr/>
                        <a:lstStyle/>
                        <a:p>
                          <a:pPr algn="ctr"/>
                          <a:r>
                            <a:rPr lang="en-US" dirty="0" smtClean="0"/>
                            <a:t>1</a:t>
                          </a:r>
                          <a:endParaRPr lang="en-US" dirty="0"/>
                        </a:p>
                      </a:txBody>
                      <a:tcPr/>
                    </a:tc>
                    <a:tc>
                      <a:txBody>
                        <a:bodyPr/>
                        <a:lstStyle/>
                        <a:p>
                          <a:pPr algn="ctr"/>
                          <a:r>
                            <a:rPr lang="en-US" dirty="0" smtClean="0"/>
                            <a:t>134346223</a:t>
                          </a:r>
                          <a:endParaRPr lang="en-US" dirty="0"/>
                        </a:p>
                      </a:txBody>
                      <a:tcPr/>
                    </a:tc>
                    <a:tc>
                      <a:txBody>
                        <a:bodyPr/>
                        <a:lstStyle/>
                        <a:p>
                          <a:pPr algn="ctr"/>
                          <a:r>
                            <a:rPr lang="en-US" dirty="0" smtClean="0"/>
                            <a:t>A</a:t>
                          </a:r>
                          <a:endParaRPr lang="en-US" dirty="0"/>
                        </a:p>
                      </a:txBody>
                      <a:tcPr/>
                    </a:tc>
                    <a:tc>
                      <a:txBody>
                        <a:bodyPr/>
                        <a:lstStyle/>
                        <a:p>
                          <a:pPr algn="ct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2⋅</m:t>
                                </m:r>
                                <m:sSup>
                                  <m:sSupPr>
                                    <m:ctrlPr>
                                      <a:rPr lang="en-US" b="0" i="1" smtClean="0">
                                        <a:latin typeface="Cambria Math" panose="02040503050406030204" pitchFamily="18" charset="0"/>
                                      </a:rPr>
                                    </m:ctrlPr>
                                  </m:sSupPr>
                                  <m:e>
                                    <m:r>
                                      <a:rPr lang="en-US" b="0" i="1" smtClean="0">
                                        <a:latin typeface="Cambria Math" panose="02040503050406030204" pitchFamily="18" charset="0"/>
                                      </a:rPr>
                                      <m:t>10</m:t>
                                    </m:r>
                                  </m:e>
                                  <m:sup>
                                    <m:r>
                                      <a:rPr lang="en-US" b="0" i="1" smtClean="0">
                                        <a:latin typeface="Cambria Math" panose="02040503050406030204" pitchFamily="18" charset="0"/>
                                      </a:rPr>
                                      <m:t>−5</m:t>
                                    </m:r>
                                  </m:sup>
                                </m:sSup>
                              </m:oMath>
                            </m:oMathPara>
                          </a14:m>
                          <a:endParaRPr lang="en-US" dirty="0"/>
                        </a:p>
                      </a:txBody>
                      <a:tcPr/>
                    </a:tc>
                    <a:tc>
                      <a:txBody>
                        <a:bodyPr/>
                        <a:lstStyle/>
                        <a:p>
                          <a:pPr algn="ctr"/>
                          <a:r>
                            <a:rPr lang="en-US" dirty="0" smtClean="0"/>
                            <a:t>0.001</a:t>
                          </a:r>
                          <a:endParaRPr lang="en-US" dirty="0"/>
                        </a:p>
                      </a:txBody>
                      <a:tcPr/>
                    </a:tc>
                    <a:extLst>
                      <a:ext uri="{0D108BD9-81ED-4DB2-BD59-A6C34878D82A}">
                        <a16:rowId xmlns:a16="http://schemas.microsoft.com/office/drawing/2014/main" val="1967862912"/>
                      </a:ext>
                    </a:extLst>
                  </a:tr>
                  <a:tr h="370840">
                    <a:tc>
                      <a:txBody>
                        <a:bodyPr/>
                        <a:lstStyle/>
                        <a:p>
                          <a:pPr algn="ctr"/>
                          <a:r>
                            <a:rPr lang="en-US" dirty="0" smtClean="0"/>
                            <a:t>rs2345</a:t>
                          </a:r>
                          <a:endParaRPr lang="en-US" dirty="0"/>
                        </a:p>
                      </a:txBody>
                      <a:tcPr/>
                    </a:tc>
                    <a:tc>
                      <a:txBody>
                        <a:bodyPr/>
                        <a:lstStyle/>
                        <a:p>
                          <a:pPr algn="ctr"/>
                          <a:r>
                            <a:rPr lang="en-US" dirty="0" smtClean="0"/>
                            <a:t>3</a:t>
                          </a:r>
                          <a:endParaRPr lang="en-US" dirty="0"/>
                        </a:p>
                      </a:txBody>
                      <a:tcPr/>
                    </a:tc>
                    <a:tc>
                      <a:txBody>
                        <a:bodyPr/>
                        <a:lstStyle/>
                        <a:p>
                          <a:pPr algn="ctr"/>
                          <a:r>
                            <a:rPr lang="en-US" dirty="0" smtClean="0"/>
                            <a:t>124572521</a:t>
                          </a:r>
                          <a:endParaRPr lang="en-US" dirty="0"/>
                        </a:p>
                      </a:txBody>
                      <a:tcPr/>
                    </a:tc>
                    <a:tc>
                      <a:txBody>
                        <a:bodyPr/>
                        <a:lstStyle/>
                        <a:p>
                          <a:pPr algn="ctr"/>
                          <a:r>
                            <a:rPr lang="en-US" dirty="0" smtClean="0"/>
                            <a:t>G</a:t>
                          </a:r>
                          <a:endParaRPr lang="en-US"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4⋅</m:t>
                                </m:r>
                                <m:sSup>
                                  <m:sSupPr>
                                    <m:ctrlPr>
                                      <a:rPr lang="en-US" b="0" i="1" smtClean="0">
                                        <a:latin typeface="Cambria Math" panose="02040503050406030204" pitchFamily="18" charset="0"/>
                                      </a:rPr>
                                    </m:ctrlPr>
                                  </m:sSupPr>
                                  <m:e>
                                    <m:r>
                                      <a:rPr lang="en-US" b="0" i="1" smtClean="0">
                                        <a:latin typeface="Cambria Math" panose="02040503050406030204" pitchFamily="18" charset="0"/>
                                      </a:rPr>
                                      <m:t>10</m:t>
                                    </m:r>
                                  </m:e>
                                  <m:sup>
                                    <m:r>
                                      <a:rPr lang="en-US" b="0" i="1" smtClean="0">
                                        <a:latin typeface="Cambria Math" panose="02040503050406030204" pitchFamily="18" charset="0"/>
                                      </a:rPr>
                                      <m:t>−3</m:t>
                                    </m:r>
                                  </m:sup>
                                </m:sSup>
                              </m:oMath>
                            </m:oMathPara>
                          </a14:m>
                          <a:endParaRPr lang="en-US" dirty="0"/>
                        </a:p>
                      </a:txBody>
                      <a:tcPr/>
                    </a:tc>
                    <a:tc>
                      <a:txBody>
                        <a:bodyPr/>
                        <a:lstStyle/>
                        <a:p>
                          <a:pPr algn="ctr"/>
                          <a:r>
                            <a:rPr lang="en-US" dirty="0" smtClean="0"/>
                            <a:t>-0.0006</a:t>
                          </a:r>
                          <a:endParaRPr lang="en-US" dirty="0"/>
                        </a:p>
                      </a:txBody>
                      <a:tcPr/>
                    </a:tc>
                    <a:extLst>
                      <a:ext uri="{0D108BD9-81ED-4DB2-BD59-A6C34878D82A}">
                        <a16:rowId xmlns:a16="http://schemas.microsoft.com/office/drawing/2014/main" val="3045509051"/>
                      </a:ext>
                    </a:extLst>
                  </a:tr>
                  <a:tr h="370840">
                    <a:tc>
                      <a:txBody>
                        <a:bodyPr/>
                        <a:lstStyle/>
                        <a:p>
                          <a:pPr algn="ctr"/>
                          <a:r>
                            <a:rPr lang="en-US" dirty="0" smtClean="0"/>
                            <a:t>rs3456</a:t>
                          </a:r>
                          <a:endParaRPr lang="en-US" dirty="0"/>
                        </a:p>
                      </a:txBody>
                      <a:tcPr/>
                    </a:tc>
                    <a:tc>
                      <a:txBody>
                        <a:bodyPr/>
                        <a:lstStyle/>
                        <a:p>
                          <a:pPr algn="ctr"/>
                          <a:r>
                            <a:rPr lang="en-US" dirty="0" smtClean="0"/>
                            <a:t>6</a:t>
                          </a:r>
                          <a:endParaRPr lang="en-US" dirty="0"/>
                        </a:p>
                      </a:txBody>
                      <a:tcPr/>
                    </a:tc>
                    <a:tc>
                      <a:txBody>
                        <a:bodyPr/>
                        <a:lstStyle/>
                        <a:p>
                          <a:pPr algn="ctr"/>
                          <a:r>
                            <a:rPr lang="en-US" dirty="0" smtClean="0"/>
                            <a:t>73422152</a:t>
                          </a:r>
                          <a:endParaRPr lang="en-US" dirty="0"/>
                        </a:p>
                      </a:txBody>
                      <a:tcPr/>
                    </a:tc>
                    <a:tc>
                      <a:txBody>
                        <a:bodyPr/>
                        <a:lstStyle/>
                        <a:p>
                          <a:pPr algn="ctr"/>
                          <a:r>
                            <a:rPr lang="en-US" dirty="0" smtClean="0"/>
                            <a:t>A</a:t>
                          </a:r>
                          <a:endParaRPr lang="en-US"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2⋅</m:t>
                                </m:r>
                                <m:sSup>
                                  <m:sSupPr>
                                    <m:ctrlPr>
                                      <a:rPr lang="en-US" b="0" i="1" smtClean="0">
                                        <a:latin typeface="Cambria Math" panose="02040503050406030204" pitchFamily="18" charset="0"/>
                                      </a:rPr>
                                    </m:ctrlPr>
                                  </m:sSupPr>
                                  <m:e>
                                    <m:r>
                                      <a:rPr lang="en-US" b="0" i="1" smtClean="0">
                                        <a:latin typeface="Cambria Math" panose="02040503050406030204" pitchFamily="18" charset="0"/>
                                      </a:rPr>
                                      <m:t>10</m:t>
                                    </m:r>
                                  </m:e>
                                  <m:sup>
                                    <m:r>
                                      <a:rPr lang="en-US" b="0" i="1" smtClean="0">
                                        <a:latin typeface="Cambria Math" panose="02040503050406030204" pitchFamily="18" charset="0"/>
                                      </a:rPr>
                                      <m:t>−8</m:t>
                                    </m:r>
                                  </m:sup>
                                </m:sSup>
                              </m:oMath>
                            </m:oMathPara>
                          </a14:m>
                          <a:endParaRPr lang="en-US" dirty="0"/>
                        </a:p>
                      </a:txBody>
                      <a:tcPr/>
                    </a:tc>
                    <a:tc>
                      <a:txBody>
                        <a:bodyPr/>
                        <a:lstStyle/>
                        <a:p>
                          <a:pPr algn="ctr"/>
                          <a:r>
                            <a:rPr lang="en-US" dirty="0" smtClean="0"/>
                            <a:t>0.02</a:t>
                          </a:r>
                          <a:endParaRPr lang="en-US" dirty="0"/>
                        </a:p>
                      </a:txBody>
                      <a:tcPr/>
                    </a:tc>
                    <a:extLst>
                      <a:ext uri="{0D108BD9-81ED-4DB2-BD59-A6C34878D82A}">
                        <a16:rowId xmlns:a16="http://schemas.microsoft.com/office/drawing/2014/main" val="741789231"/>
                      </a:ext>
                    </a:extLst>
                  </a:tr>
                  <a:tr h="370840">
                    <a:tc>
                      <a:txBody>
                        <a:bodyPr/>
                        <a:lstStyle/>
                        <a:p>
                          <a:pPr algn="ctr"/>
                          <a:r>
                            <a:rPr lang="en-US" dirty="0" smtClean="0"/>
                            <a:t>rs4567</a:t>
                          </a:r>
                          <a:endParaRPr lang="en-US" dirty="0"/>
                        </a:p>
                      </a:txBody>
                      <a:tcPr/>
                    </a:tc>
                    <a:tc>
                      <a:txBody>
                        <a:bodyPr/>
                        <a:lstStyle/>
                        <a:p>
                          <a:pPr algn="ctr"/>
                          <a:r>
                            <a:rPr lang="en-US" dirty="0" smtClean="0"/>
                            <a:t>14</a:t>
                          </a:r>
                          <a:endParaRPr lang="en-US" dirty="0"/>
                        </a:p>
                      </a:txBody>
                      <a:tcPr/>
                    </a:tc>
                    <a:tc>
                      <a:txBody>
                        <a:bodyPr/>
                        <a:lstStyle/>
                        <a:p>
                          <a:pPr algn="ctr"/>
                          <a:r>
                            <a:rPr lang="en-US" dirty="0" smtClean="0"/>
                            <a:t>66452342</a:t>
                          </a:r>
                          <a:endParaRPr lang="en-US" dirty="0"/>
                        </a:p>
                      </a:txBody>
                      <a:tcPr/>
                    </a:tc>
                    <a:tc>
                      <a:txBody>
                        <a:bodyPr/>
                        <a:lstStyle/>
                        <a:p>
                          <a:pPr algn="ctr"/>
                          <a:r>
                            <a:rPr lang="en-US" dirty="0" smtClean="0"/>
                            <a:t>C</a:t>
                          </a:r>
                          <a:endParaRPr lang="en-US"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7⋅</m:t>
                                </m:r>
                                <m:sSup>
                                  <m:sSupPr>
                                    <m:ctrlPr>
                                      <a:rPr lang="en-US" b="0" i="1" smtClean="0">
                                        <a:latin typeface="Cambria Math" panose="02040503050406030204" pitchFamily="18" charset="0"/>
                                      </a:rPr>
                                    </m:ctrlPr>
                                  </m:sSupPr>
                                  <m:e>
                                    <m:r>
                                      <a:rPr lang="en-US" b="0" i="1" smtClean="0">
                                        <a:latin typeface="Cambria Math" panose="02040503050406030204" pitchFamily="18" charset="0"/>
                                      </a:rPr>
                                      <m:t>10</m:t>
                                    </m:r>
                                  </m:e>
                                  <m:sup>
                                    <m:r>
                                      <a:rPr lang="en-US" b="0" i="1" smtClean="0">
                                        <a:latin typeface="Cambria Math" panose="02040503050406030204" pitchFamily="18" charset="0"/>
                                      </a:rPr>
                                      <m:t>−4</m:t>
                                    </m:r>
                                  </m:sup>
                                </m:sSup>
                              </m:oMath>
                            </m:oMathPara>
                          </a14:m>
                          <a:endParaRPr lang="en-US" dirty="0"/>
                        </a:p>
                      </a:txBody>
                      <a:tcPr/>
                    </a:tc>
                    <a:tc>
                      <a:txBody>
                        <a:bodyPr/>
                        <a:lstStyle/>
                        <a:p>
                          <a:pPr algn="ctr"/>
                          <a:r>
                            <a:rPr lang="en-US" dirty="0" smtClean="0"/>
                            <a:t>-0.003</a:t>
                          </a:r>
                          <a:endParaRPr lang="en-US" dirty="0"/>
                        </a:p>
                      </a:txBody>
                      <a:tcPr/>
                    </a:tc>
                    <a:extLst>
                      <a:ext uri="{0D108BD9-81ED-4DB2-BD59-A6C34878D82A}">
                        <a16:rowId xmlns:a16="http://schemas.microsoft.com/office/drawing/2014/main" val="3995510328"/>
                      </a:ext>
                    </a:extLst>
                  </a:tr>
                </a:tbl>
              </a:graphicData>
            </a:graphic>
          </p:graphicFrame>
        </mc:Choice>
        <mc:Fallback xmlns="">
          <p:graphicFrame>
            <p:nvGraphicFramePr>
              <p:cNvPr id="4" name="Table 3"/>
              <p:cNvGraphicFramePr>
                <a:graphicFrameLocks noGrp="1"/>
              </p:cNvGraphicFramePr>
              <p:nvPr>
                <p:extLst>
                  <p:ext uri="{D42A27DB-BD31-4B8C-83A1-F6EECF244321}">
                    <p14:modId xmlns:p14="http://schemas.microsoft.com/office/powerpoint/2010/main" val="3696298380"/>
                  </p:ext>
                </p:extLst>
              </p:nvPr>
            </p:nvGraphicFramePr>
            <p:xfrm>
              <a:off x="1916997" y="4330553"/>
              <a:ext cx="7812000" cy="1863979"/>
            </p:xfrm>
            <a:graphic>
              <a:graphicData uri="http://schemas.openxmlformats.org/drawingml/2006/table">
                <a:tbl>
                  <a:tblPr firstRow="1" bandRow="1">
                    <a:tableStyleId>{5940675A-B579-460E-94D1-54222C63F5DA}</a:tableStyleId>
                  </a:tblPr>
                  <a:tblGrid>
                    <a:gridCol w="1332000">
                      <a:extLst>
                        <a:ext uri="{9D8B030D-6E8A-4147-A177-3AD203B41FA5}">
                          <a16:colId xmlns:a16="http://schemas.microsoft.com/office/drawing/2014/main" val="274149709"/>
                        </a:ext>
                      </a:extLst>
                    </a:gridCol>
                    <a:gridCol w="972000">
                      <a:extLst>
                        <a:ext uri="{9D8B030D-6E8A-4147-A177-3AD203B41FA5}">
                          <a16:colId xmlns:a16="http://schemas.microsoft.com/office/drawing/2014/main" val="3859766625"/>
                        </a:ext>
                      </a:extLst>
                    </a:gridCol>
                    <a:gridCol w="1332000">
                      <a:extLst>
                        <a:ext uri="{9D8B030D-6E8A-4147-A177-3AD203B41FA5}">
                          <a16:colId xmlns:a16="http://schemas.microsoft.com/office/drawing/2014/main" val="1026565480"/>
                        </a:ext>
                      </a:extLst>
                    </a:gridCol>
                    <a:gridCol w="1332000">
                      <a:extLst>
                        <a:ext uri="{9D8B030D-6E8A-4147-A177-3AD203B41FA5}">
                          <a16:colId xmlns:a16="http://schemas.microsoft.com/office/drawing/2014/main" val="1309951296"/>
                        </a:ext>
                      </a:extLst>
                    </a:gridCol>
                    <a:gridCol w="1332000">
                      <a:extLst>
                        <a:ext uri="{9D8B030D-6E8A-4147-A177-3AD203B41FA5}">
                          <a16:colId xmlns:a16="http://schemas.microsoft.com/office/drawing/2014/main" val="811629428"/>
                        </a:ext>
                      </a:extLst>
                    </a:gridCol>
                    <a:gridCol w="1512000">
                      <a:extLst>
                        <a:ext uri="{9D8B030D-6E8A-4147-A177-3AD203B41FA5}">
                          <a16:colId xmlns:a16="http://schemas.microsoft.com/office/drawing/2014/main" val="2388664452"/>
                        </a:ext>
                      </a:extLst>
                    </a:gridCol>
                  </a:tblGrid>
                  <a:tr h="380619">
                    <a:tc>
                      <a:txBody>
                        <a:bodyPr/>
                        <a:lstStyle/>
                        <a:p>
                          <a:pPr algn="ctr"/>
                          <a:r>
                            <a:rPr lang="en-US" dirty="0" smtClean="0"/>
                            <a:t>SNP</a:t>
                          </a:r>
                          <a:endParaRPr lang="en-US" dirty="0"/>
                        </a:p>
                      </a:txBody>
                      <a:tcPr>
                        <a:solidFill>
                          <a:schemeClr val="accent1">
                            <a:lumMod val="20000"/>
                            <a:lumOff val="80000"/>
                          </a:schemeClr>
                        </a:solidFill>
                      </a:tcPr>
                    </a:tc>
                    <a:tc>
                      <a:txBody>
                        <a:bodyPr/>
                        <a:lstStyle/>
                        <a:p>
                          <a:pPr algn="ctr"/>
                          <a:r>
                            <a:rPr lang="en-US" dirty="0" err="1" smtClean="0"/>
                            <a:t>Chr</a:t>
                          </a:r>
                          <a:endParaRPr lang="en-US" dirty="0"/>
                        </a:p>
                      </a:txBody>
                      <a:tcPr>
                        <a:solidFill>
                          <a:schemeClr val="accent1">
                            <a:lumMod val="20000"/>
                            <a:lumOff val="80000"/>
                          </a:schemeClr>
                        </a:solidFill>
                      </a:tcPr>
                    </a:tc>
                    <a:tc>
                      <a:txBody>
                        <a:bodyPr/>
                        <a:lstStyle/>
                        <a:p>
                          <a:pPr algn="ctr"/>
                          <a:r>
                            <a:rPr lang="en-US" dirty="0" smtClean="0"/>
                            <a:t>Position</a:t>
                          </a:r>
                          <a:endParaRPr lang="en-US" dirty="0"/>
                        </a:p>
                      </a:txBody>
                      <a:tcPr>
                        <a:solidFill>
                          <a:schemeClr val="accent1">
                            <a:lumMod val="20000"/>
                            <a:lumOff val="80000"/>
                          </a:schemeClr>
                        </a:solidFill>
                      </a:tcPr>
                    </a:tc>
                    <a:tc>
                      <a:txBody>
                        <a:bodyPr/>
                        <a:lstStyle/>
                        <a:p>
                          <a:pPr algn="ctr"/>
                          <a:r>
                            <a:rPr lang="en-US" dirty="0" smtClean="0"/>
                            <a:t>Effect allele</a:t>
                          </a:r>
                          <a:endParaRPr lang="en-US" dirty="0"/>
                        </a:p>
                      </a:txBody>
                      <a:tcPr>
                        <a:solidFill>
                          <a:schemeClr val="accent1">
                            <a:lumMod val="20000"/>
                            <a:lumOff val="80000"/>
                          </a:schemeClr>
                        </a:solidFill>
                      </a:tcPr>
                    </a:tc>
                    <a:tc>
                      <a:txBody>
                        <a:bodyPr/>
                        <a:lstStyle/>
                        <a:p>
                          <a:pPr algn="ctr"/>
                          <a:r>
                            <a:rPr lang="en-US" dirty="0" smtClean="0"/>
                            <a:t>P-value</a:t>
                          </a:r>
                          <a:endParaRPr lang="en-US" dirty="0"/>
                        </a:p>
                      </a:txBody>
                      <a:tcPr>
                        <a:solidFill>
                          <a:schemeClr val="accent1">
                            <a:lumMod val="20000"/>
                            <a:lumOff val="80000"/>
                          </a:schemeClr>
                        </a:solidFill>
                      </a:tcPr>
                    </a:tc>
                    <a:tc>
                      <a:txBody>
                        <a:bodyPr/>
                        <a:lstStyle/>
                        <a:p>
                          <a:endParaRPr lang="en-US"/>
                        </a:p>
                      </a:txBody>
                      <a:tcPr>
                        <a:blipFill>
                          <a:blip r:embed="rId3"/>
                          <a:stretch>
                            <a:fillRect l="-417339" t="-7937" r="-1210" b="-409524"/>
                          </a:stretch>
                        </a:blipFill>
                      </a:tcPr>
                    </a:tc>
                    <a:extLst>
                      <a:ext uri="{0D108BD9-81ED-4DB2-BD59-A6C34878D82A}">
                        <a16:rowId xmlns:a16="http://schemas.microsoft.com/office/drawing/2014/main" val="1902047340"/>
                      </a:ext>
                    </a:extLst>
                  </a:tr>
                  <a:tr h="370840">
                    <a:tc>
                      <a:txBody>
                        <a:bodyPr/>
                        <a:lstStyle/>
                        <a:p>
                          <a:pPr algn="ctr"/>
                          <a:r>
                            <a:rPr lang="en-US" dirty="0" smtClean="0"/>
                            <a:t>rs1234</a:t>
                          </a:r>
                          <a:endParaRPr lang="en-US" dirty="0"/>
                        </a:p>
                      </a:txBody>
                      <a:tcPr/>
                    </a:tc>
                    <a:tc>
                      <a:txBody>
                        <a:bodyPr/>
                        <a:lstStyle/>
                        <a:p>
                          <a:pPr algn="ctr"/>
                          <a:r>
                            <a:rPr lang="en-US" dirty="0" smtClean="0"/>
                            <a:t>1</a:t>
                          </a:r>
                          <a:endParaRPr lang="en-US" dirty="0"/>
                        </a:p>
                      </a:txBody>
                      <a:tcPr/>
                    </a:tc>
                    <a:tc>
                      <a:txBody>
                        <a:bodyPr/>
                        <a:lstStyle/>
                        <a:p>
                          <a:pPr algn="ctr"/>
                          <a:r>
                            <a:rPr lang="en-US" dirty="0" smtClean="0"/>
                            <a:t>134346223</a:t>
                          </a:r>
                          <a:endParaRPr lang="en-US" dirty="0"/>
                        </a:p>
                      </a:txBody>
                      <a:tcPr/>
                    </a:tc>
                    <a:tc>
                      <a:txBody>
                        <a:bodyPr/>
                        <a:lstStyle/>
                        <a:p>
                          <a:pPr algn="ctr"/>
                          <a:r>
                            <a:rPr lang="en-US" dirty="0" smtClean="0"/>
                            <a:t>A</a:t>
                          </a:r>
                          <a:endParaRPr lang="en-US" dirty="0"/>
                        </a:p>
                      </a:txBody>
                      <a:tcPr/>
                    </a:tc>
                    <a:tc>
                      <a:txBody>
                        <a:bodyPr/>
                        <a:lstStyle/>
                        <a:p>
                          <a:endParaRPr lang="en-US"/>
                        </a:p>
                      </a:txBody>
                      <a:tcPr>
                        <a:blipFill>
                          <a:blip r:embed="rId3"/>
                          <a:stretch>
                            <a:fillRect l="-372603" t="-111475" r="-114612" b="-322951"/>
                          </a:stretch>
                        </a:blipFill>
                      </a:tcPr>
                    </a:tc>
                    <a:tc>
                      <a:txBody>
                        <a:bodyPr/>
                        <a:lstStyle/>
                        <a:p>
                          <a:pPr algn="ctr"/>
                          <a:r>
                            <a:rPr lang="en-US" dirty="0" smtClean="0"/>
                            <a:t>0.001</a:t>
                          </a:r>
                          <a:endParaRPr lang="en-US" dirty="0"/>
                        </a:p>
                      </a:txBody>
                      <a:tcPr/>
                    </a:tc>
                    <a:extLst>
                      <a:ext uri="{0D108BD9-81ED-4DB2-BD59-A6C34878D82A}">
                        <a16:rowId xmlns:a16="http://schemas.microsoft.com/office/drawing/2014/main" val="1967862912"/>
                      </a:ext>
                    </a:extLst>
                  </a:tr>
                  <a:tr h="370840">
                    <a:tc>
                      <a:txBody>
                        <a:bodyPr/>
                        <a:lstStyle/>
                        <a:p>
                          <a:pPr algn="ctr"/>
                          <a:r>
                            <a:rPr lang="en-US" dirty="0" smtClean="0"/>
                            <a:t>rs2345</a:t>
                          </a:r>
                          <a:endParaRPr lang="en-US" dirty="0"/>
                        </a:p>
                      </a:txBody>
                      <a:tcPr/>
                    </a:tc>
                    <a:tc>
                      <a:txBody>
                        <a:bodyPr/>
                        <a:lstStyle/>
                        <a:p>
                          <a:pPr algn="ctr"/>
                          <a:r>
                            <a:rPr lang="en-US" dirty="0" smtClean="0"/>
                            <a:t>3</a:t>
                          </a:r>
                          <a:endParaRPr lang="en-US" dirty="0"/>
                        </a:p>
                      </a:txBody>
                      <a:tcPr/>
                    </a:tc>
                    <a:tc>
                      <a:txBody>
                        <a:bodyPr/>
                        <a:lstStyle/>
                        <a:p>
                          <a:pPr algn="ctr"/>
                          <a:r>
                            <a:rPr lang="en-US" dirty="0" smtClean="0"/>
                            <a:t>124572521</a:t>
                          </a:r>
                          <a:endParaRPr lang="en-US" dirty="0"/>
                        </a:p>
                      </a:txBody>
                      <a:tcPr/>
                    </a:tc>
                    <a:tc>
                      <a:txBody>
                        <a:bodyPr/>
                        <a:lstStyle/>
                        <a:p>
                          <a:pPr algn="ctr"/>
                          <a:r>
                            <a:rPr lang="en-US" dirty="0" smtClean="0"/>
                            <a:t>G</a:t>
                          </a:r>
                          <a:endParaRPr lang="en-US" dirty="0"/>
                        </a:p>
                      </a:txBody>
                      <a:tcPr/>
                    </a:tc>
                    <a:tc>
                      <a:txBody>
                        <a:bodyPr/>
                        <a:lstStyle/>
                        <a:p>
                          <a:endParaRPr lang="en-US"/>
                        </a:p>
                      </a:txBody>
                      <a:tcPr>
                        <a:blipFill>
                          <a:blip r:embed="rId3"/>
                          <a:stretch>
                            <a:fillRect l="-372603" t="-211475" r="-114612" b="-222951"/>
                          </a:stretch>
                        </a:blipFill>
                      </a:tcPr>
                    </a:tc>
                    <a:tc>
                      <a:txBody>
                        <a:bodyPr/>
                        <a:lstStyle/>
                        <a:p>
                          <a:pPr algn="ctr"/>
                          <a:r>
                            <a:rPr lang="en-US" dirty="0" smtClean="0"/>
                            <a:t>-0.0006</a:t>
                          </a:r>
                          <a:endParaRPr lang="en-US" dirty="0"/>
                        </a:p>
                      </a:txBody>
                      <a:tcPr/>
                    </a:tc>
                    <a:extLst>
                      <a:ext uri="{0D108BD9-81ED-4DB2-BD59-A6C34878D82A}">
                        <a16:rowId xmlns:a16="http://schemas.microsoft.com/office/drawing/2014/main" val="3045509051"/>
                      </a:ext>
                    </a:extLst>
                  </a:tr>
                  <a:tr h="370840">
                    <a:tc>
                      <a:txBody>
                        <a:bodyPr/>
                        <a:lstStyle/>
                        <a:p>
                          <a:pPr algn="ctr"/>
                          <a:r>
                            <a:rPr lang="en-US" dirty="0" smtClean="0"/>
                            <a:t>rs3456</a:t>
                          </a:r>
                          <a:endParaRPr lang="en-US" dirty="0"/>
                        </a:p>
                      </a:txBody>
                      <a:tcPr/>
                    </a:tc>
                    <a:tc>
                      <a:txBody>
                        <a:bodyPr/>
                        <a:lstStyle/>
                        <a:p>
                          <a:pPr algn="ctr"/>
                          <a:r>
                            <a:rPr lang="en-US" dirty="0" smtClean="0"/>
                            <a:t>6</a:t>
                          </a:r>
                          <a:endParaRPr lang="en-US" dirty="0"/>
                        </a:p>
                      </a:txBody>
                      <a:tcPr/>
                    </a:tc>
                    <a:tc>
                      <a:txBody>
                        <a:bodyPr/>
                        <a:lstStyle/>
                        <a:p>
                          <a:pPr algn="ctr"/>
                          <a:r>
                            <a:rPr lang="en-US" dirty="0" smtClean="0"/>
                            <a:t>73422152</a:t>
                          </a:r>
                          <a:endParaRPr lang="en-US" dirty="0"/>
                        </a:p>
                      </a:txBody>
                      <a:tcPr/>
                    </a:tc>
                    <a:tc>
                      <a:txBody>
                        <a:bodyPr/>
                        <a:lstStyle/>
                        <a:p>
                          <a:pPr algn="ctr"/>
                          <a:r>
                            <a:rPr lang="en-US" dirty="0" smtClean="0"/>
                            <a:t>A</a:t>
                          </a:r>
                          <a:endParaRPr lang="en-US" dirty="0"/>
                        </a:p>
                      </a:txBody>
                      <a:tcPr/>
                    </a:tc>
                    <a:tc>
                      <a:txBody>
                        <a:bodyPr/>
                        <a:lstStyle/>
                        <a:p>
                          <a:endParaRPr lang="en-US"/>
                        </a:p>
                      </a:txBody>
                      <a:tcPr>
                        <a:blipFill>
                          <a:blip r:embed="rId3"/>
                          <a:stretch>
                            <a:fillRect l="-372603" t="-311475" r="-114612" b="-122951"/>
                          </a:stretch>
                        </a:blipFill>
                      </a:tcPr>
                    </a:tc>
                    <a:tc>
                      <a:txBody>
                        <a:bodyPr/>
                        <a:lstStyle/>
                        <a:p>
                          <a:pPr algn="ctr"/>
                          <a:r>
                            <a:rPr lang="en-US" dirty="0" smtClean="0"/>
                            <a:t>0.02</a:t>
                          </a:r>
                          <a:endParaRPr lang="en-US" dirty="0"/>
                        </a:p>
                      </a:txBody>
                      <a:tcPr/>
                    </a:tc>
                    <a:extLst>
                      <a:ext uri="{0D108BD9-81ED-4DB2-BD59-A6C34878D82A}">
                        <a16:rowId xmlns:a16="http://schemas.microsoft.com/office/drawing/2014/main" val="741789231"/>
                      </a:ext>
                    </a:extLst>
                  </a:tr>
                  <a:tr h="370840">
                    <a:tc>
                      <a:txBody>
                        <a:bodyPr/>
                        <a:lstStyle/>
                        <a:p>
                          <a:pPr algn="ctr"/>
                          <a:r>
                            <a:rPr lang="en-US" dirty="0" smtClean="0"/>
                            <a:t>rs4567</a:t>
                          </a:r>
                          <a:endParaRPr lang="en-US" dirty="0"/>
                        </a:p>
                      </a:txBody>
                      <a:tcPr/>
                    </a:tc>
                    <a:tc>
                      <a:txBody>
                        <a:bodyPr/>
                        <a:lstStyle/>
                        <a:p>
                          <a:pPr algn="ctr"/>
                          <a:r>
                            <a:rPr lang="en-US" dirty="0" smtClean="0"/>
                            <a:t>14</a:t>
                          </a:r>
                          <a:endParaRPr lang="en-US" dirty="0"/>
                        </a:p>
                      </a:txBody>
                      <a:tcPr/>
                    </a:tc>
                    <a:tc>
                      <a:txBody>
                        <a:bodyPr/>
                        <a:lstStyle/>
                        <a:p>
                          <a:pPr algn="ctr"/>
                          <a:r>
                            <a:rPr lang="en-US" dirty="0" smtClean="0"/>
                            <a:t>66452342</a:t>
                          </a:r>
                          <a:endParaRPr lang="en-US" dirty="0"/>
                        </a:p>
                      </a:txBody>
                      <a:tcPr/>
                    </a:tc>
                    <a:tc>
                      <a:txBody>
                        <a:bodyPr/>
                        <a:lstStyle/>
                        <a:p>
                          <a:pPr algn="ctr"/>
                          <a:r>
                            <a:rPr lang="en-US" dirty="0" smtClean="0"/>
                            <a:t>C</a:t>
                          </a:r>
                          <a:endParaRPr lang="en-US" dirty="0"/>
                        </a:p>
                      </a:txBody>
                      <a:tcPr/>
                    </a:tc>
                    <a:tc>
                      <a:txBody>
                        <a:bodyPr/>
                        <a:lstStyle/>
                        <a:p>
                          <a:endParaRPr lang="en-US"/>
                        </a:p>
                      </a:txBody>
                      <a:tcPr>
                        <a:blipFill>
                          <a:blip r:embed="rId3"/>
                          <a:stretch>
                            <a:fillRect l="-372603" t="-411475" r="-114612" b="-22951"/>
                          </a:stretch>
                        </a:blipFill>
                      </a:tcPr>
                    </a:tc>
                    <a:tc>
                      <a:txBody>
                        <a:bodyPr/>
                        <a:lstStyle/>
                        <a:p>
                          <a:pPr algn="ctr"/>
                          <a:r>
                            <a:rPr lang="en-US" dirty="0" smtClean="0"/>
                            <a:t>-0.003</a:t>
                          </a:r>
                          <a:endParaRPr lang="en-US" dirty="0"/>
                        </a:p>
                      </a:txBody>
                      <a:tcPr/>
                    </a:tc>
                    <a:extLst>
                      <a:ext uri="{0D108BD9-81ED-4DB2-BD59-A6C34878D82A}">
                        <a16:rowId xmlns:a16="http://schemas.microsoft.com/office/drawing/2014/main" val="3995510328"/>
                      </a:ext>
                    </a:extLst>
                  </a:tr>
                </a:tbl>
              </a:graphicData>
            </a:graphic>
          </p:graphicFrame>
        </mc:Fallback>
      </mc:AlternateContent>
      <p:grpSp>
        <p:nvGrpSpPr>
          <p:cNvPr id="43" name="Group 42"/>
          <p:cNvGrpSpPr/>
          <p:nvPr/>
        </p:nvGrpSpPr>
        <p:grpSpPr>
          <a:xfrm>
            <a:off x="8544633" y="1648501"/>
            <a:ext cx="3137417" cy="2266312"/>
            <a:chOff x="8544633" y="1648501"/>
            <a:chExt cx="3137417" cy="2266312"/>
          </a:xfrm>
        </p:grpSpPr>
        <p:cxnSp>
          <p:nvCxnSpPr>
            <p:cNvPr id="6" name="Straight Connector 5"/>
            <p:cNvCxnSpPr/>
            <p:nvPr/>
          </p:nvCxnSpPr>
          <p:spPr>
            <a:xfrm flipV="1">
              <a:off x="8896410" y="2048611"/>
              <a:ext cx="0" cy="1361975"/>
            </a:xfrm>
            <a:prstGeom prst="line">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8896410" y="3408230"/>
              <a:ext cx="2152851" cy="44918"/>
            </a:xfrm>
            <a:prstGeom prst="line">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8544633" y="1648501"/>
              <a:ext cx="647613" cy="400110"/>
            </a:xfrm>
            <a:prstGeom prst="rect">
              <a:avLst/>
            </a:prstGeom>
            <a:noFill/>
          </p:spPr>
          <p:txBody>
            <a:bodyPr wrap="none" rtlCol="0">
              <a:spAutoFit/>
            </a:bodyPr>
            <a:lstStyle/>
            <a:p>
              <a:r>
                <a:rPr lang="en-US" sz="2000" dirty="0" smtClean="0">
                  <a:cs typeface="Times New Roman" panose="02020603050405020304" pitchFamily="18" charset="0"/>
                </a:rPr>
                <a:t>Trait</a:t>
              </a:r>
            </a:p>
          </p:txBody>
        </p:sp>
        <p:sp>
          <p:nvSpPr>
            <p:cNvPr id="11" name="TextBox 10"/>
            <p:cNvSpPr txBox="1"/>
            <p:nvPr/>
          </p:nvSpPr>
          <p:spPr>
            <a:xfrm>
              <a:off x="10900800" y="2642028"/>
              <a:ext cx="781250" cy="707886"/>
            </a:xfrm>
            <a:prstGeom prst="rect">
              <a:avLst/>
            </a:prstGeom>
            <a:noFill/>
          </p:spPr>
          <p:txBody>
            <a:bodyPr wrap="square" rtlCol="0">
              <a:spAutoFit/>
            </a:bodyPr>
            <a:lstStyle/>
            <a:p>
              <a:r>
                <a:rPr lang="en-US" sz="2000" dirty="0" smtClean="0">
                  <a:cs typeface="Times New Roman" panose="02020603050405020304" pitchFamily="18" charset="0"/>
                </a:rPr>
                <a:t>Allele count</a:t>
              </a:r>
            </a:p>
          </p:txBody>
        </p:sp>
        <p:sp>
          <p:nvSpPr>
            <p:cNvPr id="12" name="TextBox 11"/>
            <p:cNvSpPr txBox="1"/>
            <p:nvPr/>
          </p:nvSpPr>
          <p:spPr>
            <a:xfrm>
              <a:off x="9053135" y="3453148"/>
              <a:ext cx="340158" cy="461665"/>
            </a:xfrm>
            <a:prstGeom prst="rect">
              <a:avLst/>
            </a:prstGeom>
            <a:noFill/>
          </p:spPr>
          <p:txBody>
            <a:bodyPr wrap="none" rtlCol="0">
              <a:spAutoFit/>
            </a:bodyPr>
            <a:lstStyle/>
            <a:p>
              <a:r>
                <a:rPr lang="en-US" sz="2400" dirty="0" smtClean="0">
                  <a:cs typeface="Times New Roman" panose="02020603050405020304" pitchFamily="18" charset="0"/>
                </a:rPr>
                <a:t>0</a:t>
              </a:r>
            </a:p>
          </p:txBody>
        </p:sp>
        <p:sp>
          <p:nvSpPr>
            <p:cNvPr id="13" name="TextBox 12"/>
            <p:cNvSpPr txBox="1"/>
            <p:nvPr/>
          </p:nvSpPr>
          <p:spPr>
            <a:xfrm>
              <a:off x="9627039" y="3453148"/>
              <a:ext cx="340158" cy="461665"/>
            </a:xfrm>
            <a:prstGeom prst="rect">
              <a:avLst/>
            </a:prstGeom>
            <a:noFill/>
          </p:spPr>
          <p:txBody>
            <a:bodyPr wrap="none" rtlCol="0">
              <a:spAutoFit/>
            </a:bodyPr>
            <a:lstStyle/>
            <a:p>
              <a:r>
                <a:rPr lang="en-US" sz="2400" dirty="0" smtClean="0">
                  <a:cs typeface="Times New Roman" panose="02020603050405020304" pitchFamily="18" charset="0"/>
                </a:rPr>
                <a:t>1</a:t>
              </a:r>
            </a:p>
          </p:txBody>
        </p:sp>
        <p:sp>
          <p:nvSpPr>
            <p:cNvPr id="14" name="TextBox 13"/>
            <p:cNvSpPr txBox="1"/>
            <p:nvPr/>
          </p:nvSpPr>
          <p:spPr>
            <a:xfrm>
              <a:off x="10200943" y="3453148"/>
              <a:ext cx="340158" cy="461665"/>
            </a:xfrm>
            <a:prstGeom prst="rect">
              <a:avLst/>
            </a:prstGeom>
            <a:noFill/>
          </p:spPr>
          <p:txBody>
            <a:bodyPr wrap="none" rtlCol="0">
              <a:spAutoFit/>
            </a:bodyPr>
            <a:lstStyle/>
            <a:p>
              <a:r>
                <a:rPr lang="en-US" sz="2400" dirty="0" smtClean="0">
                  <a:cs typeface="Times New Roman" panose="02020603050405020304" pitchFamily="18" charset="0"/>
                </a:rPr>
                <a:t>2</a:t>
              </a:r>
            </a:p>
          </p:txBody>
        </p:sp>
        <p:sp>
          <p:nvSpPr>
            <p:cNvPr id="16" name="Oval 15"/>
            <p:cNvSpPr/>
            <p:nvPr/>
          </p:nvSpPr>
          <p:spPr>
            <a:xfrm>
              <a:off x="9157893" y="2404682"/>
              <a:ext cx="144000" cy="144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p:cNvSpPr/>
            <p:nvPr/>
          </p:nvSpPr>
          <p:spPr>
            <a:xfrm>
              <a:off x="9157893" y="2619712"/>
              <a:ext cx="144000" cy="144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p:cNvSpPr/>
            <p:nvPr/>
          </p:nvSpPr>
          <p:spPr>
            <a:xfrm>
              <a:off x="9157893" y="2772112"/>
              <a:ext cx="144000" cy="144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p:cNvSpPr/>
            <p:nvPr/>
          </p:nvSpPr>
          <p:spPr>
            <a:xfrm>
              <a:off x="9157893" y="2949564"/>
              <a:ext cx="144000" cy="144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p:cNvSpPr/>
            <p:nvPr/>
          </p:nvSpPr>
          <p:spPr>
            <a:xfrm>
              <a:off x="9157893" y="3076912"/>
              <a:ext cx="144000" cy="144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p:cNvSpPr/>
            <p:nvPr/>
          </p:nvSpPr>
          <p:spPr>
            <a:xfrm>
              <a:off x="9728997" y="2235622"/>
              <a:ext cx="144000" cy="144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p:cNvSpPr/>
            <p:nvPr/>
          </p:nvSpPr>
          <p:spPr>
            <a:xfrm>
              <a:off x="9728997" y="2425600"/>
              <a:ext cx="144000" cy="144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p:cNvSpPr/>
            <p:nvPr/>
          </p:nvSpPr>
          <p:spPr>
            <a:xfrm>
              <a:off x="9728997" y="2568850"/>
              <a:ext cx="144000" cy="144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p:cNvSpPr/>
            <p:nvPr/>
          </p:nvSpPr>
          <p:spPr>
            <a:xfrm>
              <a:off x="9728997" y="2805556"/>
              <a:ext cx="144000" cy="144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p:cNvSpPr/>
            <p:nvPr/>
          </p:nvSpPr>
          <p:spPr>
            <a:xfrm>
              <a:off x="9728997" y="2882800"/>
              <a:ext cx="144000" cy="144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p:cNvSpPr/>
            <p:nvPr/>
          </p:nvSpPr>
          <p:spPr>
            <a:xfrm>
              <a:off x="10285656" y="1927920"/>
              <a:ext cx="144000" cy="144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p:cNvSpPr/>
            <p:nvPr/>
          </p:nvSpPr>
          <p:spPr>
            <a:xfrm>
              <a:off x="10285656" y="2130424"/>
              <a:ext cx="144000" cy="144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p:cNvSpPr/>
            <p:nvPr/>
          </p:nvSpPr>
          <p:spPr>
            <a:xfrm>
              <a:off x="10285656" y="2282824"/>
              <a:ext cx="144000" cy="144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p:cNvSpPr/>
            <p:nvPr/>
          </p:nvSpPr>
          <p:spPr>
            <a:xfrm>
              <a:off x="10285656" y="2372594"/>
              <a:ext cx="144000" cy="144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p:cNvSpPr/>
            <p:nvPr/>
          </p:nvSpPr>
          <p:spPr>
            <a:xfrm>
              <a:off x="10285656" y="2625202"/>
              <a:ext cx="144000" cy="144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2" name="Straight Connector 31"/>
            <p:cNvCxnSpPr/>
            <p:nvPr/>
          </p:nvCxnSpPr>
          <p:spPr>
            <a:xfrm flipV="1">
              <a:off x="8790533" y="1879613"/>
              <a:ext cx="2555507" cy="1197299"/>
            </a:xfrm>
            <a:prstGeom prst="line">
              <a:avLst/>
            </a:prstGeom>
            <a:ln w="28575">
              <a:solidFill>
                <a:srgbClr val="7030A0"/>
              </a:solidFill>
              <a:tailEnd type="none"/>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10541101" y="2269799"/>
              <a:ext cx="622059" cy="0"/>
            </a:xfrm>
            <a:prstGeom prst="line">
              <a:avLst/>
            </a:prstGeom>
            <a:ln w="19050">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flipV="1">
              <a:off x="11163160" y="1986047"/>
              <a:ext cx="0" cy="283753"/>
            </a:xfrm>
            <a:prstGeom prst="line">
              <a:avLst/>
            </a:prstGeom>
            <a:ln w="19050">
              <a:solidFill>
                <a:schemeClr val="tx1"/>
              </a:solidFill>
              <a:tailEnd type="non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2" name="TextBox 41"/>
                <p:cNvSpPr txBox="1"/>
                <p:nvPr/>
              </p:nvSpPr>
              <p:spPr>
                <a:xfrm>
                  <a:off x="11143099" y="1886985"/>
                  <a:ext cx="448841" cy="46166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400" b="0" i="1" smtClean="0">
                            <a:latin typeface="Cambria Math" panose="02040503050406030204" pitchFamily="18" charset="0"/>
                            <a:cs typeface="Times New Roman" panose="02020603050405020304" pitchFamily="18" charset="0"/>
                          </a:rPr>
                          <m:t>𝛽</m:t>
                        </m:r>
                      </m:oMath>
                    </m:oMathPara>
                  </a14:m>
                  <a:endParaRPr lang="en-US" sz="2400" dirty="0" smtClean="0">
                    <a:cs typeface="Times New Roman" panose="02020603050405020304" pitchFamily="18" charset="0"/>
                  </a:endParaRPr>
                </a:p>
              </p:txBody>
            </p:sp>
          </mc:Choice>
          <mc:Fallback xmlns="">
            <p:sp>
              <p:nvSpPr>
                <p:cNvPr id="42" name="TextBox 41"/>
                <p:cNvSpPr txBox="1">
                  <a:spLocks noRot="1" noChangeAspect="1" noMove="1" noResize="1" noEditPoints="1" noAdjustHandles="1" noChangeArrowheads="1" noChangeShapeType="1" noTextEdit="1"/>
                </p:cNvSpPr>
                <p:nvPr/>
              </p:nvSpPr>
              <p:spPr>
                <a:xfrm>
                  <a:off x="11143099" y="1886985"/>
                  <a:ext cx="448841" cy="461665"/>
                </a:xfrm>
                <a:prstGeom prst="rect">
                  <a:avLst/>
                </a:prstGeom>
                <a:blipFill>
                  <a:blip r:embed="rId4"/>
                  <a:stretch>
                    <a:fillRect l="-4054" b="-18667"/>
                  </a:stretch>
                </a:blipFill>
              </p:spPr>
              <p:txBody>
                <a:bodyPr/>
                <a:lstStyle/>
                <a:p>
                  <a:r>
                    <a:rPr lang="en-US">
                      <a:noFill/>
                    </a:rPr>
                    <a:t> </a:t>
                  </a:r>
                </a:p>
              </p:txBody>
            </p:sp>
          </mc:Fallback>
        </mc:AlternateContent>
      </p:grpSp>
    </p:spTree>
    <p:extLst>
      <p:ext uri="{BB962C8B-B14F-4D97-AF65-F5344CB8AC3E}">
        <p14:creationId xmlns:p14="http://schemas.microsoft.com/office/powerpoint/2010/main" val="30789614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Polygenic scores (PS)</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1151636" y="1543886"/>
                <a:ext cx="9706864" cy="4578618"/>
              </a:xfrm>
            </p:spPr>
            <p:txBody>
              <a:bodyPr>
                <a:normAutofit/>
              </a:bodyPr>
              <a:lstStyle/>
              <a:p>
                <a:r>
                  <a:rPr lang="en-US" b="0" dirty="0" smtClean="0"/>
                  <a:t>Using summary statistics, we can predict the trait of a new individual</a:t>
                </a:r>
              </a:p>
              <a:p>
                <a:endParaRPr lang="en-US" b="0" i="1" dirty="0" smtClean="0">
                  <a:latin typeface="Cambria Math" panose="02040503050406030204" pitchFamily="18" charset="0"/>
                </a:endParaRPr>
              </a:p>
              <a:p>
                <a14:m>
                  <m:oMath xmlns:m="http://schemas.openxmlformats.org/officeDocument/2006/math">
                    <m:r>
                      <a:rPr lang="en-US" b="0" i="1" smtClean="0">
                        <a:latin typeface="Cambria Math" panose="02040503050406030204" pitchFamily="18" charset="0"/>
                      </a:rPr>
                      <m:t>𝑃𝑆</m:t>
                    </m:r>
                    <m:r>
                      <a:rPr lang="en-US" b="0" i="1" smtClean="0">
                        <a:latin typeface="Cambria Math" panose="02040503050406030204" pitchFamily="18" charset="0"/>
                      </a:rPr>
                      <m:t>=</m:t>
                    </m:r>
                    <m:nary>
                      <m:naryPr>
                        <m:chr m:val="∑"/>
                        <m:ctrlPr>
                          <a:rPr lang="en-US" b="0" i="1" smtClean="0">
                            <a:latin typeface="Cambria Math" panose="02040503050406030204" pitchFamily="18" charset="0"/>
                          </a:rPr>
                        </m:ctrlPr>
                      </m:naryPr>
                      <m:sub>
                        <m:r>
                          <a:rPr lang="en-US" b="0" i="1" smtClean="0">
                            <a:latin typeface="Cambria Math" panose="02040503050406030204" pitchFamily="18" charset="0"/>
                          </a:rPr>
                          <m:t>𝑖</m:t>
                        </m:r>
                        <m:r>
                          <a:rPr lang="en-US" b="0" i="1" smtClean="0">
                            <a:latin typeface="Cambria Math" panose="02040503050406030204" pitchFamily="18" charset="0"/>
                          </a:rPr>
                          <m:t>=1</m:t>
                        </m:r>
                      </m:sub>
                      <m:sup>
                        <m:r>
                          <a:rPr lang="en-US" b="0" i="1" smtClean="0">
                            <a:latin typeface="Cambria Math" panose="02040503050406030204" pitchFamily="18" charset="0"/>
                          </a:rPr>
                          <m:t>𝑀</m:t>
                        </m:r>
                      </m:sup>
                      <m:e>
                        <m:sSub>
                          <m:sSubPr>
                            <m:ctrlPr>
                              <a:rPr lang="en-US" b="0" i="1" smtClean="0">
                                <a:latin typeface="Cambria Math" panose="02040503050406030204" pitchFamily="18" charset="0"/>
                              </a:rPr>
                            </m:ctrlPr>
                          </m:sSubPr>
                          <m:e>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𝛽</m:t>
                                </m:r>
                              </m:e>
                            </m:acc>
                          </m:e>
                          <m:sub>
                            <m:r>
                              <a:rPr lang="en-US" b="0" i="1" smtClean="0">
                                <a:latin typeface="Cambria Math" panose="02040503050406030204" pitchFamily="18" charset="0"/>
                              </a:rPr>
                              <m:t>𝑖</m:t>
                            </m:r>
                          </m:sub>
                        </m:sSub>
                        <m:sSub>
                          <m:sSubPr>
                            <m:ctrlPr>
                              <a:rPr lang="en-US" b="0" i="1" smtClean="0">
                                <a:latin typeface="Cambria Math" panose="02040503050406030204" pitchFamily="18" charset="0"/>
                              </a:rPr>
                            </m:ctrlPr>
                          </m:sSubPr>
                          <m:e>
                            <m:r>
                              <a:rPr lang="en-US" b="0" i="1" smtClean="0">
                                <a:latin typeface="Cambria Math" panose="02040503050406030204" pitchFamily="18" charset="0"/>
                              </a:rPr>
                              <m:t>𝑔</m:t>
                            </m:r>
                          </m:e>
                          <m:sub>
                            <m:r>
                              <a:rPr lang="en-US" b="0" i="1" smtClean="0">
                                <a:latin typeface="Cambria Math" panose="02040503050406030204" pitchFamily="18" charset="0"/>
                              </a:rPr>
                              <m:t>𝑖</m:t>
                            </m:r>
                          </m:sub>
                        </m:sSub>
                      </m:e>
                    </m:nary>
                  </m:oMath>
                </a14:m>
                <a:endParaRPr lang="en-US" dirty="0" smtClean="0"/>
              </a:p>
              <a:p>
                <a:endParaRPr lang="en-US" b="0" i="1" dirty="0" smtClean="0">
                  <a:latin typeface="Cambria Math" panose="02040503050406030204" pitchFamily="18" charset="0"/>
                </a:endParaRPr>
              </a:p>
              <a:p>
                <a14:m>
                  <m:oMath xmlns:m="http://schemas.openxmlformats.org/officeDocument/2006/math">
                    <m:r>
                      <a:rPr lang="en-US" sz="2000" b="0" i="1" smtClean="0">
                        <a:latin typeface="Cambria Math" panose="02040503050406030204" pitchFamily="18" charset="0"/>
                      </a:rPr>
                      <m:t>𝑀</m:t>
                    </m:r>
                  </m:oMath>
                </a14:m>
                <a:r>
                  <a:rPr lang="en-US" sz="2000" b="0" dirty="0" smtClean="0"/>
                  <a:t>: number of SNPs</a:t>
                </a:r>
              </a:p>
              <a:p>
                <a14:m>
                  <m:oMath xmlns:m="http://schemas.openxmlformats.org/officeDocument/2006/math">
                    <m:sSub>
                      <m:sSubPr>
                        <m:ctrlPr>
                          <a:rPr lang="en-US" sz="2000" i="1">
                            <a:latin typeface="Cambria Math" panose="02040503050406030204" pitchFamily="18" charset="0"/>
                          </a:rPr>
                        </m:ctrlPr>
                      </m:sSubPr>
                      <m:e>
                        <m:r>
                          <a:rPr lang="en-US" sz="2000" i="1">
                            <a:latin typeface="Cambria Math" panose="02040503050406030204" pitchFamily="18" charset="0"/>
                          </a:rPr>
                          <m:t>𝑔</m:t>
                        </m:r>
                      </m:e>
                      <m:sub>
                        <m:r>
                          <a:rPr lang="en-US" sz="2000" i="1">
                            <a:latin typeface="Cambria Math" panose="02040503050406030204" pitchFamily="18" charset="0"/>
                          </a:rPr>
                          <m:t>𝑖</m:t>
                        </m:r>
                      </m:sub>
                    </m:sSub>
                  </m:oMath>
                </a14:m>
                <a:r>
                  <a:rPr lang="en-US" sz="2000" dirty="0"/>
                  <a:t>: number </a:t>
                </a:r>
                <a:r>
                  <a:rPr lang="en-US" sz="2000" dirty="0" smtClean="0"/>
                  <a:t>of effect </a:t>
                </a:r>
                <a:r>
                  <a:rPr lang="en-US" sz="2000" dirty="0"/>
                  <a:t>alleles at SNP </a:t>
                </a:r>
                <a14:m>
                  <m:oMath xmlns:m="http://schemas.openxmlformats.org/officeDocument/2006/math">
                    <m:r>
                      <a:rPr lang="en-US" sz="2000" i="1">
                        <a:latin typeface="Cambria Math" panose="02040503050406030204" pitchFamily="18" charset="0"/>
                      </a:rPr>
                      <m:t>𝑖</m:t>
                    </m:r>
                  </m:oMath>
                </a14:m>
                <a:r>
                  <a:rPr lang="en-US" sz="2000" dirty="0"/>
                  <a:t> (0,1,2)</a:t>
                </a:r>
              </a:p>
              <a:p>
                <a14:m>
                  <m:oMath xmlns:m="http://schemas.openxmlformats.org/officeDocument/2006/math">
                    <m:sSub>
                      <m:sSubPr>
                        <m:ctrlPr>
                          <a:rPr lang="en-US" sz="2000" b="0" i="1" smtClean="0">
                            <a:latin typeface="Cambria Math" panose="02040503050406030204" pitchFamily="18" charset="0"/>
                          </a:rPr>
                        </m:ctrlPr>
                      </m:sSubPr>
                      <m:e>
                        <m:acc>
                          <m:accPr>
                            <m:chr m:val="̂"/>
                            <m:ctrlPr>
                              <a:rPr lang="en-US" sz="2000" b="0" i="1" smtClean="0">
                                <a:latin typeface="Cambria Math" panose="02040503050406030204" pitchFamily="18" charset="0"/>
                              </a:rPr>
                            </m:ctrlPr>
                          </m:accPr>
                          <m:e>
                            <m:r>
                              <a:rPr lang="en-US" sz="2000" b="0" i="1" smtClean="0">
                                <a:latin typeface="Cambria Math" panose="02040503050406030204" pitchFamily="18" charset="0"/>
                              </a:rPr>
                              <m:t>𝛽</m:t>
                            </m:r>
                          </m:e>
                        </m:acc>
                      </m:e>
                      <m:sub>
                        <m:r>
                          <a:rPr lang="en-US" sz="2000" b="0" i="1" smtClean="0">
                            <a:latin typeface="Cambria Math" panose="02040503050406030204" pitchFamily="18" charset="0"/>
                          </a:rPr>
                          <m:t>𝑖</m:t>
                        </m:r>
                      </m:sub>
                    </m:sSub>
                  </m:oMath>
                </a14:m>
                <a:r>
                  <a:rPr lang="en-US" sz="2000" dirty="0" smtClean="0"/>
                  <a:t>: estimated effect size at SNP </a:t>
                </a:r>
                <a14:m>
                  <m:oMath xmlns:m="http://schemas.openxmlformats.org/officeDocument/2006/math">
                    <m:r>
                      <a:rPr lang="en-US" sz="2000" b="0" i="1" smtClean="0">
                        <a:latin typeface="Cambria Math" panose="02040503050406030204" pitchFamily="18" charset="0"/>
                      </a:rPr>
                      <m:t>𝑖</m:t>
                    </m:r>
                  </m:oMath>
                </a14:m>
                <a:endParaRPr lang="en-US" sz="2000" b="0" i="1" dirty="0" smtClean="0">
                  <a:latin typeface="Cambria Math" panose="02040503050406030204" pitchFamily="18" charset="0"/>
                </a:endParaRPr>
              </a:p>
              <a:p>
                <a:endParaRPr lang="en-US" dirty="0"/>
              </a:p>
              <a:p>
                <a:r>
                  <a:rPr lang="en-US" dirty="0" smtClean="0"/>
                  <a:t>Statistical methods refine the set of SNPs and the weights</a:t>
                </a:r>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1151636" y="1543886"/>
                <a:ext cx="9706864" cy="4578618"/>
              </a:xfrm>
              <a:blipFill>
                <a:blip r:embed="rId2"/>
                <a:stretch>
                  <a:fillRect l="-879" t="-1864"/>
                </a:stretch>
              </a:blipFill>
            </p:spPr>
            <p:txBody>
              <a:bodyPr/>
              <a:lstStyle/>
              <a:p>
                <a:r>
                  <a:rPr lang="en-US">
                    <a:noFill/>
                  </a:rPr>
                  <a:t> </a:t>
                </a:r>
              </a:p>
            </p:txBody>
          </p:sp>
        </mc:Fallback>
      </mc:AlternateContent>
      <p:sp>
        <p:nvSpPr>
          <p:cNvPr id="4" name="Rectangle 3"/>
          <p:cNvSpPr/>
          <p:nvPr/>
        </p:nvSpPr>
        <p:spPr>
          <a:xfrm>
            <a:off x="1421296" y="2405268"/>
            <a:ext cx="2136913" cy="611257"/>
          </a:xfrm>
          <a:prstGeom prst="rect">
            <a:avLst/>
          </a:prstGeom>
          <a:noFill/>
          <a:ln w="19050">
            <a:solidFill>
              <a:srgbClr val="8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124579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SNP selection</a:t>
            </a:r>
            <a:endParaRPr lang="en-US" dirty="0"/>
          </a:p>
        </p:txBody>
      </p:sp>
      <p:sp>
        <p:nvSpPr>
          <p:cNvPr id="3" name="Content Placeholder 2"/>
          <p:cNvSpPr>
            <a:spLocks noGrp="1"/>
          </p:cNvSpPr>
          <p:nvPr>
            <p:ph idx="1"/>
          </p:nvPr>
        </p:nvSpPr>
        <p:spPr>
          <a:xfrm>
            <a:off x="918481" y="1664442"/>
            <a:ext cx="10515600" cy="1596918"/>
          </a:xfrm>
        </p:spPr>
        <p:txBody>
          <a:bodyPr/>
          <a:lstStyle/>
          <a:p>
            <a:r>
              <a:rPr lang="en-US" dirty="0" smtClean="0"/>
              <a:t>It is usually advisable to remove correlated SNPs (in linkage disequilibrium)</a:t>
            </a:r>
          </a:p>
          <a:p>
            <a:endParaRPr lang="en-US" dirty="0"/>
          </a:p>
          <a:p>
            <a:r>
              <a:rPr lang="en-US" dirty="0" smtClean="0"/>
              <a:t>Should we use all SNPs or just significantly associated SNPs?</a:t>
            </a:r>
          </a:p>
          <a:p>
            <a:endParaRPr lang="en-US" dirty="0" smtClean="0"/>
          </a:p>
          <a:p>
            <a:endParaRPr lang="en-US" dirty="0" smtClean="0"/>
          </a:p>
        </p:txBody>
      </p:sp>
      <p:pic>
        <p:nvPicPr>
          <p:cNvPr id="1028" name="Picture 4" descr="File:Balanced scale of Justice.sv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412030" y="4185007"/>
            <a:ext cx="2697378" cy="2118360"/>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p:cNvSpPr txBox="1"/>
          <p:nvPr/>
        </p:nvSpPr>
        <p:spPr>
          <a:xfrm>
            <a:off x="3974034" y="3495214"/>
            <a:ext cx="1563166" cy="830997"/>
          </a:xfrm>
          <a:prstGeom prst="rect">
            <a:avLst/>
          </a:prstGeom>
          <a:noFill/>
        </p:spPr>
        <p:txBody>
          <a:bodyPr wrap="square" rtlCol="0">
            <a:spAutoFit/>
          </a:bodyPr>
          <a:lstStyle/>
          <a:p>
            <a:pPr algn="ctr"/>
            <a:r>
              <a:rPr lang="en-US" sz="2400" dirty="0" smtClean="0">
                <a:solidFill>
                  <a:srgbClr val="800000"/>
                </a:solidFill>
                <a:cs typeface="Times New Roman" panose="02020603050405020304" pitchFamily="18" charset="0"/>
              </a:rPr>
              <a:t>Significant SNPs</a:t>
            </a:r>
          </a:p>
        </p:txBody>
      </p:sp>
      <p:sp>
        <p:nvSpPr>
          <p:cNvPr id="16" name="TextBox 15"/>
          <p:cNvSpPr txBox="1"/>
          <p:nvPr/>
        </p:nvSpPr>
        <p:spPr>
          <a:xfrm>
            <a:off x="6024878" y="3679879"/>
            <a:ext cx="1563166" cy="461665"/>
          </a:xfrm>
          <a:prstGeom prst="rect">
            <a:avLst/>
          </a:prstGeom>
          <a:noFill/>
        </p:spPr>
        <p:txBody>
          <a:bodyPr wrap="square" rtlCol="0">
            <a:spAutoFit/>
          </a:bodyPr>
          <a:lstStyle/>
          <a:p>
            <a:pPr algn="ctr"/>
            <a:r>
              <a:rPr lang="en-US" sz="2400" dirty="0" smtClean="0">
                <a:solidFill>
                  <a:srgbClr val="800000"/>
                </a:solidFill>
                <a:cs typeface="Times New Roman" panose="02020603050405020304" pitchFamily="18" charset="0"/>
              </a:rPr>
              <a:t>All SNPs</a:t>
            </a:r>
          </a:p>
        </p:txBody>
      </p:sp>
      <p:sp>
        <p:nvSpPr>
          <p:cNvPr id="14" name="TextBox 13"/>
          <p:cNvSpPr txBox="1"/>
          <p:nvPr/>
        </p:nvSpPr>
        <p:spPr>
          <a:xfrm>
            <a:off x="1177315" y="4321313"/>
            <a:ext cx="2895600" cy="1200329"/>
          </a:xfrm>
          <a:prstGeom prst="rect">
            <a:avLst/>
          </a:prstGeom>
          <a:noFill/>
        </p:spPr>
        <p:txBody>
          <a:bodyPr wrap="square" rtlCol="0">
            <a:spAutoFit/>
          </a:bodyPr>
          <a:lstStyle/>
          <a:p>
            <a:pPr marL="342900" indent="-342900">
              <a:buFont typeface="Arial" panose="020B0604020202020204" pitchFamily="34" charset="0"/>
              <a:buChar char="•"/>
            </a:pPr>
            <a:r>
              <a:rPr lang="en-US" sz="2400" dirty="0" smtClean="0">
                <a:cs typeface="Times New Roman" panose="02020603050405020304" pitchFamily="18" charset="0"/>
              </a:rPr>
              <a:t>Avoid noise</a:t>
            </a:r>
          </a:p>
          <a:p>
            <a:pPr marL="342900" indent="-342900">
              <a:buFont typeface="Arial" panose="020B0604020202020204" pitchFamily="34" charset="0"/>
              <a:buChar char="•"/>
            </a:pPr>
            <a:r>
              <a:rPr lang="en-US" sz="2400" dirty="0" smtClean="0">
                <a:cs typeface="Times New Roman" panose="02020603050405020304" pitchFamily="18" charset="0"/>
              </a:rPr>
              <a:t>Use just the most relevant SNPs</a:t>
            </a:r>
          </a:p>
        </p:txBody>
      </p:sp>
      <p:sp>
        <p:nvSpPr>
          <p:cNvPr id="18" name="TextBox 17"/>
          <p:cNvSpPr txBox="1"/>
          <p:nvPr/>
        </p:nvSpPr>
        <p:spPr>
          <a:xfrm>
            <a:off x="7889328" y="4321313"/>
            <a:ext cx="3544753" cy="1938992"/>
          </a:xfrm>
          <a:prstGeom prst="rect">
            <a:avLst/>
          </a:prstGeom>
          <a:noFill/>
        </p:spPr>
        <p:txBody>
          <a:bodyPr wrap="square" rtlCol="0">
            <a:spAutoFit/>
          </a:bodyPr>
          <a:lstStyle/>
          <a:p>
            <a:pPr marL="342900" indent="-342900">
              <a:buFont typeface="Arial" panose="020B0604020202020204" pitchFamily="34" charset="0"/>
              <a:buChar char="•"/>
            </a:pPr>
            <a:r>
              <a:rPr lang="en-US" sz="2400" dirty="0" smtClean="0">
                <a:cs typeface="Times New Roman" panose="02020603050405020304" pitchFamily="18" charset="0"/>
              </a:rPr>
              <a:t>Increase power by including SNPs whose evidence for association is weak only due to the finite sample size</a:t>
            </a:r>
          </a:p>
        </p:txBody>
      </p:sp>
    </p:spTree>
    <p:extLst>
      <p:ext uri="{BB962C8B-B14F-4D97-AF65-F5344CB8AC3E}">
        <p14:creationId xmlns:p14="http://schemas.microsoft.com/office/powerpoint/2010/main" val="4601322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2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13" grpId="0"/>
      <p:bldP spid="16" grpId="0"/>
      <p:bldP spid="14" grpId="0"/>
      <p:bldP spid="1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SNP selection</a:t>
            </a:r>
            <a:endParaRPr lang="en-US" dirty="0"/>
          </a:p>
        </p:txBody>
      </p:sp>
      <p:sp>
        <p:nvSpPr>
          <p:cNvPr id="3" name="Content Placeholder 2"/>
          <p:cNvSpPr>
            <a:spLocks noGrp="1"/>
          </p:cNvSpPr>
          <p:nvPr>
            <p:ph idx="1"/>
          </p:nvPr>
        </p:nvSpPr>
        <p:spPr>
          <a:xfrm>
            <a:off x="1171935" y="1580312"/>
            <a:ext cx="10515600" cy="584264"/>
          </a:xfrm>
        </p:spPr>
        <p:txBody>
          <a:bodyPr/>
          <a:lstStyle/>
          <a:p>
            <a:r>
              <a:rPr lang="en-US" dirty="0" smtClean="0"/>
              <a:t>Use cross-validation to find the optimal P-value threshold</a:t>
            </a:r>
          </a:p>
          <a:p>
            <a:endParaRPr lang="en-US" dirty="0" smtClean="0"/>
          </a:p>
        </p:txBody>
      </p:sp>
      <p:grpSp>
        <p:nvGrpSpPr>
          <p:cNvPr id="10" name="Group 9"/>
          <p:cNvGrpSpPr/>
          <p:nvPr/>
        </p:nvGrpSpPr>
        <p:grpSpPr>
          <a:xfrm>
            <a:off x="609600" y="2516552"/>
            <a:ext cx="4714875" cy="3747727"/>
            <a:chOff x="838200" y="2164211"/>
            <a:chExt cx="5743575" cy="4448952"/>
          </a:xfrm>
        </p:grpSpPr>
        <p:pic>
          <p:nvPicPr>
            <p:cNvPr id="4" name="Picture 3"/>
            <p:cNvPicPr>
              <a:picLocks noChangeAspect="1"/>
            </p:cNvPicPr>
            <p:nvPr/>
          </p:nvPicPr>
          <p:blipFill>
            <a:blip r:embed="rId2"/>
            <a:stretch>
              <a:fillRect/>
            </a:stretch>
          </p:blipFill>
          <p:spPr>
            <a:xfrm>
              <a:off x="1917525" y="2422980"/>
              <a:ext cx="4559476" cy="3144249"/>
            </a:xfrm>
            <a:prstGeom prst="rect">
              <a:avLst/>
            </a:prstGeom>
          </p:spPr>
        </p:pic>
        <p:pic>
          <p:nvPicPr>
            <p:cNvPr id="5" name="Picture 4"/>
            <p:cNvPicPr>
              <a:picLocks noChangeAspect="1"/>
            </p:cNvPicPr>
            <p:nvPr/>
          </p:nvPicPr>
          <p:blipFill rotWithShape="1">
            <a:blip r:embed="rId3"/>
            <a:srcRect l="10417"/>
            <a:stretch/>
          </p:blipFill>
          <p:spPr>
            <a:xfrm>
              <a:off x="1238120" y="2352675"/>
              <a:ext cx="444542" cy="3346624"/>
            </a:xfrm>
            <a:prstGeom prst="rect">
              <a:avLst/>
            </a:prstGeom>
          </p:spPr>
        </p:pic>
        <p:pic>
          <p:nvPicPr>
            <p:cNvPr id="6" name="Picture 5"/>
            <p:cNvPicPr>
              <a:picLocks noChangeAspect="1"/>
            </p:cNvPicPr>
            <p:nvPr/>
          </p:nvPicPr>
          <p:blipFill rotWithShape="1">
            <a:blip r:embed="rId4"/>
            <a:srcRect l="1" r="23143"/>
            <a:stretch/>
          </p:blipFill>
          <p:spPr>
            <a:xfrm>
              <a:off x="863515" y="2492602"/>
              <a:ext cx="284680" cy="2944140"/>
            </a:xfrm>
            <a:prstGeom prst="rect">
              <a:avLst/>
            </a:prstGeom>
          </p:spPr>
        </p:pic>
        <p:pic>
          <p:nvPicPr>
            <p:cNvPr id="7" name="Picture 6"/>
            <p:cNvPicPr>
              <a:picLocks noChangeAspect="1"/>
            </p:cNvPicPr>
            <p:nvPr/>
          </p:nvPicPr>
          <p:blipFill rotWithShape="1">
            <a:blip r:embed="rId5"/>
            <a:srcRect r="1822"/>
            <a:stretch/>
          </p:blipFill>
          <p:spPr>
            <a:xfrm>
              <a:off x="1787436" y="5506364"/>
              <a:ext cx="4794339" cy="835920"/>
            </a:xfrm>
            <a:prstGeom prst="rect">
              <a:avLst/>
            </a:prstGeom>
          </p:spPr>
        </p:pic>
        <p:sp>
          <p:nvSpPr>
            <p:cNvPr id="8" name="TextBox 7"/>
            <p:cNvSpPr txBox="1"/>
            <p:nvPr/>
          </p:nvSpPr>
          <p:spPr>
            <a:xfrm>
              <a:off x="2082582" y="2164211"/>
              <a:ext cx="2821488" cy="474973"/>
            </a:xfrm>
            <a:prstGeom prst="rect">
              <a:avLst/>
            </a:prstGeom>
            <a:noFill/>
          </p:spPr>
          <p:txBody>
            <a:bodyPr wrap="none" rtlCol="0">
              <a:spAutoFit/>
            </a:bodyPr>
            <a:lstStyle/>
            <a:p>
              <a:r>
                <a:rPr lang="en-US" sz="2000" dirty="0" smtClean="0">
                  <a:cs typeface="Times New Roman" panose="02020603050405020304" pitchFamily="18" charset="0"/>
                </a:rPr>
                <a:t>Alcohol dependence</a:t>
              </a:r>
            </a:p>
          </p:txBody>
        </p:sp>
        <p:sp>
          <p:nvSpPr>
            <p:cNvPr id="9" name="TextBox 8"/>
            <p:cNvSpPr txBox="1"/>
            <p:nvPr/>
          </p:nvSpPr>
          <p:spPr>
            <a:xfrm>
              <a:off x="838200" y="6243831"/>
              <a:ext cx="1677447" cy="369332"/>
            </a:xfrm>
            <a:prstGeom prst="rect">
              <a:avLst/>
            </a:prstGeom>
            <a:noFill/>
          </p:spPr>
          <p:txBody>
            <a:bodyPr wrap="none" rtlCol="0">
              <a:spAutoFit/>
            </a:bodyPr>
            <a:lstStyle/>
            <a:p>
              <a:r>
                <a:rPr lang="en-US" dirty="0" smtClean="0">
                  <a:cs typeface="Times New Roman" panose="02020603050405020304" pitchFamily="18" charset="0"/>
                </a:rPr>
                <a:t>Barr et al., 2019</a:t>
              </a:r>
            </a:p>
          </p:txBody>
        </p:sp>
      </p:grpSp>
      <p:pic>
        <p:nvPicPr>
          <p:cNvPr id="1026" name="Picture 2" descr="Fig. 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429735" y="2133925"/>
            <a:ext cx="4843783" cy="4063679"/>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p:cNvSpPr txBox="1"/>
          <p:nvPr/>
        </p:nvSpPr>
        <p:spPr>
          <a:xfrm>
            <a:off x="6176281" y="6300597"/>
            <a:ext cx="2012410" cy="369332"/>
          </a:xfrm>
          <a:prstGeom prst="rect">
            <a:avLst/>
          </a:prstGeom>
          <a:noFill/>
        </p:spPr>
        <p:txBody>
          <a:bodyPr wrap="none" rtlCol="0">
            <a:spAutoFit/>
          </a:bodyPr>
          <a:lstStyle/>
          <a:p>
            <a:r>
              <a:rPr lang="en-US" dirty="0" smtClean="0">
                <a:cs typeface="Times New Roman" panose="02020603050405020304" pitchFamily="18" charset="0"/>
              </a:rPr>
              <a:t>Santoro et al., 2018</a:t>
            </a:r>
          </a:p>
        </p:txBody>
      </p:sp>
      <p:sp>
        <p:nvSpPr>
          <p:cNvPr id="12" name="TextBox 11"/>
          <p:cNvSpPr txBox="1"/>
          <p:nvPr/>
        </p:nvSpPr>
        <p:spPr>
          <a:xfrm>
            <a:off x="9058275" y="2334937"/>
            <a:ext cx="1161793" cy="400110"/>
          </a:xfrm>
          <a:prstGeom prst="rect">
            <a:avLst/>
          </a:prstGeom>
          <a:noFill/>
        </p:spPr>
        <p:txBody>
          <a:bodyPr wrap="none" rtlCol="0">
            <a:spAutoFit/>
          </a:bodyPr>
          <a:lstStyle/>
          <a:p>
            <a:r>
              <a:rPr lang="en-US" sz="2000" dirty="0" smtClean="0">
                <a:cs typeface="Times New Roman" panose="02020603050405020304" pitchFamily="18" charset="0"/>
              </a:rPr>
              <a:t>Psychosis</a:t>
            </a:r>
          </a:p>
        </p:txBody>
      </p:sp>
    </p:spTree>
    <p:extLst>
      <p:ext uri="{BB962C8B-B14F-4D97-AF65-F5344CB8AC3E}">
        <p14:creationId xmlns:p14="http://schemas.microsoft.com/office/powerpoint/2010/main" val="314778910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Performance of polygenic scores</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1321362" y="1721791"/>
                <a:ext cx="9190256" cy="1277888"/>
              </a:xfrm>
            </p:spPr>
            <p:txBody>
              <a:bodyPr>
                <a:normAutofit/>
              </a:bodyPr>
              <a:lstStyle/>
              <a:p>
                <a14:m>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h</m:t>
                        </m:r>
                      </m:e>
                      <m:sup>
                        <m:r>
                          <a:rPr lang="en-US" b="0" i="1" smtClean="0">
                            <a:latin typeface="Cambria Math" panose="02040503050406030204" pitchFamily="18" charset="0"/>
                          </a:rPr>
                          <m:t>2</m:t>
                        </m:r>
                      </m:sup>
                    </m:sSup>
                  </m:oMath>
                </a14:m>
                <a:r>
                  <a:rPr lang="en-US" dirty="0" smtClean="0"/>
                  <a:t>: proportion of variance explained by </a:t>
                </a:r>
                <a:r>
                  <a:rPr lang="en-US" b="1" dirty="0" smtClean="0"/>
                  <a:t>genetics</a:t>
                </a:r>
                <a:r>
                  <a:rPr lang="en-US" dirty="0" smtClean="0"/>
                  <a:t> (</a:t>
                </a:r>
                <a:r>
                  <a:rPr lang="en-US" dirty="0" smtClean="0">
                    <a:solidFill>
                      <a:srgbClr val="0000FF"/>
                    </a:solidFill>
                  </a:rPr>
                  <a:t>heritability</a:t>
                </a:r>
                <a:r>
                  <a:rPr lang="en-US" dirty="0" smtClean="0"/>
                  <a:t>)</a:t>
                </a:r>
              </a:p>
              <a:p>
                <a14:m>
                  <m:oMath xmlns:m="http://schemas.openxmlformats.org/officeDocument/2006/math">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𝑟</m:t>
                        </m:r>
                      </m:e>
                      <m:sub>
                        <m:r>
                          <a:rPr lang="en-US" b="0" i="1" smtClean="0">
                            <a:latin typeface="Cambria Math" panose="02040503050406030204" pitchFamily="18" charset="0"/>
                          </a:rPr>
                          <m:t>𝑝𝑠</m:t>
                        </m:r>
                      </m:sub>
                      <m:sup>
                        <m:r>
                          <a:rPr lang="en-US" b="0" i="1" smtClean="0">
                            <a:latin typeface="Cambria Math" panose="02040503050406030204" pitchFamily="18" charset="0"/>
                          </a:rPr>
                          <m:t>2</m:t>
                        </m:r>
                      </m:sup>
                    </m:sSubSup>
                  </m:oMath>
                </a14:m>
                <a:r>
                  <a:rPr lang="en-US" dirty="0" smtClean="0"/>
                  <a:t>: proportion of variance explained by </a:t>
                </a:r>
                <a:r>
                  <a:rPr lang="en-US" b="1" dirty="0" smtClean="0"/>
                  <a:t>score</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1321362" y="1721791"/>
                <a:ext cx="9190256" cy="1277888"/>
              </a:xfrm>
              <a:blipFill>
                <a:blip r:embed="rId2"/>
                <a:stretch>
                  <a:fillRect l="-929" t="-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graphicFrame>
            <p:nvGraphicFramePr>
              <p:cNvPr id="6" name="Table 5"/>
              <p:cNvGraphicFramePr>
                <a:graphicFrameLocks noGrp="1"/>
              </p:cNvGraphicFramePr>
              <p:nvPr>
                <p:extLst/>
              </p:nvPr>
            </p:nvGraphicFramePr>
            <p:xfrm>
              <a:off x="3004062" y="3447906"/>
              <a:ext cx="5824855" cy="2632012"/>
            </p:xfrm>
            <a:graphic>
              <a:graphicData uri="http://schemas.openxmlformats.org/drawingml/2006/table">
                <a:tbl>
                  <a:tblPr firstRow="1" bandRow="1">
                    <a:tableStyleId>{5940675A-B579-460E-94D1-54222C63F5DA}</a:tableStyleId>
                  </a:tblPr>
                  <a:tblGrid>
                    <a:gridCol w="2482215">
                      <a:extLst>
                        <a:ext uri="{9D8B030D-6E8A-4147-A177-3AD203B41FA5}">
                          <a16:colId xmlns:a16="http://schemas.microsoft.com/office/drawing/2014/main" val="3417322542"/>
                        </a:ext>
                      </a:extLst>
                    </a:gridCol>
                    <a:gridCol w="1381760">
                      <a:extLst>
                        <a:ext uri="{9D8B030D-6E8A-4147-A177-3AD203B41FA5}">
                          <a16:colId xmlns:a16="http://schemas.microsoft.com/office/drawing/2014/main" val="4284725711"/>
                        </a:ext>
                      </a:extLst>
                    </a:gridCol>
                    <a:gridCol w="1960880">
                      <a:extLst>
                        <a:ext uri="{9D8B030D-6E8A-4147-A177-3AD203B41FA5}">
                          <a16:colId xmlns:a16="http://schemas.microsoft.com/office/drawing/2014/main" val="3902472603"/>
                        </a:ext>
                      </a:extLst>
                    </a:gridCol>
                  </a:tblGrid>
                  <a:tr h="413371">
                    <a:tc>
                      <a:txBody>
                        <a:bodyPr/>
                        <a:lstStyle/>
                        <a:p>
                          <a:pPr algn="ctr"/>
                          <a:r>
                            <a:rPr lang="en-US" sz="2000" b="1" dirty="0" smtClean="0">
                              <a:latin typeface="+mn-lt"/>
                            </a:rPr>
                            <a:t>Trait</a:t>
                          </a:r>
                          <a:endParaRPr lang="en-US" sz="2000" b="1" dirty="0">
                            <a:latin typeface="+mn-lt"/>
                          </a:endParaRPr>
                        </a:p>
                      </a:txBody>
                      <a:tcPr>
                        <a:solidFill>
                          <a:schemeClr val="accent1">
                            <a:lumMod val="20000"/>
                            <a:lumOff val="80000"/>
                          </a:schemeClr>
                        </a:solidFill>
                      </a:tcPr>
                    </a:tc>
                    <a:tc>
                      <a:txBody>
                        <a:bodyPr/>
                        <a:lstStyle/>
                        <a:p>
                          <a:pPr algn="ctr"/>
                          <a14:m>
                            <m:oMathPara xmlns:m="http://schemas.openxmlformats.org/officeDocument/2006/math">
                              <m:oMathParaPr>
                                <m:jc m:val="centerGroup"/>
                              </m:oMathParaPr>
                              <m:oMath xmlns:m="http://schemas.openxmlformats.org/officeDocument/2006/math">
                                <m:sSup>
                                  <m:sSupPr>
                                    <m:ctrlPr>
                                      <a:rPr lang="en-US" sz="2000" b="1" i="1" smtClean="0">
                                        <a:latin typeface="Cambria Math" panose="02040503050406030204" pitchFamily="18" charset="0"/>
                                      </a:rPr>
                                    </m:ctrlPr>
                                  </m:sSupPr>
                                  <m:e>
                                    <m:r>
                                      <a:rPr lang="en-US" sz="2000" b="1" i="1" smtClean="0">
                                        <a:latin typeface="Cambria Math" panose="02040503050406030204" pitchFamily="18" charset="0"/>
                                      </a:rPr>
                                      <m:t>𝒉</m:t>
                                    </m:r>
                                  </m:e>
                                  <m:sup>
                                    <m:r>
                                      <a:rPr lang="en-US" sz="2000" b="1" i="1" smtClean="0">
                                        <a:latin typeface="Cambria Math" panose="02040503050406030204" pitchFamily="18" charset="0"/>
                                      </a:rPr>
                                      <m:t>𝟐</m:t>
                                    </m:r>
                                  </m:sup>
                                </m:sSup>
                              </m:oMath>
                            </m:oMathPara>
                          </a14:m>
                          <a:endParaRPr lang="en-US" sz="2000" b="1" dirty="0">
                            <a:latin typeface="+mn-lt"/>
                          </a:endParaRPr>
                        </a:p>
                      </a:txBody>
                      <a:tcPr>
                        <a:solidFill>
                          <a:schemeClr val="accent1">
                            <a:lumMod val="20000"/>
                            <a:lumOff val="80000"/>
                          </a:schemeClr>
                        </a:solidFill>
                      </a:tcPr>
                    </a:tc>
                    <a:tc>
                      <a:txBody>
                        <a:bodyPr/>
                        <a:lstStyle/>
                        <a:p>
                          <a:pPr algn="ctr"/>
                          <a14:m>
                            <m:oMathPara xmlns:m="http://schemas.openxmlformats.org/officeDocument/2006/math">
                              <m:oMathParaPr>
                                <m:jc m:val="centerGroup"/>
                              </m:oMathParaPr>
                              <m:oMath xmlns:m="http://schemas.openxmlformats.org/officeDocument/2006/math">
                                <m:sSubSup>
                                  <m:sSubSupPr>
                                    <m:ctrlPr>
                                      <a:rPr lang="en-US" sz="2000" b="1" i="1" smtClean="0">
                                        <a:latin typeface="Cambria Math" panose="02040503050406030204" pitchFamily="18" charset="0"/>
                                      </a:rPr>
                                    </m:ctrlPr>
                                  </m:sSubSupPr>
                                  <m:e>
                                    <m:r>
                                      <a:rPr lang="en-US" sz="2000" b="1" i="1" smtClean="0">
                                        <a:latin typeface="Cambria Math" panose="02040503050406030204" pitchFamily="18" charset="0"/>
                                      </a:rPr>
                                      <m:t>𝒓</m:t>
                                    </m:r>
                                  </m:e>
                                  <m:sub>
                                    <m:r>
                                      <a:rPr lang="en-US" sz="2000" b="1" i="1" smtClean="0">
                                        <a:latin typeface="Cambria Math" panose="02040503050406030204" pitchFamily="18" charset="0"/>
                                      </a:rPr>
                                      <m:t>𝒑𝒔</m:t>
                                    </m:r>
                                  </m:sub>
                                  <m:sup>
                                    <m:r>
                                      <a:rPr lang="en-US" sz="2000" b="1" i="1" smtClean="0">
                                        <a:latin typeface="Cambria Math" panose="02040503050406030204" pitchFamily="18" charset="0"/>
                                      </a:rPr>
                                      <m:t>𝟐</m:t>
                                    </m:r>
                                  </m:sup>
                                </m:sSubSup>
                              </m:oMath>
                            </m:oMathPara>
                          </a14:m>
                          <a:endParaRPr lang="en-US" sz="2000" b="1" dirty="0">
                            <a:latin typeface="+mn-lt"/>
                          </a:endParaRPr>
                        </a:p>
                      </a:txBody>
                      <a:tcPr>
                        <a:solidFill>
                          <a:schemeClr val="accent1">
                            <a:lumMod val="20000"/>
                            <a:lumOff val="80000"/>
                          </a:schemeClr>
                        </a:solidFill>
                      </a:tcPr>
                    </a:tc>
                    <a:extLst>
                      <a:ext uri="{0D108BD9-81ED-4DB2-BD59-A6C34878D82A}">
                        <a16:rowId xmlns:a16="http://schemas.microsoft.com/office/drawing/2014/main" val="1472350474"/>
                      </a:ext>
                    </a:extLst>
                  </a:tr>
                  <a:tr h="229913">
                    <a:tc>
                      <a:txBody>
                        <a:bodyPr/>
                        <a:lstStyle/>
                        <a:p>
                          <a:pPr algn="ctr"/>
                          <a:r>
                            <a:rPr lang="en-US" sz="1800" dirty="0" smtClean="0">
                              <a:latin typeface="+mn-lt"/>
                            </a:rPr>
                            <a:t>Height</a:t>
                          </a:r>
                          <a:endParaRPr lang="en-US" sz="1800" dirty="0">
                            <a:latin typeface="+mn-lt"/>
                          </a:endParaRPr>
                        </a:p>
                      </a:txBody>
                      <a:tcPr>
                        <a:solidFill>
                          <a:schemeClr val="accent3">
                            <a:lumMod val="20000"/>
                            <a:lumOff val="80000"/>
                          </a:schemeClr>
                        </a:solidFill>
                      </a:tcPr>
                    </a:tc>
                    <a:tc>
                      <a:txBody>
                        <a:bodyPr/>
                        <a:lstStyle/>
                        <a:p>
                          <a:pPr algn="ctr"/>
                          <a:r>
                            <a:rPr lang="en-US" sz="1800" dirty="0" smtClean="0">
                              <a:latin typeface="+mn-lt"/>
                              <a:cs typeface="David" panose="020E0502060401010101" pitchFamily="34" charset="-79"/>
                            </a:rPr>
                            <a:t>55-80%</a:t>
                          </a:r>
                          <a:endParaRPr lang="en-US" sz="1800" dirty="0">
                            <a:latin typeface="+mn-lt"/>
                            <a:cs typeface="David" panose="020E0502060401010101" pitchFamily="34" charset="-79"/>
                          </a:endParaRPr>
                        </a:p>
                      </a:txBody>
                      <a:tcPr/>
                    </a:tc>
                    <a:tc>
                      <a:txBody>
                        <a:bodyPr/>
                        <a:lstStyle/>
                        <a:p>
                          <a:pPr algn="ctr"/>
                          <a:r>
                            <a:rPr lang="en-US" sz="1800" dirty="0" smtClean="0">
                              <a:latin typeface="+mn-lt"/>
                              <a:cs typeface="David" panose="020E0502060401010101" pitchFamily="34" charset="-79"/>
                            </a:rPr>
                            <a:t>25%</a:t>
                          </a:r>
                          <a:endParaRPr lang="en-US" sz="1800" dirty="0">
                            <a:latin typeface="+mn-lt"/>
                            <a:cs typeface="David" panose="020E0502060401010101" pitchFamily="34" charset="-79"/>
                          </a:endParaRPr>
                        </a:p>
                      </a:txBody>
                      <a:tcPr/>
                    </a:tc>
                    <a:extLst>
                      <a:ext uri="{0D108BD9-81ED-4DB2-BD59-A6C34878D82A}">
                        <a16:rowId xmlns:a16="http://schemas.microsoft.com/office/drawing/2014/main" val="1012132072"/>
                      </a:ext>
                    </a:extLst>
                  </a:tr>
                  <a:tr h="229913">
                    <a:tc>
                      <a:txBody>
                        <a:bodyPr/>
                        <a:lstStyle/>
                        <a:p>
                          <a:pPr algn="ctr"/>
                          <a:r>
                            <a:rPr lang="en-US" sz="1800" dirty="0" smtClean="0">
                              <a:latin typeface="+mn-lt"/>
                            </a:rPr>
                            <a:t>BMI</a:t>
                          </a:r>
                          <a:endParaRPr lang="en-US" sz="1800" dirty="0">
                            <a:latin typeface="+mn-lt"/>
                          </a:endParaRPr>
                        </a:p>
                      </a:txBody>
                      <a:tcPr>
                        <a:solidFill>
                          <a:schemeClr val="accent3">
                            <a:lumMod val="20000"/>
                            <a:lumOff val="80000"/>
                          </a:schemeClr>
                        </a:solidFill>
                      </a:tcPr>
                    </a:tc>
                    <a:tc>
                      <a:txBody>
                        <a:bodyPr/>
                        <a:lstStyle/>
                        <a:p>
                          <a:pPr algn="ctr"/>
                          <a:r>
                            <a:rPr lang="en-US" sz="1800" dirty="0" smtClean="0">
                              <a:latin typeface="+mn-lt"/>
                              <a:cs typeface="David" panose="020E0502060401010101" pitchFamily="34" charset="-79"/>
                            </a:rPr>
                            <a:t>40-70%</a:t>
                          </a:r>
                          <a:endParaRPr lang="en-US" sz="1800" dirty="0">
                            <a:latin typeface="+mn-lt"/>
                            <a:cs typeface="David" panose="020E0502060401010101" pitchFamily="34" charset="-79"/>
                          </a:endParaRPr>
                        </a:p>
                      </a:txBody>
                      <a:tcPr/>
                    </a:tc>
                    <a:tc>
                      <a:txBody>
                        <a:bodyPr/>
                        <a:lstStyle/>
                        <a:p>
                          <a:pPr algn="ctr"/>
                          <a:r>
                            <a:rPr lang="en-US" sz="1800" dirty="0" smtClean="0">
                              <a:latin typeface="+mn-lt"/>
                              <a:cs typeface="David" panose="020E0502060401010101" pitchFamily="34" charset="-79"/>
                            </a:rPr>
                            <a:t>10%</a:t>
                          </a:r>
                          <a:endParaRPr lang="en-US" sz="1800" dirty="0">
                            <a:latin typeface="+mn-lt"/>
                            <a:cs typeface="David" panose="020E0502060401010101" pitchFamily="34" charset="-79"/>
                          </a:endParaRPr>
                        </a:p>
                      </a:txBody>
                      <a:tcPr/>
                    </a:tc>
                    <a:extLst>
                      <a:ext uri="{0D108BD9-81ED-4DB2-BD59-A6C34878D82A}">
                        <a16:rowId xmlns:a16="http://schemas.microsoft.com/office/drawing/2014/main" val="2053791360"/>
                      </a:ext>
                    </a:extLst>
                  </a:tr>
                  <a:tr h="359042">
                    <a:tc>
                      <a:txBody>
                        <a:bodyPr/>
                        <a:lstStyle/>
                        <a:p>
                          <a:pPr algn="ctr"/>
                          <a:r>
                            <a:rPr lang="en-US" sz="1800" dirty="0" smtClean="0">
                              <a:latin typeface="+mn-lt"/>
                            </a:rPr>
                            <a:t>LDL cholesterol</a:t>
                          </a:r>
                          <a:endParaRPr lang="en-US" sz="1800" dirty="0">
                            <a:latin typeface="+mn-lt"/>
                          </a:endParaRPr>
                        </a:p>
                      </a:txBody>
                      <a:tcPr>
                        <a:solidFill>
                          <a:schemeClr val="accent3">
                            <a:lumMod val="20000"/>
                            <a:lumOff val="80000"/>
                          </a:schemeClr>
                        </a:solidFill>
                      </a:tcPr>
                    </a:tc>
                    <a:tc>
                      <a:txBody>
                        <a:bodyPr/>
                        <a:lstStyle/>
                        <a:p>
                          <a:pPr algn="ctr"/>
                          <a:r>
                            <a:rPr lang="en-US" sz="1800" dirty="0" smtClean="0">
                              <a:latin typeface="+mn-lt"/>
                              <a:cs typeface="David" panose="020E0502060401010101" pitchFamily="34" charset="-79"/>
                            </a:rPr>
                            <a:t>40-50%</a:t>
                          </a:r>
                          <a:endParaRPr lang="en-US" sz="1800" dirty="0">
                            <a:latin typeface="+mn-lt"/>
                            <a:cs typeface="David" panose="020E0502060401010101" pitchFamily="34" charset="-79"/>
                          </a:endParaRPr>
                        </a:p>
                      </a:txBody>
                      <a:tcPr/>
                    </a:tc>
                    <a:tc>
                      <a:txBody>
                        <a:bodyPr/>
                        <a:lstStyle/>
                        <a:p>
                          <a:pPr algn="ctr"/>
                          <a:r>
                            <a:rPr lang="en-US" sz="1800" dirty="0" smtClean="0">
                              <a:latin typeface="+mn-lt"/>
                              <a:cs typeface="David" panose="020E0502060401010101" pitchFamily="34" charset="-79"/>
                            </a:rPr>
                            <a:t>5%</a:t>
                          </a:r>
                          <a:endParaRPr lang="en-US" sz="1800" dirty="0">
                            <a:latin typeface="+mn-lt"/>
                            <a:cs typeface="David" panose="020E0502060401010101" pitchFamily="34" charset="-79"/>
                          </a:endParaRPr>
                        </a:p>
                      </a:txBody>
                      <a:tcPr/>
                    </a:tc>
                    <a:extLst>
                      <a:ext uri="{0D108BD9-81ED-4DB2-BD59-A6C34878D82A}">
                        <a16:rowId xmlns:a16="http://schemas.microsoft.com/office/drawing/2014/main" val="3333652732"/>
                      </a:ext>
                    </a:extLst>
                  </a:tr>
                  <a:tr h="229913">
                    <a:tc>
                      <a:txBody>
                        <a:bodyPr/>
                        <a:lstStyle/>
                        <a:p>
                          <a:pPr algn="ctr"/>
                          <a:r>
                            <a:rPr lang="en-US" sz="1800" dirty="0" smtClean="0">
                              <a:latin typeface="+mn-lt"/>
                            </a:rPr>
                            <a:t>Blood pressure</a:t>
                          </a:r>
                          <a:endParaRPr lang="en-US" sz="1800" dirty="0">
                            <a:latin typeface="+mn-lt"/>
                          </a:endParaRPr>
                        </a:p>
                      </a:txBody>
                      <a:tcPr>
                        <a:solidFill>
                          <a:schemeClr val="accent3">
                            <a:lumMod val="20000"/>
                            <a:lumOff val="80000"/>
                          </a:schemeClr>
                        </a:solidFill>
                      </a:tcPr>
                    </a:tc>
                    <a:tc>
                      <a:txBody>
                        <a:bodyPr/>
                        <a:lstStyle/>
                        <a:p>
                          <a:pPr algn="ctr"/>
                          <a:r>
                            <a:rPr lang="en-US" sz="1800" dirty="0" smtClean="0">
                              <a:latin typeface="+mn-lt"/>
                              <a:cs typeface="David" panose="020E0502060401010101" pitchFamily="34" charset="-79"/>
                            </a:rPr>
                            <a:t>30-50%</a:t>
                          </a:r>
                          <a:endParaRPr lang="en-US" sz="1800" dirty="0">
                            <a:latin typeface="+mn-lt"/>
                            <a:cs typeface="David" panose="020E0502060401010101" pitchFamily="34" charset="-79"/>
                          </a:endParaRPr>
                        </a:p>
                      </a:txBody>
                      <a:tcPr/>
                    </a:tc>
                    <a:tc>
                      <a:txBody>
                        <a:bodyPr/>
                        <a:lstStyle/>
                        <a:p>
                          <a:pPr algn="ctr"/>
                          <a:r>
                            <a:rPr lang="en-US" sz="1800" dirty="0" smtClean="0">
                              <a:latin typeface="+mn-lt"/>
                              <a:cs typeface="David" panose="020E0502060401010101" pitchFamily="34" charset="-79"/>
                            </a:rPr>
                            <a:t>4%</a:t>
                          </a:r>
                          <a:endParaRPr lang="en-US" sz="1800" dirty="0">
                            <a:latin typeface="+mn-lt"/>
                            <a:cs typeface="David" panose="020E0502060401010101" pitchFamily="34" charset="-79"/>
                          </a:endParaRPr>
                        </a:p>
                      </a:txBody>
                      <a:tcPr/>
                    </a:tc>
                    <a:extLst>
                      <a:ext uri="{0D108BD9-81ED-4DB2-BD59-A6C34878D82A}">
                        <a16:rowId xmlns:a16="http://schemas.microsoft.com/office/drawing/2014/main" val="3397019097"/>
                      </a:ext>
                    </a:extLst>
                  </a:tr>
                  <a:tr h="229913">
                    <a:tc>
                      <a:txBody>
                        <a:bodyPr/>
                        <a:lstStyle/>
                        <a:p>
                          <a:pPr algn="ctr"/>
                          <a:r>
                            <a:rPr lang="en-US" sz="1800" dirty="0" smtClean="0">
                              <a:latin typeface="+mn-lt"/>
                            </a:rPr>
                            <a:t>Educational attainment</a:t>
                          </a:r>
                          <a:endParaRPr lang="en-US" sz="1800" dirty="0">
                            <a:latin typeface="+mn-lt"/>
                          </a:endParaRPr>
                        </a:p>
                      </a:txBody>
                      <a:tcPr>
                        <a:solidFill>
                          <a:schemeClr val="accent3">
                            <a:lumMod val="20000"/>
                            <a:lumOff val="80000"/>
                          </a:schemeClr>
                        </a:solidFill>
                      </a:tcPr>
                    </a:tc>
                    <a:tc>
                      <a:txBody>
                        <a:bodyPr/>
                        <a:lstStyle/>
                        <a:p>
                          <a:pPr algn="ctr"/>
                          <a:r>
                            <a:rPr lang="en-US" sz="1800" dirty="0" smtClean="0">
                              <a:latin typeface="+mn-lt"/>
                              <a:cs typeface="David" panose="020E0502060401010101" pitchFamily="34" charset="-79"/>
                            </a:rPr>
                            <a:t>30-70%</a:t>
                          </a:r>
                          <a:endParaRPr lang="en-US" sz="1800" dirty="0">
                            <a:latin typeface="+mn-lt"/>
                            <a:cs typeface="David" panose="020E0502060401010101" pitchFamily="34" charset="-79"/>
                          </a:endParaRPr>
                        </a:p>
                      </a:txBody>
                      <a:tcPr/>
                    </a:tc>
                    <a:tc>
                      <a:txBody>
                        <a:bodyPr/>
                        <a:lstStyle/>
                        <a:p>
                          <a:pPr algn="ctr"/>
                          <a:r>
                            <a:rPr lang="en-US" sz="1800" dirty="0" smtClean="0">
                              <a:latin typeface="+mn-lt"/>
                              <a:cs typeface="David" panose="020E0502060401010101" pitchFamily="34" charset="-79"/>
                            </a:rPr>
                            <a:t>12%</a:t>
                          </a:r>
                          <a:endParaRPr lang="en-US" sz="1800" dirty="0">
                            <a:latin typeface="+mn-lt"/>
                            <a:cs typeface="David" panose="020E0502060401010101" pitchFamily="34" charset="-79"/>
                          </a:endParaRPr>
                        </a:p>
                      </a:txBody>
                      <a:tcPr/>
                    </a:tc>
                    <a:extLst>
                      <a:ext uri="{0D108BD9-81ED-4DB2-BD59-A6C34878D82A}">
                        <a16:rowId xmlns:a16="http://schemas.microsoft.com/office/drawing/2014/main" val="2764406897"/>
                      </a:ext>
                    </a:extLst>
                  </a:tr>
                  <a:tr h="229913">
                    <a:tc>
                      <a:txBody>
                        <a:bodyPr/>
                        <a:lstStyle/>
                        <a:p>
                          <a:pPr algn="ctr"/>
                          <a:r>
                            <a:rPr lang="en-US" sz="1800" dirty="0" smtClean="0">
                              <a:latin typeface="+mn-lt"/>
                            </a:rPr>
                            <a:t>Cognitive function</a:t>
                          </a:r>
                          <a:endParaRPr lang="en-US" sz="1800" dirty="0">
                            <a:latin typeface="+mn-lt"/>
                          </a:endParaRPr>
                        </a:p>
                      </a:txBody>
                      <a:tcPr>
                        <a:solidFill>
                          <a:schemeClr val="accent3">
                            <a:lumMod val="20000"/>
                            <a:lumOff val="80000"/>
                          </a:schemeClr>
                        </a:solidFill>
                      </a:tcPr>
                    </a:tc>
                    <a:tc>
                      <a:txBody>
                        <a:bodyPr/>
                        <a:lstStyle/>
                        <a:p>
                          <a:pPr algn="ctr"/>
                          <a:r>
                            <a:rPr lang="en-US" sz="1800" dirty="0" smtClean="0">
                              <a:latin typeface="+mn-lt"/>
                              <a:cs typeface="David" panose="020E0502060401010101" pitchFamily="34" charset="-79"/>
                            </a:rPr>
                            <a:t>30-80%</a:t>
                          </a:r>
                          <a:endParaRPr lang="en-US" sz="1800" dirty="0">
                            <a:latin typeface="+mn-lt"/>
                            <a:cs typeface="David" panose="020E0502060401010101" pitchFamily="34" charset="-79"/>
                          </a:endParaRPr>
                        </a:p>
                      </a:txBody>
                      <a:tcPr/>
                    </a:tc>
                    <a:tc>
                      <a:txBody>
                        <a:bodyPr/>
                        <a:lstStyle/>
                        <a:p>
                          <a:pPr algn="ctr"/>
                          <a:r>
                            <a:rPr lang="en-US" sz="1800" dirty="0" smtClean="0">
                              <a:latin typeface="+mn-lt"/>
                              <a:cs typeface="David" panose="020E0502060401010101" pitchFamily="34" charset="-79"/>
                            </a:rPr>
                            <a:t>5%</a:t>
                          </a:r>
                          <a:endParaRPr lang="en-US" sz="1800" dirty="0">
                            <a:latin typeface="+mn-lt"/>
                            <a:cs typeface="David" panose="020E0502060401010101" pitchFamily="34" charset="-79"/>
                          </a:endParaRPr>
                        </a:p>
                      </a:txBody>
                      <a:tcPr/>
                    </a:tc>
                    <a:extLst>
                      <a:ext uri="{0D108BD9-81ED-4DB2-BD59-A6C34878D82A}">
                        <a16:rowId xmlns:a16="http://schemas.microsoft.com/office/drawing/2014/main" val="1117992397"/>
                      </a:ext>
                    </a:extLst>
                  </a:tr>
                </a:tbl>
              </a:graphicData>
            </a:graphic>
          </p:graphicFrame>
        </mc:Choice>
        <mc:Fallback xmlns="">
          <p:graphicFrame>
            <p:nvGraphicFramePr>
              <p:cNvPr id="6" name="Table 5"/>
              <p:cNvGraphicFramePr>
                <a:graphicFrameLocks noGrp="1"/>
              </p:cNvGraphicFramePr>
              <p:nvPr>
                <p:extLst>
                  <p:ext uri="{D42A27DB-BD31-4B8C-83A1-F6EECF244321}">
                    <p14:modId xmlns:p14="http://schemas.microsoft.com/office/powerpoint/2010/main" val="2948058304"/>
                  </p:ext>
                </p:extLst>
              </p:nvPr>
            </p:nvGraphicFramePr>
            <p:xfrm>
              <a:off x="3004062" y="3447906"/>
              <a:ext cx="5824855" cy="2632012"/>
            </p:xfrm>
            <a:graphic>
              <a:graphicData uri="http://schemas.openxmlformats.org/drawingml/2006/table">
                <a:tbl>
                  <a:tblPr firstRow="1" bandRow="1">
                    <a:tableStyleId>{5940675A-B579-460E-94D1-54222C63F5DA}</a:tableStyleId>
                  </a:tblPr>
                  <a:tblGrid>
                    <a:gridCol w="2482215">
                      <a:extLst>
                        <a:ext uri="{9D8B030D-6E8A-4147-A177-3AD203B41FA5}">
                          <a16:colId xmlns:a16="http://schemas.microsoft.com/office/drawing/2014/main" val="3417322542"/>
                        </a:ext>
                      </a:extLst>
                    </a:gridCol>
                    <a:gridCol w="1381760">
                      <a:extLst>
                        <a:ext uri="{9D8B030D-6E8A-4147-A177-3AD203B41FA5}">
                          <a16:colId xmlns:a16="http://schemas.microsoft.com/office/drawing/2014/main" val="4284725711"/>
                        </a:ext>
                      </a:extLst>
                    </a:gridCol>
                    <a:gridCol w="1960880">
                      <a:extLst>
                        <a:ext uri="{9D8B030D-6E8A-4147-A177-3AD203B41FA5}">
                          <a16:colId xmlns:a16="http://schemas.microsoft.com/office/drawing/2014/main" val="3902472603"/>
                        </a:ext>
                      </a:extLst>
                    </a:gridCol>
                  </a:tblGrid>
                  <a:tr h="437452">
                    <a:tc>
                      <a:txBody>
                        <a:bodyPr/>
                        <a:lstStyle/>
                        <a:p>
                          <a:pPr algn="ctr"/>
                          <a:r>
                            <a:rPr lang="en-US" sz="2000" b="1" dirty="0" smtClean="0">
                              <a:latin typeface="+mn-lt"/>
                            </a:rPr>
                            <a:t>Trait</a:t>
                          </a:r>
                          <a:endParaRPr lang="en-US" sz="2000" b="1" dirty="0">
                            <a:latin typeface="+mn-lt"/>
                          </a:endParaRPr>
                        </a:p>
                      </a:txBody>
                      <a:tcPr>
                        <a:solidFill>
                          <a:schemeClr val="accent1">
                            <a:lumMod val="20000"/>
                            <a:lumOff val="80000"/>
                          </a:schemeClr>
                        </a:solidFill>
                      </a:tcPr>
                    </a:tc>
                    <a:tc>
                      <a:txBody>
                        <a:bodyPr/>
                        <a:lstStyle/>
                        <a:p>
                          <a:endParaRPr lang="en-US"/>
                        </a:p>
                      </a:txBody>
                      <a:tcPr>
                        <a:blipFill>
                          <a:blip r:embed="rId3"/>
                          <a:stretch>
                            <a:fillRect l="-180176" t="-6944" r="-142731" b="-522222"/>
                          </a:stretch>
                        </a:blipFill>
                      </a:tcPr>
                    </a:tc>
                    <a:tc>
                      <a:txBody>
                        <a:bodyPr/>
                        <a:lstStyle/>
                        <a:p>
                          <a:endParaRPr lang="en-US"/>
                        </a:p>
                      </a:txBody>
                      <a:tcPr>
                        <a:blipFill>
                          <a:blip r:embed="rId3"/>
                          <a:stretch>
                            <a:fillRect l="-197516" t="-6944" r="-621" b="-522222"/>
                          </a:stretch>
                        </a:blipFill>
                      </a:tcPr>
                    </a:tc>
                    <a:extLst>
                      <a:ext uri="{0D108BD9-81ED-4DB2-BD59-A6C34878D82A}">
                        <a16:rowId xmlns:a16="http://schemas.microsoft.com/office/drawing/2014/main" val="1472350474"/>
                      </a:ext>
                    </a:extLst>
                  </a:tr>
                  <a:tr h="365760">
                    <a:tc>
                      <a:txBody>
                        <a:bodyPr/>
                        <a:lstStyle/>
                        <a:p>
                          <a:pPr algn="ctr"/>
                          <a:r>
                            <a:rPr lang="en-US" sz="1800" dirty="0" smtClean="0">
                              <a:latin typeface="+mn-lt"/>
                            </a:rPr>
                            <a:t>Height</a:t>
                          </a:r>
                          <a:endParaRPr lang="en-US" sz="1800" dirty="0">
                            <a:latin typeface="+mn-lt"/>
                          </a:endParaRPr>
                        </a:p>
                      </a:txBody>
                      <a:tcPr>
                        <a:solidFill>
                          <a:schemeClr val="accent3">
                            <a:lumMod val="20000"/>
                            <a:lumOff val="80000"/>
                          </a:schemeClr>
                        </a:solidFill>
                      </a:tcPr>
                    </a:tc>
                    <a:tc>
                      <a:txBody>
                        <a:bodyPr/>
                        <a:lstStyle/>
                        <a:p>
                          <a:pPr algn="ctr"/>
                          <a:r>
                            <a:rPr lang="en-US" sz="1800" dirty="0" smtClean="0">
                              <a:latin typeface="+mn-lt"/>
                              <a:cs typeface="David" panose="020E0502060401010101" pitchFamily="34" charset="-79"/>
                            </a:rPr>
                            <a:t>55-80%</a:t>
                          </a:r>
                          <a:endParaRPr lang="en-US" sz="1800" dirty="0">
                            <a:latin typeface="+mn-lt"/>
                            <a:cs typeface="David" panose="020E0502060401010101" pitchFamily="34" charset="-79"/>
                          </a:endParaRPr>
                        </a:p>
                      </a:txBody>
                      <a:tcPr/>
                    </a:tc>
                    <a:tc>
                      <a:txBody>
                        <a:bodyPr/>
                        <a:lstStyle/>
                        <a:p>
                          <a:pPr algn="ctr"/>
                          <a:r>
                            <a:rPr lang="en-US" sz="1800" dirty="0" smtClean="0">
                              <a:latin typeface="+mn-lt"/>
                              <a:cs typeface="David" panose="020E0502060401010101" pitchFamily="34" charset="-79"/>
                            </a:rPr>
                            <a:t>25%</a:t>
                          </a:r>
                          <a:endParaRPr lang="en-US" sz="1800" dirty="0">
                            <a:latin typeface="+mn-lt"/>
                            <a:cs typeface="David" panose="020E0502060401010101" pitchFamily="34" charset="-79"/>
                          </a:endParaRPr>
                        </a:p>
                      </a:txBody>
                      <a:tcPr/>
                    </a:tc>
                    <a:extLst>
                      <a:ext uri="{0D108BD9-81ED-4DB2-BD59-A6C34878D82A}">
                        <a16:rowId xmlns:a16="http://schemas.microsoft.com/office/drawing/2014/main" val="1012132072"/>
                      </a:ext>
                    </a:extLst>
                  </a:tr>
                  <a:tr h="365760">
                    <a:tc>
                      <a:txBody>
                        <a:bodyPr/>
                        <a:lstStyle/>
                        <a:p>
                          <a:pPr algn="ctr"/>
                          <a:r>
                            <a:rPr lang="en-US" sz="1800" dirty="0" smtClean="0">
                              <a:latin typeface="+mn-lt"/>
                            </a:rPr>
                            <a:t>BMI</a:t>
                          </a:r>
                          <a:endParaRPr lang="en-US" sz="1800" dirty="0">
                            <a:latin typeface="+mn-lt"/>
                          </a:endParaRPr>
                        </a:p>
                      </a:txBody>
                      <a:tcPr>
                        <a:solidFill>
                          <a:schemeClr val="accent3">
                            <a:lumMod val="20000"/>
                            <a:lumOff val="80000"/>
                          </a:schemeClr>
                        </a:solidFill>
                      </a:tcPr>
                    </a:tc>
                    <a:tc>
                      <a:txBody>
                        <a:bodyPr/>
                        <a:lstStyle/>
                        <a:p>
                          <a:pPr algn="ctr"/>
                          <a:r>
                            <a:rPr lang="en-US" sz="1800" dirty="0" smtClean="0">
                              <a:latin typeface="+mn-lt"/>
                              <a:cs typeface="David" panose="020E0502060401010101" pitchFamily="34" charset="-79"/>
                            </a:rPr>
                            <a:t>40-70%</a:t>
                          </a:r>
                          <a:endParaRPr lang="en-US" sz="1800" dirty="0">
                            <a:latin typeface="+mn-lt"/>
                            <a:cs typeface="David" panose="020E0502060401010101" pitchFamily="34" charset="-79"/>
                          </a:endParaRPr>
                        </a:p>
                      </a:txBody>
                      <a:tcPr/>
                    </a:tc>
                    <a:tc>
                      <a:txBody>
                        <a:bodyPr/>
                        <a:lstStyle/>
                        <a:p>
                          <a:pPr algn="ctr"/>
                          <a:r>
                            <a:rPr lang="en-US" sz="1800" dirty="0" smtClean="0">
                              <a:latin typeface="+mn-lt"/>
                              <a:cs typeface="David" panose="020E0502060401010101" pitchFamily="34" charset="-79"/>
                            </a:rPr>
                            <a:t>10%</a:t>
                          </a:r>
                          <a:endParaRPr lang="en-US" sz="1800" dirty="0">
                            <a:latin typeface="+mn-lt"/>
                            <a:cs typeface="David" panose="020E0502060401010101" pitchFamily="34" charset="-79"/>
                          </a:endParaRPr>
                        </a:p>
                      </a:txBody>
                      <a:tcPr/>
                    </a:tc>
                    <a:extLst>
                      <a:ext uri="{0D108BD9-81ED-4DB2-BD59-A6C34878D82A}">
                        <a16:rowId xmlns:a16="http://schemas.microsoft.com/office/drawing/2014/main" val="2053791360"/>
                      </a:ext>
                    </a:extLst>
                  </a:tr>
                  <a:tr h="365760">
                    <a:tc>
                      <a:txBody>
                        <a:bodyPr/>
                        <a:lstStyle/>
                        <a:p>
                          <a:pPr algn="ctr"/>
                          <a:r>
                            <a:rPr lang="en-US" sz="1800" dirty="0" smtClean="0">
                              <a:latin typeface="+mn-lt"/>
                            </a:rPr>
                            <a:t>LDL cholesterol</a:t>
                          </a:r>
                          <a:endParaRPr lang="en-US" sz="1800" dirty="0">
                            <a:latin typeface="+mn-lt"/>
                          </a:endParaRPr>
                        </a:p>
                      </a:txBody>
                      <a:tcPr>
                        <a:solidFill>
                          <a:schemeClr val="accent3">
                            <a:lumMod val="20000"/>
                            <a:lumOff val="80000"/>
                          </a:schemeClr>
                        </a:solidFill>
                      </a:tcPr>
                    </a:tc>
                    <a:tc>
                      <a:txBody>
                        <a:bodyPr/>
                        <a:lstStyle/>
                        <a:p>
                          <a:pPr algn="ctr"/>
                          <a:r>
                            <a:rPr lang="en-US" sz="1800" dirty="0" smtClean="0">
                              <a:latin typeface="+mn-lt"/>
                              <a:cs typeface="David" panose="020E0502060401010101" pitchFamily="34" charset="-79"/>
                            </a:rPr>
                            <a:t>40-50%</a:t>
                          </a:r>
                          <a:endParaRPr lang="en-US" sz="1800" dirty="0">
                            <a:latin typeface="+mn-lt"/>
                            <a:cs typeface="David" panose="020E0502060401010101" pitchFamily="34" charset="-79"/>
                          </a:endParaRPr>
                        </a:p>
                      </a:txBody>
                      <a:tcPr/>
                    </a:tc>
                    <a:tc>
                      <a:txBody>
                        <a:bodyPr/>
                        <a:lstStyle/>
                        <a:p>
                          <a:pPr algn="ctr"/>
                          <a:r>
                            <a:rPr lang="en-US" sz="1800" dirty="0" smtClean="0">
                              <a:latin typeface="+mn-lt"/>
                              <a:cs typeface="David" panose="020E0502060401010101" pitchFamily="34" charset="-79"/>
                            </a:rPr>
                            <a:t>5%</a:t>
                          </a:r>
                          <a:endParaRPr lang="en-US" sz="1800" dirty="0">
                            <a:latin typeface="+mn-lt"/>
                            <a:cs typeface="David" panose="020E0502060401010101" pitchFamily="34" charset="-79"/>
                          </a:endParaRPr>
                        </a:p>
                      </a:txBody>
                      <a:tcPr/>
                    </a:tc>
                    <a:extLst>
                      <a:ext uri="{0D108BD9-81ED-4DB2-BD59-A6C34878D82A}">
                        <a16:rowId xmlns:a16="http://schemas.microsoft.com/office/drawing/2014/main" val="3333652732"/>
                      </a:ext>
                    </a:extLst>
                  </a:tr>
                  <a:tr h="365760">
                    <a:tc>
                      <a:txBody>
                        <a:bodyPr/>
                        <a:lstStyle/>
                        <a:p>
                          <a:pPr algn="ctr"/>
                          <a:r>
                            <a:rPr lang="en-US" sz="1800" dirty="0" smtClean="0">
                              <a:latin typeface="+mn-lt"/>
                            </a:rPr>
                            <a:t>Blood pressure</a:t>
                          </a:r>
                          <a:endParaRPr lang="en-US" sz="1800" dirty="0">
                            <a:latin typeface="+mn-lt"/>
                          </a:endParaRPr>
                        </a:p>
                      </a:txBody>
                      <a:tcPr>
                        <a:solidFill>
                          <a:schemeClr val="accent3">
                            <a:lumMod val="20000"/>
                            <a:lumOff val="80000"/>
                          </a:schemeClr>
                        </a:solidFill>
                      </a:tcPr>
                    </a:tc>
                    <a:tc>
                      <a:txBody>
                        <a:bodyPr/>
                        <a:lstStyle/>
                        <a:p>
                          <a:pPr algn="ctr"/>
                          <a:r>
                            <a:rPr lang="en-US" sz="1800" dirty="0" smtClean="0">
                              <a:latin typeface="+mn-lt"/>
                              <a:cs typeface="David" panose="020E0502060401010101" pitchFamily="34" charset="-79"/>
                            </a:rPr>
                            <a:t>30-50%</a:t>
                          </a:r>
                          <a:endParaRPr lang="en-US" sz="1800" dirty="0">
                            <a:latin typeface="+mn-lt"/>
                            <a:cs typeface="David" panose="020E0502060401010101" pitchFamily="34" charset="-79"/>
                          </a:endParaRPr>
                        </a:p>
                      </a:txBody>
                      <a:tcPr/>
                    </a:tc>
                    <a:tc>
                      <a:txBody>
                        <a:bodyPr/>
                        <a:lstStyle/>
                        <a:p>
                          <a:pPr algn="ctr"/>
                          <a:r>
                            <a:rPr lang="en-US" sz="1800" dirty="0" smtClean="0">
                              <a:latin typeface="+mn-lt"/>
                              <a:cs typeface="David" panose="020E0502060401010101" pitchFamily="34" charset="-79"/>
                            </a:rPr>
                            <a:t>4%</a:t>
                          </a:r>
                          <a:endParaRPr lang="en-US" sz="1800" dirty="0">
                            <a:latin typeface="+mn-lt"/>
                            <a:cs typeface="David" panose="020E0502060401010101" pitchFamily="34" charset="-79"/>
                          </a:endParaRPr>
                        </a:p>
                      </a:txBody>
                      <a:tcPr/>
                    </a:tc>
                    <a:extLst>
                      <a:ext uri="{0D108BD9-81ED-4DB2-BD59-A6C34878D82A}">
                        <a16:rowId xmlns:a16="http://schemas.microsoft.com/office/drawing/2014/main" val="3397019097"/>
                      </a:ext>
                    </a:extLst>
                  </a:tr>
                  <a:tr h="365760">
                    <a:tc>
                      <a:txBody>
                        <a:bodyPr/>
                        <a:lstStyle/>
                        <a:p>
                          <a:pPr algn="ctr"/>
                          <a:r>
                            <a:rPr lang="en-US" sz="1800" dirty="0" smtClean="0">
                              <a:latin typeface="+mn-lt"/>
                            </a:rPr>
                            <a:t>Educational attainment</a:t>
                          </a:r>
                          <a:endParaRPr lang="en-US" sz="1800" dirty="0">
                            <a:latin typeface="+mn-lt"/>
                          </a:endParaRPr>
                        </a:p>
                      </a:txBody>
                      <a:tcPr>
                        <a:solidFill>
                          <a:schemeClr val="accent3">
                            <a:lumMod val="20000"/>
                            <a:lumOff val="80000"/>
                          </a:schemeClr>
                        </a:solidFill>
                      </a:tcPr>
                    </a:tc>
                    <a:tc>
                      <a:txBody>
                        <a:bodyPr/>
                        <a:lstStyle/>
                        <a:p>
                          <a:pPr algn="ctr"/>
                          <a:r>
                            <a:rPr lang="en-US" sz="1800" dirty="0" smtClean="0">
                              <a:latin typeface="+mn-lt"/>
                              <a:cs typeface="David" panose="020E0502060401010101" pitchFamily="34" charset="-79"/>
                            </a:rPr>
                            <a:t>30-70%</a:t>
                          </a:r>
                          <a:endParaRPr lang="en-US" sz="1800" dirty="0">
                            <a:latin typeface="+mn-lt"/>
                            <a:cs typeface="David" panose="020E0502060401010101" pitchFamily="34" charset="-79"/>
                          </a:endParaRPr>
                        </a:p>
                      </a:txBody>
                      <a:tcPr/>
                    </a:tc>
                    <a:tc>
                      <a:txBody>
                        <a:bodyPr/>
                        <a:lstStyle/>
                        <a:p>
                          <a:pPr algn="ctr"/>
                          <a:r>
                            <a:rPr lang="en-US" sz="1800" dirty="0" smtClean="0">
                              <a:latin typeface="+mn-lt"/>
                              <a:cs typeface="David" panose="020E0502060401010101" pitchFamily="34" charset="-79"/>
                            </a:rPr>
                            <a:t>12%</a:t>
                          </a:r>
                          <a:endParaRPr lang="en-US" sz="1800" dirty="0">
                            <a:latin typeface="+mn-lt"/>
                            <a:cs typeface="David" panose="020E0502060401010101" pitchFamily="34" charset="-79"/>
                          </a:endParaRPr>
                        </a:p>
                      </a:txBody>
                      <a:tcPr/>
                    </a:tc>
                    <a:extLst>
                      <a:ext uri="{0D108BD9-81ED-4DB2-BD59-A6C34878D82A}">
                        <a16:rowId xmlns:a16="http://schemas.microsoft.com/office/drawing/2014/main" val="2764406897"/>
                      </a:ext>
                    </a:extLst>
                  </a:tr>
                  <a:tr h="365760">
                    <a:tc>
                      <a:txBody>
                        <a:bodyPr/>
                        <a:lstStyle/>
                        <a:p>
                          <a:pPr algn="ctr"/>
                          <a:r>
                            <a:rPr lang="en-US" sz="1800" dirty="0" smtClean="0">
                              <a:latin typeface="+mn-lt"/>
                            </a:rPr>
                            <a:t>Cognitive function</a:t>
                          </a:r>
                          <a:endParaRPr lang="en-US" sz="1800" dirty="0">
                            <a:latin typeface="+mn-lt"/>
                          </a:endParaRPr>
                        </a:p>
                      </a:txBody>
                      <a:tcPr>
                        <a:solidFill>
                          <a:schemeClr val="accent3">
                            <a:lumMod val="20000"/>
                            <a:lumOff val="80000"/>
                          </a:schemeClr>
                        </a:solidFill>
                      </a:tcPr>
                    </a:tc>
                    <a:tc>
                      <a:txBody>
                        <a:bodyPr/>
                        <a:lstStyle/>
                        <a:p>
                          <a:pPr algn="ctr"/>
                          <a:r>
                            <a:rPr lang="en-US" sz="1800" dirty="0" smtClean="0">
                              <a:latin typeface="+mn-lt"/>
                              <a:cs typeface="David" panose="020E0502060401010101" pitchFamily="34" charset="-79"/>
                            </a:rPr>
                            <a:t>30-80%</a:t>
                          </a:r>
                          <a:endParaRPr lang="en-US" sz="1800" dirty="0">
                            <a:latin typeface="+mn-lt"/>
                            <a:cs typeface="David" panose="020E0502060401010101" pitchFamily="34" charset="-79"/>
                          </a:endParaRPr>
                        </a:p>
                      </a:txBody>
                      <a:tcPr/>
                    </a:tc>
                    <a:tc>
                      <a:txBody>
                        <a:bodyPr/>
                        <a:lstStyle/>
                        <a:p>
                          <a:pPr algn="ctr"/>
                          <a:r>
                            <a:rPr lang="en-US" sz="1800" dirty="0" smtClean="0">
                              <a:latin typeface="+mn-lt"/>
                              <a:cs typeface="David" panose="020E0502060401010101" pitchFamily="34" charset="-79"/>
                            </a:rPr>
                            <a:t>5%</a:t>
                          </a:r>
                          <a:endParaRPr lang="en-US" sz="1800" dirty="0">
                            <a:latin typeface="+mn-lt"/>
                            <a:cs typeface="David" panose="020E0502060401010101" pitchFamily="34" charset="-79"/>
                          </a:endParaRPr>
                        </a:p>
                      </a:txBody>
                      <a:tcPr/>
                    </a:tc>
                    <a:extLst>
                      <a:ext uri="{0D108BD9-81ED-4DB2-BD59-A6C34878D82A}">
                        <a16:rowId xmlns:a16="http://schemas.microsoft.com/office/drawing/2014/main" val="1117992397"/>
                      </a:ext>
                    </a:extLst>
                  </a:tr>
                </a:tbl>
              </a:graphicData>
            </a:graphic>
          </p:graphicFrame>
        </mc:Fallback>
      </mc:AlternateContent>
      <mc:AlternateContent xmlns:mc="http://schemas.openxmlformats.org/markup-compatibility/2006" xmlns:a14="http://schemas.microsoft.com/office/drawing/2010/main">
        <mc:Choice Requires="a14">
          <p:sp>
            <p:nvSpPr>
              <p:cNvPr id="7" name="TextBox 6"/>
              <p:cNvSpPr txBox="1"/>
              <p:nvPr/>
            </p:nvSpPr>
            <p:spPr>
              <a:xfrm>
                <a:off x="8228039" y="2546646"/>
                <a:ext cx="1908663" cy="497637"/>
              </a:xfrm>
              <a:prstGeom prst="rect">
                <a:avLst/>
              </a:prstGeom>
              <a:noFill/>
              <a:ln w="19050">
                <a:solidFill>
                  <a:srgbClr val="800000"/>
                </a:solidFill>
              </a:ln>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US" sz="2400" b="0" i="1" smtClean="0">
                              <a:latin typeface="Cambria Math" panose="02040503050406030204" pitchFamily="18" charset="0"/>
                              <a:cs typeface="Times New Roman" panose="02020603050405020304" pitchFamily="18" charset="0"/>
                            </a:rPr>
                          </m:ctrlPr>
                        </m:sSupPr>
                        <m:e>
                          <m:sSubSup>
                            <m:sSubSupPr>
                              <m:ctrlPr>
                                <a:rPr lang="en-US" sz="2400" b="0" i="1" smtClean="0">
                                  <a:latin typeface="Cambria Math" panose="02040503050406030204" pitchFamily="18" charset="0"/>
                                  <a:cs typeface="Times New Roman" panose="02020603050405020304" pitchFamily="18" charset="0"/>
                                </a:rPr>
                              </m:ctrlPr>
                            </m:sSubSupPr>
                            <m:e>
                              <m:r>
                                <a:rPr lang="en-US" sz="2400" b="0" i="1" smtClean="0">
                                  <a:latin typeface="Cambria Math" panose="02040503050406030204" pitchFamily="18" charset="0"/>
                                  <a:cs typeface="Times New Roman" panose="02020603050405020304" pitchFamily="18" charset="0"/>
                                </a:rPr>
                                <m:t>𝑟</m:t>
                              </m:r>
                            </m:e>
                            <m:sub>
                              <m:r>
                                <a:rPr lang="en-US" sz="2400" b="0" i="1" smtClean="0">
                                  <a:latin typeface="Cambria Math" panose="02040503050406030204" pitchFamily="18" charset="0"/>
                                  <a:cs typeface="Times New Roman" panose="02020603050405020304" pitchFamily="18" charset="0"/>
                                </a:rPr>
                                <m:t>𝑝𝑠</m:t>
                              </m:r>
                            </m:sub>
                            <m:sup>
                              <m:r>
                                <a:rPr lang="en-US" sz="2400" b="0" i="1" smtClean="0">
                                  <a:latin typeface="Cambria Math" panose="02040503050406030204" pitchFamily="18" charset="0"/>
                                  <a:cs typeface="Times New Roman" panose="02020603050405020304" pitchFamily="18" charset="0"/>
                                </a:rPr>
                                <m:t>2</m:t>
                              </m:r>
                            </m:sup>
                          </m:sSubSup>
                          <m:r>
                            <a:rPr lang="en-US" sz="2400" b="0" i="1" smtClean="0">
                              <a:latin typeface="Cambria Math" panose="02040503050406030204" pitchFamily="18" charset="0"/>
                              <a:cs typeface="Times New Roman" panose="02020603050405020304" pitchFamily="18" charset="0"/>
                            </a:rPr>
                            <m:t>&lt;</m:t>
                          </m:r>
                          <m:r>
                            <a:rPr lang="en-US" sz="2400" b="0" i="1" smtClean="0">
                              <a:latin typeface="Cambria Math" panose="02040503050406030204" pitchFamily="18" charset="0"/>
                              <a:cs typeface="Times New Roman" panose="02020603050405020304" pitchFamily="18" charset="0"/>
                            </a:rPr>
                            <m:t>h</m:t>
                          </m:r>
                        </m:e>
                        <m:sup>
                          <m:r>
                            <a:rPr lang="en-US" sz="2400" b="0" i="1" smtClean="0">
                              <a:latin typeface="Cambria Math" panose="02040503050406030204" pitchFamily="18" charset="0"/>
                              <a:cs typeface="Times New Roman" panose="02020603050405020304" pitchFamily="18" charset="0"/>
                            </a:rPr>
                            <m:t>2</m:t>
                          </m:r>
                        </m:sup>
                      </m:sSup>
                      <m:r>
                        <a:rPr lang="en-US" sz="2400" b="0" i="1" smtClean="0">
                          <a:latin typeface="Cambria Math" panose="02040503050406030204" pitchFamily="18" charset="0"/>
                          <a:cs typeface="Times New Roman" panose="02020603050405020304" pitchFamily="18" charset="0"/>
                        </a:rPr>
                        <m:t>&lt;1</m:t>
                      </m:r>
                    </m:oMath>
                  </m:oMathPara>
                </a14:m>
                <a:endParaRPr lang="en-US" sz="2400" dirty="0" smtClean="0">
                  <a:cs typeface="Times New Roman" panose="02020603050405020304" pitchFamily="18" charset="0"/>
                </a:endParaRPr>
              </a:p>
            </p:txBody>
          </p:sp>
        </mc:Choice>
        <mc:Fallback xmlns="">
          <p:sp>
            <p:nvSpPr>
              <p:cNvPr id="7" name="TextBox 6"/>
              <p:cNvSpPr txBox="1">
                <a:spLocks noRot="1" noChangeAspect="1" noMove="1" noResize="1" noEditPoints="1" noAdjustHandles="1" noChangeArrowheads="1" noChangeShapeType="1" noTextEdit="1"/>
              </p:cNvSpPr>
              <p:nvPr/>
            </p:nvSpPr>
            <p:spPr>
              <a:xfrm>
                <a:off x="8228039" y="2546646"/>
                <a:ext cx="1908663" cy="497637"/>
              </a:xfrm>
              <a:prstGeom prst="rect">
                <a:avLst/>
              </a:prstGeom>
              <a:blipFill>
                <a:blip r:embed="rId4"/>
                <a:stretch>
                  <a:fillRect b="-3571"/>
                </a:stretch>
              </a:blipFill>
              <a:ln w="19050">
                <a:solidFill>
                  <a:srgbClr val="800000"/>
                </a:solidFill>
              </a:ln>
            </p:spPr>
            <p:txBody>
              <a:bodyPr/>
              <a:lstStyle/>
              <a:p>
                <a:r>
                  <a:rPr lang="en-US">
                    <a:noFill/>
                  </a:rPr>
                  <a:t> </a:t>
                </a:r>
              </a:p>
            </p:txBody>
          </p:sp>
        </mc:Fallback>
      </mc:AlternateContent>
    </p:spTree>
    <p:extLst>
      <p:ext uri="{BB962C8B-B14F-4D97-AF65-F5344CB8AC3E}">
        <p14:creationId xmlns:p14="http://schemas.microsoft.com/office/powerpoint/2010/main" val="7640499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Separation of cases and controls</a:t>
            </a:r>
            <a:endParaRPr lang="en-US" dirty="0"/>
          </a:p>
        </p:txBody>
      </p:sp>
      <p:pic>
        <p:nvPicPr>
          <p:cNvPr id="4" name="Picture 3"/>
          <p:cNvPicPr>
            <a:picLocks noChangeAspect="1"/>
          </p:cNvPicPr>
          <p:nvPr/>
        </p:nvPicPr>
        <p:blipFill>
          <a:blip r:embed="rId2"/>
          <a:stretch>
            <a:fillRect/>
          </a:stretch>
        </p:blipFill>
        <p:spPr>
          <a:xfrm>
            <a:off x="506174" y="1652376"/>
            <a:ext cx="5706703" cy="4353135"/>
          </a:xfrm>
          <a:prstGeom prst="rect">
            <a:avLst/>
          </a:prstGeom>
        </p:spPr>
      </p:pic>
      <p:sp>
        <p:nvSpPr>
          <p:cNvPr id="5" name="TextBox 4"/>
          <p:cNvSpPr txBox="1"/>
          <p:nvPr/>
        </p:nvSpPr>
        <p:spPr>
          <a:xfrm>
            <a:off x="428625" y="5820845"/>
            <a:ext cx="1722331" cy="369332"/>
          </a:xfrm>
          <a:prstGeom prst="rect">
            <a:avLst/>
          </a:prstGeom>
          <a:noFill/>
        </p:spPr>
        <p:txBody>
          <a:bodyPr wrap="none" rtlCol="0">
            <a:spAutoFit/>
          </a:bodyPr>
          <a:lstStyle/>
          <a:p>
            <a:r>
              <a:rPr lang="en-US" dirty="0" err="1" smtClean="0">
                <a:cs typeface="Times New Roman" panose="02020603050405020304" pitchFamily="18" charset="0"/>
              </a:rPr>
              <a:t>Lello</a:t>
            </a:r>
            <a:r>
              <a:rPr lang="en-US" dirty="0" smtClean="0">
                <a:cs typeface="Times New Roman" panose="02020603050405020304" pitchFamily="18" charset="0"/>
              </a:rPr>
              <a:t> et al., 2019</a:t>
            </a:r>
          </a:p>
        </p:txBody>
      </p:sp>
      <p:grpSp>
        <p:nvGrpSpPr>
          <p:cNvPr id="10" name="Group 9"/>
          <p:cNvGrpSpPr/>
          <p:nvPr/>
        </p:nvGrpSpPr>
        <p:grpSpPr>
          <a:xfrm>
            <a:off x="6095999" y="2155521"/>
            <a:ext cx="5712081" cy="3921037"/>
            <a:chOff x="6095999" y="2155521"/>
            <a:chExt cx="5712081" cy="3921037"/>
          </a:xfrm>
        </p:grpSpPr>
        <p:pic>
          <p:nvPicPr>
            <p:cNvPr id="2050" name="Picture 2" descr="Distribution of the number of breast cancer risk alleles (A) and polygenic risk score residuals after adjusting the polygenic risk score (PRS) for study and seven principal components (B) , in 33 673 breast cancer cases and 33 381 control women of European origin. The PRS approximated a normal distribution in both breast cancer cases and control women. The mean PRS was 0.69 for breast cancer cases and 0.49 for control women. PRS residuals are standardized Pearson’s residuals calculated after regression of the score on seven principal components. "/>
            <p:cNvPicPr>
              <a:picLocks noChangeAspect="1" noChangeArrowheads="1"/>
            </p:cNvPicPr>
            <p:nvPr/>
          </p:nvPicPr>
          <p:blipFill rotWithShape="1">
            <a:blip r:embed="rId3">
              <a:extLst>
                <a:ext uri="{28A0092B-C50C-407E-A947-70E740481C1C}">
                  <a14:useLocalDpi xmlns:a14="http://schemas.microsoft.com/office/drawing/2010/main" val="0"/>
                </a:ext>
              </a:extLst>
            </a:blip>
            <a:srcRect t="51291"/>
            <a:stretch/>
          </p:blipFill>
          <p:spPr bwMode="auto">
            <a:xfrm>
              <a:off x="6095999" y="2155521"/>
              <a:ext cx="5077593" cy="3346844"/>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9582150" y="5707226"/>
              <a:ext cx="2225930" cy="369332"/>
            </a:xfrm>
            <a:prstGeom prst="rect">
              <a:avLst/>
            </a:prstGeom>
            <a:noFill/>
          </p:spPr>
          <p:txBody>
            <a:bodyPr wrap="none" rtlCol="0">
              <a:spAutoFit/>
            </a:bodyPr>
            <a:lstStyle/>
            <a:p>
              <a:r>
                <a:rPr lang="en-US" dirty="0" err="1" smtClean="0">
                  <a:cs typeface="Times New Roman" panose="02020603050405020304" pitchFamily="18" charset="0"/>
                </a:rPr>
                <a:t>Mavaddat</a:t>
              </a:r>
              <a:r>
                <a:rPr lang="en-US" dirty="0" smtClean="0">
                  <a:cs typeface="Times New Roman" panose="02020603050405020304" pitchFamily="18" charset="0"/>
                </a:rPr>
                <a:t> et al., 2015</a:t>
              </a:r>
            </a:p>
          </p:txBody>
        </p:sp>
      </p:grpSp>
    </p:spTree>
    <p:extLst>
      <p:ext uri="{BB962C8B-B14F-4D97-AF65-F5344CB8AC3E}">
        <p14:creationId xmlns:p14="http://schemas.microsoft.com/office/powerpoint/2010/main" val="6727106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Separation of cases and controls</a:t>
            </a:r>
            <a:endParaRPr lang="en-US" dirty="0"/>
          </a:p>
        </p:txBody>
      </p:sp>
      <p:pic>
        <p:nvPicPr>
          <p:cNvPr id="7" name="Picture 6"/>
          <p:cNvPicPr>
            <a:picLocks noChangeAspect="1"/>
          </p:cNvPicPr>
          <p:nvPr/>
        </p:nvPicPr>
        <p:blipFill rotWithShape="1">
          <a:blip r:embed="rId2"/>
          <a:srcRect t="3225" r="50295"/>
          <a:stretch/>
        </p:blipFill>
        <p:spPr>
          <a:xfrm>
            <a:off x="410068" y="1568170"/>
            <a:ext cx="5399718" cy="2597226"/>
          </a:xfrm>
          <a:prstGeom prst="rect">
            <a:avLst/>
          </a:prstGeom>
        </p:spPr>
      </p:pic>
      <p:pic>
        <p:nvPicPr>
          <p:cNvPr id="13" name="Picture 12"/>
          <p:cNvPicPr>
            <a:picLocks noChangeAspect="1"/>
          </p:cNvPicPr>
          <p:nvPr/>
        </p:nvPicPr>
        <p:blipFill rotWithShape="1">
          <a:blip r:embed="rId2"/>
          <a:srcRect l="50150" t="3225"/>
          <a:stretch/>
        </p:blipFill>
        <p:spPr>
          <a:xfrm>
            <a:off x="523025" y="4132291"/>
            <a:ext cx="5415410" cy="2597226"/>
          </a:xfrm>
          <a:prstGeom prst="rect">
            <a:avLst/>
          </a:prstGeom>
        </p:spPr>
      </p:pic>
      <p:grpSp>
        <p:nvGrpSpPr>
          <p:cNvPr id="19" name="Group 18"/>
          <p:cNvGrpSpPr/>
          <p:nvPr/>
        </p:nvGrpSpPr>
        <p:grpSpPr>
          <a:xfrm>
            <a:off x="6945716" y="1389831"/>
            <a:ext cx="4948963" cy="4987029"/>
            <a:chOff x="6800752" y="1389831"/>
            <a:chExt cx="4948963" cy="4987029"/>
          </a:xfrm>
        </p:grpSpPr>
        <p:pic>
          <p:nvPicPr>
            <p:cNvPr id="3" name="Picture 2"/>
            <p:cNvPicPr>
              <a:picLocks noChangeAspect="1"/>
            </p:cNvPicPr>
            <p:nvPr/>
          </p:nvPicPr>
          <p:blipFill>
            <a:blip r:embed="rId3"/>
            <a:stretch>
              <a:fillRect/>
            </a:stretch>
          </p:blipFill>
          <p:spPr>
            <a:xfrm>
              <a:off x="6800752" y="1811043"/>
              <a:ext cx="3447220" cy="4104152"/>
            </a:xfrm>
            <a:prstGeom prst="rect">
              <a:avLst/>
            </a:prstGeom>
          </p:spPr>
        </p:pic>
        <p:sp>
          <p:nvSpPr>
            <p:cNvPr id="11" name="TextBox 10"/>
            <p:cNvSpPr txBox="1"/>
            <p:nvPr/>
          </p:nvSpPr>
          <p:spPr>
            <a:xfrm>
              <a:off x="7203690" y="5915195"/>
              <a:ext cx="1024419" cy="461665"/>
            </a:xfrm>
            <a:prstGeom prst="rect">
              <a:avLst/>
            </a:prstGeom>
            <a:noFill/>
          </p:spPr>
          <p:txBody>
            <a:bodyPr wrap="square" rtlCol="0">
              <a:spAutoFit/>
            </a:bodyPr>
            <a:lstStyle/>
            <a:p>
              <a:r>
                <a:rPr lang="en-US" sz="2400" dirty="0" smtClean="0">
                  <a:cs typeface="Times New Roman" panose="02020603050405020304" pitchFamily="18" charset="0"/>
                </a:rPr>
                <a:t>Cases</a:t>
              </a:r>
            </a:p>
          </p:txBody>
        </p:sp>
        <p:sp>
          <p:nvSpPr>
            <p:cNvPr id="16" name="TextBox 15"/>
            <p:cNvSpPr txBox="1"/>
            <p:nvPr/>
          </p:nvSpPr>
          <p:spPr>
            <a:xfrm>
              <a:off x="8738840" y="5915194"/>
              <a:ext cx="1576039" cy="461665"/>
            </a:xfrm>
            <a:prstGeom prst="rect">
              <a:avLst/>
            </a:prstGeom>
            <a:noFill/>
          </p:spPr>
          <p:txBody>
            <a:bodyPr wrap="square" rtlCol="0">
              <a:spAutoFit/>
            </a:bodyPr>
            <a:lstStyle/>
            <a:p>
              <a:r>
                <a:rPr lang="en-US" sz="2400" dirty="0" smtClean="0">
                  <a:cs typeface="Times New Roman" panose="02020603050405020304" pitchFamily="18" charset="0"/>
                </a:rPr>
                <a:t>Controls</a:t>
              </a:r>
            </a:p>
          </p:txBody>
        </p:sp>
        <p:sp>
          <p:nvSpPr>
            <p:cNvPr id="15" name="TextBox 14"/>
            <p:cNvSpPr txBox="1"/>
            <p:nvPr/>
          </p:nvSpPr>
          <p:spPr>
            <a:xfrm flipH="1">
              <a:off x="10247972" y="4877218"/>
              <a:ext cx="1501743" cy="923330"/>
            </a:xfrm>
            <a:prstGeom prst="rect">
              <a:avLst/>
            </a:prstGeom>
            <a:noFill/>
          </p:spPr>
          <p:txBody>
            <a:bodyPr wrap="square" rtlCol="0">
              <a:spAutoFit/>
            </a:bodyPr>
            <a:lstStyle/>
            <a:p>
              <a:r>
                <a:rPr lang="en-US" dirty="0" smtClean="0"/>
                <a:t>Fulton-Howard et al., 2020</a:t>
              </a:r>
              <a:endParaRPr lang="en-US" sz="2400" dirty="0" smtClean="0">
                <a:cs typeface="Times New Roman" panose="02020603050405020304" pitchFamily="18" charset="0"/>
              </a:endParaRPr>
            </a:p>
          </p:txBody>
        </p:sp>
        <p:sp>
          <p:nvSpPr>
            <p:cNvPr id="17" name="TextBox 16"/>
            <p:cNvSpPr txBox="1"/>
            <p:nvPr/>
          </p:nvSpPr>
          <p:spPr>
            <a:xfrm>
              <a:off x="7192537" y="1389831"/>
              <a:ext cx="3122341" cy="461665"/>
            </a:xfrm>
            <a:prstGeom prst="rect">
              <a:avLst/>
            </a:prstGeom>
            <a:solidFill>
              <a:schemeClr val="bg1"/>
            </a:solidFill>
          </p:spPr>
          <p:txBody>
            <a:bodyPr wrap="square" rtlCol="0">
              <a:spAutoFit/>
            </a:bodyPr>
            <a:lstStyle/>
            <a:p>
              <a:r>
                <a:rPr lang="en-US" sz="2400" dirty="0" smtClean="0">
                  <a:cs typeface="Times New Roman" panose="02020603050405020304" pitchFamily="18" charset="0"/>
                </a:rPr>
                <a:t>Alzheimer’s disease</a:t>
              </a:r>
            </a:p>
          </p:txBody>
        </p:sp>
        <p:sp>
          <p:nvSpPr>
            <p:cNvPr id="18" name="Rectangle 17"/>
            <p:cNvSpPr/>
            <p:nvPr/>
          </p:nvSpPr>
          <p:spPr>
            <a:xfrm>
              <a:off x="9188606" y="1811043"/>
              <a:ext cx="1126272" cy="2073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 name="TextBox 7"/>
          <p:cNvSpPr txBox="1"/>
          <p:nvPr/>
        </p:nvSpPr>
        <p:spPr>
          <a:xfrm>
            <a:off x="5748263" y="4969239"/>
            <a:ext cx="1019642" cy="923330"/>
          </a:xfrm>
          <a:prstGeom prst="rect">
            <a:avLst/>
          </a:prstGeom>
          <a:noFill/>
        </p:spPr>
        <p:txBody>
          <a:bodyPr wrap="square" rtlCol="0">
            <a:spAutoFit/>
          </a:bodyPr>
          <a:lstStyle/>
          <a:p>
            <a:r>
              <a:rPr lang="en-US" dirty="0" smtClean="0">
                <a:cs typeface="Times New Roman" panose="02020603050405020304" pitchFamily="18" charset="0"/>
              </a:rPr>
              <a:t>Marquez et al., 2016</a:t>
            </a:r>
          </a:p>
        </p:txBody>
      </p:sp>
    </p:spTree>
    <p:extLst>
      <p:ext uri="{BB962C8B-B14F-4D97-AF65-F5344CB8AC3E}">
        <p14:creationId xmlns:p14="http://schemas.microsoft.com/office/powerpoint/2010/main" val="10459568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Predicting cardiovascular disease risk</a:t>
            </a:r>
            <a:endParaRPr lang="en-US" dirty="0"/>
          </a:p>
        </p:txBody>
      </p:sp>
      <p:pic>
        <p:nvPicPr>
          <p:cNvPr id="4" name="Picture 3"/>
          <p:cNvPicPr>
            <a:picLocks noChangeAspect="1"/>
          </p:cNvPicPr>
          <p:nvPr/>
        </p:nvPicPr>
        <p:blipFill>
          <a:blip r:embed="rId2"/>
          <a:stretch>
            <a:fillRect/>
          </a:stretch>
        </p:blipFill>
        <p:spPr>
          <a:xfrm>
            <a:off x="291705" y="1863524"/>
            <a:ext cx="11446541" cy="3888528"/>
          </a:xfrm>
          <a:prstGeom prst="rect">
            <a:avLst/>
          </a:prstGeom>
        </p:spPr>
      </p:pic>
      <p:sp>
        <p:nvSpPr>
          <p:cNvPr id="5" name="TextBox 4"/>
          <p:cNvSpPr txBox="1"/>
          <p:nvPr/>
        </p:nvSpPr>
        <p:spPr>
          <a:xfrm>
            <a:off x="590309" y="6192456"/>
            <a:ext cx="1824987" cy="369332"/>
          </a:xfrm>
          <a:prstGeom prst="rect">
            <a:avLst/>
          </a:prstGeom>
          <a:noFill/>
        </p:spPr>
        <p:txBody>
          <a:bodyPr wrap="none" rtlCol="0">
            <a:spAutoFit/>
          </a:bodyPr>
          <a:lstStyle/>
          <a:p>
            <a:r>
              <a:rPr lang="en-US" smtClean="0">
                <a:cs typeface="Times New Roman" panose="02020603050405020304" pitchFamily="18" charset="0"/>
              </a:rPr>
              <a:t>Khera</a:t>
            </a:r>
            <a:r>
              <a:rPr lang="en-US" dirty="0" smtClean="0">
                <a:cs typeface="Times New Roman" panose="02020603050405020304" pitchFamily="18" charset="0"/>
              </a:rPr>
              <a:t> et al., 2018</a:t>
            </a:r>
          </a:p>
        </p:txBody>
      </p:sp>
    </p:spTree>
    <p:extLst>
      <p:ext uri="{BB962C8B-B14F-4D97-AF65-F5344CB8AC3E}">
        <p14:creationId xmlns:p14="http://schemas.microsoft.com/office/powerpoint/2010/main" val="26162335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More diseases</a:t>
            </a:r>
            <a:endParaRPr lang="en-US" dirty="0"/>
          </a:p>
        </p:txBody>
      </p:sp>
      <p:grpSp>
        <p:nvGrpSpPr>
          <p:cNvPr id="8" name="Group 7"/>
          <p:cNvGrpSpPr/>
          <p:nvPr/>
        </p:nvGrpSpPr>
        <p:grpSpPr>
          <a:xfrm>
            <a:off x="342090" y="3197444"/>
            <a:ext cx="7541090" cy="3481845"/>
            <a:chOff x="342090" y="3197444"/>
            <a:chExt cx="7541090" cy="3481845"/>
          </a:xfrm>
        </p:grpSpPr>
        <p:pic>
          <p:nvPicPr>
            <p:cNvPr id="4" name="Picture 3"/>
            <p:cNvPicPr>
              <a:picLocks noChangeAspect="1"/>
            </p:cNvPicPr>
            <p:nvPr/>
          </p:nvPicPr>
          <p:blipFill>
            <a:blip r:embed="rId2"/>
            <a:stretch>
              <a:fillRect/>
            </a:stretch>
          </p:blipFill>
          <p:spPr>
            <a:xfrm>
              <a:off x="342090" y="3197444"/>
              <a:ext cx="7541090" cy="3481845"/>
            </a:xfrm>
            <a:prstGeom prst="rect">
              <a:avLst/>
            </a:prstGeom>
          </p:spPr>
        </p:pic>
        <p:sp>
          <p:nvSpPr>
            <p:cNvPr id="5" name="TextBox 4"/>
            <p:cNvSpPr txBox="1"/>
            <p:nvPr/>
          </p:nvSpPr>
          <p:spPr>
            <a:xfrm>
              <a:off x="1377388" y="3703899"/>
              <a:ext cx="2280304" cy="461665"/>
            </a:xfrm>
            <a:prstGeom prst="rect">
              <a:avLst/>
            </a:prstGeom>
            <a:noFill/>
          </p:spPr>
          <p:txBody>
            <a:bodyPr wrap="none" rtlCol="0">
              <a:spAutoFit/>
            </a:bodyPr>
            <a:lstStyle/>
            <a:p>
              <a:r>
                <a:rPr lang="en-US" sz="2400" dirty="0" smtClean="0">
                  <a:cs typeface="Times New Roman" panose="02020603050405020304" pitchFamily="18" charset="0"/>
                </a:rPr>
                <a:t>Atrial fibrillation</a:t>
              </a:r>
            </a:p>
          </p:txBody>
        </p:sp>
        <p:sp>
          <p:nvSpPr>
            <p:cNvPr id="6" name="TextBox 5"/>
            <p:cNvSpPr txBox="1"/>
            <p:nvPr/>
          </p:nvSpPr>
          <p:spPr>
            <a:xfrm>
              <a:off x="5282410" y="3703899"/>
              <a:ext cx="1627177" cy="461665"/>
            </a:xfrm>
            <a:prstGeom prst="rect">
              <a:avLst/>
            </a:prstGeom>
            <a:noFill/>
          </p:spPr>
          <p:txBody>
            <a:bodyPr wrap="none" rtlCol="0">
              <a:spAutoFit/>
            </a:bodyPr>
            <a:lstStyle/>
            <a:p>
              <a:r>
                <a:rPr lang="en-US" sz="2400" dirty="0" smtClean="0">
                  <a:cs typeface="Times New Roman" panose="02020603050405020304" pitchFamily="18" charset="0"/>
                </a:rPr>
                <a:t>T2 diabetes</a:t>
              </a:r>
            </a:p>
          </p:txBody>
        </p:sp>
      </p:grpSp>
      <p:grpSp>
        <p:nvGrpSpPr>
          <p:cNvPr id="11" name="Group 10"/>
          <p:cNvGrpSpPr/>
          <p:nvPr/>
        </p:nvGrpSpPr>
        <p:grpSpPr>
          <a:xfrm>
            <a:off x="3709972" y="1499201"/>
            <a:ext cx="7563546" cy="3674683"/>
            <a:chOff x="3524508" y="1499201"/>
            <a:chExt cx="7563546" cy="3674683"/>
          </a:xfrm>
        </p:grpSpPr>
        <p:pic>
          <p:nvPicPr>
            <p:cNvPr id="7" name="Picture 6"/>
            <p:cNvPicPr>
              <a:picLocks noChangeAspect="1"/>
            </p:cNvPicPr>
            <p:nvPr/>
          </p:nvPicPr>
          <p:blipFill>
            <a:blip r:embed="rId3"/>
            <a:stretch>
              <a:fillRect/>
            </a:stretch>
          </p:blipFill>
          <p:spPr>
            <a:xfrm>
              <a:off x="3524508" y="1499201"/>
              <a:ext cx="7563546" cy="3674683"/>
            </a:xfrm>
            <a:prstGeom prst="rect">
              <a:avLst/>
            </a:prstGeom>
          </p:spPr>
        </p:pic>
        <p:sp>
          <p:nvSpPr>
            <p:cNvPr id="9" name="TextBox 8"/>
            <p:cNvSpPr txBox="1"/>
            <p:nvPr/>
          </p:nvSpPr>
          <p:spPr>
            <a:xfrm>
              <a:off x="4340508" y="1932824"/>
              <a:ext cx="2268638" cy="830997"/>
            </a:xfrm>
            <a:prstGeom prst="rect">
              <a:avLst/>
            </a:prstGeom>
            <a:noFill/>
          </p:spPr>
          <p:txBody>
            <a:bodyPr wrap="square" rtlCol="0">
              <a:spAutoFit/>
            </a:bodyPr>
            <a:lstStyle/>
            <a:p>
              <a:pPr algn="ctr"/>
              <a:r>
                <a:rPr lang="en-US" sz="2400" dirty="0" smtClean="0">
                  <a:cs typeface="Times New Roman" panose="02020603050405020304" pitchFamily="18" charset="0"/>
                </a:rPr>
                <a:t>Inflammatory bowel disease</a:t>
              </a:r>
            </a:p>
          </p:txBody>
        </p:sp>
        <p:sp>
          <p:nvSpPr>
            <p:cNvPr id="10" name="TextBox 9"/>
            <p:cNvSpPr txBox="1"/>
            <p:nvPr/>
          </p:nvSpPr>
          <p:spPr>
            <a:xfrm>
              <a:off x="8370427" y="2152153"/>
              <a:ext cx="2069938" cy="475300"/>
            </a:xfrm>
            <a:prstGeom prst="rect">
              <a:avLst/>
            </a:prstGeom>
            <a:noFill/>
          </p:spPr>
          <p:txBody>
            <a:bodyPr wrap="square" rtlCol="0">
              <a:spAutoFit/>
            </a:bodyPr>
            <a:lstStyle/>
            <a:p>
              <a:r>
                <a:rPr lang="en-US" sz="2400" dirty="0" smtClean="0">
                  <a:cs typeface="Times New Roman" panose="02020603050405020304" pitchFamily="18" charset="0"/>
                </a:rPr>
                <a:t>Breast cancer</a:t>
              </a:r>
            </a:p>
          </p:txBody>
        </p:sp>
      </p:grpSp>
      <p:sp>
        <p:nvSpPr>
          <p:cNvPr id="12" name="TextBox 11"/>
          <p:cNvSpPr txBox="1"/>
          <p:nvPr/>
        </p:nvSpPr>
        <p:spPr>
          <a:xfrm>
            <a:off x="9896355" y="6077767"/>
            <a:ext cx="1824987" cy="369332"/>
          </a:xfrm>
          <a:prstGeom prst="rect">
            <a:avLst/>
          </a:prstGeom>
          <a:noFill/>
        </p:spPr>
        <p:txBody>
          <a:bodyPr wrap="none" rtlCol="0">
            <a:spAutoFit/>
          </a:bodyPr>
          <a:lstStyle/>
          <a:p>
            <a:r>
              <a:rPr lang="en-US" smtClean="0">
                <a:cs typeface="Times New Roman" panose="02020603050405020304" pitchFamily="18" charset="0"/>
              </a:rPr>
              <a:t>Khera</a:t>
            </a:r>
            <a:r>
              <a:rPr lang="en-US" dirty="0" smtClean="0">
                <a:cs typeface="Times New Roman" panose="02020603050405020304" pitchFamily="18" charset="0"/>
              </a:rPr>
              <a:t> et al., 2018</a:t>
            </a:r>
          </a:p>
        </p:txBody>
      </p:sp>
    </p:spTree>
    <p:extLst>
      <p:ext uri="{BB962C8B-B14F-4D97-AF65-F5344CB8AC3E}">
        <p14:creationId xmlns:p14="http://schemas.microsoft.com/office/powerpoint/2010/main" val="32920281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More phenotypes</a:t>
            </a:r>
            <a:endParaRPr lang="en-US" dirty="0"/>
          </a:p>
        </p:txBody>
      </p:sp>
      <p:pic>
        <p:nvPicPr>
          <p:cNvPr id="4" name="Picture 3"/>
          <p:cNvPicPr>
            <a:picLocks noChangeAspect="1"/>
          </p:cNvPicPr>
          <p:nvPr/>
        </p:nvPicPr>
        <p:blipFill>
          <a:blip r:embed="rId2"/>
          <a:stretch>
            <a:fillRect/>
          </a:stretch>
        </p:blipFill>
        <p:spPr>
          <a:xfrm>
            <a:off x="483381" y="2176489"/>
            <a:ext cx="4913905" cy="4137702"/>
          </a:xfrm>
          <a:prstGeom prst="rect">
            <a:avLst/>
          </a:prstGeom>
        </p:spPr>
      </p:pic>
      <p:sp>
        <p:nvSpPr>
          <p:cNvPr id="5" name="TextBox 4"/>
          <p:cNvSpPr txBox="1"/>
          <p:nvPr/>
        </p:nvSpPr>
        <p:spPr>
          <a:xfrm>
            <a:off x="1553899" y="3637099"/>
            <a:ext cx="1293541" cy="830997"/>
          </a:xfrm>
          <a:prstGeom prst="rect">
            <a:avLst/>
          </a:prstGeom>
          <a:noFill/>
        </p:spPr>
        <p:txBody>
          <a:bodyPr wrap="square" rtlCol="0">
            <a:spAutoFit/>
          </a:bodyPr>
          <a:lstStyle/>
          <a:p>
            <a:pPr algn="ctr"/>
            <a:r>
              <a:rPr lang="en-US" sz="2400" dirty="0" smtClean="0">
                <a:cs typeface="Times New Roman" panose="02020603050405020304" pitchFamily="18" charset="0"/>
              </a:rPr>
              <a:t>Severe obesity</a:t>
            </a:r>
          </a:p>
        </p:txBody>
      </p:sp>
      <p:sp>
        <p:nvSpPr>
          <p:cNvPr id="6" name="TextBox 5"/>
          <p:cNvSpPr txBox="1"/>
          <p:nvPr/>
        </p:nvSpPr>
        <p:spPr>
          <a:xfrm>
            <a:off x="293812" y="6115772"/>
            <a:ext cx="1824987" cy="369332"/>
          </a:xfrm>
          <a:prstGeom prst="rect">
            <a:avLst/>
          </a:prstGeom>
          <a:noFill/>
        </p:spPr>
        <p:txBody>
          <a:bodyPr wrap="none" rtlCol="0">
            <a:spAutoFit/>
          </a:bodyPr>
          <a:lstStyle/>
          <a:p>
            <a:r>
              <a:rPr lang="en-US" dirty="0" err="1" smtClean="0">
                <a:cs typeface="Times New Roman" panose="02020603050405020304" pitchFamily="18" charset="0"/>
              </a:rPr>
              <a:t>Khera</a:t>
            </a:r>
            <a:r>
              <a:rPr lang="en-US" dirty="0" smtClean="0">
                <a:cs typeface="Times New Roman" panose="02020603050405020304" pitchFamily="18" charset="0"/>
              </a:rPr>
              <a:t> et al., 2019</a:t>
            </a:r>
          </a:p>
        </p:txBody>
      </p:sp>
      <p:pic>
        <p:nvPicPr>
          <p:cNvPr id="8" name="Picture 7"/>
          <p:cNvPicPr>
            <a:picLocks noChangeAspect="1"/>
          </p:cNvPicPr>
          <p:nvPr/>
        </p:nvPicPr>
        <p:blipFill>
          <a:blip r:embed="rId3"/>
          <a:stretch>
            <a:fillRect/>
          </a:stretch>
        </p:blipFill>
        <p:spPr>
          <a:xfrm>
            <a:off x="5696349" y="1842973"/>
            <a:ext cx="5443801" cy="4804734"/>
          </a:xfrm>
          <a:prstGeom prst="rect">
            <a:avLst/>
          </a:prstGeom>
        </p:spPr>
      </p:pic>
      <p:sp>
        <p:nvSpPr>
          <p:cNvPr id="9" name="TextBox 8"/>
          <p:cNvSpPr txBox="1"/>
          <p:nvPr/>
        </p:nvSpPr>
        <p:spPr>
          <a:xfrm>
            <a:off x="9456234" y="1473641"/>
            <a:ext cx="1982979" cy="369332"/>
          </a:xfrm>
          <a:prstGeom prst="rect">
            <a:avLst/>
          </a:prstGeom>
          <a:noFill/>
        </p:spPr>
        <p:txBody>
          <a:bodyPr wrap="none" rtlCol="0">
            <a:spAutoFit/>
          </a:bodyPr>
          <a:lstStyle/>
          <a:p>
            <a:r>
              <a:rPr lang="en-US" dirty="0" err="1" smtClean="0">
                <a:cs typeface="Times New Roman" panose="02020603050405020304" pitchFamily="18" charset="0"/>
              </a:rPr>
              <a:t>Kachuri</a:t>
            </a:r>
            <a:r>
              <a:rPr lang="en-US" dirty="0" smtClean="0">
                <a:cs typeface="Times New Roman" panose="02020603050405020304" pitchFamily="18" charset="0"/>
              </a:rPr>
              <a:t> et al., 2020</a:t>
            </a:r>
          </a:p>
        </p:txBody>
      </p:sp>
    </p:spTree>
    <p:extLst>
      <p:ext uri="{BB962C8B-B14F-4D97-AF65-F5344CB8AC3E}">
        <p14:creationId xmlns:p14="http://schemas.microsoft.com/office/powerpoint/2010/main" val="393904211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Scores also relevant to Mendelian mutations carriers</a:t>
            </a:r>
            <a:endParaRPr lang="en-US" dirty="0"/>
          </a:p>
        </p:txBody>
      </p:sp>
      <p:pic>
        <p:nvPicPr>
          <p:cNvPr id="4" name="Picture 3"/>
          <p:cNvPicPr>
            <a:picLocks noChangeAspect="1"/>
          </p:cNvPicPr>
          <p:nvPr/>
        </p:nvPicPr>
        <p:blipFill>
          <a:blip r:embed="rId2"/>
          <a:stretch>
            <a:fillRect/>
          </a:stretch>
        </p:blipFill>
        <p:spPr>
          <a:xfrm>
            <a:off x="1063446" y="1554265"/>
            <a:ext cx="4835548" cy="4571973"/>
          </a:xfrm>
          <a:prstGeom prst="rect">
            <a:avLst/>
          </a:prstGeom>
        </p:spPr>
      </p:pic>
      <p:pic>
        <p:nvPicPr>
          <p:cNvPr id="5" name="Picture 4"/>
          <p:cNvPicPr>
            <a:picLocks noChangeAspect="1"/>
          </p:cNvPicPr>
          <p:nvPr/>
        </p:nvPicPr>
        <p:blipFill>
          <a:blip r:embed="rId3"/>
          <a:stretch>
            <a:fillRect/>
          </a:stretch>
        </p:blipFill>
        <p:spPr>
          <a:xfrm>
            <a:off x="6466826" y="1554265"/>
            <a:ext cx="4566294" cy="4571973"/>
          </a:xfrm>
          <a:prstGeom prst="rect">
            <a:avLst/>
          </a:prstGeom>
        </p:spPr>
      </p:pic>
      <p:sp>
        <p:nvSpPr>
          <p:cNvPr id="6" name="TextBox 5"/>
          <p:cNvSpPr txBox="1"/>
          <p:nvPr/>
        </p:nvSpPr>
        <p:spPr>
          <a:xfrm>
            <a:off x="334537" y="6266985"/>
            <a:ext cx="1850763" cy="369332"/>
          </a:xfrm>
          <a:prstGeom prst="rect">
            <a:avLst/>
          </a:prstGeom>
          <a:noFill/>
        </p:spPr>
        <p:txBody>
          <a:bodyPr wrap="none" rtlCol="0">
            <a:spAutoFit/>
          </a:bodyPr>
          <a:lstStyle/>
          <a:p>
            <a:r>
              <a:rPr lang="en-US" dirty="0" err="1" smtClean="0">
                <a:cs typeface="Times New Roman" panose="02020603050405020304" pitchFamily="18" charset="0"/>
              </a:rPr>
              <a:t>Fahed</a:t>
            </a:r>
            <a:r>
              <a:rPr lang="en-US" dirty="0" smtClean="0">
                <a:cs typeface="Times New Roman" panose="02020603050405020304" pitchFamily="18" charset="0"/>
              </a:rPr>
              <a:t> et al., 2019</a:t>
            </a:r>
          </a:p>
        </p:txBody>
      </p:sp>
      <p:sp>
        <p:nvSpPr>
          <p:cNvPr id="7" name="TextBox 6"/>
          <p:cNvSpPr txBox="1"/>
          <p:nvPr/>
        </p:nvSpPr>
        <p:spPr>
          <a:xfrm>
            <a:off x="3702204" y="2386364"/>
            <a:ext cx="1105752" cy="400110"/>
          </a:xfrm>
          <a:prstGeom prst="rect">
            <a:avLst/>
          </a:prstGeom>
          <a:noFill/>
        </p:spPr>
        <p:txBody>
          <a:bodyPr wrap="none" rtlCol="0">
            <a:spAutoFit/>
          </a:bodyPr>
          <a:lstStyle/>
          <a:p>
            <a:r>
              <a:rPr lang="en-US" sz="2000" dirty="0" smtClean="0">
                <a:cs typeface="Times New Roman" panose="02020603050405020304" pitchFamily="18" charset="0"/>
              </a:rPr>
              <a:t>BRCA1/2</a:t>
            </a:r>
          </a:p>
        </p:txBody>
      </p:sp>
      <p:sp>
        <p:nvSpPr>
          <p:cNvPr id="8" name="TextBox 7"/>
          <p:cNvSpPr txBox="1"/>
          <p:nvPr/>
        </p:nvSpPr>
        <p:spPr>
          <a:xfrm>
            <a:off x="9096740" y="1851105"/>
            <a:ext cx="2504212" cy="400110"/>
          </a:xfrm>
          <a:prstGeom prst="rect">
            <a:avLst/>
          </a:prstGeom>
          <a:noFill/>
        </p:spPr>
        <p:txBody>
          <a:bodyPr wrap="none" rtlCol="0">
            <a:spAutoFit/>
          </a:bodyPr>
          <a:lstStyle/>
          <a:p>
            <a:r>
              <a:rPr lang="en-US" sz="2000" dirty="0" smtClean="0">
                <a:cs typeface="Times New Roman" panose="02020603050405020304" pitchFamily="18" charset="0"/>
              </a:rPr>
              <a:t>MLH1, MSH2/6, PMS2</a:t>
            </a:r>
          </a:p>
        </p:txBody>
      </p:sp>
    </p:spTree>
    <p:extLst>
      <p:ext uri="{BB962C8B-B14F-4D97-AF65-F5344CB8AC3E}">
        <p14:creationId xmlns:p14="http://schemas.microsoft.com/office/powerpoint/2010/main" val="392719234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Commercial use</a:t>
            </a:r>
            <a:endParaRPr lang="en-US" dirty="0"/>
          </a:p>
        </p:txBody>
      </p:sp>
      <p:pic>
        <p:nvPicPr>
          <p:cNvPr id="4" name="Picture 3"/>
          <p:cNvPicPr>
            <a:picLocks noChangeAspect="1"/>
          </p:cNvPicPr>
          <p:nvPr/>
        </p:nvPicPr>
        <p:blipFill rotWithShape="1">
          <a:blip r:embed="rId2"/>
          <a:srcRect l="4262" t="14076" r="1720" b="6315"/>
          <a:stretch/>
        </p:blipFill>
        <p:spPr>
          <a:xfrm>
            <a:off x="536015" y="1386122"/>
            <a:ext cx="6946453" cy="3308541"/>
          </a:xfrm>
          <a:prstGeom prst="rect">
            <a:avLst/>
          </a:prstGeom>
        </p:spPr>
      </p:pic>
      <p:pic>
        <p:nvPicPr>
          <p:cNvPr id="5" name="Picture 4"/>
          <p:cNvPicPr>
            <a:picLocks noChangeAspect="1"/>
          </p:cNvPicPr>
          <p:nvPr/>
        </p:nvPicPr>
        <p:blipFill rotWithShape="1">
          <a:blip r:embed="rId3"/>
          <a:srcRect l="5736" t="14186" r="7635" b="32067"/>
          <a:stretch/>
        </p:blipFill>
        <p:spPr>
          <a:xfrm>
            <a:off x="5188688" y="3973339"/>
            <a:ext cx="6458868" cy="2254102"/>
          </a:xfrm>
          <a:prstGeom prst="rect">
            <a:avLst/>
          </a:prstGeom>
        </p:spPr>
      </p:pic>
    </p:spTree>
    <p:extLst>
      <p:ext uri="{BB962C8B-B14F-4D97-AF65-F5344CB8AC3E}">
        <p14:creationId xmlns:p14="http://schemas.microsoft.com/office/powerpoint/2010/main" val="27332131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key applications</a:t>
            </a:r>
            <a:endParaRPr lang="en-US" dirty="0"/>
          </a:p>
        </p:txBody>
      </p:sp>
      <p:sp>
        <p:nvSpPr>
          <p:cNvPr id="3" name="Content Placeholder 2"/>
          <p:cNvSpPr>
            <a:spLocks noGrp="1"/>
          </p:cNvSpPr>
          <p:nvPr>
            <p:ph idx="1"/>
          </p:nvPr>
        </p:nvSpPr>
        <p:spPr/>
        <p:txBody>
          <a:bodyPr/>
          <a:lstStyle/>
          <a:p>
            <a:r>
              <a:rPr lang="en-US" dirty="0" smtClean="0"/>
              <a:t>Polygenic scores were shown to predict age of onset, severity of disease, and response to treatment</a:t>
            </a:r>
          </a:p>
          <a:p>
            <a:r>
              <a:rPr lang="en-US" dirty="0" smtClean="0"/>
              <a:t>The predictive power of the scores often depends on the environment, indicating </a:t>
            </a:r>
            <a:r>
              <a:rPr lang="en-US" dirty="0" err="1" smtClean="0"/>
              <a:t>GxE</a:t>
            </a:r>
            <a:r>
              <a:rPr lang="en-US" dirty="0" smtClean="0"/>
              <a:t> interaction</a:t>
            </a:r>
            <a:endParaRPr lang="en-US" dirty="0"/>
          </a:p>
        </p:txBody>
      </p:sp>
      <p:pic>
        <p:nvPicPr>
          <p:cNvPr id="4" name="Picture 3"/>
          <p:cNvPicPr>
            <a:picLocks noChangeAspect="1"/>
          </p:cNvPicPr>
          <p:nvPr/>
        </p:nvPicPr>
        <p:blipFill>
          <a:blip r:embed="rId2"/>
          <a:stretch>
            <a:fillRect/>
          </a:stretch>
        </p:blipFill>
        <p:spPr>
          <a:xfrm>
            <a:off x="4302141" y="3302464"/>
            <a:ext cx="7298646" cy="3376825"/>
          </a:xfrm>
          <a:prstGeom prst="rect">
            <a:avLst/>
          </a:prstGeom>
        </p:spPr>
      </p:pic>
      <p:sp>
        <p:nvSpPr>
          <p:cNvPr id="5" name="TextBox 4"/>
          <p:cNvSpPr txBox="1"/>
          <p:nvPr/>
        </p:nvSpPr>
        <p:spPr>
          <a:xfrm>
            <a:off x="1743812" y="5891965"/>
            <a:ext cx="2558329" cy="369332"/>
          </a:xfrm>
          <a:prstGeom prst="rect">
            <a:avLst/>
          </a:prstGeom>
          <a:noFill/>
        </p:spPr>
        <p:txBody>
          <a:bodyPr wrap="none" rtlCol="0">
            <a:spAutoFit/>
          </a:bodyPr>
          <a:lstStyle/>
          <a:p>
            <a:r>
              <a:rPr lang="en-US" dirty="0" smtClean="0">
                <a:cs typeface="Times New Roman" panose="02020603050405020304" pitchFamily="18" charset="0"/>
              </a:rPr>
              <a:t>Mars et al., 2020; Finland</a:t>
            </a:r>
          </a:p>
        </p:txBody>
      </p:sp>
      <p:pic>
        <p:nvPicPr>
          <p:cNvPr id="6" name="Picture 5"/>
          <p:cNvPicPr>
            <a:picLocks noChangeAspect="1"/>
          </p:cNvPicPr>
          <p:nvPr/>
        </p:nvPicPr>
        <p:blipFill>
          <a:blip r:embed="rId3"/>
          <a:stretch>
            <a:fillRect/>
          </a:stretch>
        </p:blipFill>
        <p:spPr>
          <a:xfrm>
            <a:off x="3195670" y="4237862"/>
            <a:ext cx="1106471" cy="1236111"/>
          </a:xfrm>
          <a:prstGeom prst="rect">
            <a:avLst/>
          </a:prstGeom>
        </p:spPr>
      </p:pic>
    </p:spTree>
    <p:extLst>
      <p:ext uri="{BB962C8B-B14F-4D97-AF65-F5344CB8AC3E}">
        <p14:creationId xmlns:p14="http://schemas.microsoft.com/office/powerpoint/2010/main" val="398880843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Is there clinical utility?</a:t>
            </a:r>
            <a:endParaRPr lang="en-US" dirty="0"/>
          </a:p>
        </p:txBody>
      </p:sp>
      <p:grpSp>
        <p:nvGrpSpPr>
          <p:cNvPr id="6" name="Group 5"/>
          <p:cNvGrpSpPr/>
          <p:nvPr/>
        </p:nvGrpSpPr>
        <p:grpSpPr>
          <a:xfrm>
            <a:off x="402155" y="1533246"/>
            <a:ext cx="5084245" cy="1503680"/>
            <a:chOff x="1397835" y="2376566"/>
            <a:chExt cx="8020486" cy="2588194"/>
          </a:xfrm>
        </p:grpSpPr>
        <p:pic>
          <p:nvPicPr>
            <p:cNvPr id="4" name="Picture 3"/>
            <p:cNvPicPr>
              <a:picLocks noChangeAspect="1"/>
            </p:cNvPicPr>
            <p:nvPr/>
          </p:nvPicPr>
          <p:blipFill>
            <a:blip r:embed="rId2"/>
            <a:stretch>
              <a:fillRect/>
            </a:stretch>
          </p:blipFill>
          <p:spPr>
            <a:xfrm>
              <a:off x="1397835" y="2376566"/>
              <a:ext cx="8020486" cy="2588194"/>
            </a:xfrm>
            <a:prstGeom prst="rect">
              <a:avLst/>
            </a:prstGeom>
          </p:spPr>
        </p:pic>
        <p:sp>
          <p:nvSpPr>
            <p:cNvPr id="5" name="TextBox 4"/>
            <p:cNvSpPr txBox="1"/>
            <p:nvPr/>
          </p:nvSpPr>
          <p:spPr>
            <a:xfrm>
              <a:off x="4400119" y="2592280"/>
              <a:ext cx="3227448" cy="688685"/>
            </a:xfrm>
            <a:prstGeom prst="rect">
              <a:avLst/>
            </a:prstGeom>
            <a:noFill/>
          </p:spPr>
          <p:txBody>
            <a:bodyPr wrap="square" rtlCol="0">
              <a:spAutoFit/>
            </a:bodyPr>
            <a:lstStyle/>
            <a:p>
              <a:r>
                <a:rPr lang="en-US" sz="2000" dirty="0" smtClean="0">
                  <a:cs typeface="Times New Roman" panose="02020603050405020304" pitchFamily="18" charset="0"/>
                </a:rPr>
                <a:t>JAMA, 2020</a:t>
              </a:r>
            </a:p>
          </p:txBody>
        </p:sp>
      </p:grpSp>
      <p:pic>
        <p:nvPicPr>
          <p:cNvPr id="7" name="Picture 6"/>
          <p:cNvPicPr>
            <a:picLocks noChangeAspect="1"/>
          </p:cNvPicPr>
          <p:nvPr/>
        </p:nvPicPr>
        <p:blipFill>
          <a:blip r:embed="rId3"/>
          <a:stretch>
            <a:fillRect/>
          </a:stretch>
        </p:blipFill>
        <p:spPr>
          <a:xfrm>
            <a:off x="714752" y="3926556"/>
            <a:ext cx="3865526" cy="2737264"/>
          </a:xfrm>
          <a:prstGeom prst="rect">
            <a:avLst/>
          </a:prstGeom>
        </p:spPr>
      </p:pic>
      <p:pic>
        <p:nvPicPr>
          <p:cNvPr id="8" name="Picture 7"/>
          <p:cNvPicPr>
            <a:picLocks noChangeAspect="1"/>
          </p:cNvPicPr>
          <p:nvPr/>
        </p:nvPicPr>
        <p:blipFill>
          <a:blip r:embed="rId4"/>
          <a:stretch>
            <a:fillRect/>
          </a:stretch>
        </p:blipFill>
        <p:spPr>
          <a:xfrm>
            <a:off x="2295165" y="3743131"/>
            <a:ext cx="2134595" cy="597829"/>
          </a:xfrm>
          <a:prstGeom prst="rect">
            <a:avLst/>
          </a:prstGeom>
        </p:spPr>
      </p:pic>
      <p:pic>
        <p:nvPicPr>
          <p:cNvPr id="9" name="Picture 8"/>
          <p:cNvPicPr>
            <a:picLocks noChangeAspect="1"/>
          </p:cNvPicPr>
          <p:nvPr/>
        </p:nvPicPr>
        <p:blipFill>
          <a:blip r:embed="rId5"/>
          <a:stretch>
            <a:fillRect/>
          </a:stretch>
        </p:blipFill>
        <p:spPr>
          <a:xfrm>
            <a:off x="5577840" y="1660955"/>
            <a:ext cx="5303520" cy="4970000"/>
          </a:xfrm>
          <a:prstGeom prst="rect">
            <a:avLst/>
          </a:prstGeom>
        </p:spPr>
      </p:pic>
      <p:sp>
        <p:nvSpPr>
          <p:cNvPr id="10" name="TextBox 9"/>
          <p:cNvSpPr txBox="1"/>
          <p:nvPr/>
        </p:nvSpPr>
        <p:spPr>
          <a:xfrm>
            <a:off x="181885" y="3373799"/>
            <a:ext cx="1824859" cy="369332"/>
          </a:xfrm>
          <a:prstGeom prst="rect">
            <a:avLst/>
          </a:prstGeom>
          <a:noFill/>
        </p:spPr>
        <p:txBody>
          <a:bodyPr wrap="none" rtlCol="0">
            <a:spAutoFit/>
          </a:bodyPr>
          <a:lstStyle/>
          <a:p>
            <a:r>
              <a:rPr lang="en-US" dirty="0" smtClean="0">
                <a:cs typeface="Times New Roman" panose="02020603050405020304" pitchFamily="18" charset="0"/>
              </a:rPr>
              <a:t>Elliott et al., 2020</a:t>
            </a:r>
          </a:p>
        </p:txBody>
      </p:sp>
      <p:pic>
        <p:nvPicPr>
          <p:cNvPr id="11" name="Picture 10"/>
          <p:cNvPicPr>
            <a:picLocks noChangeAspect="1"/>
          </p:cNvPicPr>
          <p:nvPr/>
        </p:nvPicPr>
        <p:blipFill>
          <a:blip r:embed="rId6"/>
          <a:stretch>
            <a:fillRect/>
          </a:stretch>
        </p:blipFill>
        <p:spPr>
          <a:xfrm>
            <a:off x="8229600" y="4460240"/>
            <a:ext cx="3729399" cy="1526122"/>
          </a:xfrm>
          <a:prstGeom prst="rect">
            <a:avLst/>
          </a:prstGeom>
        </p:spPr>
      </p:pic>
    </p:spTree>
    <p:extLst>
      <p:ext uri="{BB962C8B-B14F-4D97-AF65-F5344CB8AC3E}">
        <p14:creationId xmlns:p14="http://schemas.microsoft.com/office/powerpoint/2010/main" val="11662916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Is there clinical utility?</a:t>
            </a:r>
            <a:endParaRPr lang="en-US" dirty="0"/>
          </a:p>
        </p:txBody>
      </p:sp>
      <p:sp>
        <p:nvSpPr>
          <p:cNvPr id="3" name="Content Placeholder 2"/>
          <p:cNvSpPr>
            <a:spLocks noGrp="1"/>
          </p:cNvSpPr>
          <p:nvPr>
            <p:ph idx="1"/>
          </p:nvPr>
        </p:nvSpPr>
        <p:spPr>
          <a:xfrm>
            <a:off x="838200" y="1654173"/>
            <a:ext cx="5618356" cy="4351338"/>
          </a:xfrm>
        </p:spPr>
        <p:txBody>
          <a:bodyPr/>
          <a:lstStyle/>
          <a:p>
            <a:r>
              <a:rPr lang="en-US" dirty="0" smtClean="0"/>
              <a:t>A comparison of polygenic scores for 25 diseases using the UK Biobank</a:t>
            </a:r>
          </a:p>
          <a:p>
            <a:r>
              <a:rPr lang="en-US" sz="2000" dirty="0" smtClean="0"/>
              <a:t>Kulm et al., 2020</a:t>
            </a:r>
            <a:endParaRPr lang="en-US" sz="2000" dirty="0"/>
          </a:p>
        </p:txBody>
      </p:sp>
      <p:pic>
        <p:nvPicPr>
          <p:cNvPr id="1026" name="Picture 2" descr="Image"/>
          <p:cNvPicPr>
            <a:picLocks noChangeAspect="1" noChangeArrowheads="1"/>
          </p:cNvPicPr>
          <p:nvPr/>
        </p:nvPicPr>
        <p:blipFill rotWithShape="1">
          <a:blip r:embed="rId2">
            <a:extLst>
              <a:ext uri="{28A0092B-C50C-407E-A947-70E740481C1C}">
                <a14:useLocalDpi xmlns:a14="http://schemas.microsoft.com/office/drawing/2010/main" val="0"/>
              </a:ext>
            </a:extLst>
          </a:blip>
          <a:srcRect l="51481"/>
          <a:stretch/>
        </p:blipFill>
        <p:spPr bwMode="auto">
          <a:xfrm>
            <a:off x="5675971" y="267345"/>
            <a:ext cx="5790193" cy="6479145"/>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7692" y="3267309"/>
            <a:ext cx="4448853" cy="3156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0028149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Intermediate summary</a:t>
            </a:r>
            <a:endParaRPr lang="en-US" dirty="0"/>
          </a:p>
        </p:txBody>
      </p:sp>
      <p:sp>
        <p:nvSpPr>
          <p:cNvPr id="3" name="Content Placeholder 2"/>
          <p:cNvSpPr>
            <a:spLocks noGrp="1"/>
          </p:cNvSpPr>
          <p:nvPr>
            <p:ph idx="1"/>
          </p:nvPr>
        </p:nvSpPr>
        <p:spPr>
          <a:xfrm>
            <a:off x="918481" y="1715133"/>
            <a:ext cx="10093960" cy="4340227"/>
          </a:xfrm>
        </p:spPr>
        <p:txBody>
          <a:bodyPr>
            <a:normAutofit/>
          </a:bodyPr>
          <a:lstStyle/>
          <a:p>
            <a:r>
              <a:rPr lang="en-US" dirty="0" smtClean="0">
                <a:solidFill>
                  <a:schemeClr val="accent6">
                    <a:lumMod val="50000"/>
                  </a:schemeClr>
                </a:solidFill>
              </a:rPr>
              <a:t>Polygenic scores associate significantly with common traits/diseases</a:t>
            </a:r>
          </a:p>
          <a:p>
            <a:r>
              <a:rPr lang="en-US" dirty="0" smtClean="0">
                <a:solidFill>
                  <a:schemeClr val="accent6">
                    <a:lumMod val="50000"/>
                  </a:schemeClr>
                </a:solidFill>
              </a:rPr>
              <a:t>The distribution of scores in cases/controls is distinct</a:t>
            </a:r>
          </a:p>
          <a:p>
            <a:r>
              <a:rPr lang="en-US" dirty="0" smtClean="0">
                <a:solidFill>
                  <a:schemeClr val="accent6">
                    <a:lumMod val="50000"/>
                  </a:schemeClr>
                </a:solidFill>
              </a:rPr>
              <a:t>Individuals at the highest score percentile have 3-5x higher risk</a:t>
            </a:r>
          </a:p>
          <a:p>
            <a:r>
              <a:rPr lang="en-US" dirty="0" smtClean="0">
                <a:solidFill>
                  <a:schemeClr val="accent6">
                    <a:lumMod val="50000"/>
                  </a:schemeClr>
                </a:solidFill>
              </a:rPr>
              <a:t>Scores are additive to family history and Mendelian mutations</a:t>
            </a:r>
          </a:p>
          <a:p>
            <a:endParaRPr lang="en-US" dirty="0"/>
          </a:p>
          <a:p>
            <a:r>
              <a:rPr lang="en-US" dirty="0" smtClean="0">
                <a:solidFill>
                  <a:srgbClr val="800000"/>
                </a:solidFill>
              </a:rPr>
              <a:t>BUT,</a:t>
            </a:r>
          </a:p>
          <a:p>
            <a:r>
              <a:rPr lang="en-US" dirty="0" smtClean="0">
                <a:solidFill>
                  <a:srgbClr val="800000"/>
                </a:solidFill>
              </a:rPr>
              <a:t>Prediction accuracy is overall poor</a:t>
            </a:r>
          </a:p>
          <a:p>
            <a:r>
              <a:rPr lang="en-US" dirty="0" smtClean="0">
                <a:solidFill>
                  <a:srgbClr val="800000"/>
                </a:solidFill>
              </a:rPr>
              <a:t>Most of the population has intermediate non-informative scores</a:t>
            </a:r>
          </a:p>
          <a:p>
            <a:r>
              <a:rPr lang="en-US" dirty="0" smtClean="0">
                <a:solidFill>
                  <a:srgbClr val="800000"/>
                </a:solidFill>
              </a:rPr>
              <a:t>Some scores add little benefit beyond standard risk factors</a:t>
            </a:r>
            <a:endParaRPr lang="en-US" dirty="0">
              <a:solidFill>
                <a:srgbClr val="800000"/>
              </a:solidFill>
            </a:endParaRPr>
          </a:p>
        </p:txBody>
      </p:sp>
    </p:spTree>
    <p:extLst>
      <p:ext uri="{BB962C8B-B14F-4D97-AF65-F5344CB8AC3E}">
        <p14:creationId xmlns:p14="http://schemas.microsoft.com/office/powerpoint/2010/main" val="3879442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Personality and behavioral traits</a:t>
            </a:r>
            <a:endParaRPr lang="en-US" dirty="0"/>
          </a:p>
        </p:txBody>
      </p:sp>
      <p:grpSp>
        <p:nvGrpSpPr>
          <p:cNvPr id="6" name="Group 5"/>
          <p:cNvGrpSpPr/>
          <p:nvPr/>
        </p:nvGrpSpPr>
        <p:grpSpPr>
          <a:xfrm>
            <a:off x="287645" y="3504773"/>
            <a:ext cx="7507801" cy="3172832"/>
            <a:chOff x="390637" y="3321791"/>
            <a:chExt cx="7507801" cy="3172832"/>
          </a:xfrm>
        </p:grpSpPr>
        <p:pic>
          <p:nvPicPr>
            <p:cNvPr id="4" name="Picture 3"/>
            <p:cNvPicPr>
              <a:picLocks noChangeAspect="1"/>
            </p:cNvPicPr>
            <p:nvPr/>
          </p:nvPicPr>
          <p:blipFill>
            <a:blip r:embed="rId2"/>
            <a:stretch>
              <a:fillRect/>
            </a:stretch>
          </p:blipFill>
          <p:spPr>
            <a:xfrm>
              <a:off x="390637" y="3403556"/>
              <a:ext cx="7507801" cy="3091067"/>
            </a:xfrm>
            <a:prstGeom prst="rect">
              <a:avLst/>
            </a:prstGeom>
          </p:spPr>
        </p:pic>
        <p:sp>
          <p:nvSpPr>
            <p:cNvPr id="5" name="TextBox 4"/>
            <p:cNvSpPr txBox="1"/>
            <p:nvPr/>
          </p:nvSpPr>
          <p:spPr>
            <a:xfrm>
              <a:off x="2451773" y="3321791"/>
              <a:ext cx="2833906" cy="369332"/>
            </a:xfrm>
            <a:prstGeom prst="rect">
              <a:avLst/>
            </a:prstGeom>
            <a:noFill/>
          </p:spPr>
          <p:txBody>
            <a:bodyPr wrap="square" rtlCol="0">
              <a:spAutoFit/>
            </a:bodyPr>
            <a:lstStyle/>
            <a:p>
              <a:r>
                <a:rPr lang="en-US" dirty="0" err="1">
                  <a:cs typeface="Times New Roman" panose="02020603050405020304" pitchFamily="18" charset="0"/>
                </a:rPr>
                <a:t>Karlsson</a:t>
              </a:r>
              <a:r>
                <a:rPr lang="en-US" dirty="0">
                  <a:cs typeface="Times New Roman" panose="02020603050405020304" pitchFamily="18" charset="0"/>
                </a:rPr>
                <a:t> </a:t>
              </a:r>
              <a:r>
                <a:rPr lang="en-US" dirty="0" err="1" smtClean="0">
                  <a:cs typeface="Times New Roman" panose="02020603050405020304" pitchFamily="18" charset="0"/>
                </a:rPr>
                <a:t>Linnér</a:t>
              </a:r>
              <a:r>
                <a:rPr lang="en-US" dirty="0" smtClean="0">
                  <a:cs typeface="Times New Roman" panose="02020603050405020304" pitchFamily="18" charset="0"/>
                </a:rPr>
                <a:t> et al., 2019</a:t>
              </a:r>
            </a:p>
          </p:txBody>
        </p:sp>
      </p:grpSp>
      <p:pic>
        <p:nvPicPr>
          <p:cNvPr id="7" name="Content Placeholder 6"/>
          <p:cNvPicPr>
            <a:picLocks noGrp="1" noChangeAspect="1"/>
          </p:cNvPicPr>
          <p:nvPr>
            <p:ph idx="1"/>
          </p:nvPr>
        </p:nvPicPr>
        <p:blipFill rotWithShape="1">
          <a:blip r:embed="rId3">
            <a:extLst>
              <a:ext uri="{28A0092B-C50C-407E-A947-70E740481C1C}">
                <a14:useLocalDpi xmlns:a14="http://schemas.microsoft.com/office/drawing/2010/main" val="0"/>
              </a:ext>
            </a:extLst>
          </a:blip>
          <a:srcRect r="49063"/>
          <a:stretch/>
        </p:blipFill>
        <p:spPr>
          <a:xfrm>
            <a:off x="6656913" y="1426446"/>
            <a:ext cx="4616605" cy="3976519"/>
          </a:xfrm>
        </p:spPr>
      </p:pic>
      <p:sp>
        <p:nvSpPr>
          <p:cNvPr id="8" name="TextBox 7"/>
          <p:cNvSpPr txBox="1"/>
          <p:nvPr/>
        </p:nvSpPr>
        <p:spPr>
          <a:xfrm>
            <a:off x="9846527" y="5479684"/>
            <a:ext cx="1888850" cy="369332"/>
          </a:xfrm>
          <a:prstGeom prst="rect">
            <a:avLst/>
          </a:prstGeom>
          <a:noFill/>
        </p:spPr>
        <p:txBody>
          <a:bodyPr wrap="none" rtlCol="0">
            <a:spAutoFit/>
          </a:bodyPr>
          <a:lstStyle/>
          <a:p>
            <a:r>
              <a:rPr lang="en-US" dirty="0" err="1" smtClean="0">
                <a:cs typeface="Times New Roman" panose="02020603050405020304" pitchFamily="18" charset="0"/>
              </a:rPr>
              <a:t>Peyrot</a:t>
            </a:r>
            <a:r>
              <a:rPr lang="en-US" dirty="0" smtClean="0">
                <a:cs typeface="Times New Roman" panose="02020603050405020304" pitchFamily="18" charset="0"/>
              </a:rPr>
              <a:t> et al., 2014</a:t>
            </a:r>
          </a:p>
        </p:txBody>
      </p:sp>
      <p:grpSp>
        <p:nvGrpSpPr>
          <p:cNvPr id="11" name="Group 10"/>
          <p:cNvGrpSpPr/>
          <p:nvPr/>
        </p:nvGrpSpPr>
        <p:grpSpPr>
          <a:xfrm>
            <a:off x="352144" y="1258686"/>
            <a:ext cx="7378801" cy="3763601"/>
            <a:chOff x="452729" y="1532904"/>
            <a:chExt cx="7378801" cy="3763601"/>
          </a:xfrm>
        </p:grpSpPr>
        <p:pic>
          <p:nvPicPr>
            <p:cNvPr id="9" name="Picture 8"/>
            <p:cNvPicPr>
              <a:picLocks noChangeAspect="1"/>
            </p:cNvPicPr>
            <p:nvPr/>
          </p:nvPicPr>
          <p:blipFill>
            <a:blip r:embed="rId4"/>
            <a:stretch>
              <a:fillRect/>
            </a:stretch>
          </p:blipFill>
          <p:spPr>
            <a:xfrm>
              <a:off x="452729" y="1532904"/>
              <a:ext cx="7378801" cy="3763601"/>
            </a:xfrm>
            <a:prstGeom prst="rect">
              <a:avLst/>
            </a:prstGeom>
          </p:spPr>
        </p:pic>
        <p:sp>
          <p:nvSpPr>
            <p:cNvPr id="10" name="TextBox 9"/>
            <p:cNvSpPr txBox="1"/>
            <p:nvPr/>
          </p:nvSpPr>
          <p:spPr>
            <a:xfrm>
              <a:off x="452729" y="4775573"/>
              <a:ext cx="1597297" cy="369332"/>
            </a:xfrm>
            <a:prstGeom prst="rect">
              <a:avLst/>
            </a:prstGeom>
            <a:noFill/>
          </p:spPr>
          <p:txBody>
            <a:bodyPr wrap="none" rtlCol="0">
              <a:spAutoFit/>
            </a:bodyPr>
            <a:lstStyle/>
            <a:p>
              <a:r>
                <a:rPr lang="en-US" dirty="0" smtClean="0">
                  <a:cs typeface="Times New Roman" panose="02020603050405020304" pitchFamily="18" charset="0"/>
                </a:rPr>
                <a:t>Bar et al., 2019</a:t>
              </a:r>
            </a:p>
          </p:txBody>
        </p:sp>
      </p:grpSp>
    </p:spTree>
    <p:extLst>
      <p:ext uri="{BB962C8B-B14F-4D97-AF65-F5344CB8AC3E}">
        <p14:creationId xmlns:p14="http://schemas.microsoft.com/office/powerpoint/2010/main" val="36722027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Interesting results for education scores</a:t>
            </a:r>
          </a:p>
        </p:txBody>
      </p:sp>
      <p:pic>
        <p:nvPicPr>
          <p:cNvPr id="4" name="Content Placeholder 3"/>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t="21259" b="18464"/>
          <a:stretch/>
        </p:blipFill>
        <p:spPr>
          <a:xfrm>
            <a:off x="841416" y="2001520"/>
            <a:ext cx="10859208" cy="4409439"/>
          </a:xfrm>
        </p:spPr>
      </p:pic>
      <p:sp>
        <p:nvSpPr>
          <p:cNvPr id="3" name="TextBox 2"/>
          <p:cNvSpPr txBox="1"/>
          <p:nvPr/>
        </p:nvSpPr>
        <p:spPr>
          <a:xfrm>
            <a:off x="707207" y="1816855"/>
            <a:ext cx="1972463" cy="369332"/>
          </a:xfrm>
          <a:prstGeom prst="rect">
            <a:avLst/>
          </a:prstGeom>
          <a:noFill/>
        </p:spPr>
        <p:txBody>
          <a:bodyPr wrap="none" rtlCol="0">
            <a:spAutoFit/>
          </a:bodyPr>
          <a:lstStyle/>
          <a:p>
            <a:r>
              <a:rPr lang="en-US" dirty="0" smtClean="0">
                <a:cs typeface="Times New Roman" panose="02020603050405020304" pitchFamily="18" charset="0"/>
              </a:rPr>
              <a:t>Harden et al., 2020</a:t>
            </a:r>
          </a:p>
        </p:txBody>
      </p:sp>
    </p:spTree>
    <p:extLst>
      <p:ext uri="{BB962C8B-B14F-4D97-AF65-F5344CB8AC3E}">
        <p14:creationId xmlns:p14="http://schemas.microsoft.com/office/powerpoint/2010/main" val="322338123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Interesting results for education scores</a:t>
            </a:r>
          </a:p>
        </p:txBody>
      </p:sp>
      <p:grpSp>
        <p:nvGrpSpPr>
          <p:cNvPr id="7" name="Group 6"/>
          <p:cNvGrpSpPr/>
          <p:nvPr/>
        </p:nvGrpSpPr>
        <p:grpSpPr>
          <a:xfrm>
            <a:off x="5407156" y="1824650"/>
            <a:ext cx="6382203" cy="4847967"/>
            <a:chOff x="5397190" y="1630422"/>
            <a:chExt cx="6529811" cy="5056746"/>
          </a:xfrm>
        </p:grpSpPr>
        <p:pic>
          <p:nvPicPr>
            <p:cNvPr id="5" name="Picture 2" descr="Fig. 3"/>
            <p:cNvPicPr>
              <a:picLocks noChangeAspect="1" noChangeArrowheads="1"/>
            </p:cNvPicPr>
            <p:nvPr/>
          </p:nvPicPr>
          <p:blipFill rotWithShape="1">
            <a:blip r:embed="rId2">
              <a:extLst>
                <a:ext uri="{28A0092B-C50C-407E-A947-70E740481C1C}">
                  <a14:useLocalDpi xmlns:a14="http://schemas.microsoft.com/office/drawing/2010/main" val="0"/>
                </a:ext>
              </a:extLst>
            </a:blip>
            <a:srcRect l="25716" t="3818" r="24909"/>
            <a:stretch/>
          </p:blipFill>
          <p:spPr bwMode="auto">
            <a:xfrm>
              <a:off x="5397190" y="1630422"/>
              <a:ext cx="6306786" cy="4687415"/>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9640413" y="6317836"/>
              <a:ext cx="2286588" cy="369332"/>
            </a:xfrm>
            <a:prstGeom prst="rect">
              <a:avLst/>
            </a:prstGeom>
            <a:noFill/>
          </p:spPr>
          <p:txBody>
            <a:bodyPr wrap="none" rtlCol="0">
              <a:spAutoFit/>
            </a:bodyPr>
            <a:lstStyle/>
            <a:p>
              <a:r>
                <a:rPr lang="en-US" dirty="0" err="1" smtClean="0">
                  <a:cs typeface="Times New Roman" panose="02020603050405020304" pitchFamily="18" charset="0"/>
                </a:rPr>
                <a:t>Abdellaoui</a:t>
              </a:r>
              <a:r>
                <a:rPr lang="en-US" dirty="0" smtClean="0">
                  <a:cs typeface="Times New Roman" panose="02020603050405020304" pitchFamily="18" charset="0"/>
                </a:rPr>
                <a:t> et al., 2019</a:t>
              </a:r>
            </a:p>
          </p:txBody>
        </p:sp>
      </p:grpSp>
      <p:grpSp>
        <p:nvGrpSpPr>
          <p:cNvPr id="12" name="Group 11"/>
          <p:cNvGrpSpPr/>
          <p:nvPr/>
        </p:nvGrpSpPr>
        <p:grpSpPr>
          <a:xfrm>
            <a:off x="419191" y="2330605"/>
            <a:ext cx="4587707" cy="3939680"/>
            <a:chOff x="286474" y="1603558"/>
            <a:chExt cx="5207371" cy="4678079"/>
          </a:xfrm>
        </p:grpSpPr>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2024" y="1603558"/>
              <a:ext cx="4991821" cy="4555037"/>
            </a:xfrm>
            <a:prstGeom prst="rect">
              <a:avLst/>
            </a:prstGeom>
          </p:spPr>
        </p:pic>
        <p:sp>
          <p:nvSpPr>
            <p:cNvPr id="9" name="TextBox 8"/>
            <p:cNvSpPr txBox="1"/>
            <p:nvPr/>
          </p:nvSpPr>
          <p:spPr>
            <a:xfrm>
              <a:off x="2955073" y="1622504"/>
              <a:ext cx="1919564" cy="400110"/>
            </a:xfrm>
            <a:prstGeom prst="rect">
              <a:avLst/>
            </a:prstGeom>
            <a:noFill/>
          </p:spPr>
          <p:txBody>
            <a:bodyPr wrap="none" rtlCol="0">
              <a:spAutoFit/>
            </a:bodyPr>
            <a:lstStyle/>
            <a:p>
              <a:r>
                <a:rPr lang="en-US" dirty="0" smtClean="0">
                  <a:cs typeface="Times New Roman" panose="02020603050405020304" pitchFamily="18" charset="0"/>
                </a:rPr>
                <a:t>Kong et al., 2017</a:t>
              </a:r>
            </a:p>
          </p:txBody>
        </p:sp>
        <p:sp>
          <p:nvSpPr>
            <p:cNvPr id="10" name="TextBox 9"/>
            <p:cNvSpPr txBox="1"/>
            <p:nvPr/>
          </p:nvSpPr>
          <p:spPr>
            <a:xfrm>
              <a:off x="2226326" y="5848140"/>
              <a:ext cx="1579870" cy="433497"/>
            </a:xfrm>
            <a:prstGeom prst="rect">
              <a:avLst/>
            </a:prstGeom>
            <a:solidFill>
              <a:schemeClr val="bg1"/>
            </a:solidFill>
          </p:spPr>
          <p:txBody>
            <a:bodyPr wrap="none" rtlCol="0">
              <a:spAutoFit/>
            </a:bodyPr>
            <a:lstStyle/>
            <a:p>
              <a:r>
                <a:rPr lang="en-US" sz="2000" dirty="0" smtClean="0">
                  <a:cs typeface="Times New Roman" panose="02020603050405020304" pitchFamily="18" charset="0"/>
                </a:rPr>
                <a:t>Year of birth</a:t>
              </a:r>
            </a:p>
          </p:txBody>
        </p:sp>
        <p:sp>
          <p:nvSpPr>
            <p:cNvPr id="11" name="TextBox 10"/>
            <p:cNvSpPr txBox="1"/>
            <p:nvPr/>
          </p:nvSpPr>
          <p:spPr>
            <a:xfrm rot="16200000">
              <a:off x="-953627" y="3398910"/>
              <a:ext cx="2911302" cy="431100"/>
            </a:xfrm>
            <a:prstGeom prst="rect">
              <a:avLst/>
            </a:prstGeom>
            <a:solidFill>
              <a:schemeClr val="bg1"/>
            </a:solidFill>
          </p:spPr>
          <p:txBody>
            <a:bodyPr wrap="none" rtlCol="0">
              <a:spAutoFit/>
            </a:bodyPr>
            <a:lstStyle/>
            <a:p>
              <a:r>
                <a:rPr lang="en-US" sz="2000" dirty="0" smtClean="0">
                  <a:cs typeface="Times New Roman" panose="02020603050405020304" pitchFamily="18" charset="0"/>
                </a:rPr>
                <a:t>Average polygenic score</a:t>
              </a:r>
            </a:p>
          </p:txBody>
        </p:sp>
      </p:grpSp>
      <p:sp>
        <p:nvSpPr>
          <p:cNvPr id="3" name="TextBox 2"/>
          <p:cNvSpPr txBox="1"/>
          <p:nvPr/>
        </p:nvSpPr>
        <p:spPr>
          <a:xfrm>
            <a:off x="8230270" y="1304711"/>
            <a:ext cx="3721916" cy="461665"/>
          </a:xfrm>
          <a:prstGeom prst="rect">
            <a:avLst/>
          </a:prstGeom>
          <a:noFill/>
        </p:spPr>
        <p:txBody>
          <a:bodyPr wrap="none" rtlCol="0">
            <a:spAutoFit/>
          </a:bodyPr>
          <a:lstStyle/>
          <a:p>
            <a:r>
              <a:rPr lang="en-US" sz="2400" dirty="0" smtClean="0">
                <a:cs typeface="Times New Roman" panose="02020603050405020304" pitchFamily="18" charset="0"/>
              </a:rPr>
              <a:t>Townsend Deprivation index</a:t>
            </a:r>
          </a:p>
        </p:txBody>
      </p:sp>
      <p:sp>
        <p:nvSpPr>
          <p:cNvPr id="13" name="TextBox 12"/>
          <p:cNvSpPr txBox="1"/>
          <p:nvPr/>
        </p:nvSpPr>
        <p:spPr>
          <a:xfrm>
            <a:off x="5407156" y="1304710"/>
            <a:ext cx="2218877" cy="461665"/>
          </a:xfrm>
          <a:prstGeom prst="rect">
            <a:avLst/>
          </a:prstGeom>
          <a:noFill/>
        </p:spPr>
        <p:txBody>
          <a:bodyPr wrap="none" rtlCol="0">
            <a:spAutoFit/>
          </a:bodyPr>
          <a:lstStyle/>
          <a:p>
            <a:r>
              <a:rPr lang="en-US" sz="2400" dirty="0" smtClean="0">
                <a:cs typeface="Times New Roman" panose="02020603050405020304" pitchFamily="18" charset="0"/>
              </a:rPr>
              <a:t>Polygenic scores</a:t>
            </a:r>
          </a:p>
        </p:txBody>
      </p:sp>
    </p:spTree>
    <p:extLst>
      <p:ext uri="{BB962C8B-B14F-4D97-AF65-F5344CB8AC3E}">
        <p14:creationId xmlns:p14="http://schemas.microsoft.com/office/powerpoint/2010/main" val="31835734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a:xfrm>
            <a:off x="838199" y="1787988"/>
            <a:ext cx="10515600" cy="4351338"/>
          </a:xfrm>
        </p:spPr>
        <p:txBody>
          <a:bodyPr/>
          <a:lstStyle/>
          <a:p>
            <a:r>
              <a:rPr lang="en-US" dirty="0" smtClean="0"/>
              <a:t>Complex traits genetics and polygenic scores</a:t>
            </a:r>
          </a:p>
          <a:p>
            <a:endParaRPr lang="en-US" dirty="0" smtClean="0"/>
          </a:p>
          <a:p>
            <a:r>
              <a:rPr lang="en-US" dirty="0" smtClean="0">
                <a:solidFill>
                  <a:srgbClr val="0033CC"/>
                </a:solidFill>
              </a:rPr>
              <a:t>Limitations of polygenic scores</a:t>
            </a:r>
          </a:p>
          <a:p>
            <a:endParaRPr lang="en-US" dirty="0" smtClean="0"/>
          </a:p>
          <a:p>
            <a:r>
              <a:rPr lang="en-US" dirty="0"/>
              <a:t>Selecting embryos for </a:t>
            </a:r>
            <a:r>
              <a:rPr lang="en-US" dirty="0" smtClean="0"/>
              <a:t>traits</a:t>
            </a:r>
            <a:endParaRPr lang="en-US" dirty="0"/>
          </a:p>
        </p:txBody>
      </p:sp>
    </p:spTree>
    <p:extLst>
      <p:ext uri="{BB962C8B-B14F-4D97-AF65-F5344CB8AC3E}">
        <p14:creationId xmlns:p14="http://schemas.microsoft.com/office/powerpoint/2010/main" val="157044351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Problems with polygenic scores</a:t>
            </a:r>
            <a:endParaRPr lang="en-US" dirty="0"/>
          </a:p>
        </p:txBody>
      </p:sp>
      <p:sp>
        <p:nvSpPr>
          <p:cNvPr id="3" name="Content Placeholder 2"/>
          <p:cNvSpPr>
            <a:spLocks noGrp="1"/>
          </p:cNvSpPr>
          <p:nvPr>
            <p:ph idx="1"/>
          </p:nvPr>
        </p:nvSpPr>
        <p:spPr>
          <a:xfrm>
            <a:off x="757918" y="1921802"/>
            <a:ext cx="10515600" cy="4088705"/>
          </a:xfrm>
        </p:spPr>
        <p:txBody>
          <a:bodyPr/>
          <a:lstStyle/>
          <a:p>
            <a:r>
              <a:rPr lang="en-US" dirty="0" smtClean="0"/>
              <a:t>Problems when comparing </a:t>
            </a:r>
            <a:r>
              <a:rPr lang="en-US" dirty="0"/>
              <a:t>scores across populations</a:t>
            </a:r>
          </a:p>
          <a:p>
            <a:endParaRPr lang="en-US" dirty="0" smtClean="0"/>
          </a:p>
          <a:p>
            <a:r>
              <a:rPr lang="en-US" dirty="0" smtClean="0"/>
              <a:t>Low predictive accuracy in non-European populations</a:t>
            </a:r>
          </a:p>
          <a:p>
            <a:endParaRPr lang="en-US" dirty="0" smtClean="0"/>
          </a:p>
          <a:p>
            <a:r>
              <a:rPr lang="en-US" dirty="0" smtClean="0"/>
              <a:t>Low predictive power within families</a:t>
            </a:r>
          </a:p>
          <a:p>
            <a:endParaRPr lang="en-US" dirty="0" smtClean="0"/>
          </a:p>
          <a:p>
            <a:r>
              <a:rPr lang="en-US" dirty="0" smtClean="0"/>
              <a:t>Variable predictive power across age, calendar year, and population subgroups</a:t>
            </a:r>
            <a:endParaRPr lang="en-US" dirty="0"/>
          </a:p>
        </p:txBody>
      </p:sp>
    </p:spTree>
    <p:extLst>
      <p:ext uri="{BB962C8B-B14F-4D97-AF65-F5344CB8AC3E}">
        <p14:creationId xmlns:p14="http://schemas.microsoft.com/office/powerpoint/2010/main" val="2904695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Differences between populations</a:t>
            </a:r>
            <a:endParaRPr lang="en-US" dirty="0"/>
          </a:p>
        </p:txBody>
      </p:sp>
      <p:pic>
        <p:nvPicPr>
          <p:cNvPr id="4" name="Picture 3"/>
          <p:cNvPicPr>
            <a:picLocks noChangeAspect="1"/>
          </p:cNvPicPr>
          <p:nvPr/>
        </p:nvPicPr>
        <p:blipFill rotWithShape="1">
          <a:blip r:embed="rId2"/>
          <a:srcRect b="1901"/>
          <a:stretch/>
        </p:blipFill>
        <p:spPr>
          <a:xfrm>
            <a:off x="533194" y="1501143"/>
            <a:ext cx="7633580" cy="3799847"/>
          </a:xfrm>
          <a:prstGeom prst="rect">
            <a:avLst/>
          </a:prstGeom>
        </p:spPr>
      </p:pic>
      <p:sp>
        <p:nvSpPr>
          <p:cNvPr id="5" name="TextBox 4"/>
          <p:cNvSpPr txBox="1"/>
          <p:nvPr/>
        </p:nvSpPr>
        <p:spPr>
          <a:xfrm>
            <a:off x="301083" y="5449047"/>
            <a:ext cx="1921103" cy="369332"/>
          </a:xfrm>
          <a:prstGeom prst="rect">
            <a:avLst/>
          </a:prstGeom>
          <a:noFill/>
        </p:spPr>
        <p:txBody>
          <a:bodyPr wrap="none" rtlCol="0">
            <a:spAutoFit/>
          </a:bodyPr>
          <a:lstStyle/>
          <a:p>
            <a:r>
              <a:rPr lang="en-US" dirty="0" smtClean="0">
                <a:cs typeface="Times New Roman" panose="02020603050405020304" pitchFamily="18" charset="0"/>
              </a:rPr>
              <a:t>Martin et al., 2017</a:t>
            </a:r>
          </a:p>
        </p:txBody>
      </p:sp>
      <p:pic>
        <p:nvPicPr>
          <p:cNvPr id="6" name="Picture 5"/>
          <p:cNvPicPr>
            <a:picLocks noChangeAspect="1"/>
          </p:cNvPicPr>
          <p:nvPr/>
        </p:nvPicPr>
        <p:blipFill>
          <a:blip r:embed="rId3"/>
          <a:stretch>
            <a:fillRect/>
          </a:stretch>
        </p:blipFill>
        <p:spPr>
          <a:xfrm>
            <a:off x="8249546" y="980395"/>
            <a:ext cx="2941200" cy="5250934"/>
          </a:xfrm>
          <a:prstGeom prst="rect">
            <a:avLst/>
          </a:prstGeom>
        </p:spPr>
      </p:pic>
      <p:sp>
        <p:nvSpPr>
          <p:cNvPr id="7" name="TextBox 6"/>
          <p:cNvSpPr txBox="1"/>
          <p:nvPr/>
        </p:nvSpPr>
        <p:spPr>
          <a:xfrm>
            <a:off x="9578897" y="6231329"/>
            <a:ext cx="2189446" cy="369332"/>
          </a:xfrm>
          <a:prstGeom prst="rect">
            <a:avLst/>
          </a:prstGeom>
          <a:noFill/>
        </p:spPr>
        <p:txBody>
          <a:bodyPr wrap="none" rtlCol="0">
            <a:spAutoFit/>
          </a:bodyPr>
          <a:lstStyle/>
          <a:p>
            <a:r>
              <a:rPr lang="en-US" dirty="0" err="1" smtClean="0">
                <a:cs typeface="Times New Roman" panose="02020603050405020304" pitchFamily="18" charset="0"/>
              </a:rPr>
              <a:t>Kerminen</a:t>
            </a:r>
            <a:r>
              <a:rPr lang="en-US" dirty="0" smtClean="0">
                <a:cs typeface="Times New Roman" panose="02020603050405020304" pitchFamily="18" charset="0"/>
              </a:rPr>
              <a:t> et al., 2018</a:t>
            </a:r>
          </a:p>
        </p:txBody>
      </p:sp>
      <p:sp>
        <p:nvSpPr>
          <p:cNvPr id="8" name="TextBox 7"/>
          <p:cNvSpPr txBox="1"/>
          <p:nvPr/>
        </p:nvSpPr>
        <p:spPr>
          <a:xfrm>
            <a:off x="9210907" y="408214"/>
            <a:ext cx="1099981" cy="461665"/>
          </a:xfrm>
          <a:prstGeom prst="rect">
            <a:avLst/>
          </a:prstGeom>
          <a:noFill/>
        </p:spPr>
        <p:txBody>
          <a:bodyPr wrap="none" rtlCol="0">
            <a:spAutoFit/>
          </a:bodyPr>
          <a:lstStyle/>
          <a:p>
            <a:r>
              <a:rPr lang="en-US" sz="2400" dirty="0" smtClean="0">
                <a:cs typeface="Times New Roman" panose="02020603050405020304" pitchFamily="18" charset="0"/>
              </a:rPr>
              <a:t>Finland</a:t>
            </a:r>
          </a:p>
        </p:txBody>
      </p:sp>
    </p:spTree>
    <p:extLst>
      <p:ext uri="{BB962C8B-B14F-4D97-AF65-F5344CB8AC3E}">
        <p14:creationId xmlns:p14="http://schemas.microsoft.com/office/powerpoint/2010/main" val="8924150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Are those differences indicative of selection?</a:t>
            </a:r>
            <a:endParaRPr lang="en-US" dirty="0"/>
          </a:p>
        </p:txBody>
      </p:sp>
      <p:pic>
        <p:nvPicPr>
          <p:cNvPr id="7" name="Picture 6"/>
          <p:cNvPicPr>
            <a:picLocks noChangeAspect="1"/>
          </p:cNvPicPr>
          <p:nvPr/>
        </p:nvPicPr>
        <p:blipFill>
          <a:blip r:embed="rId2"/>
          <a:stretch>
            <a:fillRect/>
          </a:stretch>
        </p:blipFill>
        <p:spPr>
          <a:xfrm>
            <a:off x="1490728" y="1512101"/>
            <a:ext cx="9383116" cy="4666350"/>
          </a:xfrm>
          <a:prstGeom prst="rect">
            <a:avLst/>
          </a:prstGeom>
        </p:spPr>
      </p:pic>
      <p:sp>
        <p:nvSpPr>
          <p:cNvPr id="3" name="TextBox 2"/>
          <p:cNvSpPr txBox="1"/>
          <p:nvPr/>
        </p:nvSpPr>
        <p:spPr>
          <a:xfrm>
            <a:off x="278782" y="6178451"/>
            <a:ext cx="2153603" cy="369332"/>
          </a:xfrm>
          <a:prstGeom prst="rect">
            <a:avLst/>
          </a:prstGeom>
          <a:noFill/>
        </p:spPr>
        <p:txBody>
          <a:bodyPr wrap="none" rtlCol="0">
            <a:spAutoFit/>
          </a:bodyPr>
          <a:lstStyle/>
          <a:p>
            <a:r>
              <a:rPr lang="en-US" dirty="0" smtClean="0">
                <a:cs typeface="Times New Roman" panose="02020603050405020304" pitchFamily="18" charset="0"/>
              </a:rPr>
              <a:t>Robinson et al., 2015</a:t>
            </a:r>
          </a:p>
        </p:txBody>
      </p:sp>
    </p:spTree>
    <p:extLst>
      <p:ext uri="{BB962C8B-B14F-4D97-AF65-F5344CB8AC3E}">
        <p14:creationId xmlns:p14="http://schemas.microsoft.com/office/powerpoint/2010/main" val="211026642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problem of population structure</a:t>
            </a:r>
            <a:endParaRPr lang="en-US" dirty="0"/>
          </a:p>
        </p:txBody>
      </p:sp>
      <p:sp>
        <p:nvSpPr>
          <p:cNvPr id="3" name="Content Placeholder 2"/>
          <p:cNvSpPr>
            <a:spLocks noGrp="1"/>
          </p:cNvSpPr>
          <p:nvPr>
            <p:ph idx="1"/>
          </p:nvPr>
        </p:nvSpPr>
        <p:spPr>
          <a:xfrm>
            <a:off x="849530" y="1798025"/>
            <a:ext cx="6798742" cy="4351338"/>
          </a:xfrm>
        </p:spPr>
        <p:txBody>
          <a:bodyPr/>
          <a:lstStyle/>
          <a:p>
            <a:r>
              <a:rPr lang="en-US" dirty="0" smtClean="0"/>
              <a:t>In large genetic studies, we often sample across</a:t>
            </a:r>
            <a:r>
              <a:rPr lang="en-US" dirty="0" smtClean="0">
                <a:solidFill>
                  <a:srgbClr val="0033CC"/>
                </a:solidFill>
              </a:rPr>
              <a:t> multiple populations</a:t>
            </a:r>
          </a:p>
          <a:p>
            <a:endParaRPr lang="en-US" dirty="0" smtClean="0"/>
          </a:p>
          <a:p>
            <a:r>
              <a:rPr lang="en-US" dirty="0" smtClean="0"/>
              <a:t>Sampling may be </a:t>
            </a:r>
            <a:r>
              <a:rPr lang="en-US" dirty="0" smtClean="0">
                <a:solidFill>
                  <a:srgbClr val="0033CC"/>
                </a:solidFill>
              </a:rPr>
              <a:t>uneven</a:t>
            </a:r>
            <a:r>
              <a:rPr lang="en-US" dirty="0" smtClean="0"/>
              <a:t>, due to purely </a:t>
            </a:r>
            <a:r>
              <a:rPr lang="en-US" dirty="0" smtClean="0">
                <a:solidFill>
                  <a:srgbClr val="0033CC"/>
                </a:solidFill>
              </a:rPr>
              <a:t>environmental/cultural reasons</a:t>
            </a:r>
          </a:p>
          <a:p>
            <a:pPr marL="0" indent="0">
              <a:buNone/>
            </a:pPr>
            <a:endParaRPr lang="en-US" dirty="0" smtClean="0"/>
          </a:p>
          <a:p>
            <a:r>
              <a:rPr lang="en-US" dirty="0" smtClean="0"/>
              <a:t>Any variant with a </a:t>
            </a:r>
            <a:r>
              <a:rPr lang="en-US" dirty="0" smtClean="0">
                <a:solidFill>
                  <a:srgbClr val="0033CC"/>
                </a:solidFill>
              </a:rPr>
              <a:t>different frequency</a:t>
            </a:r>
            <a:r>
              <a:rPr lang="en-US" dirty="0" smtClean="0"/>
              <a:t> between populations (due to </a:t>
            </a:r>
            <a:r>
              <a:rPr lang="en-US" dirty="0" smtClean="0">
                <a:solidFill>
                  <a:srgbClr val="0033CC"/>
                </a:solidFill>
              </a:rPr>
              <a:t>neutral genetic drift</a:t>
            </a:r>
            <a:r>
              <a:rPr lang="en-US" dirty="0" smtClean="0"/>
              <a:t>) will seem associated</a:t>
            </a:r>
            <a:endParaRPr lang="en-US" dirty="0"/>
          </a:p>
        </p:txBody>
      </p:sp>
      <p:sp>
        <p:nvSpPr>
          <p:cNvPr id="4" name="Rectangle 3"/>
          <p:cNvSpPr/>
          <p:nvPr/>
        </p:nvSpPr>
        <p:spPr>
          <a:xfrm>
            <a:off x="8151541" y="1856077"/>
            <a:ext cx="3010830" cy="1973765"/>
          </a:xfrm>
          <a:prstGeom prst="rect">
            <a:avLst/>
          </a:prstGeom>
          <a:solidFill>
            <a:schemeClr val="accent3">
              <a:lumMod val="20000"/>
              <a:lumOff val="80000"/>
            </a:schemeClr>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8151541" y="4465880"/>
            <a:ext cx="3010830" cy="1973765"/>
          </a:xfrm>
          <a:prstGeom prst="rect">
            <a:avLst/>
          </a:prstGeom>
          <a:solidFill>
            <a:schemeClr val="accent3">
              <a:lumMod val="20000"/>
              <a:lumOff val="80000"/>
            </a:schemeClr>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9211962" y="1316624"/>
            <a:ext cx="889987" cy="461665"/>
          </a:xfrm>
          <a:prstGeom prst="rect">
            <a:avLst/>
          </a:prstGeom>
          <a:noFill/>
        </p:spPr>
        <p:txBody>
          <a:bodyPr wrap="none" rtlCol="0">
            <a:spAutoFit/>
          </a:bodyPr>
          <a:lstStyle/>
          <a:p>
            <a:r>
              <a:rPr lang="en-US" sz="2400" dirty="0" smtClean="0">
                <a:cs typeface="Times New Roman" panose="02020603050405020304" pitchFamily="18" charset="0"/>
              </a:rPr>
              <a:t>Cases</a:t>
            </a:r>
          </a:p>
        </p:txBody>
      </p:sp>
      <p:sp>
        <p:nvSpPr>
          <p:cNvPr id="7" name="TextBox 6"/>
          <p:cNvSpPr txBox="1"/>
          <p:nvPr/>
        </p:nvSpPr>
        <p:spPr>
          <a:xfrm>
            <a:off x="9043549" y="3964840"/>
            <a:ext cx="1226811" cy="461665"/>
          </a:xfrm>
          <a:prstGeom prst="rect">
            <a:avLst/>
          </a:prstGeom>
          <a:noFill/>
        </p:spPr>
        <p:txBody>
          <a:bodyPr wrap="none" rtlCol="0">
            <a:spAutoFit/>
          </a:bodyPr>
          <a:lstStyle/>
          <a:p>
            <a:r>
              <a:rPr lang="en-US" sz="2400" dirty="0" smtClean="0">
                <a:cs typeface="Times New Roman" panose="02020603050405020304" pitchFamily="18" charset="0"/>
              </a:rPr>
              <a:t>Controls</a:t>
            </a:r>
          </a:p>
        </p:txBody>
      </p:sp>
      <p:sp>
        <p:nvSpPr>
          <p:cNvPr id="8" name="Oval 7"/>
          <p:cNvSpPr/>
          <p:nvPr/>
        </p:nvSpPr>
        <p:spPr>
          <a:xfrm>
            <a:off x="8452625" y="2052195"/>
            <a:ext cx="324000" cy="324000"/>
          </a:xfrm>
          <a:prstGeom prst="ellipse">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9494954" y="2195646"/>
            <a:ext cx="324000" cy="324000"/>
          </a:xfrm>
          <a:prstGeom prst="ellipse">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9018950" y="3061097"/>
            <a:ext cx="324000" cy="324000"/>
          </a:xfrm>
          <a:prstGeom prst="ellipse">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8290625" y="3249312"/>
            <a:ext cx="324000" cy="324000"/>
          </a:xfrm>
          <a:prstGeom prst="ellipse">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nvSpPr>
        <p:spPr>
          <a:xfrm>
            <a:off x="10101949" y="2902099"/>
            <a:ext cx="324000" cy="324000"/>
          </a:xfrm>
          <a:prstGeom prst="ellipse">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nvSpPr>
        <p:spPr>
          <a:xfrm>
            <a:off x="10304958" y="2376195"/>
            <a:ext cx="324000" cy="324000"/>
          </a:xfrm>
          <a:prstGeom prst="ellipse">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8771984" y="2562208"/>
            <a:ext cx="324000" cy="324000"/>
          </a:xfrm>
          <a:prstGeom prst="ellipse">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p:cNvSpPr/>
          <p:nvPr/>
        </p:nvSpPr>
        <p:spPr>
          <a:xfrm>
            <a:off x="9119212" y="4600967"/>
            <a:ext cx="324000" cy="324000"/>
          </a:xfrm>
          <a:prstGeom prst="ellipse">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p:cNvSpPr/>
          <p:nvPr/>
        </p:nvSpPr>
        <p:spPr>
          <a:xfrm>
            <a:off x="10411873" y="5921299"/>
            <a:ext cx="324000" cy="324000"/>
          </a:xfrm>
          <a:prstGeom prst="ellipse">
            <a:avLst/>
          </a:prstGeom>
          <a:solidFill>
            <a:srgbClr val="07B5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p:cNvSpPr/>
          <p:nvPr/>
        </p:nvSpPr>
        <p:spPr>
          <a:xfrm>
            <a:off x="8396242" y="4967529"/>
            <a:ext cx="324000" cy="324000"/>
          </a:xfrm>
          <a:prstGeom prst="ellipse">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p:cNvSpPr/>
          <p:nvPr/>
        </p:nvSpPr>
        <p:spPr>
          <a:xfrm>
            <a:off x="9095984" y="5825363"/>
            <a:ext cx="324000" cy="324000"/>
          </a:xfrm>
          <a:prstGeom prst="ellipse">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p:cNvSpPr/>
          <p:nvPr/>
        </p:nvSpPr>
        <p:spPr>
          <a:xfrm>
            <a:off x="10445895" y="4924967"/>
            <a:ext cx="324000" cy="324000"/>
          </a:xfrm>
          <a:prstGeom prst="ellipse">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p:cNvSpPr/>
          <p:nvPr/>
        </p:nvSpPr>
        <p:spPr>
          <a:xfrm>
            <a:off x="9740789" y="5753437"/>
            <a:ext cx="324000" cy="324000"/>
          </a:xfrm>
          <a:prstGeom prst="ellipse">
            <a:avLst/>
          </a:prstGeom>
          <a:solidFill>
            <a:srgbClr val="07B5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p:cNvSpPr/>
          <p:nvPr/>
        </p:nvSpPr>
        <p:spPr>
          <a:xfrm>
            <a:off x="9818954" y="4713864"/>
            <a:ext cx="324000" cy="324000"/>
          </a:xfrm>
          <a:prstGeom prst="ellipse">
            <a:avLst/>
          </a:prstGeom>
          <a:solidFill>
            <a:srgbClr val="07B5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p:cNvSpPr/>
          <p:nvPr/>
        </p:nvSpPr>
        <p:spPr>
          <a:xfrm>
            <a:off x="8415793" y="5962808"/>
            <a:ext cx="324000" cy="324000"/>
          </a:xfrm>
          <a:prstGeom prst="ellipse">
            <a:avLst/>
          </a:prstGeom>
          <a:solidFill>
            <a:srgbClr val="07B5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p:cNvSpPr/>
          <p:nvPr/>
        </p:nvSpPr>
        <p:spPr>
          <a:xfrm>
            <a:off x="8622165" y="5444399"/>
            <a:ext cx="324000" cy="324000"/>
          </a:xfrm>
          <a:prstGeom prst="ellipse">
            <a:avLst/>
          </a:prstGeom>
          <a:solidFill>
            <a:srgbClr val="07B5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p:cNvSpPr/>
          <p:nvPr/>
        </p:nvSpPr>
        <p:spPr>
          <a:xfrm>
            <a:off x="10142954" y="5292285"/>
            <a:ext cx="324000" cy="324000"/>
          </a:xfrm>
          <a:prstGeom prst="ellipse">
            <a:avLst/>
          </a:prstGeom>
          <a:solidFill>
            <a:srgbClr val="07B5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p:cNvSpPr/>
          <p:nvPr/>
        </p:nvSpPr>
        <p:spPr>
          <a:xfrm>
            <a:off x="9373925" y="5128762"/>
            <a:ext cx="324000" cy="324000"/>
          </a:xfrm>
          <a:prstGeom prst="ellipse">
            <a:avLst/>
          </a:prstGeom>
          <a:solidFill>
            <a:srgbClr val="07B5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p:cNvSpPr/>
          <p:nvPr/>
        </p:nvSpPr>
        <p:spPr>
          <a:xfrm>
            <a:off x="9416789" y="2724208"/>
            <a:ext cx="324000" cy="324000"/>
          </a:xfrm>
          <a:prstGeom prst="ellipse">
            <a:avLst/>
          </a:prstGeom>
          <a:solidFill>
            <a:srgbClr val="07B5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p:cNvSpPr/>
          <p:nvPr/>
        </p:nvSpPr>
        <p:spPr>
          <a:xfrm>
            <a:off x="10060034" y="2028059"/>
            <a:ext cx="324000" cy="324000"/>
          </a:xfrm>
          <a:prstGeom prst="ellipse">
            <a:avLst/>
          </a:prstGeom>
          <a:solidFill>
            <a:srgbClr val="07B5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p:cNvSpPr/>
          <p:nvPr/>
        </p:nvSpPr>
        <p:spPr>
          <a:xfrm>
            <a:off x="10628958" y="3259684"/>
            <a:ext cx="324000" cy="324000"/>
          </a:xfrm>
          <a:prstGeom prst="ellipse">
            <a:avLst/>
          </a:prstGeom>
          <a:solidFill>
            <a:srgbClr val="07B5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p:cNvSpPr/>
          <p:nvPr/>
        </p:nvSpPr>
        <p:spPr>
          <a:xfrm>
            <a:off x="9576633" y="3366200"/>
            <a:ext cx="324000" cy="324000"/>
          </a:xfrm>
          <a:prstGeom prst="ellipse">
            <a:avLst/>
          </a:prstGeom>
          <a:solidFill>
            <a:srgbClr val="07B5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p:cNvSpPr/>
          <p:nvPr/>
        </p:nvSpPr>
        <p:spPr>
          <a:xfrm>
            <a:off x="5228296" y="5616285"/>
            <a:ext cx="324000" cy="324000"/>
          </a:xfrm>
          <a:prstGeom prst="ellipse">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p:cNvSpPr/>
          <p:nvPr/>
        </p:nvSpPr>
        <p:spPr>
          <a:xfrm>
            <a:off x="5228296" y="6077437"/>
            <a:ext cx="324000" cy="324000"/>
          </a:xfrm>
          <a:prstGeom prst="ellipse">
            <a:avLst/>
          </a:prstGeom>
          <a:solidFill>
            <a:srgbClr val="07B5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p:cNvSpPr txBox="1"/>
          <p:nvPr/>
        </p:nvSpPr>
        <p:spPr>
          <a:xfrm>
            <a:off x="5612060" y="5579755"/>
            <a:ext cx="1972848" cy="400110"/>
          </a:xfrm>
          <a:prstGeom prst="rect">
            <a:avLst/>
          </a:prstGeom>
          <a:noFill/>
        </p:spPr>
        <p:txBody>
          <a:bodyPr wrap="none" rtlCol="0">
            <a:spAutoFit/>
          </a:bodyPr>
          <a:lstStyle/>
          <a:p>
            <a:r>
              <a:rPr lang="en-US" sz="2000" dirty="0" smtClean="0">
                <a:cs typeface="Times New Roman" panose="02020603050405020304" pitchFamily="18" charset="0"/>
              </a:rPr>
              <a:t>Sub-population 1</a:t>
            </a:r>
          </a:p>
        </p:txBody>
      </p:sp>
      <p:sp>
        <p:nvSpPr>
          <p:cNvPr id="35" name="TextBox 34"/>
          <p:cNvSpPr txBox="1"/>
          <p:nvPr/>
        </p:nvSpPr>
        <p:spPr>
          <a:xfrm>
            <a:off x="5617447" y="6044576"/>
            <a:ext cx="1972848" cy="400110"/>
          </a:xfrm>
          <a:prstGeom prst="rect">
            <a:avLst/>
          </a:prstGeom>
          <a:noFill/>
        </p:spPr>
        <p:txBody>
          <a:bodyPr wrap="none" rtlCol="0">
            <a:spAutoFit/>
          </a:bodyPr>
          <a:lstStyle/>
          <a:p>
            <a:r>
              <a:rPr lang="en-US" sz="2000" dirty="0" smtClean="0">
                <a:cs typeface="Times New Roman" panose="02020603050405020304" pitchFamily="18" charset="0"/>
              </a:rPr>
              <a:t>Sub-population 2</a:t>
            </a:r>
          </a:p>
        </p:txBody>
      </p:sp>
    </p:spTree>
    <p:extLst>
      <p:ext uri="{BB962C8B-B14F-4D97-AF65-F5344CB8AC3E}">
        <p14:creationId xmlns:p14="http://schemas.microsoft.com/office/powerpoint/2010/main" val="5108210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Most selection signal is false</a:t>
            </a:r>
            <a:endParaRPr lang="en-US" dirty="0"/>
          </a:p>
        </p:txBody>
      </p:sp>
      <p:pic>
        <p:nvPicPr>
          <p:cNvPr id="4" name="Picture 3"/>
          <p:cNvPicPr>
            <a:picLocks noChangeAspect="1"/>
          </p:cNvPicPr>
          <p:nvPr/>
        </p:nvPicPr>
        <p:blipFill rotWithShape="1">
          <a:blip r:embed="rId2"/>
          <a:srcRect t="5156"/>
          <a:stretch/>
        </p:blipFill>
        <p:spPr>
          <a:xfrm>
            <a:off x="1228866" y="2330605"/>
            <a:ext cx="2709000" cy="3170870"/>
          </a:xfrm>
          <a:prstGeom prst="rect">
            <a:avLst/>
          </a:prstGeom>
        </p:spPr>
      </p:pic>
      <p:sp>
        <p:nvSpPr>
          <p:cNvPr id="5" name="TextBox 4"/>
          <p:cNvSpPr txBox="1"/>
          <p:nvPr/>
        </p:nvSpPr>
        <p:spPr>
          <a:xfrm>
            <a:off x="1977110" y="5501475"/>
            <a:ext cx="1212511" cy="461665"/>
          </a:xfrm>
          <a:prstGeom prst="rect">
            <a:avLst/>
          </a:prstGeom>
          <a:noFill/>
        </p:spPr>
        <p:txBody>
          <a:bodyPr wrap="none" rtlCol="0">
            <a:spAutoFit/>
          </a:bodyPr>
          <a:lstStyle/>
          <a:p>
            <a:r>
              <a:rPr lang="en-US" sz="2400" dirty="0" smtClean="0">
                <a:cs typeface="Times New Roman" panose="02020603050405020304" pitchFamily="18" charset="0"/>
              </a:rPr>
              <a:t>Latitude</a:t>
            </a:r>
          </a:p>
        </p:txBody>
      </p:sp>
      <p:sp>
        <p:nvSpPr>
          <p:cNvPr id="6" name="TextBox 5"/>
          <p:cNvSpPr txBox="1"/>
          <p:nvPr/>
        </p:nvSpPr>
        <p:spPr>
          <a:xfrm rot="16200000">
            <a:off x="-130845" y="3599008"/>
            <a:ext cx="2098651" cy="461665"/>
          </a:xfrm>
          <a:prstGeom prst="rect">
            <a:avLst/>
          </a:prstGeom>
          <a:noFill/>
        </p:spPr>
        <p:txBody>
          <a:bodyPr wrap="none" rtlCol="0">
            <a:spAutoFit/>
          </a:bodyPr>
          <a:lstStyle/>
          <a:p>
            <a:r>
              <a:rPr lang="en-US" sz="2400" dirty="0" smtClean="0">
                <a:cs typeface="Times New Roman" panose="02020603050405020304" pitchFamily="18" charset="0"/>
              </a:rPr>
              <a:t>Polygenic score</a:t>
            </a:r>
          </a:p>
        </p:txBody>
      </p:sp>
      <p:sp>
        <p:nvSpPr>
          <p:cNvPr id="7" name="TextBox 6"/>
          <p:cNvSpPr txBox="1"/>
          <p:nvPr/>
        </p:nvSpPr>
        <p:spPr>
          <a:xfrm>
            <a:off x="451783" y="6199351"/>
            <a:ext cx="3486083" cy="369332"/>
          </a:xfrm>
          <a:prstGeom prst="rect">
            <a:avLst/>
          </a:prstGeom>
          <a:noFill/>
        </p:spPr>
        <p:txBody>
          <a:bodyPr wrap="none" rtlCol="0">
            <a:spAutoFit/>
          </a:bodyPr>
          <a:lstStyle/>
          <a:p>
            <a:r>
              <a:rPr lang="en-US" dirty="0" smtClean="0">
                <a:cs typeface="Times New Roman" panose="02020603050405020304" pitchFamily="18" charset="0"/>
              </a:rPr>
              <a:t>Berg et al., 2019; </a:t>
            </a:r>
            <a:r>
              <a:rPr lang="en-US" dirty="0" err="1" smtClean="0">
                <a:cs typeface="Times New Roman" panose="02020603050405020304" pitchFamily="18" charset="0"/>
              </a:rPr>
              <a:t>Sohail</a:t>
            </a:r>
            <a:r>
              <a:rPr lang="en-US" dirty="0" smtClean="0">
                <a:cs typeface="Times New Roman" panose="02020603050405020304" pitchFamily="18" charset="0"/>
              </a:rPr>
              <a:t> et al., 2019</a:t>
            </a:r>
          </a:p>
        </p:txBody>
      </p:sp>
      <p:pic>
        <p:nvPicPr>
          <p:cNvPr id="8" name="Picture 7"/>
          <p:cNvPicPr>
            <a:picLocks noChangeAspect="1"/>
          </p:cNvPicPr>
          <p:nvPr/>
        </p:nvPicPr>
        <p:blipFill rotWithShape="1">
          <a:blip r:embed="rId3"/>
          <a:srcRect t="6188"/>
          <a:stretch/>
        </p:blipFill>
        <p:spPr>
          <a:xfrm>
            <a:off x="4328532" y="2274849"/>
            <a:ext cx="2588112" cy="3226625"/>
          </a:xfrm>
          <a:prstGeom prst="rect">
            <a:avLst/>
          </a:prstGeom>
        </p:spPr>
      </p:pic>
      <p:sp>
        <p:nvSpPr>
          <p:cNvPr id="9" name="TextBox 8"/>
          <p:cNvSpPr txBox="1"/>
          <p:nvPr/>
        </p:nvSpPr>
        <p:spPr>
          <a:xfrm>
            <a:off x="4943932" y="5467197"/>
            <a:ext cx="1212511" cy="461665"/>
          </a:xfrm>
          <a:prstGeom prst="rect">
            <a:avLst/>
          </a:prstGeom>
          <a:noFill/>
        </p:spPr>
        <p:txBody>
          <a:bodyPr wrap="none" rtlCol="0">
            <a:spAutoFit/>
          </a:bodyPr>
          <a:lstStyle/>
          <a:p>
            <a:r>
              <a:rPr lang="en-US" sz="2400" dirty="0" smtClean="0">
                <a:cs typeface="Times New Roman" panose="02020603050405020304" pitchFamily="18" charset="0"/>
              </a:rPr>
              <a:t>Latitude</a:t>
            </a:r>
          </a:p>
        </p:txBody>
      </p:sp>
      <p:sp>
        <p:nvSpPr>
          <p:cNvPr id="10" name="TextBox 9"/>
          <p:cNvSpPr txBox="1"/>
          <p:nvPr/>
        </p:nvSpPr>
        <p:spPr>
          <a:xfrm>
            <a:off x="1538235" y="1749049"/>
            <a:ext cx="2399631" cy="461665"/>
          </a:xfrm>
          <a:prstGeom prst="rect">
            <a:avLst/>
          </a:prstGeom>
          <a:noFill/>
        </p:spPr>
        <p:txBody>
          <a:bodyPr wrap="none" rtlCol="0">
            <a:spAutoFit/>
          </a:bodyPr>
          <a:lstStyle/>
          <a:p>
            <a:r>
              <a:rPr lang="en-US" sz="2400" dirty="0" smtClean="0">
                <a:cs typeface="Times New Roman" panose="02020603050405020304" pitchFamily="18" charset="0"/>
              </a:rPr>
              <a:t>World-wide study</a:t>
            </a:r>
          </a:p>
        </p:txBody>
      </p:sp>
      <p:sp>
        <p:nvSpPr>
          <p:cNvPr id="11" name="TextBox 10"/>
          <p:cNvSpPr txBox="1"/>
          <p:nvPr/>
        </p:nvSpPr>
        <p:spPr>
          <a:xfrm>
            <a:off x="4742113" y="1749049"/>
            <a:ext cx="1616148" cy="461665"/>
          </a:xfrm>
          <a:prstGeom prst="rect">
            <a:avLst/>
          </a:prstGeom>
          <a:noFill/>
        </p:spPr>
        <p:txBody>
          <a:bodyPr wrap="none" rtlCol="0">
            <a:spAutoFit/>
          </a:bodyPr>
          <a:lstStyle/>
          <a:p>
            <a:r>
              <a:rPr lang="en-US" sz="2400" dirty="0" smtClean="0">
                <a:cs typeface="Times New Roman" panose="02020603050405020304" pitchFamily="18" charset="0"/>
              </a:rPr>
              <a:t>UK biobank</a:t>
            </a:r>
          </a:p>
        </p:txBody>
      </p:sp>
      <p:pic>
        <p:nvPicPr>
          <p:cNvPr id="12" name="Picture 11"/>
          <p:cNvPicPr>
            <a:picLocks noChangeAspect="1"/>
          </p:cNvPicPr>
          <p:nvPr/>
        </p:nvPicPr>
        <p:blipFill rotWithShape="1">
          <a:blip r:embed="rId4"/>
          <a:srcRect l="1859" b="9882"/>
          <a:stretch/>
        </p:blipFill>
        <p:spPr>
          <a:xfrm>
            <a:off x="7387863" y="1713379"/>
            <a:ext cx="3950003" cy="3752988"/>
          </a:xfrm>
          <a:prstGeom prst="rect">
            <a:avLst/>
          </a:prstGeom>
        </p:spPr>
      </p:pic>
      <p:sp>
        <p:nvSpPr>
          <p:cNvPr id="13" name="TextBox 12"/>
          <p:cNvSpPr txBox="1"/>
          <p:nvPr/>
        </p:nvSpPr>
        <p:spPr>
          <a:xfrm>
            <a:off x="8642195" y="5617531"/>
            <a:ext cx="2399631" cy="830997"/>
          </a:xfrm>
          <a:prstGeom prst="rect">
            <a:avLst/>
          </a:prstGeom>
          <a:noFill/>
        </p:spPr>
        <p:txBody>
          <a:bodyPr wrap="none" rtlCol="0">
            <a:spAutoFit/>
          </a:bodyPr>
          <a:lstStyle/>
          <a:p>
            <a:r>
              <a:rPr lang="en-US" sz="2400" dirty="0" smtClean="0">
                <a:solidFill>
                  <a:srgbClr val="FF5050"/>
                </a:solidFill>
                <a:cs typeface="Times New Roman" panose="02020603050405020304" pitchFamily="18" charset="0"/>
              </a:rPr>
              <a:t>World-wide study</a:t>
            </a:r>
          </a:p>
          <a:p>
            <a:r>
              <a:rPr lang="en-US" sz="2400" dirty="0" smtClean="0">
                <a:solidFill>
                  <a:srgbClr val="07B590"/>
                </a:solidFill>
                <a:cs typeface="Times New Roman" panose="02020603050405020304" pitchFamily="18" charset="0"/>
              </a:rPr>
              <a:t>UK biobank</a:t>
            </a:r>
          </a:p>
        </p:txBody>
      </p:sp>
      <p:sp>
        <p:nvSpPr>
          <p:cNvPr id="3" name="TextBox 2"/>
          <p:cNvSpPr txBox="1"/>
          <p:nvPr/>
        </p:nvSpPr>
        <p:spPr>
          <a:xfrm>
            <a:off x="8191526" y="5141839"/>
            <a:ext cx="3185552" cy="400110"/>
          </a:xfrm>
          <a:prstGeom prst="rect">
            <a:avLst/>
          </a:prstGeom>
          <a:solidFill>
            <a:schemeClr val="bg1"/>
          </a:solidFill>
        </p:spPr>
        <p:txBody>
          <a:bodyPr wrap="none" rtlCol="0">
            <a:spAutoFit/>
          </a:bodyPr>
          <a:lstStyle/>
          <a:p>
            <a:r>
              <a:rPr lang="en-US" sz="2000" dirty="0" smtClean="0">
                <a:cs typeface="Times New Roman" panose="02020603050405020304" pitchFamily="18" charset="0"/>
              </a:rPr>
              <a:t>Italy      Spain     UK   NW-</a:t>
            </a:r>
            <a:r>
              <a:rPr lang="en-US" sz="2000" dirty="0" err="1" smtClean="0">
                <a:cs typeface="Times New Roman" panose="02020603050405020304" pitchFamily="18" charset="0"/>
              </a:rPr>
              <a:t>Eur</a:t>
            </a:r>
            <a:endParaRPr lang="en-US" sz="2000" dirty="0" smtClean="0">
              <a:cs typeface="Times New Roman" panose="02020603050405020304" pitchFamily="18" charset="0"/>
            </a:endParaRPr>
          </a:p>
        </p:txBody>
      </p:sp>
    </p:spTree>
    <p:extLst>
      <p:ext uri="{BB962C8B-B14F-4D97-AF65-F5344CB8AC3E}">
        <p14:creationId xmlns:p14="http://schemas.microsoft.com/office/powerpoint/2010/main" val="420503286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Population structure is a pervasive problem</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7548" y="2155738"/>
            <a:ext cx="5849046" cy="4386784"/>
          </a:xfrm>
          <a:prstGeom prst="rect">
            <a:avLst/>
          </a:prstGeom>
        </p:spPr>
      </p:pic>
      <p:sp>
        <p:nvSpPr>
          <p:cNvPr id="5" name="TextBox 4"/>
          <p:cNvSpPr txBox="1"/>
          <p:nvPr/>
        </p:nvSpPr>
        <p:spPr>
          <a:xfrm>
            <a:off x="682082" y="1694073"/>
            <a:ext cx="4705134" cy="461665"/>
          </a:xfrm>
          <a:prstGeom prst="rect">
            <a:avLst/>
          </a:prstGeom>
          <a:noFill/>
        </p:spPr>
        <p:txBody>
          <a:bodyPr wrap="none" rtlCol="0">
            <a:spAutoFit/>
          </a:bodyPr>
          <a:lstStyle/>
          <a:p>
            <a:r>
              <a:rPr lang="en-US" sz="2400" dirty="0" smtClean="0">
                <a:cs typeface="Times New Roman" panose="02020603050405020304" pitchFamily="18" charset="0"/>
              </a:rPr>
              <a:t>Educational attainment score (2016)</a:t>
            </a:r>
          </a:p>
        </p:txBody>
      </p:sp>
      <p:pic>
        <p:nvPicPr>
          <p:cNvPr id="8" name="Picture 7"/>
          <p:cNvPicPr>
            <a:picLocks noChangeAspect="1"/>
          </p:cNvPicPr>
          <p:nvPr/>
        </p:nvPicPr>
        <p:blipFill>
          <a:blip r:embed="rId3"/>
          <a:stretch>
            <a:fillRect/>
          </a:stretch>
        </p:blipFill>
        <p:spPr>
          <a:xfrm>
            <a:off x="5890428" y="4264438"/>
            <a:ext cx="5984898" cy="1982087"/>
          </a:xfrm>
          <a:prstGeom prst="rect">
            <a:avLst/>
          </a:prstGeom>
        </p:spPr>
      </p:pic>
      <p:pic>
        <p:nvPicPr>
          <p:cNvPr id="9" name="Picture 8"/>
          <p:cNvPicPr>
            <a:picLocks noChangeAspect="1"/>
          </p:cNvPicPr>
          <p:nvPr/>
        </p:nvPicPr>
        <p:blipFill>
          <a:blip r:embed="rId4"/>
          <a:stretch>
            <a:fillRect/>
          </a:stretch>
        </p:blipFill>
        <p:spPr>
          <a:xfrm>
            <a:off x="5890428" y="1694073"/>
            <a:ext cx="5984898" cy="2108700"/>
          </a:xfrm>
          <a:prstGeom prst="rect">
            <a:avLst/>
          </a:prstGeom>
        </p:spPr>
      </p:pic>
    </p:spTree>
    <p:extLst>
      <p:ext uri="{BB962C8B-B14F-4D97-AF65-F5344CB8AC3E}">
        <p14:creationId xmlns:p14="http://schemas.microsoft.com/office/powerpoint/2010/main" val="40008482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Lower prediction quality in non-Europeans</a:t>
            </a:r>
          </a:p>
        </p:txBody>
      </p:sp>
      <p:pic>
        <p:nvPicPr>
          <p:cNvPr id="4" name="Picture 3"/>
          <p:cNvPicPr>
            <a:picLocks noChangeAspect="1"/>
          </p:cNvPicPr>
          <p:nvPr/>
        </p:nvPicPr>
        <p:blipFill>
          <a:blip r:embed="rId2"/>
          <a:stretch>
            <a:fillRect/>
          </a:stretch>
        </p:blipFill>
        <p:spPr>
          <a:xfrm>
            <a:off x="2111829" y="2003877"/>
            <a:ext cx="7377857" cy="4142277"/>
          </a:xfrm>
          <a:prstGeom prst="rect">
            <a:avLst/>
          </a:prstGeom>
        </p:spPr>
      </p:pic>
      <p:sp>
        <p:nvSpPr>
          <p:cNvPr id="5" name="TextBox 4"/>
          <p:cNvSpPr txBox="1"/>
          <p:nvPr/>
        </p:nvSpPr>
        <p:spPr>
          <a:xfrm>
            <a:off x="2598234" y="6238487"/>
            <a:ext cx="1921103" cy="369332"/>
          </a:xfrm>
          <a:prstGeom prst="rect">
            <a:avLst/>
          </a:prstGeom>
          <a:noFill/>
        </p:spPr>
        <p:txBody>
          <a:bodyPr wrap="none" rtlCol="0">
            <a:spAutoFit/>
          </a:bodyPr>
          <a:lstStyle/>
          <a:p>
            <a:r>
              <a:rPr lang="en-US" dirty="0" smtClean="0">
                <a:cs typeface="Times New Roman" panose="02020603050405020304" pitchFamily="18" charset="0"/>
              </a:rPr>
              <a:t>Martin et al., 2019</a:t>
            </a:r>
          </a:p>
        </p:txBody>
      </p:sp>
      <p:sp>
        <p:nvSpPr>
          <p:cNvPr id="6" name="TextBox 5"/>
          <p:cNvSpPr txBox="1"/>
          <p:nvPr/>
        </p:nvSpPr>
        <p:spPr>
          <a:xfrm>
            <a:off x="2598234" y="1542212"/>
            <a:ext cx="7348654" cy="461665"/>
          </a:xfrm>
          <a:prstGeom prst="rect">
            <a:avLst/>
          </a:prstGeom>
          <a:noFill/>
        </p:spPr>
        <p:txBody>
          <a:bodyPr wrap="square" rtlCol="0">
            <a:spAutoFit/>
          </a:bodyPr>
          <a:lstStyle/>
          <a:p>
            <a:r>
              <a:rPr lang="en-US" sz="2400" dirty="0" smtClean="0"/>
              <a:t>22 quantitative </a:t>
            </a:r>
            <a:r>
              <a:rPr lang="en-US" sz="2400" dirty="0"/>
              <a:t>anthropometric and </a:t>
            </a:r>
            <a:r>
              <a:rPr lang="en-US" sz="2400" dirty="0" smtClean="0"/>
              <a:t>blood-panel traits</a:t>
            </a:r>
            <a:endParaRPr lang="en-US" sz="3200" dirty="0" smtClean="0">
              <a:cs typeface="Times New Roman" panose="02020603050405020304" pitchFamily="18" charset="0"/>
            </a:endParaRPr>
          </a:p>
        </p:txBody>
      </p:sp>
    </p:spTree>
    <p:extLst>
      <p:ext uri="{BB962C8B-B14F-4D97-AF65-F5344CB8AC3E}">
        <p14:creationId xmlns:p14="http://schemas.microsoft.com/office/powerpoint/2010/main" val="380976256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Lower prediction accuracy within families</a:t>
            </a:r>
            <a:endParaRPr lang="en-US" dirty="0"/>
          </a:p>
        </p:txBody>
      </p:sp>
      <p:grpSp>
        <p:nvGrpSpPr>
          <p:cNvPr id="16" name="Group 15"/>
          <p:cNvGrpSpPr/>
          <p:nvPr/>
        </p:nvGrpSpPr>
        <p:grpSpPr>
          <a:xfrm>
            <a:off x="6452781" y="3044418"/>
            <a:ext cx="4252692" cy="3608422"/>
            <a:chOff x="7588994" y="3028736"/>
            <a:chExt cx="4252692" cy="3608422"/>
          </a:xfrm>
        </p:grpSpPr>
        <p:pic>
          <p:nvPicPr>
            <p:cNvPr id="13" name="Picture 12"/>
            <p:cNvPicPr>
              <a:picLocks noChangeAspect="1"/>
            </p:cNvPicPr>
            <p:nvPr/>
          </p:nvPicPr>
          <p:blipFill>
            <a:blip r:embed="rId2"/>
            <a:stretch>
              <a:fillRect/>
            </a:stretch>
          </p:blipFill>
          <p:spPr>
            <a:xfrm>
              <a:off x="7588994" y="3168962"/>
              <a:ext cx="3684524" cy="3369444"/>
            </a:xfrm>
            <a:prstGeom prst="rect">
              <a:avLst/>
            </a:prstGeom>
          </p:spPr>
        </p:pic>
        <p:pic>
          <p:nvPicPr>
            <p:cNvPr id="12" name="Picture 11"/>
            <p:cNvPicPr>
              <a:picLocks noChangeAspect="1"/>
            </p:cNvPicPr>
            <p:nvPr/>
          </p:nvPicPr>
          <p:blipFill>
            <a:blip r:embed="rId3"/>
            <a:stretch>
              <a:fillRect/>
            </a:stretch>
          </p:blipFill>
          <p:spPr>
            <a:xfrm>
              <a:off x="9548558" y="3823083"/>
              <a:ext cx="1780200" cy="801867"/>
            </a:xfrm>
            <a:prstGeom prst="rect">
              <a:avLst/>
            </a:prstGeom>
          </p:spPr>
        </p:pic>
        <p:sp>
          <p:nvSpPr>
            <p:cNvPr id="14" name="TextBox 13"/>
            <p:cNvSpPr txBox="1"/>
            <p:nvPr/>
          </p:nvSpPr>
          <p:spPr>
            <a:xfrm>
              <a:off x="7836519" y="6237048"/>
              <a:ext cx="1792542" cy="400110"/>
            </a:xfrm>
            <a:prstGeom prst="rect">
              <a:avLst/>
            </a:prstGeom>
            <a:solidFill>
              <a:schemeClr val="bg1"/>
            </a:solidFill>
          </p:spPr>
          <p:txBody>
            <a:bodyPr wrap="none" rtlCol="0">
              <a:spAutoFit/>
            </a:bodyPr>
            <a:lstStyle/>
            <a:p>
              <a:r>
                <a:rPr lang="en-US" sz="2000" dirty="0" smtClean="0">
                  <a:cs typeface="Times New Roman" panose="02020603050405020304" pitchFamily="18" charset="0"/>
                </a:rPr>
                <a:t>SNP heritability</a:t>
              </a:r>
            </a:p>
          </p:txBody>
        </p:sp>
        <p:sp>
          <p:nvSpPr>
            <p:cNvPr id="15" name="TextBox 14"/>
            <p:cNvSpPr txBox="1"/>
            <p:nvPr/>
          </p:nvSpPr>
          <p:spPr>
            <a:xfrm>
              <a:off x="9548558" y="6237048"/>
              <a:ext cx="2293128" cy="400110"/>
            </a:xfrm>
            <a:prstGeom prst="rect">
              <a:avLst/>
            </a:prstGeom>
            <a:solidFill>
              <a:schemeClr val="bg1"/>
            </a:solidFill>
          </p:spPr>
          <p:txBody>
            <a:bodyPr wrap="none" rtlCol="0">
              <a:spAutoFit/>
            </a:bodyPr>
            <a:lstStyle/>
            <a:p>
              <a:r>
                <a:rPr lang="en-US" sz="2000" dirty="0" smtClean="0">
                  <a:cs typeface="Times New Roman" panose="02020603050405020304" pitchFamily="18" charset="0"/>
                </a:rPr>
                <a:t>Polygenic prediction</a:t>
              </a:r>
            </a:p>
          </p:txBody>
        </p:sp>
        <p:sp>
          <p:nvSpPr>
            <p:cNvPr id="11" name="TextBox 10"/>
            <p:cNvSpPr txBox="1"/>
            <p:nvPr/>
          </p:nvSpPr>
          <p:spPr>
            <a:xfrm>
              <a:off x="9301503" y="3028736"/>
              <a:ext cx="2369431" cy="646331"/>
            </a:xfrm>
            <a:prstGeom prst="rect">
              <a:avLst/>
            </a:prstGeom>
            <a:solidFill>
              <a:schemeClr val="bg1"/>
            </a:solidFill>
          </p:spPr>
          <p:txBody>
            <a:bodyPr wrap="none" rtlCol="0">
              <a:spAutoFit/>
            </a:bodyPr>
            <a:lstStyle/>
            <a:p>
              <a:pPr algn="ctr"/>
              <a:r>
                <a:rPr lang="en-US" dirty="0" err="1" smtClean="0">
                  <a:cs typeface="Times New Roman" panose="02020603050405020304" pitchFamily="18" charset="0"/>
                </a:rPr>
                <a:t>Cheesman</a:t>
              </a:r>
              <a:r>
                <a:rPr lang="en-US" dirty="0" smtClean="0">
                  <a:cs typeface="Times New Roman" panose="02020603050405020304" pitchFamily="18" charset="0"/>
                </a:rPr>
                <a:t> et al., 2019</a:t>
              </a:r>
            </a:p>
            <a:p>
              <a:pPr algn="ctr"/>
              <a:r>
                <a:rPr lang="en-US" dirty="0" smtClean="0">
                  <a:cs typeface="Times New Roman" panose="02020603050405020304" pitchFamily="18" charset="0"/>
                </a:rPr>
                <a:t>Educational attainment</a:t>
              </a:r>
            </a:p>
          </p:txBody>
        </p:sp>
      </p:grpSp>
      <p:sp>
        <p:nvSpPr>
          <p:cNvPr id="18" name="Oval 17"/>
          <p:cNvSpPr/>
          <p:nvPr/>
        </p:nvSpPr>
        <p:spPr>
          <a:xfrm>
            <a:off x="1760135" y="1578586"/>
            <a:ext cx="1763650" cy="936702"/>
          </a:xfrm>
          <a:prstGeom prst="ellipse">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solidFill>
                  <a:schemeClr val="tx1"/>
                </a:solidFill>
              </a:rPr>
              <a:t>Own genotype</a:t>
            </a:r>
            <a:endParaRPr lang="en-US" sz="2000" dirty="0">
              <a:solidFill>
                <a:schemeClr val="tx1"/>
              </a:solidFill>
            </a:endParaRPr>
          </a:p>
        </p:txBody>
      </p:sp>
      <p:sp>
        <p:nvSpPr>
          <p:cNvPr id="19" name="Oval 18"/>
          <p:cNvSpPr/>
          <p:nvPr/>
        </p:nvSpPr>
        <p:spPr>
          <a:xfrm>
            <a:off x="4265441" y="1578586"/>
            <a:ext cx="1763650" cy="936702"/>
          </a:xfrm>
          <a:prstGeom prst="ellipse">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solidFill>
                  <a:schemeClr val="tx1"/>
                </a:solidFill>
              </a:rPr>
              <a:t>Parental genotype</a:t>
            </a:r>
            <a:endParaRPr lang="en-US" sz="2000" dirty="0">
              <a:solidFill>
                <a:schemeClr val="tx1"/>
              </a:solidFill>
            </a:endParaRPr>
          </a:p>
        </p:txBody>
      </p:sp>
      <p:sp>
        <p:nvSpPr>
          <p:cNvPr id="20" name="Oval 19"/>
          <p:cNvSpPr/>
          <p:nvPr/>
        </p:nvSpPr>
        <p:spPr>
          <a:xfrm>
            <a:off x="6785244" y="1578586"/>
            <a:ext cx="1763650" cy="936702"/>
          </a:xfrm>
          <a:prstGeom prst="ellipse">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tx1"/>
                </a:solidFill>
              </a:rPr>
              <a:t>Home environment</a:t>
            </a:r>
            <a:endParaRPr lang="en-US" sz="1600" dirty="0">
              <a:solidFill>
                <a:schemeClr val="tx1"/>
              </a:solidFill>
            </a:endParaRPr>
          </a:p>
        </p:txBody>
      </p:sp>
      <p:sp>
        <p:nvSpPr>
          <p:cNvPr id="21" name="Oval 20"/>
          <p:cNvSpPr/>
          <p:nvPr/>
        </p:nvSpPr>
        <p:spPr>
          <a:xfrm>
            <a:off x="9354010" y="1578586"/>
            <a:ext cx="1763650" cy="936702"/>
          </a:xfrm>
          <a:prstGeom prst="ellipse">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solidFill>
                  <a:schemeClr val="tx1"/>
                </a:solidFill>
              </a:rPr>
              <a:t>Own education</a:t>
            </a:r>
            <a:endParaRPr lang="en-US" sz="2000" dirty="0">
              <a:solidFill>
                <a:schemeClr val="tx1"/>
              </a:solidFill>
            </a:endParaRPr>
          </a:p>
        </p:txBody>
      </p:sp>
      <p:cxnSp>
        <p:nvCxnSpPr>
          <p:cNvPr id="23" name="Straight Arrow Connector 22"/>
          <p:cNvCxnSpPr/>
          <p:nvPr/>
        </p:nvCxnSpPr>
        <p:spPr>
          <a:xfrm flipV="1">
            <a:off x="1487193" y="1684575"/>
            <a:ext cx="0" cy="806049"/>
          </a:xfrm>
          <a:prstGeom prst="straightConnector1">
            <a:avLst/>
          </a:prstGeom>
          <a:ln w="19050">
            <a:solidFill>
              <a:schemeClr val="accent5">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611889" y="2532180"/>
            <a:ext cx="1750607" cy="461665"/>
          </a:xfrm>
          <a:prstGeom prst="rect">
            <a:avLst/>
          </a:prstGeom>
          <a:noFill/>
        </p:spPr>
        <p:txBody>
          <a:bodyPr wrap="none" rtlCol="0">
            <a:spAutoFit/>
          </a:bodyPr>
          <a:lstStyle/>
          <a:p>
            <a:r>
              <a:rPr lang="en-US" sz="2400" dirty="0" smtClean="0">
                <a:cs typeface="Times New Roman" panose="02020603050405020304" pitchFamily="18" charset="0"/>
              </a:rPr>
              <a:t>Higher score</a:t>
            </a:r>
          </a:p>
        </p:txBody>
      </p:sp>
      <p:cxnSp>
        <p:nvCxnSpPr>
          <p:cNvPr id="25" name="Straight Arrow Connector 24"/>
          <p:cNvCxnSpPr/>
          <p:nvPr/>
        </p:nvCxnSpPr>
        <p:spPr>
          <a:xfrm flipV="1">
            <a:off x="4070557" y="1684575"/>
            <a:ext cx="0" cy="806049"/>
          </a:xfrm>
          <a:prstGeom prst="straightConnector1">
            <a:avLst/>
          </a:prstGeom>
          <a:ln w="19050">
            <a:solidFill>
              <a:schemeClr val="accent5">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26" name="TextBox 25"/>
          <p:cNvSpPr txBox="1"/>
          <p:nvPr/>
        </p:nvSpPr>
        <p:spPr>
          <a:xfrm>
            <a:off x="3195253" y="2532180"/>
            <a:ext cx="1750607" cy="769441"/>
          </a:xfrm>
          <a:prstGeom prst="rect">
            <a:avLst/>
          </a:prstGeom>
          <a:noFill/>
        </p:spPr>
        <p:txBody>
          <a:bodyPr wrap="none" rtlCol="0">
            <a:spAutoFit/>
          </a:bodyPr>
          <a:lstStyle/>
          <a:p>
            <a:pPr algn="ctr"/>
            <a:r>
              <a:rPr lang="en-US" sz="2400" dirty="0" smtClean="0">
                <a:cs typeface="Times New Roman" panose="02020603050405020304" pitchFamily="18" charset="0"/>
              </a:rPr>
              <a:t>Higher score</a:t>
            </a:r>
          </a:p>
          <a:p>
            <a:pPr algn="ctr"/>
            <a:r>
              <a:rPr lang="en-US" sz="2000" dirty="0" smtClean="0">
                <a:cs typeface="Times New Roman" panose="02020603050405020304" pitchFamily="18" charset="0"/>
              </a:rPr>
              <a:t>50% shared</a:t>
            </a:r>
          </a:p>
        </p:txBody>
      </p:sp>
      <p:cxnSp>
        <p:nvCxnSpPr>
          <p:cNvPr id="27" name="Straight Arrow Connector 26"/>
          <p:cNvCxnSpPr/>
          <p:nvPr/>
        </p:nvCxnSpPr>
        <p:spPr>
          <a:xfrm flipV="1">
            <a:off x="6627669" y="1684575"/>
            <a:ext cx="0" cy="806049"/>
          </a:xfrm>
          <a:prstGeom prst="straightConnector1">
            <a:avLst/>
          </a:prstGeom>
          <a:ln w="19050">
            <a:solidFill>
              <a:schemeClr val="accent5">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5752365" y="2532180"/>
            <a:ext cx="2915863" cy="461665"/>
          </a:xfrm>
          <a:prstGeom prst="rect">
            <a:avLst/>
          </a:prstGeom>
          <a:noFill/>
        </p:spPr>
        <p:txBody>
          <a:bodyPr wrap="none" rtlCol="0">
            <a:spAutoFit/>
          </a:bodyPr>
          <a:lstStyle/>
          <a:p>
            <a:r>
              <a:rPr lang="en-US" sz="2400" dirty="0" smtClean="0">
                <a:cs typeface="Times New Roman" panose="02020603050405020304" pitchFamily="18" charset="0"/>
              </a:rPr>
              <a:t>Education supporting </a:t>
            </a:r>
          </a:p>
        </p:txBody>
      </p:sp>
      <p:cxnSp>
        <p:nvCxnSpPr>
          <p:cNvPr id="29" name="Straight Arrow Connector 28"/>
          <p:cNvCxnSpPr/>
          <p:nvPr/>
        </p:nvCxnSpPr>
        <p:spPr>
          <a:xfrm flipV="1">
            <a:off x="9211037" y="1684575"/>
            <a:ext cx="0" cy="806049"/>
          </a:xfrm>
          <a:prstGeom prst="straightConnector1">
            <a:avLst/>
          </a:prstGeom>
          <a:ln w="19050">
            <a:solidFill>
              <a:schemeClr val="accent5">
                <a:lumMod val="50000"/>
              </a:schemeClr>
            </a:solidFill>
            <a:tailEnd type="arrow"/>
          </a:ln>
        </p:spPr>
        <p:style>
          <a:lnRef idx="1">
            <a:schemeClr val="accent1"/>
          </a:lnRef>
          <a:fillRef idx="0">
            <a:schemeClr val="accent1"/>
          </a:fillRef>
          <a:effectRef idx="0">
            <a:schemeClr val="accent1"/>
          </a:effectRef>
          <a:fontRef idx="minor">
            <a:schemeClr val="tx1"/>
          </a:fontRef>
        </p:style>
      </p:cxnSp>
      <p:grpSp>
        <p:nvGrpSpPr>
          <p:cNvPr id="6" name="Group 5"/>
          <p:cNvGrpSpPr/>
          <p:nvPr/>
        </p:nvGrpSpPr>
        <p:grpSpPr>
          <a:xfrm>
            <a:off x="1178559" y="3272347"/>
            <a:ext cx="4636368" cy="3306615"/>
            <a:chOff x="1178559" y="3272347"/>
            <a:chExt cx="4636368" cy="3306615"/>
          </a:xfrm>
        </p:grpSpPr>
        <p:pic>
          <p:nvPicPr>
            <p:cNvPr id="31" name="Picture 30"/>
            <p:cNvPicPr>
              <a:picLocks noChangeAspect="1"/>
            </p:cNvPicPr>
            <p:nvPr/>
          </p:nvPicPr>
          <p:blipFill rotWithShape="1">
            <a:blip r:embed="rId4"/>
            <a:srcRect t="21963"/>
            <a:stretch/>
          </p:blipFill>
          <p:spPr>
            <a:xfrm>
              <a:off x="1368103" y="4067073"/>
              <a:ext cx="4136552" cy="2511889"/>
            </a:xfrm>
            <a:prstGeom prst="rect">
              <a:avLst/>
            </a:prstGeom>
          </p:spPr>
        </p:pic>
        <p:sp>
          <p:nvSpPr>
            <p:cNvPr id="32" name="TextBox 31"/>
            <p:cNvSpPr txBox="1"/>
            <p:nvPr/>
          </p:nvSpPr>
          <p:spPr>
            <a:xfrm>
              <a:off x="3963971" y="3612337"/>
              <a:ext cx="1850956" cy="369332"/>
            </a:xfrm>
            <a:prstGeom prst="rect">
              <a:avLst/>
            </a:prstGeom>
            <a:noFill/>
          </p:spPr>
          <p:txBody>
            <a:bodyPr wrap="square" rtlCol="0">
              <a:spAutoFit/>
            </a:bodyPr>
            <a:lstStyle/>
            <a:p>
              <a:r>
                <a:rPr lang="en-US" dirty="0" smtClean="0">
                  <a:cs typeface="Times New Roman" panose="02020603050405020304" pitchFamily="18" charset="0"/>
                </a:rPr>
                <a:t>Young et al., 2019</a:t>
              </a:r>
            </a:p>
          </p:txBody>
        </p:sp>
        <p:sp>
          <p:nvSpPr>
            <p:cNvPr id="3" name="Rectangle 2"/>
            <p:cNvSpPr/>
            <p:nvPr/>
          </p:nvSpPr>
          <p:spPr>
            <a:xfrm>
              <a:off x="1178560" y="3301621"/>
              <a:ext cx="581575" cy="286895"/>
            </a:xfrm>
            <a:prstGeom prst="rect">
              <a:avLst/>
            </a:prstGeom>
            <a:solidFill>
              <a:srgbClr val="841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a:off x="1178559" y="3665806"/>
              <a:ext cx="581575" cy="286895"/>
            </a:xfrm>
            <a:prstGeom prst="rect">
              <a:avLst/>
            </a:prstGeom>
            <a:solidFill>
              <a:srgbClr val="519C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1810843" y="3272347"/>
              <a:ext cx="1584960" cy="400110"/>
            </a:xfrm>
            <a:prstGeom prst="rect">
              <a:avLst/>
            </a:prstGeom>
            <a:noFill/>
          </p:spPr>
          <p:txBody>
            <a:bodyPr wrap="square" rtlCol="0">
              <a:spAutoFit/>
            </a:bodyPr>
            <a:lstStyle/>
            <a:p>
              <a:r>
                <a:rPr lang="en-US" sz="2000" dirty="0" err="1" smtClean="0">
                  <a:cs typeface="Times New Roman" panose="02020603050405020304" pitchFamily="18" charset="0"/>
                </a:rPr>
                <a:t>Unrelateds</a:t>
              </a:r>
              <a:endParaRPr lang="en-US" sz="2000" dirty="0" smtClean="0">
                <a:cs typeface="Times New Roman" panose="02020603050405020304" pitchFamily="18" charset="0"/>
              </a:endParaRPr>
            </a:p>
          </p:txBody>
        </p:sp>
        <p:sp>
          <p:nvSpPr>
            <p:cNvPr id="33" name="TextBox 32"/>
            <p:cNvSpPr txBox="1"/>
            <p:nvPr/>
          </p:nvSpPr>
          <p:spPr>
            <a:xfrm>
              <a:off x="1815319" y="3598446"/>
              <a:ext cx="1812195" cy="400110"/>
            </a:xfrm>
            <a:prstGeom prst="rect">
              <a:avLst/>
            </a:prstGeom>
            <a:noFill/>
          </p:spPr>
          <p:txBody>
            <a:bodyPr wrap="square" rtlCol="0">
              <a:spAutoFit/>
            </a:bodyPr>
            <a:lstStyle/>
            <a:p>
              <a:r>
                <a:rPr lang="en-US" sz="2000" dirty="0" smtClean="0">
                  <a:cs typeface="Times New Roman" panose="02020603050405020304" pitchFamily="18" charset="0"/>
                </a:rPr>
                <a:t>Within-family</a:t>
              </a:r>
            </a:p>
          </p:txBody>
        </p:sp>
      </p:grpSp>
    </p:spTree>
    <p:extLst>
      <p:ext uri="{BB962C8B-B14F-4D97-AF65-F5344CB8AC3E}">
        <p14:creationId xmlns:p14="http://schemas.microsoft.com/office/powerpoint/2010/main" val="25360509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1"/>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9"/>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6"/>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animBg="1"/>
      <p:bldP spid="21" grpId="0" animBg="1"/>
      <p:bldP spid="24" grpId="0"/>
      <p:bldP spid="26" grpId="0"/>
      <p:bldP spid="28"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Variable predictive power across sex, age, and SES</a:t>
            </a:r>
            <a:endParaRPr lang="en-US" dirty="0"/>
          </a:p>
        </p:txBody>
      </p:sp>
      <p:pic>
        <p:nvPicPr>
          <p:cNvPr id="10" name="Picture 9"/>
          <p:cNvPicPr>
            <a:picLocks noChangeAspect="1"/>
          </p:cNvPicPr>
          <p:nvPr/>
        </p:nvPicPr>
        <p:blipFill>
          <a:blip r:embed="rId2"/>
          <a:stretch>
            <a:fillRect/>
          </a:stretch>
        </p:blipFill>
        <p:spPr>
          <a:xfrm>
            <a:off x="571414" y="1391187"/>
            <a:ext cx="5120281" cy="2294782"/>
          </a:xfrm>
          <a:prstGeom prst="rect">
            <a:avLst/>
          </a:prstGeom>
        </p:spPr>
      </p:pic>
      <p:pic>
        <p:nvPicPr>
          <p:cNvPr id="11" name="Picture 10"/>
          <p:cNvPicPr>
            <a:picLocks noChangeAspect="1"/>
          </p:cNvPicPr>
          <p:nvPr/>
        </p:nvPicPr>
        <p:blipFill>
          <a:blip r:embed="rId3"/>
          <a:stretch>
            <a:fillRect/>
          </a:stretch>
        </p:blipFill>
        <p:spPr>
          <a:xfrm>
            <a:off x="5627798" y="1310466"/>
            <a:ext cx="4646711" cy="2622510"/>
          </a:xfrm>
          <a:prstGeom prst="rect">
            <a:avLst/>
          </a:prstGeom>
        </p:spPr>
      </p:pic>
      <p:pic>
        <p:nvPicPr>
          <p:cNvPr id="12" name="Picture 11"/>
          <p:cNvPicPr>
            <a:picLocks noChangeAspect="1"/>
          </p:cNvPicPr>
          <p:nvPr/>
        </p:nvPicPr>
        <p:blipFill>
          <a:blip r:embed="rId4"/>
          <a:stretch>
            <a:fillRect/>
          </a:stretch>
        </p:blipFill>
        <p:spPr>
          <a:xfrm>
            <a:off x="635311" y="3796342"/>
            <a:ext cx="5147862" cy="2736732"/>
          </a:xfrm>
          <a:prstGeom prst="rect">
            <a:avLst/>
          </a:prstGeom>
        </p:spPr>
      </p:pic>
      <p:sp>
        <p:nvSpPr>
          <p:cNvPr id="13" name="TextBox 12"/>
          <p:cNvSpPr txBox="1"/>
          <p:nvPr/>
        </p:nvSpPr>
        <p:spPr>
          <a:xfrm>
            <a:off x="4107317" y="6190972"/>
            <a:ext cx="3040961" cy="369332"/>
          </a:xfrm>
          <a:prstGeom prst="rect">
            <a:avLst/>
          </a:prstGeom>
          <a:noFill/>
        </p:spPr>
        <p:txBody>
          <a:bodyPr wrap="none" rtlCol="0">
            <a:spAutoFit/>
          </a:bodyPr>
          <a:lstStyle/>
          <a:p>
            <a:r>
              <a:rPr lang="en-US" dirty="0" err="1" smtClean="0">
                <a:cs typeface="Times New Roman" panose="02020603050405020304" pitchFamily="18" charset="0"/>
              </a:rPr>
              <a:t>Mostafavi</a:t>
            </a:r>
            <a:r>
              <a:rPr lang="en-US" dirty="0" smtClean="0">
                <a:cs typeface="Times New Roman" panose="02020603050405020304" pitchFamily="18" charset="0"/>
              </a:rPr>
              <a:t>, </a:t>
            </a:r>
            <a:r>
              <a:rPr lang="en-US" dirty="0" err="1" smtClean="0">
                <a:cs typeface="Times New Roman" panose="02020603050405020304" pitchFamily="18" charset="0"/>
              </a:rPr>
              <a:t>Harpak</a:t>
            </a:r>
            <a:r>
              <a:rPr lang="en-US" dirty="0" smtClean="0">
                <a:cs typeface="Times New Roman" panose="02020603050405020304" pitchFamily="18" charset="0"/>
              </a:rPr>
              <a:t>, et al., 2020</a:t>
            </a:r>
          </a:p>
        </p:txBody>
      </p:sp>
    </p:spTree>
    <p:extLst>
      <p:ext uri="{BB962C8B-B14F-4D97-AF65-F5344CB8AC3E}">
        <p14:creationId xmlns:p14="http://schemas.microsoft.com/office/powerpoint/2010/main" val="32348995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Variable </a:t>
            </a:r>
            <a:r>
              <a:rPr lang="en-US" dirty="0" smtClean="0"/>
              <a:t>accuracy across time, location, and age</a:t>
            </a:r>
            <a:endParaRPr lang="en-US" dirty="0"/>
          </a:p>
        </p:txBody>
      </p:sp>
      <p:sp>
        <p:nvSpPr>
          <p:cNvPr id="5" name="TextBox 4"/>
          <p:cNvSpPr txBox="1"/>
          <p:nvPr/>
        </p:nvSpPr>
        <p:spPr>
          <a:xfrm>
            <a:off x="6717767" y="1485117"/>
            <a:ext cx="4449336" cy="830997"/>
          </a:xfrm>
          <a:prstGeom prst="rect">
            <a:avLst/>
          </a:prstGeom>
          <a:noFill/>
        </p:spPr>
        <p:txBody>
          <a:bodyPr wrap="square" rtlCol="0">
            <a:spAutoFit/>
          </a:bodyPr>
          <a:lstStyle/>
          <a:p>
            <a:pPr algn="ctr"/>
            <a:r>
              <a:rPr lang="en-US" sz="2400" dirty="0" smtClean="0">
                <a:cs typeface="Times New Roman" panose="02020603050405020304" pitchFamily="18" charset="0"/>
              </a:rPr>
              <a:t>Predicting educational attainment before and after communism</a:t>
            </a:r>
          </a:p>
        </p:txBody>
      </p:sp>
      <p:sp>
        <p:nvSpPr>
          <p:cNvPr id="7" name="TextBox 6"/>
          <p:cNvSpPr txBox="1"/>
          <p:nvPr/>
        </p:nvSpPr>
        <p:spPr>
          <a:xfrm>
            <a:off x="6032444" y="6148183"/>
            <a:ext cx="1778436" cy="369332"/>
          </a:xfrm>
          <a:prstGeom prst="rect">
            <a:avLst/>
          </a:prstGeom>
          <a:noFill/>
        </p:spPr>
        <p:txBody>
          <a:bodyPr wrap="none" rtlCol="0">
            <a:spAutoFit/>
          </a:bodyPr>
          <a:lstStyle/>
          <a:p>
            <a:r>
              <a:rPr lang="en-US" dirty="0" err="1" smtClean="0">
                <a:cs typeface="Times New Roman" panose="02020603050405020304" pitchFamily="18" charset="0"/>
              </a:rPr>
              <a:t>Ujma</a:t>
            </a:r>
            <a:r>
              <a:rPr lang="en-US" dirty="0" smtClean="0">
                <a:cs typeface="Times New Roman" panose="02020603050405020304" pitchFamily="18" charset="0"/>
              </a:rPr>
              <a:t> et al., 2020</a:t>
            </a:r>
          </a:p>
        </p:txBody>
      </p:sp>
      <p:pic>
        <p:nvPicPr>
          <p:cNvPr id="9" name="Picture 8"/>
          <p:cNvPicPr>
            <a:picLocks noChangeAspect="1"/>
          </p:cNvPicPr>
          <p:nvPr/>
        </p:nvPicPr>
        <p:blipFill>
          <a:blip r:embed="rId2"/>
          <a:stretch>
            <a:fillRect/>
          </a:stretch>
        </p:blipFill>
        <p:spPr>
          <a:xfrm>
            <a:off x="6513391" y="2468649"/>
            <a:ext cx="3947400" cy="3679534"/>
          </a:xfrm>
          <a:prstGeom prst="rect">
            <a:avLst/>
          </a:prstGeom>
        </p:spPr>
      </p:pic>
      <p:pic>
        <p:nvPicPr>
          <p:cNvPr id="8" name="Picture 7"/>
          <p:cNvPicPr>
            <a:picLocks noChangeAspect="1"/>
          </p:cNvPicPr>
          <p:nvPr/>
        </p:nvPicPr>
        <p:blipFill>
          <a:blip r:embed="rId3"/>
          <a:stretch>
            <a:fillRect/>
          </a:stretch>
        </p:blipFill>
        <p:spPr>
          <a:xfrm>
            <a:off x="10382130" y="2497647"/>
            <a:ext cx="1728600" cy="763067"/>
          </a:xfrm>
          <a:prstGeom prst="rect">
            <a:avLst/>
          </a:prstGeom>
        </p:spPr>
      </p:pic>
      <p:pic>
        <p:nvPicPr>
          <p:cNvPr id="6" name="Picture 5"/>
          <p:cNvPicPr>
            <a:picLocks noChangeAspect="1"/>
          </p:cNvPicPr>
          <p:nvPr/>
        </p:nvPicPr>
        <p:blipFill>
          <a:blip r:embed="rId4"/>
          <a:stretch>
            <a:fillRect/>
          </a:stretch>
        </p:blipFill>
        <p:spPr>
          <a:xfrm>
            <a:off x="531782" y="2010413"/>
            <a:ext cx="5403357" cy="4137770"/>
          </a:xfrm>
          <a:prstGeom prst="rect">
            <a:avLst/>
          </a:prstGeom>
        </p:spPr>
      </p:pic>
      <p:sp>
        <p:nvSpPr>
          <p:cNvPr id="13" name="TextBox 12"/>
          <p:cNvSpPr txBox="1"/>
          <p:nvPr/>
        </p:nvSpPr>
        <p:spPr>
          <a:xfrm>
            <a:off x="802887" y="6148183"/>
            <a:ext cx="1873013" cy="369332"/>
          </a:xfrm>
          <a:prstGeom prst="rect">
            <a:avLst/>
          </a:prstGeom>
          <a:noFill/>
        </p:spPr>
        <p:txBody>
          <a:bodyPr wrap="none" rtlCol="0">
            <a:spAutoFit/>
          </a:bodyPr>
          <a:lstStyle/>
          <a:p>
            <a:r>
              <a:rPr lang="en-US" dirty="0" err="1" smtClean="0">
                <a:cs typeface="Times New Roman" panose="02020603050405020304" pitchFamily="18" charset="0"/>
              </a:rPr>
              <a:t>Belsky</a:t>
            </a:r>
            <a:r>
              <a:rPr lang="en-US" dirty="0" smtClean="0">
                <a:cs typeface="Times New Roman" panose="02020603050405020304" pitchFamily="18" charset="0"/>
              </a:rPr>
              <a:t> et al., 2016</a:t>
            </a:r>
          </a:p>
        </p:txBody>
      </p:sp>
      <p:sp>
        <p:nvSpPr>
          <p:cNvPr id="3" name="TextBox 2"/>
          <p:cNvSpPr txBox="1"/>
          <p:nvPr/>
        </p:nvSpPr>
        <p:spPr>
          <a:xfrm>
            <a:off x="1467642" y="2056722"/>
            <a:ext cx="2390783" cy="400110"/>
          </a:xfrm>
          <a:prstGeom prst="rect">
            <a:avLst/>
          </a:prstGeom>
          <a:noFill/>
        </p:spPr>
        <p:txBody>
          <a:bodyPr wrap="none" rtlCol="0">
            <a:spAutoFit/>
          </a:bodyPr>
          <a:lstStyle/>
          <a:p>
            <a:r>
              <a:rPr lang="en-US" sz="2000" dirty="0">
                <a:cs typeface="Times New Roman" panose="02020603050405020304" pitchFamily="18" charset="0"/>
              </a:rPr>
              <a:t>+</a:t>
            </a:r>
            <a:r>
              <a:rPr lang="en-US" sz="2000" dirty="0" smtClean="0">
                <a:cs typeface="Times New Roman" panose="02020603050405020304" pitchFamily="18" charset="0"/>
              </a:rPr>
              <a:t>1SD change in score</a:t>
            </a:r>
          </a:p>
        </p:txBody>
      </p:sp>
    </p:spTree>
    <p:extLst>
      <p:ext uri="{BB962C8B-B14F-4D97-AF65-F5344CB8AC3E}">
        <p14:creationId xmlns:p14="http://schemas.microsoft.com/office/powerpoint/2010/main" val="822994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a:xfrm>
            <a:off x="838199" y="1787988"/>
            <a:ext cx="10515600" cy="4351338"/>
          </a:xfrm>
        </p:spPr>
        <p:txBody>
          <a:bodyPr/>
          <a:lstStyle/>
          <a:p>
            <a:r>
              <a:rPr lang="en-US" dirty="0" smtClean="0"/>
              <a:t>Complex traits genetics and polygenic scores</a:t>
            </a:r>
          </a:p>
          <a:p>
            <a:endParaRPr lang="en-US" dirty="0" smtClean="0"/>
          </a:p>
          <a:p>
            <a:r>
              <a:rPr lang="en-US" dirty="0" smtClean="0"/>
              <a:t>Limitations of polygenic scores</a:t>
            </a:r>
          </a:p>
          <a:p>
            <a:endParaRPr lang="en-US" dirty="0" smtClean="0"/>
          </a:p>
          <a:p>
            <a:r>
              <a:rPr lang="en-US" dirty="0">
                <a:solidFill>
                  <a:srgbClr val="0033CC"/>
                </a:solidFill>
              </a:rPr>
              <a:t>Selecting embryos for </a:t>
            </a:r>
            <a:r>
              <a:rPr lang="en-US" dirty="0" smtClean="0">
                <a:solidFill>
                  <a:srgbClr val="0033CC"/>
                </a:solidFill>
              </a:rPr>
              <a:t>traits</a:t>
            </a:r>
            <a:endParaRPr lang="en-US" dirty="0">
              <a:solidFill>
                <a:srgbClr val="0033CC"/>
              </a:solidFill>
            </a:endParaRPr>
          </a:p>
        </p:txBody>
      </p:sp>
    </p:spTree>
    <p:extLst>
      <p:ext uri="{BB962C8B-B14F-4D97-AF65-F5344CB8AC3E}">
        <p14:creationId xmlns:p14="http://schemas.microsoft.com/office/powerpoint/2010/main" val="9916712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Genetic screening of embryos</a:t>
            </a:r>
            <a:endParaRPr lang="en-US" dirty="0"/>
          </a:p>
        </p:txBody>
      </p:sp>
      <p:sp>
        <p:nvSpPr>
          <p:cNvPr id="3" name="Content Placeholder 2"/>
          <p:cNvSpPr>
            <a:spLocks noGrp="1"/>
          </p:cNvSpPr>
          <p:nvPr>
            <p:ph idx="1"/>
          </p:nvPr>
        </p:nvSpPr>
        <p:spPr>
          <a:xfrm>
            <a:off x="955375" y="1654173"/>
            <a:ext cx="6384533" cy="4674708"/>
          </a:xfrm>
        </p:spPr>
        <p:txBody>
          <a:bodyPr>
            <a:normAutofit/>
          </a:bodyPr>
          <a:lstStyle/>
          <a:p>
            <a:r>
              <a:rPr lang="en-US" dirty="0" smtClean="0"/>
              <a:t>Why?</a:t>
            </a:r>
          </a:p>
          <a:p>
            <a:pPr lvl="1"/>
            <a:r>
              <a:rPr lang="en-US" dirty="0" smtClean="0"/>
              <a:t>Mendelian disease mutations</a:t>
            </a:r>
          </a:p>
          <a:p>
            <a:pPr lvl="1"/>
            <a:r>
              <a:rPr lang="en-US" dirty="0" smtClean="0"/>
              <a:t>Recurrent pregnancy loss</a:t>
            </a:r>
          </a:p>
          <a:p>
            <a:endParaRPr lang="en-US" dirty="0"/>
          </a:p>
          <a:p>
            <a:r>
              <a:rPr lang="en-US" dirty="0" smtClean="0"/>
              <a:t>How?</a:t>
            </a:r>
          </a:p>
          <a:p>
            <a:pPr lvl="1"/>
            <a:r>
              <a:rPr lang="en-US" dirty="0" smtClean="0"/>
              <a:t>Grow IVF embryos for 3-5 days</a:t>
            </a:r>
          </a:p>
          <a:p>
            <a:pPr lvl="1"/>
            <a:r>
              <a:rPr lang="en-US" dirty="0" smtClean="0"/>
              <a:t>Amplify DNA from a single cell</a:t>
            </a:r>
          </a:p>
          <a:p>
            <a:endParaRPr lang="en-US" dirty="0" smtClean="0"/>
          </a:p>
          <a:p>
            <a:pPr marL="285750" indent="-285750"/>
            <a:r>
              <a:rPr lang="en-US" dirty="0" smtClean="0"/>
              <a:t>What?</a:t>
            </a:r>
            <a:endParaRPr lang="en-US" dirty="0"/>
          </a:p>
          <a:p>
            <a:pPr marL="742950" lvl="1" indent="-285750"/>
            <a:r>
              <a:rPr lang="en-US" dirty="0" smtClean="0">
                <a:solidFill>
                  <a:srgbClr val="800000"/>
                </a:solidFill>
              </a:rPr>
              <a:t>Traditionally:</a:t>
            </a:r>
            <a:r>
              <a:rPr lang="en-US" dirty="0" smtClean="0"/>
              <a:t> single mutations, aneuploidy</a:t>
            </a:r>
          </a:p>
          <a:p>
            <a:pPr marL="742950" lvl="1" indent="-285750"/>
            <a:r>
              <a:rPr lang="en-US" dirty="0" smtClean="0">
                <a:solidFill>
                  <a:srgbClr val="800000"/>
                </a:solidFill>
              </a:rPr>
              <a:t>Now:</a:t>
            </a:r>
            <a:r>
              <a:rPr lang="en-US" dirty="0" smtClean="0"/>
              <a:t> whole-genome haplotypes, CNVs</a:t>
            </a:r>
          </a:p>
          <a:p>
            <a:pPr marL="742950" lvl="1" indent="-285750"/>
            <a:r>
              <a:rPr lang="en-US" dirty="0" smtClean="0">
                <a:solidFill>
                  <a:srgbClr val="5D2884"/>
                </a:solidFill>
              </a:rPr>
              <a:t>Universal, fast, accurate, low cost</a:t>
            </a:r>
            <a:endParaRPr lang="en-US" dirty="0">
              <a:solidFill>
                <a:srgbClr val="5D2884"/>
              </a:solidFill>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35154" y="4688733"/>
            <a:ext cx="2627203" cy="1640148"/>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57237" y="1429504"/>
            <a:ext cx="2805120" cy="2805120"/>
          </a:xfrm>
          <a:prstGeom prst="rect">
            <a:avLst/>
          </a:prstGeom>
        </p:spPr>
      </p:pic>
    </p:spTree>
    <p:extLst>
      <p:ext uri="{BB962C8B-B14F-4D97-AF65-F5344CB8AC3E}">
        <p14:creationId xmlns:p14="http://schemas.microsoft.com/office/powerpoint/2010/main" val="1842295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could it be possible?</a:t>
            </a:r>
            <a:endParaRPr lang="en-US" dirty="0"/>
          </a:p>
        </p:txBody>
      </p:sp>
      <p:sp>
        <p:nvSpPr>
          <p:cNvPr id="3" name="Content Placeholder 2"/>
          <p:cNvSpPr>
            <a:spLocks noGrp="1"/>
          </p:cNvSpPr>
          <p:nvPr>
            <p:ph idx="1"/>
          </p:nvPr>
        </p:nvSpPr>
        <p:spPr>
          <a:xfrm>
            <a:off x="4971881" y="1970359"/>
            <a:ext cx="6572750" cy="2046470"/>
          </a:xfrm>
        </p:spPr>
        <p:txBody>
          <a:bodyPr>
            <a:normAutofit/>
          </a:bodyPr>
          <a:lstStyle/>
          <a:p>
            <a:r>
              <a:rPr lang="en-US" dirty="0" smtClean="0"/>
              <a:t>Embryos are a mosaic of the parents</a:t>
            </a:r>
          </a:p>
          <a:p>
            <a:r>
              <a:rPr lang="en-US" dirty="0" smtClean="0"/>
              <a:t>Only need to infer crossover locations</a:t>
            </a:r>
          </a:p>
          <a:p>
            <a:r>
              <a:rPr lang="en-US" sz="2000" dirty="0" smtClean="0"/>
              <a:t>(Up to </a:t>
            </a:r>
            <a:r>
              <a:rPr lang="en-US" sz="2000" i="1" dirty="0" smtClean="0"/>
              <a:t>de-novo</a:t>
            </a:r>
            <a:r>
              <a:rPr lang="en-US" sz="2000" dirty="0" smtClean="0"/>
              <a:t> mutations) </a:t>
            </a:r>
            <a:endParaRPr lang="en-US" dirty="0" smtClean="0"/>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r="44949"/>
          <a:stretch/>
        </p:blipFill>
        <p:spPr>
          <a:xfrm>
            <a:off x="1450931" y="2664368"/>
            <a:ext cx="252691" cy="495597"/>
          </a:xfrm>
          <a:prstGeom prst="rect">
            <a:avLst/>
          </a:prstGeom>
        </p:spPr>
      </p:pic>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l="54692"/>
          <a:stretch/>
        </p:blipFill>
        <p:spPr>
          <a:xfrm>
            <a:off x="3067750" y="2654013"/>
            <a:ext cx="216659" cy="516305"/>
          </a:xfrm>
          <a:prstGeom prst="rect">
            <a:avLst/>
          </a:prstGeom>
        </p:spPr>
      </p:pic>
      <p:sp>
        <p:nvSpPr>
          <p:cNvPr id="6" name="Rounded Rectangle 5"/>
          <p:cNvSpPr/>
          <p:nvPr/>
        </p:nvSpPr>
        <p:spPr>
          <a:xfrm>
            <a:off x="917385" y="3429831"/>
            <a:ext cx="1319782" cy="232019"/>
          </a:xfrm>
          <a:prstGeom prst="round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ounded Rectangle 6"/>
          <p:cNvSpPr/>
          <p:nvPr/>
        </p:nvSpPr>
        <p:spPr>
          <a:xfrm>
            <a:off x="2624518" y="3429831"/>
            <a:ext cx="1319782" cy="232019"/>
          </a:xfrm>
          <a:prstGeom prst="roundRect">
            <a:avLst/>
          </a:prstGeom>
          <a:solidFill>
            <a:srgbClr val="F9B2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ounded Rectangle 7"/>
          <p:cNvSpPr/>
          <p:nvPr/>
        </p:nvSpPr>
        <p:spPr>
          <a:xfrm>
            <a:off x="917385" y="3767583"/>
            <a:ext cx="1319782" cy="232019"/>
          </a:xfrm>
          <a:prstGeom prst="round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p:cNvSpPr/>
          <p:nvPr/>
        </p:nvSpPr>
        <p:spPr>
          <a:xfrm>
            <a:off x="2624518" y="3767583"/>
            <a:ext cx="1319782" cy="232019"/>
          </a:xfrm>
          <a:prstGeom prst="roundRect">
            <a:avLst/>
          </a:prstGeom>
          <a:solidFill>
            <a:srgbClr val="B28B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p:cNvSpPr txBox="1"/>
          <p:nvPr/>
        </p:nvSpPr>
        <p:spPr>
          <a:xfrm>
            <a:off x="1064075" y="2004786"/>
            <a:ext cx="2725426" cy="461665"/>
          </a:xfrm>
          <a:prstGeom prst="rect">
            <a:avLst/>
          </a:prstGeom>
          <a:noFill/>
        </p:spPr>
        <p:txBody>
          <a:bodyPr wrap="none" rtlCol="0">
            <a:spAutoFit/>
          </a:bodyPr>
          <a:lstStyle/>
          <a:p>
            <a:r>
              <a:rPr lang="en-US" sz="2400" dirty="0" smtClean="0">
                <a:cs typeface="Times New Roman" panose="02020603050405020304" pitchFamily="18" charset="0"/>
              </a:rPr>
              <a:t>Parents (microarray)</a:t>
            </a:r>
          </a:p>
        </p:txBody>
      </p:sp>
      <p:sp>
        <p:nvSpPr>
          <p:cNvPr id="20" name="Rounded Rectangle 19"/>
          <p:cNvSpPr/>
          <p:nvPr/>
        </p:nvSpPr>
        <p:spPr>
          <a:xfrm>
            <a:off x="1221068" y="5496786"/>
            <a:ext cx="463870" cy="288000"/>
          </a:xfrm>
          <a:prstGeom prst="round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ounded Rectangle 20"/>
          <p:cNvSpPr/>
          <p:nvPr/>
        </p:nvSpPr>
        <p:spPr>
          <a:xfrm>
            <a:off x="1608710" y="5496786"/>
            <a:ext cx="932141" cy="288000"/>
          </a:xfrm>
          <a:prstGeom prst="round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ounded Rectangle 22"/>
          <p:cNvSpPr/>
          <p:nvPr/>
        </p:nvSpPr>
        <p:spPr>
          <a:xfrm>
            <a:off x="1221069" y="5881797"/>
            <a:ext cx="628274" cy="288000"/>
          </a:xfrm>
          <a:prstGeom prst="roundRect">
            <a:avLst/>
          </a:prstGeom>
          <a:solidFill>
            <a:srgbClr val="F9B2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ounded Rectangle 23"/>
          <p:cNvSpPr/>
          <p:nvPr/>
        </p:nvSpPr>
        <p:spPr>
          <a:xfrm>
            <a:off x="1781965" y="5881797"/>
            <a:ext cx="758885" cy="288000"/>
          </a:xfrm>
          <a:prstGeom prst="roundRect">
            <a:avLst/>
          </a:prstGeom>
          <a:solidFill>
            <a:srgbClr val="B28B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p:cNvSpPr txBox="1"/>
          <p:nvPr/>
        </p:nvSpPr>
        <p:spPr>
          <a:xfrm>
            <a:off x="1615937" y="4889314"/>
            <a:ext cx="1175194" cy="400110"/>
          </a:xfrm>
          <a:prstGeom prst="rect">
            <a:avLst/>
          </a:prstGeom>
          <a:noFill/>
        </p:spPr>
        <p:txBody>
          <a:bodyPr wrap="none" rtlCol="0">
            <a:spAutoFit/>
          </a:bodyPr>
          <a:lstStyle/>
          <a:p>
            <a:r>
              <a:rPr lang="en-US" sz="2000" dirty="0" smtClean="0">
                <a:cs typeface="Times New Roman" panose="02020603050405020304" pitchFamily="18" charset="0"/>
              </a:rPr>
              <a:t>Embryo 1</a:t>
            </a:r>
          </a:p>
        </p:txBody>
      </p:sp>
      <p:sp>
        <p:nvSpPr>
          <p:cNvPr id="26" name="Rounded Rectangle 25"/>
          <p:cNvSpPr/>
          <p:nvPr/>
        </p:nvSpPr>
        <p:spPr>
          <a:xfrm>
            <a:off x="4294158" y="5496786"/>
            <a:ext cx="781612" cy="288000"/>
          </a:xfrm>
          <a:prstGeom prst="round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ounded Rectangle 26"/>
          <p:cNvSpPr/>
          <p:nvPr/>
        </p:nvSpPr>
        <p:spPr>
          <a:xfrm>
            <a:off x="3713806" y="5496786"/>
            <a:ext cx="724732" cy="288000"/>
          </a:xfrm>
          <a:prstGeom prst="round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ounded Rectangle 27"/>
          <p:cNvSpPr/>
          <p:nvPr/>
        </p:nvSpPr>
        <p:spPr>
          <a:xfrm>
            <a:off x="3713805" y="5881797"/>
            <a:ext cx="426349" cy="288000"/>
          </a:xfrm>
          <a:prstGeom prst="roundRect">
            <a:avLst/>
          </a:prstGeom>
          <a:solidFill>
            <a:srgbClr val="F9B2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ounded Rectangle 28"/>
          <p:cNvSpPr/>
          <p:nvPr/>
        </p:nvSpPr>
        <p:spPr>
          <a:xfrm>
            <a:off x="4027942" y="5881797"/>
            <a:ext cx="758885" cy="288000"/>
          </a:xfrm>
          <a:prstGeom prst="roundRect">
            <a:avLst/>
          </a:prstGeom>
          <a:solidFill>
            <a:srgbClr val="B28B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Box 29"/>
          <p:cNvSpPr txBox="1"/>
          <p:nvPr/>
        </p:nvSpPr>
        <p:spPr>
          <a:xfrm>
            <a:off x="4151152" y="4899960"/>
            <a:ext cx="1175194" cy="400110"/>
          </a:xfrm>
          <a:prstGeom prst="rect">
            <a:avLst/>
          </a:prstGeom>
          <a:noFill/>
        </p:spPr>
        <p:txBody>
          <a:bodyPr wrap="none" rtlCol="0">
            <a:spAutoFit/>
          </a:bodyPr>
          <a:lstStyle/>
          <a:p>
            <a:r>
              <a:rPr lang="en-US" sz="2000" dirty="0" smtClean="0">
                <a:cs typeface="Times New Roman" panose="02020603050405020304" pitchFamily="18" charset="0"/>
              </a:rPr>
              <a:t>Embryo 2</a:t>
            </a:r>
          </a:p>
        </p:txBody>
      </p:sp>
      <p:sp>
        <p:nvSpPr>
          <p:cNvPr id="31" name="Rounded Rectangle 30"/>
          <p:cNvSpPr/>
          <p:nvPr/>
        </p:nvSpPr>
        <p:spPr>
          <a:xfrm>
            <a:off x="4698419" y="5881797"/>
            <a:ext cx="377351" cy="288000"/>
          </a:xfrm>
          <a:prstGeom prst="roundRect">
            <a:avLst/>
          </a:prstGeom>
          <a:solidFill>
            <a:srgbClr val="F9B2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ounded Rectangle 31"/>
          <p:cNvSpPr/>
          <p:nvPr/>
        </p:nvSpPr>
        <p:spPr>
          <a:xfrm>
            <a:off x="6609270" y="5496786"/>
            <a:ext cx="589636" cy="288000"/>
          </a:xfrm>
          <a:prstGeom prst="round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ounded Rectangle 32"/>
          <p:cNvSpPr/>
          <p:nvPr/>
        </p:nvSpPr>
        <p:spPr>
          <a:xfrm>
            <a:off x="6244200" y="5496786"/>
            <a:ext cx="505534" cy="288000"/>
          </a:xfrm>
          <a:prstGeom prst="round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ounded Rectangle 34"/>
          <p:cNvSpPr/>
          <p:nvPr/>
        </p:nvSpPr>
        <p:spPr>
          <a:xfrm>
            <a:off x="6244206" y="5881797"/>
            <a:ext cx="758885" cy="288000"/>
          </a:xfrm>
          <a:prstGeom prst="roundRect">
            <a:avLst/>
          </a:prstGeom>
          <a:solidFill>
            <a:srgbClr val="B28B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TextBox 35"/>
          <p:cNvSpPr txBox="1"/>
          <p:nvPr/>
        </p:nvSpPr>
        <p:spPr>
          <a:xfrm>
            <a:off x="6660220" y="4930213"/>
            <a:ext cx="1175194" cy="400110"/>
          </a:xfrm>
          <a:prstGeom prst="rect">
            <a:avLst/>
          </a:prstGeom>
          <a:noFill/>
        </p:spPr>
        <p:txBody>
          <a:bodyPr wrap="none" rtlCol="0">
            <a:spAutoFit/>
          </a:bodyPr>
          <a:lstStyle/>
          <a:p>
            <a:r>
              <a:rPr lang="en-US" sz="2000" dirty="0" smtClean="0">
                <a:cs typeface="Times New Roman" panose="02020603050405020304" pitchFamily="18" charset="0"/>
              </a:rPr>
              <a:t>Embryo 3</a:t>
            </a:r>
          </a:p>
        </p:txBody>
      </p:sp>
      <p:sp>
        <p:nvSpPr>
          <p:cNvPr id="37" name="Rounded Rectangle 36"/>
          <p:cNvSpPr/>
          <p:nvPr/>
        </p:nvSpPr>
        <p:spPr>
          <a:xfrm>
            <a:off x="6902605" y="5881797"/>
            <a:ext cx="731520" cy="288000"/>
          </a:xfrm>
          <a:prstGeom prst="roundRect">
            <a:avLst/>
          </a:prstGeom>
          <a:solidFill>
            <a:srgbClr val="F9B2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ounded Rectangle 37"/>
          <p:cNvSpPr/>
          <p:nvPr/>
        </p:nvSpPr>
        <p:spPr>
          <a:xfrm>
            <a:off x="7114804" y="5496786"/>
            <a:ext cx="519321" cy="288000"/>
          </a:xfrm>
          <a:prstGeom prst="round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2262" y="4899960"/>
            <a:ext cx="510431" cy="430363"/>
          </a:xfrm>
          <a:prstGeom prst="rect">
            <a:avLst/>
          </a:prstGeom>
        </p:spPr>
      </p:pic>
      <p:pic>
        <p:nvPicPr>
          <p:cNvPr id="40" name="Picture 3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23141" y="4918866"/>
            <a:ext cx="510431" cy="430363"/>
          </a:xfrm>
          <a:prstGeom prst="rect">
            <a:avLst/>
          </a:prstGeom>
        </p:spPr>
      </p:pic>
      <p:pic>
        <p:nvPicPr>
          <p:cNvPr id="41" name="Picture 4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30080" y="4903277"/>
            <a:ext cx="510431" cy="430363"/>
          </a:xfrm>
          <a:prstGeom prst="rect">
            <a:avLst/>
          </a:prstGeom>
        </p:spPr>
      </p:pic>
      <p:sp>
        <p:nvSpPr>
          <p:cNvPr id="22" name="TextBox 21"/>
          <p:cNvSpPr txBox="1"/>
          <p:nvPr/>
        </p:nvSpPr>
        <p:spPr>
          <a:xfrm>
            <a:off x="7999195" y="5599442"/>
            <a:ext cx="3473900" cy="400110"/>
          </a:xfrm>
          <a:prstGeom prst="rect">
            <a:avLst/>
          </a:prstGeom>
          <a:noFill/>
        </p:spPr>
        <p:txBody>
          <a:bodyPr wrap="none" rtlCol="0">
            <a:spAutoFit/>
          </a:bodyPr>
          <a:lstStyle/>
          <a:p>
            <a:r>
              <a:rPr lang="en-US" sz="2000" dirty="0" smtClean="0">
                <a:cs typeface="Times New Roman" panose="02020603050405020304" pitchFamily="18" charset="0"/>
              </a:rPr>
              <a:t>Array/low-coverage sequencing</a:t>
            </a:r>
          </a:p>
        </p:txBody>
      </p:sp>
    </p:spTree>
    <p:extLst>
      <p:ext uri="{BB962C8B-B14F-4D97-AF65-F5344CB8AC3E}">
        <p14:creationId xmlns:p14="http://schemas.microsoft.com/office/powerpoint/2010/main" val="12242394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Implications</a:t>
            </a:r>
            <a:endParaRPr lang="en-US" dirty="0"/>
          </a:p>
        </p:txBody>
      </p:sp>
      <p:sp>
        <p:nvSpPr>
          <p:cNvPr id="3" name="Content Placeholder 2"/>
          <p:cNvSpPr>
            <a:spLocks noGrp="1"/>
          </p:cNvSpPr>
          <p:nvPr>
            <p:ph idx="1"/>
          </p:nvPr>
        </p:nvSpPr>
        <p:spPr>
          <a:xfrm>
            <a:off x="838200" y="1654173"/>
            <a:ext cx="10515600" cy="1498602"/>
          </a:xfrm>
        </p:spPr>
        <p:txBody>
          <a:bodyPr/>
          <a:lstStyle/>
          <a:p>
            <a:r>
              <a:rPr lang="en-US" dirty="0"/>
              <a:t>Screening embryos for complex traits now </a:t>
            </a:r>
            <a:r>
              <a:rPr lang="en-US" dirty="0" smtClean="0"/>
              <a:t>feasible</a:t>
            </a:r>
          </a:p>
          <a:p>
            <a:endParaRPr lang="en-US" dirty="0" smtClean="0"/>
          </a:p>
          <a:p>
            <a:r>
              <a:rPr lang="en-US" dirty="0" smtClean="0"/>
              <a:t>At least one company is already offering the test</a:t>
            </a:r>
            <a:endParaRPr lang="en-US" dirty="0"/>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47949" y="3314700"/>
            <a:ext cx="7410451" cy="3087454"/>
          </a:xfrm>
          <a:prstGeom prst="rect">
            <a:avLst/>
          </a:prstGeom>
        </p:spPr>
      </p:pic>
    </p:spTree>
    <p:extLst>
      <p:ext uri="{BB962C8B-B14F-4D97-AF65-F5344CB8AC3E}">
        <p14:creationId xmlns:p14="http://schemas.microsoft.com/office/powerpoint/2010/main" val="22860832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Screening embryos for complex traits now feasible</a:t>
            </a:r>
          </a:p>
        </p:txBody>
      </p:sp>
      <p:sp>
        <p:nvSpPr>
          <p:cNvPr id="3" name="Content Placeholder 2"/>
          <p:cNvSpPr>
            <a:spLocks noGrp="1"/>
          </p:cNvSpPr>
          <p:nvPr>
            <p:ph idx="1"/>
          </p:nvPr>
        </p:nvSpPr>
        <p:spPr>
          <a:xfrm>
            <a:off x="757918" y="1474523"/>
            <a:ext cx="10515600" cy="2952121"/>
          </a:xfrm>
        </p:spPr>
        <p:txBody>
          <a:bodyPr/>
          <a:lstStyle/>
          <a:p>
            <a:pPr marL="342900" indent="-342900">
              <a:lnSpc>
                <a:spcPct val="100000"/>
              </a:lnSpc>
            </a:pPr>
            <a:r>
              <a:rPr lang="en-US" dirty="0" smtClean="0"/>
              <a:t>From GP website:</a:t>
            </a:r>
          </a:p>
          <a:p>
            <a:pPr marL="800100" lvl="1" indent="-342900">
              <a:lnSpc>
                <a:spcPct val="100000"/>
              </a:lnSpc>
            </a:pPr>
            <a:r>
              <a:rPr lang="en-US" dirty="0" smtClean="0"/>
              <a:t>Type </a:t>
            </a:r>
            <a:r>
              <a:rPr lang="en-US" dirty="0"/>
              <a:t>1 and Type 2 Diabetes</a:t>
            </a:r>
          </a:p>
          <a:p>
            <a:pPr marL="800100" lvl="1" indent="-342900">
              <a:lnSpc>
                <a:spcPct val="100000"/>
              </a:lnSpc>
            </a:pPr>
            <a:r>
              <a:rPr lang="en-US" dirty="0"/>
              <a:t>Coronary Artery Disease, Heart Attack Risk, Hypercholesterolemia, Hypertension</a:t>
            </a:r>
          </a:p>
          <a:p>
            <a:pPr marL="800100" lvl="1" indent="-342900">
              <a:lnSpc>
                <a:spcPct val="100000"/>
              </a:lnSpc>
            </a:pPr>
            <a:r>
              <a:rPr lang="en-US" dirty="0"/>
              <a:t>Breast Cancer, Testicular Cancer, Prostate Cancer, Malignant Melanoma, Basal Cell Carcinoma</a:t>
            </a:r>
          </a:p>
          <a:p>
            <a:pPr marL="800100" lvl="1" indent="-342900">
              <a:lnSpc>
                <a:spcPct val="100000"/>
              </a:lnSpc>
            </a:pPr>
            <a:r>
              <a:rPr lang="en-US" dirty="0"/>
              <a:t>Intellectual Disability</a:t>
            </a:r>
          </a:p>
          <a:p>
            <a:pPr marL="800100" lvl="1" indent="-342900">
              <a:lnSpc>
                <a:spcPct val="100000"/>
              </a:lnSpc>
            </a:pPr>
            <a:r>
              <a:rPr lang="en-US" dirty="0"/>
              <a:t>Idiopathic Short </a:t>
            </a:r>
            <a:r>
              <a:rPr lang="en-US" dirty="0" smtClean="0"/>
              <a:t>Stature</a:t>
            </a:r>
            <a:endParaRPr lang="en-US" dirty="0"/>
          </a:p>
        </p:txBody>
      </p:sp>
      <p:grpSp>
        <p:nvGrpSpPr>
          <p:cNvPr id="4" name="Group 3"/>
          <p:cNvGrpSpPr/>
          <p:nvPr/>
        </p:nvGrpSpPr>
        <p:grpSpPr>
          <a:xfrm>
            <a:off x="438067" y="4581047"/>
            <a:ext cx="6149898" cy="1820507"/>
            <a:chOff x="683159" y="3555845"/>
            <a:chExt cx="8204401" cy="2605692"/>
          </a:xfrm>
        </p:grpSpPr>
        <p:pic>
          <p:nvPicPr>
            <p:cNvPr id="5" name="Picture 4"/>
            <p:cNvPicPr>
              <a:picLocks noChangeAspect="1"/>
            </p:cNvPicPr>
            <p:nvPr/>
          </p:nvPicPr>
          <p:blipFill rotWithShape="1">
            <a:blip r:embed="rId2"/>
            <a:srcRect b="20130"/>
            <a:stretch/>
          </p:blipFill>
          <p:spPr>
            <a:xfrm>
              <a:off x="683159" y="3965386"/>
              <a:ext cx="8204401" cy="2096959"/>
            </a:xfrm>
            <a:prstGeom prst="rect">
              <a:avLst/>
            </a:prstGeom>
          </p:spPr>
        </p:pic>
        <p:pic>
          <p:nvPicPr>
            <p:cNvPr id="6" name="Picture 5"/>
            <p:cNvPicPr>
              <a:picLocks noChangeAspect="1"/>
            </p:cNvPicPr>
            <p:nvPr/>
          </p:nvPicPr>
          <p:blipFill>
            <a:blip r:embed="rId3"/>
            <a:stretch>
              <a:fillRect/>
            </a:stretch>
          </p:blipFill>
          <p:spPr>
            <a:xfrm>
              <a:off x="683159" y="3555845"/>
              <a:ext cx="4489201" cy="452667"/>
            </a:xfrm>
            <a:prstGeom prst="rect">
              <a:avLst/>
            </a:prstGeom>
          </p:spPr>
        </p:pic>
        <p:sp>
          <p:nvSpPr>
            <p:cNvPr id="7" name="TextBox 6"/>
            <p:cNvSpPr txBox="1"/>
            <p:nvPr/>
          </p:nvSpPr>
          <p:spPr>
            <a:xfrm>
              <a:off x="7196730" y="5632912"/>
              <a:ext cx="1690830" cy="528625"/>
            </a:xfrm>
            <a:prstGeom prst="rect">
              <a:avLst/>
            </a:prstGeom>
            <a:solidFill>
              <a:schemeClr val="bg2"/>
            </a:solidFill>
          </p:spPr>
          <p:txBody>
            <a:bodyPr wrap="square" rtlCol="0">
              <a:spAutoFit/>
            </a:bodyPr>
            <a:lstStyle/>
            <a:p>
              <a:r>
                <a:rPr lang="en-US" dirty="0" smtClean="0">
                  <a:cs typeface="Times New Roman" panose="02020603050405020304" pitchFamily="18" charset="0"/>
                </a:rPr>
                <a:t>April 2019</a:t>
              </a:r>
            </a:p>
          </p:txBody>
        </p:sp>
      </p:grpSp>
      <p:sp>
        <p:nvSpPr>
          <p:cNvPr id="8" name="Rectangle 7"/>
          <p:cNvSpPr/>
          <p:nvPr/>
        </p:nvSpPr>
        <p:spPr>
          <a:xfrm>
            <a:off x="1571625" y="3287450"/>
            <a:ext cx="2662918" cy="819150"/>
          </a:xfrm>
          <a:prstGeom prst="rect">
            <a:avLst/>
          </a:prstGeom>
          <a:noFill/>
          <a:ln w="28575">
            <a:solidFill>
              <a:srgbClr val="5D28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 name="Group 12"/>
          <p:cNvGrpSpPr/>
          <p:nvPr/>
        </p:nvGrpSpPr>
        <p:grpSpPr>
          <a:xfrm>
            <a:off x="6819459" y="3954801"/>
            <a:ext cx="4927106" cy="2558267"/>
            <a:chOff x="302912" y="3962056"/>
            <a:chExt cx="4927106" cy="2558267"/>
          </a:xfrm>
        </p:grpSpPr>
        <p:grpSp>
          <p:nvGrpSpPr>
            <p:cNvPr id="12" name="Group 11"/>
            <p:cNvGrpSpPr/>
            <p:nvPr/>
          </p:nvGrpSpPr>
          <p:grpSpPr>
            <a:xfrm>
              <a:off x="372836" y="4180169"/>
              <a:ext cx="4857182" cy="2340154"/>
              <a:chOff x="372836" y="4180169"/>
              <a:chExt cx="4857182" cy="2340154"/>
            </a:xfrm>
          </p:grpSpPr>
          <p:pic>
            <p:nvPicPr>
              <p:cNvPr id="9" name="Picture 8"/>
              <p:cNvPicPr>
                <a:picLocks noChangeAspect="1"/>
              </p:cNvPicPr>
              <p:nvPr/>
            </p:nvPicPr>
            <p:blipFill>
              <a:blip r:embed="rId4"/>
              <a:stretch>
                <a:fillRect/>
              </a:stretch>
            </p:blipFill>
            <p:spPr>
              <a:xfrm>
                <a:off x="372836" y="4549501"/>
                <a:ext cx="4857182" cy="1970822"/>
              </a:xfrm>
              <a:prstGeom prst="rect">
                <a:avLst/>
              </a:prstGeom>
            </p:spPr>
          </p:pic>
          <p:sp>
            <p:nvSpPr>
              <p:cNvPr id="11" name="TextBox 10"/>
              <p:cNvSpPr txBox="1"/>
              <p:nvPr/>
            </p:nvSpPr>
            <p:spPr>
              <a:xfrm>
                <a:off x="3217989" y="4180169"/>
                <a:ext cx="1703526" cy="369332"/>
              </a:xfrm>
              <a:prstGeom prst="rect">
                <a:avLst/>
              </a:prstGeom>
              <a:solidFill>
                <a:schemeClr val="bg2"/>
              </a:solidFill>
            </p:spPr>
            <p:txBody>
              <a:bodyPr wrap="square" rtlCol="0">
                <a:spAutoFit/>
              </a:bodyPr>
              <a:lstStyle/>
              <a:p>
                <a:r>
                  <a:rPr lang="en-US" dirty="0" smtClean="0">
                    <a:cs typeface="Times New Roman" panose="02020603050405020304" pitchFamily="18" charset="0"/>
                  </a:rPr>
                  <a:t>December 2019</a:t>
                </a:r>
              </a:p>
            </p:txBody>
          </p:sp>
        </p:grpSp>
        <p:pic>
          <p:nvPicPr>
            <p:cNvPr id="10" name="Picture 9"/>
            <p:cNvPicPr>
              <a:picLocks noChangeAspect="1"/>
            </p:cNvPicPr>
            <p:nvPr/>
          </p:nvPicPr>
          <p:blipFill>
            <a:blip r:embed="rId5"/>
            <a:stretch>
              <a:fillRect/>
            </a:stretch>
          </p:blipFill>
          <p:spPr>
            <a:xfrm>
              <a:off x="302912" y="3962056"/>
              <a:ext cx="2038200" cy="614333"/>
            </a:xfrm>
            <a:prstGeom prst="rect">
              <a:avLst/>
            </a:prstGeom>
          </p:spPr>
        </p:pic>
      </p:grpSp>
    </p:spTree>
    <p:extLst>
      <p:ext uri="{BB962C8B-B14F-4D97-AF65-F5344CB8AC3E}">
        <p14:creationId xmlns:p14="http://schemas.microsoft.com/office/powerpoint/2010/main" val="1530977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Obviously, ethical concerns</a:t>
            </a:r>
            <a:endParaRPr lang="en-US" dirty="0"/>
          </a:p>
        </p:txBody>
      </p:sp>
      <p:grpSp>
        <p:nvGrpSpPr>
          <p:cNvPr id="16" name="Group 15"/>
          <p:cNvGrpSpPr/>
          <p:nvPr/>
        </p:nvGrpSpPr>
        <p:grpSpPr>
          <a:xfrm>
            <a:off x="7833608" y="5111249"/>
            <a:ext cx="3939293" cy="1342368"/>
            <a:chOff x="7529353" y="943689"/>
            <a:chExt cx="4093157" cy="1408698"/>
          </a:xfrm>
        </p:grpSpPr>
        <p:pic>
          <p:nvPicPr>
            <p:cNvPr id="14" name="Picture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39250" y="1317284"/>
              <a:ext cx="4083260" cy="1035103"/>
            </a:xfrm>
            <a:prstGeom prst="rect">
              <a:avLst/>
            </a:prstGeom>
          </p:spPr>
        </p:pic>
        <p:sp>
          <p:nvSpPr>
            <p:cNvPr id="15" name="TextBox 14"/>
            <p:cNvSpPr txBox="1"/>
            <p:nvPr/>
          </p:nvSpPr>
          <p:spPr>
            <a:xfrm>
              <a:off x="7529353" y="943689"/>
              <a:ext cx="3302183" cy="419881"/>
            </a:xfrm>
            <a:prstGeom prst="rect">
              <a:avLst/>
            </a:prstGeom>
            <a:noFill/>
          </p:spPr>
          <p:txBody>
            <a:bodyPr wrap="square" rtlCol="0">
              <a:spAutoFit/>
            </a:bodyPr>
            <a:lstStyle/>
            <a:p>
              <a:r>
                <a:rPr lang="en-US" sz="2000" dirty="0" smtClean="0">
                  <a:cs typeface="Times New Roman" panose="02020603050405020304" pitchFamily="18" charset="0"/>
                </a:rPr>
                <a:t>The Times, November 2018</a:t>
              </a:r>
            </a:p>
          </p:txBody>
        </p:sp>
      </p:grpSp>
      <p:grpSp>
        <p:nvGrpSpPr>
          <p:cNvPr id="20" name="Group 19"/>
          <p:cNvGrpSpPr/>
          <p:nvPr/>
        </p:nvGrpSpPr>
        <p:grpSpPr>
          <a:xfrm>
            <a:off x="357318" y="4853846"/>
            <a:ext cx="6967407" cy="1761471"/>
            <a:chOff x="1577743" y="1199206"/>
            <a:chExt cx="7499735" cy="2189244"/>
          </a:xfrm>
        </p:grpSpPr>
        <p:pic>
          <p:nvPicPr>
            <p:cNvPr id="17" name="Picture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77743" y="1629410"/>
              <a:ext cx="7499735" cy="1759040"/>
            </a:xfrm>
            <a:prstGeom prst="rect">
              <a:avLst/>
            </a:prstGeom>
          </p:spPr>
        </p:pic>
        <p:sp>
          <p:nvSpPr>
            <p:cNvPr id="19" name="TextBox 18"/>
            <p:cNvSpPr txBox="1"/>
            <p:nvPr/>
          </p:nvSpPr>
          <p:spPr>
            <a:xfrm>
              <a:off x="1577743" y="1199206"/>
              <a:ext cx="3726729" cy="497277"/>
            </a:xfrm>
            <a:prstGeom prst="rect">
              <a:avLst/>
            </a:prstGeom>
            <a:noFill/>
          </p:spPr>
          <p:txBody>
            <a:bodyPr wrap="square" rtlCol="0">
              <a:spAutoFit/>
            </a:bodyPr>
            <a:lstStyle/>
            <a:p>
              <a:r>
                <a:rPr lang="en-US" sz="2000" dirty="0" smtClean="0">
                  <a:cs typeface="Times New Roman" panose="02020603050405020304" pitchFamily="18" charset="0"/>
                </a:rPr>
                <a:t>New Scientist, November 2018</a:t>
              </a:r>
            </a:p>
          </p:txBody>
        </p:sp>
      </p:grpSp>
      <p:grpSp>
        <p:nvGrpSpPr>
          <p:cNvPr id="24" name="Group 23"/>
          <p:cNvGrpSpPr/>
          <p:nvPr/>
        </p:nvGrpSpPr>
        <p:grpSpPr>
          <a:xfrm>
            <a:off x="6524625" y="2847975"/>
            <a:ext cx="5248275" cy="1832593"/>
            <a:chOff x="964422" y="2755232"/>
            <a:chExt cx="5429529" cy="2063856"/>
          </a:xfrm>
        </p:grpSpPr>
        <p:pic>
          <p:nvPicPr>
            <p:cNvPr id="22" name="Picture 2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64422" y="2755232"/>
              <a:ext cx="5429529" cy="2063856"/>
            </a:xfrm>
            <a:prstGeom prst="rect">
              <a:avLst/>
            </a:prstGeom>
          </p:spPr>
        </p:pic>
        <p:sp>
          <p:nvSpPr>
            <p:cNvPr id="23" name="TextBox 22"/>
            <p:cNvSpPr txBox="1"/>
            <p:nvPr/>
          </p:nvSpPr>
          <p:spPr>
            <a:xfrm>
              <a:off x="2454948" y="3709935"/>
              <a:ext cx="3672946" cy="466315"/>
            </a:xfrm>
            <a:prstGeom prst="rect">
              <a:avLst/>
            </a:prstGeom>
            <a:noFill/>
          </p:spPr>
          <p:txBody>
            <a:bodyPr wrap="square" rtlCol="0">
              <a:spAutoFit/>
            </a:bodyPr>
            <a:lstStyle/>
            <a:p>
              <a:r>
                <a:rPr lang="en-US" sz="2000" dirty="0" smtClean="0">
                  <a:cs typeface="Times New Roman" panose="02020603050405020304" pitchFamily="18" charset="0"/>
                </a:rPr>
                <a:t>The Economist, November 2018</a:t>
              </a:r>
            </a:p>
          </p:txBody>
        </p:sp>
      </p:grpSp>
      <p:grpSp>
        <p:nvGrpSpPr>
          <p:cNvPr id="27" name="Group 26"/>
          <p:cNvGrpSpPr/>
          <p:nvPr/>
        </p:nvGrpSpPr>
        <p:grpSpPr>
          <a:xfrm>
            <a:off x="674282" y="1329346"/>
            <a:ext cx="7534998" cy="3063250"/>
            <a:chOff x="3190725" y="1287355"/>
            <a:chExt cx="9074649" cy="4043567"/>
          </a:xfrm>
        </p:grpSpPr>
        <p:pic>
          <p:nvPicPr>
            <p:cNvPr id="25" name="Picture 2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190725" y="1527077"/>
              <a:ext cx="5810549" cy="3803845"/>
            </a:xfrm>
            <a:prstGeom prst="rect">
              <a:avLst/>
            </a:prstGeom>
          </p:spPr>
        </p:pic>
        <p:sp>
          <p:nvSpPr>
            <p:cNvPr id="26" name="TextBox 25"/>
            <p:cNvSpPr txBox="1"/>
            <p:nvPr/>
          </p:nvSpPr>
          <p:spPr>
            <a:xfrm>
              <a:off x="9105307" y="1287355"/>
              <a:ext cx="3160067" cy="1340701"/>
            </a:xfrm>
            <a:prstGeom prst="rect">
              <a:avLst/>
            </a:prstGeom>
            <a:noFill/>
          </p:spPr>
          <p:txBody>
            <a:bodyPr wrap="square" rtlCol="0">
              <a:spAutoFit/>
            </a:bodyPr>
            <a:lstStyle/>
            <a:p>
              <a:r>
                <a:rPr lang="en-US" sz="2000" dirty="0" smtClean="0">
                  <a:cs typeface="Times New Roman" panose="02020603050405020304" pitchFamily="18" charset="0"/>
                </a:rPr>
                <a:t>MIT Technology Review</a:t>
              </a:r>
            </a:p>
            <a:p>
              <a:r>
                <a:rPr lang="en-US" sz="2000" dirty="0" smtClean="0">
                  <a:cs typeface="Times New Roman" panose="02020603050405020304" pitchFamily="18" charset="0"/>
                </a:rPr>
                <a:t>November 2017</a:t>
              </a:r>
            </a:p>
            <a:p>
              <a:r>
                <a:rPr lang="en-US" sz="2000" dirty="0" smtClean="0">
                  <a:cs typeface="Times New Roman" panose="02020603050405020304" pitchFamily="18" charset="0"/>
                </a:rPr>
                <a:t>Antonio Regalado</a:t>
              </a:r>
              <a:endParaRPr lang="en-US" sz="2000" dirty="0">
                <a:cs typeface="Times New Roman" panose="02020603050405020304" pitchFamily="18" charset="0"/>
              </a:endParaRPr>
            </a:p>
          </p:txBody>
        </p:sp>
      </p:grpSp>
    </p:spTree>
    <p:extLst>
      <p:ext uri="{BB962C8B-B14F-4D97-AF65-F5344CB8AC3E}">
        <p14:creationId xmlns:p14="http://schemas.microsoft.com/office/powerpoint/2010/main" val="13899211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 data!</a:t>
            </a:r>
            <a:endParaRPr lang="en-US" dirty="0"/>
          </a:p>
        </p:txBody>
      </p:sp>
      <p:sp>
        <p:nvSpPr>
          <p:cNvPr id="3" name="Content Placeholder 2"/>
          <p:cNvSpPr>
            <a:spLocks noGrp="1"/>
          </p:cNvSpPr>
          <p:nvPr>
            <p:ph idx="1"/>
          </p:nvPr>
        </p:nvSpPr>
        <p:spPr>
          <a:xfrm>
            <a:off x="1085674" y="1849717"/>
            <a:ext cx="9837430" cy="4161000"/>
          </a:xfrm>
        </p:spPr>
        <p:txBody>
          <a:bodyPr/>
          <a:lstStyle/>
          <a:p>
            <a:pPr marL="0" indent="0">
              <a:buNone/>
            </a:pPr>
            <a:r>
              <a:rPr lang="en-US" sz="2800" dirty="0" smtClean="0">
                <a:solidFill>
                  <a:srgbClr val="5D2884"/>
                </a:solidFill>
              </a:rPr>
              <a:t>Does it work? What are the expected outcomes?</a:t>
            </a:r>
          </a:p>
          <a:p>
            <a:endParaRPr lang="en-US" dirty="0"/>
          </a:p>
          <a:p>
            <a:pPr marL="0" indent="0">
              <a:buNone/>
            </a:pPr>
            <a:r>
              <a:rPr lang="en-US" dirty="0" smtClean="0"/>
              <a:t>So far</a:t>
            </a:r>
            <a:r>
              <a:rPr lang="en-US" dirty="0"/>
              <a:t>:</a:t>
            </a:r>
            <a:r>
              <a:rPr lang="en-US" dirty="0" smtClean="0"/>
              <a:t> economic analysis, no empirical data </a:t>
            </a:r>
            <a:r>
              <a:rPr lang="en-US" sz="1600" dirty="0" smtClean="0"/>
              <a:t>(Shulman and </a:t>
            </a:r>
            <a:r>
              <a:rPr lang="en-US" sz="1600" dirty="0" err="1" smtClean="0"/>
              <a:t>Bostrom</a:t>
            </a:r>
            <a:r>
              <a:rPr lang="en-US" sz="1600" dirty="0" smtClean="0"/>
              <a:t>, 2014)</a:t>
            </a:r>
            <a:endParaRPr lang="en-US" sz="1800" dirty="0" smtClean="0"/>
          </a:p>
          <a:p>
            <a:endParaRPr lang="en-US" sz="1800" dirty="0"/>
          </a:p>
          <a:p>
            <a:pPr marL="0" indent="0">
              <a:buNone/>
            </a:pPr>
            <a:r>
              <a:rPr lang="en-US" dirty="0" smtClean="0"/>
              <a:t>Our approach:</a:t>
            </a:r>
          </a:p>
          <a:p>
            <a:pPr marL="457200" indent="-457200">
              <a:buFont typeface="+mj-lt"/>
              <a:buAutoNum type="arabicPeriod"/>
            </a:pPr>
            <a:r>
              <a:rPr lang="en-US" dirty="0" smtClean="0"/>
              <a:t>Simulations </a:t>
            </a:r>
            <a:r>
              <a:rPr lang="en-US" dirty="0"/>
              <a:t>based on real </a:t>
            </a:r>
            <a:r>
              <a:rPr lang="en-US" dirty="0" smtClean="0"/>
              <a:t>data</a:t>
            </a:r>
            <a:endParaRPr lang="en-US" dirty="0"/>
          </a:p>
          <a:p>
            <a:pPr marL="457200" indent="-457200">
              <a:buFont typeface="+mj-lt"/>
              <a:buAutoNum type="arabicPeriod"/>
            </a:pPr>
            <a:r>
              <a:rPr lang="en-US" dirty="0"/>
              <a:t>Quantitative genetic model</a:t>
            </a:r>
          </a:p>
          <a:p>
            <a:pPr marL="457200" indent="-457200">
              <a:buFont typeface="+mj-lt"/>
              <a:buAutoNum type="arabicPeriod"/>
            </a:pPr>
            <a:r>
              <a:rPr lang="en-US" dirty="0"/>
              <a:t>Large nuclear </a:t>
            </a:r>
            <a:r>
              <a:rPr lang="en-US" dirty="0" smtClean="0"/>
              <a:t>families</a:t>
            </a:r>
            <a:endParaRPr lang="en-US" dirty="0"/>
          </a:p>
        </p:txBody>
      </p:sp>
    </p:spTree>
    <p:extLst>
      <p:ext uri="{BB962C8B-B14F-4D97-AF65-F5344CB8AC3E}">
        <p14:creationId xmlns:p14="http://schemas.microsoft.com/office/powerpoint/2010/main" val="10394153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Simulations overview</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1081105" y="5587804"/>
                <a:ext cx="10189111" cy="652940"/>
              </a:xfrm>
            </p:spPr>
            <p:txBody>
              <a:bodyPr>
                <a:normAutofit/>
              </a:bodyPr>
              <a:lstStyle/>
              <a:p>
                <a:pPr marL="0" indent="0" algn="ctr">
                  <a:buNone/>
                </a:pPr>
                <a:r>
                  <a:rPr lang="en-US" sz="2800" b="1" dirty="0" smtClean="0">
                    <a:solidFill>
                      <a:srgbClr val="003F7F"/>
                    </a:solidFill>
                  </a:rPr>
                  <a:t>Gain</a:t>
                </a:r>
                <a:r>
                  <a:rPr lang="en-US" sz="2800" b="1" dirty="0">
                    <a:solidFill>
                      <a:srgbClr val="003F7F"/>
                    </a:solidFill>
                  </a:rPr>
                  <a:t> </a:t>
                </a:r>
                <a:r>
                  <a:rPr lang="en-US" sz="2800" b="1" dirty="0" smtClean="0">
                    <a:solidFill>
                      <a:srgbClr val="003F7F"/>
                    </a:solidFill>
                  </a:rPr>
                  <a:t>=</a:t>
                </a:r>
                <a:r>
                  <a:rPr lang="en-US" sz="2800" dirty="0" smtClean="0"/>
                  <a:t> </a:t>
                </a:r>
                <a:r>
                  <a:rPr lang="en-US" sz="2800" dirty="0">
                    <a:solidFill>
                      <a:srgbClr val="5D2884"/>
                    </a:solidFill>
                  </a:rPr>
                  <a:t>(prediction of top-scoring embryo)</a:t>
                </a:r>
                <a:r>
                  <a:rPr lang="en-US" sz="2800" dirty="0"/>
                  <a:t> </a:t>
                </a:r>
                <a14:m>
                  <m:oMath xmlns:m="http://schemas.openxmlformats.org/officeDocument/2006/math">
                    <m:r>
                      <a:rPr lang="en-US" sz="2800" b="0" i="1" smtClean="0">
                        <a:latin typeface="Cambria Math" panose="02040503050406030204" pitchFamily="18" charset="0"/>
                      </a:rPr>
                      <m:t>−</m:t>
                    </m:r>
                  </m:oMath>
                </a14:m>
                <a:r>
                  <a:rPr lang="en-US" sz="2800" dirty="0" smtClean="0"/>
                  <a:t> </a:t>
                </a:r>
                <a:r>
                  <a:rPr lang="en-US" sz="2800" dirty="0">
                    <a:solidFill>
                      <a:srgbClr val="5D2884"/>
                    </a:solidFill>
                  </a:rPr>
                  <a:t>(average prediction</a:t>
                </a:r>
                <a:r>
                  <a:rPr lang="en-US" sz="2800" dirty="0" smtClean="0">
                    <a:solidFill>
                      <a:srgbClr val="5D2884"/>
                    </a:solidFill>
                  </a:rPr>
                  <a:t>)</a:t>
                </a:r>
                <a:endParaRPr lang="en-US" sz="2800" dirty="0">
                  <a:solidFill>
                    <a:srgbClr val="5D2884"/>
                  </a:solidFill>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1081105" y="5587804"/>
                <a:ext cx="10189111" cy="652940"/>
              </a:xfrm>
              <a:blipFill>
                <a:blip r:embed="rId3"/>
                <a:stretch>
                  <a:fillRect t="-15888"/>
                </a:stretch>
              </a:blipFill>
            </p:spPr>
            <p:txBody>
              <a:bodyPr/>
              <a:lstStyle/>
              <a:p>
                <a:r>
                  <a:rPr lang="en-US">
                    <a:noFill/>
                  </a:rPr>
                  <a:t> </a:t>
                </a:r>
              </a:p>
            </p:txBody>
          </p:sp>
        </mc:Fallback>
      </mc:AlternateContent>
      <p:sp>
        <p:nvSpPr>
          <p:cNvPr id="4" name="TextBox 3"/>
          <p:cNvSpPr txBox="1"/>
          <p:nvPr/>
        </p:nvSpPr>
        <p:spPr>
          <a:xfrm>
            <a:off x="1237220" y="1791575"/>
            <a:ext cx="5760000" cy="461665"/>
          </a:xfrm>
          <a:prstGeom prst="rect">
            <a:avLst/>
          </a:prstGeom>
          <a:noFill/>
          <a:ln w="19050">
            <a:solidFill>
              <a:srgbClr val="002060"/>
            </a:solidFill>
          </a:ln>
        </p:spPr>
        <p:txBody>
          <a:bodyPr wrap="square" rtlCol="0">
            <a:spAutoFit/>
          </a:bodyPr>
          <a:lstStyle/>
          <a:p>
            <a:pPr algn="ctr"/>
            <a:r>
              <a:rPr lang="en-US" sz="2400" dirty="0"/>
              <a:t>Start with </a:t>
            </a:r>
            <a:r>
              <a:rPr lang="en-US" sz="2400" dirty="0" smtClean="0"/>
              <a:t>real genomes</a:t>
            </a:r>
            <a:endParaRPr lang="en-US" sz="2400" dirty="0"/>
          </a:p>
        </p:txBody>
      </p:sp>
      <p:sp>
        <p:nvSpPr>
          <p:cNvPr id="5" name="TextBox 4"/>
          <p:cNvSpPr txBox="1"/>
          <p:nvPr/>
        </p:nvSpPr>
        <p:spPr>
          <a:xfrm>
            <a:off x="1237220" y="2664970"/>
            <a:ext cx="5760000" cy="461665"/>
          </a:xfrm>
          <a:prstGeom prst="rect">
            <a:avLst/>
          </a:prstGeom>
          <a:noFill/>
          <a:ln w="19050">
            <a:solidFill>
              <a:srgbClr val="002060"/>
            </a:solidFill>
          </a:ln>
        </p:spPr>
        <p:txBody>
          <a:bodyPr wrap="square" rtlCol="0">
            <a:spAutoFit/>
          </a:bodyPr>
          <a:lstStyle/>
          <a:p>
            <a:pPr algn="ctr"/>
            <a:r>
              <a:rPr lang="en-US" sz="2400" dirty="0" smtClean="0"/>
              <a:t>Pair individuals (randomly/real couples)</a:t>
            </a:r>
            <a:endParaRPr lang="en-US" sz="2400" dirty="0"/>
          </a:p>
        </p:txBody>
      </p:sp>
      <mc:AlternateContent xmlns:mc="http://schemas.openxmlformats.org/markup-compatibility/2006" xmlns:a14="http://schemas.microsoft.com/office/drawing/2010/main">
        <mc:Choice Requires="a14">
          <p:sp>
            <p:nvSpPr>
              <p:cNvPr id="6" name="TextBox 5"/>
              <p:cNvSpPr txBox="1"/>
              <p:nvPr/>
            </p:nvSpPr>
            <p:spPr>
              <a:xfrm>
                <a:off x="1237220" y="3538365"/>
                <a:ext cx="5760000" cy="461665"/>
              </a:xfrm>
              <a:prstGeom prst="rect">
                <a:avLst/>
              </a:prstGeom>
              <a:noFill/>
              <a:ln w="19050">
                <a:solidFill>
                  <a:srgbClr val="002060"/>
                </a:solidFill>
              </a:ln>
            </p:spPr>
            <p:txBody>
              <a:bodyPr wrap="square" rtlCol="0">
                <a:spAutoFit/>
              </a:bodyPr>
              <a:lstStyle/>
              <a:p>
                <a:pPr algn="ctr"/>
                <a:r>
                  <a:rPr lang="en-US" sz="2400" dirty="0"/>
                  <a:t>Simulate </a:t>
                </a:r>
                <a14:m>
                  <m:oMath xmlns:m="http://schemas.openxmlformats.org/officeDocument/2006/math">
                    <m:r>
                      <a:rPr lang="en-US" sz="2400" i="1">
                        <a:latin typeface="Cambria Math" panose="02040503050406030204" pitchFamily="18" charset="0"/>
                      </a:rPr>
                      <m:t>𝑛</m:t>
                    </m:r>
                  </m:oMath>
                </a14:m>
                <a:r>
                  <a:rPr lang="en-US" sz="2400" dirty="0"/>
                  <a:t> </a:t>
                </a:r>
                <a:r>
                  <a:rPr lang="en-US" sz="2400" dirty="0" smtClean="0"/>
                  <a:t>offspring</a:t>
                </a:r>
                <a:endParaRPr lang="en-US" sz="2400" dirty="0"/>
              </a:p>
            </p:txBody>
          </p:sp>
        </mc:Choice>
        <mc:Fallback xmlns="">
          <p:sp>
            <p:nvSpPr>
              <p:cNvPr id="6" name="TextBox 5"/>
              <p:cNvSpPr txBox="1">
                <a:spLocks noRot="1" noChangeAspect="1" noMove="1" noResize="1" noEditPoints="1" noAdjustHandles="1" noChangeArrowheads="1" noChangeShapeType="1" noTextEdit="1"/>
              </p:cNvSpPr>
              <p:nvPr/>
            </p:nvSpPr>
            <p:spPr>
              <a:xfrm>
                <a:off x="1237220" y="3538365"/>
                <a:ext cx="5760000" cy="461665"/>
              </a:xfrm>
              <a:prstGeom prst="rect">
                <a:avLst/>
              </a:prstGeom>
              <a:blipFill>
                <a:blip r:embed="rId4"/>
                <a:stretch>
                  <a:fillRect t="-8861" b="-25316"/>
                </a:stretch>
              </a:blipFill>
              <a:ln w="19050">
                <a:solidFill>
                  <a:srgbClr val="002060"/>
                </a:solidFill>
              </a:ln>
            </p:spPr>
            <p:txBody>
              <a:bodyPr/>
              <a:lstStyle/>
              <a:p>
                <a:r>
                  <a:rPr lang="en-US">
                    <a:noFill/>
                  </a:rPr>
                  <a:t> </a:t>
                </a:r>
              </a:p>
            </p:txBody>
          </p:sp>
        </mc:Fallback>
      </mc:AlternateContent>
      <p:sp>
        <p:nvSpPr>
          <p:cNvPr id="7" name="TextBox 6"/>
          <p:cNvSpPr txBox="1"/>
          <p:nvPr/>
        </p:nvSpPr>
        <p:spPr>
          <a:xfrm>
            <a:off x="1237220" y="4411761"/>
            <a:ext cx="5760000" cy="461665"/>
          </a:xfrm>
          <a:prstGeom prst="rect">
            <a:avLst/>
          </a:prstGeom>
          <a:noFill/>
          <a:ln w="19050">
            <a:solidFill>
              <a:srgbClr val="002060"/>
            </a:solidFill>
          </a:ln>
        </p:spPr>
        <p:txBody>
          <a:bodyPr wrap="square" rtlCol="0">
            <a:spAutoFit/>
          </a:bodyPr>
          <a:lstStyle/>
          <a:p>
            <a:pPr algn="ctr"/>
            <a:r>
              <a:rPr lang="en-US" sz="2400" dirty="0"/>
              <a:t>Compute PS and predict trait </a:t>
            </a:r>
            <a:r>
              <a:rPr lang="en-US" sz="2400" dirty="0" smtClean="0"/>
              <a:t>of offspring</a:t>
            </a:r>
            <a:endParaRPr lang="en-US" sz="2400" dirty="0"/>
          </a:p>
        </p:txBody>
      </p:sp>
      <p:cxnSp>
        <p:nvCxnSpPr>
          <p:cNvPr id="9" name="Straight Connector 8"/>
          <p:cNvCxnSpPr>
            <a:stCxn id="4" idx="2"/>
            <a:endCxn id="5" idx="0"/>
          </p:cNvCxnSpPr>
          <p:nvPr/>
        </p:nvCxnSpPr>
        <p:spPr>
          <a:xfrm>
            <a:off x="4117220" y="2253240"/>
            <a:ext cx="0" cy="411730"/>
          </a:xfrm>
          <a:prstGeom prst="line">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a:stCxn id="5" idx="2"/>
            <a:endCxn id="6" idx="0"/>
          </p:cNvCxnSpPr>
          <p:nvPr/>
        </p:nvCxnSpPr>
        <p:spPr>
          <a:xfrm>
            <a:off x="4117220" y="3126635"/>
            <a:ext cx="0" cy="411730"/>
          </a:xfrm>
          <a:prstGeom prst="line">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a:stCxn id="6" idx="2"/>
            <a:endCxn id="7" idx="0"/>
          </p:cNvCxnSpPr>
          <p:nvPr/>
        </p:nvCxnSpPr>
        <p:spPr>
          <a:xfrm>
            <a:off x="4117220" y="4000030"/>
            <a:ext cx="0" cy="411731"/>
          </a:xfrm>
          <a:prstGeom prst="line">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nvGrpSpPr>
          <p:cNvPr id="49" name="Group 48"/>
          <p:cNvGrpSpPr/>
          <p:nvPr/>
        </p:nvGrpSpPr>
        <p:grpSpPr>
          <a:xfrm>
            <a:off x="8087527" y="1573003"/>
            <a:ext cx="2935903" cy="3518994"/>
            <a:chOff x="8215347" y="1335203"/>
            <a:chExt cx="2935903" cy="3518994"/>
          </a:xfrm>
        </p:grpSpPr>
        <p:cxnSp>
          <p:nvCxnSpPr>
            <p:cNvPr id="22" name="Straight Arrow Connector 21"/>
            <p:cNvCxnSpPr/>
            <p:nvPr/>
          </p:nvCxnSpPr>
          <p:spPr>
            <a:xfrm flipV="1">
              <a:off x="9721105" y="1850749"/>
              <a:ext cx="0" cy="300344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9704379" y="1335203"/>
              <a:ext cx="1446871" cy="830997"/>
            </a:xfrm>
            <a:prstGeom prst="rect">
              <a:avLst/>
            </a:prstGeom>
            <a:noFill/>
          </p:spPr>
          <p:txBody>
            <a:bodyPr wrap="none" rtlCol="0">
              <a:spAutoFit/>
            </a:bodyPr>
            <a:lstStyle/>
            <a:p>
              <a:pPr algn="ctr"/>
              <a:r>
                <a:rPr lang="en-US" sz="2400" dirty="0" smtClean="0">
                  <a:cs typeface="Times New Roman" panose="02020603050405020304" pitchFamily="18" charset="0"/>
                </a:rPr>
                <a:t>Predicted </a:t>
              </a:r>
            </a:p>
            <a:p>
              <a:pPr algn="ctr"/>
              <a:r>
                <a:rPr lang="en-US" sz="2400" dirty="0" smtClean="0">
                  <a:cs typeface="Times New Roman" panose="02020603050405020304" pitchFamily="18" charset="0"/>
                </a:rPr>
                <a:t>trait</a:t>
              </a:r>
            </a:p>
          </p:txBody>
        </p:sp>
        <p:sp>
          <p:nvSpPr>
            <p:cNvPr id="25" name="Oval 24"/>
            <p:cNvSpPr/>
            <p:nvPr/>
          </p:nvSpPr>
          <p:spPr>
            <a:xfrm>
              <a:off x="10027721" y="2401622"/>
              <a:ext cx="180000" cy="180000"/>
            </a:xfrm>
            <a:prstGeom prst="ellipse">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p:cNvSpPr/>
            <p:nvPr/>
          </p:nvSpPr>
          <p:spPr>
            <a:xfrm>
              <a:off x="10027721" y="2784363"/>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p:cNvSpPr/>
            <p:nvPr/>
          </p:nvSpPr>
          <p:spPr>
            <a:xfrm>
              <a:off x="10027721" y="3126964"/>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p:cNvSpPr/>
            <p:nvPr/>
          </p:nvSpPr>
          <p:spPr>
            <a:xfrm>
              <a:off x="10027721" y="3441681"/>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p:cNvSpPr/>
            <p:nvPr/>
          </p:nvSpPr>
          <p:spPr>
            <a:xfrm>
              <a:off x="10027721" y="3737579"/>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p:cNvSpPr/>
            <p:nvPr/>
          </p:nvSpPr>
          <p:spPr>
            <a:xfrm>
              <a:off x="10027721" y="2987104"/>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p:cNvSpPr/>
            <p:nvPr/>
          </p:nvSpPr>
          <p:spPr>
            <a:xfrm>
              <a:off x="10027721" y="3369845"/>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p:cNvSpPr/>
            <p:nvPr/>
          </p:nvSpPr>
          <p:spPr>
            <a:xfrm>
              <a:off x="10027721" y="3868565"/>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p:cNvSpPr/>
            <p:nvPr/>
          </p:nvSpPr>
          <p:spPr>
            <a:xfrm>
              <a:off x="10027721" y="4027163"/>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p:cNvSpPr/>
            <p:nvPr/>
          </p:nvSpPr>
          <p:spPr>
            <a:xfrm>
              <a:off x="10027721" y="4323061"/>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6" name="Straight Connector 35"/>
            <p:cNvCxnSpPr>
              <a:stCxn id="37" idx="3"/>
            </p:cNvCxnSpPr>
            <p:nvPr/>
          </p:nvCxnSpPr>
          <p:spPr>
            <a:xfrm>
              <a:off x="8776463" y="3535517"/>
              <a:ext cx="1167665" cy="8449"/>
            </a:xfrm>
            <a:prstGeom prst="line">
              <a:avLst/>
            </a:prstGeom>
            <a:ln w="19050">
              <a:solidFill>
                <a:schemeClr val="tx1"/>
              </a:solidFill>
              <a:prstDash val="dash"/>
              <a:tailEnd type="none"/>
            </a:ln>
          </p:spPr>
          <p:style>
            <a:lnRef idx="1">
              <a:schemeClr val="accent1"/>
            </a:lnRef>
            <a:fillRef idx="0">
              <a:schemeClr val="accent1"/>
            </a:fillRef>
            <a:effectRef idx="0">
              <a:schemeClr val="accent1"/>
            </a:effectRef>
            <a:fontRef idx="minor">
              <a:schemeClr val="tx1"/>
            </a:fontRef>
          </p:style>
        </p:cxnSp>
        <p:sp>
          <p:nvSpPr>
            <p:cNvPr id="37" name="TextBox 36"/>
            <p:cNvSpPr txBox="1"/>
            <p:nvPr/>
          </p:nvSpPr>
          <p:spPr>
            <a:xfrm>
              <a:off x="8215347" y="3335462"/>
              <a:ext cx="561116" cy="400110"/>
            </a:xfrm>
            <a:prstGeom prst="rect">
              <a:avLst/>
            </a:prstGeom>
            <a:noFill/>
          </p:spPr>
          <p:txBody>
            <a:bodyPr wrap="none" rtlCol="0">
              <a:spAutoFit/>
            </a:bodyPr>
            <a:lstStyle/>
            <a:p>
              <a:r>
                <a:rPr lang="en-US" sz="2000" dirty="0" err="1" smtClean="0">
                  <a:cs typeface="Times New Roman" panose="02020603050405020304" pitchFamily="18" charset="0"/>
                </a:rPr>
                <a:t>Avg</a:t>
              </a:r>
              <a:endParaRPr lang="en-US" sz="2000" dirty="0" smtClean="0">
                <a:cs typeface="Times New Roman" panose="02020603050405020304" pitchFamily="18" charset="0"/>
              </a:endParaRPr>
            </a:p>
          </p:txBody>
        </p:sp>
        <p:cxnSp>
          <p:nvCxnSpPr>
            <p:cNvPr id="38" name="Straight Arrow Connector 37"/>
            <p:cNvCxnSpPr/>
            <p:nvPr/>
          </p:nvCxnSpPr>
          <p:spPr>
            <a:xfrm>
              <a:off x="9381037" y="2502773"/>
              <a:ext cx="0" cy="1033473"/>
            </a:xfrm>
            <a:prstGeom prst="straightConnector1">
              <a:avLst/>
            </a:prstGeom>
            <a:ln w="25400">
              <a:solidFill>
                <a:srgbClr val="002060"/>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39" name="TextBox 38"/>
            <p:cNvSpPr txBox="1"/>
            <p:nvPr/>
          </p:nvSpPr>
          <p:spPr>
            <a:xfrm>
              <a:off x="8622496" y="2671774"/>
              <a:ext cx="758541" cy="461665"/>
            </a:xfrm>
            <a:prstGeom prst="rect">
              <a:avLst/>
            </a:prstGeom>
            <a:noFill/>
          </p:spPr>
          <p:txBody>
            <a:bodyPr wrap="none" rtlCol="0">
              <a:spAutoFit/>
            </a:bodyPr>
            <a:lstStyle/>
            <a:p>
              <a:r>
                <a:rPr lang="en-US" sz="2400" dirty="0" smtClean="0">
                  <a:solidFill>
                    <a:srgbClr val="003F7F"/>
                  </a:solidFill>
                  <a:cs typeface="Times New Roman" panose="02020603050405020304" pitchFamily="18" charset="0"/>
                </a:rPr>
                <a:t>Gain</a:t>
              </a:r>
            </a:p>
          </p:txBody>
        </p:sp>
        <p:cxnSp>
          <p:nvCxnSpPr>
            <p:cNvPr id="42" name="Straight Connector 41"/>
            <p:cNvCxnSpPr/>
            <p:nvPr/>
          </p:nvCxnSpPr>
          <p:spPr>
            <a:xfrm>
              <a:off x="9381037" y="2491622"/>
              <a:ext cx="646684" cy="0"/>
            </a:xfrm>
            <a:prstGeom prst="line">
              <a:avLst/>
            </a:prstGeom>
            <a:ln w="19050">
              <a:solidFill>
                <a:schemeClr val="tx1"/>
              </a:solidFill>
              <a:prstDash val="dash"/>
              <a:tailEnd type="non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1102709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0" end="0"/>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4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5" grpId="0" animBg="1"/>
      <p:bldP spid="6" grpId="0" animBg="1"/>
      <p:bldP spid="7"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Traits/cohorts</a:t>
            </a:r>
            <a:endParaRPr lang="en-US" dirty="0"/>
          </a:p>
        </p:txBody>
      </p:sp>
      <p:sp>
        <p:nvSpPr>
          <p:cNvPr id="3" name="Content Placeholder 2"/>
          <p:cNvSpPr>
            <a:spLocks noGrp="1"/>
          </p:cNvSpPr>
          <p:nvPr>
            <p:ph idx="1"/>
          </p:nvPr>
        </p:nvSpPr>
        <p:spPr>
          <a:xfrm>
            <a:off x="1007933" y="1932509"/>
            <a:ext cx="9547424" cy="4351338"/>
          </a:xfrm>
        </p:spPr>
        <p:txBody>
          <a:bodyPr>
            <a:normAutofit/>
          </a:bodyPr>
          <a:lstStyle/>
          <a:p>
            <a:r>
              <a:rPr lang="en-US" b="1" dirty="0" smtClean="0">
                <a:solidFill>
                  <a:srgbClr val="003F7F"/>
                </a:solidFill>
              </a:rPr>
              <a:t>Height</a:t>
            </a:r>
          </a:p>
          <a:p>
            <a:r>
              <a:rPr lang="en-US" dirty="0" smtClean="0"/>
              <a:t>102 couples, 700k </a:t>
            </a:r>
            <a:r>
              <a:rPr lang="en-US" dirty="0"/>
              <a:t>SNPs</a:t>
            </a:r>
          </a:p>
          <a:p>
            <a:r>
              <a:rPr lang="en-US" dirty="0" smtClean="0"/>
              <a:t>Ashkenazi Jews, a longevity study </a:t>
            </a:r>
            <a:r>
              <a:rPr lang="en-US" sz="1800" dirty="0" smtClean="0"/>
              <a:t>(</a:t>
            </a:r>
            <a:r>
              <a:rPr lang="en-US" sz="1800" dirty="0" err="1" smtClean="0"/>
              <a:t>Sathyan</a:t>
            </a:r>
            <a:r>
              <a:rPr lang="en-US" sz="1800" dirty="0" smtClean="0"/>
              <a:t> et al., 2018)</a:t>
            </a:r>
          </a:p>
          <a:p>
            <a:endParaRPr lang="en-US" sz="1800" b="1" dirty="0">
              <a:solidFill>
                <a:srgbClr val="003F7F"/>
              </a:solidFill>
            </a:endParaRPr>
          </a:p>
          <a:p>
            <a:r>
              <a:rPr lang="en-US" b="1" dirty="0" smtClean="0">
                <a:solidFill>
                  <a:srgbClr val="003F7F"/>
                </a:solidFill>
              </a:rPr>
              <a:t>Cognitive </a:t>
            </a:r>
            <a:r>
              <a:rPr lang="en-US" b="1" dirty="0">
                <a:solidFill>
                  <a:srgbClr val="003F7F"/>
                </a:solidFill>
              </a:rPr>
              <a:t>ability (</a:t>
            </a:r>
            <a:r>
              <a:rPr lang="en-US" b="1" dirty="0" smtClean="0">
                <a:solidFill>
                  <a:srgbClr val="003F7F"/>
                </a:solidFill>
              </a:rPr>
              <a:t>IQ)</a:t>
            </a:r>
          </a:p>
          <a:p>
            <a:r>
              <a:rPr lang="en-US" dirty="0" smtClean="0"/>
              <a:t>919 </a:t>
            </a:r>
            <a:r>
              <a:rPr lang="en-US" dirty="0"/>
              <a:t>young </a:t>
            </a:r>
            <a:r>
              <a:rPr lang="en-US" dirty="0" smtClean="0"/>
              <a:t>males</a:t>
            </a:r>
            <a:r>
              <a:rPr lang="en-US" dirty="0"/>
              <a:t>, 480k </a:t>
            </a:r>
            <a:r>
              <a:rPr lang="en-US" dirty="0" smtClean="0"/>
              <a:t>SNPs</a:t>
            </a:r>
          </a:p>
          <a:p>
            <a:r>
              <a:rPr lang="en-US" dirty="0" smtClean="0"/>
              <a:t>Greek schizophrenia study </a:t>
            </a:r>
            <a:r>
              <a:rPr lang="en-US" sz="1800" dirty="0" smtClean="0"/>
              <a:t>(</a:t>
            </a:r>
            <a:r>
              <a:rPr lang="en-US" sz="1800" dirty="0" err="1" smtClean="0"/>
              <a:t>Stefanis</a:t>
            </a:r>
            <a:r>
              <a:rPr lang="en-US" sz="1800" dirty="0" smtClean="0"/>
              <a:t> </a:t>
            </a:r>
            <a:r>
              <a:rPr lang="en-US" sz="1800" dirty="0"/>
              <a:t>et al., </a:t>
            </a:r>
            <a:r>
              <a:rPr lang="en-US" sz="1800" dirty="0" smtClean="0"/>
              <a:t>2004)</a:t>
            </a:r>
            <a:endParaRPr lang="en-US" sz="1600" dirty="0"/>
          </a:p>
        </p:txBody>
      </p:sp>
      <p:sp>
        <p:nvSpPr>
          <p:cNvPr id="4" name="TextBox 3"/>
          <p:cNvSpPr txBox="1"/>
          <p:nvPr/>
        </p:nvSpPr>
        <p:spPr>
          <a:xfrm>
            <a:off x="6759271" y="1728614"/>
            <a:ext cx="3322320" cy="646331"/>
          </a:xfrm>
          <a:prstGeom prst="rect">
            <a:avLst/>
          </a:prstGeom>
          <a:noFill/>
        </p:spPr>
        <p:txBody>
          <a:bodyPr wrap="square" rtlCol="0">
            <a:spAutoFit/>
          </a:bodyPr>
          <a:lstStyle/>
          <a:p>
            <a:r>
              <a:rPr lang="en-US" dirty="0" smtClean="0">
                <a:cs typeface="Times New Roman" panose="02020603050405020304" pitchFamily="18" charset="0"/>
              </a:rPr>
              <a:t>Gil </a:t>
            </a:r>
            <a:r>
              <a:rPr lang="en-US" dirty="0" err="1" smtClean="0">
                <a:cs typeface="Times New Roman" panose="02020603050405020304" pitchFamily="18" charset="0"/>
              </a:rPr>
              <a:t>Atzmon</a:t>
            </a:r>
            <a:r>
              <a:rPr lang="en-US" dirty="0" smtClean="0">
                <a:cs typeface="Times New Roman" panose="02020603050405020304" pitchFamily="18" charset="0"/>
              </a:rPr>
              <a:t>, </a:t>
            </a:r>
            <a:r>
              <a:rPr lang="en-US" dirty="0" err="1" smtClean="0">
                <a:cs typeface="Times New Roman" panose="02020603050405020304" pitchFamily="18" charset="0"/>
              </a:rPr>
              <a:t>Nir</a:t>
            </a:r>
            <a:r>
              <a:rPr lang="en-US" dirty="0" smtClean="0">
                <a:cs typeface="Times New Roman" panose="02020603050405020304" pitchFamily="18" charset="0"/>
              </a:rPr>
              <a:t> </a:t>
            </a:r>
            <a:r>
              <a:rPr lang="en-US" dirty="0" err="1" smtClean="0">
                <a:cs typeface="Times New Roman" panose="02020603050405020304" pitchFamily="18" charset="0"/>
              </a:rPr>
              <a:t>Barzilai</a:t>
            </a:r>
            <a:endParaRPr lang="en-US" dirty="0" smtClean="0">
              <a:cs typeface="Times New Roman" panose="02020603050405020304" pitchFamily="18" charset="0"/>
            </a:endParaRPr>
          </a:p>
          <a:p>
            <a:r>
              <a:rPr lang="en-US" dirty="0" smtClean="0">
                <a:cs typeface="Times New Roman" panose="02020603050405020304" pitchFamily="18" charset="0"/>
              </a:rPr>
              <a:t>Einstein College of Medicine</a:t>
            </a:r>
          </a:p>
        </p:txBody>
      </p:sp>
      <p:sp>
        <p:nvSpPr>
          <p:cNvPr id="5" name="TextBox 4"/>
          <p:cNvSpPr txBox="1"/>
          <p:nvPr/>
        </p:nvSpPr>
        <p:spPr>
          <a:xfrm>
            <a:off x="6095999" y="5682345"/>
            <a:ext cx="5581904" cy="646331"/>
          </a:xfrm>
          <a:prstGeom prst="rect">
            <a:avLst/>
          </a:prstGeom>
          <a:noFill/>
        </p:spPr>
        <p:txBody>
          <a:bodyPr wrap="square" rtlCol="0">
            <a:spAutoFit/>
          </a:bodyPr>
          <a:lstStyle/>
          <a:p>
            <a:r>
              <a:rPr lang="en-US" dirty="0">
                <a:cs typeface="Times New Roman" panose="02020603050405020304" pitchFamily="18" charset="0"/>
              </a:rPr>
              <a:t>Nikos </a:t>
            </a:r>
            <a:r>
              <a:rPr lang="en-US" dirty="0" err="1" smtClean="0">
                <a:cs typeface="Times New Roman" panose="02020603050405020304" pitchFamily="18" charset="0"/>
              </a:rPr>
              <a:t>Stefanis</a:t>
            </a:r>
            <a:r>
              <a:rPr lang="en-US" dirty="0" smtClean="0">
                <a:cs typeface="Times New Roman" panose="02020603050405020304" pitchFamily="18" charset="0"/>
              </a:rPr>
              <a:t>, Alex </a:t>
            </a:r>
            <a:r>
              <a:rPr lang="en-US" dirty="0" err="1" smtClean="0">
                <a:cs typeface="Times New Roman" panose="02020603050405020304" pitchFamily="18" charset="0"/>
              </a:rPr>
              <a:t>Hatzimanolis</a:t>
            </a:r>
            <a:r>
              <a:rPr lang="en-US" dirty="0" smtClean="0">
                <a:cs typeface="Times New Roman" panose="02020603050405020304" pitchFamily="18" charset="0"/>
              </a:rPr>
              <a:t>, </a:t>
            </a:r>
            <a:r>
              <a:rPr lang="en-US" dirty="0">
                <a:cs typeface="Times New Roman" panose="02020603050405020304" pitchFamily="18" charset="0"/>
              </a:rPr>
              <a:t>Nikolaos </a:t>
            </a:r>
            <a:r>
              <a:rPr lang="en-US" dirty="0" err="1" smtClean="0">
                <a:cs typeface="Times New Roman" panose="02020603050405020304" pitchFamily="18" charset="0"/>
              </a:rPr>
              <a:t>Smyrnis</a:t>
            </a:r>
            <a:r>
              <a:rPr lang="en-US" dirty="0" smtClean="0">
                <a:cs typeface="Times New Roman" panose="02020603050405020304" pitchFamily="18" charset="0"/>
              </a:rPr>
              <a:t>, </a:t>
            </a:r>
            <a:r>
              <a:rPr lang="en-US" dirty="0" err="1">
                <a:cs typeface="Times New Roman" panose="02020603050405020304" pitchFamily="18" charset="0"/>
              </a:rPr>
              <a:t>Dimitrios</a:t>
            </a:r>
            <a:r>
              <a:rPr lang="en-US" dirty="0">
                <a:cs typeface="Times New Roman" panose="02020603050405020304" pitchFamily="18" charset="0"/>
              </a:rPr>
              <a:t> </a:t>
            </a:r>
            <a:r>
              <a:rPr lang="en-US" dirty="0" smtClean="0">
                <a:cs typeface="Times New Roman" panose="02020603050405020304" pitchFamily="18" charset="0"/>
              </a:rPr>
              <a:t>Avramopoulos, University of Athens</a:t>
            </a:r>
          </a:p>
        </p:txBody>
      </p:sp>
    </p:spTree>
    <p:extLst>
      <p:ext uri="{BB962C8B-B14F-4D97-AF65-F5344CB8AC3E}">
        <p14:creationId xmlns:p14="http://schemas.microsoft.com/office/powerpoint/2010/main" val="35155671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5"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p:txBody>
              <a:bodyPr/>
              <a:lstStyle/>
              <a:p>
                <a:r>
                  <a:rPr lang="en-US" dirty="0" smtClean="0"/>
                  <a:t>Experiments (</a:t>
                </a:r>
                <a14:m>
                  <m:oMath xmlns:m="http://schemas.openxmlformats.org/officeDocument/2006/math">
                    <m:r>
                      <a:rPr lang="en-US" b="0" i="1" smtClean="0">
                        <a:latin typeface="Cambria Math" panose="02040503050406030204" pitchFamily="18" charset="0"/>
                      </a:rPr>
                      <m:t>𝑛</m:t>
                    </m:r>
                    <m:r>
                      <a:rPr lang="en-US" b="0" i="1" smtClean="0">
                        <a:latin typeface="Cambria Math" panose="02040503050406030204" pitchFamily="18" charset="0"/>
                      </a:rPr>
                      <m:t>=10</m:t>
                    </m:r>
                  </m:oMath>
                </a14:m>
                <a:r>
                  <a:rPr lang="en-US" dirty="0" smtClean="0"/>
                  <a:t> embryos)</a:t>
                </a:r>
                <a:endParaRPr lang="en-US" dirty="0"/>
              </a:p>
            </p:txBody>
          </p:sp>
        </mc:Choice>
        <mc:Fallback xmlns="">
          <p:sp>
            <p:nvSpPr>
              <p:cNvPr id="2" name="Title 1"/>
              <p:cNvSpPr>
                <a:spLocks noGrp="1" noRot="1" noChangeAspect="1" noMove="1" noResize="1" noEditPoints="1" noAdjustHandles="1" noChangeArrowheads="1" noChangeShapeType="1" noTextEdit="1"/>
              </p:cNvSpPr>
              <p:nvPr>
                <p:ph type="title"/>
              </p:nvPr>
            </p:nvSpPr>
            <p:spPr>
              <a:blipFill>
                <a:blip r:embed="rId3"/>
                <a:stretch>
                  <a:fillRect l="-1826" t="-27660" b="-41489"/>
                </a:stretch>
              </a:blipFill>
            </p:spPr>
            <p:txBody>
              <a:bodyPr/>
              <a:lstStyle/>
              <a:p>
                <a:r>
                  <a:rPr lang="en-US">
                    <a:noFill/>
                  </a:rPr>
                  <a:t> </a:t>
                </a:r>
              </a:p>
            </p:txBody>
          </p:sp>
        </mc:Fallback>
      </mc:AlternateContent>
      <p:sp>
        <p:nvSpPr>
          <p:cNvPr id="3" name="Content Placeholder 2"/>
          <p:cNvSpPr>
            <a:spLocks noGrp="1"/>
          </p:cNvSpPr>
          <p:nvPr>
            <p:ph idx="1"/>
          </p:nvPr>
        </p:nvSpPr>
        <p:spPr>
          <a:xfrm>
            <a:off x="918481" y="1504592"/>
            <a:ext cx="10515600" cy="1559321"/>
          </a:xfrm>
        </p:spPr>
        <p:txBody>
          <a:bodyPr/>
          <a:lstStyle/>
          <a:p>
            <a:r>
              <a:rPr lang="en-US" dirty="0" smtClean="0"/>
              <a:t>Gain in height: </a:t>
            </a:r>
            <a:r>
              <a:rPr lang="en-US" b="1" dirty="0" smtClean="0">
                <a:solidFill>
                  <a:srgbClr val="003F7F"/>
                </a:solidFill>
              </a:rPr>
              <a:t>2-4 cm</a:t>
            </a:r>
            <a:endParaRPr lang="en-US" dirty="0"/>
          </a:p>
          <a:p>
            <a:r>
              <a:rPr lang="en-US" dirty="0" smtClean="0"/>
              <a:t>Real/random families behave similarly</a:t>
            </a:r>
          </a:p>
          <a:p>
            <a:r>
              <a:rPr lang="en-US" dirty="0"/>
              <a:t>Gain in IQ: </a:t>
            </a:r>
            <a:r>
              <a:rPr lang="en-US" b="1" dirty="0">
                <a:solidFill>
                  <a:srgbClr val="003F7F"/>
                </a:solidFill>
              </a:rPr>
              <a:t>2-4 </a:t>
            </a:r>
            <a:r>
              <a:rPr lang="en-US" b="1" dirty="0" smtClean="0">
                <a:solidFill>
                  <a:srgbClr val="003F7F"/>
                </a:solidFill>
              </a:rPr>
              <a:t>points</a:t>
            </a:r>
            <a:endParaRPr lang="en-US" b="1" dirty="0">
              <a:solidFill>
                <a:srgbClr val="003F7F"/>
              </a:solidFill>
            </a:endParaRPr>
          </a:p>
        </p:txBody>
      </p:sp>
      <p:grpSp>
        <p:nvGrpSpPr>
          <p:cNvPr id="8" name="Group 7"/>
          <p:cNvGrpSpPr/>
          <p:nvPr/>
        </p:nvGrpSpPr>
        <p:grpSpPr>
          <a:xfrm>
            <a:off x="606324" y="3137375"/>
            <a:ext cx="11141728" cy="3600308"/>
            <a:chOff x="606324" y="3137375"/>
            <a:chExt cx="11141728" cy="3600308"/>
          </a:xfrm>
        </p:grpSpPr>
        <p:pic>
          <p:nvPicPr>
            <p:cNvPr id="9" name="Picture 8"/>
            <p:cNvPicPr>
              <a:picLocks noChangeAspect="1"/>
            </p:cNvPicPr>
            <p:nvPr/>
          </p:nvPicPr>
          <p:blipFill rotWithShape="1">
            <a:blip r:embed="rId4" cstate="print">
              <a:extLst>
                <a:ext uri="{28A0092B-C50C-407E-A947-70E740481C1C}">
                  <a14:useLocalDpi xmlns:a14="http://schemas.microsoft.com/office/drawing/2010/main" val="0"/>
                </a:ext>
              </a:extLst>
            </a:blip>
            <a:srcRect b="30"/>
            <a:stretch/>
          </p:blipFill>
          <p:spPr>
            <a:xfrm>
              <a:off x="606324" y="3285678"/>
              <a:ext cx="11141728" cy="3452005"/>
            </a:xfrm>
            <a:prstGeom prst="rect">
              <a:avLst/>
            </a:prstGeom>
          </p:spPr>
        </p:pic>
        <p:sp>
          <p:nvSpPr>
            <p:cNvPr id="10" name="TextBox 9"/>
            <p:cNvSpPr txBox="1"/>
            <p:nvPr/>
          </p:nvSpPr>
          <p:spPr>
            <a:xfrm>
              <a:off x="889606" y="3149921"/>
              <a:ext cx="3961649" cy="461665"/>
            </a:xfrm>
            <a:prstGeom prst="rect">
              <a:avLst/>
            </a:prstGeom>
            <a:solidFill>
              <a:schemeClr val="bg1"/>
            </a:solidFill>
          </p:spPr>
          <p:txBody>
            <a:bodyPr wrap="square" rtlCol="0">
              <a:spAutoFit/>
            </a:bodyPr>
            <a:lstStyle/>
            <a:p>
              <a:r>
                <a:rPr lang="en-US" sz="2400" dirty="0" smtClean="0">
                  <a:cs typeface="Times New Roman" panose="02020603050405020304" pitchFamily="18" charset="0"/>
                </a:rPr>
                <a:t>      Height (random couples)</a:t>
              </a:r>
            </a:p>
          </p:txBody>
        </p:sp>
        <p:sp>
          <p:nvSpPr>
            <p:cNvPr id="11" name="TextBox 10"/>
            <p:cNvSpPr txBox="1"/>
            <p:nvPr/>
          </p:nvSpPr>
          <p:spPr>
            <a:xfrm>
              <a:off x="5097117" y="3137375"/>
              <a:ext cx="2888973" cy="461665"/>
            </a:xfrm>
            <a:prstGeom prst="rect">
              <a:avLst/>
            </a:prstGeom>
            <a:solidFill>
              <a:schemeClr val="bg1"/>
            </a:solidFill>
          </p:spPr>
          <p:txBody>
            <a:bodyPr wrap="square" rtlCol="0">
              <a:spAutoFit/>
            </a:bodyPr>
            <a:lstStyle/>
            <a:p>
              <a:r>
                <a:rPr lang="en-US" sz="2400" dirty="0" smtClean="0">
                  <a:cs typeface="Times New Roman" panose="02020603050405020304" pitchFamily="18" charset="0"/>
                </a:rPr>
                <a:t>Height (real couples)</a:t>
              </a:r>
            </a:p>
          </p:txBody>
        </p:sp>
        <p:sp>
          <p:nvSpPr>
            <p:cNvPr id="12" name="TextBox 11"/>
            <p:cNvSpPr txBox="1"/>
            <p:nvPr/>
          </p:nvSpPr>
          <p:spPr>
            <a:xfrm>
              <a:off x="8164697" y="3147314"/>
              <a:ext cx="3366368" cy="461665"/>
            </a:xfrm>
            <a:prstGeom prst="rect">
              <a:avLst/>
            </a:prstGeom>
            <a:solidFill>
              <a:schemeClr val="bg1"/>
            </a:solidFill>
          </p:spPr>
          <p:txBody>
            <a:bodyPr wrap="square" rtlCol="0">
              <a:spAutoFit/>
            </a:bodyPr>
            <a:lstStyle/>
            <a:p>
              <a:r>
                <a:rPr lang="en-US" sz="2400" dirty="0" smtClean="0">
                  <a:cs typeface="Times New Roman" panose="02020603050405020304" pitchFamily="18" charset="0"/>
                </a:rPr>
                <a:t>                      IQ  </a:t>
              </a:r>
            </a:p>
          </p:txBody>
        </p:sp>
      </p:grpSp>
      <p:sp>
        <p:nvSpPr>
          <p:cNvPr id="4" name="TextBox 3"/>
          <p:cNvSpPr txBox="1"/>
          <p:nvPr/>
        </p:nvSpPr>
        <p:spPr>
          <a:xfrm rot="16200000">
            <a:off x="54737" y="4650908"/>
            <a:ext cx="1122423" cy="461665"/>
          </a:xfrm>
          <a:prstGeom prst="rect">
            <a:avLst/>
          </a:prstGeom>
          <a:solidFill>
            <a:schemeClr val="bg1"/>
          </a:solidFill>
        </p:spPr>
        <p:txBody>
          <a:bodyPr wrap="none" rtlCol="0">
            <a:spAutoFit/>
          </a:bodyPr>
          <a:lstStyle/>
          <a:p>
            <a:r>
              <a:rPr lang="en-US" sz="2400" dirty="0" smtClean="0">
                <a:cs typeface="Times New Roman" panose="02020603050405020304" pitchFamily="18" charset="0"/>
              </a:rPr>
              <a:t>Density</a:t>
            </a:r>
          </a:p>
        </p:txBody>
      </p:sp>
      <p:sp>
        <p:nvSpPr>
          <p:cNvPr id="5" name="Rectangle 4"/>
          <p:cNvSpPr/>
          <p:nvPr/>
        </p:nvSpPr>
        <p:spPr>
          <a:xfrm>
            <a:off x="8164697" y="2938409"/>
            <a:ext cx="3784148" cy="379927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537294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xit" presetSubtype="0" fill="hold" grpId="0" nodeType="withEffect">
                                  <p:stCondLst>
                                    <p:cond delay="0"/>
                                  </p:stCondLst>
                                  <p:childTnLst>
                                    <p:set>
                                      <p:cBhvr>
                                        <p:cTn id="16" dur="1" fill="hold">
                                          <p:stCondLst>
                                            <p:cond delay="0"/>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5"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 name="Group 31"/>
          <p:cNvGrpSpPr/>
          <p:nvPr/>
        </p:nvGrpSpPr>
        <p:grpSpPr>
          <a:xfrm>
            <a:off x="2007438" y="2937851"/>
            <a:ext cx="9002922" cy="3634163"/>
            <a:chOff x="2007438" y="2937851"/>
            <a:chExt cx="9002922" cy="3634163"/>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07438" y="3099421"/>
              <a:ext cx="9002922" cy="3210850"/>
            </a:xfrm>
            <a:prstGeom prst="rect">
              <a:avLst/>
            </a:prstGeom>
          </p:spPr>
        </p:pic>
        <p:sp>
          <p:nvSpPr>
            <p:cNvPr id="8" name="TextBox 7"/>
            <p:cNvSpPr txBox="1"/>
            <p:nvPr/>
          </p:nvSpPr>
          <p:spPr>
            <a:xfrm>
              <a:off x="2112839" y="2950802"/>
              <a:ext cx="2654322" cy="461665"/>
            </a:xfrm>
            <a:prstGeom prst="rect">
              <a:avLst/>
            </a:prstGeom>
            <a:solidFill>
              <a:schemeClr val="bg1"/>
            </a:solidFill>
          </p:spPr>
          <p:txBody>
            <a:bodyPr wrap="square" rtlCol="0">
              <a:spAutoFit/>
            </a:bodyPr>
            <a:lstStyle/>
            <a:p>
              <a:r>
                <a:rPr lang="en-US" sz="2400" dirty="0" smtClean="0">
                  <a:cs typeface="Times New Roman" panose="02020603050405020304" pitchFamily="18" charset="0"/>
                </a:rPr>
                <a:t>       Height random</a:t>
              </a:r>
            </a:p>
          </p:txBody>
        </p:sp>
        <p:sp>
          <p:nvSpPr>
            <p:cNvPr id="20" name="TextBox 19"/>
            <p:cNvSpPr txBox="1"/>
            <p:nvPr/>
          </p:nvSpPr>
          <p:spPr>
            <a:xfrm>
              <a:off x="5039139" y="2946648"/>
              <a:ext cx="2752965" cy="461665"/>
            </a:xfrm>
            <a:prstGeom prst="rect">
              <a:avLst/>
            </a:prstGeom>
            <a:solidFill>
              <a:schemeClr val="bg1"/>
            </a:solidFill>
          </p:spPr>
          <p:txBody>
            <a:bodyPr wrap="square" rtlCol="0">
              <a:spAutoFit/>
            </a:bodyPr>
            <a:lstStyle/>
            <a:p>
              <a:r>
                <a:rPr lang="en-US" sz="2400" dirty="0" smtClean="0">
                  <a:cs typeface="Times New Roman" panose="02020603050405020304" pitchFamily="18" charset="0"/>
                </a:rPr>
                <a:t>           Height real</a:t>
              </a:r>
            </a:p>
          </p:txBody>
        </p:sp>
        <p:sp>
          <p:nvSpPr>
            <p:cNvPr id="21" name="TextBox 20"/>
            <p:cNvSpPr txBox="1"/>
            <p:nvPr/>
          </p:nvSpPr>
          <p:spPr>
            <a:xfrm>
              <a:off x="8134079" y="2937851"/>
              <a:ext cx="2540338" cy="461665"/>
            </a:xfrm>
            <a:prstGeom prst="rect">
              <a:avLst/>
            </a:prstGeom>
            <a:solidFill>
              <a:schemeClr val="bg1"/>
            </a:solidFill>
          </p:spPr>
          <p:txBody>
            <a:bodyPr wrap="square" rtlCol="0">
              <a:spAutoFit/>
            </a:bodyPr>
            <a:lstStyle/>
            <a:p>
              <a:r>
                <a:rPr lang="en-US" sz="2400" dirty="0" smtClean="0">
                  <a:cs typeface="Times New Roman" panose="02020603050405020304" pitchFamily="18" charset="0"/>
                </a:rPr>
                <a:t>                 IQ</a:t>
              </a:r>
            </a:p>
          </p:txBody>
        </p:sp>
        <mc:AlternateContent xmlns:mc="http://schemas.openxmlformats.org/markup-compatibility/2006" xmlns:a14="http://schemas.microsoft.com/office/drawing/2010/main">
          <mc:Choice Requires="a14">
            <p:sp>
              <p:nvSpPr>
                <p:cNvPr id="10" name="TextBox 9"/>
                <p:cNvSpPr txBox="1"/>
                <p:nvPr/>
              </p:nvSpPr>
              <p:spPr>
                <a:xfrm>
                  <a:off x="5710030" y="6110349"/>
                  <a:ext cx="1745927" cy="461665"/>
                </a:xfrm>
                <a:prstGeom prst="rect">
                  <a:avLst/>
                </a:prstGeom>
                <a:solidFill>
                  <a:schemeClr val="bg1"/>
                </a:solidFill>
              </p:spPr>
              <p:txBody>
                <a:bodyPr wrap="none" rtlCol="0">
                  <a:spAutoFit/>
                </a:bodyPr>
                <a:lstStyle/>
                <a:p>
                  <a:r>
                    <a:rPr lang="en-US" sz="2400" dirty="0" smtClean="0">
                      <a:cs typeface="Times New Roman" panose="02020603050405020304" pitchFamily="18" charset="0"/>
                    </a:rPr>
                    <a:t># embryos </a:t>
                  </a:r>
                  <a14:m>
                    <m:oMath xmlns:m="http://schemas.openxmlformats.org/officeDocument/2006/math">
                      <m:r>
                        <a:rPr lang="en-US" sz="2400" b="0" i="1" smtClean="0">
                          <a:latin typeface="Cambria Math" panose="02040503050406030204" pitchFamily="18" charset="0"/>
                          <a:cs typeface="Times New Roman" panose="02020603050405020304" pitchFamily="18" charset="0"/>
                        </a:rPr>
                        <m:t>𝑛</m:t>
                      </m:r>
                    </m:oMath>
                  </a14:m>
                  <a:endParaRPr lang="en-US" sz="2400" dirty="0" smtClean="0">
                    <a:cs typeface="Times New Roman" panose="02020603050405020304" pitchFamily="18" charset="0"/>
                  </a:endParaRPr>
                </a:p>
              </p:txBody>
            </p:sp>
          </mc:Choice>
          <mc:Fallback xmlns="">
            <p:sp>
              <p:nvSpPr>
                <p:cNvPr id="10" name="TextBox 9"/>
                <p:cNvSpPr txBox="1">
                  <a:spLocks noRot="1" noChangeAspect="1" noMove="1" noResize="1" noEditPoints="1" noAdjustHandles="1" noChangeArrowheads="1" noChangeShapeType="1" noTextEdit="1"/>
                </p:cNvSpPr>
                <p:nvPr/>
              </p:nvSpPr>
              <p:spPr>
                <a:xfrm>
                  <a:off x="5710030" y="6110349"/>
                  <a:ext cx="1745927" cy="461665"/>
                </a:xfrm>
                <a:prstGeom prst="rect">
                  <a:avLst/>
                </a:prstGeom>
                <a:blipFill>
                  <a:blip r:embed="rId4"/>
                  <a:stretch>
                    <a:fillRect l="-5594" t="-10526" b="-2894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6" name="TextBox 25"/>
                <p:cNvSpPr txBox="1"/>
                <p:nvPr/>
              </p:nvSpPr>
              <p:spPr>
                <a:xfrm>
                  <a:off x="2710546" y="6098762"/>
                  <a:ext cx="1745927" cy="461665"/>
                </a:xfrm>
                <a:prstGeom prst="rect">
                  <a:avLst/>
                </a:prstGeom>
                <a:solidFill>
                  <a:schemeClr val="bg1"/>
                </a:solidFill>
              </p:spPr>
              <p:txBody>
                <a:bodyPr wrap="none" rtlCol="0">
                  <a:spAutoFit/>
                </a:bodyPr>
                <a:lstStyle/>
                <a:p>
                  <a:r>
                    <a:rPr lang="en-US" sz="2400" dirty="0" smtClean="0">
                      <a:cs typeface="Times New Roman" panose="02020603050405020304" pitchFamily="18" charset="0"/>
                    </a:rPr>
                    <a:t># embryos </a:t>
                  </a:r>
                  <a14:m>
                    <m:oMath xmlns:m="http://schemas.openxmlformats.org/officeDocument/2006/math">
                      <m:r>
                        <a:rPr lang="en-US" sz="2400" b="0" i="1" smtClean="0">
                          <a:latin typeface="Cambria Math" panose="02040503050406030204" pitchFamily="18" charset="0"/>
                          <a:cs typeface="Times New Roman" panose="02020603050405020304" pitchFamily="18" charset="0"/>
                        </a:rPr>
                        <m:t>𝑛</m:t>
                      </m:r>
                    </m:oMath>
                  </a14:m>
                  <a:endParaRPr lang="en-US" sz="2400" dirty="0" smtClean="0">
                    <a:cs typeface="Times New Roman" panose="02020603050405020304" pitchFamily="18" charset="0"/>
                  </a:endParaRPr>
                </a:p>
              </p:txBody>
            </p:sp>
          </mc:Choice>
          <mc:Fallback xmlns="">
            <p:sp>
              <p:nvSpPr>
                <p:cNvPr id="26" name="TextBox 25"/>
                <p:cNvSpPr txBox="1">
                  <a:spLocks noRot="1" noChangeAspect="1" noMove="1" noResize="1" noEditPoints="1" noAdjustHandles="1" noChangeArrowheads="1" noChangeShapeType="1" noTextEdit="1"/>
                </p:cNvSpPr>
                <p:nvPr/>
              </p:nvSpPr>
              <p:spPr>
                <a:xfrm>
                  <a:off x="2710546" y="6098762"/>
                  <a:ext cx="1745927" cy="461665"/>
                </a:xfrm>
                <a:prstGeom prst="rect">
                  <a:avLst/>
                </a:prstGeom>
                <a:blipFill>
                  <a:blip r:embed="rId5"/>
                  <a:stretch>
                    <a:fillRect l="-5594" t="-10526" b="-2894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7" name="TextBox 26"/>
                <p:cNvSpPr txBox="1"/>
                <p:nvPr/>
              </p:nvSpPr>
              <p:spPr>
                <a:xfrm>
                  <a:off x="8715667" y="6098355"/>
                  <a:ext cx="1745927" cy="461665"/>
                </a:xfrm>
                <a:prstGeom prst="rect">
                  <a:avLst/>
                </a:prstGeom>
                <a:solidFill>
                  <a:schemeClr val="bg1"/>
                </a:solidFill>
              </p:spPr>
              <p:txBody>
                <a:bodyPr wrap="none" rtlCol="0">
                  <a:spAutoFit/>
                </a:bodyPr>
                <a:lstStyle/>
                <a:p>
                  <a:r>
                    <a:rPr lang="en-US" sz="2400" dirty="0" smtClean="0">
                      <a:cs typeface="Times New Roman" panose="02020603050405020304" pitchFamily="18" charset="0"/>
                    </a:rPr>
                    <a:t># embryos </a:t>
                  </a:r>
                  <a14:m>
                    <m:oMath xmlns:m="http://schemas.openxmlformats.org/officeDocument/2006/math">
                      <m:r>
                        <a:rPr lang="en-US" sz="2400" b="0" i="1" smtClean="0">
                          <a:latin typeface="Cambria Math" panose="02040503050406030204" pitchFamily="18" charset="0"/>
                          <a:cs typeface="Times New Roman" panose="02020603050405020304" pitchFamily="18" charset="0"/>
                        </a:rPr>
                        <m:t>𝑛</m:t>
                      </m:r>
                    </m:oMath>
                  </a14:m>
                  <a:endParaRPr lang="en-US" sz="2400" dirty="0" smtClean="0">
                    <a:cs typeface="Times New Roman" panose="02020603050405020304" pitchFamily="18" charset="0"/>
                  </a:endParaRPr>
                </a:p>
              </p:txBody>
            </p:sp>
          </mc:Choice>
          <mc:Fallback xmlns="">
            <p:sp>
              <p:nvSpPr>
                <p:cNvPr id="27" name="TextBox 26"/>
                <p:cNvSpPr txBox="1">
                  <a:spLocks noRot="1" noChangeAspect="1" noMove="1" noResize="1" noEditPoints="1" noAdjustHandles="1" noChangeArrowheads="1" noChangeShapeType="1" noTextEdit="1"/>
                </p:cNvSpPr>
                <p:nvPr/>
              </p:nvSpPr>
              <p:spPr>
                <a:xfrm>
                  <a:off x="8715667" y="6098355"/>
                  <a:ext cx="1745927" cy="461665"/>
                </a:xfrm>
                <a:prstGeom prst="rect">
                  <a:avLst/>
                </a:prstGeom>
                <a:blipFill>
                  <a:blip r:embed="rId6"/>
                  <a:stretch>
                    <a:fillRect l="-5594" t="-10526" b="-28947"/>
                  </a:stretch>
                </a:blipFill>
              </p:spPr>
              <p:txBody>
                <a:bodyPr/>
                <a:lstStyle/>
                <a:p>
                  <a:r>
                    <a:rPr lang="en-US">
                      <a:noFill/>
                    </a:rPr>
                    <a:t> </a:t>
                  </a:r>
                </a:p>
              </p:txBody>
            </p:sp>
          </mc:Fallback>
        </mc:AlternateContent>
        <p:sp>
          <p:nvSpPr>
            <p:cNvPr id="30" name="Rectangle 29"/>
            <p:cNvSpPr/>
            <p:nvPr/>
          </p:nvSpPr>
          <p:spPr>
            <a:xfrm>
              <a:off x="5039139" y="4263887"/>
              <a:ext cx="178904" cy="81500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p:cNvSpPr/>
            <p:nvPr/>
          </p:nvSpPr>
          <p:spPr>
            <a:xfrm>
              <a:off x="8044627" y="4227049"/>
              <a:ext cx="178904" cy="81500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22" name="Straight Connector 21"/>
          <p:cNvCxnSpPr/>
          <p:nvPr/>
        </p:nvCxnSpPr>
        <p:spPr>
          <a:xfrm flipV="1">
            <a:off x="7792105" y="3713566"/>
            <a:ext cx="0" cy="2229184"/>
          </a:xfrm>
          <a:prstGeom prst="line">
            <a:avLst/>
          </a:prstGeom>
          <a:ln w="19050">
            <a:solidFill>
              <a:schemeClr val="tx1"/>
            </a:solidFill>
            <a:prstDash val="sysDash"/>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flipH="1" flipV="1">
            <a:off x="5365172" y="3713566"/>
            <a:ext cx="2426934" cy="1"/>
          </a:xfrm>
          <a:prstGeom prst="line">
            <a:avLst/>
          </a:prstGeom>
          <a:ln w="19050">
            <a:solidFill>
              <a:schemeClr val="tx1"/>
            </a:solidFill>
            <a:prstDash val="sysDash"/>
            <a:tailEnd type="none"/>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p>
            <a:r>
              <a:rPr lang="en-US" dirty="0" smtClean="0"/>
              <a:t>More/less embryos?</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654173"/>
                <a:ext cx="10515600" cy="1007458"/>
              </a:xfrm>
            </p:spPr>
            <p:txBody>
              <a:bodyPr>
                <a:normAutofit/>
              </a:bodyPr>
              <a:lstStyle/>
              <a:p>
                <a14:m>
                  <m:oMath xmlns:m="http://schemas.openxmlformats.org/officeDocument/2006/math">
                    <m:r>
                      <a:rPr lang="en-US" b="0" i="1" smtClean="0">
                        <a:latin typeface="Cambria Math" panose="02040503050406030204" pitchFamily="18" charset="0"/>
                      </a:rPr>
                      <m:t>𝑛</m:t>
                    </m:r>
                    <m:r>
                      <a:rPr lang="en-US" b="0" i="1" smtClean="0">
                        <a:latin typeface="Cambria Math" panose="02040503050406030204" pitchFamily="18" charset="0"/>
                      </a:rPr>
                      <m:t>=50</m:t>
                    </m:r>
                  </m:oMath>
                </a14:m>
                <a:r>
                  <a:rPr lang="en-US" dirty="0" smtClean="0"/>
                  <a:t>: gain is </a:t>
                </a:r>
                <a:r>
                  <a:rPr lang="en-IL" dirty="0" smtClean="0"/>
                  <a:t>≈</a:t>
                </a:r>
                <a:r>
                  <a:rPr lang="en-US" dirty="0" smtClean="0"/>
                  <a:t>4.5 cm/IQ points</a:t>
                </a:r>
              </a:p>
              <a:p>
                <a14:m>
                  <m:oMath xmlns:m="http://schemas.openxmlformats.org/officeDocument/2006/math">
                    <m:r>
                      <a:rPr lang="en-US" b="0" i="1" smtClean="0">
                        <a:latin typeface="Cambria Math" panose="02040503050406030204" pitchFamily="18" charset="0"/>
                      </a:rPr>
                      <m:t>𝑛</m:t>
                    </m:r>
                    <m:r>
                      <a:rPr lang="en-US" b="0" i="1" smtClean="0">
                        <a:latin typeface="Cambria Math" panose="02040503050406030204" pitchFamily="18" charset="0"/>
                      </a:rPr>
                      <m:t>=5</m:t>
                    </m:r>
                  </m:oMath>
                </a14:m>
                <a:r>
                  <a:rPr lang="en-US" dirty="0" smtClean="0"/>
                  <a:t>: gain is </a:t>
                </a:r>
                <a:r>
                  <a:rPr lang="en-US" dirty="0" smtClean="0">
                    <a:latin typeface="Calibri" panose="020F0502020204030204" pitchFamily="34" charset="0"/>
                    <a:cs typeface="Calibri" panose="020F0502020204030204" pitchFamily="34" charset="0"/>
                  </a:rPr>
                  <a:t>≈</a:t>
                </a:r>
                <a:r>
                  <a:rPr lang="en-US" dirty="0" smtClean="0"/>
                  <a:t>2.5 cm/IQ points</a:t>
                </a:r>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654173"/>
                <a:ext cx="10515600" cy="1007458"/>
              </a:xfrm>
              <a:blipFill>
                <a:blip r:embed="rId7"/>
                <a:stretch>
                  <a:fillRect l="-812" t="-8434" b="-602"/>
                </a:stretch>
              </a:blipFill>
            </p:spPr>
            <p:txBody>
              <a:bodyPr/>
              <a:lstStyle/>
              <a:p>
                <a:r>
                  <a:rPr lang="en-US">
                    <a:noFill/>
                  </a:rPr>
                  <a:t> </a:t>
                </a:r>
              </a:p>
            </p:txBody>
          </p:sp>
        </mc:Fallback>
      </mc:AlternateContent>
      <p:cxnSp>
        <p:nvCxnSpPr>
          <p:cNvPr id="7" name="Straight Connector 6"/>
          <p:cNvCxnSpPr/>
          <p:nvPr/>
        </p:nvCxnSpPr>
        <p:spPr>
          <a:xfrm flipV="1">
            <a:off x="2646709" y="4698719"/>
            <a:ext cx="0" cy="1244033"/>
          </a:xfrm>
          <a:prstGeom prst="line">
            <a:avLst/>
          </a:prstGeom>
          <a:ln w="19050">
            <a:solidFill>
              <a:schemeClr val="tx1"/>
            </a:solidFill>
            <a:prstDash val="sysDash"/>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H="1" flipV="1">
            <a:off x="2340227" y="4698719"/>
            <a:ext cx="306482" cy="1"/>
          </a:xfrm>
          <a:prstGeom prst="line">
            <a:avLst/>
          </a:prstGeom>
          <a:ln w="19050">
            <a:solidFill>
              <a:schemeClr val="tx1"/>
            </a:solidFill>
            <a:prstDash val="sysDash"/>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V="1">
            <a:off x="5649228" y="4698718"/>
            <a:ext cx="0" cy="1244033"/>
          </a:xfrm>
          <a:prstGeom prst="line">
            <a:avLst/>
          </a:prstGeom>
          <a:ln w="19050">
            <a:solidFill>
              <a:schemeClr val="tx1"/>
            </a:solidFill>
            <a:prstDash val="sysDash"/>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flipH="1" flipV="1">
            <a:off x="5342747" y="4698718"/>
            <a:ext cx="306482" cy="1"/>
          </a:xfrm>
          <a:prstGeom prst="line">
            <a:avLst/>
          </a:prstGeom>
          <a:ln w="19050">
            <a:solidFill>
              <a:schemeClr val="tx1"/>
            </a:solidFill>
            <a:prstDash val="sysDash"/>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flipV="1">
            <a:off x="8674172" y="4698717"/>
            <a:ext cx="0" cy="1244033"/>
          </a:xfrm>
          <a:prstGeom prst="line">
            <a:avLst/>
          </a:prstGeom>
          <a:ln w="19050">
            <a:solidFill>
              <a:schemeClr val="tx1"/>
            </a:solidFill>
            <a:prstDash val="sysDash"/>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flipH="1" flipV="1">
            <a:off x="8367690" y="4737369"/>
            <a:ext cx="306482" cy="1"/>
          </a:xfrm>
          <a:prstGeom prst="line">
            <a:avLst/>
          </a:prstGeom>
          <a:ln w="19050">
            <a:solidFill>
              <a:schemeClr val="tx1"/>
            </a:solidFill>
            <a:prstDash val="sysDash"/>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V="1">
            <a:off x="4767161" y="3649825"/>
            <a:ext cx="0" cy="2292924"/>
          </a:xfrm>
          <a:prstGeom prst="line">
            <a:avLst/>
          </a:prstGeom>
          <a:ln w="19050">
            <a:solidFill>
              <a:schemeClr val="tx1"/>
            </a:solidFill>
            <a:prstDash val="sysDash"/>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flipH="1" flipV="1">
            <a:off x="2340227" y="3656652"/>
            <a:ext cx="2426934" cy="1"/>
          </a:xfrm>
          <a:prstGeom prst="line">
            <a:avLst/>
          </a:prstGeom>
          <a:ln w="19050">
            <a:solidFill>
              <a:schemeClr val="tx1"/>
            </a:solidFill>
            <a:prstDash val="sysDash"/>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flipV="1">
            <a:off x="10802099" y="3584778"/>
            <a:ext cx="0" cy="2347769"/>
          </a:xfrm>
          <a:prstGeom prst="line">
            <a:avLst/>
          </a:prstGeom>
          <a:ln w="19050">
            <a:solidFill>
              <a:schemeClr val="tx1"/>
            </a:solidFill>
            <a:prstDash val="sysDash"/>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flipH="1" flipV="1">
            <a:off x="8375165" y="3589536"/>
            <a:ext cx="2426934" cy="1"/>
          </a:xfrm>
          <a:prstGeom prst="line">
            <a:avLst/>
          </a:prstGeom>
          <a:ln w="19050">
            <a:solidFill>
              <a:schemeClr val="tx1"/>
            </a:solidFill>
            <a:prstDash val="sysDash"/>
            <a:tailEnd type="none"/>
          </a:ln>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3368573" y="4235561"/>
            <a:ext cx="1192955" cy="400110"/>
          </a:xfrm>
          <a:prstGeom prst="rect">
            <a:avLst/>
          </a:prstGeom>
          <a:noFill/>
        </p:spPr>
        <p:txBody>
          <a:bodyPr wrap="none" rtlCol="0">
            <a:spAutoFit/>
          </a:bodyPr>
          <a:lstStyle/>
          <a:p>
            <a:r>
              <a:rPr lang="en-US" sz="2000" dirty="0" smtClean="0">
                <a:cs typeface="Times New Roman" panose="02020603050405020304" pitchFamily="18" charset="0"/>
              </a:rPr>
              <a:t>Gain (cm)</a:t>
            </a:r>
          </a:p>
        </p:txBody>
      </p:sp>
      <p:sp>
        <p:nvSpPr>
          <p:cNvPr id="28" name="TextBox 27"/>
          <p:cNvSpPr txBox="1"/>
          <p:nvPr/>
        </p:nvSpPr>
        <p:spPr>
          <a:xfrm>
            <a:off x="6215072" y="4235561"/>
            <a:ext cx="1192955" cy="400110"/>
          </a:xfrm>
          <a:prstGeom prst="rect">
            <a:avLst/>
          </a:prstGeom>
          <a:noFill/>
        </p:spPr>
        <p:txBody>
          <a:bodyPr wrap="none" rtlCol="0">
            <a:spAutoFit/>
          </a:bodyPr>
          <a:lstStyle/>
          <a:p>
            <a:r>
              <a:rPr lang="en-US" sz="2000" dirty="0" smtClean="0">
                <a:cs typeface="Times New Roman" panose="02020603050405020304" pitchFamily="18" charset="0"/>
              </a:rPr>
              <a:t>Gain (cm)</a:t>
            </a:r>
          </a:p>
        </p:txBody>
      </p:sp>
      <p:sp>
        <p:nvSpPr>
          <p:cNvPr id="29" name="TextBox 28"/>
          <p:cNvSpPr txBox="1"/>
          <p:nvPr/>
        </p:nvSpPr>
        <p:spPr>
          <a:xfrm>
            <a:off x="9124813" y="4235561"/>
            <a:ext cx="1527213" cy="400110"/>
          </a:xfrm>
          <a:prstGeom prst="rect">
            <a:avLst/>
          </a:prstGeom>
          <a:noFill/>
        </p:spPr>
        <p:txBody>
          <a:bodyPr wrap="none" rtlCol="0">
            <a:spAutoFit/>
          </a:bodyPr>
          <a:lstStyle/>
          <a:p>
            <a:r>
              <a:rPr lang="en-US" sz="2000" dirty="0" smtClean="0">
                <a:cs typeface="Times New Roman" panose="02020603050405020304" pitchFamily="18" charset="0"/>
              </a:rPr>
              <a:t>Gain (points)</a:t>
            </a:r>
          </a:p>
        </p:txBody>
      </p:sp>
      <p:sp>
        <p:nvSpPr>
          <p:cNvPr id="33" name="Rectangle 32"/>
          <p:cNvSpPr/>
          <p:nvPr/>
        </p:nvSpPr>
        <p:spPr>
          <a:xfrm>
            <a:off x="2014951" y="4227048"/>
            <a:ext cx="178904" cy="81500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348869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9"/>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7"/>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4"/>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6"/>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statistical genetic model</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1589314" y="1680081"/>
                <a:ext cx="8273142" cy="734714"/>
              </a:xfrm>
            </p:spPr>
            <p:txBody>
              <a:bodyPr>
                <a:normAutofit/>
              </a:bodyPr>
              <a:lstStyle/>
              <a:p>
                <a:pPr marL="0" indent="0">
                  <a:buNone/>
                </a:pPr>
                <a14:m>
                  <m:oMathPara xmlns:m="http://schemas.openxmlformats.org/officeDocument/2006/math">
                    <m:oMathParaPr>
                      <m:jc m:val="centerGroup"/>
                    </m:oMathParaPr>
                    <m:oMath xmlns:m="http://schemas.openxmlformats.org/officeDocument/2006/math">
                      <m:r>
                        <a:rPr lang="en-US" sz="2800" b="0" i="1" smtClean="0">
                          <a:latin typeface="Cambria Math" panose="02040503050406030204" pitchFamily="18" charset="0"/>
                        </a:rPr>
                        <m:t>𝐸</m:t>
                      </m:r>
                      <m:d>
                        <m:dPr>
                          <m:ctrlPr>
                            <a:rPr lang="en-US" sz="2800" b="0" i="1" smtClean="0">
                              <a:latin typeface="Cambria Math" panose="02040503050406030204" pitchFamily="18" charset="0"/>
                            </a:rPr>
                          </m:ctrlPr>
                        </m:dPr>
                        <m:e>
                          <m:r>
                            <a:rPr lang="en-US" sz="2800" b="0" i="1" smtClean="0">
                              <a:latin typeface="Cambria Math" panose="02040503050406030204" pitchFamily="18" charset="0"/>
                            </a:rPr>
                            <m:t>𝐺𝑎𝑖𝑛</m:t>
                          </m:r>
                        </m:e>
                      </m:d>
                      <m:r>
                        <a:rPr lang="en-US" sz="2800" b="0" i="1" smtClean="0">
                          <a:latin typeface="Cambria Math" panose="02040503050406030204" pitchFamily="18" charset="0"/>
                        </a:rPr>
                        <m:t>∝</m:t>
                      </m:r>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𝑟</m:t>
                          </m:r>
                        </m:e>
                        <m:sub>
                          <m:r>
                            <a:rPr lang="en-US" sz="2800" b="0" i="1" smtClean="0">
                              <a:latin typeface="Cambria Math" panose="02040503050406030204" pitchFamily="18" charset="0"/>
                            </a:rPr>
                            <m:t>𝑝𝑠</m:t>
                          </m:r>
                        </m:sub>
                      </m:sSub>
                      <m:r>
                        <a:rPr lang="en-US" sz="2800" b="0" i="1" smtClean="0">
                          <a:latin typeface="Cambria Math" panose="02040503050406030204" pitchFamily="18" charset="0"/>
                        </a:rPr>
                        <m:t>⋅</m:t>
                      </m:r>
                      <m:rad>
                        <m:radPr>
                          <m:degHide m:val="on"/>
                          <m:ctrlPr>
                            <a:rPr lang="en-US" sz="2800" i="1">
                              <a:latin typeface="Cambria Math" panose="02040503050406030204" pitchFamily="18" charset="0"/>
                            </a:rPr>
                          </m:ctrlPr>
                        </m:radPr>
                        <m:deg/>
                        <m:e>
                          <m:func>
                            <m:funcPr>
                              <m:ctrlPr>
                                <a:rPr lang="en-US" sz="2800" i="1">
                                  <a:latin typeface="Cambria Math" panose="02040503050406030204" pitchFamily="18" charset="0"/>
                                </a:rPr>
                              </m:ctrlPr>
                            </m:funcPr>
                            <m:fName>
                              <m:r>
                                <m:rPr>
                                  <m:sty m:val="p"/>
                                </m:rPr>
                                <a:rPr lang="en-US" sz="2800">
                                  <a:latin typeface="Cambria Math" panose="02040503050406030204" pitchFamily="18" charset="0"/>
                                </a:rPr>
                                <m:t>log</m:t>
                              </m:r>
                            </m:fName>
                            <m:e>
                              <m:r>
                                <a:rPr lang="en-US" sz="2800" i="1">
                                  <a:latin typeface="Cambria Math" panose="02040503050406030204" pitchFamily="18" charset="0"/>
                                </a:rPr>
                                <m:t>𝑛</m:t>
                              </m:r>
                            </m:e>
                          </m:func>
                        </m:e>
                      </m:rad>
                    </m:oMath>
                  </m:oMathPara>
                </a14:m>
                <a:endParaRPr lang="en-US" sz="2800"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1589314" y="1680081"/>
                <a:ext cx="8273142" cy="734714"/>
              </a:xfrm>
              <a:blipFill>
                <a:blip r:embed="rId3"/>
                <a:stretch>
                  <a:fillRect/>
                </a:stretch>
              </a:blipFill>
            </p:spPr>
            <p:txBody>
              <a:bodyPr/>
              <a:lstStyle/>
              <a:p>
                <a:r>
                  <a:rPr lang="en-US">
                    <a:noFill/>
                  </a:rPr>
                  <a:t> </a:t>
                </a:r>
              </a:p>
            </p:txBody>
          </p:sp>
        </mc:Fallback>
      </mc:AlternateContent>
      <p:sp>
        <p:nvSpPr>
          <p:cNvPr id="9" name="TextBox 8"/>
          <p:cNvSpPr txBox="1"/>
          <p:nvPr/>
        </p:nvSpPr>
        <p:spPr>
          <a:xfrm>
            <a:off x="3588734" y="2756633"/>
            <a:ext cx="2888266" cy="461665"/>
          </a:xfrm>
          <a:prstGeom prst="rect">
            <a:avLst/>
          </a:prstGeom>
          <a:noFill/>
        </p:spPr>
        <p:txBody>
          <a:bodyPr wrap="square" rtlCol="0">
            <a:spAutoFit/>
          </a:bodyPr>
          <a:lstStyle/>
          <a:p>
            <a:r>
              <a:rPr lang="en-US" sz="2400" dirty="0" smtClean="0">
                <a:cs typeface="Times New Roman" panose="02020603050405020304" pitchFamily="18" charset="0"/>
              </a:rPr>
              <a:t>Accuracy of the score</a:t>
            </a:r>
          </a:p>
        </p:txBody>
      </p:sp>
      <p:sp>
        <p:nvSpPr>
          <p:cNvPr id="14" name="TextBox 13"/>
          <p:cNvSpPr txBox="1"/>
          <p:nvPr/>
        </p:nvSpPr>
        <p:spPr>
          <a:xfrm>
            <a:off x="6610097" y="2770278"/>
            <a:ext cx="3359094" cy="461665"/>
          </a:xfrm>
          <a:prstGeom prst="rect">
            <a:avLst/>
          </a:prstGeom>
          <a:noFill/>
        </p:spPr>
        <p:txBody>
          <a:bodyPr wrap="square" rtlCol="0">
            <a:spAutoFit/>
          </a:bodyPr>
          <a:lstStyle/>
          <a:p>
            <a:r>
              <a:rPr lang="en-US" sz="2400" dirty="0" smtClean="0">
                <a:cs typeface="Times New Roman" panose="02020603050405020304" pitchFamily="18" charset="0"/>
              </a:rPr>
              <a:t>The number of embryos</a:t>
            </a:r>
          </a:p>
        </p:txBody>
      </p:sp>
      <p:sp>
        <p:nvSpPr>
          <p:cNvPr id="4" name="Left Brace 3"/>
          <p:cNvSpPr/>
          <p:nvPr/>
        </p:nvSpPr>
        <p:spPr>
          <a:xfrm rot="16200000">
            <a:off x="5825997" y="2149094"/>
            <a:ext cx="201758" cy="635619"/>
          </a:xfrm>
          <a:prstGeom prst="leftBrace">
            <a:avLst>
              <a:gd name="adj1" fmla="val 43091"/>
              <a:gd name="adj2" fmla="val 50000"/>
            </a:avLst>
          </a:prstGeom>
          <a:ln w="19050">
            <a:solidFill>
              <a:schemeClr val="tx1"/>
            </a:solidFill>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000"/>
          </a:p>
        </p:txBody>
      </p:sp>
      <p:sp>
        <p:nvSpPr>
          <p:cNvPr id="13" name="Left Brace 12"/>
          <p:cNvSpPr/>
          <p:nvPr/>
        </p:nvSpPr>
        <p:spPr>
          <a:xfrm rot="16200000">
            <a:off x="6988957" y="1856255"/>
            <a:ext cx="201757" cy="1225671"/>
          </a:xfrm>
          <a:prstGeom prst="leftBrace">
            <a:avLst>
              <a:gd name="adj1" fmla="val 43091"/>
              <a:gd name="adj2" fmla="val 50000"/>
            </a:avLst>
          </a:prstGeom>
          <a:ln w="19050">
            <a:solidFill>
              <a:schemeClr val="tx1"/>
            </a:solidFill>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000"/>
          </a:p>
        </p:txBody>
      </p:sp>
      <p:sp>
        <p:nvSpPr>
          <p:cNvPr id="11" name="Content Placeholder 2"/>
          <p:cNvSpPr txBox="1">
            <a:spLocks/>
          </p:cNvSpPr>
          <p:nvPr/>
        </p:nvSpPr>
        <p:spPr>
          <a:xfrm>
            <a:off x="838199" y="4045327"/>
            <a:ext cx="10515600" cy="1742156"/>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baseline="0">
                <a:solidFill>
                  <a:schemeClr val="tx1"/>
                </a:solidFill>
                <a:latin typeface="+mn-lt"/>
                <a:ea typeface="+mn-ea"/>
                <a:cs typeface="Times New Roman" panose="02020603050405020304" pitchFamily="18" charset="0"/>
              </a:defRPr>
            </a:lvl1pPr>
            <a:lvl2pPr marL="685800" indent="-228600" algn="l" defTabSz="914400" rtl="0" eaLnBrk="1" latinLnBrk="0" hangingPunct="1">
              <a:lnSpc>
                <a:spcPct val="90000"/>
              </a:lnSpc>
              <a:spcBef>
                <a:spcPts val="500"/>
              </a:spcBef>
              <a:buSzPct val="70000"/>
              <a:buFont typeface="Courier New" panose="02070309020205020404" pitchFamily="49" charset="0"/>
              <a:buChar char="o"/>
              <a:defRPr sz="2000" kern="1200" baseline="0">
                <a:solidFill>
                  <a:schemeClr val="tx1"/>
                </a:solidFill>
                <a:latin typeface="+mn-lt"/>
                <a:ea typeface="+mn-ea"/>
                <a:cs typeface="Times New Roman" panose="02020603050405020304" pitchFamily="18" charset="0"/>
              </a:defRPr>
            </a:lvl2pPr>
            <a:lvl3pPr marL="1143000" indent="-228600" algn="l" defTabSz="914400" rtl="0" eaLnBrk="1" latinLnBrk="0" hangingPunct="1">
              <a:lnSpc>
                <a:spcPct val="90000"/>
              </a:lnSpc>
              <a:spcBef>
                <a:spcPts val="500"/>
              </a:spcBef>
              <a:buSzPct val="70000"/>
              <a:buFont typeface="Wingdings" panose="05000000000000000000" pitchFamily="2" charset="2"/>
              <a:buChar char="§"/>
              <a:defRPr sz="1800" kern="1200">
                <a:solidFill>
                  <a:schemeClr val="tx1"/>
                </a:solidFill>
                <a:latin typeface="+mn-lt"/>
                <a:ea typeface="+mn-ea"/>
                <a:cs typeface="Times New Roman" panose="02020603050405020304" pitchFamily="18" charset="0"/>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David" panose="020E0502060401010101" pitchFamily="34" charset="-79"/>
                <a:ea typeface="+mn-ea"/>
                <a:cs typeface="David" panose="020E0502060401010101" pitchFamily="34" charset="-79"/>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David" panose="020E0502060401010101" pitchFamily="34" charset="-79"/>
                <a:ea typeface="+mn-ea"/>
                <a:cs typeface="David" panose="020E0502060401010101" pitchFamily="34" charset="-79"/>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dirty="0" smtClean="0">
                <a:solidFill>
                  <a:srgbClr val="0070C0"/>
                </a:solidFill>
              </a:rPr>
              <a:t>More embryos</a:t>
            </a:r>
            <a:r>
              <a:rPr lang="en-US" dirty="0" smtClean="0"/>
              <a:t>: very </a:t>
            </a:r>
            <a:r>
              <a:rPr lang="en-US" b="1" dirty="0" smtClean="0"/>
              <a:t>slow growth</a:t>
            </a:r>
            <a:r>
              <a:rPr lang="en-US" dirty="0" smtClean="0"/>
              <a:t> in the gain</a:t>
            </a:r>
          </a:p>
          <a:p>
            <a:endParaRPr lang="en-US" b="1" dirty="0" smtClean="0">
              <a:solidFill>
                <a:srgbClr val="0070C0"/>
              </a:solidFill>
            </a:endParaRPr>
          </a:p>
          <a:p>
            <a:r>
              <a:rPr lang="en-US" b="1" dirty="0" smtClean="0">
                <a:solidFill>
                  <a:srgbClr val="0070C0"/>
                </a:solidFill>
              </a:rPr>
              <a:t>More accurate score</a:t>
            </a:r>
            <a:r>
              <a:rPr lang="en-US" dirty="0" smtClean="0"/>
              <a:t>: </a:t>
            </a:r>
            <a:r>
              <a:rPr lang="en-US" b="1" dirty="0" smtClean="0"/>
              <a:t>rapid</a:t>
            </a:r>
            <a:r>
              <a:rPr lang="en-US" dirty="0" smtClean="0"/>
              <a:t> growth</a:t>
            </a:r>
          </a:p>
          <a:p>
            <a:r>
              <a:rPr lang="en-US" dirty="0" smtClean="0"/>
              <a:t>Up to the </a:t>
            </a:r>
            <a:r>
              <a:rPr lang="en-US" b="1" dirty="0" smtClean="0"/>
              <a:t>heritability</a:t>
            </a:r>
            <a:endParaRPr lang="en-US" b="1" dirty="0"/>
          </a:p>
        </p:txBody>
      </p:sp>
    </p:spTree>
    <p:extLst>
      <p:ext uri="{BB962C8B-B14F-4D97-AF65-F5344CB8AC3E}">
        <p14:creationId xmlns:p14="http://schemas.microsoft.com/office/powerpoint/2010/main" val="10635367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uiExpand="1" build="p"/>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actual gain is uncertain</a:t>
            </a:r>
            <a:endParaRPr lang="en-US" dirty="0"/>
          </a:p>
        </p:txBody>
      </p:sp>
      <p:sp>
        <p:nvSpPr>
          <p:cNvPr id="3" name="Content Placeholder 2"/>
          <p:cNvSpPr>
            <a:spLocks noGrp="1"/>
          </p:cNvSpPr>
          <p:nvPr>
            <p:ph idx="1"/>
          </p:nvPr>
        </p:nvSpPr>
        <p:spPr>
          <a:xfrm>
            <a:off x="1261870" y="1922748"/>
            <a:ext cx="4640247" cy="1760091"/>
          </a:xfrm>
        </p:spPr>
        <p:txBody>
          <a:bodyPr>
            <a:normAutofit/>
          </a:bodyPr>
          <a:lstStyle/>
          <a:p>
            <a:pPr marL="457200" indent="-457200">
              <a:buFont typeface="+mj-lt"/>
              <a:buAutoNum type="arabicPeriod"/>
            </a:pPr>
            <a:r>
              <a:rPr lang="en-US" dirty="0" smtClean="0"/>
              <a:t>Embryos are random</a:t>
            </a:r>
          </a:p>
          <a:p>
            <a:pPr marL="457200" indent="-457200">
              <a:buFont typeface="+mj-lt"/>
              <a:buAutoNum type="arabicPeriod"/>
            </a:pPr>
            <a:r>
              <a:rPr lang="en-US" dirty="0" smtClean="0"/>
              <a:t>Non-score genetic factors</a:t>
            </a:r>
          </a:p>
          <a:p>
            <a:pPr marL="457200" indent="-457200">
              <a:buFont typeface="+mj-lt"/>
              <a:buAutoNum type="arabicPeriod"/>
            </a:pPr>
            <a:r>
              <a:rPr lang="en-US" dirty="0" smtClean="0"/>
              <a:t>Non-genetic factors</a:t>
            </a: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72874" y="1839758"/>
            <a:ext cx="3119343" cy="2339507"/>
          </a:xfrm>
          <a:prstGeom prst="rect">
            <a:avLst/>
          </a:prstGeom>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772874" y="4329273"/>
            <a:ext cx="3119343" cy="2339507"/>
          </a:xfrm>
          <a:prstGeom prst="rect">
            <a:avLst/>
          </a:prstGeom>
        </p:spPr>
      </p:pic>
      <p:sp>
        <p:nvSpPr>
          <p:cNvPr id="8" name="TextBox 7"/>
          <p:cNvSpPr txBox="1"/>
          <p:nvPr/>
        </p:nvSpPr>
        <p:spPr>
          <a:xfrm>
            <a:off x="5902117" y="2585324"/>
            <a:ext cx="1739580" cy="830997"/>
          </a:xfrm>
          <a:prstGeom prst="rect">
            <a:avLst/>
          </a:prstGeom>
          <a:noFill/>
        </p:spPr>
        <p:txBody>
          <a:bodyPr wrap="none" rtlCol="0">
            <a:spAutoFit/>
          </a:bodyPr>
          <a:lstStyle/>
          <a:p>
            <a:pPr algn="ctr"/>
            <a:r>
              <a:rPr lang="en-US" sz="2400" dirty="0" smtClean="0">
                <a:cs typeface="Times New Roman" panose="02020603050405020304" pitchFamily="18" charset="0"/>
              </a:rPr>
              <a:t>No selection</a:t>
            </a:r>
          </a:p>
          <a:p>
            <a:pPr algn="ctr"/>
            <a:r>
              <a:rPr lang="en-US" sz="2400" dirty="0" smtClean="0">
                <a:cs typeface="Times New Roman" panose="02020603050405020304" pitchFamily="18" charset="0"/>
              </a:rPr>
              <a:t>[72,128]</a:t>
            </a:r>
          </a:p>
        </p:txBody>
      </p:sp>
      <p:sp>
        <p:nvSpPr>
          <p:cNvPr id="9" name="TextBox 8"/>
          <p:cNvSpPr txBox="1"/>
          <p:nvPr/>
        </p:nvSpPr>
        <p:spPr>
          <a:xfrm>
            <a:off x="6177668" y="4992376"/>
            <a:ext cx="1330813" cy="830997"/>
          </a:xfrm>
          <a:prstGeom prst="rect">
            <a:avLst/>
          </a:prstGeom>
          <a:noFill/>
        </p:spPr>
        <p:txBody>
          <a:bodyPr wrap="none" rtlCol="0">
            <a:spAutoFit/>
          </a:bodyPr>
          <a:lstStyle/>
          <a:p>
            <a:pPr algn="ctr"/>
            <a:r>
              <a:rPr lang="en-US" sz="2400" dirty="0" smtClean="0">
                <a:cs typeface="Times New Roman" panose="02020603050405020304" pitchFamily="18" charset="0"/>
              </a:rPr>
              <a:t>Selection</a:t>
            </a:r>
          </a:p>
          <a:p>
            <a:pPr algn="ctr"/>
            <a:r>
              <a:rPr lang="en-US" sz="2400" dirty="0" smtClean="0">
                <a:cs typeface="Times New Roman" panose="02020603050405020304" pitchFamily="18" charset="0"/>
              </a:rPr>
              <a:t>[83,124]</a:t>
            </a:r>
          </a:p>
        </p:txBody>
      </p:sp>
      <p:sp>
        <p:nvSpPr>
          <p:cNvPr id="5" name="TextBox 4"/>
          <p:cNvSpPr txBox="1"/>
          <p:nvPr/>
        </p:nvSpPr>
        <p:spPr>
          <a:xfrm>
            <a:off x="9211558" y="1316538"/>
            <a:ext cx="527709" cy="523220"/>
          </a:xfrm>
          <a:prstGeom prst="rect">
            <a:avLst/>
          </a:prstGeom>
          <a:noFill/>
        </p:spPr>
        <p:txBody>
          <a:bodyPr wrap="none" rtlCol="0">
            <a:spAutoFit/>
          </a:bodyPr>
          <a:lstStyle/>
          <a:p>
            <a:r>
              <a:rPr lang="en-US" sz="2800" b="1" dirty="0" smtClean="0">
                <a:solidFill>
                  <a:srgbClr val="003F7F"/>
                </a:solidFill>
                <a:cs typeface="Times New Roman" panose="02020603050405020304" pitchFamily="18" charset="0"/>
              </a:rPr>
              <a:t>IQ</a:t>
            </a:r>
          </a:p>
        </p:txBody>
      </p:sp>
      <mc:AlternateContent xmlns:mc="http://schemas.openxmlformats.org/markup-compatibility/2006" xmlns:a14="http://schemas.microsoft.com/office/drawing/2010/main">
        <mc:Choice Requires="a14">
          <p:sp>
            <p:nvSpPr>
              <p:cNvPr id="6" name="TextBox 5"/>
              <p:cNvSpPr txBox="1"/>
              <p:nvPr/>
            </p:nvSpPr>
            <p:spPr>
              <a:xfrm>
                <a:off x="837398" y="5986914"/>
                <a:ext cx="3344505" cy="429990"/>
              </a:xfrm>
              <a:prstGeom prst="rect">
                <a:avLst/>
              </a:prstGeom>
              <a:noFill/>
            </p:spPr>
            <p:txBody>
              <a:bodyPr wrap="none" rtlCol="0">
                <a:spAutoFit/>
              </a:bodyPr>
              <a:lstStyle/>
              <a:p>
                <a14:m>
                  <m:oMath xmlns:m="http://schemas.openxmlformats.org/officeDocument/2006/math">
                    <m:r>
                      <a:rPr lang="en-US" sz="2000" i="1">
                        <a:latin typeface="Cambria Math" panose="02040503050406030204" pitchFamily="18" charset="0"/>
                      </a:rPr>
                      <m:t>𝑛</m:t>
                    </m:r>
                    <m:r>
                      <a:rPr lang="en-US" sz="2000" i="1">
                        <a:latin typeface="Cambria Math" panose="02040503050406030204" pitchFamily="18" charset="0"/>
                      </a:rPr>
                      <m:t>=10</m:t>
                    </m:r>
                  </m:oMath>
                </a14:m>
                <a:r>
                  <a:rPr lang="en-US" sz="2000" dirty="0"/>
                  <a:t>, </a:t>
                </a:r>
                <a14:m>
                  <m:oMath xmlns:m="http://schemas.openxmlformats.org/officeDocument/2006/math">
                    <m:sSup>
                      <m:sSupPr>
                        <m:ctrlPr>
                          <a:rPr lang="en-US" sz="2000" i="1">
                            <a:latin typeface="Cambria Math" panose="02040503050406030204" pitchFamily="18" charset="0"/>
                          </a:rPr>
                        </m:ctrlPr>
                      </m:sSupPr>
                      <m:e>
                        <m:r>
                          <a:rPr lang="en-US" sz="2000" i="1">
                            <a:latin typeface="Cambria Math" panose="02040503050406030204" pitchFamily="18" charset="0"/>
                          </a:rPr>
                          <m:t>h</m:t>
                        </m:r>
                      </m:e>
                      <m:sup>
                        <m:r>
                          <a:rPr lang="en-US" sz="2000" i="1">
                            <a:latin typeface="Cambria Math" panose="02040503050406030204" pitchFamily="18" charset="0"/>
                          </a:rPr>
                          <m:t>2</m:t>
                        </m:r>
                      </m:sup>
                    </m:sSup>
                    <m:r>
                      <a:rPr lang="en-US" sz="2000" i="1">
                        <a:latin typeface="Cambria Math" panose="02040503050406030204" pitchFamily="18" charset="0"/>
                      </a:rPr>
                      <m:t>=0.5</m:t>
                    </m:r>
                  </m:oMath>
                </a14:m>
                <a:r>
                  <a:rPr lang="en-US" sz="2000" dirty="0"/>
                  <a:t>, </a:t>
                </a:r>
                <a14:m>
                  <m:oMath xmlns:m="http://schemas.openxmlformats.org/officeDocument/2006/math">
                    <m:sSubSup>
                      <m:sSubSupPr>
                        <m:ctrlPr>
                          <a:rPr lang="en-US" sz="2000" i="1">
                            <a:latin typeface="Cambria Math" panose="02040503050406030204" pitchFamily="18" charset="0"/>
                          </a:rPr>
                        </m:ctrlPr>
                      </m:sSubSupPr>
                      <m:e>
                        <m:r>
                          <a:rPr lang="en-US" sz="2000" i="1">
                            <a:latin typeface="Cambria Math" panose="02040503050406030204" pitchFamily="18" charset="0"/>
                          </a:rPr>
                          <m:t>𝑟</m:t>
                        </m:r>
                      </m:e>
                      <m:sub>
                        <m:r>
                          <a:rPr lang="en-US" sz="2000" i="1">
                            <a:latin typeface="Cambria Math" panose="02040503050406030204" pitchFamily="18" charset="0"/>
                          </a:rPr>
                          <m:t>𝑝𝑠</m:t>
                        </m:r>
                      </m:sub>
                      <m:sup>
                        <m:r>
                          <a:rPr lang="en-US" sz="2000" i="1">
                            <a:latin typeface="Cambria Math" panose="02040503050406030204" pitchFamily="18" charset="0"/>
                          </a:rPr>
                          <m:t>2</m:t>
                        </m:r>
                      </m:sup>
                    </m:sSubSup>
                    <m:r>
                      <a:rPr lang="en-US" sz="2000" i="1">
                        <a:latin typeface="Cambria Math" panose="02040503050406030204" pitchFamily="18" charset="0"/>
                      </a:rPr>
                      <m:t>=4.3%</m:t>
                    </m:r>
                  </m:oMath>
                </a14:m>
                <a:endParaRPr lang="en-US" sz="2000" dirty="0"/>
              </a:p>
            </p:txBody>
          </p:sp>
        </mc:Choice>
        <mc:Fallback xmlns="">
          <p:sp>
            <p:nvSpPr>
              <p:cNvPr id="6" name="TextBox 5"/>
              <p:cNvSpPr txBox="1">
                <a:spLocks noRot="1" noChangeAspect="1" noMove="1" noResize="1" noEditPoints="1" noAdjustHandles="1" noChangeArrowheads="1" noChangeShapeType="1" noTextEdit="1"/>
              </p:cNvSpPr>
              <p:nvPr/>
            </p:nvSpPr>
            <p:spPr>
              <a:xfrm>
                <a:off x="837398" y="5986914"/>
                <a:ext cx="3344505" cy="429990"/>
              </a:xfrm>
              <a:prstGeom prst="rect">
                <a:avLst/>
              </a:prstGeom>
              <a:blipFill>
                <a:blip r:embed="rId5"/>
                <a:stretch>
                  <a:fillRect t="-4225" b="-19718"/>
                </a:stretch>
              </a:blipFill>
            </p:spPr>
            <p:txBody>
              <a:bodyPr/>
              <a:lstStyle/>
              <a:p>
                <a:r>
                  <a:rPr lang="en-US">
                    <a:noFill/>
                  </a:rPr>
                  <a:t> </a:t>
                </a:r>
              </a:p>
            </p:txBody>
          </p:sp>
        </mc:Fallback>
      </mc:AlternateContent>
    </p:spTree>
    <p:extLst>
      <p:ext uri="{BB962C8B-B14F-4D97-AF65-F5344CB8AC3E}">
        <p14:creationId xmlns:p14="http://schemas.microsoft.com/office/powerpoint/2010/main" val="40803372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8" grpId="0"/>
      <p:bldP spid="9" grpId="0"/>
      <p:bldP spid="5" grpId="0"/>
      <p:bldP spid="6"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But what about an actual experiment?...</a:t>
            </a:r>
            <a:endParaRPr lang="en-US" dirty="0"/>
          </a:p>
        </p:txBody>
      </p:sp>
      <p:sp>
        <p:nvSpPr>
          <p:cNvPr id="3" name="Content Placeholder 2"/>
          <p:cNvSpPr>
            <a:spLocks noGrp="1"/>
          </p:cNvSpPr>
          <p:nvPr>
            <p:ph idx="1"/>
          </p:nvPr>
        </p:nvSpPr>
        <p:spPr>
          <a:xfrm>
            <a:off x="918481" y="1781992"/>
            <a:ext cx="10515600" cy="4351338"/>
          </a:xfrm>
        </p:spPr>
        <p:txBody>
          <a:bodyPr/>
          <a:lstStyle/>
          <a:p>
            <a:r>
              <a:rPr lang="en-US" dirty="0" smtClean="0"/>
              <a:t>Ethical issues + too long</a:t>
            </a:r>
            <a:endParaRPr lang="en-US" dirty="0"/>
          </a:p>
          <a:p>
            <a:endParaRPr lang="en-US" dirty="0" smtClean="0"/>
          </a:p>
          <a:p>
            <a:r>
              <a:rPr lang="en-US" dirty="0" smtClean="0"/>
              <a:t>But we can consider large nuclear families</a:t>
            </a:r>
          </a:p>
          <a:p>
            <a:endParaRPr lang="en-US" dirty="0"/>
          </a:p>
          <a:p>
            <a:r>
              <a:rPr lang="en-US" dirty="0" smtClean="0"/>
              <a:t>28 Ultra-orthodox Jewish families </a:t>
            </a:r>
            <a:r>
              <a:rPr lang="en-US" sz="2000" dirty="0" smtClean="0"/>
              <a:t>(Israel/US)</a:t>
            </a:r>
            <a:endParaRPr lang="en-US" dirty="0" smtClean="0"/>
          </a:p>
          <a:p>
            <a:r>
              <a:rPr lang="en-US" dirty="0" smtClean="0"/>
              <a:t>9.6 </a:t>
            </a:r>
            <a:r>
              <a:rPr lang="en-US" b="1" dirty="0" smtClean="0"/>
              <a:t>adult</a:t>
            </a:r>
            <a:r>
              <a:rPr lang="en-US" dirty="0" smtClean="0"/>
              <a:t> children per family </a:t>
            </a:r>
            <a:r>
              <a:rPr lang="en-US" sz="2000" dirty="0" smtClean="0"/>
              <a:t>(range: 3-20)</a:t>
            </a:r>
          </a:p>
          <a:p>
            <a:r>
              <a:rPr lang="en-US" dirty="0" smtClean="0"/>
              <a:t>Genotype + height available!</a:t>
            </a:r>
          </a:p>
          <a:p>
            <a:endParaRPr lang="en-US" dirty="0"/>
          </a:p>
          <a:p>
            <a:r>
              <a:rPr lang="en-US" sz="2000" dirty="0" smtClean="0"/>
              <a:t>Danny </a:t>
            </a:r>
            <a:r>
              <a:rPr lang="en-US" sz="2000" dirty="0" err="1" smtClean="0"/>
              <a:t>Zeevi</a:t>
            </a:r>
            <a:r>
              <a:rPr lang="en-US" sz="2000" dirty="0" smtClean="0"/>
              <a:t>, Leonid </a:t>
            </a:r>
            <a:r>
              <a:rPr lang="en-US" sz="2000" dirty="0" err="1" smtClean="0"/>
              <a:t>Kruglyak</a:t>
            </a:r>
            <a:r>
              <a:rPr lang="en-US" sz="2000" dirty="0" smtClean="0"/>
              <a:t>, UCLA</a:t>
            </a:r>
          </a:p>
          <a:p>
            <a:endParaRPr lang="en-US" dirty="0" smtClean="0"/>
          </a:p>
          <a:p>
            <a:endParaRPr lang="en-US" dirty="0" smtClean="0"/>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l="33713" r="34280"/>
          <a:stretch/>
        </p:blipFill>
        <p:spPr>
          <a:xfrm>
            <a:off x="7528831" y="2427667"/>
            <a:ext cx="3905250" cy="4182796"/>
          </a:xfrm>
          <a:prstGeom prst="rect">
            <a:avLst/>
          </a:prstGeom>
        </p:spPr>
      </p:pic>
    </p:spTree>
    <p:extLst>
      <p:ext uri="{BB962C8B-B14F-4D97-AF65-F5344CB8AC3E}">
        <p14:creationId xmlns:p14="http://schemas.microsoft.com/office/powerpoint/2010/main" val="34410109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 “experiment”</a:t>
            </a:r>
            <a:endParaRPr lang="en-US" dirty="0"/>
          </a:p>
        </p:txBody>
      </p:sp>
      <p:pic>
        <p:nvPicPr>
          <p:cNvPr id="3" name="Picture 2"/>
          <p:cNvPicPr>
            <a:picLocks noChangeAspect="1"/>
          </p:cNvPicPr>
          <p:nvPr/>
        </p:nvPicPr>
        <p:blipFill rotWithShape="1">
          <a:blip r:embed="rId3" cstate="print">
            <a:extLst>
              <a:ext uri="{28A0092B-C50C-407E-A947-70E740481C1C}">
                <a14:useLocalDpi xmlns:a14="http://schemas.microsoft.com/office/drawing/2010/main" val="0"/>
              </a:ext>
            </a:extLst>
          </a:blip>
          <a:srcRect t="6626"/>
          <a:stretch/>
        </p:blipFill>
        <p:spPr>
          <a:xfrm>
            <a:off x="918481" y="2298186"/>
            <a:ext cx="9946116" cy="4295856"/>
          </a:xfrm>
          <a:prstGeom prst="rect">
            <a:avLst/>
          </a:prstGeom>
        </p:spPr>
      </p:pic>
      <p:sp>
        <p:nvSpPr>
          <p:cNvPr id="4" name="TextBox 3"/>
          <p:cNvSpPr txBox="1"/>
          <p:nvPr/>
        </p:nvSpPr>
        <p:spPr>
          <a:xfrm>
            <a:off x="8062332" y="1564085"/>
            <a:ext cx="3528595" cy="369332"/>
          </a:xfrm>
          <a:prstGeom prst="rect">
            <a:avLst/>
          </a:prstGeom>
          <a:noFill/>
        </p:spPr>
        <p:txBody>
          <a:bodyPr wrap="none" rtlCol="0">
            <a:spAutoFit/>
          </a:bodyPr>
          <a:lstStyle/>
          <a:p>
            <a:r>
              <a:rPr lang="en-US" dirty="0"/>
              <a:t>Danny </a:t>
            </a:r>
            <a:r>
              <a:rPr lang="en-US" dirty="0" err="1"/>
              <a:t>Zeevi</a:t>
            </a:r>
            <a:r>
              <a:rPr lang="en-US" dirty="0"/>
              <a:t>, Leonid </a:t>
            </a:r>
            <a:r>
              <a:rPr lang="en-US" dirty="0" err="1"/>
              <a:t>Kruglyak</a:t>
            </a:r>
            <a:r>
              <a:rPr lang="en-US" dirty="0"/>
              <a:t>, </a:t>
            </a:r>
            <a:r>
              <a:rPr lang="en-US" dirty="0" smtClean="0"/>
              <a:t>UCLA</a:t>
            </a:r>
            <a:endParaRPr lang="en-US" dirty="0"/>
          </a:p>
        </p:txBody>
      </p:sp>
      <mc:AlternateContent xmlns:mc="http://schemas.openxmlformats.org/markup-compatibility/2006" xmlns:a14="http://schemas.microsoft.com/office/drawing/2010/main">
        <mc:Choice Requires="a14">
          <p:sp>
            <p:nvSpPr>
              <p:cNvPr id="5" name="Content Placeholder 2"/>
              <p:cNvSpPr txBox="1">
                <a:spLocks/>
              </p:cNvSpPr>
              <p:nvPr/>
            </p:nvSpPr>
            <p:spPr>
              <a:xfrm>
                <a:off x="2486024" y="1384467"/>
                <a:ext cx="5394941" cy="1500313"/>
              </a:xfrm>
              <a:prstGeom prst="rect">
                <a:avLst/>
              </a:prstGeom>
              <a:solidFill>
                <a:schemeClr val="bg1"/>
              </a:solidFill>
              <a:ln>
                <a:solidFill>
                  <a:schemeClr val="accent5">
                    <a:lumMod val="50000"/>
                  </a:schemeClr>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baseline="0">
                    <a:solidFill>
                      <a:schemeClr val="tx1"/>
                    </a:solidFill>
                    <a:latin typeface="+mn-lt"/>
                    <a:ea typeface="+mn-ea"/>
                    <a:cs typeface="Times New Roman" panose="02020603050405020304" pitchFamily="18" charset="0"/>
                  </a:defRPr>
                </a:lvl1pPr>
                <a:lvl2pPr marL="685800" indent="-228600" algn="l" defTabSz="914400" rtl="0" eaLnBrk="1" latinLnBrk="0" hangingPunct="1">
                  <a:lnSpc>
                    <a:spcPct val="90000"/>
                  </a:lnSpc>
                  <a:spcBef>
                    <a:spcPts val="500"/>
                  </a:spcBef>
                  <a:buSzPct val="70000"/>
                  <a:buFont typeface="Courier New" panose="02070309020205020404" pitchFamily="49" charset="0"/>
                  <a:buChar char="o"/>
                  <a:defRPr sz="2000" kern="1200" baseline="0">
                    <a:solidFill>
                      <a:schemeClr val="tx1"/>
                    </a:solidFill>
                    <a:latin typeface="+mn-lt"/>
                    <a:ea typeface="+mn-ea"/>
                    <a:cs typeface="Times New Roman" panose="02020603050405020304" pitchFamily="18" charset="0"/>
                  </a:defRPr>
                </a:lvl2pPr>
                <a:lvl3pPr marL="1143000" indent="-228600" algn="l" defTabSz="914400" rtl="0" eaLnBrk="1" latinLnBrk="0" hangingPunct="1">
                  <a:lnSpc>
                    <a:spcPct val="90000"/>
                  </a:lnSpc>
                  <a:spcBef>
                    <a:spcPts val="500"/>
                  </a:spcBef>
                  <a:buSzPct val="70000"/>
                  <a:buFont typeface="Wingdings" panose="05000000000000000000" pitchFamily="2" charset="2"/>
                  <a:buChar char="§"/>
                  <a:defRPr sz="1800" kern="1200">
                    <a:solidFill>
                      <a:schemeClr val="tx1"/>
                    </a:solidFill>
                    <a:latin typeface="+mn-lt"/>
                    <a:ea typeface="+mn-ea"/>
                    <a:cs typeface="Times New Roman" panose="02020603050405020304" pitchFamily="18" charset="0"/>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David" panose="020E0502060401010101" pitchFamily="34" charset="-79"/>
                    <a:ea typeface="+mn-ea"/>
                    <a:cs typeface="David" panose="020E0502060401010101" pitchFamily="34" charset="-79"/>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David" panose="020E0502060401010101" pitchFamily="34" charset="-79"/>
                    <a:ea typeface="+mn-ea"/>
                    <a:cs typeface="David" panose="020E0502060401010101" pitchFamily="34" charset="-79"/>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smtClean="0"/>
                  <a:t>Top-scoring embryo (</a:t>
                </a:r>
                <a14:m>
                  <m:oMath xmlns:m="http://schemas.openxmlformats.org/officeDocument/2006/math">
                    <m:r>
                      <a:rPr lang="en-US" b="0" i="1" smtClean="0">
                        <a:latin typeface="Cambria Math" panose="02040503050406030204" pitchFamily="18" charset="0"/>
                      </a:rPr>
                      <m:t>𝑛</m:t>
                    </m:r>
                    <m:r>
                      <a:rPr lang="en-US" b="0" i="1" smtClean="0">
                        <a:latin typeface="Cambria Math" panose="02040503050406030204" pitchFamily="18" charset="0"/>
                      </a:rPr>
                      <m:t>=7</m:t>
                    </m:r>
                  </m:oMath>
                </a14:m>
                <a:r>
                  <a:rPr lang="en-US" dirty="0" smtClean="0"/>
                  <a:t>) is:</a:t>
                </a:r>
              </a:p>
              <a:p>
                <a:pPr lvl="1"/>
                <a:r>
                  <a:rPr lang="en-US" dirty="0" smtClean="0"/>
                  <a:t>Tallest: 32% of families</a:t>
                </a:r>
              </a:p>
              <a:p>
                <a:pPr lvl="1"/>
                <a:r>
                  <a:rPr lang="en-US" dirty="0" smtClean="0"/>
                  <a:t>Shorter </a:t>
                </a:r>
                <a:r>
                  <a:rPr lang="en-US" dirty="0"/>
                  <a:t>than </a:t>
                </a:r>
                <a:r>
                  <a:rPr lang="en-US" dirty="0" smtClean="0"/>
                  <a:t>the average: 16</a:t>
                </a:r>
                <a:r>
                  <a:rPr lang="en-US" dirty="0"/>
                  <a:t>% of </a:t>
                </a:r>
                <a:r>
                  <a:rPr lang="en-US" dirty="0" smtClean="0"/>
                  <a:t>families</a:t>
                </a:r>
              </a:p>
              <a:p>
                <a:pPr lvl="1"/>
                <a:r>
                  <a:rPr lang="en-IL" dirty="0" smtClean="0"/>
                  <a:t>≈</a:t>
                </a:r>
                <a:r>
                  <a:rPr lang="en-US" dirty="0" smtClean="0"/>
                  <a:t>3cm shorter than the tallest (on average)</a:t>
                </a:r>
              </a:p>
            </p:txBody>
          </p:sp>
        </mc:Choice>
        <mc:Fallback xmlns="">
          <p:sp>
            <p:nvSpPr>
              <p:cNvPr id="5" name="Content Placeholder 2"/>
              <p:cNvSpPr txBox="1">
                <a:spLocks noRot="1" noChangeAspect="1" noMove="1" noResize="1" noEditPoints="1" noAdjustHandles="1" noChangeArrowheads="1" noChangeShapeType="1" noTextEdit="1"/>
              </p:cNvSpPr>
              <p:nvPr/>
            </p:nvSpPr>
            <p:spPr>
              <a:xfrm>
                <a:off x="2486024" y="1384467"/>
                <a:ext cx="5394941" cy="1500313"/>
              </a:xfrm>
              <a:prstGeom prst="rect">
                <a:avLst/>
              </a:prstGeom>
              <a:blipFill>
                <a:blip r:embed="rId4"/>
                <a:stretch>
                  <a:fillRect l="-1691" t="-5242" b="-2419"/>
                </a:stretch>
              </a:blipFill>
              <a:ln>
                <a:solidFill>
                  <a:schemeClr val="accent5">
                    <a:lumMod val="50000"/>
                  </a:schemeClr>
                </a:solidFill>
              </a:ln>
            </p:spPr>
            <p:txBody>
              <a:bodyPr/>
              <a:lstStyle/>
              <a:p>
                <a:r>
                  <a:rPr lang="en-US">
                    <a:noFill/>
                  </a:rPr>
                  <a:t> </a:t>
                </a:r>
              </a:p>
            </p:txBody>
          </p:sp>
        </mc:Fallback>
      </mc:AlternateContent>
    </p:spTree>
    <p:extLst>
      <p:ext uri="{BB962C8B-B14F-4D97-AF65-F5344CB8AC3E}">
        <p14:creationId xmlns:p14="http://schemas.microsoft.com/office/powerpoint/2010/main" val="5060149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Many practical limitations</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22249" y="2016762"/>
                <a:ext cx="9464111" cy="4027903"/>
              </a:xfrm>
            </p:spPr>
            <p:txBody>
              <a:bodyPr>
                <a:normAutofit/>
              </a:bodyPr>
              <a:lstStyle/>
              <a:p>
                <a:r>
                  <a:rPr lang="en-US" dirty="0" smtClean="0"/>
                  <a:t>Prediction accuracy lower within families and across populations, assortative mating</a:t>
                </a:r>
              </a:p>
              <a:p>
                <a:endParaRPr lang="en-US" dirty="0" smtClean="0"/>
              </a:p>
              <a:p>
                <a:r>
                  <a:rPr lang="en-US" dirty="0" smtClean="0"/>
                  <a:t>Advanced </a:t>
                </a:r>
                <a:r>
                  <a:rPr lang="en-US" dirty="0"/>
                  <a:t>maternal </a:t>
                </a:r>
                <a:r>
                  <a:rPr lang="en-US" dirty="0" smtClean="0"/>
                  <a:t>age: less viable embryos</a:t>
                </a:r>
              </a:p>
              <a:p>
                <a:endParaRPr lang="en-US" dirty="0" smtClean="0"/>
              </a:p>
              <a:p>
                <a:r>
                  <a:rPr lang="en-US" dirty="0" smtClean="0"/>
                  <a:t>Selection for multiple traits</a:t>
                </a:r>
              </a:p>
              <a:p>
                <a:pPr lvl="1"/>
                <a:r>
                  <a:rPr lang="en-US" dirty="0" smtClean="0"/>
                  <a:t>Gain decreases by </a:t>
                </a:r>
                <a14:m>
                  <m:oMath xmlns:m="http://schemas.openxmlformats.org/officeDocument/2006/math">
                    <m:rad>
                      <m:radPr>
                        <m:degHide m:val="on"/>
                        <m:ctrlPr>
                          <a:rPr lang="en-US" b="0" i="1" smtClean="0">
                            <a:latin typeface="Cambria Math" panose="02040503050406030204" pitchFamily="18" charset="0"/>
                          </a:rPr>
                        </m:ctrlPr>
                      </m:radPr>
                      <m:deg/>
                      <m:e>
                        <m:r>
                          <a:rPr lang="en-US" b="0" i="1" smtClean="0">
                            <a:latin typeface="Cambria Math" panose="02040503050406030204" pitchFamily="18" charset="0"/>
                          </a:rPr>
                          <m:t>𝑇</m:t>
                        </m:r>
                      </m:e>
                    </m:rad>
                  </m:oMath>
                </a14:m>
                <a:r>
                  <a:rPr lang="en-US" dirty="0" smtClean="0"/>
                  <a:t>-fold</a:t>
                </a:r>
                <a:endParaRPr lang="en-US" dirty="0"/>
              </a:p>
              <a:p>
                <a:endParaRPr lang="en-US" dirty="0" smtClean="0"/>
              </a:p>
              <a:p>
                <a:r>
                  <a:rPr lang="en-US" dirty="0" smtClean="0"/>
                  <a:t>Risk of </a:t>
                </a:r>
                <a:r>
                  <a:rPr lang="en-US" dirty="0"/>
                  <a:t>unknown health </a:t>
                </a:r>
                <a:r>
                  <a:rPr lang="en-US" dirty="0" smtClean="0"/>
                  <a:t>issues</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22249" y="2016762"/>
                <a:ext cx="9464111" cy="4027903"/>
              </a:xfrm>
              <a:blipFill>
                <a:blip r:embed="rId3"/>
                <a:stretch>
                  <a:fillRect l="-902" t="-2118"/>
                </a:stretch>
              </a:blipFill>
            </p:spPr>
            <p:txBody>
              <a:bodyPr/>
              <a:lstStyle/>
              <a:p>
                <a:r>
                  <a:rPr lang="en-US">
                    <a:noFill/>
                  </a:rPr>
                  <a:t> </a:t>
                </a:r>
              </a:p>
            </p:txBody>
          </p:sp>
        </mc:Fallback>
      </mc:AlternateContent>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47749" y="3311489"/>
            <a:ext cx="3796079" cy="2733176"/>
          </a:xfrm>
          <a:prstGeom prst="rect">
            <a:avLst/>
          </a:prstGeom>
        </p:spPr>
      </p:pic>
      <p:sp>
        <p:nvSpPr>
          <p:cNvPr id="13" name="TextBox 12"/>
          <p:cNvSpPr txBox="1"/>
          <p:nvPr/>
        </p:nvSpPr>
        <p:spPr>
          <a:xfrm>
            <a:off x="9034752" y="2942157"/>
            <a:ext cx="2753474" cy="369332"/>
          </a:xfrm>
          <a:prstGeom prst="rect">
            <a:avLst/>
          </a:prstGeom>
          <a:noFill/>
        </p:spPr>
        <p:txBody>
          <a:bodyPr wrap="square" rtlCol="0">
            <a:spAutoFit/>
          </a:bodyPr>
          <a:lstStyle/>
          <a:p>
            <a:r>
              <a:rPr lang="en-US" dirty="0" smtClean="0">
                <a:cs typeface="Times New Roman" panose="02020603050405020304" pitchFamily="18" charset="0"/>
              </a:rPr>
              <a:t>From </a:t>
            </a:r>
            <a:r>
              <a:rPr lang="en-US" dirty="0" err="1" smtClean="0">
                <a:cs typeface="Times New Roman" panose="02020603050405020304" pitchFamily="18" charset="0"/>
              </a:rPr>
              <a:t>Franasiak</a:t>
            </a:r>
            <a:r>
              <a:rPr lang="en-US" dirty="0" smtClean="0">
                <a:cs typeface="Times New Roman" panose="02020603050405020304" pitchFamily="18" charset="0"/>
              </a:rPr>
              <a:t> et al., 2014</a:t>
            </a:r>
          </a:p>
        </p:txBody>
      </p:sp>
    </p:spTree>
    <p:extLst>
      <p:ext uri="{BB962C8B-B14F-4D97-AF65-F5344CB8AC3E}">
        <p14:creationId xmlns:p14="http://schemas.microsoft.com/office/powerpoint/2010/main" val="29069090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13"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22919" y="1638096"/>
                <a:ext cx="10579344" cy="2328688"/>
              </a:xfrm>
            </p:spPr>
            <p:txBody>
              <a:bodyPr>
                <a:noAutofit/>
              </a:bodyPr>
              <a:lstStyle/>
              <a:p>
                <a:r>
                  <a:rPr lang="en-US" sz="2000" dirty="0" smtClean="0"/>
                  <a:t>Current gain: </a:t>
                </a:r>
                <a:r>
                  <a:rPr lang="en-IL" sz="2000" dirty="0" smtClean="0"/>
                  <a:t>≈</a:t>
                </a:r>
                <a:r>
                  <a:rPr lang="en-US" sz="2000" dirty="0" smtClean="0"/>
                  <a:t>2-3 cm/IQ points</a:t>
                </a:r>
              </a:p>
              <a:p>
                <a:r>
                  <a:rPr lang="en-US" sz="2000" dirty="0" smtClean="0"/>
                  <a:t>Improved predictors will increase the gain substantially </a:t>
                </a:r>
                <a:r>
                  <a:rPr lang="en-US" sz="2000" dirty="0"/>
                  <a:t>(</a:t>
                </a:r>
                <a14:m>
                  <m:oMath xmlns:m="http://schemas.openxmlformats.org/officeDocument/2006/math">
                    <m:r>
                      <a:rPr lang="en-US" sz="2000" i="1">
                        <a:latin typeface="Cambria Math" panose="02040503050406030204" pitchFamily="18" charset="0"/>
                      </a:rPr>
                      <m:t>∝</m:t>
                    </m:r>
                    <m:sSub>
                      <m:sSubPr>
                        <m:ctrlPr>
                          <a:rPr lang="en-US" sz="2000" i="1">
                            <a:latin typeface="Cambria Math" panose="02040503050406030204" pitchFamily="18" charset="0"/>
                          </a:rPr>
                        </m:ctrlPr>
                      </m:sSubPr>
                      <m:e>
                        <m:r>
                          <a:rPr lang="en-US" sz="2000" i="1">
                            <a:latin typeface="Cambria Math" panose="02040503050406030204" pitchFamily="18" charset="0"/>
                          </a:rPr>
                          <m:t>𝑟</m:t>
                        </m:r>
                      </m:e>
                      <m:sub>
                        <m:r>
                          <a:rPr lang="en-US" sz="2000" i="1">
                            <a:latin typeface="Cambria Math" panose="02040503050406030204" pitchFamily="18" charset="0"/>
                          </a:rPr>
                          <m:t>𝑝𝑠</m:t>
                        </m:r>
                      </m:sub>
                    </m:sSub>
                  </m:oMath>
                </a14:m>
                <a:r>
                  <a:rPr lang="en-US" sz="2000" dirty="0" smtClean="0"/>
                  <a:t>, but only up to the heritability)</a:t>
                </a:r>
              </a:p>
              <a:p>
                <a:r>
                  <a:rPr lang="en-US" sz="2000" dirty="0" smtClean="0"/>
                  <a:t>More embryos will not (</a:t>
                </a:r>
                <a14:m>
                  <m:oMath xmlns:m="http://schemas.openxmlformats.org/officeDocument/2006/math">
                    <m:r>
                      <a:rPr lang="en-US" sz="2000" b="0" i="1" smtClean="0">
                        <a:latin typeface="Cambria Math" panose="02040503050406030204" pitchFamily="18" charset="0"/>
                      </a:rPr>
                      <m:t>∝</m:t>
                    </m:r>
                    <m:rad>
                      <m:radPr>
                        <m:degHide m:val="on"/>
                        <m:ctrlPr>
                          <a:rPr lang="en-US" sz="2000" b="0" i="1" smtClean="0">
                            <a:latin typeface="Cambria Math" panose="02040503050406030204" pitchFamily="18" charset="0"/>
                          </a:rPr>
                        </m:ctrlPr>
                      </m:radPr>
                      <m:deg/>
                      <m:e>
                        <m:func>
                          <m:funcPr>
                            <m:ctrlPr>
                              <a:rPr lang="en-US" sz="2000" b="0" i="1" smtClean="0">
                                <a:latin typeface="Cambria Math" panose="02040503050406030204" pitchFamily="18" charset="0"/>
                              </a:rPr>
                            </m:ctrlPr>
                          </m:funcPr>
                          <m:fName>
                            <m:r>
                              <m:rPr>
                                <m:sty m:val="p"/>
                              </m:rPr>
                              <a:rPr lang="en-US" sz="2000" b="0" i="0" smtClean="0">
                                <a:latin typeface="Cambria Math" panose="02040503050406030204" pitchFamily="18" charset="0"/>
                              </a:rPr>
                              <m:t>log</m:t>
                            </m:r>
                          </m:fName>
                          <m:e>
                            <m:r>
                              <a:rPr lang="en-US" sz="2000" b="0" i="1" smtClean="0">
                                <a:latin typeface="Cambria Math" panose="02040503050406030204" pitchFamily="18" charset="0"/>
                              </a:rPr>
                              <m:t>𝑛</m:t>
                            </m:r>
                          </m:e>
                        </m:func>
                      </m:e>
                    </m:rad>
                  </m:oMath>
                </a14:m>
                <a:r>
                  <a:rPr lang="en-US" sz="2000" dirty="0" smtClean="0"/>
                  <a:t>)</a:t>
                </a:r>
              </a:p>
              <a:p>
                <a:r>
                  <a:rPr lang="en-US" sz="2000" dirty="0" smtClean="0"/>
                  <a:t>Actual gain uncertain and practically limited</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22919" y="1638096"/>
                <a:ext cx="10579344" cy="2328688"/>
              </a:xfrm>
              <a:blipFill>
                <a:blip r:embed="rId3"/>
                <a:stretch>
                  <a:fillRect l="-519" t="-2880"/>
                </a:stretch>
              </a:blipFill>
            </p:spPr>
            <p:txBody>
              <a:bodyPr/>
              <a:lstStyle/>
              <a:p>
                <a:r>
                  <a:rPr lang="en-US">
                    <a:noFill/>
                  </a:rPr>
                  <a:t> </a:t>
                </a:r>
              </a:p>
            </p:txBody>
          </p:sp>
        </mc:Fallback>
      </mc:AlternateContent>
      <p:sp>
        <p:nvSpPr>
          <p:cNvPr id="5" name="TextBox 4"/>
          <p:cNvSpPr txBox="1"/>
          <p:nvPr/>
        </p:nvSpPr>
        <p:spPr>
          <a:xfrm>
            <a:off x="7994103" y="3715780"/>
            <a:ext cx="3299791" cy="2308324"/>
          </a:xfrm>
          <a:prstGeom prst="rect">
            <a:avLst/>
          </a:prstGeom>
          <a:noFill/>
          <a:ln w="19050">
            <a:solidFill>
              <a:srgbClr val="800000"/>
            </a:solidFill>
          </a:ln>
        </p:spPr>
        <p:txBody>
          <a:bodyPr wrap="square" rtlCol="0">
            <a:spAutoFit/>
          </a:bodyPr>
          <a:lstStyle/>
          <a:p>
            <a:pPr algn="ctr"/>
            <a:r>
              <a:rPr lang="en-US" sz="2400" dirty="0" smtClean="0">
                <a:solidFill>
                  <a:srgbClr val="0070C0"/>
                </a:solidFill>
                <a:cs typeface="Times New Roman" panose="02020603050405020304" pitchFamily="18" charset="0"/>
              </a:rPr>
              <a:t>Acknowledgements:</a:t>
            </a:r>
          </a:p>
          <a:p>
            <a:pPr algn="ctr"/>
            <a:r>
              <a:rPr lang="en-US" sz="2000" dirty="0" smtClean="0">
                <a:cs typeface="Times New Roman" panose="02020603050405020304" pitchFamily="18" charset="0"/>
              </a:rPr>
              <a:t>Ehud </a:t>
            </a:r>
            <a:r>
              <a:rPr lang="en-US" sz="2000" dirty="0" err="1" smtClean="0">
                <a:cs typeface="Times New Roman" panose="02020603050405020304" pitchFamily="18" charset="0"/>
              </a:rPr>
              <a:t>Karavani</a:t>
            </a:r>
            <a:r>
              <a:rPr lang="en-US" sz="2000" dirty="0" smtClean="0">
                <a:cs typeface="Times New Roman" panose="02020603050405020304" pitchFamily="18" charset="0"/>
              </a:rPr>
              <a:t>, HUJI</a:t>
            </a:r>
          </a:p>
          <a:p>
            <a:pPr algn="ctr"/>
            <a:r>
              <a:rPr lang="en-US" sz="2000" dirty="0" smtClean="0">
                <a:cs typeface="Times New Roman" panose="02020603050405020304" pitchFamily="18" charset="0"/>
              </a:rPr>
              <a:t>Or </a:t>
            </a:r>
            <a:r>
              <a:rPr lang="en-US" sz="2000" dirty="0" err="1" smtClean="0">
                <a:cs typeface="Times New Roman" panose="02020603050405020304" pitchFamily="18" charset="0"/>
              </a:rPr>
              <a:t>Zuk</a:t>
            </a:r>
            <a:r>
              <a:rPr lang="en-US" sz="2000" dirty="0" smtClean="0">
                <a:cs typeface="Times New Roman" panose="02020603050405020304" pitchFamily="18" charset="0"/>
              </a:rPr>
              <a:t>, HUJI</a:t>
            </a:r>
          </a:p>
          <a:p>
            <a:pPr algn="ctr"/>
            <a:r>
              <a:rPr lang="en-US" sz="2000" dirty="0" smtClean="0">
                <a:cs typeface="Times New Roman" panose="02020603050405020304" pitchFamily="18" charset="0"/>
              </a:rPr>
              <a:t>Danny </a:t>
            </a:r>
            <a:r>
              <a:rPr lang="en-US" sz="2000" dirty="0" err="1" smtClean="0">
                <a:cs typeface="Times New Roman" panose="02020603050405020304" pitchFamily="18" charset="0"/>
              </a:rPr>
              <a:t>Zeevi</a:t>
            </a:r>
            <a:r>
              <a:rPr lang="en-US" sz="2000" dirty="0" smtClean="0">
                <a:cs typeface="Times New Roman" panose="02020603050405020304" pitchFamily="18" charset="0"/>
              </a:rPr>
              <a:t>, UCLA</a:t>
            </a:r>
          </a:p>
          <a:p>
            <a:pPr algn="ctr"/>
            <a:r>
              <a:rPr lang="en-US" sz="2000" dirty="0" smtClean="0">
                <a:cs typeface="Times New Roman" panose="02020603050405020304" pitchFamily="18" charset="0"/>
              </a:rPr>
              <a:t>Todd </a:t>
            </a:r>
            <a:r>
              <a:rPr lang="en-US" sz="2000" dirty="0" err="1" smtClean="0">
                <a:cs typeface="Times New Roman" panose="02020603050405020304" pitchFamily="18" charset="0"/>
              </a:rPr>
              <a:t>Lencz</a:t>
            </a:r>
            <a:r>
              <a:rPr lang="en-US" sz="2000" dirty="0" smtClean="0">
                <a:cs typeface="Times New Roman" panose="02020603050405020304" pitchFamily="18" charset="0"/>
              </a:rPr>
              <a:t>, </a:t>
            </a:r>
            <a:r>
              <a:rPr lang="en-US" sz="2000" dirty="0" err="1" smtClean="0">
                <a:cs typeface="Times New Roman" panose="02020603050405020304" pitchFamily="18" charset="0"/>
              </a:rPr>
              <a:t>Northwell</a:t>
            </a:r>
            <a:endParaRPr lang="en-US" sz="2000" dirty="0" smtClean="0">
              <a:cs typeface="Times New Roman" panose="02020603050405020304" pitchFamily="18" charset="0"/>
            </a:endParaRPr>
          </a:p>
          <a:p>
            <a:pPr algn="ctr"/>
            <a:endParaRPr lang="en-US" sz="2000" dirty="0">
              <a:cs typeface="Times New Roman" panose="02020603050405020304" pitchFamily="18" charset="0"/>
            </a:endParaRPr>
          </a:p>
          <a:p>
            <a:pPr algn="ctr"/>
            <a:r>
              <a:rPr lang="en-US" dirty="0" err="1" smtClean="0">
                <a:cs typeface="Times New Roman" panose="02020603050405020304" pitchFamily="18" charset="0"/>
              </a:rPr>
              <a:t>Abisch-Frenkel</a:t>
            </a:r>
            <a:r>
              <a:rPr lang="en-US" dirty="0" smtClean="0">
                <a:cs typeface="Times New Roman" panose="02020603050405020304" pitchFamily="18" charset="0"/>
              </a:rPr>
              <a:t> Foundation</a:t>
            </a:r>
          </a:p>
        </p:txBody>
      </p:sp>
      <p:grpSp>
        <p:nvGrpSpPr>
          <p:cNvPr id="9" name="Group 8"/>
          <p:cNvGrpSpPr/>
          <p:nvPr/>
        </p:nvGrpSpPr>
        <p:grpSpPr>
          <a:xfrm>
            <a:off x="735125" y="3966784"/>
            <a:ext cx="6925763" cy="2057320"/>
            <a:chOff x="1261499" y="4033264"/>
            <a:chExt cx="6011401" cy="1732715"/>
          </a:xfrm>
        </p:grpSpPr>
        <p:pic>
          <p:nvPicPr>
            <p:cNvPr id="7" name="Picture 6"/>
            <p:cNvPicPr>
              <a:picLocks noChangeAspect="1"/>
            </p:cNvPicPr>
            <p:nvPr/>
          </p:nvPicPr>
          <p:blipFill>
            <a:blip r:embed="rId4"/>
            <a:stretch>
              <a:fillRect/>
            </a:stretch>
          </p:blipFill>
          <p:spPr>
            <a:xfrm>
              <a:off x="1261499" y="4033264"/>
              <a:ext cx="6011401" cy="1248067"/>
            </a:xfrm>
            <a:prstGeom prst="rect">
              <a:avLst/>
            </a:prstGeom>
          </p:spPr>
        </p:pic>
        <p:pic>
          <p:nvPicPr>
            <p:cNvPr id="8" name="Picture 7"/>
            <p:cNvPicPr>
              <a:picLocks noChangeAspect="1"/>
            </p:cNvPicPr>
            <p:nvPr/>
          </p:nvPicPr>
          <p:blipFill>
            <a:blip r:embed="rId5"/>
            <a:stretch>
              <a:fillRect/>
            </a:stretch>
          </p:blipFill>
          <p:spPr>
            <a:xfrm>
              <a:off x="1337702" y="5375551"/>
              <a:ext cx="5581713" cy="390428"/>
            </a:xfrm>
            <a:prstGeom prst="rect">
              <a:avLst/>
            </a:prstGeom>
          </p:spPr>
        </p:pic>
      </p:grpSp>
    </p:spTree>
    <p:extLst>
      <p:ext uri="{BB962C8B-B14F-4D97-AF65-F5344CB8AC3E}">
        <p14:creationId xmlns:p14="http://schemas.microsoft.com/office/powerpoint/2010/main" val="231356885"/>
      </p:ext>
    </p:extLst>
  </p:cSld>
  <p:clrMapOvr>
    <a:masterClrMapping/>
  </p:clrMapOvr>
  <p:timing>
    <p:tnLst>
      <p:par>
        <p:cTn id="1" dur="indefinite" restart="never" nodeType="tmRoot"/>
      </p:par>
    </p:tnLst>
  </p:timing>
</p:sld>
</file>

<file path=ppt/theme/theme1.xml><?xml version="1.0" encoding="utf-8"?>
<a:theme xmlns:a="http://schemas.openxmlformats.org/drawingml/2006/main" name="LecturesEnglish">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ln w="19050">
          <a:solidFill>
            <a:schemeClr val="tx1"/>
          </a:solidFill>
          <a:tailEnd type="arrow"/>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defRPr sz="2400" dirty="0" smtClean="0">
            <a:cs typeface="Times New Roman" panose="02020603050405020304" pitchFamily="18" charset="0"/>
          </a:defRPr>
        </a:defPPr>
      </a:lstStyle>
    </a:txDef>
  </a:objectDefaults>
  <a:extraClrSchemeLst/>
  <a:extLst>
    <a:ext uri="{05A4C25C-085E-4340-85A3-A5531E510DB2}">
      <thm15:themeFamily xmlns:thm15="http://schemas.microsoft.com/office/thememl/2012/main" name="Presentation1" id="{6F013719-B4AB-41C0-AD19-0C514155ADD5}" vid="{E117B065-03C2-48AB-A9AD-72F8DB10ED6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LecturesEnglish</Template>
  <TotalTime>69500</TotalTime>
  <Words>1768</Words>
  <Application>Microsoft Office PowerPoint</Application>
  <PresentationFormat>Widescreen</PresentationFormat>
  <Paragraphs>488</Paragraphs>
  <Slides>57</Slides>
  <Notes>13</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57</vt:i4>
      </vt:variant>
    </vt:vector>
  </HeadingPairs>
  <TitlesOfParts>
    <vt:vector size="66" baseType="lpstr">
      <vt:lpstr>Arial</vt:lpstr>
      <vt:lpstr>Calibri</vt:lpstr>
      <vt:lpstr>Calibri Light</vt:lpstr>
      <vt:lpstr>Cambria Math</vt:lpstr>
      <vt:lpstr>Courier New</vt:lpstr>
      <vt:lpstr>David</vt:lpstr>
      <vt:lpstr>Times New Roman</vt:lpstr>
      <vt:lpstr>Wingdings</vt:lpstr>
      <vt:lpstr>LecturesEnglish</vt:lpstr>
      <vt:lpstr>PowerPoint Presentation</vt:lpstr>
      <vt:lpstr>Outline</vt:lpstr>
      <vt:lpstr>Questions</vt:lpstr>
      <vt:lpstr>Genome-wide association studies</vt:lpstr>
      <vt:lpstr>Study design</vt:lpstr>
      <vt:lpstr>Study design: technology</vt:lpstr>
      <vt:lpstr>Study design: statistical issues</vt:lpstr>
      <vt:lpstr>2009: no results</vt:lpstr>
      <vt:lpstr>2019: heritability explained</vt:lpstr>
      <vt:lpstr>What is now known?</vt:lpstr>
      <vt:lpstr>Discovery  prediction</vt:lpstr>
      <vt:lpstr>Polygenic scores (PS)</vt:lpstr>
      <vt:lpstr>SNP selection</vt:lpstr>
      <vt:lpstr>SNP selection</vt:lpstr>
      <vt:lpstr>Performance of polygenic scores</vt:lpstr>
      <vt:lpstr>Separation of cases and controls</vt:lpstr>
      <vt:lpstr>Separation of cases and controls</vt:lpstr>
      <vt:lpstr>Predicting cardiovascular disease risk</vt:lpstr>
      <vt:lpstr>More diseases</vt:lpstr>
      <vt:lpstr>More phenotypes</vt:lpstr>
      <vt:lpstr>Scores also relevant to Mendelian mutations carriers</vt:lpstr>
      <vt:lpstr>Commercial use</vt:lpstr>
      <vt:lpstr>Other key applications</vt:lpstr>
      <vt:lpstr>Is there clinical utility?</vt:lpstr>
      <vt:lpstr>Is there clinical utility?</vt:lpstr>
      <vt:lpstr>Intermediate summary</vt:lpstr>
      <vt:lpstr>Personality and behavioral traits</vt:lpstr>
      <vt:lpstr>Interesting results for education scores</vt:lpstr>
      <vt:lpstr>Interesting results for education scores</vt:lpstr>
      <vt:lpstr>Outline</vt:lpstr>
      <vt:lpstr>Problems with polygenic scores</vt:lpstr>
      <vt:lpstr>Differences between populations</vt:lpstr>
      <vt:lpstr>Are those differences indicative of selection?</vt:lpstr>
      <vt:lpstr>The problem of population structure</vt:lpstr>
      <vt:lpstr>Most selection signal is false</vt:lpstr>
      <vt:lpstr>Population structure is a pervasive problem</vt:lpstr>
      <vt:lpstr>Lower prediction quality in non-Europeans</vt:lpstr>
      <vt:lpstr>Lower prediction accuracy within families</vt:lpstr>
      <vt:lpstr>Variable predictive power across sex, age, and SES</vt:lpstr>
      <vt:lpstr>Variable accuracy across time, location, and age</vt:lpstr>
      <vt:lpstr>Outline</vt:lpstr>
      <vt:lpstr>Genetic screening of embryos</vt:lpstr>
      <vt:lpstr>How could it be possible?</vt:lpstr>
      <vt:lpstr>Implications</vt:lpstr>
      <vt:lpstr>Screening embryos for complex traits now feasible</vt:lpstr>
      <vt:lpstr>Obviously, ethical concerns</vt:lpstr>
      <vt:lpstr>No data!</vt:lpstr>
      <vt:lpstr>Simulations overview</vt:lpstr>
      <vt:lpstr>Traits/cohorts</vt:lpstr>
      <vt:lpstr>Experiments (n=10 embryos)</vt:lpstr>
      <vt:lpstr>More/less embryos?</vt:lpstr>
      <vt:lpstr>A statistical genetic model</vt:lpstr>
      <vt:lpstr>The actual gain is uncertain</vt:lpstr>
      <vt:lpstr>But what about an actual experiment?...</vt:lpstr>
      <vt:lpstr>An “experiment”</vt:lpstr>
      <vt:lpstr>Many practical limitations</vt:lpstr>
      <vt:lpstr>Summary</vt:lpstr>
    </vt:vector>
  </TitlesOfParts>
  <Company>Columbia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Advanced Topics in Data Analysis</dc:title>
  <dc:creator>Shai Carmi</dc:creator>
  <cp:lastModifiedBy>Shai Carmi</cp:lastModifiedBy>
  <cp:revision>5736</cp:revision>
  <dcterms:created xsi:type="dcterms:W3CDTF">2016-11-13T19:58:29Z</dcterms:created>
  <dcterms:modified xsi:type="dcterms:W3CDTF">2020-05-12T13:03:06Z</dcterms:modified>
</cp:coreProperties>
</file>