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7"/>
  </p:notesMasterIdLst>
  <p:sldIdLst>
    <p:sldId id="256" r:id="rId2"/>
    <p:sldId id="488" r:id="rId3"/>
    <p:sldId id="267" r:id="rId4"/>
    <p:sldId id="384" r:id="rId5"/>
    <p:sldId id="437" r:id="rId6"/>
    <p:sldId id="438" r:id="rId7"/>
    <p:sldId id="439" r:id="rId8"/>
    <p:sldId id="440" r:id="rId9"/>
    <p:sldId id="441" r:id="rId10"/>
    <p:sldId id="442" r:id="rId11"/>
    <p:sldId id="443" r:id="rId12"/>
    <p:sldId id="444" r:id="rId13"/>
    <p:sldId id="445" r:id="rId14"/>
    <p:sldId id="446" r:id="rId15"/>
    <p:sldId id="447" r:id="rId16"/>
    <p:sldId id="448" r:id="rId17"/>
    <p:sldId id="449" r:id="rId18"/>
    <p:sldId id="450" r:id="rId19"/>
    <p:sldId id="486" r:id="rId20"/>
    <p:sldId id="451" r:id="rId21"/>
    <p:sldId id="452" r:id="rId22"/>
    <p:sldId id="453" r:id="rId23"/>
    <p:sldId id="454" r:id="rId24"/>
    <p:sldId id="483" r:id="rId25"/>
    <p:sldId id="484" r:id="rId26"/>
    <p:sldId id="455" r:id="rId27"/>
    <p:sldId id="456" r:id="rId28"/>
    <p:sldId id="457" r:id="rId29"/>
    <p:sldId id="458" r:id="rId30"/>
    <p:sldId id="485" r:id="rId31"/>
    <p:sldId id="487" r:id="rId32"/>
    <p:sldId id="459" r:id="rId33"/>
    <p:sldId id="460" r:id="rId34"/>
    <p:sldId id="461" r:id="rId35"/>
    <p:sldId id="462" r:id="rId36"/>
    <p:sldId id="463" r:id="rId37"/>
    <p:sldId id="464" r:id="rId38"/>
    <p:sldId id="465" r:id="rId39"/>
    <p:sldId id="466" r:id="rId40"/>
    <p:sldId id="467" r:id="rId41"/>
    <p:sldId id="468" r:id="rId42"/>
    <p:sldId id="469" r:id="rId43"/>
    <p:sldId id="470" r:id="rId44"/>
    <p:sldId id="471" r:id="rId45"/>
    <p:sldId id="472" r:id="rId46"/>
    <p:sldId id="473" r:id="rId47"/>
    <p:sldId id="474" r:id="rId48"/>
    <p:sldId id="475" r:id="rId49"/>
    <p:sldId id="476" r:id="rId50"/>
    <p:sldId id="477" r:id="rId51"/>
    <p:sldId id="478" r:id="rId52"/>
    <p:sldId id="479" r:id="rId53"/>
    <p:sldId id="480" r:id="rId54"/>
    <p:sldId id="481" r:id="rId55"/>
    <p:sldId id="482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i Carmi" initials="SC" lastIdx="1" clrIdx="0">
    <p:extLst>
      <p:ext uri="{19B8F6BF-5375-455C-9EA6-DF929625EA0E}">
        <p15:presenceInfo xmlns:p15="http://schemas.microsoft.com/office/powerpoint/2012/main" userId="Shai Carm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58267E"/>
    <a:srgbClr val="FF00FF"/>
    <a:srgbClr val="CB97FF"/>
    <a:srgbClr val="BA75FF"/>
    <a:srgbClr val="6600FF"/>
    <a:srgbClr val="00359E"/>
    <a:srgbClr val="006600"/>
    <a:srgbClr val="FFFFCC"/>
    <a:srgbClr val="192B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883" autoAdjust="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7573E-F062-4FD7-B8B1-7EF9EF9A793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7D0BE-8D5B-46CF-87F0-C21ED6163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5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06081-C667-417A-9F4D-7111BF85889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41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06081-C667-417A-9F4D-7111BF85889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92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7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l" rtl="0">
              <a:defRPr sz="360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l" rtl="0">
              <a:defRPr sz="24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85800" indent="-228600" algn="l" rtl="0">
              <a:buSzPct val="70000"/>
              <a:buFont typeface="Courier New" panose="02070309020205020404" pitchFamily="49" charset="0"/>
              <a:buChar char="o"/>
              <a:defRPr sz="20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l" rtl="0">
              <a:buSzPct val="70000"/>
              <a:buFont typeface="Wingdings" panose="05000000000000000000" pitchFamily="2" charset="2"/>
              <a:buChar char="§"/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en-US" dirty="0" smtClean="0"/>
              <a:t>Level 1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18838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3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3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1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7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6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3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4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6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2800" y="623599"/>
            <a:ext cx="10566400" cy="2387600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Advanced Topics in Data Analysis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Shai Carmi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52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machine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concepts</a:t>
            </a:r>
          </a:p>
          <a:p>
            <a:r>
              <a:rPr lang="en-US" dirty="0"/>
              <a:t>Supervised learning: classifiers</a:t>
            </a:r>
          </a:p>
          <a:p>
            <a:pPr lvl="1"/>
            <a:r>
              <a:rPr lang="en-US" dirty="0" smtClean="0"/>
              <a:t>K-nearest neighbors</a:t>
            </a:r>
          </a:p>
          <a:p>
            <a:pPr lvl="1"/>
            <a:r>
              <a:rPr lang="en-US" dirty="0" smtClean="0"/>
              <a:t>Logistic regression</a:t>
            </a:r>
            <a:endParaRPr lang="en-US" dirty="0"/>
          </a:p>
          <a:p>
            <a:pPr lvl="1"/>
            <a:r>
              <a:rPr lang="en-US" dirty="0"/>
              <a:t>Measuring accuracy</a:t>
            </a:r>
          </a:p>
          <a:p>
            <a:pPr lvl="1"/>
            <a:r>
              <a:rPr lang="en-US" dirty="0" smtClean="0"/>
              <a:t>The perceptron and neural networks</a:t>
            </a:r>
            <a:endParaRPr lang="en-US" sz="1800" dirty="0"/>
          </a:p>
          <a:p>
            <a:r>
              <a:rPr lang="en-US" dirty="0" smtClean="0">
                <a:solidFill>
                  <a:srgbClr val="3333CC"/>
                </a:solidFill>
              </a:rPr>
              <a:t>Unsupervised learning: clustering and dimension reduction</a:t>
            </a:r>
          </a:p>
        </p:txBody>
      </p:sp>
    </p:spTree>
    <p:extLst>
      <p:ext uri="{BB962C8B-B14F-4D97-AF65-F5344CB8AC3E}">
        <p14:creationId xmlns:p14="http://schemas.microsoft.com/office/powerpoint/2010/main" val="319769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Unsupervised </a:t>
            </a:r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3333CC"/>
                </a:solidFill>
              </a:rPr>
              <a:t>Clustering: introduction and </a:t>
            </a:r>
            <a:r>
              <a:rPr lang="en-US" i="1" dirty="0" smtClean="0">
                <a:solidFill>
                  <a:srgbClr val="3333CC"/>
                </a:solidFill>
              </a:rPr>
              <a:t>k</a:t>
            </a:r>
            <a:r>
              <a:rPr lang="en-US" dirty="0" smtClean="0">
                <a:solidFill>
                  <a:srgbClr val="3333CC"/>
                </a:solidFill>
              </a:rPr>
              <a:t>-means</a:t>
            </a:r>
            <a:endParaRPr lang="en-US" dirty="0">
              <a:solidFill>
                <a:srgbClr val="3333CC"/>
              </a:solidFill>
            </a:endParaRPr>
          </a:p>
          <a:p>
            <a:r>
              <a:rPr lang="en-US" dirty="0"/>
              <a:t>Hierarchical </a:t>
            </a:r>
            <a:r>
              <a:rPr lang="en-US" dirty="0" smtClean="0"/>
              <a:t>clustering</a:t>
            </a:r>
            <a:endParaRPr lang="en-US" dirty="0"/>
          </a:p>
          <a:p>
            <a:r>
              <a:rPr lang="en-US" dirty="0"/>
              <a:t>Dimension reduction</a:t>
            </a:r>
          </a:p>
          <a:p>
            <a:pPr lvl="1"/>
            <a:endParaRPr lang="en-US" dirty="0" smtClean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04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3502" y="1658657"/>
            <a:ext cx="5699728" cy="25694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 (classification)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504444" y="2132943"/>
            <a:ext cx="1055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learning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5014" y="4702370"/>
            <a:ext cx="58410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machine learning classifier divides the space into the different classes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can then assign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label to each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point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92199" y="1397765"/>
            <a:ext cx="47534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Features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temperature, blood pressure (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=2)</a:t>
            </a:r>
          </a:p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Label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sick/healthy</a:t>
            </a:r>
          </a:p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data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=52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09" y="2624707"/>
            <a:ext cx="4612399" cy="371474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171107" y="6162846"/>
            <a:ext cx="1589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Blood pressure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 rot="16200000">
            <a:off x="5868793" y="4279997"/>
            <a:ext cx="1388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Temperature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7397236" y="2933508"/>
            <a:ext cx="180000" cy="180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4928" y="3234554"/>
            <a:ext cx="180000" cy="1800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7584131" y="2842620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Sick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584131" y="3156981"/>
            <a:ext cx="90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Healthy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8212182" y="3640181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64582" y="515112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223865" y="530352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48652" y="3217812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80619" y="285640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7394928" y="3892731"/>
            <a:ext cx="212437" cy="12583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124138" y="5152424"/>
            <a:ext cx="129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separation line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7062107" y="3601594"/>
            <a:ext cx="4041322" cy="153319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179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learning: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519489"/>
            <a:ext cx="10515600" cy="4351338"/>
          </a:xfrm>
        </p:spPr>
        <p:txBody>
          <a:bodyPr/>
          <a:lstStyle/>
          <a:p>
            <a:r>
              <a:rPr lang="en-US" dirty="0" smtClean="0">
                <a:solidFill>
                  <a:srgbClr val="3333CC"/>
                </a:solidFill>
              </a:rPr>
              <a:t>No labels</a:t>
            </a:r>
            <a:r>
              <a:rPr lang="en-US" dirty="0" smtClean="0"/>
              <a:t> available</a:t>
            </a:r>
          </a:p>
          <a:p>
            <a:r>
              <a:rPr lang="en-US" dirty="0" smtClean="0"/>
              <a:t>Need to automatically </a:t>
            </a:r>
            <a:r>
              <a:rPr lang="en-US" dirty="0" smtClean="0">
                <a:solidFill>
                  <a:srgbClr val="3333CC"/>
                </a:solidFill>
              </a:rPr>
              <a:t>identify groups</a:t>
            </a:r>
            <a:r>
              <a:rPr lang="en-US" dirty="0" smtClean="0"/>
              <a:t> of nearby points</a:t>
            </a:r>
          </a:p>
          <a:p>
            <a:r>
              <a:rPr lang="en-US" dirty="0" smtClean="0"/>
              <a:t>Main </a:t>
            </a:r>
            <a:r>
              <a:rPr lang="en-US" dirty="0" smtClean="0">
                <a:solidFill>
                  <a:srgbClr val="3333CC"/>
                </a:solidFill>
              </a:rPr>
              <a:t>goals:</a:t>
            </a:r>
            <a:r>
              <a:rPr lang="en-US" dirty="0" smtClean="0"/>
              <a:t> </a:t>
            </a:r>
            <a:r>
              <a:rPr lang="en-US" dirty="0"/>
              <a:t>identify “populations” of data </a:t>
            </a:r>
            <a:r>
              <a:rPr lang="en-US" dirty="0" smtClean="0"/>
              <a:t>points, inspect </a:t>
            </a:r>
            <a:r>
              <a:rPr lang="en-US" dirty="0"/>
              <a:t>clusters to determine possible biological/medical </a:t>
            </a:r>
            <a:r>
              <a:rPr lang="en-US" dirty="0" smtClean="0"/>
              <a:t>meaning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97" b="30401"/>
          <a:stretch/>
        </p:blipFill>
        <p:spPr>
          <a:xfrm>
            <a:off x="1196884" y="3366000"/>
            <a:ext cx="3751353" cy="29765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9" t="7289" r="51529" b="30808"/>
          <a:stretch/>
        </p:blipFill>
        <p:spPr>
          <a:xfrm>
            <a:off x="7284177" y="3695158"/>
            <a:ext cx="3448594" cy="2647405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 rot="16200000">
            <a:off x="5437958" y="4553393"/>
            <a:ext cx="722811" cy="9309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6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 in genetics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586" y="2058113"/>
            <a:ext cx="3877886" cy="3849785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20244" y="1742022"/>
            <a:ext cx="626224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Microarrays are used for genotyping SNPs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Single Nucleotide Polymorphism (SNP) is a position in the genome where some people have one allele (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and some have another (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Whenever a probe on a microarray hybridizes with DNA having an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allele, it emits 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light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Whenever it hybridizes with a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allele, it emits </a:t>
            </a: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reen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light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data point in the red/green space corresponds to the genotype of one individual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to call the genotypes?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006840" y="5596128"/>
            <a:ext cx="2029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Red</a:t>
            </a:r>
            <a:r>
              <a:rPr lang="en-US" sz="2000" dirty="0" smtClean="0"/>
              <a:t> fluorescence 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6763891" y="3631152"/>
            <a:ext cx="22713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24BB69"/>
                </a:solidFill>
              </a:rPr>
              <a:t>Green </a:t>
            </a:r>
            <a:r>
              <a:rPr lang="en-US" sz="2000" dirty="0" smtClean="0"/>
              <a:t>fluorescence 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4" t="9291" r="16113" b="17036"/>
          <a:stretch/>
        </p:blipFill>
        <p:spPr>
          <a:xfrm>
            <a:off x="10426965" y="633702"/>
            <a:ext cx="929641" cy="155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44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Clustering: The Iris dataset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360" y="1806574"/>
            <a:ext cx="7688792" cy="46132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00"/>
          <a:stretch/>
        </p:blipFill>
        <p:spPr>
          <a:xfrm>
            <a:off x="2895600" y="3857625"/>
            <a:ext cx="1085534" cy="9096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00" r="35666"/>
          <a:stretch/>
        </p:blipFill>
        <p:spPr>
          <a:xfrm>
            <a:off x="8429625" y="3667125"/>
            <a:ext cx="1045467" cy="9461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610"/>
          <a:stretch/>
        </p:blipFill>
        <p:spPr>
          <a:xfrm>
            <a:off x="5797499" y="4613273"/>
            <a:ext cx="985131" cy="97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13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Clustering: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403" y="1874786"/>
            <a:ext cx="10803194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An exploratory analysis for understanding the data</a:t>
            </a:r>
          </a:p>
          <a:p>
            <a:endParaRPr lang="en-US" dirty="0" smtClean="0"/>
          </a:p>
          <a:p>
            <a:r>
              <a:rPr lang="en-US" dirty="0" smtClean="0"/>
              <a:t>Sometimes the groups are known and we can guess the labels from the clusters</a:t>
            </a:r>
          </a:p>
          <a:p>
            <a:endParaRPr lang="en-US" dirty="0" smtClean="0"/>
          </a:p>
          <a:p>
            <a:r>
              <a:rPr lang="en-US" dirty="0" smtClean="0"/>
              <a:t>Find sub-groups in data that may be heterogeneous</a:t>
            </a:r>
          </a:p>
          <a:p>
            <a:pPr lvl="1"/>
            <a:r>
              <a:rPr lang="en-US" dirty="0" smtClean="0"/>
              <a:t>Subjects of medical study</a:t>
            </a:r>
          </a:p>
          <a:p>
            <a:pPr lvl="1"/>
            <a:r>
              <a:rPr lang="en-US" dirty="0" smtClean="0"/>
              <a:t>Subtypes of cancer tissues</a:t>
            </a:r>
          </a:p>
          <a:p>
            <a:endParaRPr lang="en-US" dirty="0" smtClean="0"/>
          </a:p>
          <a:p>
            <a:r>
              <a:rPr lang="en-US" dirty="0" smtClean="0"/>
              <a:t>Information </a:t>
            </a:r>
            <a:r>
              <a:rPr lang="en-US" dirty="0"/>
              <a:t>on cluster </a:t>
            </a:r>
            <a:r>
              <a:rPr lang="en-US" dirty="0" smtClean="0"/>
              <a:t>locations </a:t>
            </a:r>
            <a:r>
              <a:rPr lang="en-US" dirty="0"/>
              <a:t>can be useful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64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good clustering?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66888"/>
                <a:ext cx="10610850" cy="458470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Assume we divided the data points into </a:t>
                </a:r>
                <a:r>
                  <a:rPr lang="en-US" i="1" dirty="0" smtClean="0"/>
                  <a:t>K</a:t>
                </a:r>
                <a:r>
                  <a:rPr lang="en-US" dirty="0" smtClean="0"/>
                  <a:t> clusters</a:t>
                </a:r>
              </a:p>
              <a:p>
                <a:pPr lvl="1"/>
                <a:r>
                  <a:rPr lang="en-US" dirty="0" smtClean="0"/>
                  <a:t>Data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is assigned to cluster </a:t>
                </a:r>
                <a:r>
                  <a:rPr lang="en-US" i="1" dirty="0" smtClean="0"/>
                  <a:t>q</a:t>
                </a:r>
                <a:endParaRPr lang="en-US" dirty="0" smtClean="0"/>
              </a:p>
              <a:p>
                <a:r>
                  <a:rPr lang="en-US" dirty="0" smtClean="0"/>
                  <a:t>How good is the clustering?</a:t>
                </a:r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Compute the center (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centroid</a:t>
                </a:r>
                <a:r>
                  <a:rPr lang="en-US" dirty="0" smtClean="0"/>
                  <a:t>) of each cluster,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dirty="0" smtClean="0"/>
                  <a:t>, </a:t>
                </a:r>
                <a:r>
                  <a:rPr lang="en-US" i="1" dirty="0" smtClean="0"/>
                  <a:t>q</a:t>
                </a:r>
                <a:r>
                  <a:rPr lang="en-US" dirty="0" smtClean="0"/>
                  <a:t>=1,…,</a:t>
                </a:r>
                <a:r>
                  <a:rPr lang="en-US" i="1" dirty="0" smtClean="0"/>
                  <a:t>K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m:rPr>
                            <m:nor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cluster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i="1" dirty="0" smtClean="0"/>
                  <a:t>     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dirty="0" smtClean="0"/>
                  <a:t> is the number of points in cluster </a:t>
                </a:r>
                <a:r>
                  <a:rPr lang="en-US" i="1" dirty="0" smtClean="0"/>
                  <a:t>q</a:t>
                </a:r>
                <a:r>
                  <a:rPr lang="en-US" dirty="0" smtClean="0"/>
                  <a:t>)</a:t>
                </a:r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66888"/>
                <a:ext cx="10610850" cy="4584700"/>
              </a:xfrm>
              <a:blipFill>
                <a:blip r:embed="rId2"/>
                <a:stretch>
                  <a:fillRect l="-805" t="-1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H="1" flipV="1">
            <a:off x="8762215" y="2256046"/>
            <a:ext cx="1" cy="159224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8762215" y="3854009"/>
            <a:ext cx="236936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239479" y="330002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823112" y="302433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415408" y="289106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996722" y="284641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24BB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400" dirty="0">
              <a:solidFill>
                <a:srgbClr val="24BB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31282" y="328441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24BB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400" dirty="0">
              <a:solidFill>
                <a:srgbClr val="24BB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376037" y="321310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24BB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400" dirty="0">
              <a:solidFill>
                <a:srgbClr val="24BB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123425" y="313934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151445" y="309868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9054583" y="2278940"/>
            <a:ext cx="217365" cy="90956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377085" y="1818968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 “centroid”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780293" y="2141963"/>
            <a:ext cx="1768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Green “centroid”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10314438" y="2555761"/>
            <a:ext cx="306600" cy="70344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262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  <p:bldP spid="23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good clustering?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42950" y="1690688"/>
                <a:ext cx="10610850" cy="458470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Define a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loss function</a:t>
                </a:r>
                <a:r>
                  <a:rPr lang="en-US" dirty="0" smtClean="0"/>
                  <a:t> as the sum of squared distances between each </a:t>
                </a:r>
                <a:r>
                  <a:rPr lang="en-US" dirty="0"/>
                  <a:t>data point to the center </a:t>
                </a:r>
                <a:r>
                  <a:rPr lang="en-US" dirty="0" smtClean="0"/>
                  <a:t>of its cluster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b="0" i="0" smtClean="0"/>
                              <m:t>in</m:t>
                            </m:r>
                            <m:r>
                              <m:rPr>
                                <m:nor/>
                              </m:rPr>
                              <a:rPr lang="en-US" b="0" i="0" smtClean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b="0" i="0" smtClean="0"/>
                              <m:t>cluster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nary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Try to find clusters that will minimize the loss </a:t>
                </a:r>
                <a:r>
                  <a:rPr lang="en-US" sz="2400" dirty="0" smtClean="0"/>
                  <a:t>(i.e., lead to “tight” clusters)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How to do that efficiently, without going over </a:t>
                </a:r>
                <a:br>
                  <a:rPr lang="en-US" dirty="0" smtClean="0"/>
                </a:br>
                <a:r>
                  <a:rPr lang="en-US" dirty="0" smtClean="0"/>
                  <a:t>all possible cluster assignments?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2950" y="1690688"/>
                <a:ext cx="10610850" cy="4584700"/>
              </a:xfrm>
              <a:blipFill>
                <a:blip r:embed="rId2"/>
                <a:stretch>
                  <a:fillRect l="-804" t="-1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H="1" flipV="1">
            <a:off x="8427919" y="4478136"/>
            <a:ext cx="1" cy="159224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8427919" y="6076099"/>
            <a:ext cx="236936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905183" y="552211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88816" y="524642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81112" y="511315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62426" y="506850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24BB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400" dirty="0">
              <a:solidFill>
                <a:srgbClr val="24BB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596986" y="550650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24BB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400" dirty="0">
              <a:solidFill>
                <a:srgbClr val="24BB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41741" y="543519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24BB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400" dirty="0">
              <a:solidFill>
                <a:srgbClr val="24BB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89129" y="536143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17149" y="532077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8703472" y="5492230"/>
            <a:ext cx="175564" cy="28553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9019513" y="5399014"/>
            <a:ext cx="149381" cy="78245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 flipV="1">
            <a:off x="9008608" y="5603966"/>
            <a:ext cx="55434" cy="106749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10017315" y="5617374"/>
            <a:ext cx="116509" cy="79931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9821285" y="5410156"/>
            <a:ext cx="66130" cy="9635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9831872" y="5625725"/>
            <a:ext cx="44956" cy="47644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5844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K</a:t>
            </a:r>
            <a:r>
              <a:rPr lang="en-US" dirty="0" smtClean="0"/>
              <a:t>-means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14246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Simplest algorithm</a:t>
            </a:r>
          </a:p>
          <a:p>
            <a:r>
              <a:rPr lang="en-US" dirty="0" smtClean="0"/>
              <a:t>Fix the number of clusters </a:t>
            </a:r>
            <a:r>
              <a:rPr lang="en-US" i="1" dirty="0" smtClean="0"/>
              <a:t>K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Initialization:</a:t>
            </a:r>
            <a:r>
              <a:rPr lang="en-US" dirty="0" smtClean="0"/>
              <a:t> Assign each data point to a random cluster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Update step:</a:t>
            </a:r>
            <a:r>
              <a:rPr lang="en-US" dirty="0" smtClean="0"/>
              <a:t> Compute the center of each cluster</a:t>
            </a: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Assignment step:</a:t>
            </a:r>
            <a:r>
              <a:rPr lang="en-US" dirty="0" smtClean="0"/>
              <a:t> Assign each data point to the cluster with the </a:t>
            </a:r>
            <a:r>
              <a:rPr lang="en-US" dirty="0" smtClean="0">
                <a:solidFill>
                  <a:srgbClr val="3333CC"/>
                </a:solidFill>
              </a:rPr>
              <a:t>nearest</a:t>
            </a:r>
            <a:r>
              <a:rPr lang="en-US" dirty="0" smtClean="0"/>
              <a:t> center</a:t>
            </a:r>
          </a:p>
          <a:p>
            <a:endParaRPr lang="en-US" dirty="0"/>
          </a:p>
          <a:p>
            <a:r>
              <a:rPr lang="en-US" dirty="0" smtClean="0"/>
              <a:t>Repeat until convergence (=no change in cluster assignment)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19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K</a:t>
            </a:r>
            <a:r>
              <a:rPr lang="en-US" dirty="0" smtClean="0"/>
              <a:t>-means: Example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775665" y="2376115"/>
            <a:ext cx="2003811" cy="1377096"/>
            <a:chOff x="819208" y="3233735"/>
            <a:chExt cx="2003811" cy="1377096"/>
          </a:xfrm>
        </p:grpSpPr>
        <p:cxnSp>
          <p:nvCxnSpPr>
            <p:cNvPr id="4" name="Straight Arrow Connector 3"/>
            <p:cNvCxnSpPr/>
            <p:nvPr/>
          </p:nvCxnSpPr>
          <p:spPr>
            <a:xfrm flipH="1" flipV="1">
              <a:off x="819208" y="3233735"/>
              <a:ext cx="1" cy="13721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>
              <a:off x="819208" y="4610831"/>
              <a:ext cx="2003811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1142488" y="408193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11217" y="391982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95269" y="3826634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852618" y="391982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841863" y="416762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125915" y="4104486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8450" y="1717048"/>
                <a:ext cx="14661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Fix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𝐾</m:t>
                    </m:r>
                    <m:r>
                      <a:rPr lang="en-US" sz="2400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endParaRPr lang="en-US" sz="2400" dirty="0">
                  <a:solidFill>
                    <a:srgbClr val="33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450" y="1717048"/>
                <a:ext cx="1466171" cy="461665"/>
              </a:xfrm>
              <a:prstGeom prst="rect">
                <a:avLst/>
              </a:prstGeom>
              <a:blipFill>
                <a:blip r:embed="rId2"/>
                <a:stretch>
                  <a:fillRect l="-6224" t="-10667" r="-415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3392591" y="2371189"/>
            <a:ext cx="2003811" cy="1377096"/>
            <a:chOff x="819208" y="3233735"/>
            <a:chExt cx="2003811" cy="1377096"/>
          </a:xfrm>
        </p:grpSpPr>
        <p:cxnSp>
          <p:nvCxnSpPr>
            <p:cNvPr id="16" name="Straight Arrow Connector 15"/>
            <p:cNvCxnSpPr/>
            <p:nvPr/>
          </p:nvCxnSpPr>
          <p:spPr>
            <a:xfrm flipH="1" flipV="1">
              <a:off x="819208" y="3233735"/>
              <a:ext cx="1" cy="13721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819208" y="4610831"/>
              <a:ext cx="2003811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142488" y="408193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11217" y="391982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295269" y="3826634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852618" y="391982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41863" y="416762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125915" y="4104486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974262" y="2376115"/>
            <a:ext cx="2003811" cy="1377096"/>
            <a:chOff x="819208" y="3233735"/>
            <a:chExt cx="2003811" cy="1377096"/>
          </a:xfrm>
        </p:grpSpPr>
        <p:cxnSp>
          <p:nvCxnSpPr>
            <p:cNvPr id="25" name="Straight Arrow Connector 24"/>
            <p:cNvCxnSpPr/>
            <p:nvPr/>
          </p:nvCxnSpPr>
          <p:spPr>
            <a:xfrm flipH="1" flipV="1">
              <a:off x="819208" y="3233735"/>
              <a:ext cx="1" cy="13721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819208" y="4610831"/>
              <a:ext cx="2003811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1142488" y="408193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11217" y="391982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295269" y="3826634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852618" y="391982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841863" y="416762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25915" y="4104486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795711" y="316227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55204" y="312041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6672117" y="2343679"/>
            <a:ext cx="19723" cy="89826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864942" y="1868112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 “centroid”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35269" y="2277800"/>
            <a:ext cx="1777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Green “centroid”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6965137" y="2668064"/>
            <a:ext cx="309044" cy="62519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967674" y="3846375"/>
            <a:ext cx="1385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data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400658" y="3828276"/>
            <a:ext cx="2093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Random assignment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266818" y="3845814"/>
            <a:ext cx="1325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Update step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838200" y="4856317"/>
            <a:ext cx="2003811" cy="1377096"/>
            <a:chOff x="819208" y="3233735"/>
            <a:chExt cx="2003811" cy="1377096"/>
          </a:xfrm>
        </p:grpSpPr>
        <p:cxnSp>
          <p:nvCxnSpPr>
            <p:cNvPr id="52" name="Straight Arrow Connector 51"/>
            <p:cNvCxnSpPr/>
            <p:nvPr/>
          </p:nvCxnSpPr>
          <p:spPr>
            <a:xfrm flipH="1" flipV="1">
              <a:off x="819208" y="3233735"/>
              <a:ext cx="1" cy="13721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>
              <a:off x="819208" y="4610831"/>
              <a:ext cx="2003811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1142488" y="408193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011217" y="391982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295269" y="3826634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852618" y="391982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841863" y="416762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125915" y="4104486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855452" y="6326016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Assignment step (b)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9139317" y="2343679"/>
            <a:ext cx="2003811" cy="1377096"/>
            <a:chOff x="819208" y="3233735"/>
            <a:chExt cx="2003811" cy="1377096"/>
          </a:xfrm>
        </p:grpSpPr>
        <p:cxnSp>
          <p:nvCxnSpPr>
            <p:cNvPr id="68" name="Straight Arrow Connector 67"/>
            <p:cNvCxnSpPr/>
            <p:nvPr/>
          </p:nvCxnSpPr>
          <p:spPr>
            <a:xfrm flipH="1" flipV="1">
              <a:off x="819208" y="3233735"/>
              <a:ext cx="1" cy="13721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>
              <a:off x="819208" y="4610831"/>
              <a:ext cx="2003811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>
            <a:xfrm>
              <a:off x="1142488" y="408193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011217" y="391982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295269" y="3826634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852618" y="391982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841863" y="416762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125915" y="4104486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9960766" y="312983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9720259" y="308797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9175386" y="3823210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Assignment step (a)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0" name="Group 79"/>
          <p:cNvGrpSpPr/>
          <p:nvPr/>
        </p:nvGrpSpPr>
        <p:grpSpPr>
          <a:xfrm>
            <a:off x="3590045" y="4856317"/>
            <a:ext cx="2003811" cy="1377096"/>
            <a:chOff x="819208" y="3233735"/>
            <a:chExt cx="2003811" cy="1377096"/>
          </a:xfrm>
        </p:grpSpPr>
        <p:cxnSp>
          <p:nvCxnSpPr>
            <p:cNvPr id="81" name="Straight Arrow Connector 80"/>
            <p:cNvCxnSpPr/>
            <p:nvPr/>
          </p:nvCxnSpPr>
          <p:spPr>
            <a:xfrm flipH="1" flipV="1">
              <a:off x="819208" y="3233735"/>
              <a:ext cx="1" cy="13721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>
              <a:off x="819208" y="4610831"/>
              <a:ext cx="2003811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1142488" y="408193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1011217" y="391982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295269" y="3826634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852618" y="391982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841863" y="416762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2125915" y="4104486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4716299" y="565989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935854" y="555707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1" name="Straight Arrow Connector 90"/>
          <p:cNvCxnSpPr/>
          <p:nvPr/>
        </p:nvCxnSpPr>
        <p:spPr>
          <a:xfrm>
            <a:off x="3837306" y="4876047"/>
            <a:ext cx="218045" cy="83732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3264334" y="4479651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 “centroid”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451052" y="4758002"/>
            <a:ext cx="1777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Green “centroid”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4" name="Straight Arrow Connector 93"/>
          <p:cNvCxnSpPr/>
          <p:nvPr/>
        </p:nvCxnSpPr>
        <p:spPr>
          <a:xfrm flipH="1">
            <a:off x="4907506" y="5147048"/>
            <a:ext cx="273298" cy="643157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3882601" y="6326016"/>
            <a:ext cx="1325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Update step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6420129" y="4860124"/>
            <a:ext cx="2003811" cy="1377096"/>
            <a:chOff x="819208" y="3233735"/>
            <a:chExt cx="2003811" cy="1377096"/>
          </a:xfrm>
        </p:grpSpPr>
        <p:cxnSp>
          <p:nvCxnSpPr>
            <p:cNvPr id="101" name="Straight Arrow Connector 100"/>
            <p:cNvCxnSpPr/>
            <p:nvPr/>
          </p:nvCxnSpPr>
          <p:spPr>
            <a:xfrm flipH="1" flipV="1">
              <a:off x="819208" y="3233735"/>
              <a:ext cx="1" cy="13721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>
              <a:off x="819208" y="4610831"/>
              <a:ext cx="2003811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/>
            <p:cNvSpPr txBox="1"/>
            <p:nvPr/>
          </p:nvSpPr>
          <p:spPr>
            <a:xfrm>
              <a:off x="1142488" y="408193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1011217" y="391982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295269" y="3826634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852618" y="391982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841863" y="416762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2125915" y="4104486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7546383" y="566370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6765938" y="556087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6466714" y="6294924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Assignment step (a)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9170821" y="4810505"/>
            <a:ext cx="2003811" cy="1377096"/>
            <a:chOff x="819208" y="3233735"/>
            <a:chExt cx="2003811" cy="1377096"/>
          </a:xfrm>
        </p:grpSpPr>
        <p:cxnSp>
          <p:nvCxnSpPr>
            <p:cNvPr id="128" name="Straight Arrow Connector 127"/>
            <p:cNvCxnSpPr/>
            <p:nvPr/>
          </p:nvCxnSpPr>
          <p:spPr>
            <a:xfrm flipH="1" flipV="1">
              <a:off x="819208" y="3233735"/>
              <a:ext cx="1" cy="13721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Arrow Connector 128"/>
            <p:cNvCxnSpPr/>
            <p:nvPr/>
          </p:nvCxnSpPr>
          <p:spPr>
            <a:xfrm>
              <a:off x="819208" y="4610831"/>
              <a:ext cx="2003811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/>
            <p:cNvSpPr txBox="1"/>
            <p:nvPr/>
          </p:nvSpPr>
          <p:spPr>
            <a:xfrm>
              <a:off x="1142488" y="408193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1011217" y="391982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1295269" y="3826634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1852618" y="391982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1841863" y="416762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2125915" y="4104486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6" name="TextBox 135"/>
          <p:cNvSpPr txBox="1"/>
          <p:nvPr/>
        </p:nvSpPr>
        <p:spPr>
          <a:xfrm>
            <a:off x="9306062" y="6280204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Assignment step (b)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85597" y="4726777"/>
            <a:ext cx="2590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change in assignment: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STOP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2326222" y="1306667"/>
            <a:ext cx="93902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Update: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 the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centroid of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cluster; 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Assignment: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data point to the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nearest centroid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764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8" grpId="0"/>
      <p:bldP spid="39" grpId="0"/>
      <p:bldP spid="49" grpId="0"/>
      <p:bldP spid="50" grpId="0"/>
      <p:bldP spid="66" grpId="0"/>
      <p:bldP spid="76" grpId="0"/>
      <p:bldP spid="77" grpId="0"/>
      <p:bldP spid="78" grpId="0"/>
      <p:bldP spid="89" grpId="0"/>
      <p:bldP spid="90" grpId="0"/>
      <p:bldP spid="92" grpId="0"/>
      <p:bldP spid="93" grpId="0"/>
      <p:bldP spid="95" grpId="0"/>
      <p:bldP spid="109" grpId="0"/>
      <p:bldP spid="110" grpId="0"/>
      <p:bldP spid="114" grpId="0"/>
      <p:bldP spid="136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8113" y="1292715"/>
            <a:ext cx="5795451" cy="54956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18481" y="408214"/>
            <a:ext cx="10355037" cy="572181"/>
          </a:xfrm>
        </p:spPr>
        <p:txBody>
          <a:bodyPr/>
          <a:lstStyle/>
          <a:p>
            <a:r>
              <a:rPr lang="en-US" i="1" dirty="0"/>
              <a:t>K</a:t>
            </a:r>
            <a:r>
              <a:rPr lang="en-US" dirty="0" smtClean="0"/>
              <a:t>-means: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01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K</a:t>
            </a:r>
            <a:r>
              <a:rPr lang="en-US" dirty="0" smtClean="0"/>
              <a:t>-means: The Iris dataset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515" y="1690688"/>
            <a:ext cx="8196792" cy="4918074"/>
          </a:xfrm>
        </p:spPr>
      </p:pic>
      <p:sp>
        <p:nvSpPr>
          <p:cNvPr id="19" name="Oval 18"/>
          <p:cNvSpPr/>
          <p:nvPr/>
        </p:nvSpPr>
        <p:spPr>
          <a:xfrm>
            <a:off x="8621656" y="3208339"/>
            <a:ext cx="216000" cy="216000"/>
          </a:xfrm>
          <a:prstGeom prst="ellipse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193156" y="3198814"/>
            <a:ext cx="216000" cy="216000"/>
          </a:xfrm>
          <a:prstGeom prst="ellipse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9316981" y="3351214"/>
            <a:ext cx="216000" cy="216000"/>
          </a:xfrm>
          <a:prstGeom prst="ellipse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9202681" y="3522664"/>
            <a:ext cx="216000" cy="216000"/>
          </a:xfrm>
          <a:prstGeom prst="ellipse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56" y="3191473"/>
            <a:ext cx="3095634" cy="18573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1036" y="2822141"/>
            <a:ext cx="2689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Loss function vs iteration #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8986681" y="3059612"/>
            <a:ext cx="216000" cy="216000"/>
          </a:xfrm>
          <a:prstGeom prst="ellipse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51319" y="3661057"/>
            <a:ext cx="7168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endParaRPr lang="en-US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378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0" grpId="0" animBg="1"/>
      <p:bldP spid="12" grpId="0" animBg="1"/>
      <p:bldP spid="14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K</a:t>
            </a:r>
            <a:r>
              <a:rPr lang="en-US" dirty="0" smtClean="0"/>
              <a:t>-means: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527" y="1634872"/>
            <a:ext cx="11419278" cy="4736081"/>
          </a:xfrm>
        </p:spPr>
        <p:txBody>
          <a:bodyPr>
            <a:normAutofit/>
          </a:bodyPr>
          <a:lstStyle/>
          <a:p>
            <a:r>
              <a:rPr lang="en-US" dirty="0" smtClean="0"/>
              <a:t>The algorithm is guaranteed to converge: each iteration reduces (or does not change) the loss function </a:t>
            </a:r>
            <a:r>
              <a:rPr lang="en-US" i="1" dirty="0" smtClean="0"/>
              <a:t>J</a:t>
            </a:r>
          </a:p>
          <a:p>
            <a:endParaRPr lang="en-US" sz="1200" dirty="0" smtClean="0"/>
          </a:p>
          <a:p>
            <a:r>
              <a:rPr lang="en-US" dirty="0" smtClean="0"/>
              <a:t>Solution is </a:t>
            </a:r>
            <a:r>
              <a:rPr lang="en-US" dirty="0" smtClean="0">
                <a:solidFill>
                  <a:srgbClr val="3333CC"/>
                </a:solidFill>
              </a:rPr>
              <a:t>locally</a:t>
            </a:r>
            <a:r>
              <a:rPr lang="en-US" dirty="0" smtClean="0"/>
              <a:t> optimal, but global optimum not guaranteed</a:t>
            </a:r>
          </a:p>
          <a:p>
            <a:r>
              <a:rPr lang="en-US" sz="2400" dirty="0" smtClean="0"/>
              <a:t>(Very difficult to find the exact solution)</a:t>
            </a:r>
          </a:p>
          <a:p>
            <a:endParaRPr lang="en-US" dirty="0" smtClean="0"/>
          </a:p>
          <a:p>
            <a:r>
              <a:rPr lang="en-US" dirty="0" smtClean="0"/>
              <a:t>Good practice: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un </a:t>
            </a:r>
            <a:r>
              <a:rPr lang="en-US" dirty="0"/>
              <a:t>multiple times with </a:t>
            </a:r>
            <a:r>
              <a:rPr lang="en-US" dirty="0" smtClean="0"/>
              <a:t>different </a:t>
            </a:r>
            <a:r>
              <a:rPr lang="en-US" dirty="0"/>
              <a:t>starting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points </a:t>
            </a:r>
            <a:r>
              <a:rPr lang="en-US" dirty="0"/>
              <a:t>and take </a:t>
            </a:r>
            <a:r>
              <a:rPr lang="en-US" dirty="0" smtClean="0"/>
              <a:t>the </a:t>
            </a:r>
            <a:r>
              <a:rPr lang="en-US" dirty="0"/>
              <a:t>best </a:t>
            </a:r>
            <a:r>
              <a:rPr lang="en-US" dirty="0" smtClean="0"/>
              <a:t>solution</a:t>
            </a:r>
          </a:p>
          <a:p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8081188" y="4317629"/>
            <a:ext cx="1" cy="16556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8081186" y="5973279"/>
            <a:ext cx="2290734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 rot="10800000">
            <a:off x="8081186" y="4675634"/>
            <a:ext cx="2230629" cy="1134832"/>
          </a:xfrm>
          <a:custGeom>
            <a:avLst/>
            <a:gdLst>
              <a:gd name="connsiteX0" fmla="*/ 0 w 1951234"/>
              <a:gd name="connsiteY0" fmla="*/ 783772 h 940526"/>
              <a:gd name="connsiteX1" fmla="*/ 17418 w 1951234"/>
              <a:gd name="connsiteY1" fmla="*/ 696686 h 940526"/>
              <a:gd name="connsiteX2" fmla="*/ 34835 w 1951234"/>
              <a:gd name="connsiteY2" fmla="*/ 670560 h 940526"/>
              <a:gd name="connsiteX3" fmla="*/ 52252 w 1951234"/>
              <a:gd name="connsiteY3" fmla="*/ 635726 h 940526"/>
              <a:gd name="connsiteX4" fmla="*/ 69669 w 1951234"/>
              <a:gd name="connsiteY4" fmla="*/ 609600 h 940526"/>
              <a:gd name="connsiteX5" fmla="*/ 78378 w 1951234"/>
              <a:gd name="connsiteY5" fmla="*/ 583474 h 940526"/>
              <a:gd name="connsiteX6" fmla="*/ 121920 w 1951234"/>
              <a:gd name="connsiteY6" fmla="*/ 531223 h 940526"/>
              <a:gd name="connsiteX7" fmla="*/ 165463 w 1951234"/>
              <a:gd name="connsiteY7" fmla="*/ 496389 h 940526"/>
              <a:gd name="connsiteX8" fmla="*/ 182880 w 1951234"/>
              <a:gd name="connsiteY8" fmla="*/ 470263 h 940526"/>
              <a:gd name="connsiteX9" fmla="*/ 278675 w 1951234"/>
              <a:gd name="connsiteY9" fmla="*/ 444137 h 940526"/>
              <a:gd name="connsiteX10" fmla="*/ 304800 w 1951234"/>
              <a:gd name="connsiteY10" fmla="*/ 435429 h 940526"/>
              <a:gd name="connsiteX11" fmla="*/ 409303 w 1951234"/>
              <a:gd name="connsiteY11" fmla="*/ 444137 h 940526"/>
              <a:gd name="connsiteX12" fmla="*/ 435429 w 1951234"/>
              <a:gd name="connsiteY12" fmla="*/ 452846 h 940526"/>
              <a:gd name="connsiteX13" fmla="*/ 452846 w 1951234"/>
              <a:gd name="connsiteY13" fmla="*/ 522514 h 940526"/>
              <a:gd name="connsiteX14" fmla="*/ 478972 w 1951234"/>
              <a:gd name="connsiteY14" fmla="*/ 574766 h 940526"/>
              <a:gd name="connsiteX15" fmla="*/ 522515 w 1951234"/>
              <a:gd name="connsiteY15" fmla="*/ 635726 h 940526"/>
              <a:gd name="connsiteX16" fmla="*/ 566058 w 1951234"/>
              <a:gd name="connsiteY16" fmla="*/ 687977 h 940526"/>
              <a:gd name="connsiteX17" fmla="*/ 600892 w 1951234"/>
              <a:gd name="connsiteY17" fmla="*/ 740229 h 940526"/>
              <a:gd name="connsiteX18" fmla="*/ 653143 w 1951234"/>
              <a:gd name="connsiteY18" fmla="*/ 775063 h 940526"/>
              <a:gd name="connsiteX19" fmla="*/ 705395 w 1951234"/>
              <a:gd name="connsiteY19" fmla="*/ 792480 h 940526"/>
              <a:gd name="connsiteX20" fmla="*/ 792480 w 1951234"/>
              <a:gd name="connsiteY20" fmla="*/ 775063 h 940526"/>
              <a:gd name="connsiteX21" fmla="*/ 818606 w 1951234"/>
              <a:gd name="connsiteY21" fmla="*/ 757646 h 940526"/>
              <a:gd name="connsiteX22" fmla="*/ 844732 w 1951234"/>
              <a:gd name="connsiteY22" fmla="*/ 731520 h 940526"/>
              <a:gd name="connsiteX23" fmla="*/ 853440 w 1951234"/>
              <a:gd name="connsiteY23" fmla="*/ 705394 h 940526"/>
              <a:gd name="connsiteX24" fmla="*/ 862149 w 1951234"/>
              <a:gd name="connsiteY24" fmla="*/ 670560 h 940526"/>
              <a:gd name="connsiteX25" fmla="*/ 896983 w 1951234"/>
              <a:gd name="connsiteY25" fmla="*/ 583474 h 940526"/>
              <a:gd name="connsiteX26" fmla="*/ 914400 w 1951234"/>
              <a:gd name="connsiteY26" fmla="*/ 513806 h 940526"/>
              <a:gd name="connsiteX27" fmla="*/ 931818 w 1951234"/>
              <a:gd name="connsiteY27" fmla="*/ 435429 h 940526"/>
              <a:gd name="connsiteX28" fmla="*/ 949235 w 1951234"/>
              <a:gd name="connsiteY28" fmla="*/ 383177 h 940526"/>
              <a:gd name="connsiteX29" fmla="*/ 957943 w 1951234"/>
              <a:gd name="connsiteY29" fmla="*/ 348343 h 940526"/>
              <a:gd name="connsiteX30" fmla="*/ 984069 w 1951234"/>
              <a:gd name="connsiteY30" fmla="*/ 304800 h 940526"/>
              <a:gd name="connsiteX31" fmla="*/ 1018903 w 1951234"/>
              <a:gd name="connsiteY31" fmla="*/ 243840 h 940526"/>
              <a:gd name="connsiteX32" fmla="*/ 1027612 w 1951234"/>
              <a:gd name="connsiteY32" fmla="*/ 209006 h 940526"/>
              <a:gd name="connsiteX33" fmla="*/ 1053738 w 1951234"/>
              <a:gd name="connsiteY33" fmla="*/ 191589 h 940526"/>
              <a:gd name="connsiteX34" fmla="*/ 1079863 w 1951234"/>
              <a:gd name="connsiteY34" fmla="*/ 165463 h 940526"/>
              <a:gd name="connsiteX35" fmla="*/ 1140823 w 1951234"/>
              <a:gd name="connsiteY35" fmla="*/ 87086 h 940526"/>
              <a:gd name="connsiteX36" fmla="*/ 1175658 w 1951234"/>
              <a:gd name="connsiteY36" fmla="*/ 69669 h 940526"/>
              <a:gd name="connsiteX37" fmla="*/ 1201783 w 1951234"/>
              <a:gd name="connsiteY37" fmla="*/ 34834 h 940526"/>
              <a:gd name="connsiteX38" fmla="*/ 1254035 w 1951234"/>
              <a:gd name="connsiteY38" fmla="*/ 0 h 940526"/>
              <a:gd name="connsiteX39" fmla="*/ 1341120 w 1951234"/>
              <a:gd name="connsiteY39" fmla="*/ 8709 h 940526"/>
              <a:gd name="connsiteX40" fmla="*/ 1375955 w 1951234"/>
              <a:gd name="connsiteY40" fmla="*/ 52252 h 940526"/>
              <a:gd name="connsiteX41" fmla="*/ 1428206 w 1951234"/>
              <a:gd name="connsiteY41" fmla="*/ 113212 h 940526"/>
              <a:gd name="connsiteX42" fmla="*/ 1436915 w 1951234"/>
              <a:gd name="connsiteY42" fmla="*/ 148046 h 940526"/>
              <a:gd name="connsiteX43" fmla="*/ 1454332 w 1951234"/>
              <a:gd name="connsiteY43" fmla="*/ 174172 h 940526"/>
              <a:gd name="connsiteX44" fmla="*/ 1506583 w 1951234"/>
              <a:gd name="connsiteY44" fmla="*/ 243840 h 940526"/>
              <a:gd name="connsiteX45" fmla="*/ 1550126 w 1951234"/>
              <a:gd name="connsiteY45" fmla="*/ 322217 h 940526"/>
              <a:gd name="connsiteX46" fmla="*/ 1558835 w 1951234"/>
              <a:gd name="connsiteY46" fmla="*/ 348343 h 940526"/>
              <a:gd name="connsiteX47" fmla="*/ 1593669 w 1951234"/>
              <a:gd name="connsiteY47" fmla="*/ 409303 h 940526"/>
              <a:gd name="connsiteX48" fmla="*/ 1619795 w 1951234"/>
              <a:gd name="connsiteY48" fmla="*/ 470263 h 940526"/>
              <a:gd name="connsiteX49" fmla="*/ 1628503 w 1951234"/>
              <a:gd name="connsiteY49" fmla="*/ 496389 h 940526"/>
              <a:gd name="connsiteX50" fmla="*/ 1654629 w 1951234"/>
              <a:gd name="connsiteY50" fmla="*/ 522514 h 940526"/>
              <a:gd name="connsiteX51" fmla="*/ 1680755 w 1951234"/>
              <a:gd name="connsiteY51" fmla="*/ 583474 h 940526"/>
              <a:gd name="connsiteX52" fmla="*/ 1698172 w 1951234"/>
              <a:gd name="connsiteY52" fmla="*/ 635726 h 940526"/>
              <a:gd name="connsiteX53" fmla="*/ 1750423 w 1951234"/>
              <a:gd name="connsiteY53" fmla="*/ 722812 h 940526"/>
              <a:gd name="connsiteX54" fmla="*/ 1759132 w 1951234"/>
              <a:gd name="connsiteY54" fmla="*/ 757646 h 940526"/>
              <a:gd name="connsiteX55" fmla="*/ 1785258 w 1951234"/>
              <a:gd name="connsiteY55" fmla="*/ 792480 h 940526"/>
              <a:gd name="connsiteX56" fmla="*/ 1802675 w 1951234"/>
              <a:gd name="connsiteY56" fmla="*/ 836023 h 940526"/>
              <a:gd name="connsiteX57" fmla="*/ 1872343 w 1951234"/>
              <a:gd name="connsiteY57" fmla="*/ 896983 h 940526"/>
              <a:gd name="connsiteX58" fmla="*/ 1924595 w 1951234"/>
              <a:gd name="connsiteY58" fmla="*/ 914400 h 940526"/>
              <a:gd name="connsiteX59" fmla="*/ 1950720 w 1951234"/>
              <a:gd name="connsiteY59" fmla="*/ 923109 h 940526"/>
              <a:gd name="connsiteX60" fmla="*/ 1942012 w 1951234"/>
              <a:gd name="connsiteY60" fmla="*/ 940526 h 940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1951234" h="940526">
                <a:moveTo>
                  <a:pt x="0" y="783772"/>
                </a:moveTo>
                <a:cubicBezTo>
                  <a:pt x="3210" y="761304"/>
                  <a:pt x="5258" y="721007"/>
                  <a:pt x="17418" y="696686"/>
                </a:cubicBezTo>
                <a:cubicBezTo>
                  <a:pt x="22099" y="687325"/>
                  <a:pt x="29642" y="679647"/>
                  <a:pt x="34835" y="670560"/>
                </a:cubicBezTo>
                <a:cubicBezTo>
                  <a:pt x="41276" y="659289"/>
                  <a:pt x="45811" y="646997"/>
                  <a:pt x="52252" y="635726"/>
                </a:cubicBezTo>
                <a:cubicBezTo>
                  <a:pt x="57445" y="626639"/>
                  <a:pt x="64988" y="618961"/>
                  <a:pt x="69669" y="609600"/>
                </a:cubicBezTo>
                <a:cubicBezTo>
                  <a:pt x="73774" y="601389"/>
                  <a:pt x="74273" y="591685"/>
                  <a:pt x="78378" y="583474"/>
                </a:cubicBezTo>
                <a:cubicBezTo>
                  <a:pt x="94593" y="551045"/>
                  <a:pt x="97848" y="560110"/>
                  <a:pt x="121920" y="531223"/>
                </a:cubicBezTo>
                <a:cubicBezTo>
                  <a:pt x="152220" y="494863"/>
                  <a:pt x="122577" y="510684"/>
                  <a:pt x="165463" y="496389"/>
                </a:cubicBezTo>
                <a:cubicBezTo>
                  <a:pt x="171269" y="487680"/>
                  <a:pt x="174004" y="475810"/>
                  <a:pt x="182880" y="470263"/>
                </a:cubicBezTo>
                <a:cubicBezTo>
                  <a:pt x="207788" y="454696"/>
                  <a:pt x="250496" y="451182"/>
                  <a:pt x="278675" y="444137"/>
                </a:cubicBezTo>
                <a:cubicBezTo>
                  <a:pt x="287580" y="441911"/>
                  <a:pt x="296092" y="438332"/>
                  <a:pt x="304800" y="435429"/>
                </a:cubicBezTo>
                <a:cubicBezTo>
                  <a:pt x="339634" y="438332"/>
                  <a:pt x="374655" y="439517"/>
                  <a:pt x="409303" y="444137"/>
                </a:cubicBezTo>
                <a:cubicBezTo>
                  <a:pt x="418402" y="445350"/>
                  <a:pt x="430971" y="444821"/>
                  <a:pt x="435429" y="452846"/>
                </a:cubicBezTo>
                <a:cubicBezTo>
                  <a:pt x="447054" y="473771"/>
                  <a:pt x="445276" y="499805"/>
                  <a:pt x="452846" y="522514"/>
                </a:cubicBezTo>
                <a:cubicBezTo>
                  <a:pt x="464865" y="558569"/>
                  <a:pt x="456463" y="541002"/>
                  <a:pt x="478972" y="574766"/>
                </a:cubicBezTo>
                <a:cubicBezTo>
                  <a:pt x="499292" y="635726"/>
                  <a:pt x="478972" y="621211"/>
                  <a:pt x="522515" y="635726"/>
                </a:cubicBezTo>
                <a:cubicBezTo>
                  <a:pt x="584753" y="729085"/>
                  <a:pt x="487829" y="587397"/>
                  <a:pt x="566058" y="687977"/>
                </a:cubicBezTo>
                <a:cubicBezTo>
                  <a:pt x="578910" y="704500"/>
                  <a:pt x="583475" y="728618"/>
                  <a:pt x="600892" y="740229"/>
                </a:cubicBezTo>
                <a:cubicBezTo>
                  <a:pt x="618309" y="751840"/>
                  <a:pt x="633285" y="768444"/>
                  <a:pt x="653143" y="775063"/>
                </a:cubicBezTo>
                <a:lnTo>
                  <a:pt x="705395" y="792480"/>
                </a:lnTo>
                <a:cubicBezTo>
                  <a:pt x="727867" y="789270"/>
                  <a:pt x="768158" y="787224"/>
                  <a:pt x="792480" y="775063"/>
                </a:cubicBezTo>
                <a:cubicBezTo>
                  <a:pt x="801841" y="770382"/>
                  <a:pt x="810565" y="764346"/>
                  <a:pt x="818606" y="757646"/>
                </a:cubicBezTo>
                <a:cubicBezTo>
                  <a:pt x="828067" y="749762"/>
                  <a:pt x="836023" y="740229"/>
                  <a:pt x="844732" y="731520"/>
                </a:cubicBezTo>
                <a:cubicBezTo>
                  <a:pt x="847635" y="722811"/>
                  <a:pt x="850918" y="714220"/>
                  <a:pt x="853440" y="705394"/>
                </a:cubicBezTo>
                <a:cubicBezTo>
                  <a:pt x="856728" y="693886"/>
                  <a:pt x="857946" y="681767"/>
                  <a:pt x="862149" y="670560"/>
                </a:cubicBezTo>
                <a:cubicBezTo>
                  <a:pt x="889176" y="598488"/>
                  <a:pt x="873481" y="677481"/>
                  <a:pt x="896983" y="583474"/>
                </a:cubicBezTo>
                <a:cubicBezTo>
                  <a:pt x="902789" y="560251"/>
                  <a:pt x="909705" y="537278"/>
                  <a:pt x="914400" y="513806"/>
                </a:cubicBezTo>
                <a:cubicBezTo>
                  <a:pt x="919373" y="488941"/>
                  <a:pt x="924438" y="460030"/>
                  <a:pt x="931818" y="435429"/>
                </a:cubicBezTo>
                <a:cubicBezTo>
                  <a:pt x="937094" y="417844"/>
                  <a:pt x="944782" y="400988"/>
                  <a:pt x="949235" y="383177"/>
                </a:cubicBezTo>
                <a:cubicBezTo>
                  <a:pt x="952138" y="371566"/>
                  <a:pt x="953082" y="359280"/>
                  <a:pt x="957943" y="348343"/>
                </a:cubicBezTo>
                <a:cubicBezTo>
                  <a:pt x="964817" y="332875"/>
                  <a:pt x="975849" y="319596"/>
                  <a:pt x="984069" y="304800"/>
                </a:cubicBezTo>
                <a:cubicBezTo>
                  <a:pt x="1020901" y="238503"/>
                  <a:pt x="982406" y="298587"/>
                  <a:pt x="1018903" y="243840"/>
                </a:cubicBezTo>
                <a:cubicBezTo>
                  <a:pt x="1021806" y="232229"/>
                  <a:pt x="1020973" y="218964"/>
                  <a:pt x="1027612" y="209006"/>
                </a:cubicBezTo>
                <a:cubicBezTo>
                  <a:pt x="1033418" y="200297"/>
                  <a:pt x="1045697" y="198290"/>
                  <a:pt x="1053738" y="191589"/>
                </a:cubicBezTo>
                <a:cubicBezTo>
                  <a:pt x="1063199" y="183705"/>
                  <a:pt x="1072302" y="175184"/>
                  <a:pt x="1079863" y="165463"/>
                </a:cubicBezTo>
                <a:cubicBezTo>
                  <a:pt x="1102366" y="136531"/>
                  <a:pt x="1111171" y="108266"/>
                  <a:pt x="1140823" y="87086"/>
                </a:cubicBezTo>
                <a:cubicBezTo>
                  <a:pt x="1151387" y="79540"/>
                  <a:pt x="1164046" y="75475"/>
                  <a:pt x="1175658" y="69669"/>
                </a:cubicBezTo>
                <a:cubicBezTo>
                  <a:pt x="1184366" y="58057"/>
                  <a:pt x="1190935" y="44477"/>
                  <a:pt x="1201783" y="34834"/>
                </a:cubicBezTo>
                <a:cubicBezTo>
                  <a:pt x="1217428" y="20927"/>
                  <a:pt x="1254035" y="0"/>
                  <a:pt x="1254035" y="0"/>
                </a:cubicBezTo>
                <a:cubicBezTo>
                  <a:pt x="1283063" y="2903"/>
                  <a:pt x="1312818" y="1633"/>
                  <a:pt x="1341120" y="8709"/>
                </a:cubicBezTo>
                <a:cubicBezTo>
                  <a:pt x="1351790" y="11377"/>
                  <a:pt x="1372020" y="47530"/>
                  <a:pt x="1375955" y="52252"/>
                </a:cubicBezTo>
                <a:cubicBezTo>
                  <a:pt x="1466930" y="161423"/>
                  <a:pt x="1330357" y="-17255"/>
                  <a:pt x="1428206" y="113212"/>
                </a:cubicBezTo>
                <a:cubicBezTo>
                  <a:pt x="1431109" y="124823"/>
                  <a:pt x="1432200" y="137045"/>
                  <a:pt x="1436915" y="148046"/>
                </a:cubicBezTo>
                <a:cubicBezTo>
                  <a:pt x="1441038" y="157666"/>
                  <a:pt x="1448785" y="165296"/>
                  <a:pt x="1454332" y="174172"/>
                </a:cubicBezTo>
                <a:cubicBezTo>
                  <a:pt x="1490400" y="231880"/>
                  <a:pt x="1465866" y="203122"/>
                  <a:pt x="1506583" y="243840"/>
                </a:cubicBezTo>
                <a:cubicBezTo>
                  <a:pt x="1527894" y="307776"/>
                  <a:pt x="1511018" y="283110"/>
                  <a:pt x="1550126" y="322217"/>
                </a:cubicBezTo>
                <a:cubicBezTo>
                  <a:pt x="1553029" y="330926"/>
                  <a:pt x="1555219" y="339905"/>
                  <a:pt x="1558835" y="348343"/>
                </a:cubicBezTo>
                <a:cubicBezTo>
                  <a:pt x="1572094" y="379280"/>
                  <a:pt x="1576177" y="383065"/>
                  <a:pt x="1593669" y="409303"/>
                </a:cubicBezTo>
                <a:cubicBezTo>
                  <a:pt x="1611796" y="481805"/>
                  <a:pt x="1589724" y="410118"/>
                  <a:pt x="1619795" y="470263"/>
                </a:cubicBezTo>
                <a:cubicBezTo>
                  <a:pt x="1623900" y="478474"/>
                  <a:pt x="1623411" y="488751"/>
                  <a:pt x="1628503" y="496389"/>
                </a:cubicBezTo>
                <a:cubicBezTo>
                  <a:pt x="1635335" y="506636"/>
                  <a:pt x="1645920" y="513806"/>
                  <a:pt x="1654629" y="522514"/>
                </a:cubicBezTo>
                <a:cubicBezTo>
                  <a:pt x="1677668" y="614669"/>
                  <a:pt x="1646387" y="506147"/>
                  <a:pt x="1680755" y="583474"/>
                </a:cubicBezTo>
                <a:cubicBezTo>
                  <a:pt x="1688211" y="600251"/>
                  <a:pt x="1687988" y="620450"/>
                  <a:pt x="1698172" y="635726"/>
                </a:cubicBezTo>
                <a:cubicBezTo>
                  <a:pt x="1715537" y="661773"/>
                  <a:pt x="1738945" y="692205"/>
                  <a:pt x="1750423" y="722812"/>
                </a:cubicBezTo>
                <a:cubicBezTo>
                  <a:pt x="1754626" y="734019"/>
                  <a:pt x="1753779" y="746941"/>
                  <a:pt x="1759132" y="757646"/>
                </a:cubicBezTo>
                <a:cubicBezTo>
                  <a:pt x="1765623" y="770628"/>
                  <a:pt x="1778209" y="779792"/>
                  <a:pt x="1785258" y="792480"/>
                </a:cubicBezTo>
                <a:cubicBezTo>
                  <a:pt x="1792850" y="806145"/>
                  <a:pt x="1793710" y="823216"/>
                  <a:pt x="1802675" y="836023"/>
                </a:cubicBezTo>
                <a:cubicBezTo>
                  <a:pt x="1812299" y="849772"/>
                  <a:pt x="1850207" y="887145"/>
                  <a:pt x="1872343" y="896983"/>
                </a:cubicBezTo>
                <a:cubicBezTo>
                  <a:pt x="1889120" y="904439"/>
                  <a:pt x="1907178" y="908594"/>
                  <a:pt x="1924595" y="914400"/>
                </a:cubicBezTo>
                <a:cubicBezTo>
                  <a:pt x="1933303" y="917303"/>
                  <a:pt x="1954825" y="914899"/>
                  <a:pt x="1950720" y="923109"/>
                </a:cubicBezTo>
                <a:lnTo>
                  <a:pt x="1942012" y="940526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8846071" y="4115647"/>
            <a:ext cx="140133" cy="169482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168913" y="4241639"/>
            <a:ext cx="1601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Local optimum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9891221" y="4627269"/>
            <a:ext cx="37643" cy="62403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937611" y="3674343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Global optimum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91481" y="6040891"/>
            <a:ext cx="2332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Clustering assignments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3840" y="4094812"/>
            <a:ext cx="144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Loss function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8377084" y="4906297"/>
            <a:ext cx="255639" cy="51127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508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K</a:t>
            </a:r>
            <a:r>
              <a:rPr lang="en-US" dirty="0" smtClean="0"/>
              <a:t>-means: Issues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78526" y="1722576"/>
                <a:ext cx="9771487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Running time a bit slow (operations in each iteration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𝑁𝐾𝑑</m:t>
                    </m:r>
                  </m:oMath>
                </a14:m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The number of clusters needs to be chosen in advance (difficult to tell)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Sensitive </a:t>
                </a:r>
                <a:r>
                  <a:rPr lang="en-US" dirty="0"/>
                  <a:t>to </a:t>
                </a:r>
                <a:r>
                  <a:rPr lang="en-US" dirty="0" smtClean="0"/>
                  <a:t>outliers and small changes in the data</a:t>
                </a:r>
              </a:p>
              <a:p>
                <a:endParaRPr lang="en-US" dirty="0" smtClean="0"/>
              </a:p>
              <a:p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78526" y="1722576"/>
                <a:ext cx="9771487" cy="4351338"/>
              </a:xfrm>
              <a:blipFill rotWithShape="0">
                <a:blip r:embed="rId2"/>
                <a:stretch>
                  <a:fillRect l="-873" t="-1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H="1" flipV="1">
            <a:off x="3233732" y="4733756"/>
            <a:ext cx="1" cy="137217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233732" y="6110852"/>
            <a:ext cx="2003811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57012" y="558195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5741" y="541984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70465" y="535615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68821" y="541984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58066" y="566764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42118" y="560450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7112770" y="4733756"/>
            <a:ext cx="1" cy="137217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112770" y="6110852"/>
            <a:ext cx="2003811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436050" y="558195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04779" y="541984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49503" y="535615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47859" y="541984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37104" y="566764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21156" y="560450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455328" y="428629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Left-Right Arrow 22"/>
          <p:cNvSpPr/>
          <p:nvPr/>
        </p:nvSpPr>
        <p:spPr>
          <a:xfrm>
            <a:off x="5560944" y="5218040"/>
            <a:ext cx="865239" cy="36391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78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CC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CC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CC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8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0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CC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K</a:t>
            </a:r>
            <a:r>
              <a:rPr lang="en-US" dirty="0" smtClean="0"/>
              <a:t>-means: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321" y="1767115"/>
            <a:ext cx="8598654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It is </a:t>
            </a:r>
            <a:r>
              <a:rPr lang="en-US" dirty="0"/>
              <a:t>common </a:t>
            </a:r>
            <a:r>
              <a:rPr lang="en-US" dirty="0" smtClean="0"/>
              <a:t>to </a:t>
            </a:r>
            <a:r>
              <a:rPr lang="en-US" dirty="0" smtClean="0">
                <a:solidFill>
                  <a:srgbClr val="3333CC"/>
                </a:solidFill>
              </a:rPr>
              <a:t>standardize</a:t>
            </a:r>
            <a:r>
              <a:rPr lang="en-US" dirty="0" smtClean="0"/>
              <a:t> </a:t>
            </a:r>
            <a:r>
              <a:rPr lang="en-US" dirty="0"/>
              <a:t>the data </a:t>
            </a:r>
            <a:r>
              <a:rPr lang="en-US" dirty="0" smtClean="0"/>
              <a:t>such that every feature has zero mean and </a:t>
            </a:r>
            <a:r>
              <a:rPr lang="en-US" dirty="0"/>
              <a:t>unit </a:t>
            </a:r>
            <a:r>
              <a:rPr lang="en-US" dirty="0" smtClean="0"/>
              <a:t>SD</a:t>
            </a:r>
          </a:p>
          <a:p>
            <a:r>
              <a:rPr lang="en-US" dirty="0" smtClean="0"/>
              <a:t>This way we do not give excess importance to features that are simply </a:t>
            </a:r>
            <a:r>
              <a:rPr lang="en-US" dirty="0" smtClean="0">
                <a:solidFill>
                  <a:srgbClr val="3333CC"/>
                </a:solidFill>
              </a:rPr>
              <a:t>numerically</a:t>
            </a:r>
            <a:r>
              <a:rPr lang="en-US" dirty="0" smtClean="0"/>
              <a:t> large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he-IL" dirty="0" smtClean="0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7626438" y="4588543"/>
            <a:ext cx="1" cy="137217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7626438" y="5965639"/>
            <a:ext cx="2003811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083229" y="541397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61783" y="536434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89700" y="508888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87421" y="510230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86632" y="539692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82131" y="541593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Left-Right Arrow 20"/>
          <p:cNvSpPr/>
          <p:nvPr/>
        </p:nvSpPr>
        <p:spPr>
          <a:xfrm>
            <a:off x="5824861" y="5182383"/>
            <a:ext cx="865239" cy="36391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984617" y="59337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710760" y="59337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04350" y="54188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04350" y="507950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3189552" y="4615469"/>
            <a:ext cx="1" cy="137217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189552" y="5992565"/>
            <a:ext cx="2003811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46343" y="544089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424897" y="539126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52814" y="511581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250535" y="512923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49746" y="542385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45245" y="544286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47731" y="596071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273874" y="596071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473016" y="5445736"/>
            <a:ext cx="76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73016" y="5106429"/>
            <a:ext cx="76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0000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73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CC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CC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CC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CC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CC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CC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0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CC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K</a:t>
            </a:r>
            <a:r>
              <a:rPr lang="en-US" dirty="0" smtClean="0"/>
              <a:t>-means: Variants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9017" y="1893402"/>
            <a:ext cx="10473963" cy="4351338"/>
          </a:xfrm>
        </p:spPr>
        <p:txBody>
          <a:bodyPr/>
          <a:lstStyle/>
          <a:p>
            <a:r>
              <a:rPr lang="en-US" i="1" dirty="0" smtClean="0"/>
              <a:t>K</a:t>
            </a:r>
            <a:r>
              <a:rPr lang="en-US" dirty="0" smtClean="0"/>
              <a:t>-means forces each point to be assigned to exactly one cluster</a:t>
            </a:r>
          </a:p>
          <a:p>
            <a:r>
              <a:rPr lang="en-US" dirty="0" smtClean="0"/>
              <a:t>It will be useful to give the </a:t>
            </a:r>
            <a:r>
              <a:rPr lang="en-US" dirty="0" smtClean="0">
                <a:solidFill>
                  <a:srgbClr val="3333CC"/>
                </a:solidFill>
              </a:rPr>
              <a:t>probability</a:t>
            </a:r>
            <a:r>
              <a:rPr lang="en-US" dirty="0" smtClean="0"/>
              <a:t> of each point to be assigned to each of the possible clusters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3333CC"/>
                </a:solidFill>
              </a:rPr>
              <a:t>Expectation-Maximization</a:t>
            </a:r>
            <a:r>
              <a:rPr lang="en-US" dirty="0" smtClean="0"/>
              <a:t> algorithm is able to compute such probabilities (very </a:t>
            </a:r>
            <a:r>
              <a:rPr lang="en-US" dirty="0"/>
              <a:t>important method but </a:t>
            </a:r>
            <a:r>
              <a:rPr lang="en-US" dirty="0" smtClean="0"/>
              <a:t>complicated for this class)</a:t>
            </a: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283843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Unsupervised </a:t>
            </a:r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Clustering: introduction and </a:t>
            </a:r>
            <a:r>
              <a:rPr lang="en-US" i="1" dirty="0" smtClean="0"/>
              <a:t>k</a:t>
            </a:r>
            <a:r>
              <a:rPr lang="en-US" dirty="0" smtClean="0"/>
              <a:t>-means</a:t>
            </a:r>
            <a:endParaRPr lang="en-US" dirty="0"/>
          </a:p>
          <a:p>
            <a:r>
              <a:rPr lang="en-US" dirty="0">
                <a:solidFill>
                  <a:srgbClr val="3333CC"/>
                </a:solidFill>
              </a:rPr>
              <a:t>Hierarchical </a:t>
            </a:r>
            <a:r>
              <a:rPr lang="en-US" dirty="0" smtClean="0">
                <a:solidFill>
                  <a:srgbClr val="3333CC"/>
                </a:solidFill>
              </a:rPr>
              <a:t>clustering</a:t>
            </a:r>
            <a:endParaRPr lang="en-US" dirty="0">
              <a:solidFill>
                <a:srgbClr val="3333CC"/>
              </a:solidFill>
            </a:endParaRPr>
          </a:p>
          <a:p>
            <a:r>
              <a:rPr lang="en-US" dirty="0"/>
              <a:t>Dimension reduction</a:t>
            </a:r>
          </a:p>
          <a:p>
            <a:pPr lvl="1"/>
            <a:endParaRPr lang="en-US" dirty="0" smtClean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20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Hierarchical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93742"/>
            <a:ext cx="10855037" cy="4351338"/>
          </a:xfrm>
        </p:spPr>
        <p:txBody>
          <a:bodyPr/>
          <a:lstStyle/>
          <a:p>
            <a:r>
              <a:rPr lang="en-US" dirty="0" smtClean="0"/>
              <a:t>Sometimes, the number of clusters is unknown</a:t>
            </a:r>
          </a:p>
          <a:p>
            <a:r>
              <a:rPr lang="en-US" dirty="0" smtClean="0"/>
              <a:t>A hierarchy is often useful, where we can look either at a coarse partitioning (few clusters) or at a high resolution (many clusters)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79" y="3350214"/>
            <a:ext cx="3902392" cy="32640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033" y="3350214"/>
            <a:ext cx="3311503" cy="31807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68827" y="3313520"/>
            <a:ext cx="1871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Dendrogram</a:t>
            </a:r>
            <a:endParaRPr lang="en-US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8647612" y="3800359"/>
            <a:ext cx="618308" cy="51500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863140" y="4631536"/>
            <a:ext cx="3580987" cy="3484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5863139" y="5084042"/>
            <a:ext cx="3580987" cy="3484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5863139" y="5383380"/>
            <a:ext cx="3580987" cy="3484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462765" y="4446870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Sick vs healthy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462765" y="4917431"/>
            <a:ext cx="2585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Extremely sick vs sick vs healthy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448798" y="4095245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13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Hierarchical clustering: Molecular biology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5"/>
          <a:stretch/>
        </p:blipFill>
        <p:spPr>
          <a:xfrm>
            <a:off x="3717678" y="1821588"/>
            <a:ext cx="3302311" cy="47099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3026" y="2038515"/>
            <a:ext cx="2675602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Similarity of gene expression over multiple tissues or cancers: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methods of presentation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40"/>
          <a:stretch/>
        </p:blipFill>
        <p:spPr>
          <a:xfrm>
            <a:off x="7559039" y="1500604"/>
            <a:ext cx="3335383" cy="514274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22132" y="2351617"/>
            <a:ext cx="10089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row is one gene</a:t>
            </a:r>
          </a:p>
        </p:txBody>
      </p:sp>
      <p:cxnSp>
        <p:nvCxnSpPr>
          <p:cNvPr id="7" name="Straight Arrow Connector 6"/>
          <p:cNvCxnSpPr>
            <a:stCxn id="4" idx="1"/>
          </p:cNvCxnSpPr>
          <p:nvPr/>
        </p:nvCxnSpPr>
        <p:spPr>
          <a:xfrm flipH="1">
            <a:off x="10646369" y="3013337"/>
            <a:ext cx="475763" cy="752418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384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04799" y="1824806"/>
            <a:ext cx="10515600" cy="4351338"/>
          </a:xfrm>
        </p:spPr>
        <p:txBody>
          <a:bodyPr/>
          <a:lstStyle/>
          <a:p>
            <a:r>
              <a:rPr lang="en-US" dirty="0" smtClean="0"/>
              <a:t>How to read the </a:t>
            </a:r>
            <a:r>
              <a:rPr lang="en-US" dirty="0" err="1" smtClean="0"/>
              <a:t>dendrogram</a:t>
            </a:r>
            <a:r>
              <a:rPr lang="en-US" dirty="0" smtClean="0"/>
              <a:t>?</a:t>
            </a:r>
          </a:p>
          <a:p>
            <a:endParaRPr lang="en-US" sz="2400" dirty="0" smtClean="0"/>
          </a:p>
          <a:p>
            <a:r>
              <a:rPr lang="en-US" sz="2400" dirty="0" smtClean="0"/>
              <a:t>The distance between any two </a:t>
            </a:r>
            <a:br>
              <a:rPr lang="en-US" sz="2400" dirty="0" smtClean="0"/>
            </a:br>
            <a:r>
              <a:rPr lang="en-US" sz="2400" dirty="0" smtClean="0"/>
              <a:t>countries is represented by the height</a:t>
            </a:r>
            <a:br>
              <a:rPr lang="en-US" sz="2400" dirty="0" smtClean="0"/>
            </a:br>
            <a:r>
              <a:rPr lang="en-US" sz="2400" dirty="0" smtClean="0"/>
              <a:t>of the node where they meet</a:t>
            </a:r>
          </a:p>
          <a:p>
            <a:endParaRPr lang="en-US" sz="2400" dirty="0"/>
          </a:p>
          <a:p>
            <a:r>
              <a:rPr lang="en-US" sz="2400" dirty="0" smtClean="0"/>
              <a:t>The height of the label plays no role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Hierarchical clustering: Countries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8" t="9027" r="6550" b="16388"/>
          <a:stretch/>
        </p:blipFill>
        <p:spPr>
          <a:xfrm>
            <a:off x="5571109" y="1590368"/>
            <a:ext cx="5855917" cy="49914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88808" y="1690687"/>
            <a:ext cx="3744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country has demographic and economic information: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GDP, inflation, unemployment, life expectancy, population growth, 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76900" y="6310263"/>
            <a:ext cx="2111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CIA World Factbook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05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UPGMA: </a:t>
            </a:r>
            <a:r>
              <a:rPr lang="en-US" sz="2800" dirty="0">
                <a:solidFill>
                  <a:srgbClr val="7030A0"/>
                </a:solidFill>
              </a:rPr>
              <a:t>U</a:t>
            </a:r>
            <a:r>
              <a:rPr lang="en-US" sz="2800" dirty="0"/>
              <a:t>nweighted </a:t>
            </a:r>
            <a:r>
              <a:rPr lang="en-US" sz="2800" dirty="0">
                <a:solidFill>
                  <a:srgbClr val="7030A0"/>
                </a:solidFill>
              </a:rPr>
              <a:t>P</a:t>
            </a:r>
            <a:r>
              <a:rPr lang="en-US" sz="2800" dirty="0"/>
              <a:t>air </a:t>
            </a:r>
            <a:r>
              <a:rPr lang="en-US" sz="2800" dirty="0">
                <a:solidFill>
                  <a:srgbClr val="7030A0"/>
                </a:solidFill>
              </a:rPr>
              <a:t>G</a:t>
            </a:r>
            <a:r>
              <a:rPr lang="en-US" sz="2800" dirty="0"/>
              <a:t>roup </a:t>
            </a:r>
            <a:r>
              <a:rPr lang="en-US" sz="2800" dirty="0">
                <a:solidFill>
                  <a:srgbClr val="7030A0"/>
                </a:solidFill>
              </a:rPr>
              <a:t>M</a:t>
            </a:r>
            <a:r>
              <a:rPr lang="en-US" sz="2800" dirty="0"/>
              <a:t>ethod with </a:t>
            </a:r>
            <a:r>
              <a:rPr lang="en-US" sz="2800" dirty="0">
                <a:solidFill>
                  <a:srgbClr val="7030A0"/>
                </a:solidFill>
              </a:rPr>
              <a:t>A</a:t>
            </a:r>
            <a:r>
              <a:rPr lang="en-US" sz="2800" dirty="0"/>
              <a:t>rithmetic Mean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9138" y="1677431"/>
            <a:ext cx="11066929" cy="438804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3333CC"/>
                </a:solidFill>
              </a:rPr>
              <a:t>Preliminary step</a:t>
            </a:r>
            <a:r>
              <a:rPr lang="en-US" dirty="0" smtClean="0"/>
              <a:t>: Compute the distance between all pairs</a:t>
            </a:r>
          </a:p>
          <a:p>
            <a:endParaRPr lang="en-US" sz="1000" dirty="0" smtClean="0"/>
          </a:p>
          <a:p>
            <a:r>
              <a:rPr lang="en-US" dirty="0" smtClean="0">
                <a:solidFill>
                  <a:srgbClr val="3333CC"/>
                </a:solidFill>
              </a:rPr>
              <a:t>Initialize</a:t>
            </a:r>
            <a:r>
              <a:rPr lang="en-US" dirty="0" smtClean="0"/>
              <a:t>: each </a:t>
            </a:r>
            <a:r>
              <a:rPr lang="en-US" dirty="0"/>
              <a:t>data point </a:t>
            </a:r>
            <a:r>
              <a:rPr lang="en-US" dirty="0" smtClean="0"/>
              <a:t>is its </a:t>
            </a:r>
            <a:r>
              <a:rPr lang="en-US" dirty="0"/>
              <a:t>own </a:t>
            </a:r>
            <a:r>
              <a:rPr lang="en-US" dirty="0" smtClean="0"/>
              <a:t>cluster</a:t>
            </a:r>
          </a:p>
          <a:p>
            <a:endParaRPr lang="en-US" sz="1000" dirty="0" smtClean="0"/>
          </a:p>
          <a:p>
            <a:r>
              <a:rPr lang="en-US" dirty="0" smtClean="0"/>
              <a:t>At </a:t>
            </a:r>
            <a:r>
              <a:rPr lang="en-US" dirty="0"/>
              <a:t>each step, </a:t>
            </a:r>
            <a:r>
              <a:rPr lang="en-US" dirty="0" smtClean="0">
                <a:solidFill>
                  <a:srgbClr val="3333CC"/>
                </a:solidFill>
              </a:rPr>
              <a:t>combine</a:t>
            </a:r>
            <a:r>
              <a:rPr lang="en-US" dirty="0" smtClean="0"/>
              <a:t> the </a:t>
            </a:r>
            <a:r>
              <a:rPr lang="en-US" dirty="0">
                <a:solidFill>
                  <a:srgbClr val="3333CC"/>
                </a:solidFill>
              </a:rPr>
              <a:t>nearest</a:t>
            </a:r>
            <a:r>
              <a:rPr lang="en-US" dirty="0"/>
              <a:t> two clusters </a:t>
            </a:r>
            <a:r>
              <a:rPr lang="en-US" dirty="0" smtClean="0"/>
              <a:t>into </a:t>
            </a:r>
            <a:r>
              <a:rPr lang="en-US" dirty="0"/>
              <a:t>a higher-level </a:t>
            </a:r>
            <a:r>
              <a:rPr lang="en-US" dirty="0" smtClean="0"/>
              <a:t>cluster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84" y="4080385"/>
            <a:ext cx="2483775" cy="23857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799" y="4326193"/>
            <a:ext cx="2558397" cy="213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09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UPGMA: </a:t>
            </a:r>
            <a:r>
              <a:rPr lang="en-US" dirty="0" smtClean="0"/>
              <a:t>Nearest clusters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9475" y="1844580"/>
            <a:ext cx="10544044" cy="4388043"/>
          </a:xfrm>
        </p:spPr>
        <p:txBody>
          <a:bodyPr>
            <a:normAutofit/>
          </a:bodyPr>
          <a:lstStyle/>
          <a:p>
            <a:r>
              <a:rPr lang="en-US" dirty="0" smtClean="0"/>
              <a:t>How do we know which two clusters are the </a:t>
            </a:r>
            <a:r>
              <a:rPr lang="en-US" dirty="0" smtClean="0">
                <a:solidFill>
                  <a:srgbClr val="3333CC"/>
                </a:solidFill>
              </a:rPr>
              <a:t>nearest</a:t>
            </a:r>
            <a:r>
              <a:rPr lang="en-US" dirty="0" smtClean="0"/>
              <a:t>?</a:t>
            </a:r>
          </a:p>
          <a:p>
            <a:r>
              <a:rPr lang="en-US" dirty="0" smtClean="0"/>
              <a:t>We need a measure of distance between clusters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Definition:</a:t>
            </a:r>
            <a:r>
              <a:rPr lang="en-US" dirty="0" smtClean="0"/>
              <a:t> The </a:t>
            </a:r>
            <a:r>
              <a:rPr lang="en-US" dirty="0"/>
              <a:t>distance between </a:t>
            </a:r>
            <a:r>
              <a:rPr lang="en-US" dirty="0" smtClean="0"/>
              <a:t>two </a:t>
            </a:r>
            <a:r>
              <a:rPr lang="en-US" dirty="0"/>
              <a:t>clusters is the </a:t>
            </a:r>
            <a:r>
              <a:rPr lang="en-US" dirty="0">
                <a:solidFill>
                  <a:srgbClr val="3333CC"/>
                </a:solidFill>
              </a:rPr>
              <a:t>average</a:t>
            </a:r>
            <a:r>
              <a:rPr lang="en-US" dirty="0"/>
              <a:t> </a:t>
            </a:r>
            <a:r>
              <a:rPr lang="en-US" dirty="0" smtClean="0"/>
              <a:t>distance </a:t>
            </a:r>
            <a:r>
              <a:rPr lang="en-US" dirty="0"/>
              <a:t>between </a:t>
            </a:r>
            <a:r>
              <a:rPr lang="en-US" dirty="0" smtClean="0"/>
              <a:t>all pairs </a:t>
            </a:r>
            <a:r>
              <a:rPr lang="en-US" dirty="0"/>
              <a:t>of data </a:t>
            </a:r>
            <a:r>
              <a:rPr lang="en-US" dirty="0" smtClean="0"/>
              <a:t>points in those clusters</a:t>
            </a:r>
          </a:p>
          <a:p>
            <a:endParaRPr lang="en-US" dirty="0" smtClean="0"/>
          </a:p>
          <a:p>
            <a:r>
              <a:rPr lang="en-US" dirty="0" smtClean="0"/>
              <a:t>Other </a:t>
            </a:r>
            <a:r>
              <a:rPr lang="en-US" dirty="0"/>
              <a:t>choices also </a:t>
            </a:r>
            <a:r>
              <a:rPr lang="en-US" dirty="0" smtClean="0"/>
              <a:t>possible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27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UPGMA: Full 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13" y="1471133"/>
            <a:ext cx="11066929" cy="316987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3333CC"/>
                </a:solidFill>
              </a:rPr>
              <a:t>Preliminary step</a:t>
            </a:r>
            <a:r>
              <a:rPr lang="en-US" dirty="0" smtClean="0"/>
              <a:t>: Compute the distance between all pairs</a:t>
            </a:r>
          </a:p>
          <a:p>
            <a:r>
              <a:rPr lang="en-US" dirty="0" smtClean="0">
                <a:solidFill>
                  <a:srgbClr val="3333CC"/>
                </a:solidFill>
              </a:rPr>
              <a:t>Initialize</a:t>
            </a:r>
            <a:r>
              <a:rPr lang="en-US" dirty="0" smtClean="0"/>
              <a:t>: each </a:t>
            </a:r>
            <a:r>
              <a:rPr lang="en-US" dirty="0"/>
              <a:t>data point </a:t>
            </a:r>
            <a:r>
              <a:rPr lang="en-US" dirty="0" smtClean="0"/>
              <a:t>is its </a:t>
            </a:r>
            <a:r>
              <a:rPr lang="en-US" dirty="0"/>
              <a:t>own </a:t>
            </a:r>
            <a:r>
              <a:rPr lang="en-US" dirty="0" smtClean="0"/>
              <a:t>cluster</a:t>
            </a:r>
          </a:p>
          <a:p>
            <a:r>
              <a:rPr lang="en-US" dirty="0" smtClean="0"/>
              <a:t>At </a:t>
            </a:r>
            <a:r>
              <a:rPr lang="en-US" dirty="0"/>
              <a:t>each step, </a:t>
            </a:r>
            <a:r>
              <a:rPr lang="en-US" dirty="0" smtClean="0">
                <a:solidFill>
                  <a:srgbClr val="3333CC"/>
                </a:solidFill>
              </a:rPr>
              <a:t>combine</a:t>
            </a:r>
            <a:r>
              <a:rPr lang="en-US" dirty="0" smtClean="0"/>
              <a:t> the </a:t>
            </a:r>
            <a:r>
              <a:rPr lang="en-US" dirty="0">
                <a:solidFill>
                  <a:srgbClr val="3333CC"/>
                </a:solidFill>
              </a:rPr>
              <a:t>nearest</a:t>
            </a:r>
            <a:r>
              <a:rPr lang="en-US" dirty="0"/>
              <a:t> two clusters </a:t>
            </a:r>
            <a:r>
              <a:rPr lang="en-US" dirty="0" smtClean="0"/>
              <a:t>into </a:t>
            </a:r>
            <a:r>
              <a:rPr lang="en-US" dirty="0"/>
              <a:t>a higher-level </a:t>
            </a:r>
            <a:r>
              <a:rPr lang="en-US" dirty="0" smtClean="0"/>
              <a:t>cluster</a:t>
            </a:r>
          </a:p>
          <a:p>
            <a:r>
              <a:rPr lang="en-US" dirty="0"/>
              <a:t>The node </a:t>
            </a:r>
            <a:r>
              <a:rPr lang="en-US" dirty="0">
                <a:solidFill>
                  <a:srgbClr val="3333CC"/>
                </a:solidFill>
              </a:rPr>
              <a:t>height</a:t>
            </a:r>
            <a:r>
              <a:rPr lang="en-US" dirty="0"/>
              <a:t> </a:t>
            </a:r>
            <a:r>
              <a:rPr lang="en-US" dirty="0" smtClean="0"/>
              <a:t>is the distance </a:t>
            </a:r>
            <a:r>
              <a:rPr lang="en-US" dirty="0"/>
              <a:t>between the clusters</a:t>
            </a:r>
          </a:p>
          <a:p>
            <a:r>
              <a:rPr lang="en-US" dirty="0">
                <a:solidFill>
                  <a:srgbClr val="3333CC"/>
                </a:solidFill>
              </a:rPr>
              <a:t>Re-compute</a:t>
            </a:r>
            <a:r>
              <a:rPr lang="en-US" dirty="0"/>
              <a:t> the distance between the new cluster and all other </a:t>
            </a:r>
            <a:r>
              <a:rPr lang="en-US" dirty="0" smtClean="0"/>
              <a:t>clusters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998" y="4237727"/>
            <a:ext cx="2544073" cy="24436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22" y="4317064"/>
            <a:ext cx="2652439" cy="22185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76657" y="4923064"/>
            <a:ext cx="740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</a:p>
        </p:txBody>
      </p:sp>
      <p:cxnSp>
        <p:nvCxnSpPr>
          <p:cNvPr id="8" name="Straight Arrow Connector 7"/>
          <p:cNvCxnSpPr>
            <a:stCxn id="4" idx="1"/>
          </p:cNvCxnSpPr>
          <p:nvPr/>
        </p:nvCxnSpPr>
        <p:spPr>
          <a:xfrm flipH="1">
            <a:off x="8041822" y="5123119"/>
            <a:ext cx="1134835" cy="72251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768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UPGMA: Example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775665" y="1982473"/>
            <a:ext cx="2003811" cy="1377096"/>
            <a:chOff x="819208" y="3233735"/>
            <a:chExt cx="2003811" cy="1377096"/>
          </a:xfrm>
        </p:grpSpPr>
        <p:cxnSp>
          <p:nvCxnSpPr>
            <p:cNvPr id="5" name="Straight Arrow Connector 4"/>
            <p:cNvCxnSpPr/>
            <p:nvPr/>
          </p:nvCxnSpPr>
          <p:spPr>
            <a:xfrm flipH="1" flipV="1">
              <a:off x="819208" y="3233735"/>
              <a:ext cx="1" cy="13721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819208" y="4610831"/>
              <a:ext cx="2003811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1451791" y="3762862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11217" y="3919820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55106" y="4017011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25915" y="4104486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967674" y="3452733"/>
            <a:ext cx="1385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data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806018"/>
              </p:ext>
            </p:extLst>
          </p:nvPr>
        </p:nvGraphicFramePr>
        <p:xfrm>
          <a:off x="3551531" y="2248298"/>
          <a:ext cx="5909305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1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8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1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18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18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3776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77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77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77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77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551531" y="1708499"/>
            <a:ext cx="265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distance matrix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val 16"/>
          <p:cNvSpPr/>
          <p:nvPr/>
        </p:nvSpPr>
        <p:spPr>
          <a:xfrm rot="16200000">
            <a:off x="7462698" y="2796033"/>
            <a:ext cx="497229" cy="82295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285389" y="2399601"/>
            <a:ext cx="497229" cy="82295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094655" y="5777340"/>
            <a:ext cx="0" cy="57600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557361" y="5777340"/>
            <a:ext cx="0" cy="57600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020067" y="5777340"/>
            <a:ext cx="0" cy="57600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482773" y="5777340"/>
            <a:ext cx="0" cy="57600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10120" y="634538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9920" y="634538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49720" y="634538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19519" y="634538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H="1">
            <a:off x="1557361" y="5777340"/>
            <a:ext cx="4627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995022"/>
              </p:ext>
            </p:extLst>
          </p:nvPr>
        </p:nvGraphicFramePr>
        <p:xfrm>
          <a:off x="3551531" y="5026057"/>
          <a:ext cx="4727444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1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8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1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18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3776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BC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77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77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BC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77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3551531" y="4486258"/>
            <a:ext cx="27455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Updated distance matrix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9112" y="560721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425302" y="4486258"/>
            <a:ext cx="0" cy="1901559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27588" y="4082901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Height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18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29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UPGMA: Example</a:t>
            </a:r>
            <a:endParaRPr lang="en-US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65543"/>
              </p:ext>
            </p:extLst>
          </p:nvPr>
        </p:nvGraphicFramePr>
        <p:xfrm>
          <a:off x="3659567" y="2069198"/>
          <a:ext cx="4727444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1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8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1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18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3776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BC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77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77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BC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77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659567" y="1529399"/>
            <a:ext cx="2637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Current distance matrix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094655" y="5264727"/>
            <a:ext cx="0" cy="1088613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557361" y="5777340"/>
            <a:ext cx="0" cy="57600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020067" y="5777340"/>
            <a:ext cx="0" cy="57600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482773" y="5264727"/>
            <a:ext cx="0" cy="1088613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10120" y="634538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9920" y="634538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49720" y="634538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19519" y="634538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H="1">
            <a:off x="1557361" y="5777340"/>
            <a:ext cx="4627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776191" y="5264727"/>
            <a:ext cx="0" cy="512613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775665" y="1982473"/>
            <a:ext cx="2003811" cy="1377096"/>
            <a:chOff x="819208" y="3233735"/>
            <a:chExt cx="2003811" cy="1377096"/>
          </a:xfrm>
        </p:grpSpPr>
        <p:cxnSp>
          <p:nvCxnSpPr>
            <p:cNvPr id="31" name="Straight Arrow Connector 30"/>
            <p:cNvCxnSpPr/>
            <p:nvPr/>
          </p:nvCxnSpPr>
          <p:spPr>
            <a:xfrm flipH="1" flipV="1">
              <a:off x="819208" y="3233735"/>
              <a:ext cx="1" cy="13721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819208" y="4610831"/>
              <a:ext cx="2003811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1451791" y="3762862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11217" y="3919820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355106" y="4017011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125915" y="4104486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967674" y="3452733"/>
            <a:ext cx="1385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data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1285389" y="2399601"/>
            <a:ext cx="497229" cy="82295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Oval 41"/>
          <p:cNvSpPr/>
          <p:nvPr/>
        </p:nvSpPr>
        <p:spPr>
          <a:xfrm rot="16200000">
            <a:off x="6391280" y="2211361"/>
            <a:ext cx="497229" cy="82295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Oval 42"/>
          <p:cNvSpPr/>
          <p:nvPr/>
        </p:nvSpPr>
        <p:spPr>
          <a:xfrm rot="16200000">
            <a:off x="978630" y="2322683"/>
            <a:ext cx="948321" cy="97023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flipH="1">
            <a:off x="1098909" y="5273958"/>
            <a:ext cx="672871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35642"/>
              </p:ext>
            </p:extLst>
          </p:nvPr>
        </p:nvGraphicFramePr>
        <p:xfrm>
          <a:off x="3659567" y="5054440"/>
          <a:ext cx="3545583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1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8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1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3776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ABC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77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ABC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77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3659567" y="4514641"/>
            <a:ext cx="27455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Updated distance matrix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598734" y="3968186"/>
            <a:ext cx="428366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computing the distance from ABC to D, we </a:t>
            </a:r>
            <a:r>
              <a:rPr lang="en-US" sz="2000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cannot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just </a:t>
            </a:r>
            <a:r>
              <a:rPr lang="en-US" sz="2000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average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over the distance A-D and BC-D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need to take into account that </a:t>
            </a:r>
            <a:b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has </a:t>
            </a:r>
            <a:r>
              <a:rPr lang="en-US" sz="2000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points and </a:t>
            </a:r>
            <a:r>
              <a:rPr lang="en-US" sz="2000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has </a:t>
            </a:r>
            <a:r>
              <a:rPr lang="en-US" sz="2000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ABC-D=(2∙BC-D + 1∙A-D) / 3=3.33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89112" y="507865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 flipV="1">
            <a:off x="425302" y="4486258"/>
            <a:ext cx="0" cy="1901559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89112" y="560721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27588" y="4082901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Height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01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6" grpId="0"/>
      <p:bldP spid="48" grpId="0" build="p"/>
      <p:bldP spid="4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UPGMA: Example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659567" y="1804703"/>
            <a:ext cx="2637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Current distance matrix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4525637" y="5200074"/>
            <a:ext cx="0" cy="1088613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988343" y="5712687"/>
            <a:ext cx="0" cy="57600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451049" y="5712687"/>
            <a:ext cx="0" cy="57600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913755" y="4512026"/>
            <a:ext cx="0" cy="1776661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341102" y="628073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10902" y="628073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80702" y="628073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50501" y="628073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H="1">
            <a:off x="4988343" y="5712687"/>
            <a:ext cx="46270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207173" y="5200074"/>
            <a:ext cx="0" cy="512613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775665" y="1993106"/>
            <a:ext cx="2003811" cy="1377096"/>
            <a:chOff x="819208" y="3233735"/>
            <a:chExt cx="2003811" cy="1377096"/>
          </a:xfrm>
        </p:grpSpPr>
        <p:cxnSp>
          <p:nvCxnSpPr>
            <p:cNvPr id="31" name="Straight Arrow Connector 30"/>
            <p:cNvCxnSpPr/>
            <p:nvPr/>
          </p:nvCxnSpPr>
          <p:spPr>
            <a:xfrm flipH="1" flipV="1">
              <a:off x="819208" y="3233735"/>
              <a:ext cx="1" cy="13721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819208" y="4610831"/>
              <a:ext cx="2003811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1451791" y="3762862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11217" y="3919820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355106" y="4017011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125915" y="4104486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967674" y="3463366"/>
            <a:ext cx="1385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data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1285389" y="2410234"/>
            <a:ext cx="497229" cy="82295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Oval 42"/>
          <p:cNvSpPr/>
          <p:nvPr/>
        </p:nvSpPr>
        <p:spPr>
          <a:xfrm rot="16200000">
            <a:off x="978630" y="2333316"/>
            <a:ext cx="948321" cy="97023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flipH="1">
            <a:off x="4529891" y="5209305"/>
            <a:ext cx="672871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453452"/>
              </p:ext>
            </p:extLst>
          </p:nvPr>
        </p:nvGraphicFramePr>
        <p:xfrm>
          <a:off x="3659567" y="2366456"/>
          <a:ext cx="3545583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1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8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1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3776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ABC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77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ABC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77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4878036" y="4512026"/>
            <a:ext cx="0" cy="697279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 rot="16200000">
            <a:off x="1091938" y="2029338"/>
            <a:ext cx="1214804" cy="159597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Oval 48"/>
          <p:cNvSpPr/>
          <p:nvPr/>
        </p:nvSpPr>
        <p:spPr>
          <a:xfrm rot="16200000">
            <a:off x="6366005" y="2569055"/>
            <a:ext cx="508782" cy="73898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 flipH="1">
            <a:off x="4866327" y="4505304"/>
            <a:ext cx="104742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371235" y="4249364"/>
            <a:ext cx="0" cy="256306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620336" y="4494026"/>
            <a:ext cx="1358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Final tree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059872" y="552802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059872" y="49994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932205" y="4310007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3.33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 flipV="1">
            <a:off x="3427007" y="4388681"/>
            <a:ext cx="0" cy="1901559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3129293" y="3985324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Height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82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9" grpId="0" animBg="1"/>
      <p:bldP spid="7" grpId="0"/>
      <p:bldP spid="4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Hierarchical clustering: 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485" y="1594994"/>
            <a:ext cx="11047228" cy="516731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We build the tree from the bottom-up (</a:t>
            </a:r>
            <a:r>
              <a:rPr lang="en-US" sz="2400" i="1" dirty="0" smtClean="0"/>
              <a:t>agglomerative</a:t>
            </a:r>
            <a:r>
              <a:rPr lang="en-US" sz="2400" dirty="0" smtClean="0"/>
              <a:t>)</a:t>
            </a:r>
          </a:p>
          <a:p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 smtClean="0">
                <a:solidFill>
                  <a:srgbClr val="3333CC"/>
                </a:solidFill>
              </a:rPr>
              <a:t>distance</a:t>
            </a:r>
            <a:r>
              <a:rPr lang="en-US" sz="2400" dirty="0" smtClean="0"/>
              <a:t> between points can be Euclidean, 1-correlation, Manhattan, …</a:t>
            </a:r>
          </a:p>
          <a:p>
            <a:pPr lvl="1"/>
            <a:r>
              <a:rPr lang="en-US" sz="2000" dirty="0" smtClean="0"/>
              <a:t>Correlation is more useful if patterns in the data are more important than absolute differences</a:t>
            </a:r>
          </a:p>
          <a:p>
            <a:pPr lvl="1"/>
            <a:r>
              <a:rPr lang="en-US" sz="2000" dirty="0" smtClean="0"/>
              <a:t>It is common here too to </a:t>
            </a:r>
            <a:r>
              <a:rPr lang="en-US" sz="2000" dirty="0" smtClean="0">
                <a:solidFill>
                  <a:srgbClr val="3333CC"/>
                </a:solidFill>
              </a:rPr>
              <a:t>standardize</a:t>
            </a:r>
            <a:r>
              <a:rPr lang="en-US" sz="2000" dirty="0" smtClean="0"/>
              <a:t> each variable to zero mean and unit variance</a:t>
            </a:r>
          </a:p>
          <a:p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0" b="14581"/>
          <a:stretch/>
        </p:blipFill>
        <p:spPr>
          <a:xfrm>
            <a:off x="4171336" y="4050890"/>
            <a:ext cx="3209137" cy="231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7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Hierarchical clustering: 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485" y="1594994"/>
            <a:ext cx="11047228" cy="4540335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dirty="0" smtClean="0"/>
              <a:t>Beyond </a:t>
            </a:r>
            <a:r>
              <a:rPr lang="en-US" dirty="0"/>
              <a:t>“</a:t>
            </a:r>
            <a:r>
              <a:rPr lang="en-US" dirty="0">
                <a:solidFill>
                  <a:srgbClr val="3333CC"/>
                </a:solidFill>
              </a:rPr>
              <a:t>Average</a:t>
            </a:r>
            <a:r>
              <a:rPr lang="en-US" dirty="0" smtClean="0"/>
              <a:t>”, other </a:t>
            </a:r>
            <a:r>
              <a:rPr lang="en-US" sz="2400" dirty="0" smtClean="0"/>
              <a:t>choices are available for the way distances are calculated between clusters</a:t>
            </a:r>
          </a:p>
          <a:p>
            <a:r>
              <a:rPr lang="en-US" dirty="0" smtClean="0"/>
              <a:t>Most popular are </a:t>
            </a:r>
            <a:r>
              <a:rPr lang="en-US" dirty="0" smtClean="0">
                <a:solidFill>
                  <a:srgbClr val="3333CC"/>
                </a:solidFill>
              </a:rPr>
              <a:t>Complete</a:t>
            </a:r>
            <a:r>
              <a:rPr lang="en-US" dirty="0" smtClean="0"/>
              <a:t> (max distance), </a:t>
            </a:r>
            <a:r>
              <a:rPr lang="en-US" dirty="0" smtClean="0">
                <a:solidFill>
                  <a:srgbClr val="3333CC"/>
                </a:solidFill>
              </a:rPr>
              <a:t>Single</a:t>
            </a:r>
            <a:r>
              <a:rPr lang="en-US" dirty="0" smtClean="0"/>
              <a:t> (min distance)</a:t>
            </a:r>
          </a:p>
          <a:p>
            <a:endParaRPr lang="en-US" sz="2400" dirty="0" smtClean="0"/>
          </a:p>
          <a:p>
            <a:r>
              <a:rPr lang="en-US" sz="2400" dirty="0" smtClean="0"/>
              <a:t>It is common to consider multiple choices for the clustering parameters</a:t>
            </a:r>
          </a:p>
          <a:p>
            <a:r>
              <a:rPr lang="en-US" sz="2400" dirty="0" smtClean="0"/>
              <a:t>And to compare the clustering on different subsets of the data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2538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Unsupervised </a:t>
            </a:r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Clustering: introduction and </a:t>
            </a:r>
            <a:r>
              <a:rPr lang="en-US" i="1" dirty="0" smtClean="0"/>
              <a:t>k</a:t>
            </a:r>
            <a:r>
              <a:rPr lang="en-US" dirty="0" smtClean="0"/>
              <a:t>-means</a:t>
            </a:r>
            <a:endParaRPr lang="en-US" dirty="0"/>
          </a:p>
          <a:p>
            <a:r>
              <a:rPr lang="en-US" dirty="0"/>
              <a:t>Hierarchical </a:t>
            </a:r>
            <a:r>
              <a:rPr lang="en-US" dirty="0" smtClean="0"/>
              <a:t>clustering</a:t>
            </a:r>
            <a:endParaRPr lang="en-US" dirty="0"/>
          </a:p>
          <a:p>
            <a:r>
              <a:rPr lang="en-US" dirty="0">
                <a:solidFill>
                  <a:srgbClr val="3333CC"/>
                </a:solidFill>
              </a:rPr>
              <a:t>Dimension reduction</a:t>
            </a:r>
          </a:p>
          <a:p>
            <a:pPr lvl="1"/>
            <a:endParaRPr lang="en-US" dirty="0" smtClean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28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 reduction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815791"/>
                <a:ext cx="9957992" cy="4519757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So far, all examples shown were in two dimensions</a:t>
                </a:r>
              </a:p>
              <a:p>
                <a:r>
                  <a:rPr lang="en-US" dirty="0" smtClean="0"/>
                  <a:t>Often, the dimension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 smtClean="0"/>
                  <a:t> can be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very large</a:t>
                </a:r>
                <a:r>
                  <a:rPr lang="en-US" dirty="0" smtClean="0"/>
                  <a:t> (thousands or more)</a:t>
                </a:r>
              </a:p>
              <a:p>
                <a:pPr lvl="1"/>
                <a:r>
                  <a:rPr lang="en-US" dirty="0" smtClean="0"/>
                  <a:t>Genotypes</a:t>
                </a:r>
              </a:p>
              <a:p>
                <a:pPr lvl="1"/>
                <a:r>
                  <a:rPr lang="en-US" dirty="0" smtClean="0"/>
                  <a:t>Imaging</a:t>
                </a:r>
              </a:p>
              <a:p>
                <a:pPr lvl="1"/>
                <a:r>
                  <a:rPr lang="en-US" dirty="0" smtClean="0"/>
                  <a:t>Clinical records</a:t>
                </a:r>
              </a:p>
              <a:p>
                <a:pPr lvl="1"/>
                <a:r>
                  <a:rPr lang="en-US" dirty="0" smtClean="0"/>
                  <a:t>Wearables</a:t>
                </a:r>
              </a:p>
              <a:p>
                <a:pPr lvl="1"/>
                <a:r>
                  <a:rPr lang="en-US" dirty="0" smtClean="0"/>
                  <a:t>Nutrition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But which features are important?</a:t>
                </a:r>
              </a:p>
              <a:p>
                <a:r>
                  <a:rPr lang="en-US" dirty="0" smtClean="0"/>
                  <a:t>How </a:t>
                </a:r>
                <a:r>
                  <a:rPr lang="en-US" dirty="0"/>
                  <a:t>to visualize</a:t>
                </a:r>
                <a:r>
                  <a:rPr lang="en-US" dirty="0" smtClean="0"/>
                  <a:t>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815791"/>
                <a:ext cx="9957992" cy="4519757"/>
              </a:xfrm>
              <a:blipFill>
                <a:blip r:embed="rId2"/>
                <a:stretch>
                  <a:fillRect l="-857" t="-1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083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 reduction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611" y="1903205"/>
            <a:ext cx="5966580" cy="4362739"/>
          </a:xfrm>
        </p:spPr>
        <p:txBody>
          <a:bodyPr/>
          <a:lstStyle/>
          <a:p>
            <a:r>
              <a:rPr lang="en-US" dirty="0" smtClean="0"/>
              <a:t>Does this dataset really need to be represented in two dimensions?</a:t>
            </a:r>
          </a:p>
          <a:p>
            <a:r>
              <a:rPr lang="en-US" sz="2400" dirty="0" smtClean="0"/>
              <a:t>At the cost of a little loss of information, we can use just the horizontal (rotated) axis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7668815" y="1235810"/>
            <a:ext cx="2457062" cy="2083374"/>
            <a:chOff x="6511447" y="2586182"/>
            <a:chExt cx="2457062" cy="2083374"/>
          </a:xfrm>
        </p:grpSpPr>
        <p:cxnSp>
          <p:nvCxnSpPr>
            <p:cNvPr id="5" name="Straight Arrow Connector 4"/>
            <p:cNvCxnSpPr/>
            <p:nvPr/>
          </p:nvCxnSpPr>
          <p:spPr>
            <a:xfrm flipH="1" flipV="1">
              <a:off x="6511447" y="2586182"/>
              <a:ext cx="2" cy="197423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6511447" y="4567503"/>
              <a:ext cx="2457062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6961849" y="397765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86396" y="3711965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202004" y="336919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457444" y="340642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310650" y="365350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498652" y="307078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866374" y="312211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114799" y="360982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836524" y="3773464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27347" y="403612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640577" y="291838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634697" y="3176382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651052" y="322318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06072" y="309873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075423" y="3819034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508816" y="359821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884762" y="290488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769037" y="299936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378582" y="339978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825083" y="278087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934601" y="413817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202352" y="384314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</p:grpSp>
      <p:grpSp>
        <p:nvGrpSpPr>
          <p:cNvPr id="32" name="Group 31"/>
          <p:cNvGrpSpPr/>
          <p:nvPr/>
        </p:nvGrpSpPr>
        <p:grpSpPr>
          <a:xfrm rot="3006361">
            <a:off x="7390747" y="3792683"/>
            <a:ext cx="2303212" cy="2432192"/>
            <a:chOff x="6028051" y="2780877"/>
            <a:chExt cx="2303212" cy="2432192"/>
          </a:xfrm>
        </p:grpSpPr>
        <p:cxnSp>
          <p:nvCxnSpPr>
            <p:cNvPr id="33" name="Straight Arrow Connector 32"/>
            <p:cNvCxnSpPr/>
            <p:nvPr/>
          </p:nvCxnSpPr>
          <p:spPr>
            <a:xfrm rot="18593639" flipV="1">
              <a:off x="5933188" y="3323322"/>
              <a:ext cx="1156521" cy="966795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rot="18593639">
              <a:off x="6872424" y="3795252"/>
              <a:ext cx="1291130" cy="1544504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6961849" y="397765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986396" y="3711965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202004" y="336919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457444" y="340642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310650" y="365350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498652" y="307078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866375" y="312211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114799" y="360982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836524" y="3773464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827347" y="403612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640577" y="291838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634697" y="3176382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651052" y="3223189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406072" y="309873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075423" y="3819035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508816" y="359821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884762" y="290488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769037" y="299936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378582" y="339978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825083" y="278087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934601" y="413817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202352" y="384314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</p:grpSp>
      <p:cxnSp>
        <p:nvCxnSpPr>
          <p:cNvPr id="57" name="Straight Arrow Connector 56"/>
          <p:cNvCxnSpPr/>
          <p:nvPr/>
        </p:nvCxnSpPr>
        <p:spPr>
          <a:xfrm>
            <a:off x="7775795" y="5039726"/>
            <a:ext cx="2811163" cy="1267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 flipV="1">
            <a:off x="7754182" y="4093139"/>
            <a:ext cx="34920" cy="151657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9113354" y="3528041"/>
            <a:ext cx="2572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of the variation is along this axis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5" name="Straight Arrow Connector 64"/>
          <p:cNvCxnSpPr>
            <a:stCxn id="64" idx="2"/>
          </p:cNvCxnSpPr>
          <p:nvPr/>
        </p:nvCxnSpPr>
        <p:spPr>
          <a:xfrm flipH="1">
            <a:off x="10197378" y="4297482"/>
            <a:ext cx="202330" cy="71740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9403124" y="5723329"/>
            <a:ext cx="26069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Little variation along this axis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2" name="Straight Arrow Connector 71"/>
          <p:cNvCxnSpPr>
            <a:stCxn id="71" idx="1"/>
          </p:cNvCxnSpPr>
          <p:nvPr/>
        </p:nvCxnSpPr>
        <p:spPr>
          <a:xfrm flipH="1" flipV="1">
            <a:off x="7813688" y="5394097"/>
            <a:ext cx="1589436" cy="74473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3620165" y="4544304"/>
            <a:ext cx="2594102" cy="1499920"/>
            <a:chOff x="2432887" y="4843148"/>
            <a:chExt cx="2594102" cy="1499920"/>
          </a:xfrm>
        </p:grpSpPr>
        <p:cxnSp>
          <p:nvCxnSpPr>
            <p:cNvPr id="81" name="Straight Arrow Connector 80"/>
            <p:cNvCxnSpPr/>
            <p:nvPr/>
          </p:nvCxnSpPr>
          <p:spPr>
            <a:xfrm flipV="1">
              <a:off x="2477129" y="4843148"/>
              <a:ext cx="712185" cy="595353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>
              <a:off x="2471690" y="5344600"/>
              <a:ext cx="834671" cy="998468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 rot="3006361">
              <a:off x="2929202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84" name="TextBox 83"/>
            <p:cNvSpPr txBox="1"/>
            <p:nvPr/>
          </p:nvSpPr>
          <p:spPr>
            <a:xfrm rot="3006361">
              <a:off x="3148793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85" name="TextBox 84"/>
            <p:cNvSpPr txBox="1"/>
            <p:nvPr/>
          </p:nvSpPr>
          <p:spPr>
            <a:xfrm rot="3006361">
              <a:off x="3550064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86" name="TextBox 85"/>
            <p:cNvSpPr txBox="1"/>
            <p:nvPr/>
          </p:nvSpPr>
          <p:spPr>
            <a:xfrm rot="3006361">
              <a:off x="3685327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87" name="TextBox 86"/>
            <p:cNvSpPr txBox="1"/>
            <p:nvPr/>
          </p:nvSpPr>
          <p:spPr>
            <a:xfrm rot="3006361">
              <a:off x="3401615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88" name="TextBox 87"/>
            <p:cNvSpPr txBox="1"/>
            <p:nvPr/>
          </p:nvSpPr>
          <p:spPr>
            <a:xfrm rot="3006361">
              <a:off x="3969270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89" name="TextBox 88"/>
            <p:cNvSpPr txBox="1"/>
            <p:nvPr/>
          </p:nvSpPr>
          <p:spPr>
            <a:xfrm rot="3006361">
              <a:off x="4165733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0" name="TextBox 89"/>
            <p:cNvSpPr txBox="1"/>
            <p:nvPr/>
          </p:nvSpPr>
          <p:spPr>
            <a:xfrm rot="3006361">
              <a:off x="3309511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1" name="TextBox 90"/>
            <p:cNvSpPr txBox="1"/>
            <p:nvPr/>
          </p:nvSpPr>
          <p:spPr>
            <a:xfrm rot="3006361">
              <a:off x="3005485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2" name="TextBox 91"/>
            <p:cNvSpPr txBox="1"/>
            <p:nvPr/>
          </p:nvSpPr>
          <p:spPr>
            <a:xfrm rot="3006361">
              <a:off x="2798081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3" name="TextBox 92"/>
            <p:cNvSpPr txBox="1"/>
            <p:nvPr/>
          </p:nvSpPr>
          <p:spPr>
            <a:xfrm rot="3006361">
              <a:off x="4177228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4" name="TextBox 93"/>
            <p:cNvSpPr txBox="1"/>
            <p:nvPr/>
          </p:nvSpPr>
          <p:spPr>
            <a:xfrm rot="3006361">
              <a:off x="3975510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5" name="TextBox 94"/>
            <p:cNvSpPr txBox="1"/>
            <p:nvPr/>
          </p:nvSpPr>
          <p:spPr>
            <a:xfrm rot="3006361">
              <a:off x="3950088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6" name="TextBox 95"/>
            <p:cNvSpPr txBox="1"/>
            <p:nvPr/>
          </p:nvSpPr>
          <p:spPr>
            <a:xfrm rot="3006361">
              <a:off x="3888452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7" name="TextBox 96"/>
            <p:cNvSpPr txBox="1"/>
            <p:nvPr/>
          </p:nvSpPr>
          <p:spPr>
            <a:xfrm rot="3006361">
              <a:off x="3123745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8" name="TextBox 97"/>
            <p:cNvSpPr txBox="1"/>
            <p:nvPr/>
          </p:nvSpPr>
          <p:spPr>
            <a:xfrm rot="3006361">
              <a:off x="3571127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9" name="TextBox 98"/>
            <p:cNvSpPr txBox="1"/>
            <p:nvPr/>
          </p:nvSpPr>
          <p:spPr>
            <a:xfrm rot="3006361">
              <a:off x="4344199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00" name="TextBox 99"/>
            <p:cNvSpPr txBox="1"/>
            <p:nvPr/>
          </p:nvSpPr>
          <p:spPr>
            <a:xfrm rot="3006361">
              <a:off x="4197484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01" name="TextBox 100"/>
            <p:cNvSpPr txBox="1"/>
            <p:nvPr/>
          </p:nvSpPr>
          <p:spPr>
            <a:xfrm rot="3006361">
              <a:off x="3639845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02" name="TextBox 101"/>
            <p:cNvSpPr txBox="1"/>
            <p:nvPr/>
          </p:nvSpPr>
          <p:spPr>
            <a:xfrm rot="3006361">
              <a:off x="4401062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03" name="TextBox 102"/>
            <p:cNvSpPr txBox="1"/>
            <p:nvPr/>
          </p:nvSpPr>
          <p:spPr>
            <a:xfrm rot="3006361">
              <a:off x="2788572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04" name="TextBox 103"/>
            <p:cNvSpPr txBox="1"/>
            <p:nvPr/>
          </p:nvSpPr>
          <p:spPr>
            <a:xfrm rot="3006361">
              <a:off x="3186654" y="524511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cxnSp>
          <p:nvCxnSpPr>
            <p:cNvPr id="105" name="Straight Arrow Connector 104"/>
            <p:cNvCxnSpPr/>
            <p:nvPr/>
          </p:nvCxnSpPr>
          <p:spPr>
            <a:xfrm>
              <a:off x="2432887" y="5409251"/>
              <a:ext cx="2594102" cy="1169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Right Arrow 109"/>
          <p:cNvSpPr/>
          <p:nvPr/>
        </p:nvSpPr>
        <p:spPr>
          <a:xfrm rot="10800000">
            <a:off x="6531003" y="4921035"/>
            <a:ext cx="673679" cy="3787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" name="Straight Arrow Connector 105"/>
          <p:cNvCxnSpPr/>
          <p:nvPr/>
        </p:nvCxnSpPr>
        <p:spPr>
          <a:xfrm rot="18593639" flipV="1">
            <a:off x="77198" y="4716967"/>
            <a:ext cx="1156521" cy="966795"/>
          </a:xfrm>
          <a:prstGeom prst="straightConnector1">
            <a:avLst/>
          </a:prstGeom>
          <a:ln w="19050"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 rot="18593639">
            <a:off x="1006971" y="5176728"/>
            <a:ext cx="1291130" cy="1544504"/>
          </a:xfrm>
          <a:prstGeom prst="straightConnector1">
            <a:avLst/>
          </a:prstGeom>
          <a:ln w="19050"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/>
          <p:cNvGrpSpPr/>
          <p:nvPr/>
        </p:nvGrpSpPr>
        <p:grpSpPr>
          <a:xfrm rot="238959">
            <a:off x="817557" y="4391669"/>
            <a:ext cx="1515904" cy="1738239"/>
            <a:chOff x="817557" y="4391669"/>
            <a:chExt cx="1515904" cy="1738239"/>
          </a:xfrm>
        </p:grpSpPr>
        <p:sp>
          <p:nvSpPr>
            <p:cNvPr id="119" name="TextBox 118"/>
            <p:cNvSpPr txBox="1"/>
            <p:nvPr/>
          </p:nvSpPr>
          <p:spPr>
            <a:xfrm rot="99023">
              <a:off x="823864" y="559140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30" name="TextBox 129"/>
            <p:cNvSpPr txBox="1"/>
            <p:nvPr/>
          </p:nvSpPr>
          <p:spPr>
            <a:xfrm rot="99023">
              <a:off x="817557" y="5598525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09" name="TextBox 108"/>
            <p:cNvSpPr txBox="1"/>
            <p:nvPr/>
          </p:nvSpPr>
          <p:spPr>
            <a:xfrm rot="99023">
              <a:off x="910823" y="5493272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1" name="TextBox 110"/>
            <p:cNvSpPr txBox="1"/>
            <p:nvPr/>
          </p:nvSpPr>
          <p:spPr>
            <a:xfrm rot="99023">
              <a:off x="1056456" y="532892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2" name="TextBox 111"/>
            <p:cNvSpPr txBox="1"/>
            <p:nvPr/>
          </p:nvSpPr>
          <p:spPr>
            <a:xfrm rot="99023">
              <a:off x="1322579" y="5028592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3" name="TextBox 112"/>
            <p:cNvSpPr txBox="1"/>
            <p:nvPr/>
          </p:nvSpPr>
          <p:spPr>
            <a:xfrm rot="99023">
              <a:off x="1412285" y="492735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4" name="TextBox 113"/>
            <p:cNvSpPr txBox="1"/>
            <p:nvPr/>
          </p:nvSpPr>
          <p:spPr>
            <a:xfrm rot="99023">
              <a:off x="1224127" y="513969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5" name="TextBox 114"/>
            <p:cNvSpPr txBox="1"/>
            <p:nvPr/>
          </p:nvSpPr>
          <p:spPr>
            <a:xfrm rot="99023">
              <a:off x="1600596" y="471484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6" name="TextBox 115"/>
            <p:cNvSpPr txBox="1"/>
            <p:nvPr/>
          </p:nvSpPr>
          <p:spPr>
            <a:xfrm rot="99023">
              <a:off x="1730890" y="4567799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7" name="TextBox 116"/>
            <p:cNvSpPr txBox="1"/>
            <p:nvPr/>
          </p:nvSpPr>
          <p:spPr>
            <a:xfrm rot="99023">
              <a:off x="1163044" y="5208632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8" name="TextBox 117"/>
            <p:cNvSpPr txBox="1"/>
            <p:nvPr/>
          </p:nvSpPr>
          <p:spPr>
            <a:xfrm rot="99023">
              <a:off x="961414" y="543617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0" name="TextBox 119"/>
            <p:cNvSpPr txBox="1"/>
            <p:nvPr/>
          </p:nvSpPr>
          <p:spPr>
            <a:xfrm rot="99023">
              <a:off x="1738514" y="455919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1" name="TextBox 120"/>
            <p:cNvSpPr txBox="1"/>
            <p:nvPr/>
          </p:nvSpPr>
          <p:spPr>
            <a:xfrm rot="99023">
              <a:off x="1604734" y="471017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2" name="TextBox 121"/>
            <p:cNvSpPr txBox="1"/>
            <p:nvPr/>
          </p:nvSpPr>
          <p:spPr>
            <a:xfrm rot="99023">
              <a:off x="1587875" y="472919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3" name="TextBox 122"/>
            <p:cNvSpPr txBox="1"/>
            <p:nvPr/>
          </p:nvSpPr>
          <p:spPr>
            <a:xfrm rot="99023">
              <a:off x="1546998" y="477532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4" name="TextBox 123"/>
            <p:cNvSpPr txBox="1"/>
            <p:nvPr/>
          </p:nvSpPr>
          <p:spPr>
            <a:xfrm rot="99023">
              <a:off x="1039844" y="534766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5" name="TextBox 124"/>
            <p:cNvSpPr txBox="1"/>
            <p:nvPr/>
          </p:nvSpPr>
          <p:spPr>
            <a:xfrm rot="99023">
              <a:off x="1336548" y="501282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6" name="TextBox 125"/>
            <p:cNvSpPr txBox="1"/>
            <p:nvPr/>
          </p:nvSpPr>
          <p:spPr>
            <a:xfrm rot="99023">
              <a:off x="1849249" y="443422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7" name="TextBox 126"/>
            <p:cNvSpPr txBox="1"/>
            <p:nvPr/>
          </p:nvSpPr>
          <p:spPr>
            <a:xfrm rot="99023">
              <a:off x="1751948" y="454403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8" name="TextBox 127"/>
            <p:cNvSpPr txBox="1"/>
            <p:nvPr/>
          </p:nvSpPr>
          <p:spPr>
            <a:xfrm rot="99023">
              <a:off x="1382122" y="496139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9" name="TextBox 128"/>
            <p:cNvSpPr txBox="1"/>
            <p:nvPr/>
          </p:nvSpPr>
          <p:spPr>
            <a:xfrm rot="99023">
              <a:off x="1886960" y="4391669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31" name="TextBox 130"/>
            <p:cNvSpPr txBox="1"/>
            <p:nvPr/>
          </p:nvSpPr>
          <p:spPr>
            <a:xfrm rot="99023">
              <a:off x="1081565" y="5300584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</p:grpSp>
      <p:cxnSp>
        <p:nvCxnSpPr>
          <p:cNvPr id="132" name="Straight Arrow Connector 131"/>
          <p:cNvCxnSpPr/>
          <p:nvPr/>
        </p:nvCxnSpPr>
        <p:spPr>
          <a:xfrm flipV="1">
            <a:off x="754513" y="4035573"/>
            <a:ext cx="1900294" cy="187939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ight Arrow 132"/>
          <p:cNvSpPr/>
          <p:nvPr/>
        </p:nvSpPr>
        <p:spPr>
          <a:xfrm rot="10800000">
            <a:off x="2710451" y="4916150"/>
            <a:ext cx="673679" cy="3787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Arc 133"/>
          <p:cNvSpPr/>
          <p:nvPr/>
        </p:nvSpPr>
        <p:spPr>
          <a:xfrm rot="20481816">
            <a:off x="9622366" y="2312613"/>
            <a:ext cx="1496132" cy="1126222"/>
          </a:xfrm>
          <a:prstGeom prst="arc">
            <a:avLst>
              <a:gd name="adj1" fmla="val 16200000"/>
              <a:gd name="adj2" fmla="val 2678158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2566219" y="2247847"/>
            <a:ext cx="5577545" cy="2180061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8018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71" grpId="0"/>
      <p:bldP spid="110" grpId="0" animBg="1"/>
      <p:bldP spid="13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 reduction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5069897" cy="4362739"/>
              </a:xfrm>
            </p:spPr>
            <p:txBody>
              <a:bodyPr/>
              <a:lstStyle/>
              <a:p>
                <a:r>
                  <a:rPr lang="en-US" dirty="0" smtClean="0"/>
                  <a:t>Does this dataset really need to be represented in two dimensions?</a:t>
                </a:r>
              </a:p>
              <a:p>
                <a:r>
                  <a:rPr lang="en-US" dirty="0" smtClean="0"/>
                  <a:t>Clearly, the radius is almost the same for all points</a:t>
                </a:r>
              </a:p>
              <a:p>
                <a:r>
                  <a:rPr lang="en-US" dirty="0" smtClean="0"/>
                  <a:t>So each data point can be represented only by its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 smtClean="0"/>
                  <a:t>, with a minimal loss of information</a:t>
                </a:r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5069897" cy="4362739"/>
              </a:xfrm>
              <a:blipFill>
                <a:blip r:embed="rId2"/>
                <a:stretch>
                  <a:fillRect l="-1685" t="-1955" r="-1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891" y="1374184"/>
            <a:ext cx="4353147" cy="3280944"/>
          </a:xfrm>
          <a:prstGeom prst="rect">
            <a:avLst/>
          </a:prstGeom>
        </p:spPr>
      </p:pic>
      <p:cxnSp>
        <p:nvCxnSpPr>
          <p:cNvPr id="106" name="Straight Arrow Connector 105"/>
          <p:cNvCxnSpPr/>
          <p:nvPr/>
        </p:nvCxnSpPr>
        <p:spPr>
          <a:xfrm flipV="1">
            <a:off x="9039466" y="2336800"/>
            <a:ext cx="1009698" cy="167019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 flipV="1">
            <a:off x="9039464" y="4006993"/>
            <a:ext cx="1517700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Arc 62"/>
          <p:cNvSpPr/>
          <p:nvPr/>
        </p:nvSpPr>
        <p:spPr>
          <a:xfrm>
            <a:off x="9039464" y="3500583"/>
            <a:ext cx="640245" cy="94936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9226332" y="3545328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 smtClean="0"/>
              <a:t>θ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90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variance in the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871" y="1803901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We would like to identify the axes</a:t>
            </a:r>
            <a:br>
              <a:rPr lang="en-US" sz="2400" dirty="0" smtClean="0"/>
            </a:br>
            <a:r>
              <a:rPr lang="en-US" sz="2400" dirty="0" smtClean="0"/>
              <a:t>along which the variance is the largest</a:t>
            </a:r>
          </a:p>
          <a:p>
            <a:endParaRPr lang="en-US" sz="2400" dirty="0" smtClean="0"/>
          </a:p>
          <a:p>
            <a:r>
              <a:rPr lang="en-US" sz="2400" dirty="0" smtClean="0"/>
              <a:t>These axes are most “interesting”</a:t>
            </a:r>
          </a:p>
          <a:p>
            <a:r>
              <a:rPr lang="en-US" sz="2400" dirty="0" smtClean="0">
                <a:sym typeface="Wingdings" panose="05000000000000000000" pitchFamily="2" charset="2"/>
              </a:rPr>
              <a:t> They contribute more to difference between </a:t>
            </a:r>
            <a:br>
              <a:rPr lang="en-US" sz="2400" dirty="0" smtClean="0">
                <a:sym typeface="Wingdings" panose="05000000000000000000" pitchFamily="2" charset="2"/>
              </a:rPr>
            </a:br>
            <a:r>
              <a:rPr lang="en-US" sz="2400" dirty="0" smtClean="0">
                <a:sym typeface="Wingdings" panose="05000000000000000000" pitchFamily="2" charset="2"/>
              </a:rPr>
              <a:t>data points</a:t>
            </a:r>
          </a:p>
          <a:p>
            <a:endParaRPr lang="en-US" sz="2400" dirty="0" smtClean="0">
              <a:sym typeface="Wingdings" panose="05000000000000000000" pitchFamily="2" charset="2"/>
            </a:endParaRPr>
          </a:p>
          <a:p>
            <a:r>
              <a:rPr lang="en-US" sz="2400" dirty="0" smtClean="0">
                <a:sym typeface="Wingdings" panose="05000000000000000000" pitchFamily="2" charset="2"/>
              </a:rPr>
              <a:t>Axes with little variation look the same for all data points, </a:t>
            </a:r>
            <a:br>
              <a:rPr lang="en-US" sz="2400" dirty="0" smtClean="0">
                <a:sym typeface="Wingdings" panose="05000000000000000000" pitchFamily="2" charset="2"/>
              </a:rPr>
            </a:br>
            <a:r>
              <a:rPr lang="en-US" sz="2400" dirty="0" smtClean="0">
                <a:sym typeface="Wingdings" panose="05000000000000000000" pitchFamily="2" charset="2"/>
              </a:rPr>
              <a:t>and are thus less interesting</a:t>
            </a:r>
          </a:p>
          <a:p>
            <a:r>
              <a:rPr lang="en-US" sz="2400" dirty="0" smtClean="0">
                <a:sym typeface="Wingdings" panose="05000000000000000000" pitchFamily="2" charset="2"/>
              </a:rPr>
              <a:t> Could be removed without a significant loss</a:t>
            </a:r>
            <a:endParaRPr lang="en-US" sz="2400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7834789" y="3446924"/>
            <a:ext cx="2811163" cy="1267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 flipV="1">
            <a:off x="7813176" y="2500337"/>
            <a:ext cx="34920" cy="151657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172348" y="1935239"/>
            <a:ext cx="2572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of the variation is along this axis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10256372" y="2704680"/>
            <a:ext cx="202330" cy="71740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518969" y="4337388"/>
            <a:ext cx="26069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Little variation along this axis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7872682" y="3801295"/>
            <a:ext cx="1589436" cy="74473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3006361">
            <a:off x="7449741" y="2199881"/>
            <a:ext cx="2303212" cy="2432192"/>
            <a:chOff x="6028051" y="2780877"/>
            <a:chExt cx="2303212" cy="2432192"/>
          </a:xfrm>
        </p:grpSpPr>
        <p:cxnSp>
          <p:nvCxnSpPr>
            <p:cNvPr id="11" name="Straight Arrow Connector 10"/>
            <p:cNvCxnSpPr/>
            <p:nvPr/>
          </p:nvCxnSpPr>
          <p:spPr>
            <a:xfrm rot="18593639" flipV="1">
              <a:off x="5933188" y="3323322"/>
              <a:ext cx="1156521" cy="966795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rot="18593639">
              <a:off x="6872424" y="3795252"/>
              <a:ext cx="1291130" cy="1544504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961849" y="397765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986396" y="3711965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202004" y="336919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457444" y="340642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310650" y="365350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498652" y="307078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866374" y="312211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14799" y="360982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36524" y="3773464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827347" y="403612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40577" y="291838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634697" y="3176382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51052" y="322318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406072" y="309873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075423" y="3819034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508816" y="359821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884762" y="290488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769037" y="299936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378582" y="339978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825083" y="278087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934601" y="413817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202352" y="384314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7464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variance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Assume that each feature has zero mean: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 smtClean="0"/>
                  <a:t>  for all </a:t>
                </a:r>
                <a:r>
                  <a:rPr lang="en-US" i="1" dirty="0" smtClean="0"/>
                  <a:t>j</a:t>
                </a:r>
                <a:r>
                  <a:rPr lang="en-US" dirty="0" smtClean="0"/>
                  <a:t>=1,2,…,</a:t>
                </a:r>
                <a:r>
                  <a:rPr lang="en-US" i="1" dirty="0" smtClean="0"/>
                  <a:t>d</a:t>
                </a:r>
              </a:p>
              <a:p>
                <a:endParaRPr lang="en-US" i="1" dirty="0"/>
              </a:p>
              <a:p>
                <a:r>
                  <a:rPr lang="en-US" dirty="0" smtClean="0"/>
                  <a:t>The total variance of feature </a:t>
                </a:r>
                <a:r>
                  <a:rPr lang="en-US" i="1" dirty="0" smtClean="0"/>
                  <a:t>j</a:t>
                </a:r>
                <a:r>
                  <a:rPr lang="en-US" dirty="0" smtClean="0"/>
                  <a:t>: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The total variance of the data: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all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  <m:e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nary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006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reduce the dimension?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33201"/>
            <a:ext cx="10515600" cy="4351338"/>
          </a:xfrm>
        </p:spPr>
        <p:txBody>
          <a:bodyPr/>
          <a:lstStyle/>
          <a:p>
            <a:r>
              <a:rPr lang="en-US" dirty="0" smtClean="0"/>
              <a:t>We would like to identify axes along which the data is most variable</a:t>
            </a:r>
          </a:p>
          <a:p>
            <a:r>
              <a:rPr lang="en-US" dirty="0" smtClean="0"/>
              <a:t>We could then keep them and remove the other axes</a:t>
            </a:r>
          </a:p>
          <a:p>
            <a:endParaRPr lang="en-US" dirty="0" smtClean="0"/>
          </a:p>
          <a:p>
            <a:r>
              <a:rPr lang="en-US" dirty="0" smtClean="0"/>
              <a:t>The most important </a:t>
            </a:r>
            <a:r>
              <a:rPr lang="en-US" dirty="0"/>
              <a:t>and popular method of dimension </a:t>
            </a:r>
            <a:r>
              <a:rPr lang="en-US" dirty="0" smtClean="0"/>
              <a:t>reduction is </a:t>
            </a:r>
            <a:br>
              <a:rPr lang="en-US" dirty="0" smtClean="0"/>
            </a:br>
            <a:r>
              <a:rPr lang="en-US" dirty="0" smtClean="0">
                <a:solidFill>
                  <a:srgbClr val="3333CC"/>
                </a:solidFill>
              </a:rPr>
              <a:t>Principal Component Analysis (PCA)</a:t>
            </a:r>
            <a:endParaRPr lang="en-US" dirty="0">
              <a:solidFill>
                <a:srgbClr val="3333CC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73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Principal Component Analysis (PCA)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26701" y="1735105"/>
                <a:ext cx="9837943" cy="4380559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solidFill>
                      <a:srgbClr val="7030A0"/>
                    </a:solidFill>
                  </a:rPr>
                  <a:t>Basic idea: </a:t>
                </a:r>
              </a:p>
              <a:p>
                <a:r>
                  <a:rPr lang="en-US" sz="2400" dirty="0" smtClean="0"/>
                  <a:t>We start with a vector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 smtClean="0"/>
                  <a:t> dimensions: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,2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We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transform</a:t>
                </a:r>
                <a:r>
                  <a:rPr lang="en-US" sz="2400" dirty="0" smtClean="0"/>
                  <a:t> it to a new vector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 smtClean="0"/>
                  <a:t> dimensions: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,2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 smtClean="0"/>
              </a:p>
              <a:p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 is constructed such that its values are of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decreasing importance</a:t>
                </a:r>
              </a:p>
              <a:p>
                <a:r>
                  <a:rPr lang="en-US" sz="2400" dirty="0" smtClean="0"/>
                  <a:t>The first few values already represent the data well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We can represent each data point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≈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,2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1" i="1" dirty="0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/>
                  <a:t>,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≪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By that we reduce the dimension from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2400" i="1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6701" y="1735105"/>
                <a:ext cx="9837943" cy="4380559"/>
              </a:xfrm>
              <a:blipFill>
                <a:blip r:embed="rId2"/>
                <a:stretch>
                  <a:fillRect l="-805" t="-1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729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PCA: Molecular biology and medicine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370" y="3301108"/>
            <a:ext cx="4053452" cy="2358976"/>
          </a:xfrm>
        </p:spPr>
      </p:pic>
      <p:sp>
        <p:nvSpPr>
          <p:cNvPr id="7" name="TextBox 6"/>
          <p:cNvSpPr txBox="1"/>
          <p:nvPr/>
        </p:nvSpPr>
        <p:spPr>
          <a:xfrm>
            <a:off x="7559818" y="2272122"/>
            <a:ext cx="4100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 expression in induced pluripotent vs embryonic stem cells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Buganim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lab)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64" y="2910401"/>
            <a:ext cx="2632122" cy="305695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4173" y="2070104"/>
            <a:ext cx="3241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 expression in cancers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207" y="2070104"/>
            <a:ext cx="3071142" cy="382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0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PCA: Human genetics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75489" y="1896702"/>
            <a:ext cx="4828032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3,000 European individuals were genotyped at 0.5M markers</a:t>
            </a:r>
          </a:p>
          <a:p>
            <a:r>
              <a:rPr lang="en-US" dirty="0" smtClean="0"/>
              <a:t>PCA shows that individuals cluster according to their geography</a:t>
            </a:r>
          </a:p>
          <a:p>
            <a:r>
              <a:rPr lang="en-US" sz="1400" dirty="0"/>
              <a:t>AL, Albania; AT, Austria; BA, Bosnia-Herzegovina; BE, Belgium; BG, Bulgaria; CH, Switzerland; CY, Cyprus; CZ, Czech Republic; DE, Germany; DK, Denmark; ES, Spain; FI, Finland; FR, France; GB, United Kingdom; GR, Greece; HR, Croatia; HU, Hungary; IE, Ireland; IT, Italy; KS, Kosovo; LV, Latvia; MK, Macedonia; NO, Norway; NL, Netherlands; PL, Poland; PT, Portugal; RO, Romania; RS, Serbia and Montenegro; RU, Russia, </a:t>
            </a:r>
            <a:r>
              <a:rPr lang="en-US" sz="1400" dirty="0" err="1"/>
              <a:t>Sct</a:t>
            </a:r>
            <a:r>
              <a:rPr lang="en-US" sz="1400" dirty="0"/>
              <a:t>, Scotland; SE, Sweden; SI, Slovenia; SK, Slovakia; TR, Turkey; UA, Ukraine; YG, Yugoslavia</a:t>
            </a:r>
          </a:p>
        </p:txBody>
      </p:sp>
      <p:pic>
        <p:nvPicPr>
          <p:cNvPr id="6" name="Picture 61" descr="nature07331-f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6" b="39850"/>
          <a:stretch/>
        </p:blipFill>
        <p:spPr bwMode="auto">
          <a:xfrm>
            <a:off x="5810269" y="1379032"/>
            <a:ext cx="6219185" cy="528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2601" y="6314030"/>
            <a:ext cx="6731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Novembre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Nature, 2008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mirror geography within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Europe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76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PCA: First step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6750" y="1835457"/>
                <a:ext cx="11078497" cy="4575175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Reminder: we transform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is the most “important” value</a:t>
                </a:r>
              </a:p>
              <a:p>
                <a:r>
                  <a:rPr lang="en-US" sz="2400" dirty="0" smtClean="0"/>
                  <a:t>How to find it?</a:t>
                </a:r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The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are </a:t>
                </a:r>
                <a:r>
                  <a:rPr lang="en-US" sz="2400" dirty="0"/>
                  <a:t>called the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scores of the first </a:t>
                </a:r>
                <a:r>
                  <a:rPr lang="en-US" sz="2400" dirty="0">
                    <a:solidFill>
                      <a:srgbClr val="3333CC"/>
                    </a:solidFill>
                  </a:rPr>
                  <a:t>principal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component (PC)</a:t>
                </a:r>
                <a:endParaRPr lang="en-US" sz="2400" dirty="0">
                  <a:solidFill>
                    <a:srgbClr val="3333CC"/>
                  </a:solidFill>
                </a:endParaRPr>
              </a:p>
              <a:p>
                <a:r>
                  <a:rPr lang="en-US" sz="2400" dirty="0"/>
                  <a:t>The weights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/>
                  <a:t> are called the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loadings of the first PC</a:t>
                </a:r>
                <a:endParaRPr lang="en-US" sz="24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6750" y="1835457"/>
                <a:ext cx="11078497" cy="4575175"/>
              </a:xfrm>
              <a:blipFill>
                <a:blip r:embed="rId2"/>
                <a:stretch>
                  <a:fillRect l="-715" t="-13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398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87489"/>
                <a:ext cx="10810875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The weights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are </a:t>
                </a:r>
                <a:r>
                  <a:rPr lang="en-US" sz="2400" dirty="0"/>
                  <a:t>chosen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have the </a:t>
                </a:r>
                <a:r>
                  <a:rPr lang="en-US" sz="2400" dirty="0">
                    <a:solidFill>
                      <a:srgbClr val="3333CC"/>
                    </a:solidFill>
                  </a:rPr>
                  <a:t>maximal variance</a:t>
                </a:r>
              </a:p>
              <a:p>
                <a:r>
                  <a:rPr lang="en-US" sz="2400" dirty="0" smtClean="0"/>
                  <a:t>This </a:t>
                </a:r>
                <a:r>
                  <a:rPr lang="en-US" sz="2400" dirty="0"/>
                  <a:t>is computed using linear algebra techniques (</a:t>
                </a:r>
                <a:r>
                  <a:rPr lang="en-US" sz="2400" dirty="0" err="1">
                    <a:solidFill>
                      <a:srgbClr val="3333CC"/>
                    </a:solidFill>
                  </a:rPr>
                  <a:t>eigen</a:t>
                </a:r>
                <a:r>
                  <a:rPr lang="en-US" sz="2400" dirty="0">
                    <a:solidFill>
                      <a:srgbClr val="3333CC"/>
                    </a:solidFill>
                  </a:rPr>
                  <a:t>-decomposition</a:t>
                </a:r>
                <a:r>
                  <a:rPr lang="en-US" sz="2400" dirty="0" smtClean="0"/>
                  <a:t>)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We thus reduced each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 smtClean="0"/>
                  <a:t>-dimensional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 into a single number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Since we chose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to have maximal variance, they are the best representation of the data, if we had to reduce it to a single dimension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87489"/>
                <a:ext cx="10810875" cy="4351338"/>
              </a:xfrm>
              <a:blipFill>
                <a:blip r:embed="rId2"/>
                <a:stretch>
                  <a:fillRect l="-733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the first 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64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87489"/>
                <a:ext cx="10810875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The </a:t>
                </a:r>
                <a:r>
                  <a:rPr lang="en-US" sz="2400" dirty="0"/>
                  <a:t>transformation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400" dirty="0" smtClean="0"/>
                  <a:t> is analogous </a:t>
                </a:r>
                <a:r>
                  <a:rPr lang="en-US" sz="2400" dirty="0"/>
                  <a:t>to the </a:t>
                </a:r>
                <a:r>
                  <a:rPr lang="en-US" sz="2400" dirty="0" smtClean="0"/>
                  <a:t>axes </a:t>
                </a:r>
                <a:r>
                  <a:rPr lang="en-US" sz="2400" dirty="0"/>
                  <a:t>rotation </a:t>
                </a:r>
                <a:r>
                  <a:rPr lang="en-US" sz="2400" dirty="0" smtClean="0"/>
                  <a:t>and projection we </a:t>
                </a:r>
                <a:r>
                  <a:rPr lang="en-US" sz="2400" dirty="0"/>
                  <a:t>saw </a:t>
                </a:r>
                <a:r>
                  <a:rPr lang="en-US" sz="2400" dirty="0" smtClean="0"/>
                  <a:t>earlier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87489"/>
                <a:ext cx="10810875" cy="4351338"/>
              </a:xfrm>
              <a:blipFill rotWithShape="0">
                <a:blip r:embed="rId2"/>
                <a:stretch>
                  <a:fillRect l="-733" t="-1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 rot="3006361">
            <a:off x="6649102" y="3182693"/>
            <a:ext cx="2303212" cy="2432192"/>
            <a:chOff x="6028051" y="2780877"/>
            <a:chExt cx="2303212" cy="2432192"/>
          </a:xfrm>
        </p:grpSpPr>
        <p:cxnSp>
          <p:nvCxnSpPr>
            <p:cNvPr id="5" name="Straight Arrow Connector 4"/>
            <p:cNvCxnSpPr/>
            <p:nvPr/>
          </p:nvCxnSpPr>
          <p:spPr>
            <a:xfrm rot="18593639" flipV="1">
              <a:off x="5933188" y="3323322"/>
              <a:ext cx="1156521" cy="966795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18593639">
              <a:off x="6872424" y="3795252"/>
              <a:ext cx="1291130" cy="1544504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6961849" y="397765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86396" y="3711965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202004" y="336919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457444" y="340642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310650" y="365350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98652" y="307078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866375" y="312211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114799" y="360982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836524" y="3773464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827347" y="403612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40577" y="291838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634697" y="3176382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651052" y="3223189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406072" y="309873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075423" y="3819035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508816" y="359821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884762" y="290488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69037" y="299936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378582" y="339978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825083" y="278087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934601" y="413817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202352" y="384314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</p:grpSp>
      <p:cxnSp>
        <p:nvCxnSpPr>
          <p:cNvPr id="29" name="Straight Arrow Connector 28"/>
          <p:cNvCxnSpPr/>
          <p:nvPr/>
        </p:nvCxnSpPr>
        <p:spPr>
          <a:xfrm>
            <a:off x="7034150" y="4429736"/>
            <a:ext cx="2811163" cy="1267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7022538" y="3520711"/>
            <a:ext cx="34920" cy="151657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1398696" y="3803437"/>
            <a:ext cx="712185" cy="595353"/>
          </a:xfrm>
          <a:prstGeom prst="straightConnector1">
            <a:avLst/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393257" y="4304889"/>
            <a:ext cx="834671" cy="998468"/>
          </a:xfrm>
          <a:prstGeom prst="straightConnector1">
            <a:avLst/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 rot="3006361">
            <a:off x="1850769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 rot="3006361">
            <a:off x="2070360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 rot="3006361">
            <a:off x="2471631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 rot="3006361">
            <a:off x="2606894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 rot="3006361">
            <a:off x="2323182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 rot="3006361">
            <a:off x="2890837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 rot="3006361">
            <a:off x="3087300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 rot="3006361">
            <a:off x="2231078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 rot="3006361">
            <a:off x="1927052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 rot="3006361">
            <a:off x="1719648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 rot="3006361">
            <a:off x="3098795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 rot="3006361">
            <a:off x="2897077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 rot="3006361">
            <a:off x="2871655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 rot="3006361">
            <a:off x="2810019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 rot="3006361">
            <a:off x="2045312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 rot="3006361">
            <a:off x="2492694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 rot="3006361">
            <a:off x="3265766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 rot="3006361">
            <a:off x="3119051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 rot="3006361">
            <a:off x="2561412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 rot="3006361">
            <a:off x="3322629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 rot="3006361">
            <a:off x="1710139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 rot="3006361">
            <a:off x="2108221" y="4205402"/>
            <a:ext cx="446501" cy="531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1354454" y="4369540"/>
            <a:ext cx="2594102" cy="1169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ight Arrow 59"/>
          <p:cNvSpPr/>
          <p:nvPr/>
        </p:nvSpPr>
        <p:spPr>
          <a:xfrm rot="10800000">
            <a:off x="4769278" y="4177309"/>
            <a:ext cx="1191491" cy="3787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c 60"/>
          <p:cNvSpPr/>
          <p:nvPr/>
        </p:nvSpPr>
        <p:spPr>
          <a:xfrm rot="20481816">
            <a:off x="7942004" y="3256548"/>
            <a:ext cx="1496132" cy="1126222"/>
          </a:xfrm>
          <a:prstGeom prst="arc">
            <a:avLst>
              <a:gd name="adj1" fmla="val 16200000"/>
              <a:gd name="adj2" fmla="val 2678158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9541343" y="3138827"/>
            <a:ext cx="21531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transformation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374748" y="5543495"/>
                <a:ext cx="6222986" cy="4135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coordinates along the new x-axis are the numbers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</m:oMath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748" y="5543495"/>
                <a:ext cx="6222986" cy="413511"/>
              </a:xfrm>
              <a:prstGeom prst="rect">
                <a:avLst/>
              </a:prstGeom>
              <a:blipFill rotWithShape="0">
                <a:blip r:embed="rId3"/>
                <a:stretch>
                  <a:fillRect l="-1078" t="-7353" b="-22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Arrow Connector 64"/>
          <p:cNvCxnSpPr>
            <a:endCxn id="55" idx="3"/>
          </p:cNvCxnSpPr>
          <p:nvPr/>
        </p:nvCxnSpPr>
        <p:spPr>
          <a:xfrm flipH="1" flipV="1">
            <a:off x="2927848" y="4642379"/>
            <a:ext cx="533273" cy="83646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3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first 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15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variance explained by the first PC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2475" y="1710813"/>
                <a:ext cx="10601325" cy="484730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The total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variance</a:t>
                </a:r>
                <a:r>
                  <a:rPr lang="en-US" sz="2400" dirty="0" smtClean="0"/>
                  <a:t> of the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first PC</a:t>
                </a:r>
                <a:r>
                  <a:rPr lang="en-US" sz="2400" dirty="0" smtClean="0"/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Var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sz="2400" dirty="0"/>
              </a:p>
              <a:p>
                <a:r>
                  <a:rPr lang="en-US" sz="2000" dirty="0" smtClean="0"/>
                  <a:t>(The mean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nary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 smtClean="0"/>
                  <a:t>)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The </a:t>
                </a:r>
                <a:r>
                  <a:rPr lang="en-US" sz="2400" dirty="0" smtClean="0"/>
                  <a:t>total </a:t>
                </a:r>
                <a:r>
                  <a:rPr lang="en-US" sz="2400" dirty="0">
                    <a:solidFill>
                      <a:srgbClr val="3333CC"/>
                    </a:solidFill>
                  </a:rPr>
                  <a:t>variance</a:t>
                </a:r>
                <a:r>
                  <a:rPr lang="en-US" sz="2400" dirty="0"/>
                  <a:t> of the </a:t>
                </a:r>
                <a:r>
                  <a:rPr lang="en-US" sz="2400" dirty="0">
                    <a:solidFill>
                      <a:srgbClr val="3333CC"/>
                    </a:solidFill>
                  </a:rPr>
                  <a:t>data</a:t>
                </a:r>
                <a:r>
                  <a:rPr lang="en-US" sz="2400" dirty="0" smtClean="0"/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all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  <m:e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nary>
                      </m:e>
                    </m:nary>
                  </m:oMath>
                </a14:m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 smtClean="0"/>
                  <a:t>The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proportion of variance explained</a:t>
                </a:r>
                <a:r>
                  <a:rPr lang="en-US" sz="2400" dirty="0" smtClean="0"/>
                  <a:t> by the first PC: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  <m:e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  <m:e>
                            <m:nary>
                              <m:naryPr>
                                <m:chr m:val="∑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nary>
                          </m:e>
                        </m:nary>
                      </m:den>
                    </m:f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higher the proportion, the more variability of the data captured by the first PC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2475" y="1710813"/>
                <a:ext cx="10601325" cy="4847303"/>
              </a:xfrm>
              <a:blipFill rotWithShape="0">
                <a:blip r:embed="rId2"/>
                <a:stretch>
                  <a:fillRect l="-747" t="-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2333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second principal component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We already found an axis (for PC1) that represents the maximal variance</a:t>
            </a:r>
          </a:p>
          <a:p>
            <a:r>
              <a:rPr lang="en-US" sz="2400" dirty="0" smtClean="0"/>
              <a:t>What to do with the remaining variance?</a:t>
            </a:r>
          </a:p>
          <a:p>
            <a:endParaRPr lang="en-US" sz="2400" dirty="0"/>
          </a:p>
          <a:p>
            <a:r>
              <a:rPr lang="en-US" sz="2400" dirty="0" smtClean="0"/>
              <a:t>We would like to find an axis along which</a:t>
            </a:r>
            <a:br>
              <a:rPr lang="en-US" sz="2400" dirty="0" smtClean="0"/>
            </a:br>
            <a:r>
              <a:rPr lang="en-US" sz="2400" dirty="0" smtClean="0"/>
              <a:t>the </a:t>
            </a:r>
            <a:r>
              <a:rPr lang="en-US" sz="2400" dirty="0" smtClean="0">
                <a:solidFill>
                  <a:srgbClr val="3333CC"/>
                </a:solidFill>
              </a:rPr>
              <a:t>remaining</a:t>
            </a:r>
            <a:r>
              <a:rPr lang="en-US" sz="2400" dirty="0" smtClean="0"/>
              <a:t> variance is maximal</a:t>
            </a:r>
          </a:p>
          <a:p>
            <a:endParaRPr lang="en-US" sz="2400" dirty="0"/>
          </a:p>
          <a:p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 rot="3006361">
            <a:off x="7629289" y="3127158"/>
            <a:ext cx="2303212" cy="2432192"/>
            <a:chOff x="6028051" y="2780877"/>
            <a:chExt cx="2303212" cy="2432192"/>
          </a:xfrm>
        </p:grpSpPr>
        <p:cxnSp>
          <p:nvCxnSpPr>
            <p:cNvPr id="5" name="Straight Arrow Connector 4"/>
            <p:cNvCxnSpPr/>
            <p:nvPr/>
          </p:nvCxnSpPr>
          <p:spPr>
            <a:xfrm rot="18593639" flipV="1">
              <a:off x="5933188" y="3323322"/>
              <a:ext cx="1156521" cy="966795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18593639">
              <a:off x="6872424" y="3795252"/>
              <a:ext cx="1291130" cy="1544504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6961849" y="397765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86396" y="3711965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202004" y="336919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457444" y="340642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310650" y="3653501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98652" y="307078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866374" y="312211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114799" y="360982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836524" y="3773464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827347" y="403612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40577" y="291838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634697" y="3176382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651052" y="322318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406072" y="309873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075423" y="3819034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508816" y="3598218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884762" y="2904880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69037" y="299936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378582" y="339978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825083" y="2780877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934601" y="4138173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202352" y="3843146"/>
              <a:ext cx="446501" cy="531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</p:grpSp>
      <p:cxnSp>
        <p:nvCxnSpPr>
          <p:cNvPr id="29" name="Straight Arrow Connector 28"/>
          <p:cNvCxnSpPr/>
          <p:nvPr/>
        </p:nvCxnSpPr>
        <p:spPr>
          <a:xfrm>
            <a:off x="8014337" y="4374201"/>
            <a:ext cx="2811163" cy="1267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8002725" y="3465176"/>
            <a:ext cx="34920" cy="151657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rc 30"/>
          <p:cNvSpPr/>
          <p:nvPr/>
        </p:nvSpPr>
        <p:spPr>
          <a:xfrm rot="20481816">
            <a:off x="8922191" y="3201013"/>
            <a:ext cx="1496132" cy="1126222"/>
          </a:xfrm>
          <a:prstGeom prst="arc">
            <a:avLst>
              <a:gd name="adj1" fmla="val 16200000"/>
              <a:gd name="adj2" fmla="val 2678158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5266263" y="5927994"/>
            <a:ext cx="3803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Variability remains along the y-axis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7060684" y="4386879"/>
            <a:ext cx="774908" cy="146144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378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second PC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Reminder: we transform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,2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,2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</m:sSub>
                  </m:oMath>
                </a14:m>
                <a:r>
                  <a:rPr lang="en-US" sz="2400" dirty="0"/>
                  <a:t> is the </a:t>
                </a:r>
                <a:r>
                  <a:rPr lang="en-US" sz="2400" i="1" dirty="0" smtClean="0"/>
                  <a:t>second</a:t>
                </a:r>
                <a:r>
                  <a:rPr lang="en-US" sz="2400" dirty="0" smtClean="0"/>
                  <a:t> most </a:t>
                </a:r>
                <a:r>
                  <a:rPr lang="en-US" sz="2400" dirty="0"/>
                  <a:t>“important” </a:t>
                </a:r>
                <a:r>
                  <a:rPr lang="en-US" sz="2400" dirty="0" smtClean="0"/>
                  <a:t>value</a:t>
                </a:r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The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</m:sSub>
                  </m:oMath>
                </a14:m>
                <a:r>
                  <a:rPr lang="en-US" sz="2400" dirty="0"/>
                  <a:t> are </a:t>
                </a:r>
                <a:r>
                  <a:rPr lang="en-US" sz="2400" dirty="0" smtClean="0"/>
                  <a:t>the </a:t>
                </a:r>
                <a:r>
                  <a:rPr lang="en-US" sz="2400" dirty="0">
                    <a:solidFill>
                      <a:srgbClr val="3333CC"/>
                    </a:solidFill>
                  </a:rPr>
                  <a:t>scores of the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second PC</a:t>
                </a:r>
                <a:endParaRPr lang="en-US" sz="2400" dirty="0">
                  <a:solidFill>
                    <a:srgbClr val="3333CC"/>
                  </a:solidFill>
                </a:endParaRPr>
              </a:p>
              <a:p>
                <a:r>
                  <a:rPr lang="en-US" sz="2400" dirty="0"/>
                  <a:t>The weights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,2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are </a:t>
                </a:r>
                <a:r>
                  <a:rPr lang="en-US" sz="2400" dirty="0" smtClean="0"/>
                  <a:t>the </a:t>
                </a:r>
                <a:r>
                  <a:rPr lang="en-US" sz="2400" dirty="0">
                    <a:solidFill>
                      <a:srgbClr val="3333CC"/>
                    </a:solidFill>
                  </a:rPr>
                  <a:t>loadings of the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second PC</a:t>
                </a:r>
                <a:endParaRPr lang="en-US" sz="2400" dirty="0">
                  <a:solidFill>
                    <a:srgbClr val="3333CC"/>
                  </a:solidFill>
                </a:endParaRPr>
              </a:p>
              <a:p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358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87489"/>
                <a:ext cx="10810875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The weights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 are </a:t>
                </a:r>
                <a:r>
                  <a:rPr lang="en-US" sz="2400" dirty="0"/>
                  <a:t>chosen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1,</m:t>
                        </m:r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2,</m:t>
                        </m:r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</m:sSub>
                  </m:oMath>
                </a14:m>
                <a:r>
                  <a:rPr lang="en-US" sz="2400" dirty="0"/>
                  <a:t> have the </a:t>
                </a:r>
                <a:r>
                  <a:rPr lang="en-US" sz="2400" dirty="0">
                    <a:solidFill>
                      <a:srgbClr val="3333CC"/>
                    </a:solidFill>
                  </a:rPr>
                  <a:t>maximal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variance that remains in directions other than the first PC</a:t>
                </a:r>
                <a:endParaRPr lang="en-US" sz="2400" dirty="0">
                  <a:solidFill>
                    <a:srgbClr val="3333CC"/>
                  </a:solidFill>
                </a:endParaRP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This </a:t>
                </a:r>
                <a:r>
                  <a:rPr lang="en-US" sz="2400" dirty="0"/>
                  <a:t>is computed </a:t>
                </a:r>
                <a:r>
                  <a:rPr lang="en-US" sz="2400" dirty="0" smtClean="0"/>
                  <a:t>again using </a:t>
                </a:r>
                <a:r>
                  <a:rPr lang="en-US" sz="2400" dirty="0"/>
                  <a:t>linear algebra </a:t>
                </a:r>
                <a:r>
                  <a:rPr lang="en-US" sz="2400" dirty="0" smtClean="0"/>
                  <a:t>techniques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At this point, we reduced </a:t>
                </a:r>
                <a:r>
                  <a:rPr lang="en-US" sz="2400" dirty="0"/>
                  <a:t>each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/>
                  <a:t>-dimensional data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into a pair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,2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These reduced data points can be plotted in 2D</a:t>
                </a:r>
                <a:r>
                  <a:rPr lang="en-US" sz="2400" dirty="0" smtClean="0"/>
                  <a:t>!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The total variance of the </a:t>
                </a:r>
                <a:r>
                  <a:rPr lang="en-US" sz="2400" dirty="0" smtClean="0"/>
                  <a:t>second PC</a:t>
                </a:r>
                <a:r>
                  <a:rPr lang="en-US" sz="2400" dirty="0"/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,2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(1)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87489"/>
                <a:ext cx="10810875" cy="4351338"/>
              </a:xfrm>
              <a:blipFill>
                <a:blip r:embed="rId2"/>
                <a:stretch>
                  <a:fillRect l="-733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H="1">
            <a:off x="9395377" y="5122702"/>
            <a:ext cx="523875" cy="247650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919252" y="4706206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was by definition the maximal variance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second 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778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interactive visualization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http://setosa.io/ev/principal-component-analysis/</a:t>
            </a:r>
          </a:p>
        </p:txBody>
      </p:sp>
    </p:spTree>
    <p:extLst>
      <p:ext uri="{BB962C8B-B14F-4D97-AF65-F5344CB8AC3E}">
        <p14:creationId xmlns:p14="http://schemas.microsoft.com/office/powerpoint/2010/main" val="13225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Higher PCs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For the third PC, we similarly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,3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</a:t>
                </a:r>
                <a:r>
                  <a:rPr lang="en-US" sz="2400" dirty="0"/>
                  <a:t>weights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/>
                  <a:t> are chosen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2,</m:t>
                        </m:r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,3</m:t>
                        </m:r>
                      </m:sub>
                    </m:sSub>
                  </m:oMath>
                </a14:m>
                <a:r>
                  <a:rPr lang="en-US" sz="2400" dirty="0"/>
                  <a:t> have the </a:t>
                </a:r>
                <a:r>
                  <a:rPr lang="en-US" sz="2400" dirty="0">
                    <a:solidFill>
                      <a:srgbClr val="3333CC"/>
                    </a:solidFill>
                  </a:rPr>
                  <a:t>maximal variance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/>
                  <a:t>that </a:t>
                </a:r>
                <a:r>
                  <a:rPr lang="en-US" sz="2400" dirty="0">
                    <a:solidFill>
                      <a:srgbClr val="3333CC"/>
                    </a:solidFill>
                  </a:rPr>
                  <a:t>remains</a:t>
                </a:r>
                <a:r>
                  <a:rPr lang="en-US" sz="2400" dirty="0"/>
                  <a:t> in directions </a:t>
                </a:r>
                <a:r>
                  <a:rPr lang="en-US" sz="2400" dirty="0">
                    <a:solidFill>
                      <a:srgbClr val="3333CC"/>
                    </a:solidFill>
                  </a:rPr>
                  <a:t>other than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/>
                  <a:t>first</a:t>
                </a:r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and </a:t>
                </a:r>
                <a:r>
                  <a:rPr lang="en-US" sz="2400" dirty="0" smtClean="0"/>
                  <a:t>second PC</a:t>
                </a:r>
                <a:endParaRPr lang="en-US" sz="2400" dirty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We move on similarly, until PC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endParaRPr lang="en-US" sz="2400" dirty="0" smtClean="0"/>
              </a:p>
              <a:p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1345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Higher PCs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At this point, we transformed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into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>
                    <a:sym typeface="Wingdings" panose="05000000000000000000" pitchFamily="2" charset="2"/>
                  </a:rPr>
                  <a:t></a:t>
                </a:r>
                <a:r>
                  <a:rPr lang="en-US" sz="2400" dirty="0"/>
                  <a:t> No dimension reduction here</a:t>
                </a:r>
              </a:p>
              <a:p>
                <a:r>
                  <a:rPr lang="en-US" sz="2400" dirty="0"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has the same information 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 smtClean="0"/>
                  <a:t>For dimension reduction, we choose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≪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 smtClean="0"/>
                  <a:t> and take only the first </a:t>
                </a:r>
                <a:r>
                  <a:rPr lang="en-US" sz="2400" i="1" dirty="0" smtClean="0"/>
                  <a:t>k</a:t>
                </a:r>
                <a:r>
                  <a:rPr lang="en-US" sz="2400" dirty="0" smtClean="0"/>
                  <a:t> PCs</a:t>
                </a:r>
              </a:p>
              <a:p>
                <a:r>
                  <a:rPr lang="en-US" sz="2400" dirty="0" smtClean="0"/>
                  <a:t>Data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1" i="1" dirty="0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is reduced 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1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12" t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059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variance explained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33412" y="1835150"/>
                <a:ext cx="11234123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The variance explained by PC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400" dirty="0" smtClean="0"/>
                  <a:t> is: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Since at each step we maximize the variance, </a:t>
                </a:r>
                <a:r>
                  <a:rPr lang="en-US" sz="2400" dirty="0" err="1" smtClean="0"/>
                  <a:t>Var</a:t>
                </a:r>
                <a:r>
                  <a:rPr lang="en-US" sz="2400" dirty="0" smtClean="0"/>
                  <a:t>(1) &gt; </a:t>
                </a:r>
                <a:r>
                  <a:rPr lang="en-US" sz="2400" dirty="0" err="1" smtClean="0"/>
                  <a:t>Var</a:t>
                </a:r>
                <a:r>
                  <a:rPr lang="en-US" sz="2400" dirty="0" smtClean="0"/>
                  <a:t>(2) &gt; … &gt; </a:t>
                </a:r>
                <a:r>
                  <a:rPr lang="en-US" sz="2400" dirty="0" err="1" smtClean="0"/>
                  <a:t>Var</a:t>
                </a:r>
                <a:r>
                  <a:rPr lang="en-US" sz="2400" dirty="0" smtClean="0"/>
                  <a:t>(</a:t>
                </a:r>
                <a:r>
                  <a:rPr lang="en-US" sz="2400" i="1" dirty="0" smtClean="0"/>
                  <a:t>d</a:t>
                </a:r>
                <a:r>
                  <a:rPr lang="en-US" sz="2400" dirty="0" smtClean="0"/>
                  <a:t>)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total variance is </a:t>
                </a:r>
                <a:r>
                  <a:rPr lang="en-US" sz="2400" dirty="0" err="1" smtClean="0"/>
                  <a:t>Var</a:t>
                </a:r>
                <a:r>
                  <a:rPr lang="en-US" sz="2400" dirty="0" smtClean="0"/>
                  <a:t>(all) = </a:t>
                </a:r>
                <a:r>
                  <a:rPr lang="en-US" sz="2400" dirty="0" err="1" smtClean="0"/>
                  <a:t>Var</a:t>
                </a:r>
                <a:r>
                  <a:rPr lang="en-US" sz="2400" dirty="0" smtClean="0"/>
                  <a:t>(1) + </a:t>
                </a:r>
                <a:r>
                  <a:rPr lang="en-US" sz="2400" dirty="0" err="1" smtClean="0"/>
                  <a:t>Var</a:t>
                </a:r>
                <a:r>
                  <a:rPr lang="en-US" sz="2400" dirty="0" smtClean="0"/>
                  <a:t>(2) + … + </a:t>
                </a:r>
                <a:r>
                  <a:rPr lang="en-US" sz="2400" dirty="0" err="1" smtClean="0"/>
                  <a:t>Var</a:t>
                </a:r>
                <a:r>
                  <a:rPr lang="en-US" sz="2400" dirty="0" smtClean="0"/>
                  <a:t>(</a:t>
                </a:r>
                <a:r>
                  <a:rPr lang="en-US" sz="2400" i="1" dirty="0" smtClean="0"/>
                  <a:t>d</a:t>
                </a:r>
                <a:r>
                  <a:rPr lang="en-US" sz="2400" dirty="0" smtClean="0"/>
                  <a:t>)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proportion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of variance explained </a:t>
                </a:r>
                <a:r>
                  <a:rPr lang="en-US" sz="2400" dirty="0" smtClean="0"/>
                  <a:t>by PC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400" dirty="0" smtClean="0"/>
                  <a:t> is:  </a:t>
                </a:r>
                <a:r>
                  <a:rPr lang="en-US" sz="2400" dirty="0" err="1" smtClean="0"/>
                  <a:t>Var</a:t>
                </a:r>
                <a:r>
                  <a:rPr lang="en-US" sz="2400" dirty="0" smtClean="0"/>
                  <a:t>(</a:t>
                </a:r>
                <a:r>
                  <a:rPr lang="en-US" sz="2400" i="1" dirty="0" smtClean="0"/>
                  <a:t>j</a:t>
                </a:r>
                <a:r>
                  <a:rPr lang="en-US" sz="2400" dirty="0" smtClean="0"/>
                  <a:t>) / </a:t>
                </a:r>
                <a:r>
                  <a:rPr lang="en-US" sz="2400" dirty="0" err="1" smtClean="0"/>
                  <a:t>Var</a:t>
                </a:r>
                <a:r>
                  <a:rPr lang="en-US" sz="2400" dirty="0" smtClean="0"/>
                  <a:t>(all)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The proportion of variance explained by </a:t>
                </a:r>
                <a:r>
                  <a:rPr lang="en-US" sz="2400" dirty="0">
                    <a:solidFill>
                      <a:srgbClr val="3333CC"/>
                    </a:solidFill>
                  </a:rPr>
                  <a:t>the first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400" dirty="0">
                    <a:solidFill>
                      <a:srgbClr val="3333CC"/>
                    </a:solidFill>
                  </a:rPr>
                  <a:t> PCs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/>
                  <a:t>is</a:t>
                </a:r>
                <a:r>
                  <a:rPr lang="en-US" sz="2400" dirty="0" smtClean="0"/>
                  <a:t>: </a:t>
                </a:r>
                <a:r>
                  <a:rPr lang="en-US" sz="2200" dirty="0" smtClean="0"/>
                  <a:t>[</a:t>
                </a:r>
                <a:r>
                  <a:rPr lang="en-US" sz="2200" dirty="0" err="1" smtClean="0"/>
                  <a:t>Var</a:t>
                </a:r>
                <a:r>
                  <a:rPr lang="en-US" sz="2200" dirty="0" smtClean="0"/>
                  <a:t>(1) + … +</a:t>
                </a:r>
                <a:r>
                  <a:rPr lang="en-US" sz="2200" dirty="0" err="1" smtClean="0"/>
                  <a:t>Var</a:t>
                </a:r>
                <a:r>
                  <a:rPr lang="en-US" sz="2200" dirty="0" smtClean="0"/>
                  <a:t>(j)] / </a:t>
                </a:r>
                <a:r>
                  <a:rPr lang="en-US" sz="2200" dirty="0" err="1" smtClean="0"/>
                  <a:t>Var</a:t>
                </a:r>
                <a:r>
                  <a:rPr lang="en-US" sz="2200" dirty="0" smtClean="0"/>
                  <a:t>(all)</a:t>
                </a:r>
                <a:endParaRPr lang="en-US" sz="2200" dirty="0"/>
              </a:p>
              <a:p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3412" y="1835150"/>
                <a:ext cx="11234123" cy="4351338"/>
              </a:xfrm>
              <a:blipFill>
                <a:blip r:embed="rId2"/>
                <a:stretch>
                  <a:fillRect l="-760" t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040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variance explained: Remark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52496"/>
                <a:ext cx="10515600" cy="409769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The variance explained by PC </a:t>
                </a:r>
                <a:r>
                  <a:rPr lang="en-US" sz="2400" i="1" dirty="0" smtClean="0"/>
                  <a:t>j</a:t>
                </a:r>
                <a:r>
                  <a:rPr lang="en-US" sz="2400" dirty="0" smtClean="0"/>
                  <a:t> is also called the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eigenvalue</a:t>
                </a:r>
                <a:r>
                  <a:rPr lang="en-US" sz="2400" dirty="0" smtClean="0"/>
                  <a:t> of PC </a:t>
                </a:r>
                <a:r>
                  <a:rPr lang="en-US" sz="2400" i="1" dirty="0" smtClean="0"/>
                  <a:t>j</a:t>
                </a:r>
              </a:p>
              <a:p>
                <a:r>
                  <a:rPr lang="en-US" sz="2400" b="0" dirty="0" smtClean="0"/>
                  <a:t>Denoted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sz="2400" i="1" dirty="0" smtClean="0"/>
              </a:p>
              <a:p>
                <a:endParaRPr lang="en-US" sz="2400" i="1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&gt;…&gt;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400" dirty="0" smtClean="0"/>
                  <a:t>  </a:t>
                </a:r>
                <a:r>
                  <a:rPr lang="en-US" sz="2000" dirty="0" smtClean="0"/>
                  <a:t>(</a:t>
                </a:r>
                <a:r>
                  <a:rPr lang="en-US" sz="2000" dirty="0"/>
                  <a:t>because </a:t>
                </a:r>
                <a:r>
                  <a:rPr lang="en-US" sz="2000" dirty="0" err="1"/>
                  <a:t>Var</a:t>
                </a:r>
                <a:r>
                  <a:rPr lang="en-US" sz="2000" dirty="0"/>
                  <a:t>(1) &gt; </a:t>
                </a:r>
                <a:r>
                  <a:rPr lang="en-US" sz="2000" dirty="0" err="1"/>
                  <a:t>Var</a:t>
                </a:r>
                <a:r>
                  <a:rPr lang="en-US" sz="2000" dirty="0"/>
                  <a:t>(2) &gt; … &gt; </a:t>
                </a:r>
                <a:r>
                  <a:rPr lang="en-US" sz="2000" dirty="0" err="1"/>
                  <a:t>Var</a:t>
                </a:r>
                <a:r>
                  <a:rPr lang="en-US" sz="2000" dirty="0"/>
                  <a:t>(</a:t>
                </a:r>
                <a:r>
                  <a:rPr lang="en-US" sz="2000" i="1" dirty="0"/>
                  <a:t>d</a:t>
                </a:r>
                <a:r>
                  <a:rPr lang="en-US" sz="2000" dirty="0" smtClean="0"/>
                  <a:t>))</a:t>
                </a:r>
                <a:endParaRPr lang="en-US" sz="2400" dirty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all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en-US" sz="2400" dirty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</a:t>
                </a:r>
                <a:r>
                  <a:rPr lang="en-US" sz="2400" dirty="0">
                    <a:solidFill>
                      <a:srgbClr val="3333CC"/>
                    </a:solidFill>
                  </a:rPr>
                  <a:t>proportion of variance explained</a:t>
                </a:r>
                <a:r>
                  <a:rPr lang="en-US" sz="2400" dirty="0"/>
                  <a:t> by PC </a:t>
                </a:r>
                <a:r>
                  <a:rPr lang="en-US" sz="2400" i="1" dirty="0"/>
                  <a:t>j</a:t>
                </a:r>
                <a:r>
                  <a:rPr lang="en-US" sz="2400" dirty="0"/>
                  <a:t> is</a:t>
                </a:r>
                <a:r>
                  <a:rPr lang="en-US" sz="2400" dirty="0" smtClean="0"/>
                  <a:t>: 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nary>
                          <m:naryPr>
                            <m:chr m:val="∑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nary>
                      </m:den>
                    </m:f>
                  </m:oMath>
                </a14:m>
                <a:endParaRPr lang="en-US" sz="2400" i="1" dirty="0" smtClean="0"/>
              </a:p>
              <a:p>
                <a:r>
                  <a:rPr lang="en-US" sz="2400" dirty="0"/>
                  <a:t>The proportion of variance explained </a:t>
                </a:r>
                <a:r>
                  <a:rPr lang="en-US" sz="2400" dirty="0" smtClean="0"/>
                  <a:t>by </a:t>
                </a:r>
                <a:r>
                  <a:rPr lang="en-US" sz="2400" dirty="0" smtClean="0">
                    <a:solidFill>
                      <a:srgbClr val="3333CC"/>
                    </a:solidFill>
                  </a:rPr>
                  <a:t>the first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400" dirty="0" smtClean="0">
                    <a:solidFill>
                      <a:srgbClr val="3333CC"/>
                    </a:solidFill>
                  </a:rPr>
                  <a:t> PCs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/>
                  <a:t>is</a:t>
                </a:r>
                <a:r>
                  <a:rPr lang="en-US" sz="2400" dirty="0" smtClean="0"/>
                  <a:t>: 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nary>
                      </m:den>
                    </m:f>
                  </m:oMath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52496"/>
                <a:ext cx="10515600" cy="4097698"/>
              </a:xfrm>
              <a:blipFill>
                <a:blip r:embed="rId2"/>
                <a:stretch>
                  <a:fillRect l="-754" t="-20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950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scree plot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76250" y="1816100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The scree plot shows how much variance is explained vs the reduced dimension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We hope to find a small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 smtClean="0"/>
                  <a:t> such </a:t>
                </a:r>
                <a:br>
                  <a:rPr lang="en-US" sz="2400" dirty="0" smtClean="0"/>
                </a:br>
                <a:r>
                  <a:rPr lang="en-US" sz="2400" dirty="0" smtClean="0"/>
                  <a:t>that the proportion of variance </a:t>
                </a:r>
                <a:br>
                  <a:rPr lang="en-US" sz="2400" dirty="0" smtClean="0"/>
                </a:br>
                <a:r>
                  <a:rPr lang="en-US" sz="2400" dirty="0" smtClean="0"/>
                  <a:t>explained by the first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 smtClean="0"/>
                  <a:t> PCs is </a:t>
                </a:r>
                <a:br>
                  <a:rPr lang="en-US" sz="2400" dirty="0" smtClean="0"/>
                </a:br>
                <a:r>
                  <a:rPr lang="en-US" sz="2400" dirty="0" smtClean="0"/>
                  <a:t>already substantial</a:t>
                </a:r>
              </a:p>
              <a:p>
                <a:endParaRPr lang="en-US" sz="2400" dirty="0"/>
              </a:p>
              <a:p>
                <a:r>
                  <a:rPr lang="en-US" sz="2400" dirty="0" smtClean="0"/>
                  <a:t>Alternatively, we can consider </a:t>
                </a:r>
                <a:br>
                  <a:rPr lang="en-US" sz="2400" dirty="0" smtClean="0"/>
                </a:br>
                <a:r>
                  <a:rPr lang="en-US" sz="2400" dirty="0" smtClean="0"/>
                  <a:t>different PCs and look for </a:t>
                </a:r>
                <a:br>
                  <a:rPr lang="en-US" sz="2400" dirty="0" smtClean="0"/>
                </a:br>
                <a:r>
                  <a:rPr lang="en-US" sz="2400" dirty="0" smtClean="0"/>
                  <a:t>interesting observations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6250" y="1816100"/>
                <a:ext cx="10515600" cy="4351338"/>
              </a:xfrm>
              <a:blipFill>
                <a:blip r:embed="rId2"/>
                <a:stretch>
                  <a:fillRect l="-754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567" y="2631357"/>
            <a:ext cx="6699566" cy="37592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9429135" y="3805083"/>
            <a:ext cx="1111045" cy="471948"/>
          </a:xfrm>
          <a:prstGeom prst="straightConnector1">
            <a:avLst/>
          </a:prstGeom>
          <a:ln w="254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56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PCA: 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318" y="1939925"/>
            <a:ext cx="11229361" cy="435133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Sensitive to the scale of the data points (i.e., different magnitudes of features)</a:t>
            </a:r>
          </a:p>
          <a:p>
            <a:r>
              <a:rPr lang="en-US" sz="2400" dirty="0" smtClean="0"/>
              <a:t>Sensitive to imbalance between groups sizes, outliers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7030A0"/>
                </a:solidFill>
              </a:rPr>
              <a:t>Usages:</a:t>
            </a:r>
          </a:p>
          <a:p>
            <a:r>
              <a:rPr lang="en-US" dirty="0" smtClean="0"/>
              <a:t>Mostly for exploratory analysis</a:t>
            </a:r>
          </a:p>
          <a:p>
            <a:r>
              <a:rPr lang="en-US" dirty="0" smtClean="0"/>
              <a:t>Sometimes in regression/classification/clustering, to avoid the “curse of dimensionality”</a:t>
            </a:r>
          </a:p>
          <a:p>
            <a:r>
              <a:rPr lang="en-US" dirty="0" smtClean="0"/>
              <a:t>Can also be used as a means of data </a:t>
            </a:r>
            <a:r>
              <a:rPr lang="en-US" dirty="0" smtClean="0">
                <a:solidFill>
                  <a:srgbClr val="3333CC"/>
                </a:solidFill>
              </a:rPr>
              <a:t>compression</a:t>
            </a:r>
            <a:endParaRPr lang="en-US" dirty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59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dimension reduction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PCA variants and extensions exist</a:t>
            </a:r>
          </a:p>
          <a:p>
            <a:r>
              <a:rPr lang="en-US" dirty="0" smtClean="0"/>
              <a:t>Other linear methods:</a:t>
            </a:r>
          </a:p>
          <a:p>
            <a:pPr lvl="1"/>
            <a:r>
              <a:rPr lang="en-US" dirty="0" smtClean="0"/>
              <a:t>Factor analysis</a:t>
            </a:r>
          </a:p>
          <a:p>
            <a:pPr lvl="1"/>
            <a:r>
              <a:rPr lang="en-US" dirty="0" smtClean="0"/>
              <a:t>Non-negative matrix factorization</a:t>
            </a:r>
          </a:p>
          <a:p>
            <a:r>
              <a:rPr lang="en-US" dirty="0" smtClean="0"/>
              <a:t>Many algorithms allow non-linear transformations</a:t>
            </a:r>
          </a:p>
          <a:p>
            <a:pPr lvl="1"/>
            <a:r>
              <a:rPr lang="en-US" dirty="0" smtClean="0"/>
              <a:t>Also called “</a:t>
            </a:r>
            <a:r>
              <a:rPr lang="en-US" i="1" dirty="0" smtClean="0"/>
              <a:t>manifold learning</a:t>
            </a:r>
            <a:r>
              <a:rPr lang="en-US" dirty="0" smtClean="0"/>
              <a:t>”</a:t>
            </a:r>
          </a:p>
          <a:p>
            <a:pPr lvl="1"/>
            <a:r>
              <a:rPr lang="en-US" dirty="0"/>
              <a:t>Multidimensional scaling</a:t>
            </a:r>
          </a:p>
          <a:p>
            <a:pPr lvl="1"/>
            <a:r>
              <a:rPr lang="en-US" dirty="0" smtClean="0"/>
              <a:t>t-distributed </a:t>
            </a:r>
            <a:r>
              <a:rPr lang="en-US" dirty="0"/>
              <a:t>stochastic neighbor embedding (t-SNE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Laplacian </a:t>
            </a:r>
            <a:r>
              <a:rPr lang="en-US" dirty="0" err="1" smtClean="0"/>
              <a:t>eigenmaps</a:t>
            </a:r>
            <a:endParaRPr lang="en-US" dirty="0" smtClean="0"/>
          </a:p>
          <a:p>
            <a:pPr lvl="1"/>
            <a:r>
              <a:rPr lang="en-US" smtClean="0"/>
              <a:t>UMAP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846142" y="3829842"/>
            <a:ext cx="3879660" cy="2614915"/>
            <a:chOff x="7846142" y="3829842"/>
            <a:chExt cx="3879660" cy="261491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59"/>
            <a:stretch/>
          </p:blipFill>
          <p:spPr>
            <a:xfrm>
              <a:off x="7846142" y="3829842"/>
              <a:ext cx="3879660" cy="2614915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7905135" y="3913239"/>
              <a:ext cx="314633" cy="3146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9785972" y="3913239"/>
              <a:ext cx="314633" cy="3146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2248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sEnglis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smtClean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6F013719-B4AB-41C0-AD19-0C514155ADD5}" vid="{E117B065-03C2-48AB-A9AD-72F8DB10ED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LecturesEnglish</Template>
  <TotalTime>33842</TotalTime>
  <Words>2202</Words>
  <Application>Microsoft Office PowerPoint</Application>
  <PresentationFormat>Widescreen</PresentationFormat>
  <Paragraphs>755</Paragraphs>
  <Slides>55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3" baseType="lpstr">
      <vt:lpstr>Arial</vt:lpstr>
      <vt:lpstr>Calibri</vt:lpstr>
      <vt:lpstr>Cambria Math</vt:lpstr>
      <vt:lpstr>Courier New</vt:lpstr>
      <vt:lpstr>David</vt:lpstr>
      <vt:lpstr>Times New Roman</vt:lpstr>
      <vt:lpstr>Wingdings</vt:lpstr>
      <vt:lpstr>LecturesEnglish</vt:lpstr>
      <vt:lpstr>Advanced Topics in Data Analysis</vt:lpstr>
      <vt:lpstr>Introduction to machine learning</vt:lpstr>
      <vt:lpstr>Unsupervised learning</vt:lpstr>
      <vt:lpstr>Supervised learning (classification)</vt:lpstr>
      <vt:lpstr>Unsupervised learning: Clustering</vt:lpstr>
      <vt:lpstr>Clustering in genetics</vt:lpstr>
      <vt:lpstr>Clustering: The Iris dataset</vt:lpstr>
      <vt:lpstr>Clustering: Motivation</vt:lpstr>
      <vt:lpstr>What is good clustering?</vt:lpstr>
      <vt:lpstr>What is good clustering?</vt:lpstr>
      <vt:lpstr>The K-means algorithm</vt:lpstr>
      <vt:lpstr>K-means: Example</vt:lpstr>
      <vt:lpstr>K-means: Example</vt:lpstr>
      <vt:lpstr>K-means: The Iris dataset</vt:lpstr>
      <vt:lpstr>K-means: Properties</vt:lpstr>
      <vt:lpstr>K-means: Issues</vt:lpstr>
      <vt:lpstr>K-means: Issues</vt:lpstr>
      <vt:lpstr>K-means: Variants</vt:lpstr>
      <vt:lpstr>Unsupervised learning</vt:lpstr>
      <vt:lpstr>Hierarchical clustering</vt:lpstr>
      <vt:lpstr>Hierarchical clustering: Molecular biology</vt:lpstr>
      <vt:lpstr>Hierarchical clustering: Countries</vt:lpstr>
      <vt:lpstr>UPGMA: Unweighted Pair Group Method with Arithmetic Mean</vt:lpstr>
      <vt:lpstr>UPGMA: Nearest clusters</vt:lpstr>
      <vt:lpstr>UPGMA: Full description</vt:lpstr>
      <vt:lpstr>UPGMA: Example</vt:lpstr>
      <vt:lpstr>UPGMA: Example</vt:lpstr>
      <vt:lpstr>UPGMA: Example</vt:lpstr>
      <vt:lpstr>Hierarchical clustering: Remarks</vt:lpstr>
      <vt:lpstr>Hierarchical clustering: Remarks</vt:lpstr>
      <vt:lpstr>Unsupervised learning</vt:lpstr>
      <vt:lpstr>Dimension reduction</vt:lpstr>
      <vt:lpstr>Dimension reduction</vt:lpstr>
      <vt:lpstr>Dimension reduction</vt:lpstr>
      <vt:lpstr>The variance in the data</vt:lpstr>
      <vt:lpstr>The variance</vt:lpstr>
      <vt:lpstr>How to reduce the dimension?</vt:lpstr>
      <vt:lpstr>Principal Component Analysis (PCA)</vt:lpstr>
      <vt:lpstr>PCA: Molecular biology and medicine</vt:lpstr>
      <vt:lpstr>PCA: Human genetics</vt:lpstr>
      <vt:lpstr>PCA: First step</vt:lpstr>
      <vt:lpstr>Computing the first PC</vt:lpstr>
      <vt:lpstr>The first PC</vt:lpstr>
      <vt:lpstr>The variance explained by the first PC</vt:lpstr>
      <vt:lpstr>The second principal component</vt:lpstr>
      <vt:lpstr>The second PC</vt:lpstr>
      <vt:lpstr>The second PC</vt:lpstr>
      <vt:lpstr>An interactive visualization</vt:lpstr>
      <vt:lpstr>Higher PCs</vt:lpstr>
      <vt:lpstr>Higher PCs</vt:lpstr>
      <vt:lpstr>The variance explained</vt:lpstr>
      <vt:lpstr>The variance explained: Remark</vt:lpstr>
      <vt:lpstr>The scree plot</vt:lpstr>
      <vt:lpstr>PCA: Remarks</vt:lpstr>
      <vt:lpstr>Other dimension reduction methods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Topics in Data Analysis</dc:title>
  <dc:creator>Shai Carmi</dc:creator>
  <cp:lastModifiedBy>Shai Carmi</cp:lastModifiedBy>
  <cp:revision>3238</cp:revision>
  <dcterms:created xsi:type="dcterms:W3CDTF">2016-11-13T19:58:29Z</dcterms:created>
  <dcterms:modified xsi:type="dcterms:W3CDTF">2020-02-15T15:23:45Z</dcterms:modified>
</cp:coreProperties>
</file>