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6"/>
  </p:notesMasterIdLst>
  <p:sldIdLst>
    <p:sldId id="256" r:id="rId2"/>
    <p:sldId id="457" r:id="rId3"/>
    <p:sldId id="412" r:id="rId4"/>
    <p:sldId id="414" r:id="rId5"/>
    <p:sldId id="415" r:id="rId6"/>
    <p:sldId id="416" r:id="rId7"/>
    <p:sldId id="418" r:id="rId8"/>
    <p:sldId id="417" r:id="rId9"/>
    <p:sldId id="419" r:id="rId10"/>
    <p:sldId id="453" r:id="rId11"/>
    <p:sldId id="420" r:id="rId12"/>
    <p:sldId id="421" r:id="rId13"/>
    <p:sldId id="443" r:id="rId14"/>
    <p:sldId id="422" r:id="rId15"/>
    <p:sldId id="423" r:id="rId16"/>
    <p:sldId id="429" r:id="rId17"/>
    <p:sldId id="432" r:id="rId18"/>
    <p:sldId id="458" r:id="rId19"/>
    <p:sldId id="424" r:id="rId20"/>
    <p:sldId id="425" r:id="rId21"/>
    <p:sldId id="426" r:id="rId22"/>
    <p:sldId id="427" r:id="rId23"/>
    <p:sldId id="428" r:id="rId24"/>
    <p:sldId id="430" r:id="rId25"/>
    <p:sldId id="431" r:id="rId26"/>
    <p:sldId id="433" r:id="rId27"/>
    <p:sldId id="437" r:id="rId28"/>
    <p:sldId id="439" r:id="rId29"/>
    <p:sldId id="440" r:id="rId30"/>
    <p:sldId id="442" r:id="rId31"/>
    <p:sldId id="441" r:id="rId32"/>
    <p:sldId id="456" r:id="rId33"/>
    <p:sldId id="444" r:id="rId34"/>
    <p:sldId id="445" r:id="rId35"/>
    <p:sldId id="446" r:id="rId36"/>
    <p:sldId id="447" r:id="rId37"/>
    <p:sldId id="448" r:id="rId38"/>
    <p:sldId id="438" r:id="rId39"/>
    <p:sldId id="449" r:id="rId40"/>
    <p:sldId id="450" r:id="rId41"/>
    <p:sldId id="451" r:id="rId42"/>
    <p:sldId id="452" r:id="rId43"/>
    <p:sldId id="455" r:id="rId44"/>
    <p:sldId id="45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0190D1-624E-444A-9B17-1235D2C0839D}">
          <p14:sldIdLst>
            <p14:sldId id="256"/>
            <p14:sldId id="457"/>
            <p14:sldId id="412"/>
            <p14:sldId id="414"/>
            <p14:sldId id="415"/>
            <p14:sldId id="416"/>
            <p14:sldId id="418"/>
            <p14:sldId id="417"/>
            <p14:sldId id="419"/>
            <p14:sldId id="453"/>
            <p14:sldId id="420"/>
            <p14:sldId id="421"/>
            <p14:sldId id="443"/>
            <p14:sldId id="422"/>
            <p14:sldId id="423"/>
            <p14:sldId id="429"/>
            <p14:sldId id="432"/>
            <p14:sldId id="458"/>
            <p14:sldId id="424"/>
            <p14:sldId id="425"/>
            <p14:sldId id="426"/>
            <p14:sldId id="427"/>
            <p14:sldId id="428"/>
            <p14:sldId id="430"/>
            <p14:sldId id="431"/>
            <p14:sldId id="433"/>
            <p14:sldId id="437"/>
            <p14:sldId id="439"/>
            <p14:sldId id="440"/>
            <p14:sldId id="442"/>
            <p14:sldId id="441"/>
            <p14:sldId id="456"/>
            <p14:sldId id="444"/>
            <p14:sldId id="445"/>
            <p14:sldId id="446"/>
            <p14:sldId id="447"/>
            <p14:sldId id="448"/>
            <p14:sldId id="438"/>
            <p14:sldId id="449"/>
            <p14:sldId id="450"/>
            <p14:sldId id="451"/>
            <p14:sldId id="452"/>
            <p14:sldId id="455"/>
            <p14:sldId id="4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540054"/>
    <a:srgbClr val="660066"/>
    <a:srgbClr val="640064"/>
    <a:srgbClr val="663300"/>
    <a:srgbClr val="5C2E00"/>
    <a:srgbClr val="993300"/>
    <a:srgbClr val="544000"/>
    <a:srgbClr val="FFFFE7"/>
    <a:srgbClr val="F4F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595" autoAdjust="0"/>
  </p:normalViewPr>
  <p:slideViewPr>
    <p:cSldViewPr snapToGrid="0">
      <p:cViewPr varScale="1">
        <p:scale>
          <a:sx n="63" d="100"/>
          <a:sy n="63" d="100"/>
        </p:scale>
        <p:origin x="7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תשע"ט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6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0033CC"/>
                </a:solidFill>
              </a:rPr>
              <a:t>סטטיסטיקה </a:t>
            </a:r>
            <a:r>
              <a:rPr lang="he-IL" dirty="0" smtClean="0">
                <a:solidFill>
                  <a:srgbClr val="0033CC"/>
                </a:solidFill>
              </a:rPr>
              <a:t>תיאורית</a:t>
            </a:r>
            <a:endParaRPr lang="he-IL" dirty="0">
              <a:solidFill>
                <a:srgbClr val="0033CC"/>
              </a:solidFill>
            </a:endParaRPr>
          </a:p>
          <a:p>
            <a:r>
              <a:rPr lang="he-IL" dirty="0" smtClean="0"/>
              <a:t>הסתברות</a:t>
            </a:r>
          </a:p>
          <a:p>
            <a:r>
              <a:rPr lang="he-IL" dirty="0" smtClean="0"/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100693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 smtClean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30" y="1735815"/>
            <a:ext cx="10578737" cy="4256771"/>
          </a:xfrm>
        </p:spPr>
        <p:txBody>
          <a:bodyPr>
            <a:normAutofit/>
          </a:bodyPr>
          <a:lstStyle/>
          <a:p>
            <a:r>
              <a:rPr lang="he-IL" dirty="0" smtClean="0"/>
              <a:t>סטטיסטיקה תיאורית</a:t>
            </a:r>
          </a:p>
          <a:p>
            <a:pPr lvl="1"/>
            <a:r>
              <a:rPr lang="he-IL" dirty="0"/>
              <a:t>סטטיסטיקה תיאורית בסיסית</a:t>
            </a:r>
          </a:p>
          <a:p>
            <a:pPr lvl="1"/>
            <a:r>
              <a:rPr lang="he-IL" dirty="0"/>
              <a:t>קשר בין שני משתנים</a:t>
            </a:r>
          </a:p>
          <a:p>
            <a:pPr lvl="1"/>
            <a:r>
              <a:rPr lang="he-IL" dirty="0"/>
              <a:t>רגרסיה לינארית</a:t>
            </a:r>
          </a:p>
          <a:p>
            <a:pPr lvl="1"/>
            <a:r>
              <a:rPr lang="he-IL" smtClean="0"/>
              <a:t>קשר בין משתנים </a:t>
            </a:r>
            <a:r>
              <a:rPr lang="he-IL" dirty="0"/>
              <a:t>קטגוריאליים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הישרדות</a:t>
            </a:r>
          </a:p>
          <a:p>
            <a:endParaRPr lang="he-IL" dirty="0" smtClean="0"/>
          </a:p>
          <a:p>
            <a:pPr lvl="1"/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189253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הישרדות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 ודוגמאות</a:t>
            </a:r>
            <a:endParaRPr lang="en-US" dirty="0" smtClean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בעיית הצנזורה</a:t>
            </a:r>
          </a:p>
          <a:p>
            <a:pPr lvl="1"/>
            <a:r>
              <a:rPr lang="he-IL" dirty="0" smtClean="0"/>
              <a:t>שיטת קפלן-מאייר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43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מהם נתוני הישרדות (</a:t>
            </a:r>
            <a:r>
              <a:rPr lang="en-US" dirty="0" smtClean="0"/>
              <a:t>Survival</a:t>
            </a:r>
            <a:r>
              <a:rPr lang="he-IL" dirty="0" smtClean="0"/>
              <a:t>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זמן </a:t>
            </a:r>
            <a:r>
              <a:rPr lang="he-IL" dirty="0" smtClean="0">
                <a:solidFill>
                  <a:srgbClr val="0033CC"/>
                </a:solidFill>
              </a:rPr>
              <a:t>הישרדות</a:t>
            </a:r>
            <a:r>
              <a:rPr lang="he-IL" dirty="0" smtClean="0"/>
              <a:t> = הזמן עד אירוע</a:t>
            </a:r>
          </a:p>
          <a:p>
            <a:r>
              <a:rPr lang="he-IL" dirty="0" smtClean="0"/>
              <a:t>ברפואה: זמן עד למוות, זמן עד התפרצות של מחלה, זמן עד לחזרה </a:t>
            </a:r>
            <a:r>
              <a:rPr lang="he-IL" smtClean="0"/>
              <a:t>של גידול, זמן עד לחזרה לשימוש בסמים</a:t>
            </a:r>
            <a:endParaRPr lang="he-IL" dirty="0" smtClean="0"/>
          </a:p>
          <a:p>
            <a:r>
              <a:rPr lang="he-IL" dirty="0" smtClean="0"/>
              <a:t>גם בהקשרים חיוביים: זמן עד שחרור מבית חולים, זמן עד כניסה להריון, זמן עד הגעה של צוות רפואי, זמן עד מציאת עבודה</a:t>
            </a:r>
          </a:p>
          <a:p>
            <a:endParaRPr lang="en-US" dirty="0" smtClean="0"/>
          </a:p>
          <a:p>
            <a:r>
              <a:rPr lang="he-IL" dirty="0" smtClean="0"/>
              <a:t>דוגמאות אחרות:</a:t>
            </a:r>
            <a:r>
              <a:rPr lang="en-US" dirty="0" smtClean="0"/>
              <a:t> </a:t>
            </a:r>
            <a:r>
              <a:rPr lang="he-IL" dirty="0" smtClean="0"/>
              <a:t>זמן עד שמכשיר מתקלקל, זמן לחזרה לפשע, זמן עד לגירושים, זמן עד הבקעת שער, זמן עד שמניה יורדת, זמן עד שחומר מתפרק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מטרה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נתונים לנו זמני ההישרדות עבור אירוע מסוים</a:t>
            </a:r>
          </a:p>
          <a:p>
            <a:endParaRPr lang="he-IL" dirty="0" smtClean="0"/>
          </a:p>
          <a:p>
            <a:r>
              <a:rPr lang="he-IL" dirty="0" smtClean="0"/>
              <a:t>אנו רוצים למצוא דרך לסכם את הנתונים באופן גרפי ובאופן מתמטי</a:t>
            </a:r>
          </a:p>
          <a:p>
            <a:endParaRPr lang="he-IL" dirty="0" smtClean="0"/>
          </a:p>
          <a:p>
            <a:r>
              <a:rPr lang="he-IL" dirty="0" smtClean="0"/>
              <a:t>נרצה גם לאפשר </a:t>
            </a:r>
            <a:r>
              <a:rPr lang="he-IL" dirty="0" smtClean="0">
                <a:solidFill>
                  <a:srgbClr val="0070C0"/>
                </a:solidFill>
              </a:rPr>
              <a:t>השוואה</a:t>
            </a:r>
            <a:r>
              <a:rPr lang="he-IL" dirty="0" smtClean="0"/>
              <a:t> בין נתוני הישרדות מקבוצות שונות</a:t>
            </a:r>
          </a:p>
          <a:p>
            <a:pPr lvl="1"/>
            <a:r>
              <a:rPr lang="he-IL" dirty="0" smtClean="0"/>
              <a:t>למשל, זמן עד חזרה של גידול עבור חולים שעברו שני טיפולים שונים</a:t>
            </a:r>
          </a:p>
        </p:txBody>
      </p:sp>
    </p:spTree>
    <p:extLst>
      <p:ext uri="{BB962C8B-B14F-4D97-AF65-F5344CB8AC3E}">
        <p14:creationId xmlns:p14="http://schemas.microsoft.com/office/powerpoint/2010/main" val="295458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2"/>
            <a:ext cx="10515600" cy="4696293"/>
          </a:xfrm>
        </p:spPr>
        <p:txBody>
          <a:bodyPr>
            <a:normAutofit/>
          </a:bodyPr>
          <a:lstStyle/>
          <a:p>
            <a:r>
              <a:rPr lang="he-IL" dirty="0" smtClean="0"/>
              <a:t>עבור 10 חולי אסטמה, נמדד הזמן מתחילת טיפול בתרופה עד ההתקף הבא</a:t>
            </a:r>
          </a:p>
          <a:p>
            <a:r>
              <a:rPr lang="he-IL" dirty="0" smtClean="0"/>
              <a:t>נמדדו הזמנים הבאים (בימים): </a:t>
            </a:r>
            <a:r>
              <a:rPr lang="en-US" dirty="0"/>
              <a:t>1</a:t>
            </a:r>
            <a:r>
              <a:rPr lang="en-US" dirty="0" smtClean="0"/>
              <a:t>1, 7, 17, 28, 25, 2, 13, 14, 6, 15</a:t>
            </a:r>
            <a:endParaRPr lang="he-IL" dirty="0" smtClean="0"/>
          </a:p>
          <a:p>
            <a:r>
              <a:rPr lang="he-IL" dirty="0" smtClean="0"/>
              <a:t>נוכל להראות את </a:t>
            </a:r>
            <a:r>
              <a:rPr lang="he-IL" dirty="0" err="1" smtClean="0"/>
              <a:t>ההיסטוגרמה</a:t>
            </a:r>
            <a:r>
              <a:rPr lang="he-IL" dirty="0" smtClean="0"/>
              <a:t>: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he-IL" dirty="0" smtClean="0"/>
              <a:t>נשים </a:t>
            </a:r>
            <a:r>
              <a:rPr lang="he-IL" dirty="0"/>
              <a:t>לב שעבור כל בעיית הישרדות, זמן ההתחלה תמיד מוגדר היטב (נניח </a:t>
            </a:r>
            <a:r>
              <a:rPr lang="he-IL" dirty="0" smtClean="0"/>
              <a:t>תחילת המחלה, תחילת </a:t>
            </a:r>
            <a:r>
              <a:rPr lang="he-IL" dirty="0"/>
              <a:t>הטיפול, יום האשפוז, </a:t>
            </a:r>
            <a:r>
              <a:rPr lang="he-IL" dirty="0" smtClean="0"/>
              <a:t>וכו</a:t>
            </a:r>
            <a:r>
              <a:rPr lang="he-IL" dirty="0"/>
              <a:t>')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02" y="2749438"/>
            <a:ext cx="3844961" cy="230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5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פונקציית ההישרדות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69615"/>
                <a:ext cx="10515600" cy="1995038"/>
              </a:xfrm>
            </p:spPr>
            <p:txBody>
              <a:bodyPr/>
              <a:lstStyle/>
              <a:p>
                <a:r>
                  <a:rPr lang="he-IL" dirty="0" smtClean="0"/>
                  <a:t>בבעיית הישרדות, יש דרך יותר נוחה לסכם את הנתונים</a:t>
                </a:r>
                <a:endParaRPr lang="en-US" dirty="0" smtClean="0"/>
              </a:p>
              <a:p>
                <a:r>
                  <a:rPr lang="he-IL" dirty="0" smtClean="0"/>
                  <a:t>נסמן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: ההסתברות לשרוד (ללא אירוע) עד זמן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נשתמש במילה לשרוד גם עבור המתנה לאירוע חיובי</a:t>
                </a:r>
              </a:p>
              <a:p>
                <a:r>
                  <a:rPr lang="he-IL" dirty="0" smtClean="0"/>
                  <a:t>כיצד נוכל, מתוך נתוני ההישרדות, לחשב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69615"/>
                <a:ext cx="10515600" cy="1995038"/>
              </a:xfrm>
              <a:blipFill>
                <a:blip r:embed="rId2"/>
                <a:stretch>
                  <a:fillRect t="-397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321" y="3345503"/>
            <a:ext cx="5654178" cy="33925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95058" y="2175921"/>
            <a:ext cx="2038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האיקסים מסמנים את זמני האירועים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244009" y="2930949"/>
            <a:ext cx="397565" cy="53370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2938309" y="4557857"/>
                <a:ext cx="801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938309" y="4557857"/>
                <a:ext cx="801288" cy="461665"/>
              </a:xfrm>
              <a:prstGeom prst="rect">
                <a:avLst/>
              </a:prstGeom>
              <a:blipFill>
                <a:blip r:embed="rId4"/>
                <a:stretch>
                  <a:fillRect t="-2290" r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149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לחשב את פונקציית ההישרדות?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777349"/>
            <a:ext cx="10515600" cy="3803049"/>
          </a:xfrm>
        </p:spPr>
        <p:txBody>
          <a:bodyPr>
            <a:normAutofit/>
          </a:bodyPr>
          <a:lstStyle/>
          <a:p>
            <a:r>
              <a:rPr lang="he-IL" dirty="0" smtClean="0"/>
              <a:t>ההסתברות ההתחלתית היא 1: אף אירוע לא קרה</a:t>
            </a:r>
          </a:p>
          <a:p>
            <a:r>
              <a:rPr lang="he-IL" dirty="0" smtClean="0"/>
              <a:t>ההסתברות הסופית היא 0: כל האירועים קרו</a:t>
            </a:r>
          </a:p>
          <a:p>
            <a:endParaRPr lang="he-IL" dirty="0" smtClean="0"/>
          </a:p>
          <a:p>
            <a:r>
              <a:rPr lang="he-IL" dirty="0" smtClean="0"/>
              <a:t>נמיין את זמני האירועים:</a:t>
            </a:r>
          </a:p>
          <a:p>
            <a:r>
              <a:rPr lang="en-US" dirty="0" smtClean="0"/>
              <a:t>2,6,7,11,13,14,15,17,25,28</a:t>
            </a:r>
          </a:p>
          <a:p>
            <a:endParaRPr lang="en-US" dirty="0"/>
          </a:p>
          <a:p>
            <a:r>
              <a:rPr lang="he-IL" dirty="0"/>
              <a:t>מניחים שהאירוע קורה בסוף כל </a:t>
            </a:r>
            <a:r>
              <a:rPr lang="he-IL" dirty="0" smtClean="0"/>
              <a:t>יום</a:t>
            </a:r>
            <a:endParaRPr lang="he-IL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728132" y="2743200"/>
            <a:ext cx="8389" cy="79695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856915" y="6007342"/>
            <a:ext cx="980112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23" y="3519922"/>
            <a:ext cx="5043878" cy="302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0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לחשב את פונקציית ההישרדות?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74634" y="1616878"/>
                <a:ext cx="5747361" cy="469629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לאחר האירוע הראשון</a:t>
                </a:r>
                <a:r>
                  <a:rPr lang="he-IL" dirty="0"/>
                  <a:t>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), נותרו 9 מתוך 10</a:t>
                </a:r>
              </a:p>
              <a:p>
                <a:r>
                  <a:rPr lang="he-IL" dirty="0" smtClean="0"/>
                  <a:t>לכן,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, ההסתברות לשרוד יורדת ל- 0.9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לאחר האירוע השני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he-IL" dirty="0" smtClean="0"/>
                  <a:t>), נותרו 8 מתוך 10</a:t>
                </a:r>
              </a:p>
              <a:p>
                <a:r>
                  <a:rPr lang="he-IL" dirty="0" smtClean="0"/>
                  <a:t>לכן,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he-IL" dirty="0" smtClean="0"/>
                  <a:t>, ההסתברות לשרוד יורדת ל- 0.8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וכו'</a:t>
                </a:r>
              </a:p>
              <a:p>
                <a:endParaRPr lang="he-IL" dirty="0"/>
              </a:p>
              <a:p>
                <a:r>
                  <a:rPr lang="he-IL" dirty="0"/>
                  <a:t>בכל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/>
                  <a:t> הוא </a:t>
                </a:r>
                <a:r>
                  <a:rPr lang="he-IL" dirty="0">
                    <a:solidFill>
                      <a:srgbClr val="540054"/>
                    </a:solidFill>
                  </a:rPr>
                  <a:t>מספר השורדים לחלק למספר המשתתפים</a:t>
                </a:r>
                <a:endParaRPr lang="en-US" dirty="0">
                  <a:solidFill>
                    <a:srgbClr val="540054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74634" y="1616878"/>
                <a:ext cx="5747361" cy="4696293"/>
              </a:xfrm>
              <a:blipFill>
                <a:blip r:embed="rId2"/>
                <a:stretch>
                  <a:fillRect l="-1697" t="-1556" r="-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64" y="2591219"/>
            <a:ext cx="5083635" cy="305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6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פונקציית ההישרדות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84892"/>
                <a:ext cx="10515600" cy="1667658"/>
              </a:xfrm>
            </p:spPr>
            <p:txBody>
              <a:bodyPr/>
              <a:lstStyle/>
              <a:p>
                <a:r>
                  <a:rPr lang="he-IL" dirty="0" smtClean="0"/>
                  <a:t>הפונקציה נותנת מידע שימושי: מה ההסתברות לשרוד עד זמן מסוים?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 את הזמן שבו קרה האירוע, אז: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ההסתברות שאירוע יקרה בין זמן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לבין זמן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84892"/>
                <a:ext cx="10515600" cy="1667658"/>
              </a:xfrm>
              <a:blipFill>
                <a:blip r:embed="rId2"/>
                <a:stretch>
                  <a:fillRect t="-476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591" y="3152550"/>
            <a:ext cx="5654178" cy="339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9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פונקציית ההישרדות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49594"/>
                <a:ext cx="10515600" cy="3646210"/>
              </a:xfrm>
            </p:spPr>
            <p:txBody>
              <a:bodyPr/>
              <a:lstStyle/>
              <a:p>
                <a:r>
                  <a:rPr lang="he-IL" dirty="0" smtClean="0"/>
                  <a:t>מהו החציון של זמני ההישרדות?</a:t>
                </a:r>
              </a:p>
              <a:p>
                <a:r>
                  <a:rPr lang="he-IL" dirty="0" smtClean="0"/>
                  <a:t>מדובר על זמן אשר 50% מזמני ההישרדות גדולים ממנו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med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med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med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49594"/>
                <a:ext cx="10515600" cy="3646210"/>
              </a:xfrm>
              <a:blipFill>
                <a:blip r:embed="rId2"/>
                <a:stretch>
                  <a:fillRect t="-217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89" y="3158073"/>
            <a:ext cx="5570365" cy="320693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007445" y="4614819"/>
            <a:ext cx="0" cy="127327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41655" y="4614819"/>
            <a:ext cx="2008992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71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פונקציית ההישרדות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0812" y="1561894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מהו הרבעון העליון (אחוזון 75%, 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he-IL" dirty="0" smtClean="0"/>
                  <a:t>) של זמני ההישרדות?</a:t>
                </a:r>
              </a:p>
              <a:p>
                <a:r>
                  <a:rPr lang="he-IL" dirty="0" smtClean="0"/>
                  <a:t>מדובר על זמן אשר 75% מזמני ההישרדות קטנים ממנו</a:t>
                </a:r>
              </a:p>
              <a:p>
                <a:r>
                  <a:rPr lang="he-IL" dirty="0" smtClean="0"/>
                  <a:t>או 25% מזמני ההישרדות גדולים ממנו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0812" y="1561894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3033303"/>
            <a:ext cx="5570365" cy="320693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929047" y="5088420"/>
            <a:ext cx="2451425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06580" y="5088420"/>
            <a:ext cx="0" cy="75214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80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בין קבוצות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1238114"/>
          </a:xfrm>
        </p:spPr>
        <p:txBody>
          <a:bodyPr/>
          <a:lstStyle/>
          <a:p>
            <a:r>
              <a:rPr lang="he-IL" dirty="0" smtClean="0"/>
              <a:t>זמני ההישרדות היו: </a:t>
            </a:r>
            <a:r>
              <a:rPr lang="en-US" dirty="0"/>
              <a:t>11, 7, 17, 28, 25, 2, 13, 14, 6, </a:t>
            </a:r>
            <a:r>
              <a:rPr lang="en-US" dirty="0" smtClean="0"/>
              <a:t>15</a:t>
            </a:r>
            <a:endParaRPr lang="he-IL" dirty="0" smtClean="0"/>
          </a:p>
          <a:p>
            <a:r>
              <a:rPr lang="he-IL" dirty="0" smtClean="0"/>
              <a:t>נניח שתרופה חדשה מעלה את הזמן עד להתקף ביום אחד</a:t>
            </a:r>
            <a:endParaRPr lang="he-IL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59" y="3104940"/>
            <a:ext cx="5781585" cy="34689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8481" y="3104940"/>
            <a:ext cx="3436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רואים שינוי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בהיסטוגרמה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אך לא תמיד קל לראות איזו תרופה עובדת טוב יותר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7617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בין קבוצות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13" y="1442060"/>
            <a:ext cx="10718533" cy="1504886"/>
          </a:xfrm>
        </p:spPr>
        <p:txBody>
          <a:bodyPr/>
          <a:lstStyle/>
          <a:p>
            <a:r>
              <a:rPr lang="he-IL" dirty="0" smtClean="0"/>
              <a:t>פונקציית ההישרדות מאפשרת לנו לראות בקלות שהתרופה החדשה מעלה את זמן ההישרדות</a:t>
            </a:r>
          </a:p>
          <a:p>
            <a:r>
              <a:rPr lang="he-IL" dirty="0" smtClean="0"/>
              <a:t>בכל נקודת זמן, פונקציית ההישרדות החדשה גבוהה יותר מהישנה או שווה לה</a:t>
            </a:r>
          </a:p>
          <a:p>
            <a:pPr marL="0" indent="0">
              <a:buNone/>
            </a:pPr>
            <a:r>
              <a:rPr lang="he-IL" dirty="0" smtClean="0">
                <a:sym typeface="Wingdings" panose="05000000000000000000" pitchFamily="2" charset="2"/>
              </a:rPr>
              <a:t> </a:t>
            </a:r>
            <a:r>
              <a:rPr lang="he-IL" dirty="0" smtClean="0"/>
              <a:t>סיכוי גדול יותר לשרוד עם התרופה החדשה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01" y="2946946"/>
            <a:ext cx="6232359" cy="373941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6064366" y="3755440"/>
            <a:ext cx="0" cy="2382272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54718" y="3293775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 לעומת 0.6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5828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3" y="1576391"/>
            <a:ext cx="5342256" cy="4279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6183" y="1654173"/>
            <a:ext cx="5397616" cy="4351338"/>
          </a:xfrm>
        </p:spPr>
        <p:txBody>
          <a:bodyPr/>
          <a:lstStyle/>
          <a:p>
            <a:r>
              <a:rPr lang="he-IL" altLang="en-US" dirty="0" smtClean="0"/>
              <a:t>מחקר בריטי בדק את הקשר </a:t>
            </a:r>
            <a:r>
              <a:rPr lang="he-IL" altLang="en-US" dirty="0"/>
              <a:t>בין </a:t>
            </a:r>
            <a:r>
              <a:rPr lang="he-IL" altLang="en-US" dirty="0" smtClean="0"/>
              <a:t>אורח </a:t>
            </a:r>
            <a:r>
              <a:rPr lang="he-IL" altLang="en-US" dirty="0"/>
              <a:t>חיים </a:t>
            </a:r>
            <a:r>
              <a:rPr lang="he-IL" altLang="en-US" dirty="0" smtClean="0"/>
              <a:t>ותמותה בין 1993 ל- 2006</a:t>
            </a:r>
            <a:endParaRPr lang="he-IL" altLang="en-US" dirty="0"/>
          </a:p>
          <a:p>
            <a:r>
              <a:rPr lang="he-IL" altLang="en-US" dirty="0"/>
              <a:t>ב</a:t>
            </a:r>
            <a:r>
              <a:rPr lang="he-IL" altLang="en-US" dirty="0" smtClean="0"/>
              <a:t>מחקר השתתפו מתבסס </a:t>
            </a:r>
            <a:r>
              <a:rPr lang="he-IL" altLang="en-US" dirty="0"/>
              <a:t>על 20,000 גברים ונשים בגיל 45-79 בתחילת המעקב</a:t>
            </a:r>
          </a:p>
          <a:p>
            <a:r>
              <a:rPr lang="he-IL" altLang="en-US" dirty="0" smtClean="0"/>
              <a:t>כל משתתף קיבל ציון עבור התנהגות בריאה</a:t>
            </a:r>
          </a:p>
          <a:p>
            <a:pPr lvl="1"/>
            <a:r>
              <a:rPr lang="he-IL" altLang="en-US" dirty="0" smtClean="0"/>
              <a:t>נקודה אחת עבור כל אחד מהבאים: הימנעות </a:t>
            </a:r>
            <a:r>
              <a:rPr lang="he-IL" altLang="en-US" dirty="0"/>
              <a:t>מעישון, פעילות גופנית, </a:t>
            </a:r>
            <a:r>
              <a:rPr lang="he-IL" altLang="en-US" dirty="0" smtClean="0"/>
              <a:t>שתית אלכוהול </a:t>
            </a:r>
            <a:r>
              <a:rPr lang="he-IL" altLang="en-US" dirty="0"/>
              <a:t>מתונה, אכילת פרות </a:t>
            </a:r>
            <a:r>
              <a:rPr lang="he-IL" altLang="en-US" dirty="0" smtClean="0"/>
              <a:t>וירקות</a:t>
            </a:r>
            <a:endParaRPr lang="en-US" altLang="en-US" dirty="0" smtClean="0"/>
          </a:p>
          <a:p>
            <a:pPr lvl="1"/>
            <a:r>
              <a:rPr lang="he-IL" altLang="en-US" dirty="0" smtClean="0"/>
              <a:t>ציון של כל משתתף: 0-4</a:t>
            </a:r>
          </a:p>
          <a:p>
            <a:pPr lvl="1"/>
            <a:r>
              <a:rPr lang="he-IL" altLang="en-US" dirty="0" smtClean="0"/>
              <a:t>(ציון 4: התנהגות הבריאה ביותר האפשרית)</a:t>
            </a:r>
            <a:endParaRPr lang="he-IL" altLang="en-US" dirty="0"/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918481" y="5486401"/>
            <a:ext cx="247362" cy="679507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6485" y="6165908"/>
            <a:ext cx="1711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תחילת המעקב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32891" y="6083293"/>
            <a:ext cx="684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Khaw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 et al., Combined </a:t>
            </a:r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Impact of Health </a:t>
            </a:r>
            <a:r>
              <a:rPr lang="en-US" sz="1600" dirty="0" err="1">
                <a:latin typeface="David" panose="020E0502060401010101" pitchFamily="34" charset="-79"/>
                <a:cs typeface="David" panose="020E0502060401010101" pitchFamily="34" charset="-79"/>
              </a:rPr>
              <a:t>Behaviours</a:t>
            </a:r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 and Mortality in Men and Women: The EPIC-Norfolk Prospective Population 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Study. PLOS Medicine, 2008</a:t>
            </a:r>
            <a:endParaRPr lang="en-US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1986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האם סיכוי ההישרדות חייב להגיע לאפס?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30008" y="1654173"/>
                <a:ext cx="4823791" cy="4351338"/>
              </a:xfrm>
            </p:spPr>
            <p:txBody>
              <a:bodyPr/>
              <a:lstStyle/>
              <a:p>
                <a:r>
                  <a:rPr lang="he-IL" dirty="0" smtClean="0"/>
                  <a:t>אנו לא בהכרח עוקבים אחרי כל המשתתפים עד האירוע (בדוגמא: מוות)</a:t>
                </a:r>
              </a:p>
              <a:p>
                <a:r>
                  <a:rPr lang="he-IL" dirty="0" smtClean="0"/>
                  <a:t>לרוב המעקב יהיה לתקופה מסוימת בלבד: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תקופת המעקב</a:t>
                </a:r>
              </a:p>
              <a:p>
                <a:r>
                  <a:rPr lang="he-IL" dirty="0" smtClean="0"/>
                  <a:t>בסוף התקופה, סיכוי ההישרדות יכול להיות גדול מאפס</a:t>
                </a:r>
              </a:p>
              <a:p>
                <a:endParaRPr lang="he-IL" dirty="0"/>
              </a:p>
              <a:p>
                <a:r>
                  <a:rPr lang="he-IL" dirty="0" smtClean="0"/>
                  <a:t>למשל: הסיכוי של אנשים עם ציון 2 לשרוד לאחר 14 שנים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30008" y="1654173"/>
                <a:ext cx="4823791" cy="4351338"/>
              </a:xfrm>
              <a:blipFill>
                <a:blip r:embed="rId2"/>
                <a:stretch>
                  <a:fillRect l="-885" t="-1821" r="-1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3" y="1576391"/>
            <a:ext cx="5342256" cy="427912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918481" y="5486401"/>
            <a:ext cx="247362" cy="679507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6485" y="6165908"/>
            <a:ext cx="1711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תחילת המעקב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58400" y="5545902"/>
            <a:ext cx="122930" cy="45898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75651" y="6069036"/>
            <a:ext cx="1364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סוף המעקב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4558400" y="3715953"/>
            <a:ext cx="2104478" cy="122081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897839" y="1948064"/>
            <a:ext cx="2550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האם הגיוני להגיע עד 1.1?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1275347" y="1713297"/>
            <a:ext cx="572704" cy="375385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14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1127528"/>
          </a:xfrm>
        </p:spPr>
        <p:txBody>
          <a:bodyPr/>
          <a:lstStyle/>
          <a:p>
            <a:r>
              <a:rPr lang="he-IL" dirty="0" smtClean="0"/>
              <a:t>מחקר ישראלי על הישרדות לאחר מחלה בסרטן השחלות</a:t>
            </a:r>
          </a:p>
          <a:p>
            <a:r>
              <a:rPr lang="he-IL" dirty="0" smtClean="0"/>
              <a:t>המחקר השווה נשים נשאיות של מוטציות בגנים </a:t>
            </a:r>
            <a:r>
              <a:rPr lang="en-US" dirty="0" smtClean="0"/>
              <a:t>BRCA1/2</a:t>
            </a:r>
            <a:r>
              <a:rPr lang="he-IL" dirty="0"/>
              <a:t> </a:t>
            </a:r>
            <a:r>
              <a:rPr lang="he-IL" dirty="0" smtClean="0"/>
              <a:t>לבין נשים לא נשאיות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74"/>
          <a:stretch/>
        </p:blipFill>
        <p:spPr>
          <a:xfrm>
            <a:off x="5561317" y="2943806"/>
            <a:ext cx="5792483" cy="3259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483" y="5787982"/>
            <a:ext cx="5385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Lavie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 et </a:t>
            </a:r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al., Fifteen-year survival of invasive epithelial ovarian cancer in women with BRCA1/2 mutations – the National Israeli Study of Ovarian 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Cancer. Genecology </a:t>
            </a:r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Oncology, 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2019 </a:t>
            </a:r>
            <a:endParaRPr lang="en-US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4713" y="3575022"/>
            <a:ext cx="4158114" cy="1997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/>
              <a:t>שלוש המוטציות שנבדקו מעלות מאד את הסיכון לחלות</a:t>
            </a:r>
          </a:p>
          <a:p>
            <a:r>
              <a:rPr lang="he-IL" dirty="0" smtClean="0"/>
              <a:t>אך החולות הנשאיות שורדות יותר מאשר החולות הלא-נשאיות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8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הישרדות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מבוא </a:t>
            </a:r>
            <a:r>
              <a:rPr lang="he-IL" dirty="0" smtClean="0"/>
              <a:t>ודוגמאות</a:t>
            </a:r>
            <a:endParaRPr lang="en-US" dirty="0" smtClean="0"/>
          </a:p>
          <a:p>
            <a:r>
              <a:rPr lang="he-IL" dirty="0" smtClean="0">
                <a:solidFill>
                  <a:srgbClr val="0033CC"/>
                </a:solidFill>
              </a:rPr>
              <a:t>בעיית הצנזורה</a:t>
            </a:r>
          </a:p>
          <a:p>
            <a:r>
              <a:rPr lang="he-IL" dirty="0" smtClean="0"/>
              <a:t>שיטת קפלן-מאייר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32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הבעיה?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נמדדו הזמנים הבאים </a:t>
            </a:r>
            <a:r>
              <a:rPr lang="he-IL" dirty="0" smtClean="0"/>
              <a:t>עד להתקף (בימים</a:t>
            </a:r>
            <a:r>
              <a:rPr lang="he-IL" dirty="0"/>
              <a:t>): </a:t>
            </a:r>
            <a:r>
              <a:rPr lang="en-US" dirty="0"/>
              <a:t>11, 7, 17, 28, 25, 2, 13, 14, 6, 15</a:t>
            </a:r>
            <a:endParaRPr lang="he-IL" dirty="0"/>
          </a:p>
          <a:p>
            <a:r>
              <a:rPr lang="he-IL" dirty="0" smtClean="0"/>
              <a:t>נניח שהיה משתתף אחד בניסוי, אשר לא קיבל התקף עד יום 16, ולאחר מכן הפסיק להגיע למעקב במרפאה</a:t>
            </a:r>
          </a:p>
          <a:p>
            <a:r>
              <a:rPr lang="he-IL" dirty="0" smtClean="0"/>
              <a:t>מה נעשה </a:t>
            </a:r>
            <a:r>
              <a:rPr lang="he-IL" dirty="0" err="1" smtClean="0"/>
              <a:t>איתו</a:t>
            </a:r>
            <a:r>
              <a:rPr lang="he-IL" dirty="0" smtClean="0"/>
              <a:t>?</a:t>
            </a:r>
          </a:p>
          <a:p>
            <a:endParaRPr lang="he-IL" dirty="0"/>
          </a:p>
          <a:p>
            <a:r>
              <a:rPr lang="he-IL" dirty="0" smtClean="0"/>
              <a:t>מצד אחד, אנחנו לא יודעים מתי היה האירוע שלו. אולי כבר ב- 17? אולי ב- 23? או רק ב- 30?</a:t>
            </a:r>
          </a:p>
          <a:p>
            <a:endParaRPr lang="he-IL" dirty="0" smtClean="0"/>
          </a:p>
          <a:p>
            <a:r>
              <a:rPr lang="he-IL" dirty="0" smtClean="0"/>
              <a:t>מצד שני, זה שאנחנו יודעים שאותו אדם שרד עד יום 16, אומר לנו משהו על פונקציית ההישרדות</a:t>
            </a:r>
          </a:p>
          <a:p>
            <a:pPr lvl="1"/>
            <a:r>
              <a:rPr lang="he-IL" dirty="0" smtClean="0"/>
              <a:t>מגדיל את הסיכוי לשרוד ב- 16 הימים הראשונים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42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צנזורה (</a:t>
            </a:r>
            <a:r>
              <a:rPr lang="en-US" dirty="0" smtClean="0"/>
              <a:t>censoring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הבעיה נקראת אובדן </a:t>
            </a:r>
            <a:r>
              <a:rPr lang="he-IL" dirty="0"/>
              <a:t>ל</a:t>
            </a:r>
            <a:r>
              <a:rPr lang="he-IL" dirty="0" smtClean="0"/>
              <a:t>מעקב (</a:t>
            </a:r>
            <a:r>
              <a:rPr lang="en-US" dirty="0" smtClean="0"/>
              <a:t>lost to follow up</a:t>
            </a:r>
            <a:r>
              <a:rPr lang="he-IL" dirty="0" smtClean="0"/>
              <a:t>)</a:t>
            </a:r>
          </a:p>
          <a:p>
            <a:r>
              <a:rPr lang="he-IL" dirty="0" smtClean="0"/>
              <a:t>האם ניתן להניח משהו על זמן ההישרדות של אלו שאין לנו מידע עליהם מעבר לזמן מסוים?</a:t>
            </a:r>
          </a:p>
          <a:p>
            <a:r>
              <a:rPr lang="he-IL" dirty="0" smtClean="0"/>
              <a:t>למשל, שזמן ההישרדות שלהם הוא ממוצע</a:t>
            </a:r>
          </a:p>
          <a:p>
            <a:endParaRPr lang="he-IL" dirty="0"/>
          </a:p>
          <a:p>
            <a:r>
              <a:rPr lang="he-IL" dirty="0" smtClean="0"/>
              <a:t>כל הנחה היא בעייתית, כי יתכנו הטיות</a:t>
            </a:r>
          </a:p>
          <a:p>
            <a:pPr lvl="1"/>
            <a:r>
              <a:rPr lang="he-IL" dirty="0" smtClean="0"/>
              <a:t>למשל, אם אלו שהמעקב שלהם הופסק נפטרו או סבלו מתופעות לוואי חמורות</a:t>
            </a:r>
          </a:p>
          <a:p>
            <a:pPr lvl="1"/>
            <a:r>
              <a:rPr lang="he-IL" dirty="0" smtClean="0"/>
              <a:t>או דווקא החלימו מהר במיוחד ולכן הפסיקו לבוא למרפאה</a:t>
            </a:r>
          </a:p>
          <a:p>
            <a:pPr lvl="1"/>
            <a:r>
              <a:rPr lang="he-IL" dirty="0" smtClean="0"/>
              <a:t>או מלכתחילה לא עקבו אחרי הוראות הטיפול (מה שאולי משפיע על התרופות שנטלו, וכו')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98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467494"/>
          </a:xfrm>
        </p:spPr>
        <p:txBody>
          <a:bodyPr>
            <a:normAutofit/>
          </a:bodyPr>
          <a:lstStyle/>
          <a:p>
            <a:r>
              <a:rPr lang="he-IL" dirty="0" smtClean="0"/>
              <a:t>אם כך, אם נוריד מהמחקר את האנשים שאבדו למעקב, אנו יוצרים הטיה מכיוון שאנו לא לוקחים בחשבון את הזמן שבו הם שרדו</a:t>
            </a:r>
          </a:p>
          <a:p>
            <a:r>
              <a:rPr lang="he-IL" dirty="0" smtClean="0"/>
              <a:t>אם אנחנו מניחים משהו על הזמן שבו האירוע קרה, אנו יוצרים הטיות אחרות</a:t>
            </a:r>
          </a:p>
          <a:p>
            <a:r>
              <a:rPr lang="he-IL" b="1" dirty="0" smtClean="0"/>
              <a:t>אי אפשר</a:t>
            </a:r>
            <a:r>
              <a:rPr lang="he-IL" dirty="0" smtClean="0"/>
              <a:t> להשתמש </a:t>
            </a:r>
            <a:r>
              <a:rPr lang="he-IL" dirty="0" err="1" smtClean="0"/>
              <a:t>בהיסטוגרמה</a:t>
            </a:r>
            <a:r>
              <a:rPr lang="he-IL" dirty="0" smtClean="0"/>
              <a:t> לניתוח הנתונים</a:t>
            </a:r>
          </a:p>
          <a:p>
            <a:endParaRPr lang="he-IL" dirty="0"/>
          </a:p>
          <a:p>
            <a:r>
              <a:rPr lang="he-IL" dirty="0" smtClean="0"/>
              <a:t>הערה: צנזורה מסוג זה נקראת "</a:t>
            </a:r>
            <a:r>
              <a:rPr lang="he-IL" dirty="0" smtClean="0">
                <a:solidFill>
                  <a:srgbClr val="0033CC"/>
                </a:solidFill>
              </a:rPr>
              <a:t>ימנית</a:t>
            </a:r>
            <a:r>
              <a:rPr lang="he-IL" dirty="0" smtClean="0"/>
              <a:t>" (</a:t>
            </a:r>
            <a:r>
              <a:rPr lang="en-US" dirty="0" smtClean="0"/>
              <a:t>right censoring</a:t>
            </a:r>
            <a:r>
              <a:rPr lang="he-IL" dirty="0" smtClean="0"/>
              <a:t>)</a:t>
            </a:r>
            <a:endParaRPr lang="en-US" dirty="0" smtClean="0"/>
          </a:p>
          <a:p>
            <a:pPr lvl="1"/>
            <a:r>
              <a:rPr lang="he-IL" dirty="0" smtClean="0"/>
              <a:t>אנחנו רק יודעים שהאירוע קרה מימין לזמן האחרון שעקבנו אחריו</a:t>
            </a:r>
          </a:p>
          <a:p>
            <a:pPr lvl="1"/>
            <a:r>
              <a:rPr lang="he-IL" dirty="0" smtClean="0"/>
              <a:t>מתייחסת גם למצב שבו המעקב הסתיים כאשר יש אנשים שעדיין חיים</a:t>
            </a:r>
          </a:p>
          <a:p>
            <a:r>
              <a:rPr lang="he-IL" dirty="0" smtClean="0"/>
              <a:t>צנזורה "</a:t>
            </a:r>
            <a:r>
              <a:rPr lang="he-IL" dirty="0" smtClean="0">
                <a:solidFill>
                  <a:srgbClr val="0033CC"/>
                </a:solidFill>
              </a:rPr>
              <a:t>שמאלית</a:t>
            </a:r>
            <a:r>
              <a:rPr lang="he-IL" dirty="0" smtClean="0"/>
              <a:t>" קורית כאשר אנו יודעים שהאירוע כבר קרה, אבל לא יודעים בדיוק מתי</a:t>
            </a:r>
          </a:p>
          <a:p>
            <a:pPr lvl="1"/>
            <a:r>
              <a:rPr lang="he-IL" dirty="0" smtClean="0"/>
              <a:t>כלומר, האירוע קרה משמאל לזמן הידוע לנו</a:t>
            </a:r>
          </a:p>
          <a:p>
            <a:pPr lvl="1"/>
            <a:r>
              <a:rPr lang="he-IL" dirty="0" smtClean="0"/>
              <a:t>לא נעסוק בצנזורה שמאלית בקורס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71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רעיון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29674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נמדדו הזמנים הבאים: </a:t>
                </a:r>
                <a:r>
                  <a:rPr lang="en-US" dirty="0"/>
                  <a:t>11, 7, 17, 28, 25, 2, 13, 14, 6, </a:t>
                </a:r>
                <a:r>
                  <a:rPr lang="en-US" dirty="0" smtClean="0"/>
                  <a:t>15</a:t>
                </a:r>
                <a:r>
                  <a:rPr lang="he-IL" dirty="0" smtClean="0"/>
                  <a:t>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פרטים</a:t>
                </a:r>
              </a:p>
              <a:p>
                <a:r>
                  <a:rPr lang="he-IL" dirty="0" smtClean="0"/>
                  <a:t>ועוד היה אדם אחד ששרד עד יום 16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רעיון כללי: עד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he-IL" dirty="0" smtClean="0"/>
                  <a:t>, נחשב את הסיכוי לשרוד כאילו היו 11 פרטים במדגם</a:t>
                </a:r>
              </a:p>
              <a:p>
                <a:r>
                  <a:rPr lang="he-IL" dirty="0" smtClean="0"/>
                  <a:t>אחרי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he-IL" dirty="0" smtClean="0"/>
                  <a:t>, נחשב את הסיכוי לשרוד כאילו היו 10 פרטים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ישנן מספר שיטות לחישוב פונקציית ההישרדות</a:t>
                </a:r>
              </a:p>
              <a:p>
                <a:r>
                  <a:rPr lang="he-IL" dirty="0" smtClean="0"/>
                  <a:t>אנו נלמד את שיטת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קפלן-מאייר</a:t>
                </a:r>
                <a:r>
                  <a:rPr lang="he-IL" dirty="0" smtClean="0"/>
                  <a:t> (</a:t>
                </a:r>
                <a:r>
                  <a:rPr lang="en-US" dirty="0" smtClean="0"/>
                  <a:t>Kaplan-Meier</a:t>
                </a:r>
                <a:r>
                  <a:rPr lang="he-IL" dirty="0" smtClean="0"/>
                  <a:t>)</a:t>
                </a:r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29674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851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הישרדות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מבוא </a:t>
            </a:r>
            <a:r>
              <a:rPr lang="he-IL" dirty="0" smtClean="0"/>
              <a:t>ודוגמאות</a:t>
            </a:r>
            <a:endParaRPr lang="en-US" dirty="0" smtClean="0"/>
          </a:p>
          <a:p>
            <a:r>
              <a:rPr lang="he-IL" dirty="0" smtClean="0"/>
              <a:t>בעיית הצנזורה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שיטת קפלן-מאייר</a:t>
            </a:r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2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אדוארד ל. קפלן ופול מאייר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9" y="1721190"/>
            <a:ext cx="5405029" cy="4351338"/>
          </a:xfrm>
        </p:spPr>
        <p:txBody>
          <a:bodyPr/>
          <a:lstStyle/>
          <a:p>
            <a:r>
              <a:rPr lang="he-IL" dirty="0" smtClean="0"/>
              <a:t>שניהם היו סטודנטים של ג'ון טוקי</a:t>
            </a:r>
          </a:p>
          <a:p>
            <a:r>
              <a:rPr lang="he-IL" dirty="0" smtClean="0"/>
              <a:t>כל אחד עבד בנפרד על הבעיה, ושלח בעצמו מאמר לפרסום ב- </a:t>
            </a:r>
            <a:r>
              <a:rPr lang="en-US" dirty="0"/>
              <a:t>Journal of the American Statistical Association</a:t>
            </a:r>
            <a:endParaRPr lang="he-IL" dirty="0" smtClean="0"/>
          </a:p>
          <a:p>
            <a:r>
              <a:rPr lang="he-IL" dirty="0" smtClean="0"/>
              <a:t>העורך ביקש מהם לאחד את עבודתם, ומאמרם פורסם ב- 1958</a:t>
            </a:r>
          </a:p>
          <a:p>
            <a:r>
              <a:rPr lang="he-IL" dirty="0" smtClean="0"/>
              <a:t>המאמר הסטטיסטי המצוטט ביותר בכל הזמנים</a:t>
            </a:r>
          </a:p>
          <a:p>
            <a:endParaRPr lang="he-IL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1798552"/>
            <a:ext cx="1936294" cy="24448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4269" y="4504131"/>
            <a:ext cx="18229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Paul Meier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United States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1924-2011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19900" y="4504130"/>
            <a:ext cx="24288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Edward L. Kaplan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United States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1920-2006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798" y="1798552"/>
            <a:ext cx="2211074" cy="244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הנחות המודל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כל </a:t>
            </a:r>
            <a:r>
              <a:rPr lang="he-IL" dirty="0">
                <a:solidFill>
                  <a:srgbClr val="0033CC"/>
                </a:solidFill>
              </a:rPr>
              <a:t>אירוע</a:t>
            </a:r>
            <a:r>
              <a:rPr lang="he-IL" dirty="0"/>
              <a:t> של אחד המשתתפים יכול להיות אירוע </a:t>
            </a:r>
            <a:r>
              <a:rPr lang="he-IL" dirty="0" err="1">
                <a:solidFill>
                  <a:srgbClr val="0070C0"/>
                </a:solidFill>
              </a:rPr>
              <a:t>אמיתי</a:t>
            </a:r>
            <a:r>
              <a:rPr lang="he-IL" dirty="0"/>
              <a:t> (נניח תמותה) או </a:t>
            </a:r>
            <a:r>
              <a:rPr lang="he-IL" dirty="0">
                <a:solidFill>
                  <a:srgbClr val="0070C0"/>
                </a:solidFill>
              </a:rPr>
              <a:t>פרישה</a:t>
            </a:r>
            <a:endParaRPr lang="en-US" dirty="0">
              <a:solidFill>
                <a:srgbClr val="0070C0"/>
              </a:solidFill>
            </a:endParaRPr>
          </a:p>
          <a:p>
            <a:endParaRPr lang="he-IL" dirty="0" smtClean="0"/>
          </a:p>
          <a:p>
            <a:r>
              <a:rPr lang="he-IL" dirty="0" smtClean="0"/>
              <a:t>מניחים כי אירועי הפרישה או המוות קורים בסוף התקופה</a:t>
            </a:r>
          </a:p>
          <a:p>
            <a:pPr lvl="1"/>
            <a:r>
              <a:rPr lang="he-IL" dirty="0" smtClean="0"/>
              <a:t>לדוגמא, אם האירוע קרה ביום 7, הוא קרה בסוף היום ה- 7</a:t>
            </a:r>
          </a:p>
          <a:p>
            <a:endParaRPr lang="he-IL" dirty="0" smtClean="0"/>
          </a:p>
          <a:p>
            <a:r>
              <a:rPr lang="he-IL" dirty="0" smtClean="0"/>
              <a:t>זהות הפורשים וזמני הפרישה הם אקראיים</a:t>
            </a:r>
          </a:p>
          <a:p>
            <a:pPr lvl="1"/>
            <a:r>
              <a:rPr lang="he-IL" dirty="0" smtClean="0"/>
              <a:t>הנחה לא טריוויאלית, במיוחד שיש פורשים רבים</a:t>
            </a:r>
          </a:p>
          <a:p>
            <a:pPr lvl="1"/>
            <a:r>
              <a:rPr lang="he-IL" dirty="0" smtClean="0"/>
              <a:t>במקרים רבים הפרישה קשורה להצלחת הטיפול</a:t>
            </a:r>
          </a:p>
          <a:p>
            <a:pPr lvl="1"/>
            <a:r>
              <a:rPr lang="he-IL" dirty="0" smtClean="0"/>
              <a:t>אך לרוב נאלצים להניח אקראיות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446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פונקציית ההישרדות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נמלא את הטבלה הבאה</a:t>
                </a: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he-IL" dirty="0" smtClean="0"/>
                  <a:t>העמודה האחרונה היא הגודל הרצוי:</a:t>
                </a:r>
              </a:p>
              <a:p>
                <a:r>
                  <a:rPr lang="he-IL" dirty="0" smtClean="0"/>
                  <a:t>ההסתברות המצטברת לחיות =</a:t>
                </a:r>
                <a:r>
                  <a:rPr lang="he-IL" dirty="0"/>
                  <a:t> פונקציית </a:t>
                </a:r>
                <a:r>
                  <a:rPr lang="he-IL" dirty="0" smtClean="0"/>
                  <a:t>ההישרדות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5065690"/>
                  </p:ext>
                </p:extLst>
              </p:nvPr>
            </p:nvGraphicFramePr>
            <p:xfrm>
              <a:off x="918482" y="2438189"/>
              <a:ext cx="10355035" cy="1889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97374">
                      <a:extLst>
                        <a:ext uri="{9D8B030D-6E8A-4147-A177-3AD203B41FA5}">
                          <a16:colId xmlns:a16="http://schemas.microsoft.com/office/drawing/2014/main" val="3818093590"/>
                        </a:ext>
                      </a:extLst>
                    </a:gridCol>
                    <a:gridCol w="1382340">
                      <a:extLst>
                        <a:ext uri="{9D8B030D-6E8A-4147-A177-3AD203B41FA5}">
                          <a16:colId xmlns:a16="http://schemas.microsoft.com/office/drawing/2014/main" val="1321628506"/>
                        </a:ext>
                      </a:extLst>
                    </a:gridCol>
                    <a:gridCol w="1556494">
                      <a:extLst>
                        <a:ext uri="{9D8B030D-6E8A-4147-A177-3AD203B41FA5}">
                          <a16:colId xmlns:a16="http://schemas.microsoft.com/office/drawing/2014/main" val="1411254946"/>
                        </a:ext>
                      </a:extLst>
                    </a:gridCol>
                    <a:gridCol w="1041403">
                      <a:extLst>
                        <a:ext uri="{9D8B030D-6E8A-4147-A177-3AD203B41FA5}">
                          <a16:colId xmlns:a16="http://schemas.microsoft.com/office/drawing/2014/main" val="3518156664"/>
                        </a:ext>
                      </a:extLst>
                    </a:gridCol>
                    <a:gridCol w="1433153">
                      <a:extLst>
                        <a:ext uri="{9D8B030D-6E8A-4147-A177-3AD203B41FA5}">
                          <a16:colId xmlns:a16="http://schemas.microsoft.com/office/drawing/2014/main" val="1413677349"/>
                        </a:ext>
                      </a:extLst>
                    </a:gridCol>
                    <a:gridCol w="1164980">
                      <a:extLst>
                        <a:ext uri="{9D8B030D-6E8A-4147-A177-3AD203B41FA5}">
                          <a16:colId xmlns:a16="http://schemas.microsoft.com/office/drawing/2014/main" val="3593917327"/>
                        </a:ext>
                      </a:extLst>
                    </a:gridCol>
                    <a:gridCol w="1479291">
                      <a:extLst>
                        <a:ext uri="{9D8B030D-6E8A-4147-A177-3AD203B41FA5}">
                          <a16:colId xmlns:a16="http://schemas.microsoft.com/office/drawing/2014/main" val="165543717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מצטברת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למות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מקרי מוות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מס' אנשים שהיו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בסיכון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האירוע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סידורי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האירוע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901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8450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𝑆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𝑇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&gt;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2272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𝑆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𝑇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&gt;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51479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5065690"/>
                  </p:ext>
                </p:extLst>
              </p:nvPr>
            </p:nvGraphicFramePr>
            <p:xfrm>
              <a:off x="918482" y="2438189"/>
              <a:ext cx="10355035" cy="1889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97374">
                      <a:extLst>
                        <a:ext uri="{9D8B030D-6E8A-4147-A177-3AD203B41FA5}">
                          <a16:colId xmlns:a16="http://schemas.microsoft.com/office/drawing/2014/main" val="3818093590"/>
                        </a:ext>
                      </a:extLst>
                    </a:gridCol>
                    <a:gridCol w="1382340">
                      <a:extLst>
                        <a:ext uri="{9D8B030D-6E8A-4147-A177-3AD203B41FA5}">
                          <a16:colId xmlns:a16="http://schemas.microsoft.com/office/drawing/2014/main" val="1321628506"/>
                        </a:ext>
                      </a:extLst>
                    </a:gridCol>
                    <a:gridCol w="1556494">
                      <a:extLst>
                        <a:ext uri="{9D8B030D-6E8A-4147-A177-3AD203B41FA5}">
                          <a16:colId xmlns:a16="http://schemas.microsoft.com/office/drawing/2014/main" val="1411254946"/>
                        </a:ext>
                      </a:extLst>
                    </a:gridCol>
                    <a:gridCol w="1041403">
                      <a:extLst>
                        <a:ext uri="{9D8B030D-6E8A-4147-A177-3AD203B41FA5}">
                          <a16:colId xmlns:a16="http://schemas.microsoft.com/office/drawing/2014/main" val="3518156664"/>
                        </a:ext>
                      </a:extLst>
                    </a:gridCol>
                    <a:gridCol w="1433153">
                      <a:extLst>
                        <a:ext uri="{9D8B030D-6E8A-4147-A177-3AD203B41FA5}">
                          <a16:colId xmlns:a16="http://schemas.microsoft.com/office/drawing/2014/main" val="1413677349"/>
                        </a:ext>
                      </a:extLst>
                    </a:gridCol>
                    <a:gridCol w="1164980">
                      <a:extLst>
                        <a:ext uri="{9D8B030D-6E8A-4147-A177-3AD203B41FA5}">
                          <a16:colId xmlns:a16="http://schemas.microsoft.com/office/drawing/2014/main" val="3593917327"/>
                        </a:ext>
                      </a:extLst>
                    </a:gridCol>
                    <a:gridCol w="1479291">
                      <a:extLst>
                        <a:ext uri="{9D8B030D-6E8A-4147-A177-3AD203B41FA5}">
                          <a16:colId xmlns:a16="http://schemas.microsoft.com/office/drawing/2014/main" val="1655437173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מצטברת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למות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מקרי מוות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מס' אנשים שהיו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בסיכון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האירוע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סידורי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האירוע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901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9149" t="-183333" r="-185532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84501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" t="-287692" r="-35145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63351" t="-287692" r="-128272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227231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65" t="-387692" r="-351459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63351" t="-387692" r="-128272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5147914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" name="Straight Arrow Connector 6"/>
          <p:cNvCxnSpPr/>
          <p:nvPr/>
        </p:nvCxnSpPr>
        <p:spPr>
          <a:xfrm flipH="1" flipV="1">
            <a:off x="2743201" y="4444410"/>
            <a:ext cx="404036" cy="723013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19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נמדדו הזמנים הבאים </a:t>
            </a:r>
            <a:r>
              <a:rPr lang="he-IL" dirty="0" smtClean="0"/>
              <a:t>עד לאירוע: </a:t>
            </a:r>
            <a:r>
              <a:rPr lang="en-US" dirty="0" smtClean="0"/>
              <a:t>11</a:t>
            </a:r>
            <a:r>
              <a:rPr lang="en-US" dirty="0"/>
              <a:t>, 7, 17, 28, 25, 2, 13, 14, 6, 15</a:t>
            </a:r>
            <a:endParaRPr lang="he-IL" dirty="0"/>
          </a:p>
          <a:p>
            <a:r>
              <a:rPr lang="he-IL" dirty="0" smtClean="0"/>
              <a:t>משתתף </a:t>
            </a:r>
            <a:r>
              <a:rPr lang="he-IL" dirty="0"/>
              <a:t>אחד </a:t>
            </a:r>
            <a:r>
              <a:rPr lang="he-IL" dirty="0" smtClean="0"/>
              <a:t>בניסוי פרש ביום 16</a:t>
            </a:r>
          </a:p>
          <a:p>
            <a:endParaRPr lang="he-IL" dirty="0" smtClean="0"/>
          </a:p>
          <a:p>
            <a:r>
              <a:rPr lang="he-IL" dirty="0" smtClean="0"/>
              <a:t>נמיין את הנתונים: </a:t>
            </a:r>
            <a:r>
              <a:rPr lang="en-US" dirty="0" smtClean="0"/>
              <a:t>2,6,7,11,13,14,15,16*,17,25,28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397453"/>
              </p:ext>
            </p:extLst>
          </p:nvPr>
        </p:nvGraphicFramePr>
        <p:xfrm>
          <a:off x="1158237" y="3910853"/>
          <a:ext cx="9875523" cy="149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046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289786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66787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1111033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של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10/11=0.91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1/11=0.09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31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67058" y="5913783"/>
            <a:ext cx="442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54005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מס' האנשים שהיו בסיכון עד הזמן של האירוע</a:t>
            </a:r>
            <a:endParaRPr lang="en-US" sz="2000" dirty="0">
              <a:solidFill>
                <a:srgbClr val="540054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673009" y="5496339"/>
            <a:ext cx="129208" cy="4174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7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הנתונים: </a:t>
            </a:r>
            <a:r>
              <a:rPr lang="en-US" dirty="0" smtClean="0"/>
              <a:t>2,6,7,11,13,14,15,16*,17,25,28</a:t>
            </a:r>
            <a:endParaRPr lang="en-US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r>
              <a:rPr lang="he-IL" dirty="0" smtClean="0"/>
              <a:t>איך חישבנו את ההסתברות המצטברת לחיות?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035902"/>
              </p:ext>
            </p:extLst>
          </p:nvPr>
        </p:nvGraphicFramePr>
        <p:xfrm>
          <a:off x="1158237" y="2486315"/>
          <a:ext cx="9875523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046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289786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66787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1111033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של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10/11=0.91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1/11=0.09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0.91*0.9=0.82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9/10=0.9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1/10=0.1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47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92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כיצד מחשבים את </a:t>
            </a:r>
            <a:r>
              <a:rPr lang="he-IL" dirty="0"/>
              <a:t>ההסתברות המצטברת </a:t>
            </a:r>
            <a:r>
              <a:rPr lang="he-IL" dirty="0" smtClean="0"/>
              <a:t>לחיות?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6874" y="1594414"/>
                <a:ext cx="10515600" cy="1586364"/>
              </a:xfrm>
            </p:spPr>
            <p:txBody>
              <a:bodyPr/>
              <a:lstStyle/>
              <a:p>
                <a:r>
                  <a:rPr lang="he-IL" dirty="0" smtClean="0"/>
                  <a:t>ההסתברות המצטברת לחיות: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החישוב שביצענו הוא: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6874" y="1594414"/>
                <a:ext cx="10515600" cy="1586364"/>
              </a:xfrm>
              <a:blipFill>
                <a:blip r:embed="rId2"/>
                <a:stretch>
                  <a:fillRect t="-461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021226"/>
              </p:ext>
            </p:extLst>
          </p:nvPr>
        </p:nvGraphicFramePr>
        <p:xfrm>
          <a:off x="1312955" y="3690694"/>
          <a:ext cx="9875523" cy="161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046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289786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66787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1111033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של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10/11=0.91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1/11=0.09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33CC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b="1" dirty="0">
                        <a:solidFill>
                          <a:srgbClr val="0033CC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0.91*0.9=0.82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9/10=0.9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1/10=0.1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33CC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b="1" dirty="0">
                        <a:solidFill>
                          <a:srgbClr val="0033CC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4791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26874" y="5640784"/>
                <a:ext cx="18016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874" y="5640784"/>
                <a:ext cx="1801659" cy="461665"/>
              </a:xfrm>
              <a:prstGeom prst="rect">
                <a:avLst/>
              </a:prstGeom>
              <a:blipFill>
                <a:blip r:embed="rId3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1990729" y="5389992"/>
            <a:ext cx="163629" cy="250793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2699" y="2918977"/>
                <a:ext cx="18016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699" y="2918977"/>
                <a:ext cx="1801659" cy="461665"/>
              </a:xfrm>
              <a:prstGeom prst="rect">
                <a:avLst/>
              </a:prstGeom>
              <a:blipFill>
                <a:blip r:embed="rId4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1312955" y="3380642"/>
            <a:ext cx="414748" cy="124031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055868" y="5687934"/>
                <a:ext cx="25850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6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868" y="5687934"/>
                <a:ext cx="2585017" cy="461665"/>
              </a:xfrm>
              <a:prstGeom prst="rect">
                <a:avLst/>
              </a:prstGeom>
              <a:blipFill>
                <a:blip r:embed="rId5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H="1" flipV="1">
            <a:off x="4114107" y="5370653"/>
            <a:ext cx="10632" cy="317281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511575" y="4542768"/>
            <a:ext cx="730662" cy="620497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2350496">
            <a:off x="2726568" y="4453149"/>
            <a:ext cx="95090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מכפלה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40885" y="5616186"/>
                <a:ext cx="455068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540054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ההסתברות המותנית על המאורע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540054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000" b="0" i="1" smtClean="0">
                        <a:solidFill>
                          <a:srgbClr val="540054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b="0" i="1" smtClean="0">
                        <a:solidFill>
                          <a:srgbClr val="540054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r>
                  <a:rPr lang="he-IL" sz="2000" dirty="0" smtClean="0">
                    <a:solidFill>
                      <a:srgbClr val="540054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לקחה בחשבון שמספר האנשים בסיכון הוא רק 10</a:t>
                </a:r>
                <a:endParaRPr lang="en-US" sz="2000" dirty="0">
                  <a:solidFill>
                    <a:srgbClr val="540054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885" y="5616186"/>
                <a:ext cx="4550689" cy="707886"/>
              </a:xfrm>
              <a:prstGeom prst="rect">
                <a:avLst/>
              </a:prstGeom>
              <a:blipFill>
                <a:blip r:embed="rId6"/>
                <a:stretch>
                  <a:fillRect l="-669" t="-4310" r="-1339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4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0" grpId="0"/>
      <p:bldP spid="15" grpId="0"/>
      <p:bldP spid="20" grpId="0" animBg="1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2374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ניזכר בכלל הכפל: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נציב </a:t>
                </a:r>
                <a:r>
                  <a:rPr lang="en-US" dirty="0" smtClean="0"/>
                  <a:t>A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  ו- </a:t>
                </a:r>
                <a:r>
                  <a:rPr lang="en-US" dirty="0" smtClean="0"/>
                  <a:t>B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נקבל: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אבל: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23747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900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6874" y="1594413"/>
                <a:ext cx="10515600" cy="178453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ההסתברות למות בזמן מסוים נקראת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פונקציית הסיכון</a:t>
                </a:r>
                <a:r>
                  <a:rPr lang="he-IL" dirty="0" smtClean="0"/>
                  <a:t> (</a:t>
                </a:r>
                <a:r>
                  <a:rPr lang="en-US" dirty="0" smtClean="0"/>
                  <a:t>hazard function</a:t>
                </a:r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בהינתן הישרדות עד אותו זמן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בדוגמא, פונקציית הסיכון היא: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6874" y="1594413"/>
                <a:ext cx="10515600" cy="1784535"/>
              </a:xfrm>
              <a:blipFill>
                <a:blip r:embed="rId2"/>
                <a:stretch>
                  <a:fillRect t="-4452" r="-812" b="-2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51858"/>
              </p:ext>
            </p:extLst>
          </p:nvPr>
        </p:nvGraphicFramePr>
        <p:xfrm>
          <a:off x="1312955" y="3796571"/>
          <a:ext cx="9875523" cy="161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046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289786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66787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1111033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של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10/11=0.91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1/11=0.09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33CC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b="1" dirty="0">
                        <a:solidFill>
                          <a:srgbClr val="0033CC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0.91*0.9=0.82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9/10=0.9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1/10=0.1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b="1" dirty="0" smtClean="0">
                          <a:solidFill>
                            <a:srgbClr val="0033CC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b="1" dirty="0">
                        <a:solidFill>
                          <a:srgbClr val="0033CC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4791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78276" y="5829633"/>
                <a:ext cx="25850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6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276" y="5829633"/>
                <a:ext cx="2585017" cy="461665"/>
              </a:xfrm>
              <a:prstGeom prst="rect">
                <a:avLst/>
              </a:prstGeom>
              <a:blipFill>
                <a:blip r:embed="rId3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H="1" flipV="1">
            <a:off x="5259513" y="5495869"/>
            <a:ext cx="10632" cy="317281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13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15025"/>
            <a:ext cx="10515600" cy="562253"/>
          </a:xfrm>
        </p:spPr>
        <p:txBody>
          <a:bodyPr/>
          <a:lstStyle/>
          <a:p>
            <a:r>
              <a:rPr lang="he-IL" dirty="0" smtClean="0"/>
              <a:t>הנתונים: </a:t>
            </a:r>
            <a:r>
              <a:rPr lang="en-US" dirty="0" smtClean="0"/>
              <a:t>2,6,7,11,13,14,15,16*,17,25,28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118153"/>
              </p:ext>
            </p:extLst>
          </p:nvPr>
        </p:nvGraphicFramePr>
        <p:xfrm>
          <a:off x="1158237" y="2226366"/>
          <a:ext cx="9875523" cy="3870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046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289786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66787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1111033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של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10/11=0.91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1/11=0.09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31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0.91*0.9=0.82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9/10=0.9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1/10=0.1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47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0.82*0.89=0.73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8/9=0.89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7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14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0.73*0.88=0.64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7/8=0.88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79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0.64*0.86=0.55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6/7=0.86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2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0.55*0.83=0.45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5/6=0.83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75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0.45*0.8=0.36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4/5=0.8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098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22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15025"/>
            <a:ext cx="10515600" cy="1059210"/>
          </a:xfrm>
        </p:spPr>
        <p:txBody>
          <a:bodyPr>
            <a:normAutofit/>
          </a:bodyPr>
          <a:lstStyle/>
          <a:p>
            <a:r>
              <a:rPr lang="he-IL" dirty="0" smtClean="0"/>
              <a:t>הנתונים: </a:t>
            </a:r>
            <a:r>
              <a:rPr lang="en-US" dirty="0" smtClean="0"/>
              <a:t>2,6,7,11,13,14,15,16*,17,25,28</a:t>
            </a:r>
            <a:endParaRPr lang="he-IL" dirty="0" smtClean="0"/>
          </a:p>
          <a:p>
            <a:r>
              <a:rPr lang="he-IL" dirty="0" smtClean="0"/>
              <a:t>מה עושים עבור המשתתף שפרש?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10635"/>
              </p:ext>
            </p:extLst>
          </p:nvPr>
        </p:nvGraphicFramePr>
        <p:xfrm>
          <a:off x="1158237" y="2699787"/>
          <a:ext cx="9875523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046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289786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66787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1111033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של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10/11=0.91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1/11=0.09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45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4/5=0.8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9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0.36*1=0.36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33CC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b="1" dirty="0" smtClean="0">
                        <a:solidFill>
                          <a:srgbClr val="0033CC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1186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58237" y="5881036"/>
                <a:ext cx="18929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540054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אין שינוי ב-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540054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𝑆</m:t>
                    </m:r>
                    <m:r>
                      <a:rPr lang="en-US" sz="2000" b="0" i="1" smtClean="0">
                        <a:solidFill>
                          <a:srgbClr val="540054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540054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000" b="0" i="1" smtClean="0">
                        <a:solidFill>
                          <a:srgbClr val="540054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>
                  <a:solidFill>
                    <a:srgbClr val="540054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237" y="5881036"/>
                <a:ext cx="1892971" cy="400110"/>
              </a:xfrm>
              <a:prstGeom prst="rect">
                <a:avLst/>
              </a:prstGeom>
              <a:blipFill>
                <a:blip r:embed="rId2"/>
                <a:stretch>
                  <a:fillRect t="-9231" r="-2894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2233061" y="5539664"/>
            <a:ext cx="37770" cy="39547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87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15025"/>
            <a:ext cx="10515600" cy="1059210"/>
          </a:xfrm>
        </p:spPr>
        <p:txBody>
          <a:bodyPr>
            <a:normAutofit/>
          </a:bodyPr>
          <a:lstStyle/>
          <a:p>
            <a:r>
              <a:rPr lang="he-IL" dirty="0" smtClean="0"/>
              <a:t>הנתונים: </a:t>
            </a:r>
            <a:r>
              <a:rPr lang="en-US" dirty="0" smtClean="0"/>
              <a:t>2,6,7,11,13,14,15,16*,17,25,28</a:t>
            </a:r>
            <a:endParaRPr lang="he-IL" dirty="0" smtClean="0"/>
          </a:p>
          <a:p>
            <a:r>
              <a:rPr lang="he-IL" dirty="0" smtClean="0"/>
              <a:t>איך ממשיכים?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380428"/>
              </p:ext>
            </p:extLst>
          </p:nvPr>
        </p:nvGraphicFramePr>
        <p:xfrm>
          <a:off x="1158237" y="2699787"/>
          <a:ext cx="9875523" cy="307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046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289786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66787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1111033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של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10/11=0.91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1/11=0.09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45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4/5=0.8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9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0.36*1=0.36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11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0.36*0.67=0.24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2/3=0.67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33CC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6009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13783" y="6204643"/>
            <a:ext cx="407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54005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מספר האנשים בסיכון קטן עקב הפרישה</a:t>
            </a:r>
            <a:endParaRPr lang="en-US" sz="2000" dirty="0">
              <a:solidFill>
                <a:srgbClr val="540054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7852854" y="5903819"/>
            <a:ext cx="19879" cy="30082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84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15026"/>
            <a:ext cx="10515600" cy="621782"/>
          </a:xfrm>
        </p:spPr>
        <p:txBody>
          <a:bodyPr>
            <a:normAutofit/>
          </a:bodyPr>
          <a:lstStyle/>
          <a:p>
            <a:r>
              <a:rPr lang="he-IL" dirty="0" smtClean="0"/>
              <a:t>הנתונים: </a:t>
            </a:r>
            <a:r>
              <a:rPr lang="en-US" dirty="0" smtClean="0"/>
              <a:t>2,6,7,11,13,14,15,16*,17,25,28</a:t>
            </a:r>
            <a:endParaRPr lang="he-IL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607268"/>
              </p:ext>
            </p:extLst>
          </p:nvPr>
        </p:nvGraphicFramePr>
        <p:xfrm>
          <a:off x="1187113" y="2391969"/>
          <a:ext cx="9875523" cy="3870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046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289786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66787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1111033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של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10/11=0.91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1/11=0.09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45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4/5=0.8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9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0.36*1=0.36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11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0.36*0.67=0.24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2/3=0.67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60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0.24*0.5=0.12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1/2=0.5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76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0.12*0=0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0/1=0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827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603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גרפית: פונקציית ההישרדות של קפלן-מאייר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37585" y="1625350"/>
                <a:ext cx="9916827" cy="117076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מציירים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על פי העמודה האחרונה בטבלה,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קבועה בין אירועים</a:t>
                </a:r>
              </a:p>
              <a:p>
                <a:r>
                  <a:rPr lang="he-IL" dirty="0" smtClean="0"/>
                  <a:t>אירועי פרישה מסומנים בקו אנכי קצר או סימן אחר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7585" y="1625350"/>
                <a:ext cx="9916827" cy="1170763"/>
              </a:xfrm>
              <a:blipFill>
                <a:blip r:embed="rId2"/>
                <a:stretch>
                  <a:fillRect t="-6250" r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3261894" y="2864158"/>
            <a:ext cx="6110970" cy="3666582"/>
            <a:chOff x="867473" y="2240113"/>
            <a:chExt cx="6921361" cy="44391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473" y="2240113"/>
              <a:ext cx="6921361" cy="4439176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5156328" y="4079265"/>
              <a:ext cx="156619" cy="380436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974993" y="3222219"/>
                  <a:ext cx="2068731" cy="8570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he-IL" sz="20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אירוע הפרישה</a:t>
                  </a:r>
                </a:p>
                <a:p>
                  <a:pPr algn="r" rtl="1"/>
                  <a:r>
                    <a:rPr lang="he-IL" sz="20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אין שינוי ב-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a14:m>
                  <a:endParaRPr lang="en-US" sz="2000" dirty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74993" y="3222219"/>
                  <a:ext cx="2068731" cy="857046"/>
                </a:xfrm>
                <a:prstGeom prst="rect">
                  <a:avLst/>
                </a:prstGeom>
                <a:blipFill>
                  <a:blip r:embed="rId4"/>
                  <a:stretch>
                    <a:fillRect t="-6034" r="-3333" b="-146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8747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 מורכבת יותר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40800"/>
            <a:ext cx="10515600" cy="4351338"/>
          </a:xfrm>
        </p:spPr>
        <p:txBody>
          <a:bodyPr/>
          <a:lstStyle/>
          <a:p>
            <a:r>
              <a:rPr lang="he-IL" dirty="0" smtClean="0"/>
              <a:t>נניח וקיבלנו את הנתונים הבאים (בחודשים) עבור 24 משתתפי ניסוי:</a:t>
            </a:r>
          </a:p>
          <a:p>
            <a:r>
              <a:rPr lang="he-IL" dirty="0" smtClean="0"/>
              <a:t>אירועי מוות: </a:t>
            </a:r>
            <a:r>
              <a:rPr lang="en-US" dirty="0" smtClean="0"/>
              <a:t>6,6,6,6,8,8,12,12,20,24,30,42</a:t>
            </a:r>
            <a:endParaRPr lang="he-IL" dirty="0" smtClean="0"/>
          </a:p>
          <a:p>
            <a:r>
              <a:rPr lang="he-IL" dirty="0" smtClean="0"/>
              <a:t>פרישות: </a:t>
            </a:r>
            <a:r>
              <a:rPr lang="en-US" dirty="0" smtClean="0"/>
              <a:t>3,12,15,16,18,18,22,28,28,28,30,33</a:t>
            </a:r>
            <a:endParaRPr lang="he-IL" dirty="0" smtClean="0"/>
          </a:p>
          <a:p>
            <a:endParaRPr lang="he-IL" dirty="0"/>
          </a:p>
          <a:p>
            <a:r>
              <a:rPr lang="he-IL" dirty="0" smtClean="0"/>
              <a:t>נמיין לפי הסדר:</a:t>
            </a:r>
            <a:endParaRPr lang="en-US" dirty="0" smtClean="0"/>
          </a:p>
          <a:p>
            <a:r>
              <a:rPr lang="en-US" dirty="0" smtClean="0"/>
              <a:t>3*,6,6,6,6,8,8,12,12,12*,15*,16*,18*,18*,20,22*,24,28*,28*,28*,30,30*,33*,42</a:t>
            </a:r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נמלא את הטבלה</a:t>
            </a:r>
            <a:endParaRPr lang="en-US" dirty="0" smtClean="0"/>
          </a:p>
          <a:p>
            <a:pPr lvl="1"/>
            <a:r>
              <a:rPr lang="he-IL" dirty="0" smtClean="0"/>
              <a:t>יתכנו מספר אירועים בו זמנית, משני הסוגים (מוות/פרישה)</a:t>
            </a:r>
          </a:p>
        </p:txBody>
      </p:sp>
    </p:spTree>
    <p:extLst>
      <p:ext uri="{BB962C8B-B14F-4D97-AF65-F5344CB8AC3E}">
        <p14:creationId xmlns:p14="http://schemas.microsoft.com/office/powerpoint/2010/main" val="140846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1634921"/>
            <a:ext cx="10515600" cy="550013"/>
          </a:xfrm>
        </p:spPr>
        <p:txBody>
          <a:bodyPr/>
          <a:lstStyle/>
          <a:p>
            <a:r>
              <a:rPr lang="he-IL" dirty="0" smtClean="0"/>
              <a:t>הנתונים: </a:t>
            </a:r>
            <a:r>
              <a:rPr lang="en-US" dirty="0"/>
              <a:t>3*,6,6,6,6,8,8,12,12,12*,15*,16*,18*,18*,20,22*,24,28*,28*,28*,30,30*,33*,</a:t>
            </a:r>
            <a:r>
              <a:rPr lang="en-US" dirty="0" smtClean="0"/>
              <a:t>42</a:t>
            </a:r>
            <a:endParaRPr lang="he-IL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534951"/>
              </p:ext>
            </p:extLst>
          </p:nvPr>
        </p:nvGraphicFramePr>
        <p:xfrm>
          <a:off x="907912" y="2312996"/>
          <a:ext cx="10365606" cy="3870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2753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511166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135781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068404">
                  <a:extLst>
                    <a:ext uri="{9D8B030D-6E8A-4147-A177-3AD203B41FA5}">
                      <a16:colId xmlns:a16="http://schemas.microsoft.com/office/drawing/2014/main" val="3743815018"/>
                    </a:ext>
                  </a:extLst>
                </a:gridCol>
                <a:gridCol w="1077410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38531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961818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309743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פרישות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7231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1*0.83=0.83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19/23=0.83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4/23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2,3,4,5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47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0.83*0.89=0.74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17/19=0.89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2/19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8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14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0.74*0.88=0.65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15/17=0.88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2/17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8,9,10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79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0.65*1=0.65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75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09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13,14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704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1634921"/>
            <a:ext cx="10515600" cy="550013"/>
          </a:xfrm>
        </p:spPr>
        <p:txBody>
          <a:bodyPr/>
          <a:lstStyle/>
          <a:p>
            <a:r>
              <a:rPr lang="he-IL" dirty="0" smtClean="0"/>
              <a:t>הנתונים: </a:t>
            </a:r>
            <a:r>
              <a:rPr lang="en-US" dirty="0"/>
              <a:t>3*,6,6,6,6,8,8,12,12,12*,15*,16*,18*,18*,20,22*,24,28*,28*,28*,30,30*,33*,</a:t>
            </a:r>
            <a:r>
              <a:rPr lang="en-US" dirty="0" smtClean="0"/>
              <a:t>42</a:t>
            </a:r>
            <a:endParaRPr lang="he-IL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308150"/>
              </p:ext>
            </p:extLst>
          </p:nvPr>
        </p:nvGraphicFramePr>
        <p:xfrm>
          <a:off x="907912" y="2312996"/>
          <a:ext cx="10365606" cy="426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2753">
                  <a:extLst>
                    <a:ext uri="{9D8B030D-6E8A-4147-A177-3AD203B41FA5}">
                      <a16:colId xmlns:a16="http://schemas.microsoft.com/office/drawing/2014/main" val="3818093590"/>
                    </a:ext>
                  </a:extLst>
                </a:gridCol>
                <a:gridCol w="1511166">
                  <a:extLst>
                    <a:ext uri="{9D8B030D-6E8A-4147-A177-3AD203B41FA5}">
                      <a16:colId xmlns:a16="http://schemas.microsoft.com/office/drawing/2014/main" val="1321628506"/>
                    </a:ext>
                  </a:extLst>
                </a:gridCol>
                <a:gridCol w="1135781">
                  <a:extLst>
                    <a:ext uri="{9D8B030D-6E8A-4147-A177-3AD203B41FA5}">
                      <a16:colId xmlns:a16="http://schemas.microsoft.com/office/drawing/2014/main" val="1411254946"/>
                    </a:ext>
                  </a:extLst>
                </a:gridCol>
                <a:gridCol w="1068404">
                  <a:extLst>
                    <a:ext uri="{9D8B030D-6E8A-4147-A177-3AD203B41FA5}">
                      <a16:colId xmlns:a16="http://schemas.microsoft.com/office/drawing/2014/main" val="3743815018"/>
                    </a:ext>
                  </a:extLst>
                </a:gridCol>
                <a:gridCol w="1077410">
                  <a:extLst>
                    <a:ext uri="{9D8B030D-6E8A-4147-A177-3AD203B41FA5}">
                      <a16:colId xmlns:a16="http://schemas.microsoft.com/office/drawing/2014/main" val="3518156664"/>
                    </a:ext>
                  </a:extLst>
                </a:gridCol>
                <a:gridCol w="1338531">
                  <a:extLst>
                    <a:ext uri="{9D8B030D-6E8A-4147-A177-3AD203B41FA5}">
                      <a16:colId xmlns:a16="http://schemas.microsoft.com/office/drawing/2014/main" val="1413677349"/>
                    </a:ext>
                  </a:extLst>
                </a:gridCol>
                <a:gridCol w="961818">
                  <a:extLst>
                    <a:ext uri="{9D8B030D-6E8A-4147-A177-3AD203B41FA5}">
                      <a16:colId xmlns:a16="http://schemas.microsoft.com/office/drawing/2014/main" val="3593917327"/>
                    </a:ext>
                  </a:extLst>
                </a:gridCol>
                <a:gridCol w="1309743">
                  <a:extLst>
                    <a:ext uri="{9D8B030D-6E8A-4147-A177-3AD203B41FA5}">
                      <a16:colId xmlns:a16="http://schemas.microsoft.com/office/drawing/2014/main" val="16554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מצטברת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לחיות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למות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פרישות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מקרי מוות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מס' אנשים שהיו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בסיכון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האירוע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סידורי</a:t>
                      </a:r>
                      <a:endParaRPr lang="en-US" sz="200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…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09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13,14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70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0.65*0.9=0.59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9/10=0.9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65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43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0.59*0.88=0.51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7/8=0.88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94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18,19,20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78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0.51*0.75=0.39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3/4=0.75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21,22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9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8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0.39*0=0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344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6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הוספנו עמודה של מספר הפורשים</a:t>
            </a:r>
            <a:endParaRPr lang="en-US" dirty="0" smtClean="0"/>
          </a:p>
          <a:p>
            <a:endParaRPr lang="he-IL" dirty="0" smtClean="0"/>
          </a:p>
          <a:p>
            <a:r>
              <a:rPr lang="he-IL" dirty="0" smtClean="0"/>
              <a:t>מספר האנשים שהיו בסיכון בזמן האירוע הבא מחושבת ע"י:</a:t>
            </a:r>
          </a:p>
          <a:p>
            <a:pPr lvl="1"/>
            <a:r>
              <a:rPr lang="he-IL" dirty="0" smtClean="0"/>
              <a:t>מספר האנשים שהיו בסיכון בזמן האירוע הקודם, פחות מספר האנשים שמתו ומספר האנשים שפרשו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5153760"/>
                  </p:ext>
                </p:extLst>
              </p:nvPr>
            </p:nvGraphicFramePr>
            <p:xfrm>
              <a:off x="907912" y="4180297"/>
              <a:ext cx="10365606" cy="1493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962753">
                      <a:extLst>
                        <a:ext uri="{9D8B030D-6E8A-4147-A177-3AD203B41FA5}">
                          <a16:colId xmlns:a16="http://schemas.microsoft.com/office/drawing/2014/main" val="3818093590"/>
                        </a:ext>
                      </a:extLst>
                    </a:gridCol>
                    <a:gridCol w="1511166">
                      <a:extLst>
                        <a:ext uri="{9D8B030D-6E8A-4147-A177-3AD203B41FA5}">
                          <a16:colId xmlns:a16="http://schemas.microsoft.com/office/drawing/2014/main" val="1321628506"/>
                        </a:ext>
                      </a:extLst>
                    </a:gridCol>
                    <a:gridCol w="1135781">
                      <a:extLst>
                        <a:ext uri="{9D8B030D-6E8A-4147-A177-3AD203B41FA5}">
                          <a16:colId xmlns:a16="http://schemas.microsoft.com/office/drawing/2014/main" val="1411254946"/>
                        </a:ext>
                      </a:extLst>
                    </a:gridCol>
                    <a:gridCol w="1068404">
                      <a:extLst>
                        <a:ext uri="{9D8B030D-6E8A-4147-A177-3AD203B41FA5}">
                          <a16:colId xmlns:a16="http://schemas.microsoft.com/office/drawing/2014/main" val="3743815018"/>
                        </a:ext>
                      </a:extLst>
                    </a:gridCol>
                    <a:gridCol w="1077410">
                      <a:extLst>
                        <a:ext uri="{9D8B030D-6E8A-4147-A177-3AD203B41FA5}">
                          <a16:colId xmlns:a16="http://schemas.microsoft.com/office/drawing/2014/main" val="3518156664"/>
                        </a:ext>
                      </a:extLst>
                    </a:gridCol>
                    <a:gridCol w="1338531">
                      <a:extLst>
                        <a:ext uri="{9D8B030D-6E8A-4147-A177-3AD203B41FA5}">
                          <a16:colId xmlns:a16="http://schemas.microsoft.com/office/drawing/2014/main" val="1413677349"/>
                        </a:ext>
                      </a:extLst>
                    </a:gridCol>
                    <a:gridCol w="961818">
                      <a:extLst>
                        <a:ext uri="{9D8B030D-6E8A-4147-A177-3AD203B41FA5}">
                          <a16:colId xmlns:a16="http://schemas.microsoft.com/office/drawing/2014/main" val="3593917327"/>
                        </a:ext>
                      </a:extLst>
                    </a:gridCol>
                    <a:gridCol w="1309743">
                      <a:extLst>
                        <a:ext uri="{9D8B030D-6E8A-4147-A177-3AD203B41FA5}">
                          <a16:colId xmlns:a16="http://schemas.microsoft.com/office/drawing/2014/main" val="165543717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מצטברת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למות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פרישות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מקרי מוות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מס' אנשים שהיו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בסיכון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האירוע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סידורי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901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𝑙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𝑑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8450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𝑑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𝑙</m:t>
                                </m:r>
                              </m:oMath>
                            </m:oMathPara>
                          </a14:m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22723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5153760"/>
                  </p:ext>
                </p:extLst>
              </p:nvPr>
            </p:nvGraphicFramePr>
            <p:xfrm>
              <a:off x="907912" y="4180297"/>
              <a:ext cx="10365606" cy="1493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962753">
                      <a:extLst>
                        <a:ext uri="{9D8B030D-6E8A-4147-A177-3AD203B41FA5}">
                          <a16:colId xmlns:a16="http://schemas.microsoft.com/office/drawing/2014/main" val="3818093590"/>
                        </a:ext>
                      </a:extLst>
                    </a:gridCol>
                    <a:gridCol w="1511166">
                      <a:extLst>
                        <a:ext uri="{9D8B030D-6E8A-4147-A177-3AD203B41FA5}">
                          <a16:colId xmlns:a16="http://schemas.microsoft.com/office/drawing/2014/main" val="1321628506"/>
                        </a:ext>
                      </a:extLst>
                    </a:gridCol>
                    <a:gridCol w="1135781">
                      <a:extLst>
                        <a:ext uri="{9D8B030D-6E8A-4147-A177-3AD203B41FA5}">
                          <a16:colId xmlns:a16="http://schemas.microsoft.com/office/drawing/2014/main" val="1411254946"/>
                        </a:ext>
                      </a:extLst>
                    </a:gridCol>
                    <a:gridCol w="1068404">
                      <a:extLst>
                        <a:ext uri="{9D8B030D-6E8A-4147-A177-3AD203B41FA5}">
                          <a16:colId xmlns:a16="http://schemas.microsoft.com/office/drawing/2014/main" val="3743815018"/>
                        </a:ext>
                      </a:extLst>
                    </a:gridCol>
                    <a:gridCol w="1077410">
                      <a:extLst>
                        <a:ext uri="{9D8B030D-6E8A-4147-A177-3AD203B41FA5}">
                          <a16:colId xmlns:a16="http://schemas.microsoft.com/office/drawing/2014/main" val="3518156664"/>
                        </a:ext>
                      </a:extLst>
                    </a:gridCol>
                    <a:gridCol w="1338531">
                      <a:extLst>
                        <a:ext uri="{9D8B030D-6E8A-4147-A177-3AD203B41FA5}">
                          <a16:colId xmlns:a16="http://schemas.microsoft.com/office/drawing/2014/main" val="1413677349"/>
                        </a:ext>
                      </a:extLst>
                    </a:gridCol>
                    <a:gridCol w="961818">
                      <a:extLst>
                        <a:ext uri="{9D8B030D-6E8A-4147-A177-3AD203B41FA5}">
                          <a16:colId xmlns:a16="http://schemas.microsoft.com/office/drawing/2014/main" val="3593917327"/>
                        </a:ext>
                      </a:extLst>
                    </a:gridCol>
                    <a:gridCol w="1309743">
                      <a:extLst>
                        <a:ext uri="{9D8B030D-6E8A-4147-A177-3AD203B41FA5}">
                          <a16:colId xmlns:a16="http://schemas.microsoft.com/office/drawing/2014/main" val="1655437173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מצטברת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למות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פרישות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מקרי מוות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מס' אנשים שהיו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בסיכון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האירוע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סידורי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901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33143" t="-183333" r="-441143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27119" t="-183333" r="-336158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4545" t="-183333" r="-170455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84501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4545" t="-287692" r="-170455" b="-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227231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628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07" y="1654173"/>
            <a:ext cx="7800482" cy="46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7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שאלות רשות למחשבה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(בשאלות הבאות אין צנזורה)</a:t>
                </a:r>
              </a:p>
              <a:p>
                <a:endParaRPr lang="he-IL" dirty="0"/>
              </a:p>
              <a:p>
                <a:r>
                  <a:rPr lang="he-IL" dirty="0" smtClean="0"/>
                  <a:t>אם הסיכוי למות הוא זהה בכל פרק זמן (נניח סיכוי 0.1 למות כל חודש), איך תראה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pPr lvl="1"/>
                <a:r>
                  <a:rPr lang="he-IL" dirty="0" smtClean="0"/>
                  <a:t>קו ישר? משהו אחר?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נתון לנו שזמני המוות היו </a:t>
                </a:r>
                <a:r>
                  <a:rPr lang="en-US" dirty="0" smtClean="0"/>
                  <a:t>1,2,3,4,…,10</a:t>
                </a:r>
                <a:r>
                  <a:rPr lang="he-IL" dirty="0"/>
                  <a:t> </a:t>
                </a:r>
                <a:r>
                  <a:rPr lang="he-IL" dirty="0" smtClean="0"/>
                  <a:t>(עבור 10 משתתפים)</a:t>
                </a:r>
              </a:p>
              <a:p>
                <a:pPr lvl="1"/>
                <a:r>
                  <a:rPr lang="he-IL" dirty="0" smtClean="0"/>
                  <a:t>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יורדת בקו ישר</a:t>
                </a:r>
              </a:p>
              <a:p>
                <a:r>
                  <a:rPr lang="he-IL" dirty="0" smtClean="0"/>
                  <a:t>מהו הסיכוי למות בכל חודש? האם קבוע? האם משהו אחר?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87988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769676"/>
            <a:ext cx="10515600" cy="2282560"/>
          </a:xfrm>
        </p:spPr>
        <p:txBody>
          <a:bodyPr/>
          <a:lstStyle/>
          <a:p>
            <a:r>
              <a:rPr lang="he-IL" dirty="0" smtClean="0"/>
              <a:t>הגרף מראה מאפיין שכיח של עקומות הישרדות: </a:t>
            </a:r>
            <a:r>
              <a:rPr lang="he-IL" dirty="0"/>
              <a:t>לקראת סוף </a:t>
            </a:r>
            <a:r>
              <a:rPr lang="he-IL" dirty="0" smtClean="0"/>
              <a:t>התקופה הרזולוציה נמוכה ויש ירידה מהירה בסיכוי להישרדות</a:t>
            </a:r>
          </a:p>
          <a:p>
            <a:endParaRPr lang="he-IL" dirty="0" smtClean="0"/>
          </a:p>
          <a:p>
            <a:r>
              <a:rPr lang="he-IL" dirty="0" smtClean="0"/>
              <a:t>הסבר: ברגע שנשארים (למשל) שני אנשים בלבד, </a:t>
            </a:r>
            <a:r>
              <a:rPr lang="he-IL" dirty="0"/>
              <a:t>ההסתברות </a:t>
            </a:r>
            <a:r>
              <a:rPr lang="he-IL" dirty="0" smtClean="0"/>
              <a:t>לשרוד כאשר היה</a:t>
            </a:r>
            <a:r>
              <a:rPr lang="he-IL" dirty="0" smtClean="0"/>
              <a:t> אירוע </a:t>
            </a:r>
            <a:r>
              <a:rPr lang="he-IL" dirty="0" smtClean="0"/>
              <a:t>מוות היא רק </a:t>
            </a:r>
            <a:r>
              <a:rPr lang="en-US" dirty="0" smtClean="0"/>
              <a:t>1/2</a:t>
            </a:r>
            <a:r>
              <a:rPr lang="he-IL" dirty="0" smtClean="0"/>
              <a:t>, מה שגורם לירידה חדה בסיכוי להישרדות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08" y="4052236"/>
            <a:ext cx="4266127" cy="25596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7549904"/>
                  </p:ext>
                </p:extLst>
              </p:nvPr>
            </p:nvGraphicFramePr>
            <p:xfrm>
              <a:off x="4954791" y="4360245"/>
              <a:ext cx="6887501" cy="192921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81148">
                      <a:extLst>
                        <a:ext uri="{9D8B030D-6E8A-4147-A177-3AD203B41FA5}">
                          <a16:colId xmlns:a16="http://schemas.microsoft.com/office/drawing/2014/main" val="2733729946"/>
                        </a:ext>
                      </a:extLst>
                    </a:gridCol>
                    <a:gridCol w="1218753">
                      <a:extLst>
                        <a:ext uri="{9D8B030D-6E8A-4147-A177-3AD203B41FA5}">
                          <a16:colId xmlns:a16="http://schemas.microsoft.com/office/drawing/2014/main" val="1321628506"/>
                        </a:ext>
                      </a:extLst>
                    </a:gridCol>
                    <a:gridCol w="1200456">
                      <a:extLst>
                        <a:ext uri="{9D8B030D-6E8A-4147-A177-3AD203B41FA5}">
                          <a16:colId xmlns:a16="http://schemas.microsoft.com/office/drawing/2014/main" val="1411254946"/>
                        </a:ext>
                      </a:extLst>
                    </a:gridCol>
                    <a:gridCol w="984712">
                      <a:extLst>
                        <a:ext uri="{9D8B030D-6E8A-4147-A177-3AD203B41FA5}">
                          <a16:colId xmlns:a16="http://schemas.microsoft.com/office/drawing/2014/main" val="3518156664"/>
                        </a:ext>
                      </a:extLst>
                    </a:gridCol>
                    <a:gridCol w="1223367">
                      <a:extLst>
                        <a:ext uri="{9D8B030D-6E8A-4147-A177-3AD203B41FA5}">
                          <a16:colId xmlns:a16="http://schemas.microsoft.com/office/drawing/2014/main" val="1413677349"/>
                        </a:ext>
                      </a:extLst>
                    </a:gridCol>
                    <a:gridCol w="879065">
                      <a:extLst>
                        <a:ext uri="{9D8B030D-6E8A-4147-A177-3AD203B41FA5}">
                          <a16:colId xmlns:a16="http://schemas.microsoft.com/office/drawing/2014/main" val="3593917327"/>
                        </a:ext>
                      </a:extLst>
                    </a:gridCol>
                  </a:tblGrid>
                  <a:tr h="113673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מצטברת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למות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מקרי מוות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מס' אנשים שהיו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בסיכון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האירוע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901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𝑆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168450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022723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7549904"/>
                  </p:ext>
                </p:extLst>
              </p:nvPr>
            </p:nvGraphicFramePr>
            <p:xfrm>
              <a:off x="4954791" y="4360245"/>
              <a:ext cx="6887501" cy="192921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81148">
                      <a:extLst>
                        <a:ext uri="{9D8B030D-6E8A-4147-A177-3AD203B41FA5}">
                          <a16:colId xmlns:a16="http://schemas.microsoft.com/office/drawing/2014/main" val="2733729946"/>
                        </a:ext>
                      </a:extLst>
                    </a:gridCol>
                    <a:gridCol w="1218753">
                      <a:extLst>
                        <a:ext uri="{9D8B030D-6E8A-4147-A177-3AD203B41FA5}">
                          <a16:colId xmlns:a16="http://schemas.microsoft.com/office/drawing/2014/main" val="1321628506"/>
                        </a:ext>
                      </a:extLst>
                    </a:gridCol>
                    <a:gridCol w="1200456">
                      <a:extLst>
                        <a:ext uri="{9D8B030D-6E8A-4147-A177-3AD203B41FA5}">
                          <a16:colId xmlns:a16="http://schemas.microsoft.com/office/drawing/2014/main" val="1411254946"/>
                        </a:ext>
                      </a:extLst>
                    </a:gridCol>
                    <a:gridCol w="984712">
                      <a:extLst>
                        <a:ext uri="{9D8B030D-6E8A-4147-A177-3AD203B41FA5}">
                          <a16:colId xmlns:a16="http://schemas.microsoft.com/office/drawing/2014/main" val="3518156664"/>
                        </a:ext>
                      </a:extLst>
                    </a:gridCol>
                    <a:gridCol w="1223367">
                      <a:extLst>
                        <a:ext uri="{9D8B030D-6E8A-4147-A177-3AD203B41FA5}">
                          <a16:colId xmlns:a16="http://schemas.microsoft.com/office/drawing/2014/main" val="1413677349"/>
                        </a:ext>
                      </a:extLst>
                    </a:gridCol>
                    <a:gridCol w="879065">
                      <a:extLst>
                        <a:ext uri="{9D8B030D-6E8A-4147-A177-3AD203B41FA5}">
                          <a16:colId xmlns:a16="http://schemas.microsoft.com/office/drawing/2014/main" val="3593917327"/>
                        </a:ext>
                      </a:extLst>
                    </a:gridCol>
                  </a:tblGrid>
                  <a:tr h="113673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מצטברת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לחיות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למות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מקרי מוות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מס' אנשים שהיו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בסיכון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האירוע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901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41" t="-296923" r="-39911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86111" t="-296923" r="-1389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84501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86111" t="-396923" r="-1389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227231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191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400" dirty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24040</TotalTime>
  <Words>2509</Words>
  <Application>Microsoft Office PowerPoint</Application>
  <PresentationFormat>Widescreen</PresentationFormat>
  <Paragraphs>807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Cambria Math</vt:lpstr>
      <vt:lpstr>Courier New</vt:lpstr>
      <vt:lpstr>David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מהם נתוני הישרדות (Survival)?</vt:lpstr>
      <vt:lpstr>מטרה</vt:lpstr>
      <vt:lpstr>דוגמא</vt:lpstr>
      <vt:lpstr>פונקציית ההישרדות</vt:lpstr>
      <vt:lpstr>איך לחשב את פונקציית ההישרדות?</vt:lpstr>
      <vt:lpstr>איך לחשב את פונקציית ההישרדות?</vt:lpstr>
      <vt:lpstr>פונקציית ההישרדות</vt:lpstr>
      <vt:lpstr>פונקציית ההישרדות</vt:lpstr>
      <vt:lpstr>פונקציית ההישרדות</vt:lpstr>
      <vt:lpstr>השוואה בין קבוצות</vt:lpstr>
      <vt:lpstr>השוואה בין קבוצות</vt:lpstr>
      <vt:lpstr>דוגמא</vt:lpstr>
      <vt:lpstr>האם סיכוי ההישרדות חייב להגיע לאפס?</vt:lpstr>
      <vt:lpstr>דוגמא</vt:lpstr>
      <vt:lpstr>הישרדות</vt:lpstr>
      <vt:lpstr>מה הבעיה?</vt:lpstr>
      <vt:lpstr>צנזורה (censoring)</vt:lpstr>
      <vt:lpstr>בעיה</vt:lpstr>
      <vt:lpstr>רעיון</vt:lpstr>
      <vt:lpstr>הישרדות</vt:lpstr>
      <vt:lpstr>אדוארד ל. קפלן ופול מאייר</vt:lpstr>
      <vt:lpstr>הנחות המודל</vt:lpstr>
      <vt:lpstr>חישוב פונקציית ההישרדות</vt:lpstr>
      <vt:lpstr>דוגמא מספרית</vt:lpstr>
      <vt:lpstr>דוגמא מספרית</vt:lpstr>
      <vt:lpstr>כיצד מחשבים את ההסתברות המצטברת לחיות?</vt:lpstr>
      <vt:lpstr>הסבר</vt:lpstr>
      <vt:lpstr>הערה</vt:lpstr>
      <vt:lpstr>המשך הדוגמא</vt:lpstr>
      <vt:lpstr>המשך הדוגמא</vt:lpstr>
      <vt:lpstr>המשך הדוגמא</vt:lpstr>
      <vt:lpstr>המשך הדוגמא</vt:lpstr>
      <vt:lpstr>הצגה גרפית: פונקציית ההישרדות של קפלן-מאייר</vt:lpstr>
      <vt:lpstr>דוגמא מספרית מורכבת יותר</vt:lpstr>
      <vt:lpstr>המשך הדוגמא</vt:lpstr>
      <vt:lpstr>המשך הדוגמא</vt:lpstr>
      <vt:lpstr>הערה</vt:lpstr>
      <vt:lpstr>הצגה גרפית</vt:lpstr>
      <vt:lpstr>שאלות רשות למחשבה</vt:lpstr>
      <vt:lpstr>הערה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4046</cp:revision>
  <dcterms:created xsi:type="dcterms:W3CDTF">2016-12-07T10:48:10Z</dcterms:created>
  <dcterms:modified xsi:type="dcterms:W3CDTF">2020-02-15T18:26:39Z</dcterms:modified>
</cp:coreProperties>
</file>