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0"/>
  </p:notesMasterIdLst>
  <p:sldIdLst>
    <p:sldId id="256" r:id="rId2"/>
    <p:sldId id="257" r:id="rId3"/>
    <p:sldId id="260" r:id="rId4"/>
    <p:sldId id="325" r:id="rId5"/>
    <p:sldId id="271" r:id="rId6"/>
    <p:sldId id="272" r:id="rId7"/>
    <p:sldId id="318" r:id="rId8"/>
    <p:sldId id="319" r:id="rId9"/>
    <p:sldId id="320" r:id="rId10"/>
    <p:sldId id="321" r:id="rId11"/>
    <p:sldId id="324" r:id="rId12"/>
    <p:sldId id="259" r:id="rId13"/>
    <p:sldId id="301" r:id="rId14"/>
    <p:sldId id="281" r:id="rId15"/>
    <p:sldId id="273" r:id="rId16"/>
    <p:sldId id="338" r:id="rId17"/>
    <p:sldId id="341" r:id="rId18"/>
    <p:sldId id="327" r:id="rId19"/>
    <p:sldId id="336" r:id="rId20"/>
    <p:sldId id="337" r:id="rId21"/>
    <p:sldId id="274" r:id="rId22"/>
    <p:sldId id="276" r:id="rId23"/>
    <p:sldId id="275" r:id="rId24"/>
    <p:sldId id="261" r:id="rId25"/>
    <p:sldId id="280" r:id="rId26"/>
    <p:sldId id="282" r:id="rId27"/>
    <p:sldId id="262" r:id="rId28"/>
    <p:sldId id="284" r:id="rId29"/>
    <p:sldId id="340" r:id="rId30"/>
    <p:sldId id="287" r:id="rId31"/>
    <p:sldId id="293" r:id="rId32"/>
    <p:sldId id="286" r:id="rId33"/>
    <p:sldId id="291" r:id="rId34"/>
    <p:sldId id="289" r:id="rId35"/>
    <p:sldId id="290" r:id="rId36"/>
    <p:sldId id="339" r:id="rId37"/>
    <p:sldId id="292" r:id="rId38"/>
    <p:sldId id="310" r:id="rId39"/>
    <p:sldId id="311" r:id="rId40"/>
    <p:sldId id="334" r:id="rId41"/>
    <p:sldId id="294" r:id="rId42"/>
    <p:sldId id="303" r:id="rId43"/>
    <p:sldId id="304" r:id="rId44"/>
    <p:sldId id="302" r:id="rId45"/>
    <p:sldId id="309" r:id="rId46"/>
    <p:sldId id="328" r:id="rId47"/>
    <p:sldId id="305" r:id="rId48"/>
    <p:sldId id="313" r:id="rId49"/>
    <p:sldId id="326" r:id="rId50"/>
    <p:sldId id="314" r:id="rId51"/>
    <p:sldId id="317" r:id="rId52"/>
    <p:sldId id="316" r:id="rId53"/>
    <p:sldId id="296" r:id="rId54"/>
    <p:sldId id="312" r:id="rId55"/>
    <p:sldId id="306" r:id="rId56"/>
    <p:sldId id="307" r:id="rId57"/>
    <p:sldId id="295" r:id="rId58"/>
    <p:sldId id="308" r:id="rId59"/>
    <p:sldId id="329" r:id="rId60"/>
    <p:sldId id="330" r:id="rId61"/>
    <p:sldId id="322" r:id="rId62"/>
    <p:sldId id="331" r:id="rId63"/>
    <p:sldId id="332" r:id="rId64"/>
    <p:sldId id="333" r:id="rId65"/>
    <p:sldId id="300" r:id="rId66"/>
    <p:sldId id="323" r:id="rId67"/>
    <p:sldId id="335" r:id="rId68"/>
    <p:sldId id="283" r:id="rId6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0000CC"/>
    <a:srgbClr val="993366"/>
    <a:srgbClr val="C00000"/>
    <a:srgbClr val="FF3300"/>
    <a:srgbClr val="FEE1AC"/>
    <a:srgbClr val="FDE1A1"/>
    <a:srgbClr val="EAF4E4"/>
    <a:srgbClr val="E3F1DB"/>
    <a:srgbClr val="FFF6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3979" autoAdjust="0"/>
  </p:normalViewPr>
  <p:slideViewPr>
    <p:cSldViewPr snapToGrid="0">
      <p:cViewPr varScale="1">
        <p:scale>
          <a:sx n="60" d="100"/>
          <a:sy n="60" d="100"/>
        </p:scale>
        <p:origin x="64" y="1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0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7573E-F062-4FD7-B8B1-7EF9EF9A7931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7D0BE-8D5B-46CF-87F0-C21ED6163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051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37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l" rtl="0">
              <a:defRPr sz="3600">
                <a:solidFill>
                  <a:srgbClr val="003399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l" rtl="0">
              <a:defRPr sz="2400" baseline="0">
                <a:latin typeface="+mn-lt"/>
                <a:cs typeface="Times New Roman" panose="02020603050405020304" pitchFamily="18" charset="0"/>
              </a:defRPr>
            </a:lvl1pPr>
            <a:lvl2pPr marL="685800" indent="-228600" algn="l" rtl="0">
              <a:buSzPct val="70000"/>
              <a:buFont typeface="Courier New" panose="02070309020205020404" pitchFamily="49" charset="0"/>
              <a:buChar char="o"/>
              <a:defRPr sz="2000" baseline="0">
                <a:latin typeface="+mn-lt"/>
                <a:cs typeface="Times New Roman" panose="02020603050405020304" pitchFamily="18" charset="0"/>
              </a:defRPr>
            </a:lvl2pPr>
            <a:lvl3pPr marL="1143000" indent="-228600" algn="l" rtl="0">
              <a:buSzPct val="70000"/>
              <a:buFont typeface="Wingdings" panose="05000000000000000000" pitchFamily="2" charset="2"/>
              <a:buChar char="§"/>
              <a:defRPr sz="1800">
                <a:latin typeface="+mn-lt"/>
                <a:cs typeface="Times New Roman" panose="02020603050405020304" pitchFamily="18" charset="0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en-US" dirty="0" smtClean="0"/>
              <a:t>Level 1</a:t>
            </a:r>
          </a:p>
          <a:p>
            <a:pPr lvl="1"/>
            <a:r>
              <a:rPr lang="en-US" dirty="0" smtClean="0"/>
              <a:t>Level 2</a:t>
            </a:r>
          </a:p>
          <a:p>
            <a:pPr lvl="2"/>
            <a:r>
              <a:rPr lang="en-US" dirty="0" smtClean="0"/>
              <a:t>Level 3</a:t>
            </a:r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18838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9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32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39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1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78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06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37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9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4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FB66D93B-30F9-4418-8AD5-7F433FC37F91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6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9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110.png"/><Relationship Id="rId7" Type="http://schemas.openxmlformats.org/officeDocument/2006/relationships/image" Target="../media/image15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0.png"/><Relationship Id="rId4" Type="http://schemas.openxmlformats.org/officeDocument/2006/relationships/image" Target="../media/image1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emf"/><Relationship Id="rId4" Type="http://schemas.openxmlformats.org/officeDocument/2006/relationships/image" Target="../media/image63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gi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gif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emf"/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0964" y="1494064"/>
            <a:ext cx="10566400" cy="1019113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  <a:latin typeface="+mn-lt"/>
              </a:rPr>
              <a:t>Personal Genomics</a:t>
            </a:r>
            <a:endParaRPr lang="en-US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2164" y="4548944"/>
            <a:ext cx="9144000" cy="102134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Shai Carmi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School of Public Health</a:t>
            </a:r>
            <a:endParaRPr lang="en-US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32164" y="3064784"/>
            <a:ext cx="9144000" cy="627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sz="3600" dirty="0" smtClean="0">
                <a:latin typeface="+mn-lt"/>
              </a:rPr>
              <a:t>Selection and adaptation</a:t>
            </a:r>
            <a:endParaRPr lang="en-US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252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selection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Fitness</a:t>
            </a:r>
            <a:r>
              <a:rPr lang="en-US" dirty="0" smtClean="0"/>
              <a:t> = </a:t>
            </a:r>
            <a:r>
              <a:rPr lang="en-US" dirty="0" smtClean="0">
                <a:solidFill>
                  <a:srgbClr val="7030A0"/>
                </a:solidFill>
              </a:rPr>
              <a:t>survival</a:t>
            </a:r>
            <a:r>
              <a:rPr lang="en-US" dirty="0" smtClean="0"/>
              <a:t> + </a:t>
            </a:r>
            <a:r>
              <a:rPr lang="en-US" dirty="0" smtClean="0">
                <a:solidFill>
                  <a:srgbClr val="7030A0"/>
                </a:solidFill>
              </a:rPr>
              <a:t>reproduction</a:t>
            </a:r>
            <a:r>
              <a:rPr lang="en-US" dirty="0" smtClean="0"/>
              <a:t> = #offspring</a:t>
            </a:r>
          </a:p>
          <a:p>
            <a:r>
              <a:rPr lang="en-US" dirty="0" smtClean="0"/>
              <a:t>Selection happens when one allele has higher fitness than another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beneficial</a:t>
            </a:r>
            <a:r>
              <a:rPr lang="en-US" dirty="0" smtClean="0"/>
              <a:t> allele will tend to rise in frequency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035" y="3745215"/>
            <a:ext cx="1838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cs typeface="Gill Sans"/>
              </a:rPr>
              <a:t>p</a:t>
            </a:r>
            <a:r>
              <a:rPr lang="en-US" baseline="-25000" dirty="0" err="1" smtClean="0">
                <a:solidFill>
                  <a:srgbClr val="C00000"/>
                </a:solidFill>
                <a:cs typeface="Gill Sans"/>
              </a:rPr>
              <a:t>red</a:t>
            </a:r>
            <a:r>
              <a:rPr lang="en-US" dirty="0" smtClean="0">
                <a:cs typeface="Gill Sans"/>
              </a:rPr>
              <a:t>=0.5, </a:t>
            </a:r>
            <a:r>
              <a:rPr lang="en-US" dirty="0" err="1" smtClean="0">
                <a:cs typeface="Gill Sans"/>
              </a:rPr>
              <a:t>p</a:t>
            </a:r>
            <a:r>
              <a:rPr lang="en-US" baseline="-25000" dirty="0" err="1" smtClean="0">
                <a:solidFill>
                  <a:srgbClr val="0070C0"/>
                </a:solidFill>
                <a:cs typeface="Gill Sans"/>
              </a:rPr>
              <a:t>blue</a:t>
            </a:r>
            <a:r>
              <a:rPr lang="en-US" dirty="0" smtClean="0">
                <a:cs typeface="Gill Sans"/>
              </a:rPr>
              <a:t>=0.5</a:t>
            </a:r>
            <a:endParaRPr lang="en-US" dirty="0">
              <a:cs typeface="Gill Sans"/>
            </a:endParaRPr>
          </a:p>
        </p:txBody>
      </p:sp>
      <p:sp>
        <p:nvSpPr>
          <p:cNvPr id="5" name="Oval 4"/>
          <p:cNvSpPr/>
          <p:nvPr/>
        </p:nvSpPr>
        <p:spPr>
          <a:xfrm>
            <a:off x="3197240" y="3815121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775038" y="3815121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352836" y="3815121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930634" y="3815121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508432" y="3815121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797331" y="3815121"/>
            <a:ext cx="231362" cy="231362"/>
          </a:xfrm>
          <a:prstGeom prst="ellipse">
            <a:avLst/>
          </a:prstGeom>
          <a:solidFill>
            <a:srgbClr val="3366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086230" y="3815121"/>
            <a:ext cx="231362" cy="231362"/>
          </a:xfrm>
          <a:prstGeom prst="ellipse">
            <a:avLst/>
          </a:prstGeom>
          <a:solidFill>
            <a:srgbClr val="3366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375129" y="3815121"/>
            <a:ext cx="231362" cy="231362"/>
          </a:xfrm>
          <a:prstGeom prst="ellipse">
            <a:avLst/>
          </a:prstGeom>
          <a:solidFill>
            <a:srgbClr val="3366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664028" y="3815121"/>
            <a:ext cx="231362" cy="231362"/>
          </a:xfrm>
          <a:prstGeom prst="ellipse">
            <a:avLst/>
          </a:prstGeom>
          <a:solidFill>
            <a:srgbClr val="3366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952927" y="3815121"/>
            <a:ext cx="231362" cy="231362"/>
          </a:xfrm>
          <a:prstGeom prst="ellipse">
            <a:avLst/>
          </a:prstGeom>
          <a:solidFill>
            <a:srgbClr val="3366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241826" y="3815121"/>
            <a:ext cx="231362" cy="231362"/>
          </a:xfrm>
          <a:prstGeom prst="ellipse">
            <a:avLst/>
          </a:prstGeom>
          <a:solidFill>
            <a:srgbClr val="3366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530725" y="3815121"/>
            <a:ext cx="231362" cy="231362"/>
          </a:xfrm>
          <a:prstGeom prst="ellipse">
            <a:avLst/>
          </a:prstGeom>
          <a:solidFill>
            <a:srgbClr val="3366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819624" y="3815121"/>
            <a:ext cx="231362" cy="231362"/>
          </a:xfrm>
          <a:prstGeom prst="ellipse">
            <a:avLst/>
          </a:prstGeom>
          <a:solidFill>
            <a:srgbClr val="3366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8108523" y="3815121"/>
            <a:ext cx="231362" cy="231362"/>
          </a:xfrm>
          <a:prstGeom prst="ellipse">
            <a:avLst/>
          </a:prstGeom>
          <a:solidFill>
            <a:srgbClr val="3366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8397413" y="3815121"/>
            <a:ext cx="231362" cy="231362"/>
          </a:xfrm>
          <a:prstGeom prst="ellipse">
            <a:avLst/>
          </a:prstGeom>
          <a:solidFill>
            <a:srgbClr val="3366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908341" y="3815121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486139" y="3815121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063937" y="3815121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641735" y="3815121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219533" y="3815121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334058" y="3745215"/>
            <a:ext cx="1410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Gill Sans"/>
              </a:rPr>
              <a:t>Generation 1</a:t>
            </a:r>
            <a:endParaRPr lang="en-US" dirty="0">
              <a:cs typeface="Gill San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86035" y="4278598"/>
            <a:ext cx="1838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cs typeface="Gill Sans"/>
              </a:rPr>
              <a:t>p</a:t>
            </a:r>
            <a:r>
              <a:rPr lang="en-US" baseline="-25000" dirty="0" err="1" smtClean="0">
                <a:solidFill>
                  <a:srgbClr val="C00000"/>
                </a:solidFill>
                <a:cs typeface="Gill Sans"/>
              </a:rPr>
              <a:t>red</a:t>
            </a:r>
            <a:r>
              <a:rPr lang="en-US" dirty="0" smtClean="0">
                <a:cs typeface="Gill Sans"/>
              </a:rPr>
              <a:t>=0.6, </a:t>
            </a:r>
            <a:r>
              <a:rPr lang="en-US" dirty="0" err="1" smtClean="0">
                <a:cs typeface="Gill Sans"/>
              </a:rPr>
              <a:t>p</a:t>
            </a:r>
            <a:r>
              <a:rPr lang="en-US" baseline="-25000" dirty="0" err="1" smtClean="0">
                <a:solidFill>
                  <a:srgbClr val="0070C0"/>
                </a:solidFill>
                <a:cs typeface="Gill Sans"/>
              </a:rPr>
              <a:t>blue</a:t>
            </a:r>
            <a:r>
              <a:rPr lang="en-US" dirty="0" smtClean="0">
                <a:cs typeface="Gill Sans"/>
              </a:rPr>
              <a:t>=0.4</a:t>
            </a:r>
            <a:endParaRPr lang="en-US" dirty="0">
              <a:cs typeface="Gill San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3197240" y="4348504"/>
            <a:ext cx="231362" cy="231362"/>
          </a:xfrm>
          <a:prstGeom prst="ellipse">
            <a:avLst/>
          </a:prstGeom>
          <a:solidFill>
            <a:srgbClr val="33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3775038" y="4348504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4352836" y="4348504"/>
            <a:ext cx="231362" cy="231362"/>
          </a:xfrm>
          <a:prstGeom prst="ellipse">
            <a:avLst/>
          </a:prstGeom>
          <a:solidFill>
            <a:srgbClr val="33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4930634" y="4348504"/>
            <a:ext cx="231362" cy="231362"/>
          </a:xfrm>
          <a:prstGeom prst="ellipse">
            <a:avLst/>
          </a:prstGeom>
          <a:solidFill>
            <a:srgbClr val="33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5508432" y="4348504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5797331" y="4348504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6086230" y="4348504"/>
            <a:ext cx="231362" cy="231362"/>
          </a:xfrm>
          <a:prstGeom prst="ellipse">
            <a:avLst/>
          </a:prstGeom>
          <a:solidFill>
            <a:srgbClr val="3366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6375129" y="4348504"/>
            <a:ext cx="231362" cy="231362"/>
          </a:xfrm>
          <a:prstGeom prst="ellipse">
            <a:avLst/>
          </a:prstGeom>
          <a:solidFill>
            <a:srgbClr val="3366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6664028" y="4348504"/>
            <a:ext cx="231362" cy="231362"/>
          </a:xfrm>
          <a:prstGeom prst="ellipse">
            <a:avLst/>
          </a:prstGeom>
          <a:solidFill>
            <a:srgbClr val="3366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6952927" y="4348504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7241826" y="4348504"/>
            <a:ext cx="231362" cy="231362"/>
          </a:xfrm>
          <a:prstGeom prst="ellipse">
            <a:avLst/>
          </a:prstGeom>
          <a:solidFill>
            <a:srgbClr val="3366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7530725" y="4348504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7819624" y="4348504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8108523" y="4348504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8397413" y="4348504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2908341" y="4348504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3486139" y="4348504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4063937" y="4348504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4641735" y="4348504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5219533" y="4348504"/>
            <a:ext cx="231362" cy="231362"/>
          </a:xfrm>
          <a:prstGeom prst="ellipse">
            <a:avLst/>
          </a:prstGeom>
          <a:solidFill>
            <a:srgbClr val="33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334058" y="4278598"/>
            <a:ext cx="1410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Gill Sans"/>
              </a:rPr>
              <a:t>Generation 2</a:t>
            </a:r>
            <a:endParaRPr lang="en-US" dirty="0">
              <a:cs typeface="Gill Sans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686035" y="4829686"/>
            <a:ext cx="1838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cs typeface="Gill Sans"/>
              </a:rPr>
              <a:t>p</a:t>
            </a:r>
            <a:r>
              <a:rPr lang="en-US" baseline="-25000" dirty="0" err="1" smtClean="0">
                <a:solidFill>
                  <a:srgbClr val="C00000"/>
                </a:solidFill>
                <a:cs typeface="Gill Sans"/>
              </a:rPr>
              <a:t>red</a:t>
            </a:r>
            <a:r>
              <a:rPr lang="en-US" dirty="0" smtClean="0">
                <a:cs typeface="Gill Sans"/>
              </a:rPr>
              <a:t>=0.8, </a:t>
            </a:r>
            <a:r>
              <a:rPr lang="en-US" dirty="0" err="1" smtClean="0">
                <a:cs typeface="Gill Sans"/>
              </a:rPr>
              <a:t>p</a:t>
            </a:r>
            <a:r>
              <a:rPr lang="en-US" baseline="-25000" dirty="0" err="1" smtClean="0">
                <a:solidFill>
                  <a:srgbClr val="0070C0"/>
                </a:solidFill>
                <a:cs typeface="Gill Sans"/>
              </a:rPr>
              <a:t>blue</a:t>
            </a:r>
            <a:r>
              <a:rPr lang="en-US" dirty="0" smtClean="0">
                <a:cs typeface="Gill Sans"/>
              </a:rPr>
              <a:t>=0.2</a:t>
            </a:r>
            <a:endParaRPr lang="en-US" dirty="0">
              <a:cs typeface="Gill Sans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3197240" y="4899592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3775038" y="4899592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4352836" y="4899592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4930634" y="4899592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5508432" y="4899592"/>
            <a:ext cx="231362" cy="231362"/>
          </a:xfrm>
          <a:prstGeom prst="ellipse">
            <a:avLst/>
          </a:prstGeom>
          <a:solidFill>
            <a:srgbClr val="33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5797331" y="4899592"/>
            <a:ext cx="231362" cy="231362"/>
          </a:xfrm>
          <a:prstGeom prst="ellipse">
            <a:avLst/>
          </a:prstGeom>
          <a:solidFill>
            <a:srgbClr val="3366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6086230" y="4899592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6375129" y="4899592"/>
            <a:ext cx="231362" cy="231362"/>
          </a:xfrm>
          <a:prstGeom prst="ellipse">
            <a:avLst/>
          </a:prstGeom>
          <a:solidFill>
            <a:srgbClr val="3366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6664028" y="4899592"/>
            <a:ext cx="231362" cy="231362"/>
          </a:xfrm>
          <a:prstGeom prst="ellipse">
            <a:avLst/>
          </a:prstGeom>
          <a:solidFill>
            <a:srgbClr val="3366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6952927" y="4899592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7241826" y="4899592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60" name="Oval 59"/>
          <p:cNvSpPr/>
          <p:nvPr/>
        </p:nvSpPr>
        <p:spPr>
          <a:xfrm>
            <a:off x="7530725" y="4899592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1" name="Oval 60"/>
          <p:cNvSpPr/>
          <p:nvPr/>
        </p:nvSpPr>
        <p:spPr>
          <a:xfrm>
            <a:off x="7819624" y="4899592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8108523" y="4899592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8397413" y="4899592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4" name="Oval 63"/>
          <p:cNvSpPr/>
          <p:nvPr/>
        </p:nvSpPr>
        <p:spPr>
          <a:xfrm>
            <a:off x="2908341" y="4899592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5" name="Oval 64"/>
          <p:cNvSpPr/>
          <p:nvPr/>
        </p:nvSpPr>
        <p:spPr>
          <a:xfrm>
            <a:off x="3486139" y="4899592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66" name="Oval 65"/>
          <p:cNvSpPr/>
          <p:nvPr/>
        </p:nvSpPr>
        <p:spPr>
          <a:xfrm>
            <a:off x="4063937" y="4899592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>
            <a:off x="4641735" y="4899592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66FF"/>
              </a:solidFill>
            </a:endParaRPr>
          </a:p>
        </p:txBody>
      </p:sp>
      <p:sp>
        <p:nvSpPr>
          <p:cNvPr id="68" name="Oval 67"/>
          <p:cNvSpPr/>
          <p:nvPr/>
        </p:nvSpPr>
        <p:spPr>
          <a:xfrm>
            <a:off x="5219533" y="4899592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334058" y="4829686"/>
            <a:ext cx="1410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Gill Sans"/>
              </a:rPr>
              <a:t>Generation 3</a:t>
            </a:r>
            <a:endParaRPr lang="en-US" dirty="0">
              <a:cs typeface="Gill Sans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681422" y="5765586"/>
            <a:ext cx="1484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cs typeface="Gill Sans"/>
              </a:rPr>
              <a:t>p</a:t>
            </a:r>
            <a:r>
              <a:rPr lang="en-US" baseline="-25000" dirty="0" err="1" smtClean="0">
                <a:solidFill>
                  <a:srgbClr val="C00000"/>
                </a:solidFill>
                <a:cs typeface="Gill Sans"/>
              </a:rPr>
              <a:t>red</a:t>
            </a:r>
            <a:r>
              <a:rPr lang="en-US" dirty="0" smtClean="0">
                <a:cs typeface="Gill Sans"/>
              </a:rPr>
              <a:t>=1, </a:t>
            </a:r>
            <a:r>
              <a:rPr lang="en-US" dirty="0" err="1" smtClean="0">
                <a:cs typeface="Gill Sans"/>
              </a:rPr>
              <a:t>p</a:t>
            </a:r>
            <a:r>
              <a:rPr lang="en-US" baseline="-25000" dirty="0" err="1" smtClean="0">
                <a:solidFill>
                  <a:srgbClr val="0070C0"/>
                </a:solidFill>
                <a:cs typeface="Gill Sans"/>
              </a:rPr>
              <a:t>blue</a:t>
            </a:r>
            <a:r>
              <a:rPr lang="en-US" dirty="0" smtClean="0">
                <a:cs typeface="Gill Sans"/>
              </a:rPr>
              <a:t>=0</a:t>
            </a:r>
            <a:endParaRPr lang="en-US" dirty="0">
              <a:cs typeface="Gill Sans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3191904" y="5847143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3769702" y="5847143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4347500" y="5847143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4925298" y="5847143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5503096" y="5847143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5791995" y="5847143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6080894" y="5847143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6369793" y="5847143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6658692" y="5847143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6947591" y="5847143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7236490" y="5847143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7525389" y="5847143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7814288" y="5847143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8103187" y="5847143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8392077" y="5847143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2903005" y="5847143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3480803" y="5847143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4058601" y="5847143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4636399" y="5847143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5214197" y="5847143"/>
            <a:ext cx="231362" cy="231362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1456687" y="5716260"/>
            <a:ext cx="1165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CC"/>
                </a:solidFill>
                <a:cs typeface="Gill Sans"/>
              </a:rPr>
              <a:t>Fixation</a:t>
            </a:r>
            <a:endParaRPr lang="en-US" sz="2400" dirty="0">
              <a:solidFill>
                <a:srgbClr val="0000CC"/>
              </a:solidFill>
              <a:cs typeface="Gill Sans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5591823" y="4899592"/>
            <a:ext cx="6767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/>
              <a:t>…</a:t>
            </a:r>
            <a:endParaRPr lang="en-US" sz="54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94435" y="6455093"/>
            <a:ext cx="24006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cs typeface="Times New Roman" panose="02020603050405020304" pitchFamily="18" charset="0"/>
              </a:rPr>
              <a:t>Adapted from Melissa </a:t>
            </a:r>
            <a:r>
              <a:rPr lang="en-US" sz="1400" dirty="0" err="1" smtClean="0">
                <a:cs typeface="Times New Roman" panose="02020603050405020304" pitchFamily="18" charset="0"/>
              </a:rPr>
              <a:t>Gymrek</a:t>
            </a:r>
            <a:endParaRPr lang="en-US" sz="1400" dirty="0" smtClean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32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/>
      <p:bldP spid="70" grpId="0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/>
      <p:bldP spid="9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2917827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</a:t>
                </a:r>
                <a:r>
                  <a:rPr lang="en-US" dirty="0">
                    <a:solidFill>
                      <a:srgbClr val="0070C0"/>
                    </a:solidFill>
                  </a:rPr>
                  <a:t>selection coefficient</a:t>
                </a:r>
              </a:p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</a:t>
                </a:r>
                <a:r>
                  <a:rPr lang="en-US" dirty="0">
                    <a:solidFill>
                      <a:srgbClr val="0070C0"/>
                    </a:solidFill>
                  </a:rPr>
                  <a:t>dominance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coefficient</a:t>
                </a:r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2917827"/>
              </a:xfrm>
              <a:blipFill>
                <a:blip r:embed="rId2"/>
                <a:stretch>
                  <a:fillRect l="-812" t="-2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65273630"/>
                  </p:ext>
                </p:extLst>
              </p:nvPr>
            </p:nvGraphicFramePr>
            <p:xfrm>
              <a:off x="4873106" y="1749395"/>
              <a:ext cx="5467928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6982">
                      <a:extLst>
                        <a:ext uri="{9D8B030D-6E8A-4147-A177-3AD203B41FA5}">
                          <a16:colId xmlns:a16="http://schemas.microsoft.com/office/drawing/2014/main" val="2500593613"/>
                        </a:ext>
                      </a:extLst>
                    </a:gridCol>
                    <a:gridCol w="1366982">
                      <a:extLst>
                        <a:ext uri="{9D8B030D-6E8A-4147-A177-3AD203B41FA5}">
                          <a16:colId xmlns:a16="http://schemas.microsoft.com/office/drawing/2014/main" val="3517445049"/>
                        </a:ext>
                      </a:extLst>
                    </a:gridCol>
                    <a:gridCol w="1366982">
                      <a:extLst>
                        <a:ext uri="{9D8B030D-6E8A-4147-A177-3AD203B41FA5}">
                          <a16:colId xmlns:a16="http://schemas.microsoft.com/office/drawing/2014/main" val="1790715305"/>
                        </a:ext>
                      </a:extLst>
                    </a:gridCol>
                    <a:gridCol w="1366982">
                      <a:extLst>
                        <a:ext uri="{9D8B030D-6E8A-4147-A177-3AD203B41FA5}">
                          <a16:colId xmlns:a16="http://schemas.microsoft.com/office/drawing/2014/main" val="212869648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Genotype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AA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AB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BB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780478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Fitness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h𝑠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4374491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65273630"/>
                  </p:ext>
                </p:extLst>
              </p:nvPr>
            </p:nvGraphicFramePr>
            <p:xfrm>
              <a:off x="4873106" y="1749395"/>
              <a:ext cx="5467928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66982">
                      <a:extLst>
                        <a:ext uri="{9D8B030D-6E8A-4147-A177-3AD203B41FA5}">
                          <a16:colId xmlns:a16="http://schemas.microsoft.com/office/drawing/2014/main" val="2500593613"/>
                        </a:ext>
                      </a:extLst>
                    </a:gridCol>
                    <a:gridCol w="1366982">
                      <a:extLst>
                        <a:ext uri="{9D8B030D-6E8A-4147-A177-3AD203B41FA5}">
                          <a16:colId xmlns:a16="http://schemas.microsoft.com/office/drawing/2014/main" val="3517445049"/>
                        </a:ext>
                      </a:extLst>
                    </a:gridCol>
                    <a:gridCol w="1366982">
                      <a:extLst>
                        <a:ext uri="{9D8B030D-6E8A-4147-A177-3AD203B41FA5}">
                          <a16:colId xmlns:a16="http://schemas.microsoft.com/office/drawing/2014/main" val="1790715305"/>
                        </a:ext>
                      </a:extLst>
                    </a:gridCol>
                    <a:gridCol w="1366982">
                      <a:extLst>
                        <a:ext uri="{9D8B030D-6E8A-4147-A177-3AD203B41FA5}">
                          <a16:colId xmlns:a16="http://schemas.microsoft.com/office/drawing/2014/main" val="212869648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Genotype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AA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AB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BB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780478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Fitness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93" t="-109836" r="-201339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09836" r="-100444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1339" t="-109836" r="-893" b="-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374491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3711030"/>
                  </p:ext>
                </p:extLst>
              </p:nvPr>
            </p:nvGraphicFramePr>
            <p:xfrm>
              <a:off x="2804158" y="4870782"/>
              <a:ext cx="5994344" cy="14833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20000">
                      <a:extLst>
                        <a:ext uri="{9D8B030D-6E8A-4147-A177-3AD203B41FA5}">
                          <a16:colId xmlns:a16="http://schemas.microsoft.com/office/drawing/2014/main" val="2839694631"/>
                        </a:ext>
                      </a:extLst>
                    </a:gridCol>
                    <a:gridCol w="1093586">
                      <a:extLst>
                        <a:ext uri="{9D8B030D-6E8A-4147-A177-3AD203B41FA5}">
                          <a16:colId xmlns:a16="http://schemas.microsoft.com/office/drawing/2014/main" val="2500593613"/>
                        </a:ext>
                      </a:extLst>
                    </a:gridCol>
                    <a:gridCol w="1093586">
                      <a:extLst>
                        <a:ext uri="{9D8B030D-6E8A-4147-A177-3AD203B41FA5}">
                          <a16:colId xmlns:a16="http://schemas.microsoft.com/office/drawing/2014/main" val="3517445049"/>
                        </a:ext>
                      </a:extLst>
                    </a:gridCol>
                    <a:gridCol w="1093586">
                      <a:extLst>
                        <a:ext uri="{9D8B030D-6E8A-4147-A177-3AD203B41FA5}">
                          <a16:colId xmlns:a16="http://schemas.microsoft.com/office/drawing/2014/main" val="1790715305"/>
                        </a:ext>
                      </a:extLst>
                    </a:gridCol>
                    <a:gridCol w="1093586">
                      <a:extLst>
                        <a:ext uri="{9D8B030D-6E8A-4147-A177-3AD203B41FA5}">
                          <a16:colId xmlns:a16="http://schemas.microsoft.com/office/drawing/2014/main" val="212869648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Mode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AA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AB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BB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780478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 dominant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437449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Additive model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0" i="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lit/>
                                  </m:rPr>
                                  <a:rPr lang="en-US" b="0" i="0" dirty="0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US" b="0" i="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m:rPr>
                                    <m:lit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457771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B dominant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293985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3711030"/>
                  </p:ext>
                </p:extLst>
              </p:nvPr>
            </p:nvGraphicFramePr>
            <p:xfrm>
              <a:off x="2804158" y="4870782"/>
              <a:ext cx="5994344" cy="14833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20000">
                      <a:extLst>
                        <a:ext uri="{9D8B030D-6E8A-4147-A177-3AD203B41FA5}">
                          <a16:colId xmlns:a16="http://schemas.microsoft.com/office/drawing/2014/main" val="2839694631"/>
                        </a:ext>
                      </a:extLst>
                    </a:gridCol>
                    <a:gridCol w="1093586">
                      <a:extLst>
                        <a:ext uri="{9D8B030D-6E8A-4147-A177-3AD203B41FA5}">
                          <a16:colId xmlns:a16="http://schemas.microsoft.com/office/drawing/2014/main" val="2500593613"/>
                        </a:ext>
                      </a:extLst>
                    </a:gridCol>
                    <a:gridCol w="1093586">
                      <a:extLst>
                        <a:ext uri="{9D8B030D-6E8A-4147-A177-3AD203B41FA5}">
                          <a16:colId xmlns:a16="http://schemas.microsoft.com/office/drawing/2014/main" val="3517445049"/>
                        </a:ext>
                      </a:extLst>
                    </a:gridCol>
                    <a:gridCol w="1093586">
                      <a:extLst>
                        <a:ext uri="{9D8B030D-6E8A-4147-A177-3AD203B41FA5}">
                          <a16:colId xmlns:a16="http://schemas.microsoft.com/office/drawing/2014/main" val="1790715305"/>
                        </a:ext>
                      </a:extLst>
                    </a:gridCol>
                    <a:gridCol w="1093586">
                      <a:extLst>
                        <a:ext uri="{9D8B030D-6E8A-4147-A177-3AD203B41FA5}">
                          <a16:colId xmlns:a16="http://schemas.microsoft.com/office/drawing/2014/main" val="212869648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Mode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48333" t="-8197" r="-300556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AA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AB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BB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780478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 dominant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48333" t="-108197" r="-300556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48333" t="-108197" r="-200556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50279" t="-108197" r="-101676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47778" t="-108197" r="-1111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37449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Additive model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48333" t="-208197" r="-300556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48333" t="-208197" r="-200556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50279" t="-208197" r="-101676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47778" t="-208197" r="-1111" b="-1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457771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B dominant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48333" t="-308197" r="-300556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48333" t="-308197" r="-200556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50279" t="-308197" r="-101676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47778" t="-308197" r="-1111" b="-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939851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80296475"/>
                  </p:ext>
                </p:extLst>
              </p:nvPr>
            </p:nvGraphicFramePr>
            <p:xfrm>
              <a:off x="2804158" y="3093720"/>
              <a:ext cx="5994344" cy="14782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20000">
                      <a:extLst>
                        <a:ext uri="{9D8B030D-6E8A-4147-A177-3AD203B41FA5}">
                          <a16:colId xmlns:a16="http://schemas.microsoft.com/office/drawing/2014/main" val="2839694631"/>
                        </a:ext>
                      </a:extLst>
                    </a:gridCol>
                    <a:gridCol w="1093586">
                      <a:extLst>
                        <a:ext uri="{9D8B030D-6E8A-4147-A177-3AD203B41FA5}">
                          <a16:colId xmlns:a16="http://schemas.microsoft.com/office/drawing/2014/main" val="2500593613"/>
                        </a:ext>
                      </a:extLst>
                    </a:gridCol>
                    <a:gridCol w="1093586">
                      <a:extLst>
                        <a:ext uri="{9D8B030D-6E8A-4147-A177-3AD203B41FA5}">
                          <a16:colId xmlns:a16="http://schemas.microsoft.com/office/drawing/2014/main" val="3517445049"/>
                        </a:ext>
                      </a:extLst>
                    </a:gridCol>
                    <a:gridCol w="1093586">
                      <a:extLst>
                        <a:ext uri="{9D8B030D-6E8A-4147-A177-3AD203B41FA5}">
                          <a16:colId xmlns:a16="http://schemas.microsoft.com/office/drawing/2014/main" val="1790715305"/>
                        </a:ext>
                      </a:extLst>
                    </a:gridCol>
                    <a:gridCol w="1093586">
                      <a:extLst>
                        <a:ext uri="{9D8B030D-6E8A-4147-A177-3AD203B41FA5}">
                          <a16:colId xmlns:a16="http://schemas.microsoft.com/office/drawing/2014/main" val="2128696485"/>
                        </a:ext>
                      </a:extLst>
                    </a:gridCol>
                  </a:tblGrid>
                  <a:tr h="33806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Mode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AA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AB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BB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780478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 beneficial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&gt;0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1−|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437449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Neutral model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457771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B beneficial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&lt;0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+|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293985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80296475"/>
                  </p:ext>
                </p:extLst>
              </p:nvPr>
            </p:nvGraphicFramePr>
            <p:xfrm>
              <a:off x="2804158" y="3093720"/>
              <a:ext cx="5994344" cy="14782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20000">
                      <a:extLst>
                        <a:ext uri="{9D8B030D-6E8A-4147-A177-3AD203B41FA5}">
                          <a16:colId xmlns:a16="http://schemas.microsoft.com/office/drawing/2014/main" val="2839694631"/>
                        </a:ext>
                      </a:extLst>
                    </a:gridCol>
                    <a:gridCol w="1093586">
                      <a:extLst>
                        <a:ext uri="{9D8B030D-6E8A-4147-A177-3AD203B41FA5}">
                          <a16:colId xmlns:a16="http://schemas.microsoft.com/office/drawing/2014/main" val="2500593613"/>
                        </a:ext>
                      </a:extLst>
                    </a:gridCol>
                    <a:gridCol w="1093586">
                      <a:extLst>
                        <a:ext uri="{9D8B030D-6E8A-4147-A177-3AD203B41FA5}">
                          <a16:colId xmlns:a16="http://schemas.microsoft.com/office/drawing/2014/main" val="3517445049"/>
                        </a:ext>
                      </a:extLst>
                    </a:gridCol>
                    <a:gridCol w="1093586">
                      <a:extLst>
                        <a:ext uri="{9D8B030D-6E8A-4147-A177-3AD203B41FA5}">
                          <a16:colId xmlns:a16="http://schemas.microsoft.com/office/drawing/2014/main" val="1790715305"/>
                        </a:ext>
                      </a:extLst>
                    </a:gridCol>
                    <a:gridCol w="1093586">
                      <a:extLst>
                        <a:ext uri="{9D8B030D-6E8A-4147-A177-3AD203B41FA5}">
                          <a16:colId xmlns:a16="http://schemas.microsoft.com/office/drawing/2014/main" val="2128696485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Mode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48333" t="-8333" r="-300556" b="-33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AA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AB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BB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780478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 beneficial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48333" t="-106557" r="-300556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48333" t="-106557" r="-200556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47778" t="-106557" r="-1111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37449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Neutral model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48333" t="-206557" r="-300556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48333" t="-206557" r="-200556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50279" t="-206557" r="-101676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47778" t="-206557" r="-1111" b="-1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457771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B beneficial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48333" t="-306557" r="-300556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48333" t="-306557" r="-200556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47778" t="-306557" r="-1111" b="-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939851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/>
          <p:cNvSpPr txBox="1"/>
          <p:nvPr/>
        </p:nvSpPr>
        <p:spPr>
          <a:xfrm>
            <a:off x="8849302" y="4192210"/>
            <a:ext cx="20876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Or A “deleterious”</a:t>
            </a:r>
          </a:p>
        </p:txBody>
      </p:sp>
    </p:spTree>
    <p:extLst>
      <p:ext uri="{BB962C8B-B14F-4D97-AF65-F5344CB8AC3E}">
        <p14:creationId xmlns:p14="http://schemas.microsoft.com/office/powerpoint/2010/main" val="348805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selection do?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 smtClean="0"/>
                  <a:t>: allele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 frequency at generation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 smtClean="0"/>
                  <a:t>, population size: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dirty="0" smtClean="0"/>
              </a:p>
              <a:p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𝐴𝐴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𝐴𝐵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h𝑠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+0⋅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𝐵𝐵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𝐴𝐴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2⋅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𝐴𝐵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h𝑠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2⋅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𝐵𝐵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𝐴𝐴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𝐴𝐵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h𝑠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𝐴𝐴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𝐴𝐵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h𝑠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𝐵𝐵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h𝑠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h𝑠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h𝑠</m:t>
                            </m:r>
                          </m:e>
                        </m:d>
                      </m:num>
                      <m:den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+2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h𝑠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h𝑠</m:t>
                            </m:r>
                          </m:e>
                        </m:d>
                      </m:num>
                      <m:den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ba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17287722"/>
                  </p:ext>
                </p:extLst>
              </p:nvPr>
            </p:nvGraphicFramePr>
            <p:xfrm>
              <a:off x="8121995" y="5810697"/>
              <a:ext cx="3643164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59164">
                      <a:extLst>
                        <a:ext uri="{9D8B030D-6E8A-4147-A177-3AD203B41FA5}">
                          <a16:colId xmlns:a16="http://schemas.microsoft.com/office/drawing/2014/main" val="2500593613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3517445049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1790715305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212869648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Genotype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AA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AB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BB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780478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Fitness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h𝑠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4374491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17287722"/>
                  </p:ext>
                </p:extLst>
              </p:nvPr>
            </p:nvGraphicFramePr>
            <p:xfrm>
              <a:off x="8121995" y="5810697"/>
              <a:ext cx="3643164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59164">
                      <a:extLst>
                        <a:ext uri="{9D8B030D-6E8A-4147-A177-3AD203B41FA5}">
                          <a16:colId xmlns:a16="http://schemas.microsoft.com/office/drawing/2014/main" val="2500593613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3517445049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1790715305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212869648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Genotype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AA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AB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BB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780478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Fitness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40441" t="-108197" r="-202206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40441" t="-108197" r="-102206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0441" t="-108197" r="-2206" b="-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374491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392525" y="4509330"/>
                <a:ext cx="4921134" cy="6481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0000CC"/>
                    </a:solidFill>
                    <a:cs typeface="Times New Roman" panose="02020603050405020304" pitchFamily="18" charset="0"/>
                  </a:rPr>
                  <a:t>Mean fitness</a:t>
                </a:r>
                <a:r>
                  <a:rPr lang="en-US" dirty="0" smtClean="0">
                    <a:cs typeface="Times New Roman" panose="02020603050405020304" pitchFamily="18" charset="0"/>
                  </a:rPr>
                  <a:t>:</a:t>
                </a:r>
                <a:endParaRPr lang="en-US" b="0" i="1" dirty="0" smtClean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bar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</m:bar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2525" y="4509330"/>
                <a:ext cx="4921134" cy="648126"/>
              </a:xfrm>
              <a:prstGeom prst="rect">
                <a:avLst/>
              </a:prstGeom>
              <a:blipFill>
                <a:blip r:embed="rId4"/>
                <a:stretch>
                  <a:fillRect l="-1115" t="-5660" b="-7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 flipH="1">
            <a:off x="3100647" y="5111532"/>
            <a:ext cx="3291879" cy="750648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000240" y="2357120"/>
            <a:ext cx="28579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Number of A allele copies</a:t>
            </a:r>
          </a:p>
          <a:p>
            <a:pPr algn="ctr"/>
            <a:r>
              <a:rPr lang="en-US" sz="20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----------------------------------</a:t>
            </a:r>
          </a:p>
          <a:p>
            <a:pPr algn="ctr"/>
            <a:r>
              <a:rPr lang="en-US" sz="20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Total number of alleles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97667" y="3875675"/>
            <a:ext cx="31498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Hardy-Weinberg equilibrium</a:t>
            </a:r>
          </a:p>
        </p:txBody>
      </p:sp>
    </p:spTree>
    <p:extLst>
      <p:ext uri="{BB962C8B-B14F-4D97-AF65-F5344CB8AC3E}">
        <p14:creationId xmlns:p14="http://schemas.microsoft.com/office/powerpoint/2010/main" val="368741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3359" y="2355273"/>
            <a:ext cx="5554316" cy="41858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6855" y="1632856"/>
                <a:ext cx="7827432" cy="483522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Selection always increases the beneficial allele frequency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When allele is recessive, selection takes </a:t>
                </a:r>
                <a:br>
                  <a:rPr lang="en-US" dirty="0" smtClean="0"/>
                </a:br>
                <a:r>
                  <a:rPr lang="en-US" dirty="0" smtClean="0"/>
                  <a:t>very long until frequency increases (why?)</a:t>
                </a:r>
              </a:p>
              <a:p>
                <a:endParaRPr lang="en-US" dirty="0"/>
              </a:p>
              <a:p>
                <a:r>
                  <a:rPr lang="en-US" dirty="0" smtClean="0"/>
                  <a:t>For additive selection: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  <m:r>
                          <m:rPr>
                            <m:lit/>
                          </m:rPr>
                          <a:rPr lang="en-US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 smtClean="0"/>
                  <a:t>For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≪1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Typical time for selection to influence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>frequency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i="1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generations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6855" y="1632856"/>
                <a:ext cx="7827432" cy="4835223"/>
              </a:xfrm>
              <a:blipFill>
                <a:blip r:embed="rId3"/>
                <a:stretch>
                  <a:fillRect l="-1012" t="-2396" b="-3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selection do?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762832" y="2789383"/>
            <a:ext cx="11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Dominant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54287" y="5195456"/>
            <a:ext cx="1084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Recessive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32792" y="3583702"/>
            <a:ext cx="961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Additive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05622" y="6387231"/>
            <a:ext cx="11876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cs typeface="Times New Roman" panose="02020603050405020304" pitchFamily="18" charset="0"/>
              </a:rPr>
              <a:t>Graham Coop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432792" y="1971948"/>
                <a:ext cx="31904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cs typeface="Times New Roman" panose="02020603050405020304" pitchFamily="18" charset="0"/>
                  </a:rPr>
                  <a:t>Initial frequency: 0.01,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=0.01</m:t>
                    </m:r>
                  </m:oMath>
                </a14:m>
                <a:endParaRPr lang="en-US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2792" y="1971948"/>
                <a:ext cx="3190425" cy="369332"/>
              </a:xfrm>
              <a:prstGeom prst="rect">
                <a:avLst/>
              </a:prstGeom>
              <a:blipFill>
                <a:blip r:embed="rId4"/>
                <a:stretch>
                  <a:fillRect l="-1527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6087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there genetic variation left?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93212"/>
                <a:ext cx="10515600" cy="4888868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 smtClean="0"/>
                  <a:t>New mutations constantly arise</a:t>
                </a:r>
              </a:p>
              <a:p>
                <a:r>
                  <a:rPr lang="en-US" dirty="0" smtClean="0"/>
                  <a:t>Consider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 smtClean="0"/>
                  <a:t> (allele A deleterious), and assume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≪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≈−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Assume new deleterious mutations are generated at 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 smtClean="0"/>
                  <a:t> per generation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≈−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dirty="0"/>
              </a:p>
              <a:p>
                <a:r>
                  <a:rPr lang="en-US" dirty="0" smtClean="0"/>
                  <a:t>At the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mutation-selection balance</a:t>
                </a:r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𝑒𝑞</m:t>
                        </m:r>
                      </m:sub>
                    </m:sSub>
                  </m:oMath>
                </a14:m>
                <a:r>
                  <a:rPr lang="en-US" dirty="0" smtClean="0"/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𝑎𝑑𝑑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For recessive alleles,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𝑟𝑒𝑐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</m:e>
                    </m:rad>
                  </m:oMath>
                </a14:m>
                <a:endParaRPr lang="en-US" dirty="0" smtClean="0"/>
              </a:p>
              <a:p>
                <a:r>
                  <a:rPr lang="en-US" sz="2000" dirty="0" smtClean="0"/>
                  <a:t>Usually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𝑒𝑞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𝑟𝑒𝑐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𝑒𝑞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𝑎𝑑𝑑</m:t>
                        </m:r>
                      </m:sub>
                    </m:sSub>
                  </m:oMath>
                </a14:m>
                <a:r>
                  <a:rPr lang="en-US" sz="2000" dirty="0" smtClean="0"/>
                  <a:t>, as recessive alleles are tolerated up </a:t>
                </a:r>
                <a:br>
                  <a:rPr lang="en-US" sz="2000" dirty="0" smtClean="0"/>
                </a:br>
                <a:r>
                  <a:rPr lang="en-US" sz="2000" dirty="0" smtClean="0"/>
                  <a:t>to larger frequencies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93212"/>
                <a:ext cx="10515600" cy="4888868"/>
              </a:xfrm>
              <a:blipFill>
                <a:blip r:embed="rId2"/>
                <a:stretch>
                  <a:fillRect l="-638" t="-1995" b="-2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47700472"/>
                  </p:ext>
                </p:extLst>
              </p:nvPr>
            </p:nvGraphicFramePr>
            <p:xfrm>
              <a:off x="8020395" y="5546537"/>
              <a:ext cx="3643164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59164">
                      <a:extLst>
                        <a:ext uri="{9D8B030D-6E8A-4147-A177-3AD203B41FA5}">
                          <a16:colId xmlns:a16="http://schemas.microsoft.com/office/drawing/2014/main" val="2500593613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3517445049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1790715305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212869648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Genotype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AA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AB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BB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780478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Fitness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4374491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47700472"/>
                  </p:ext>
                </p:extLst>
              </p:nvPr>
            </p:nvGraphicFramePr>
            <p:xfrm>
              <a:off x="8020395" y="5546537"/>
              <a:ext cx="3643164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59164">
                      <a:extLst>
                        <a:ext uri="{9D8B030D-6E8A-4147-A177-3AD203B41FA5}">
                          <a16:colId xmlns:a16="http://schemas.microsoft.com/office/drawing/2014/main" val="2500593613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3517445049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1790715305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212869648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Genotype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AA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AB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BB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780478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Fitness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41176" t="-109836" r="-201471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41176" t="-109836" r="-101471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1176" t="-109836" r="-1471" b="-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374491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85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drift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517030"/>
                <a:ext cx="10515600" cy="4772933"/>
              </a:xfrm>
            </p:spPr>
            <p:txBody>
              <a:bodyPr/>
              <a:lstStyle/>
              <a:p>
                <a:r>
                  <a:rPr lang="en-US" dirty="0" smtClean="0"/>
                  <a:t>When the population size is finite, allele frequencies change due to both genetic drift and selection</a:t>
                </a:r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Consider </a:t>
                </a:r>
                <a:r>
                  <a:rPr lang="en-US" dirty="0"/>
                  <a:t>a finite population of size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>and </a:t>
                </a:r>
                <a:r>
                  <a:rPr lang="en-US" dirty="0"/>
                  <a:t>a new mutation </a:t>
                </a:r>
                <a:r>
                  <a:rPr lang="en-US" dirty="0" smtClean="0"/>
                  <a:t>(initial </a:t>
                </a:r>
                <a:r>
                  <a:rPr lang="en-US" dirty="0"/>
                  <a:t>frequency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 smtClean="0"/>
                  <a:t>)</a:t>
                </a:r>
                <a:endParaRPr lang="en-US" dirty="0"/>
              </a:p>
              <a:p>
                <a:endParaRPr lang="en-US" dirty="0" smtClean="0"/>
              </a:p>
              <a:p>
                <a:r>
                  <a:rPr lang="en-US" dirty="0" smtClean="0"/>
                  <a:t>The </a:t>
                </a:r>
                <a:r>
                  <a:rPr lang="en-US" dirty="0"/>
                  <a:t>probability of fixation: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𝑓𝑖𝑥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𝑁𝑠</m:t>
                            </m:r>
                          </m:sup>
                        </m:sSup>
                      </m:den>
                    </m:f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517030"/>
                <a:ext cx="10515600" cy="4772933"/>
              </a:xfrm>
              <a:blipFill>
                <a:blip r:embed="rId2"/>
                <a:stretch>
                  <a:fillRect l="-754" t="-1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01111272"/>
                  </p:ext>
                </p:extLst>
              </p:nvPr>
            </p:nvGraphicFramePr>
            <p:xfrm>
              <a:off x="1026979" y="2458467"/>
              <a:ext cx="5919892" cy="107721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959946">
                      <a:extLst>
                        <a:ext uri="{9D8B030D-6E8A-4147-A177-3AD203B41FA5}">
                          <a16:colId xmlns:a16="http://schemas.microsoft.com/office/drawing/2014/main" val="712734480"/>
                        </a:ext>
                      </a:extLst>
                    </a:gridCol>
                    <a:gridCol w="2959946">
                      <a:extLst>
                        <a:ext uri="{9D8B030D-6E8A-4147-A177-3AD203B41FA5}">
                          <a16:colId xmlns:a16="http://schemas.microsoft.com/office/drawing/2014/main" val="305086575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Selection, no</a:t>
                          </a:r>
                          <a:r>
                            <a:rPr lang="en-US" sz="2000" baseline="0" dirty="0" smtClean="0"/>
                            <a:t> drift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Drift, no</a:t>
                          </a:r>
                          <a:r>
                            <a:rPr lang="en-US" sz="2000" baseline="0" dirty="0" smtClean="0"/>
                            <a:t> selection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9344397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000" smtClean="0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1−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𝑓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num>
                                  <m:den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2000" b="0" i="0" smtClean="0">
                                    <a:latin typeface="Cambria Math" panose="02040503050406030204" pitchFamily="18" charset="0"/>
                                  </a:rPr>
                                  <m:t>Var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 b="0" i="0" smtClean="0">
                                        <a:latin typeface="Cambria Math" panose="02040503050406030204" pitchFamily="18" charset="0"/>
                                      </a:rPr>
                                      <m:t>Δ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d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1−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𝑓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47239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01111272"/>
                  </p:ext>
                </p:extLst>
              </p:nvPr>
            </p:nvGraphicFramePr>
            <p:xfrm>
              <a:off x="1026979" y="2458467"/>
              <a:ext cx="5919892" cy="107721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959946">
                      <a:extLst>
                        <a:ext uri="{9D8B030D-6E8A-4147-A177-3AD203B41FA5}">
                          <a16:colId xmlns:a16="http://schemas.microsoft.com/office/drawing/2014/main" val="712734480"/>
                        </a:ext>
                      </a:extLst>
                    </a:gridCol>
                    <a:gridCol w="2959946">
                      <a:extLst>
                        <a:ext uri="{9D8B030D-6E8A-4147-A177-3AD203B41FA5}">
                          <a16:colId xmlns:a16="http://schemas.microsoft.com/office/drawing/2014/main" val="3050865754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Selection, no</a:t>
                          </a:r>
                          <a:r>
                            <a:rPr lang="en-US" sz="2000" baseline="0" dirty="0" smtClean="0"/>
                            <a:t> drift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Drift, no</a:t>
                          </a:r>
                          <a:r>
                            <a:rPr lang="en-US" sz="2000" baseline="0" dirty="0" smtClean="0"/>
                            <a:t> selection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93443971"/>
                      </a:ext>
                    </a:extLst>
                  </a:tr>
                  <a:tr h="68097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6" t="-61947" r="-100412" b="-17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206" t="-61947" r="-412" b="-17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4723917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7" name="Group 6"/>
          <p:cNvGrpSpPr/>
          <p:nvPr/>
        </p:nvGrpSpPr>
        <p:grpSpPr>
          <a:xfrm>
            <a:off x="7789025" y="3535681"/>
            <a:ext cx="3719531" cy="2595418"/>
            <a:chOff x="7789025" y="3535681"/>
            <a:chExt cx="3719531" cy="259541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58" t="46114"/>
            <a:stretch/>
          </p:blipFill>
          <p:spPr>
            <a:xfrm>
              <a:off x="7789025" y="3807229"/>
              <a:ext cx="3719531" cy="232387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 flipH="1">
              <a:off x="8034249" y="3535681"/>
              <a:ext cx="18911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cs typeface="Times New Roman" panose="02020603050405020304" pitchFamily="18" charset="0"/>
                </a:rPr>
                <a:t>Allele frequency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0376016" y="5937555"/>
            <a:ext cx="10150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Wikipedia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621" y="3463262"/>
            <a:ext cx="3825958" cy="301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98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of fixation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09" b="1778"/>
          <a:stretch/>
        </p:blipFill>
        <p:spPr>
          <a:xfrm>
            <a:off x="3229486" y="1290931"/>
            <a:ext cx="6228637" cy="44155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96082" y="1322377"/>
            <a:ext cx="14490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Graham Coop</a:t>
            </a:r>
          </a:p>
          <a:p>
            <a:r>
              <a:rPr lang="en-US" sz="1600" dirty="0" smtClean="0">
                <a:cs typeface="Times New Roman" panose="02020603050405020304" pitchFamily="18" charset="0"/>
              </a:rPr>
              <a:t>Additive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864319" y="2532749"/>
                <a:ext cx="179279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cs typeface="Times New Roman" panose="02020603050405020304" pitchFamily="18" charset="0"/>
                  </a:rPr>
                  <a:t>No selection:</a:t>
                </a:r>
              </a:p>
              <a:p>
                <a:r>
                  <a:rPr lang="en-US" dirty="0" smtClean="0">
                    <a:cs typeface="Times New Roman" panose="02020603050405020304" pitchFamily="18" charset="0"/>
                  </a:rPr>
                  <a:t>Probability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𝑁</m:t>
                    </m:r>
                  </m:oMath>
                </a14:m>
                <a:endParaRPr lang="en-US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319" y="2532749"/>
                <a:ext cx="1792798" cy="646331"/>
              </a:xfrm>
              <a:prstGeom prst="rect">
                <a:avLst/>
              </a:prstGeom>
              <a:blipFill>
                <a:blip r:embed="rId3"/>
                <a:stretch>
                  <a:fillRect l="-3061" t="-4673" b="-130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>
            <a:off x="5592474" y="3250814"/>
            <a:ext cx="111758" cy="652928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274205" y="5564259"/>
                <a:ext cx="2546403" cy="10402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solidFill>
                      <a:srgbClr val="0000CC"/>
                    </a:solidFill>
                    <a:cs typeface="Times New Roman" panose="02020603050405020304" pitchFamily="18" charset="0"/>
                  </a:rPr>
                  <a:t>Strongly advantageous</a:t>
                </a:r>
              </a:p>
              <a:p>
                <a:endParaRPr lang="en-US" sz="2000" dirty="0" smtClean="0"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993366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𝑁𝑠</m:t>
                    </m:r>
                    <m:r>
                      <a:rPr lang="en-US" sz="2000" b="0" i="1" smtClean="0">
                        <a:solidFill>
                          <a:srgbClr val="993366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≫1</m:t>
                    </m:r>
                  </m:oMath>
                </a14:m>
                <a:r>
                  <a:rPr lang="en-US" sz="2000" dirty="0" smtClean="0"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𝑓𝑖𝑥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≈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</m:t>
                    </m:r>
                  </m:oMath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4205" y="5564259"/>
                <a:ext cx="2546403" cy="1040285"/>
              </a:xfrm>
              <a:prstGeom prst="rect">
                <a:avLst/>
              </a:prstGeom>
              <a:blipFill>
                <a:blip r:embed="rId4"/>
                <a:stretch>
                  <a:fillRect l="-2392" t="-3529" r="-1675" b="-8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684392" y="5564260"/>
                <a:ext cx="2277996" cy="10402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solidFill>
                      <a:srgbClr val="0000CC"/>
                    </a:solidFill>
                    <a:cs typeface="Times New Roman" panose="02020603050405020304" pitchFamily="18" charset="0"/>
                  </a:rPr>
                  <a:t>Strongly deleterious</a:t>
                </a:r>
              </a:p>
              <a:p>
                <a:endParaRPr lang="en-US" sz="2000" dirty="0" smtClean="0"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993366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𝑁𝑠</m:t>
                    </m:r>
                    <m:r>
                      <a:rPr lang="en-US" sz="2000" b="0" i="1" smtClean="0">
                        <a:solidFill>
                          <a:srgbClr val="993366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≪−1</m:t>
                    </m:r>
                  </m:oMath>
                </a14:m>
                <a:r>
                  <a:rPr lang="en-US" sz="2000" dirty="0" smtClean="0"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𝑓𝑖𝑥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≈0</m:t>
                    </m:r>
                  </m:oMath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4392" y="5564260"/>
                <a:ext cx="2277996" cy="1040285"/>
              </a:xfrm>
              <a:prstGeom prst="rect">
                <a:avLst/>
              </a:prstGeom>
              <a:blipFill>
                <a:blip r:embed="rId5"/>
                <a:stretch>
                  <a:fillRect l="-2674" t="-3529" r="-2406" b="-8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/>
          <p:cNvCxnSpPr/>
          <p:nvPr/>
        </p:nvCxnSpPr>
        <p:spPr>
          <a:xfrm>
            <a:off x="7223760" y="6084403"/>
            <a:ext cx="4114800" cy="0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634002" y="6084403"/>
            <a:ext cx="4334238" cy="0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805312" y="5588881"/>
                <a:ext cx="2696058" cy="11424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 smtClean="0">
                    <a:solidFill>
                      <a:srgbClr val="0000CC"/>
                    </a:solidFill>
                    <a:cs typeface="Times New Roman" panose="02020603050405020304" pitchFamily="18" charset="0"/>
                  </a:rPr>
                  <a:t>Nearly neutral</a:t>
                </a:r>
              </a:p>
              <a:p>
                <a:pPr algn="ctr"/>
                <a:endParaRPr lang="en-US" sz="2000" dirty="0" smtClean="0">
                  <a:cs typeface="Times New Roman" panose="020206030504050203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b="0" i="1" smtClean="0">
                            <a:solidFill>
                              <a:srgbClr val="99336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rgbClr val="99336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𝑁𝑠</m:t>
                        </m:r>
                      </m:e>
                    </m:d>
                    <m:r>
                      <a:rPr lang="en-US" sz="2000" i="1">
                        <a:solidFill>
                          <a:srgbClr val="99336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≲</m:t>
                    </m:r>
                    <m:r>
                      <a:rPr lang="en-US" sz="2000" b="0" i="1" smtClean="0">
                        <a:solidFill>
                          <a:srgbClr val="993366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𝑓𝑖𝑥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≈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𝑁</m:t>
                        </m:r>
                      </m:den>
                    </m:f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2000" dirty="0" smtClean="0">
                  <a:solidFill>
                    <a:schemeClr val="tx1"/>
                  </a:solidFill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5312" y="5588881"/>
                <a:ext cx="2696058" cy="1142492"/>
              </a:xfrm>
              <a:prstGeom prst="rect">
                <a:avLst/>
              </a:prstGeom>
              <a:blipFill>
                <a:blip r:embed="rId6"/>
                <a:stretch>
                  <a:fillRect t="-3209" b="-37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>
          <a:xfrm>
            <a:off x="5110480" y="6084403"/>
            <a:ext cx="2001520" cy="0"/>
          </a:xfrm>
          <a:prstGeom prst="line">
            <a:avLst/>
          </a:prstGeom>
          <a:ln w="1905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9407323" y="2089133"/>
                <a:ext cx="264160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cs typeface="Times New Roman" panose="02020603050405020304" pitchFamily="18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𝑁𝑠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≫1</m:t>
                    </m:r>
                  </m:oMath>
                </a14:m>
                <a:r>
                  <a:rPr lang="en-US" dirty="0" smtClean="0">
                    <a:cs typeface="Times New Roman" panose="02020603050405020304" pitchFamily="18" charset="0"/>
                  </a:rPr>
                  <a:t>, even though the mutation is beneficial, the initial frequency is very small (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𝑁</m:t>
                    </m:r>
                  </m:oMath>
                </a14:m>
                <a:r>
                  <a:rPr lang="en-US" dirty="0" smtClean="0">
                    <a:cs typeface="Times New Roman" panose="02020603050405020304" pitchFamily="18" charset="0"/>
                  </a:rPr>
                  <a:t>), and the allele is likely quickly lost as not all parents have offspring. Once escaping this region, the frequency increases almost deterministically.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7323" y="2089133"/>
                <a:ext cx="2641600" cy="2862322"/>
              </a:xfrm>
              <a:prstGeom prst="rect">
                <a:avLst/>
              </a:prstGeom>
              <a:blipFill>
                <a:blip r:embed="rId7"/>
                <a:stretch>
                  <a:fillRect l="-1843" t="-1279" r="-2535" b="-25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873828" y="1662183"/>
            <a:ext cx="21051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Probability of fixation is higher in smaller populations, as drift makes it easier to fix by chance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710713" y="1662184"/>
            <a:ext cx="0" cy="1680456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87036" y="4062073"/>
            <a:ext cx="25361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Slightly deleterious alleles can fix too, due to drift (small probability)</a:t>
            </a:r>
          </a:p>
        </p:txBody>
      </p:sp>
      <p:cxnSp>
        <p:nvCxnSpPr>
          <p:cNvPr id="30" name="Straight Connector 29"/>
          <p:cNvCxnSpPr>
            <a:stCxn id="27" idx="3"/>
          </p:cNvCxnSpPr>
          <p:nvPr/>
        </p:nvCxnSpPr>
        <p:spPr>
          <a:xfrm>
            <a:off x="3223154" y="4523738"/>
            <a:ext cx="2190244" cy="40295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7823201" y="2611120"/>
            <a:ext cx="1463039" cy="403999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6775883" y="4158227"/>
                <a:ext cx="2191497" cy="6255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𝑓𝑖𝑥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𝑁𝑠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5883" y="4158227"/>
                <a:ext cx="2191497" cy="62555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6462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vs drift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0718" y="1583053"/>
                <a:ext cx="11074401" cy="4835000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The behavior depends on both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 smtClean="0"/>
                  <a:t> and the “scaled” selection coefficient,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𝑁𝑠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Deleterious mutations can remain in small populations</a:t>
                </a:r>
              </a:p>
              <a:p>
                <a:pPr lvl="1"/>
                <a:r>
                  <a:rPr lang="en-US" dirty="0" smtClean="0"/>
                  <a:t>Non-Africans have seem to have more deleterious mutations genome-wide due to the out-of-Africa bottleneck, but evidence is debatable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In ancient humans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dirty="0"/>
                  <a:t>, so even </a:t>
                </a:r>
                <a:r>
                  <a:rPr lang="en-US" dirty="0" smtClean="0"/>
                  <a:t>a very </a:t>
                </a:r>
                <a:r>
                  <a:rPr lang="en-US" dirty="0"/>
                  <a:t>small advantage,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dirty="0"/>
                  <a:t>, will behave as strongly </a:t>
                </a:r>
                <a:r>
                  <a:rPr lang="en-US" dirty="0" smtClean="0"/>
                  <a:t>advantageous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0718" y="1583053"/>
                <a:ext cx="11074401" cy="4835000"/>
              </a:xfrm>
              <a:blipFill>
                <a:blip r:embed="rId2"/>
                <a:stretch>
                  <a:fillRect l="-771" t="-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6589773"/>
                  </p:ext>
                </p:extLst>
              </p:nvPr>
            </p:nvGraphicFramePr>
            <p:xfrm>
              <a:off x="1656080" y="2518726"/>
              <a:ext cx="8879838" cy="792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959946">
                      <a:extLst>
                        <a:ext uri="{9D8B030D-6E8A-4147-A177-3AD203B41FA5}">
                          <a16:colId xmlns:a16="http://schemas.microsoft.com/office/drawing/2014/main" val="712734480"/>
                        </a:ext>
                      </a:extLst>
                    </a:gridCol>
                    <a:gridCol w="2959946">
                      <a:extLst>
                        <a:ext uri="{9D8B030D-6E8A-4147-A177-3AD203B41FA5}">
                          <a16:colId xmlns:a16="http://schemas.microsoft.com/office/drawing/2014/main" val="3050865754"/>
                        </a:ext>
                      </a:extLst>
                    </a:gridCol>
                    <a:gridCol w="2959946">
                      <a:extLst>
                        <a:ext uri="{9D8B030D-6E8A-4147-A177-3AD203B41FA5}">
                          <a16:colId xmlns:a16="http://schemas.microsoft.com/office/drawing/2014/main" val="67764989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𝑁𝑠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≫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|≲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𝑁𝑠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≪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9344397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Selection dominates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Both</a:t>
                          </a:r>
                          <a:r>
                            <a:rPr lang="en-US" sz="2000" baseline="0" dirty="0" smtClean="0"/>
                            <a:t> forces are important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Drift</a:t>
                          </a:r>
                          <a:r>
                            <a:rPr lang="en-US" sz="2000" baseline="0" dirty="0" smtClean="0"/>
                            <a:t> dominates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47239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6589773"/>
                  </p:ext>
                </p:extLst>
              </p:nvPr>
            </p:nvGraphicFramePr>
            <p:xfrm>
              <a:off x="1656080" y="2518726"/>
              <a:ext cx="8879838" cy="792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959946">
                      <a:extLst>
                        <a:ext uri="{9D8B030D-6E8A-4147-A177-3AD203B41FA5}">
                          <a16:colId xmlns:a16="http://schemas.microsoft.com/office/drawing/2014/main" val="712734480"/>
                        </a:ext>
                      </a:extLst>
                    </a:gridCol>
                    <a:gridCol w="2959946">
                      <a:extLst>
                        <a:ext uri="{9D8B030D-6E8A-4147-A177-3AD203B41FA5}">
                          <a16:colId xmlns:a16="http://schemas.microsoft.com/office/drawing/2014/main" val="3050865754"/>
                        </a:ext>
                      </a:extLst>
                    </a:gridCol>
                    <a:gridCol w="2959946">
                      <a:extLst>
                        <a:ext uri="{9D8B030D-6E8A-4147-A177-3AD203B41FA5}">
                          <a16:colId xmlns:a16="http://schemas.microsoft.com/office/drawing/2014/main" val="677649896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6" t="-1515" r="-200412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206" t="-1515" r="-100412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206" t="-1515" r="-412" b="-1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9344397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Selection dominates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Both</a:t>
                          </a:r>
                          <a:r>
                            <a:rPr lang="en-US" sz="2000" baseline="0" dirty="0" smtClean="0"/>
                            <a:t> forces are important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Drift</a:t>
                          </a:r>
                          <a:r>
                            <a:rPr lang="en-US" sz="2000" baseline="0" dirty="0" smtClean="0"/>
                            <a:t> dominates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472391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084453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Trajectories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376" y="1903616"/>
            <a:ext cx="5882499" cy="35147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3331" y="1379913"/>
            <a:ext cx="6410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Nielsen and </a:t>
            </a:r>
            <a:r>
              <a:rPr lang="en-US" sz="1600" dirty="0" err="1" smtClean="0">
                <a:cs typeface="Times New Roman" panose="02020603050405020304" pitchFamily="18" charset="0"/>
              </a:rPr>
              <a:t>Slatkin</a:t>
            </a:r>
            <a:r>
              <a:rPr lang="en-US" sz="1600" dirty="0" smtClean="0">
                <a:cs typeface="Times New Roman" panose="02020603050405020304" pitchFamily="18" charset="0"/>
              </a:rPr>
              <a:t>, An Introduction to Population Genetics, 50 trajectories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342967" y="5596597"/>
                <a:ext cx="358700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0" dirty="0" smtClean="0">
                    <a:cs typeface="Times New Roman" panose="02020603050405020304" pitchFamily="18" charset="0"/>
                  </a:rPr>
                  <a:t>Strongly advantageous (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𝑁𝑠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≫1</m:t>
                    </m:r>
                  </m:oMath>
                </a14:m>
                <a:r>
                  <a:rPr lang="en-US" sz="2000" b="0" dirty="0" smtClean="0">
                    <a:cs typeface="Times New Roman" panose="02020603050405020304" pitchFamily="18" charset="0"/>
                  </a:rPr>
                  <a:t>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𝑁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=100,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=0.1</m:t>
                      </m:r>
                    </m:oMath>
                  </m:oMathPara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2967" y="5596597"/>
                <a:ext cx="3587008" cy="707886"/>
              </a:xfrm>
              <a:prstGeom prst="rect">
                <a:avLst/>
              </a:prstGeom>
              <a:blipFill>
                <a:blip r:embed="rId3"/>
                <a:stretch>
                  <a:fillRect l="-1698" t="-4310" r="-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2168226" y="4186730"/>
            <a:ext cx="1263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Most alleles are lost</a:t>
            </a: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230284" y="4572000"/>
            <a:ext cx="847898" cy="349135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329535" y="3532796"/>
            <a:ext cx="16223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Surviving alleles increase almost deterministically</a:t>
            </a:r>
          </a:p>
        </p:txBody>
      </p:sp>
      <p:cxnSp>
        <p:nvCxnSpPr>
          <p:cNvPr id="11" name="Straight Connector 10"/>
          <p:cNvCxnSpPr/>
          <p:nvPr/>
        </p:nvCxnSpPr>
        <p:spPr>
          <a:xfrm flipH="1" flipV="1">
            <a:off x="3525407" y="3220720"/>
            <a:ext cx="804128" cy="727574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6865" y="1872184"/>
            <a:ext cx="5591647" cy="354616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948499" y="4158906"/>
            <a:ext cx="1263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Most alleles are lost</a:t>
            </a:r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7202827" y="4479117"/>
            <a:ext cx="1745672" cy="349135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974528" y="2781765"/>
            <a:ext cx="15302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Surviving alleles fix/lost at different times</a:t>
            </a:r>
          </a:p>
        </p:txBody>
      </p:sp>
      <p:cxnSp>
        <p:nvCxnSpPr>
          <p:cNvPr id="23" name="Straight Connector 22"/>
          <p:cNvCxnSpPr/>
          <p:nvPr/>
        </p:nvCxnSpPr>
        <p:spPr>
          <a:xfrm flipH="1" flipV="1">
            <a:off x="8948500" y="2851265"/>
            <a:ext cx="843893" cy="224444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646785" y="5586758"/>
                <a:ext cx="3453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0" dirty="0" smtClean="0">
                    <a:cs typeface="Times New Roman" panose="02020603050405020304" pitchFamily="18" charset="0"/>
                  </a:rPr>
                  <a:t>Weakly advantageous (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𝑁𝑠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≈1</m:t>
                    </m:r>
                  </m:oMath>
                </a14:m>
                <a:r>
                  <a:rPr lang="en-US" sz="2000" b="0" dirty="0" smtClean="0">
                    <a:cs typeface="Times New Roman" panose="02020603050405020304" pitchFamily="18" charset="0"/>
                  </a:rPr>
                  <a:t>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𝑁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=100,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=0.01</m:t>
                      </m:r>
                    </m:oMath>
                  </m:oMathPara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6785" y="5586758"/>
                <a:ext cx="3453510" cy="707886"/>
              </a:xfrm>
              <a:prstGeom prst="rect">
                <a:avLst/>
              </a:prstGeom>
              <a:blipFill>
                <a:blip r:embed="rId5"/>
                <a:stretch>
                  <a:fillRect l="-1764" t="-4274" r="-1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2569603" y="3655826"/>
            <a:ext cx="9558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No drift</a:t>
            </a:r>
          </a:p>
        </p:txBody>
      </p:sp>
      <p:cxnSp>
        <p:nvCxnSpPr>
          <p:cNvPr id="30" name="Straight Connector 29"/>
          <p:cNvCxnSpPr/>
          <p:nvPr/>
        </p:nvCxnSpPr>
        <p:spPr>
          <a:xfrm flipH="1" flipV="1">
            <a:off x="2091241" y="3085218"/>
            <a:ext cx="536392" cy="594884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599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8368" y="1860427"/>
            <a:ext cx="5872925" cy="35046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064" y="1895977"/>
            <a:ext cx="5968328" cy="35223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Trajectories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3331" y="1379913"/>
            <a:ext cx="6410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Nielsen and </a:t>
            </a:r>
            <a:r>
              <a:rPr lang="en-US" sz="1600" dirty="0" err="1" smtClean="0">
                <a:cs typeface="Times New Roman" panose="02020603050405020304" pitchFamily="18" charset="0"/>
              </a:rPr>
              <a:t>Slatkin</a:t>
            </a:r>
            <a:r>
              <a:rPr lang="en-US" sz="1600" dirty="0" smtClean="0">
                <a:cs typeface="Times New Roman" panose="02020603050405020304" pitchFamily="18" charset="0"/>
              </a:rPr>
              <a:t>, An Introduction to Population Genetics</a:t>
            </a:r>
            <a:r>
              <a:rPr lang="en-US" sz="1600" dirty="0">
                <a:cs typeface="Times New Roman" panose="02020603050405020304" pitchFamily="18" charset="0"/>
              </a:rPr>
              <a:t>, 50 </a:t>
            </a:r>
            <a:r>
              <a:rPr lang="en-US" sz="1600" dirty="0" smtClean="0">
                <a:cs typeface="Times New Roman" panose="02020603050405020304" pitchFamily="18" charset="0"/>
              </a:rPr>
              <a:t>trajectories</a:t>
            </a:r>
            <a:endParaRPr lang="en-US" sz="1600" dirty="0"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592237" y="5537242"/>
                <a:ext cx="351230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0" dirty="0" smtClean="0">
                    <a:cs typeface="Times New Roman" panose="02020603050405020304" pitchFamily="18" charset="0"/>
                  </a:rPr>
                  <a:t>Strongly deleterious (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𝑁𝑠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≫1</m:t>
                    </m:r>
                  </m:oMath>
                </a14:m>
                <a:r>
                  <a:rPr lang="en-US" sz="2000" b="0" dirty="0" smtClean="0">
                    <a:cs typeface="Times New Roman" panose="02020603050405020304" pitchFamily="18" charset="0"/>
                  </a:rPr>
                  <a:t>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𝑁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=100,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=−0.1</m:t>
                      </m:r>
                    </m:oMath>
                  </m:oMathPara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2237" y="5537242"/>
                <a:ext cx="3512308" cy="707886"/>
              </a:xfrm>
              <a:prstGeom prst="rect">
                <a:avLst/>
              </a:prstGeom>
              <a:blipFill>
                <a:blip r:embed="rId4"/>
                <a:stretch>
                  <a:fillRect l="-1736" t="-4310" r="-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081716" y="4198752"/>
            <a:ext cx="1830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All alleles are lost</a:t>
            </a: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2335876" y="4516381"/>
            <a:ext cx="745840" cy="311871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948499" y="4158906"/>
            <a:ext cx="1450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Nearly all alleles are lost</a:t>
            </a:r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7202827" y="4479117"/>
            <a:ext cx="1745672" cy="349135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894136" y="1807178"/>
            <a:ext cx="1886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Rarely, an allele can become fixed</a:t>
            </a:r>
          </a:p>
        </p:txBody>
      </p:sp>
      <p:cxnSp>
        <p:nvCxnSpPr>
          <p:cNvPr id="23" name="Straight Connector 22"/>
          <p:cNvCxnSpPr/>
          <p:nvPr/>
        </p:nvCxnSpPr>
        <p:spPr>
          <a:xfrm flipH="1" flipV="1">
            <a:off x="8990077" y="2044930"/>
            <a:ext cx="904059" cy="33252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896055" y="5527403"/>
                <a:ext cx="3377463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0" dirty="0" smtClean="0">
                    <a:cs typeface="Times New Roman" panose="02020603050405020304" pitchFamily="18" charset="0"/>
                  </a:rPr>
                  <a:t>Weakly deleterious (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𝑁𝑠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≈−1</m:t>
                    </m:r>
                  </m:oMath>
                </a14:m>
                <a:r>
                  <a:rPr lang="en-US" sz="2000" b="0" dirty="0" smtClean="0">
                    <a:cs typeface="Times New Roman" panose="02020603050405020304" pitchFamily="18" charset="0"/>
                  </a:rPr>
                  <a:t>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𝑁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=100,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=−0.005</m:t>
                      </m:r>
                    </m:oMath>
                  </m:oMathPara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055" y="5527403"/>
                <a:ext cx="3377463" cy="707886"/>
              </a:xfrm>
              <a:prstGeom prst="rect">
                <a:avLst/>
              </a:prstGeom>
              <a:blipFill>
                <a:blip r:embed="rId5"/>
                <a:stretch>
                  <a:fillRect l="-1805" t="-5172" r="-1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064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3210" y="1773275"/>
            <a:ext cx="10515600" cy="941932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Positive/adaptive</a:t>
            </a:r>
            <a:r>
              <a:rPr lang="en-US" dirty="0" smtClean="0"/>
              <a:t> selection: rise in frequency of beneficial alleles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Negative/purifying</a:t>
            </a:r>
            <a:r>
              <a:rPr lang="en-US" dirty="0" smtClean="0"/>
              <a:t> selection: removal of deleterious alleles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48287" y="3297090"/>
            <a:ext cx="13503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Directional</a:t>
            </a:r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688093" y="3281498"/>
            <a:ext cx="2385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Balancing/stabilizing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820838" y="3289836"/>
            <a:ext cx="26184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Disruptive/diversifying</a:t>
            </a:r>
            <a:endParaRPr lang="en-US" sz="2000" b="1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683617" y="3888141"/>
            <a:ext cx="0" cy="157286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683617" y="5461010"/>
            <a:ext cx="2120686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221007" y="5808734"/>
            <a:ext cx="1106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Gill Sans"/>
              </a:rPr>
              <a:t>Genotype</a:t>
            </a:r>
            <a:endParaRPr lang="en-US" dirty="0">
              <a:cs typeface="Gill Sans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1079606" y="4409872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Gill Sans"/>
              </a:rPr>
              <a:t>Fitness</a:t>
            </a:r>
            <a:endParaRPr lang="en-US" dirty="0">
              <a:cs typeface="Gill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28638" y="5541300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Gill Sans"/>
              </a:rPr>
              <a:t>BB</a:t>
            </a:r>
            <a:endParaRPr lang="en-US" sz="1600" dirty="0">
              <a:cs typeface="Gill San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23694" y="5541300"/>
            <a:ext cx="415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Gill Sans"/>
              </a:rPr>
              <a:t>AB</a:t>
            </a:r>
            <a:endParaRPr lang="en-US" sz="1600" dirty="0">
              <a:cs typeface="Gill San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25163" y="5541300"/>
            <a:ext cx="4219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Gill Sans"/>
              </a:rPr>
              <a:t>AA</a:t>
            </a:r>
            <a:endParaRPr lang="en-US" sz="1600" dirty="0">
              <a:cs typeface="Gill Sans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782318" y="3888141"/>
            <a:ext cx="0" cy="157286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82318" y="5461010"/>
            <a:ext cx="2120686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19708" y="5808734"/>
            <a:ext cx="1106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Gill Sans"/>
              </a:rPr>
              <a:t>Genotype</a:t>
            </a:r>
            <a:endParaRPr lang="en-US" dirty="0">
              <a:cs typeface="Gill Sans"/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4178307" y="4409872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Gill Sans"/>
              </a:rPr>
              <a:t>Fitness</a:t>
            </a:r>
            <a:endParaRPr lang="en-US" dirty="0">
              <a:cs typeface="Gill Sans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8078753" y="3888141"/>
            <a:ext cx="0" cy="157286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8078753" y="5461010"/>
            <a:ext cx="2120686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8616143" y="5808734"/>
            <a:ext cx="1106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Gill Sans"/>
              </a:rPr>
              <a:t>Genotype</a:t>
            </a:r>
            <a:endParaRPr lang="en-US" dirty="0">
              <a:cs typeface="Gill Sans"/>
            </a:endParaRPr>
          </a:p>
        </p:txBody>
      </p:sp>
      <p:sp>
        <p:nvSpPr>
          <p:cNvPr id="27" name="TextBox 26"/>
          <p:cNvSpPr txBox="1"/>
          <p:nvPr/>
        </p:nvSpPr>
        <p:spPr>
          <a:xfrm rot="16200000">
            <a:off x="7474742" y="4409872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Gill Sans"/>
              </a:rPr>
              <a:t>Fitness</a:t>
            </a:r>
            <a:endParaRPr lang="en-US" dirty="0">
              <a:cs typeface="Gill San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29527" y="4965657"/>
            <a:ext cx="252000" cy="49535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2635241" y="4555339"/>
            <a:ext cx="252000" cy="900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3272447" y="4146909"/>
            <a:ext cx="252000" cy="131410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4948317" y="5541300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Gill Sans"/>
              </a:rPr>
              <a:t>BB</a:t>
            </a:r>
            <a:endParaRPr lang="en-US" sz="1600" dirty="0">
              <a:cs typeface="Gill San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43373" y="5541300"/>
            <a:ext cx="415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Gill Sans"/>
              </a:rPr>
              <a:t>AB</a:t>
            </a:r>
            <a:endParaRPr lang="en-US" sz="1600" dirty="0">
              <a:cs typeface="Gill San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344842" y="5541300"/>
            <a:ext cx="4219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Gill Sans"/>
              </a:rPr>
              <a:t>AA</a:t>
            </a:r>
            <a:endParaRPr lang="en-US" sz="1600" dirty="0">
              <a:cs typeface="Gill Sans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049206" y="4965657"/>
            <a:ext cx="252000" cy="49535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5754920" y="4200069"/>
            <a:ext cx="252000" cy="1260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6392126" y="4800054"/>
            <a:ext cx="252000" cy="64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8197440" y="5541300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Gill Sans"/>
              </a:rPr>
              <a:t>BB</a:t>
            </a:r>
            <a:endParaRPr lang="en-US" sz="1600" dirty="0">
              <a:cs typeface="Gill Sans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892496" y="5541300"/>
            <a:ext cx="415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Gill Sans"/>
              </a:rPr>
              <a:t>AB</a:t>
            </a:r>
            <a:endParaRPr lang="en-US" sz="1600" dirty="0">
              <a:cs typeface="Gill Sans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593965" y="5541300"/>
            <a:ext cx="4219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Gill Sans"/>
              </a:rPr>
              <a:t>AA</a:t>
            </a:r>
            <a:endParaRPr lang="en-US" sz="1600" dirty="0">
              <a:cs typeface="Gill Sans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8298329" y="4377827"/>
            <a:ext cx="252000" cy="1080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9004043" y="4929416"/>
            <a:ext cx="252000" cy="540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9641249" y="4266655"/>
            <a:ext cx="252000" cy="118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92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selection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657" y="1395434"/>
            <a:ext cx="9638683" cy="52005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75898" y="1425914"/>
            <a:ext cx="14572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(directional)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09200" y="5078896"/>
            <a:ext cx="14572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(directional)</a:t>
            </a:r>
          </a:p>
        </p:txBody>
      </p:sp>
      <p:sp>
        <p:nvSpPr>
          <p:cNvPr id="6" name="Freeform 5"/>
          <p:cNvSpPr/>
          <p:nvPr/>
        </p:nvSpPr>
        <p:spPr>
          <a:xfrm>
            <a:off x="3302000" y="4409440"/>
            <a:ext cx="4419600" cy="1412240"/>
          </a:xfrm>
          <a:custGeom>
            <a:avLst/>
            <a:gdLst>
              <a:gd name="connsiteX0" fmla="*/ 0 w 4419600"/>
              <a:gd name="connsiteY0" fmla="*/ 0 h 1412240"/>
              <a:gd name="connsiteX1" fmla="*/ 50800 w 4419600"/>
              <a:gd name="connsiteY1" fmla="*/ 50800 h 1412240"/>
              <a:gd name="connsiteX2" fmla="*/ 111760 w 4419600"/>
              <a:gd name="connsiteY2" fmla="*/ 91440 h 1412240"/>
              <a:gd name="connsiteX3" fmla="*/ 142240 w 4419600"/>
              <a:gd name="connsiteY3" fmla="*/ 111760 h 1412240"/>
              <a:gd name="connsiteX4" fmla="*/ 172720 w 4419600"/>
              <a:gd name="connsiteY4" fmla="*/ 142240 h 1412240"/>
              <a:gd name="connsiteX5" fmla="*/ 193040 w 4419600"/>
              <a:gd name="connsiteY5" fmla="*/ 172720 h 1412240"/>
              <a:gd name="connsiteX6" fmla="*/ 223520 w 4419600"/>
              <a:gd name="connsiteY6" fmla="*/ 182880 h 1412240"/>
              <a:gd name="connsiteX7" fmla="*/ 284480 w 4419600"/>
              <a:gd name="connsiteY7" fmla="*/ 223520 h 1412240"/>
              <a:gd name="connsiteX8" fmla="*/ 345440 w 4419600"/>
              <a:gd name="connsiteY8" fmla="*/ 254000 h 1412240"/>
              <a:gd name="connsiteX9" fmla="*/ 426720 w 4419600"/>
              <a:gd name="connsiteY9" fmla="*/ 294640 h 1412240"/>
              <a:gd name="connsiteX10" fmla="*/ 457200 w 4419600"/>
              <a:gd name="connsiteY10" fmla="*/ 314960 h 1412240"/>
              <a:gd name="connsiteX11" fmla="*/ 497840 w 4419600"/>
              <a:gd name="connsiteY11" fmla="*/ 345440 h 1412240"/>
              <a:gd name="connsiteX12" fmla="*/ 579120 w 4419600"/>
              <a:gd name="connsiteY12" fmla="*/ 386080 h 1412240"/>
              <a:gd name="connsiteX13" fmla="*/ 640080 w 4419600"/>
              <a:gd name="connsiteY13" fmla="*/ 416560 h 1412240"/>
              <a:gd name="connsiteX14" fmla="*/ 670560 w 4419600"/>
              <a:gd name="connsiteY14" fmla="*/ 447040 h 1412240"/>
              <a:gd name="connsiteX15" fmla="*/ 782320 w 4419600"/>
              <a:gd name="connsiteY15" fmla="*/ 497840 h 1412240"/>
              <a:gd name="connsiteX16" fmla="*/ 812800 w 4419600"/>
              <a:gd name="connsiteY16" fmla="*/ 518160 h 1412240"/>
              <a:gd name="connsiteX17" fmla="*/ 894080 w 4419600"/>
              <a:gd name="connsiteY17" fmla="*/ 558800 h 1412240"/>
              <a:gd name="connsiteX18" fmla="*/ 965200 w 4419600"/>
              <a:gd name="connsiteY18" fmla="*/ 599440 h 1412240"/>
              <a:gd name="connsiteX19" fmla="*/ 1005840 w 4419600"/>
              <a:gd name="connsiteY19" fmla="*/ 609600 h 1412240"/>
              <a:gd name="connsiteX20" fmla="*/ 1046480 w 4419600"/>
              <a:gd name="connsiteY20" fmla="*/ 629920 h 1412240"/>
              <a:gd name="connsiteX21" fmla="*/ 1076960 w 4419600"/>
              <a:gd name="connsiteY21" fmla="*/ 640080 h 1412240"/>
              <a:gd name="connsiteX22" fmla="*/ 1117600 w 4419600"/>
              <a:gd name="connsiteY22" fmla="*/ 660400 h 1412240"/>
              <a:gd name="connsiteX23" fmla="*/ 1178560 w 4419600"/>
              <a:gd name="connsiteY23" fmla="*/ 680720 h 1412240"/>
              <a:gd name="connsiteX24" fmla="*/ 1219200 w 4419600"/>
              <a:gd name="connsiteY24" fmla="*/ 701040 h 1412240"/>
              <a:gd name="connsiteX25" fmla="*/ 1280160 w 4419600"/>
              <a:gd name="connsiteY25" fmla="*/ 721360 h 1412240"/>
              <a:gd name="connsiteX26" fmla="*/ 1351280 w 4419600"/>
              <a:gd name="connsiteY26" fmla="*/ 762000 h 1412240"/>
              <a:gd name="connsiteX27" fmla="*/ 1391920 w 4419600"/>
              <a:gd name="connsiteY27" fmla="*/ 782320 h 1412240"/>
              <a:gd name="connsiteX28" fmla="*/ 1422400 w 4419600"/>
              <a:gd name="connsiteY28" fmla="*/ 792480 h 1412240"/>
              <a:gd name="connsiteX29" fmla="*/ 1463040 w 4419600"/>
              <a:gd name="connsiteY29" fmla="*/ 812800 h 1412240"/>
              <a:gd name="connsiteX30" fmla="*/ 1493520 w 4419600"/>
              <a:gd name="connsiteY30" fmla="*/ 822960 h 1412240"/>
              <a:gd name="connsiteX31" fmla="*/ 1544320 w 4419600"/>
              <a:gd name="connsiteY31" fmla="*/ 843280 h 1412240"/>
              <a:gd name="connsiteX32" fmla="*/ 1584960 w 4419600"/>
              <a:gd name="connsiteY32" fmla="*/ 863600 h 1412240"/>
              <a:gd name="connsiteX33" fmla="*/ 1656080 w 4419600"/>
              <a:gd name="connsiteY33" fmla="*/ 894080 h 1412240"/>
              <a:gd name="connsiteX34" fmla="*/ 1696720 w 4419600"/>
              <a:gd name="connsiteY34" fmla="*/ 914400 h 1412240"/>
              <a:gd name="connsiteX35" fmla="*/ 1778000 w 4419600"/>
              <a:gd name="connsiteY35" fmla="*/ 934720 h 1412240"/>
              <a:gd name="connsiteX36" fmla="*/ 1818640 w 4419600"/>
              <a:gd name="connsiteY36" fmla="*/ 944880 h 1412240"/>
              <a:gd name="connsiteX37" fmla="*/ 1950720 w 4419600"/>
              <a:gd name="connsiteY37" fmla="*/ 975360 h 1412240"/>
              <a:gd name="connsiteX38" fmla="*/ 2042160 w 4419600"/>
              <a:gd name="connsiteY38" fmla="*/ 1005840 h 1412240"/>
              <a:gd name="connsiteX39" fmla="*/ 2072640 w 4419600"/>
              <a:gd name="connsiteY39" fmla="*/ 1016000 h 1412240"/>
              <a:gd name="connsiteX40" fmla="*/ 2113280 w 4419600"/>
              <a:gd name="connsiteY40" fmla="*/ 1026160 h 1412240"/>
              <a:gd name="connsiteX41" fmla="*/ 2143760 w 4419600"/>
              <a:gd name="connsiteY41" fmla="*/ 1036320 h 1412240"/>
              <a:gd name="connsiteX42" fmla="*/ 2326640 w 4419600"/>
              <a:gd name="connsiteY42" fmla="*/ 1066800 h 1412240"/>
              <a:gd name="connsiteX43" fmla="*/ 2428240 w 4419600"/>
              <a:gd name="connsiteY43" fmla="*/ 1097280 h 1412240"/>
              <a:gd name="connsiteX44" fmla="*/ 2458720 w 4419600"/>
              <a:gd name="connsiteY44" fmla="*/ 1107440 h 1412240"/>
              <a:gd name="connsiteX45" fmla="*/ 2489200 w 4419600"/>
              <a:gd name="connsiteY45" fmla="*/ 1117600 h 1412240"/>
              <a:gd name="connsiteX46" fmla="*/ 2611120 w 4419600"/>
              <a:gd name="connsiteY46" fmla="*/ 1137920 h 1412240"/>
              <a:gd name="connsiteX47" fmla="*/ 2672080 w 4419600"/>
              <a:gd name="connsiteY47" fmla="*/ 1158240 h 1412240"/>
              <a:gd name="connsiteX48" fmla="*/ 2814320 w 4419600"/>
              <a:gd name="connsiteY48" fmla="*/ 1178560 h 1412240"/>
              <a:gd name="connsiteX49" fmla="*/ 2946400 w 4419600"/>
              <a:gd name="connsiteY49" fmla="*/ 1198880 h 1412240"/>
              <a:gd name="connsiteX50" fmla="*/ 3007360 w 4419600"/>
              <a:gd name="connsiteY50" fmla="*/ 1219200 h 1412240"/>
              <a:gd name="connsiteX51" fmla="*/ 3037840 w 4419600"/>
              <a:gd name="connsiteY51" fmla="*/ 1229360 h 1412240"/>
              <a:gd name="connsiteX52" fmla="*/ 3068320 w 4419600"/>
              <a:gd name="connsiteY52" fmla="*/ 1239520 h 1412240"/>
              <a:gd name="connsiteX53" fmla="*/ 3108960 w 4419600"/>
              <a:gd name="connsiteY53" fmla="*/ 1249680 h 1412240"/>
              <a:gd name="connsiteX54" fmla="*/ 3139440 w 4419600"/>
              <a:gd name="connsiteY54" fmla="*/ 1259840 h 1412240"/>
              <a:gd name="connsiteX55" fmla="*/ 3200400 w 4419600"/>
              <a:gd name="connsiteY55" fmla="*/ 1270000 h 1412240"/>
              <a:gd name="connsiteX56" fmla="*/ 3281680 w 4419600"/>
              <a:gd name="connsiteY56" fmla="*/ 1290320 h 1412240"/>
              <a:gd name="connsiteX57" fmla="*/ 3342640 w 4419600"/>
              <a:gd name="connsiteY57" fmla="*/ 1300480 h 1412240"/>
              <a:gd name="connsiteX58" fmla="*/ 3423920 w 4419600"/>
              <a:gd name="connsiteY58" fmla="*/ 1310640 h 1412240"/>
              <a:gd name="connsiteX59" fmla="*/ 3566160 w 4419600"/>
              <a:gd name="connsiteY59" fmla="*/ 1330960 h 1412240"/>
              <a:gd name="connsiteX60" fmla="*/ 3870960 w 4419600"/>
              <a:gd name="connsiteY60" fmla="*/ 1351280 h 1412240"/>
              <a:gd name="connsiteX61" fmla="*/ 4043680 w 4419600"/>
              <a:gd name="connsiteY61" fmla="*/ 1381760 h 1412240"/>
              <a:gd name="connsiteX62" fmla="*/ 4124960 w 4419600"/>
              <a:gd name="connsiteY62" fmla="*/ 1391920 h 1412240"/>
              <a:gd name="connsiteX63" fmla="*/ 4226560 w 4419600"/>
              <a:gd name="connsiteY63" fmla="*/ 1412240 h 1412240"/>
              <a:gd name="connsiteX64" fmla="*/ 4419600 w 4419600"/>
              <a:gd name="connsiteY64" fmla="*/ 1412240 h 1412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4419600" h="1412240">
                <a:moveTo>
                  <a:pt x="0" y="0"/>
                </a:moveTo>
                <a:cubicBezTo>
                  <a:pt x="16933" y="16933"/>
                  <a:pt x="32266" y="35636"/>
                  <a:pt x="50800" y="50800"/>
                </a:cubicBezTo>
                <a:cubicBezTo>
                  <a:pt x="69701" y="66265"/>
                  <a:pt x="91440" y="77893"/>
                  <a:pt x="111760" y="91440"/>
                </a:cubicBezTo>
                <a:cubicBezTo>
                  <a:pt x="121920" y="98213"/>
                  <a:pt x="133606" y="103126"/>
                  <a:pt x="142240" y="111760"/>
                </a:cubicBezTo>
                <a:cubicBezTo>
                  <a:pt x="152400" y="121920"/>
                  <a:pt x="163522" y="131202"/>
                  <a:pt x="172720" y="142240"/>
                </a:cubicBezTo>
                <a:cubicBezTo>
                  <a:pt x="180537" y="151621"/>
                  <a:pt x="183505" y="165092"/>
                  <a:pt x="193040" y="172720"/>
                </a:cubicBezTo>
                <a:cubicBezTo>
                  <a:pt x="201403" y="179410"/>
                  <a:pt x="214158" y="177679"/>
                  <a:pt x="223520" y="182880"/>
                </a:cubicBezTo>
                <a:cubicBezTo>
                  <a:pt x="244868" y="194740"/>
                  <a:pt x="261312" y="215797"/>
                  <a:pt x="284480" y="223520"/>
                </a:cubicBezTo>
                <a:cubicBezTo>
                  <a:pt x="346286" y="244122"/>
                  <a:pt x="283540" y="220236"/>
                  <a:pt x="345440" y="254000"/>
                </a:cubicBezTo>
                <a:cubicBezTo>
                  <a:pt x="372033" y="268505"/>
                  <a:pt x="401516" y="277837"/>
                  <a:pt x="426720" y="294640"/>
                </a:cubicBezTo>
                <a:cubicBezTo>
                  <a:pt x="436880" y="301413"/>
                  <a:pt x="447264" y="307863"/>
                  <a:pt x="457200" y="314960"/>
                </a:cubicBezTo>
                <a:cubicBezTo>
                  <a:pt x="470979" y="324802"/>
                  <a:pt x="483213" y="336908"/>
                  <a:pt x="497840" y="345440"/>
                </a:cubicBezTo>
                <a:cubicBezTo>
                  <a:pt x="524005" y="360703"/>
                  <a:pt x="553916" y="369277"/>
                  <a:pt x="579120" y="386080"/>
                </a:cubicBezTo>
                <a:cubicBezTo>
                  <a:pt x="618511" y="412341"/>
                  <a:pt x="598016" y="402539"/>
                  <a:pt x="640080" y="416560"/>
                </a:cubicBezTo>
                <a:cubicBezTo>
                  <a:pt x="650240" y="426720"/>
                  <a:pt x="658438" y="439326"/>
                  <a:pt x="670560" y="447040"/>
                </a:cubicBezTo>
                <a:cubicBezTo>
                  <a:pt x="875271" y="577310"/>
                  <a:pt x="682851" y="448105"/>
                  <a:pt x="782320" y="497840"/>
                </a:cubicBezTo>
                <a:cubicBezTo>
                  <a:pt x="793242" y="503301"/>
                  <a:pt x="802080" y="512313"/>
                  <a:pt x="812800" y="518160"/>
                </a:cubicBezTo>
                <a:cubicBezTo>
                  <a:pt x="839393" y="532665"/>
                  <a:pt x="868876" y="541997"/>
                  <a:pt x="894080" y="558800"/>
                </a:cubicBezTo>
                <a:cubicBezTo>
                  <a:pt x="919346" y="575644"/>
                  <a:pt x="935736" y="588391"/>
                  <a:pt x="965200" y="599440"/>
                </a:cubicBezTo>
                <a:cubicBezTo>
                  <a:pt x="978275" y="604343"/>
                  <a:pt x="992765" y="604697"/>
                  <a:pt x="1005840" y="609600"/>
                </a:cubicBezTo>
                <a:cubicBezTo>
                  <a:pt x="1020021" y="614918"/>
                  <a:pt x="1032559" y="623954"/>
                  <a:pt x="1046480" y="629920"/>
                </a:cubicBezTo>
                <a:cubicBezTo>
                  <a:pt x="1056324" y="634139"/>
                  <a:pt x="1067116" y="635861"/>
                  <a:pt x="1076960" y="640080"/>
                </a:cubicBezTo>
                <a:cubicBezTo>
                  <a:pt x="1090881" y="646046"/>
                  <a:pt x="1103538" y="654775"/>
                  <a:pt x="1117600" y="660400"/>
                </a:cubicBezTo>
                <a:cubicBezTo>
                  <a:pt x="1137487" y="668355"/>
                  <a:pt x="1158673" y="672765"/>
                  <a:pt x="1178560" y="680720"/>
                </a:cubicBezTo>
                <a:cubicBezTo>
                  <a:pt x="1192622" y="686345"/>
                  <a:pt x="1205138" y="695415"/>
                  <a:pt x="1219200" y="701040"/>
                </a:cubicBezTo>
                <a:cubicBezTo>
                  <a:pt x="1239087" y="708995"/>
                  <a:pt x="1260273" y="713405"/>
                  <a:pt x="1280160" y="721360"/>
                </a:cubicBezTo>
                <a:cubicBezTo>
                  <a:pt x="1331331" y="741828"/>
                  <a:pt x="1308513" y="737562"/>
                  <a:pt x="1351280" y="762000"/>
                </a:cubicBezTo>
                <a:cubicBezTo>
                  <a:pt x="1364430" y="769514"/>
                  <a:pt x="1377999" y="776354"/>
                  <a:pt x="1391920" y="782320"/>
                </a:cubicBezTo>
                <a:cubicBezTo>
                  <a:pt x="1401764" y="786539"/>
                  <a:pt x="1412556" y="788261"/>
                  <a:pt x="1422400" y="792480"/>
                </a:cubicBezTo>
                <a:cubicBezTo>
                  <a:pt x="1436321" y="798446"/>
                  <a:pt x="1449119" y="806834"/>
                  <a:pt x="1463040" y="812800"/>
                </a:cubicBezTo>
                <a:cubicBezTo>
                  <a:pt x="1472884" y="817019"/>
                  <a:pt x="1483492" y="819200"/>
                  <a:pt x="1493520" y="822960"/>
                </a:cubicBezTo>
                <a:cubicBezTo>
                  <a:pt x="1510597" y="829364"/>
                  <a:pt x="1527654" y="835873"/>
                  <a:pt x="1544320" y="843280"/>
                </a:cubicBezTo>
                <a:cubicBezTo>
                  <a:pt x="1558160" y="849431"/>
                  <a:pt x="1571172" y="857333"/>
                  <a:pt x="1584960" y="863600"/>
                </a:cubicBezTo>
                <a:cubicBezTo>
                  <a:pt x="1608440" y="874273"/>
                  <a:pt x="1632600" y="883407"/>
                  <a:pt x="1656080" y="894080"/>
                </a:cubicBezTo>
                <a:cubicBezTo>
                  <a:pt x="1669868" y="900347"/>
                  <a:pt x="1682352" y="909611"/>
                  <a:pt x="1696720" y="914400"/>
                </a:cubicBezTo>
                <a:cubicBezTo>
                  <a:pt x="1723214" y="923231"/>
                  <a:pt x="1750907" y="927947"/>
                  <a:pt x="1778000" y="934720"/>
                </a:cubicBezTo>
                <a:cubicBezTo>
                  <a:pt x="1791547" y="938107"/>
                  <a:pt x="1804948" y="942142"/>
                  <a:pt x="1818640" y="944880"/>
                </a:cubicBezTo>
                <a:cubicBezTo>
                  <a:pt x="1858938" y="952940"/>
                  <a:pt x="1913958" y="963106"/>
                  <a:pt x="1950720" y="975360"/>
                </a:cubicBezTo>
                <a:lnTo>
                  <a:pt x="2042160" y="1005840"/>
                </a:lnTo>
                <a:cubicBezTo>
                  <a:pt x="2052320" y="1009227"/>
                  <a:pt x="2062250" y="1013403"/>
                  <a:pt x="2072640" y="1016000"/>
                </a:cubicBezTo>
                <a:cubicBezTo>
                  <a:pt x="2086187" y="1019387"/>
                  <a:pt x="2099854" y="1022324"/>
                  <a:pt x="2113280" y="1026160"/>
                </a:cubicBezTo>
                <a:cubicBezTo>
                  <a:pt x="2123578" y="1029102"/>
                  <a:pt x="2133223" y="1034404"/>
                  <a:pt x="2143760" y="1036320"/>
                </a:cubicBezTo>
                <a:cubicBezTo>
                  <a:pt x="2281178" y="1061305"/>
                  <a:pt x="2170606" y="1027791"/>
                  <a:pt x="2326640" y="1066800"/>
                </a:cubicBezTo>
                <a:cubicBezTo>
                  <a:pt x="2388060" y="1082155"/>
                  <a:pt x="2354033" y="1072544"/>
                  <a:pt x="2428240" y="1097280"/>
                </a:cubicBezTo>
                <a:lnTo>
                  <a:pt x="2458720" y="1107440"/>
                </a:lnTo>
                <a:cubicBezTo>
                  <a:pt x="2468880" y="1110827"/>
                  <a:pt x="2478636" y="1115839"/>
                  <a:pt x="2489200" y="1117600"/>
                </a:cubicBezTo>
                <a:cubicBezTo>
                  <a:pt x="2529840" y="1124373"/>
                  <a:pt x="2572034" y="1124891"/>
                  <a:pt x="2611120" y="1137920"/>
                </a:cubicBezTo>
                <a:cubicBezTo>
                  <a:pt x="2631440" y="1144693"/>
                  <a:pt x="2650792" y="1155875"/>
                  <a:pt x="2672080" y="1158240"/>
                </a:cubicBezTo>
                <a:cubicBezTo>
                  <a:pt x="2866856" y="1179882"/>
                  <a:pt x="2684925" y="1156994"/>
                  <a:pt x="2814320" y="1178560"/>
                </a:cubicBezTo>
                <a:cubicBezTo>
                  <a:pt x="2833656" y="1181783"/>
                  <a:pt x="2923908" y="1193257"/>
                  <a:pt x="2946400" y="1198880"/>
                </a:cubicBezTo>
                <a:cubicBezTo>
                  <a:pt x="2967180" y="1204075"/>
                  <a:pt x="2987040" y="1212427"/>
                  <a:pt x="3007360" y="1219200"/>
                </a:cubicBezTo>
                <a:lnTo>
                  <a:pt x="3037840" y="1229360"/>
                </a:lnTo>
                <a:cubicBezTo>
                  <a:pt x="3048000" y="1232747"/>
                  <a:pt x="3057930" y="1236923"/>
                  <a:pt x="3068320" y="1239520"/>
                </a:cubicBezTo>
                <a:cubicBezTo>
                  <a:pt x="3081867" y="1242907"/>
                  <a:pt x="3095534" y="1245844"/>
                  <a:pt x="3108960" y="1249680"/>
                </a:cubicBezTo>
                <a:cubicBezTo>
                  <a:pt x="3119258" y="1252622"/>
                  <a:pt x="3128985" y="1257517"/>
                  <a:pt x="3139440" y="1259840"/>
                </a:cubicBezTo>
                <a:cubicBezTo>
                  <a:pt x="3159550" y="1264309"/>
                  <a:pt x="3180257" y="1265684"/>
                  <a:pt x="3200400" y="1270000"/>
                </a:cubicBezTo>
                <a:cubicBezTo>
                  <a:pt x="3227707" y="1275852"/>
                  <a:pt x="3254133" y="1285729"/>
                  <a:pt x="3281680" y="1290320"/>
                </a:cubicBezTo>
                <a:cubicBezTo>
                  <a:pt x="3302000" y="1293707"/>
                  <a:pt x="3322247" y="1297567"/>
                  <a:pt x="3342640" y="1300480"/>
                </a:cubicBezTo>
                <a:cubicBezTo>
                  <a:pt x="3369670" y="1304341"/>
                  <a:pt x="3396933" y="1306488"/>
                  <a:pt x="3423920" y="1310640"/>
                </a:cubicBezTo>
                <a:cubicBezTo>
                  <a:pt x="3551916" y="1330332"/>
                  <a:pt x="3373869" y="1312647"/>
                  <a:pt x="3566160" y="1330960"/>
                </a:cubicBezTo>
                <a:cubicBezTo>
                  <a:pt x="3694094" y="1343144"/>
                  <a:pt x="3729448" y="1343418"/>
                  <a:pt x="3870960" y="1351280"/>
                </a:cubicBezTo>
                <a:cubicBezTo>
                  <a:pt x="3929805" y="1363049"/>
                  <a:pt x="3981923" y="1374040"/>
                  <a:pt x="4043680" y="1381760"/>
                </a:cubicBezTo>
                <a:cubicBezTo>
                  <a:pt x="4070773" y="1385147"/>
                  <a:pt x="4098027" y="1387431"/>
                  <a:pt x="4124960" y="1391920"/>
                </a:cubicBezTo>
                <a:cubicBezTo>
                  <a:pt x="4159027" y="1397598"/>
                  <a:pt x="4192023" y="1412240"/>
                  <a:pt x="4226560" y="1412240"/>
                </a:cubicBezTo>
                <a:lnTo>
                  <a:pt x="4419600" y="1412240"/>
                </a:lnTo>
              </a:path>
            </a:pathLst>
          </a:custGeom>
          <a:noFill/>
          <a:ln w="19050">
            <a:solidFill>
              <a:srgbClr val="99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3302000" y="2021502"/>
            <a:ext cx="2936240" cy="721698"/>
          </a:xfrm>
          <a:custGeom>
            <a:avLst/>
            <a:gdLst>
              <a:gd name="connsiteX0" fmla="*/ 0 w 2936240"/>
              <a:gd name="connsiteY0" fmla="*/ 721698 h 721698"/>
              <a:gd name="connsiteX1" fmla="*/ 60960 w 2936240"/>
              <a:gd name="connsiteY1" fmla="*/ 640418 h 721698"/>
              <a:gd name="connsiteX2" fmla="*/ 71120 w 2936240"/>
              <a:gd name="connsiteY2" fmla="*/ 609938 h 721698"/>
              <a:gd name="connsiteX3" fmla="*/ 101600 w 2936240"/>
              <a:gd name="connsiteY3" fmla="*/ 579458 h 721698"/>
              <a:gd name="connsiteX4" fmla="*/ 142240 w 2936240"/>
              <a:gd name="connsiteY4" fmla="*/ 518498 h 721698"/>
              <a:gd name="connsiteX5" fmla="*/ 193040 w 2936240"/>
              <a:gd name="connsiteY5" fmla="*/ 447378 h 721698"/>
              <a:gd name="connsiteX6" fmla="*/ 254000 w 2936240"/>
              <a:gd name="connsiteY6" fmla="*/ 386418 h 721698"/>
              <a:gd name="connsiteX7" fmla="*/ 284480 w 2936240"/>
              <a:gd name="connsiteY7" fmla="*/ 355938 h 721698"/>
              <a:gd name="connsiteX8" fmla="*/ 355600 w 2936240"/>
              <a:gd name="connsiteY8" fmla="*/ 315298 h 721698"/>
              <a:gd name="connsiteX9" fmla="*/ 386080 w 2936240"/>
              <a:gd name="connsiteY9" fmla="*/ 305138 h 721698"/>
              <a:gd name="connsiteX10" fmla="*/ 467360 w 2936240"/>
              <a:gd name="connsiteY10" fmla="*/ 294978 h 721698"/>
              <a:gd name="connsiteX11" fmla="*/ 548640 w 2936240"/>
              <a:gd name="connsiteY11" fmla="*/ 274658 h 721698"/>
              <a:gd name="connsiteX12" fmla="*/ 589280 w 2936240"/>
              <a:gd name="connsiteY12" fmla="*/ 264498 h 721698"/>
              <a:gd name="connsiteX13" fmla="*/ 629920 w 2936240"/>
              <a:gd name="connsiteY13" fmla="*/ 254338 h 721698"/>
              <a:gd name="connsiteX14" fmla="*/ 812800 w 2936240"/>
              <a:gd name="connsiteY14" fmla="*/ 193378 h 721698"/>
              <a:gd name="connsiteX15" fmla="*/ 873760 w 2936240"/>
              <a:gd name="connsiteY15" fmla="*/ 173058 h 721698"/>
              <a:gd name="connsiteX16" fmla="*/ 904240 w 2936240"/>
              <a:gd name="connsiteY16" fmla="*/ 162898 h 721698"/>
              <a:gd name="connsiteX17" fmla="*/ 1026160 w 2936240"/>
              <a:gd name="connsiteY17" fmla="*/ 142578 h 721698"/>
              <a:gd name="connsiteX18" fmla="*/ 1056640 w 2936240"/>
              <a:gd name="connsiteY18" fmla="*/ 132418 h 721698"/>
              <a:gd name="connsiteX19" fmla="*/ 1137920 w 2936240"/>
              <a:gd name="connsiteY19" fmla="*/ 122258 h 721698"/>
              <a:gd name="connsiteX20" fmla="*/ 1198880 w 2936240"/>
              <a:gd name="connsiteY20" fmla="*/ 112098 h 721698"/>
              <a:gd name="connsiteX21" fmla="*/ 1320800 w 2936240"/>
              <a:gd name="connsiteY21" fmla="*/ 101938 h 721698"/>
              <a:gd name="connsiteX22" fmla="*/ 1391920 w 2936240"/>
              <a:gd name="connsiteY22" fmla="*/ 91778 h 721698"/>
              <a:gd name="connsiteX23" fmla="*/ 1737360 w 2936240"/>
              <a:gd name="connsiteY23" fmla="*/ 81618 h 721698"/>
              <a:gd name="connsiteX24" fmla="*/ 1849120 w 2936240"/>
              <a:gd name="connsiteY24" fmla="*/ 61298 h 721698"/>
              <a:gd name="connsiteX25" fmla="*/ 1899920 w 2936240"/>
              <a:gd name="connsiteY25" fmla="*/ 51138 h 721698"/>
              <a:gd name="connsiteX26" fmla="*/ 2133600 w 2936240"/>
              <a:gd name="connsiteY26" fmla="*/ 40978 h 721698"/>
              <a:gd name="connsiteX27" fmla="*/ 2204720 w 2936240"/>
              <a:gd name="connsiteY27" fmla="*/ 30818 h 721698"/>
              <a:gd name="connsiteX28" fmla="*/ 2875280 w 2936240"/>
              <a:gd name="connsiteY28" fmla="*/ 10498 h 721698"/>
              <a:gd name="connsiteX29" fmla="*/ 2936240 w 2936240"/>
              <a:gd name="connsiteY29" fmla="*/ 338 h 721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936240" h="721698">
                <a:moveTo>
                  <a:pt x="0" y="721698"/>
                </a:moveTo>
                <a:cubicBezTo>
                  <a:pt x="9969" y="709237"/>
                  <a:pt x="50177" y="661984"/>
                  <a:pt x="60960" y="640418"/>
                </a:cubicBezTo>
                <a:cubicBezTo>
                  <a:pt x="65749" y="630839"/>
                  <a:pt x="65179" y="618849"/>
                  <a:pt x="71120" y="609938"/>
                </a:cubicBezTo>
                <a:cubicBezTo>
                  <a:pt x="79090" y="597983"/>
                  <a:pt x="92779" y="590800"/>
                  <a:pt x="101600" y="579458"/>
                </a:cubicBezTo>
                <a:cubicBezTo>
                  <a:pt x="116593" y="560181"/>
                  <a:pt x="128693" y="538818"/>
                  <a:pt x="142240" y="518498"/>
                </a:cubicBezTo>
                <a:cubicBezTo>
                  <a:pt x="156374" y="497297"/>
                  <a:pt x="176837" y="465381"/>
                  <a:pt x="193040" y="447378"/>
                </a:cubicBezTo>
                <a:cubicBezTo>
                  <a:pt x="212264" y="426018"/>
                  <a:pt x="233680" y="406738"/>
                  <a:pt x="254000" y="386418"/>
                </a:cubicBezTo>
                <a:cubicBezTo>
                  <a:pt x="264160" y="376258"/>
                  <a:pt x="272525" y="363908"/>
                  <a:pt x="284480" y="355938"/>
                </a:cubicBezTo>
                <a:cubicBezTo>
                  <a:pt x="315091" y="335531"/>
                  <a:pt x="319507" y="330767"/>
                  <a:pt x="355600" y="315298"/>
                </a:cubicBezTo>
                <a:cubicBezTo>
                  <a:pt x="365444" y="311079"/>
                  <a:pt x="375543" y="307054"/>
                  <a:pt x="386080" y="305138"/>
                </a:cubicBezTo>
                <a:cubicBezTo>
                  <a:pt x="412944" y="300254"/>
                  <a:pt x="440523" y="300010"/>
                  <a:pt x="467360" y="294978"/>
                </a:cubicBezTo>
                <a:cubicBezTo>
                  <a:pt x="494809" y="289831"/>
                  <a:pt x="521547" y="281431"/>
                  <a:pt x="548640" y="274658"/>
                </a:cubicBezTo>
                <a:lnTo>
                  <a:pt x="589280" y="264498"/>
                </a:lnTo>
                <a:cubicBezTo>
                  <a:pt x="602827" y="261111"/>
                  <a:pt x="616673" y="258754"/>
                  <a:pt x="629920" y="254338"/>
                </a:cubicBezTo>
                <a:lnTo>
                  <a:pt x="812800" y="193378"/>
                </a:lnTo>
                <a:lnTo>
                  <a:pt x="873760" y="173058"/>
                </a:lnTo>
                <a:cubicBezTo>
                  <a:pt x="883920" y="169671"/>
                  <a:pt x="893638" y="164413"/>
                  <a:pt x="904240" y="162898"/>
                </a:cubicBezTo>
                <a:cubicBezTo>
                  <a:pt x="944383" y="157163"/>
                  <a:pt x="986543" y="152482"/>
                  <a:pt x="1026160" y="142578"/>
                </a:cubicBezTo>
                <a:cubicBezTo>
                  <a:pt x="1036550" y="139981"/>
                  <a:pt x="1046103" y="134334"/>
                  <a:pt x="1056640" y="132418"/>
                </a:cubicBezTo>
                <a:cubicBezTo>
                  <a:pt x="1083504" y="127534"/>
                  <a:pt x="1110890" y="126119"/>
                  <a:pt x="1137920" y="122258"/>
                </a:cubicBezTo>
                <a:cubicBezTo>
                  <a:pt x="1158313" y="119345"/>
                  <a:pt x="1178406" y="114373"/>
                  <a:pt x="1198880" y="112098"/>
                </a:cubicBezTo>
                <a:cubicBezTo>
                  <a:pt x="1239411" y="107595"/>
                  <a:pt x="1280243" y="106207"/>
                  <a:pt x="1320800" y="101938"/>
                </a:cubicBezTo>
                <a:cubicBezTo>
                  <a:pt x="1344616" y="99431"/>
                  <a:pt x="1368001" y="92945"/>
                  <a:pt x="1391920" y="91778"/>
                </a:cubicBezTo>
                <a:cubicBezTo>
                  <a:pt x="1506980" y="86165"/>
                  <a:pt x="1622213" y="85005"/>
                  <a:pt x="1737360" y="81618"/>
                </a:cubicBezTo>
                <a:cubicBezTo>
                  <a:pt x="1799537" y="60892"/>
                  <a:pt x="1742442" y="77710"/>
                  <a:pt x="1849120" y="61298"/>
                </a:cubicBezTo>
                <a:cubicBezTo>
                  <a:pt x="1866188" y="58672"/>
                  <a:pt x="1882695" y="52368"/>
                  <a:pt x="1899920" y="51138"/>
                </a:cubicBezTo>
                <a:cubicBezTo>
                  <a:pt x="1977689" y="45583"/>
                  <a:pt x="2055707" y="44365"/>
                  <a:pt x="2133600" y="40978"/>
                </a:cubicBezTo>
                <a:cubicBezTo>
                  <a:pt x="2157307" y="37591"/>
                  <a:pt x="2180871" y="32986"/>
                  <a:pt x="2204720" y="30818"/>
                </a:cubicBezTo>
                <a:cubicBezTo>
                  <a:pt x="2419069" y="11332"/>
                  <a:pt x="2680892" y="14310"/>
                  <a:pt x="2875280" y="10498"/>
                </a:cubicBezTo>
                <a:cubicBezTo>
                  <a:pt x="2915399" y="-2875"/>
                  <a:pt x="2895050" y="338"/>
                  <a:pt x="2936240" y="338"/>
                </a:cubicBezTo>
              </a:path>
            </a:pathLst>
          </a:custGeom>
          <a:noFill/>
          <a:ln w="19050">
            <a:solidFill>
              <a:srgbClr val="99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398360" y="1499775"/>
            <a:ext cx="22456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Disruptive selection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4226560" y="1910080"/>
            <a:ext cx="294640" cy="3138336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3749040" y="1908523"/>
            <a:ext cx="152400" cy="321685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54000" y="6389480"/>
            <a:ext cx="12591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cs typeface="Times New Roman" panose="02020603050405020304" pitchFamily="18" charset="0"/>
              </a:rPr>
              <a:t>Priya</a:t>
            </a:r>
            <a:r>
              <a:rPr lang="en-US" sz="1400" dirty="0" smtClean="0"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cs typeface="Times New Roman" panose="02020603050405020304" pitchFamily="18" charset="0"/>
              </a:rPr>
              <a:t>Moorjani</a:t>
            </a:r>
            <a:endParaRPr lang="en-US" sz="1400" dirty="0" smtClean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112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 neutral theory of molecular evolution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96413"/>
            <a:ext cx="10515600" cy="4351338"/>
          </a:xfrm>
        </p:spPr>
        <p:txBody>
          <a:bodyPr/>
          <a:lstStyle/>
          <a:p>
            <a:r>
              <a:rPr lang="en-US" dirty="0" smtClean="0"/>
              <a:t>Kimura, 1968</a:t>
            </a:r>
          </a:p>
          <a:p>
            <a:r>
              <a:rPr lang="en-US" dirty="0" smtClean="0"/>
              <a:t>Most mutations are neutral or nearly-neutral</a:t>
            </a:r>
          </a:p>
          <a:p>
            <a:pPr lvl="1"/>
            <a:r>
              <a:rPr lang="en-US" dirty="0" smtClean="0"/>
              <a:t>Makes sense given the repetitive nature of genomes</a:t>
            </a:r>
          </a:p>
          <a:p>
            <a:endParaRPr lang="en-US" dirty="0" smtClean="0"/>
          </a:p>
          <a:p>
            <a:r>
              <a:rPr lang="en-US" dirty="0" smtClean="0"/>
              <a:t>Changes between species, populations, or individuals are mostly due to mutation and genetic drift; positive selection is rare</a:t>
            </a:r>
          </a:p>
          <a:p>
            <a:endParaRPr lang="en-US" dirty="0"/>
          </a:p>
          <a:p>
            <a:r>
              <a:rPr lang="en-US" dirty="0" smtClean="0"/>
              <a:t>Still considered the dominating theory, but interesting exceptions exist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039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Evidence for negative selection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244" y="3953163"/>
            <a:ext cx="6699141" cy="26612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7379" y="2849475"/>
            <a:ext cx="4888377" cy="38759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64355" y="2141589"/>
            <a:ext cx="33814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Analysis of </a:t>
            </a:r>
            <a:r>
              <a:rPr lang="en-US" sz="2000" dirty="0" smtClean="0"/>
              <a:t>2,440 </a:t>
            </a:r>
            <a:r>
              <a:rPr lang="en-US" sz="2000" dirty="0"/>
              <a:t>exomes (</a:t>
            </a:r>
            <a:r>
              <a:rPr lang="en-US" sz="2000" dirty="0" smtClean="0"/>
              <a:t>ESP)</a:t>
            </a:r>
            <a:endParaRPr lang="en-US" sz="2000" dirty="0"/>
          </a:p>
          <a:p>
            <a:r>
              <a:rPr lang="en-US" sz="2000" dirty="0" err="1" smtClean="0">
                <a:cs typeface="Times New Roman" panose="02020603050405020304" pitchFamily="18" charset="0"/>
              </a:rPr>
              <a:t>Tennessen</a:t>
            </a:r>
            <a:r>
              <a:rPr lang="en-US" sz="2000" dirty="0" smtClean="0">
                <a:cs typeface="Times New Roman" panose="02020603050405020304" pitchFamily="18" charset="0"/>
              </a:rPr>
              <a:t> et al., Science, 2012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0881" y="3397677"/>
            <a:ext cx="36561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Analysis of 60,706 exomes (</a:t>
            </a:r>
            <a:r>
              <a:rPr lang="en-US" sz="2000" dirty="0" err="1"/>
              <a:t>ExAC</a:t>
            </a:r>
            <a:r>
              <a:rPr lang="en-US" sz="2000" dirty="0"/>
              <a:t>)</a:t>
            </a:r>
          </a:p>
          <a:p>
            <a:r>
              <a:rPr lang="en-US" sz="2000" dirty="0" err="1" smtClean="0">
                <a:cs typeface="Times New Roman" panose="02020603050405020304" pitchFamily="18" charset="0"/>
              </a:rPr>
              <a:t>Lek</a:t>
            </a:r>
            <a:r>
              <a:rPr lang="en-US" sz="2000" dirty="0" smtClean="0">
                <a:cs typeface="Times New Roman" panose="02020603050405020304" pitchFamily="18" charset="0"/>
              </a:rPr>
              <a:t> et al., Nature, 2016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070880" y="1662426"/>
            <a:ext cx="5401039" cy="1195302"/>
          </a:xfrm>
        </p:spPr>
        <p:txBody>
          <a:bodyPr/>
          <a:lstStyle/>
          <a:p>
            <a:r>
              <a:rPr lang="en-US" dirty="0" smtClean="0"/>
              <a:t>The more functional the mutation is, the lower we expect its frequency to be</a:t>
            </a:r>
          </a:p>
        </p:txBody>
      </p:sp>
    </p:spTree>
    <p:extLst>
      <p:ext uri="{BB962C8B-B14F-4D97-AF65-F5344CB8AC3E}">
        <p14:creationId xmlns:p14="http://schemas.microsoft.com/office/powerpoint/2010/main" val="383066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Negative selection in complex traits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473734"/>
                <a:ext cx="10515600" cy="1049133"/>
              </a:xfrm>
            </p:spPr>
            <p:txBody>
              <a:bodyPr/>
              <a:lstStyle/>
              <a:p>
                <a:r>
                  <a:rPr lang="en-US" dirty="0" smtClean="0"/>
                  <a:t>Alleles with large effect are negatively selected and remain at low frequencies</a:t>
                </a:r>
              </a:p>
              <a:p>
                <a:r>
                  <a:rPr lang="en-US" dirty="0" smtClean="0"/>
                  <a:t>Estimate: effect size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−0.4</m:t>
                        </m:r>
                      </m:sup>
                    </m:sSup>
                  </m:oMath>
                </a14:m>
                <a:r>
                  <a:rPr lang="en-US" dirty="0" smtClean="0"/>
                  <a:t> </a:t>
                </a:r>
                <a:r>
                  <a:rPr lang="en-US" sz="1800" dirty="0" smtClean="0"/>
                  <a:t>(</a:t>
                </a:r>
                <a:r>
                  <a:rPr lang="en-US" sz="1800" dirty="0" err="1" smtClean="0"/>
                  <a:t>Schoech</a:t>
                </a:r>
                <a:r>
                  <a:rPr lang="en-US" sz="1800" dirty="0" smtClean="0"/>
                  <a:t> et al., Nat </a:t>
                </a:r>
                <a:r>
                  <a:rPr lang="en-US" sz="1800" dirty="0" err="1" smtClean="0"/>
                  <a:t>Commun</a:t>
                </a:r>
                <a:r>
                  <a:rPr lang="en-US" sz="1800" dirty="0" smtClean="0"/>
                  <a:t>, 2019)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473734"/>
                <a:ext cx="10515600" cy="1049133"/>
              </a:xfrm>
              <a:blipFill>
                <a:blip r:embed="rId2"/>
                <a:stretch>
                  <a:fillRect l="-754" t="-8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17" y="2682240"/>
            <a:ext cx="5176982" cy="41757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7940" y="3356019"/>
            <a:ext cx="24839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cs typeface="Times New Roman" panose="02020603050405020304" pitchFamily="18" charset="0"/>
              </a:rPr>
              <a:t>Height</a:t>
            </a:r>
            <a:endParaRPr lang="en-US" sz="1600" dirty="0" smtClean="0">
              <a:cs typeface="Times New Roman" panose="02020603050405020304" pitchFamily="18" charset="0"/>
            </a:endParaRPr>
          </a:p>
          <a:p>
            <a:pPr algn="ctr"/>
            <a:r>
              <a:rPr lang="en-US" sz="1600" dirty="0" err="1" smtClean="0">
                <a:cs typeface="Times New Roman" panose="02020603050405020304" pitchFamily="18" charset="0"/>
              </a:rPr>
              <a:t>Marouli</a:t>
            </a:r>
            <a:r>
              <a:rPr lang="en-US" sz="1600" dirty="0" smtClean="0">
                <a:cs typeface="Times New Roman" panose="02020603050405020304" pitchFamily="18" charset="0"/>
              </a:rPr>
              <a:t> et al., Nature, 2017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604101"/>
            <a:ext cx="5369558" cy="402716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00355" y="5296243"/>
            <a:ext cx="2220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UK Biobank, P&lt;0.05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6054271" y="2456985"/>
            <a:ext cx="4463370" cy="4147952"/>
            <a:chOff x="7344056" y="2434526"/>
            <a:chExt cx="4463370" cy="414795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429" t="26803" r="29145" b="2313"/>
            <a:stretch/>
          </p:blipFill>
          <p:spPr>
            <a:xfrm>
              <a:off x="7344056" y="2434526"/>
              <a:ext cx="4463370" cy="4147952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9629780" y="5500172"/>
              <a:ext cx="20151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cs typeface="Times New Roman" panose="02020603050405020304" pitchFamily="18" charset="0"/>
                </a:rPr>
                <a:t>Manuel Rivas, 2019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671989" y="2834636"/>
              <a:ext cx="17935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660033"/>
                  </a:solidFill>
                  <a:cs typeface="Times New Roman" panose="02020603050405020304" pitchFamily="18" charset="0"/>
                </a:rPr>
                <a:t>Crohn’s disease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7712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diseases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27839" y="2921013"/>
            <a:ext cx="24839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cs typeface="Times New Roman" panose="02020603050405020304" pitchFamily="18" charset="0"/>
              </a:rPr>
              <a:t>Height</a:t>
            </a:r>
            <a:endParaRPr lang="en-US" sz="1600" dirty="0" smtClean="0">
              <a:cs typeface="Times New Roman" panose="02020603050405020304" pitchFamily="18" charset="0"/>
            </a:endParaRPr>
          </a:p>
          <a:p>
            <a:pPr algn="ctr"/>
            <a:r>
              <a:rPr lang="en-US" sz="1600" dirty="0" err="1" smtClean="0">
                <a:cs typeface="Times New Roman" panose="02020603050405020304" pitchFamily="18" charset="0"/>
              </a:rPr>
              <a:t>Marouli</a:t>
            </a:r>
            <a:r>
              <a:rPr lang="en-US" sz="1600" dirty="0" smtClean="0">
                <a:cs typeface="Times New Roman" panose="02020603050405020304" pitchFamily="18" charset="0"/>
              </a:rPr>
              <a:t> et al., Nature, 2017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500049" y="1647895"/>
            <a:ext cx="4996342" cy="4838264"/>
            <a:chOff x="6811084" y="2034416"/>
            <a:chExt cx="4996342" cy="483826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429" t="26803" r="29145" b="2313"/>
            <a:stretch/>
          </p:blipFill>
          <p:spPr>
            <a:xfrm>
              <a:off x="7344056" y="2434526"/>
              <a:ext cx="4463370" cy="4147952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6811084" y="6503348"/>
              <a:ext cx="20151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cs typeface="Times New Roman" panose="02020603050405020304" pitchFamily="18" charset="0"/>
                </a:rPr>
                <a:t>Manuel Rivas, 2019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988409" y="2034416"/>
              <a:ext cx="21117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660033"/>
                  </a:solidFill>
                  <a:cs typeface="Times New Roman" panose="02020603050405020304" pitchFamily="18" charset="0"/>
                </a:rPr>
                <a:t>Crohn’s disease</a:t>
              </a: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100" y="2368578"/>
            <a:ext cx="4902983" cy="36394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680203" y="6195957"/>
            <a:ext cx="30532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Keller, </a:t>
            </a:r>
            <a:r>
              <a:rPr lang="en-US" sz="1600" dirty="0" err="1" smtClean="0"/>
              <a:t>Annu</a:t>
            </a:r>
            <a:r>
              <a:rPr lang="en-US" sz="1600" dirty="0" smtClean="0"/>
              <a:t> Rev </a:t>
            </a:r>
            <a:r>
              <a:rPr lang="en-US" sz="1600" dirty="0" err="1" smtClean="0"/>
              <a:t>Clin</a:t>
            </a:r>
            <a:r>
              <a:rPr lang="en-US" sz="1600" dirty="0" smtClean="0"/>
              <a:t> </a:t>
            </a:r>
            <a:r>
              <a:rPr lang="en-US" sz="1600" dirty="0" err="1" smtClean="0"/>
              <a:t>Psychol</a:t>
            </a:r>
            <a:r>
              <a:rPr lang="en-US" sz="1600" dirty="0" smtClean="0"/>
              <a:t>, 2018</a:t>
            </a:r>
            <a:endParaRPr lang="en-US" sz="1600" dirty="0" smtClean="0"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81381" y="1647895"/>
            <a:ext cx="19259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Schizophrenia</a:t>
            </a:r>
          </a:p>
        </p:txBody>
      </p:sp>
    </p:spTree>
    <p:extLst>
      <p:ext uri="{BB962C8B-B14F-4D97-AF65-F5344CB8AC3E}">
        <p14:creationId xmlns:p14="http://schemas.microsoft.com/office/powerpoint/2010/main" val="115344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directly observe variants that affect </a:t>
            </a:r>
            <a:r>
              <a:rPr lang="en-US" dirty="0" smtClean="0"/>
              <a:t>survival?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61307" y="6229138"/>
            <a:ext cx="3186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Mostafavi</a:t>
            </a:r>
            <a:r>
              <a:rPr lang="en-US" dirty="0" smtClean="0"/>
              <a:t> et al., PLOS </a:t>
            </a:r>
            <a:r>
              <a:rPr lang="en-US" dirty="0" err="1" smtClean="0"/>
              <a:t>Biol</a:t>
            </a:r>
            <a:r>
              <a:rPr lang="en-US" dirty="0" smtClean="0"/>
              <a:t>, 2017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1"/>
          <a:stretch/>
        </p:blipFill>
        <p:spPr>
          <a:xfrm>
            <a:off x="194970" y="3158582"/>
            <a:ext cx="3371779" cy="28645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3" t="3746" b="50294"/>
          <a:stretch/>
        </p:blipFill>
        <p:spPr>
          <a:xfrm>
            <a:off x="8716964" y="2690897"/>
            <a:ext cx="3091179" cy="257511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8443" y="6029083"/>
            <a:ext cx="20576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58,000 Europeans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27613" y="6213749"/>
            <a:ext cx="14924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Age of onset</a:t>
            </a:r>
          </a:p>
        </p:txBody>
      </p:sp>
      <p:cxnSp>
        <p:nvCxnSpPr>
          <p:cNvPr id="10" name="Straight Connector 9"/>
          <p:cNvCxnSpPr/>
          <p:nvPr/>
        </p:nvCxnSpPr>
        <p:spPr>
          <a:xfrm flipH="1" flipV="1">
            <a:off x="2821989" y="5427239"/>
            <a:ext cx="356128" cy="909091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298179" y="3505654"/>
            <a:ext cx="4206070" cy="1015663"/>
          </a:xfrm>
          <a:prstGeom prst="rect">
            <a:avLst/>
          </a:prstGeom>
          <a:noFill/>
          <a:ln w="19050">
            <a:solidFill>
              <a:srgbClr val="660033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APOE </a:t>
            </a:r>
            <a:r>
              <a:rPr lang="el-G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4 carriers (allele </a:t>
            </a:r>
            <a:r>
              <a:rPr lang="en-US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freq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10-15%) have 2x risk for </a:t>
            </a:r>
            <a:r>
              <a:rPr lang="en-US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Alzheimer’s disease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, homozygotes have 8x risk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(23andMe)</a:t>
            </a:r>
            <a:endParaRPr lang="en-US" dirty="0" smtClean="0"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407218" y="3778399"/>
            <a:ext cx="16257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89,000 British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94973" y="4992569"/>
            <a:ext cx="4265806" cy="1015663"/>
          </a:xfrm>
          <a:prstGeom prst="rect">
            <a:avLst/>
          </a:prstGeom>
          <a:noFill/>
          <a:ln w="19050">
            <a:solidFill>
              <a:srgbClr val="660033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Carriers of A allele at CHRNA3 (</a:t>
            </a:r>
            <a:r>
              <a:rPr lang="en-US" sz="2000" dirty="0"/>
              <a:t>nicotinic receptor </a:t>
            </a:r>
            <a:r>
              <a:rPr lang="en-US" sz="2000" dirty="0" smtClean="0"/>
              <a:t>gene) </a:t>
            </a:r>
            <a:r>
              <a:rPr lang="en-US" sz="2000" b="1" dirty="0" smtClean="0">
                <a:cs typeface="Times New Roman" panose="02020603050405020304" pitchFamily="18" charset="0"/>
              </a:rPr>
              <a:t>smoke</a:t>
            </a:r>
            <a:r>
              <a:rPr lang="en-US" sz="2000" dirty="0" smtClean="0"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≈1 more</a:t>
            </a:r>
            <a:r>
              <a:rPr lang="en-US" sz="2000" dirty="0" smtClean="0">
                <a:cs typeface="Times New Roman" panose="02020603050405020304" pitchFamily="18" charset="0"/>
              </a:rPr>
              <a:t> cigarette per day </a:t>
            </a:r>
            <a:r>
              <a:rPr lang="en-US" dirty="0" smtClean="0">
                <a:cs typeface="Times New Roman" panose="02020603050405020304" pitchFamily="18" charset="0"/>
              </a:rPr>
              <a:t>(Nat Genet, 2010)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3683497" y="3978454"/>
            <a:ext cx="496659" cy="333417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8557764" y="4961192"/>
            <a:ext cx="496307" cy="504566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218" y="5427239"/>
            <a:ext cx="1866300" cy="117123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8035" y="1437361"/>
            <a:ext cx="10913123" cy="175073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Searched in the </a:t>
            </a:r>
            <a:r>
              <a:rPr lang="en-US" dirty="0" err="1" smtClean="0"/>
              <a:t>UKBiobank</a:t>
            </a:r>
            <a:r>
              <a:rPr lang="en-US" dirty="0" smtClean="0"/>
              <a:t> for variants associated with age</a:t>
            </a:r>
          </a:p>
          <a:p>
            <a:r>
              <a:rPr lang="en-US" dirty="0" smtClean="0"/>
              <a:t>Two variants were found, affecting </a:t>
            </a:r>
            <a:r>
              <a:rPr lang="en-US" b="1" dirty="0" smtClean="0"/>
              <a:t>late onset</a:t>
            </a:r>
            <a:r>
              <a:rPr lang="en-US" dirty="0" smtClean="0"/>
              <a:t> (post-reproductive) phenotypes</a:t>
            </a:r>
          </a:p>
          <a:p>
            <a:r>
              <a:rPr lang="en-US" dirty="0" smtClean="0"/>
              <a:t>Other variants must have been selected against </a:t>
            </a:r>
            <a:r>
              <a:rPr lang="en-US" sz="2000" dirty="0" smtClean="0"/>
              <a:t>(grandparental effect?)</a:t>
            </a:r>
            <a:endParaRPr lang="en-US" dirty="0" smtClean="0"/>
          </a:p>
          <a:p>
            <a:r>
              <a:rPr lang="en-US" dirty="0" smtClean="0"/>
              <a:t>APOE may have remained due to unknown past advantage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85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/>
      <p:bldP spid="8" grpId="0" uiExpand="1"/>
      <p:bldP spid="11" grpId="0" uiExpand="1" animBg="1"/>
      <p:bldP spid="12" grpId="0" uiExpand="1"/>
      <p:bldP spid="13" grpId="0" uiExpand="1" animBg="1"/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 smtClean="0"/>
              <a:t>Can we directly observe variants that affect reproduction?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6600" y="1928493"/>
            <a:ext cx="3774440" cy="4167507"/>
          </a:xfrm>
        </p:spPr>
        <p:txBody>
          <a:bodyPr/>
          <a:lstStyle/>
          <a:p>
            <a:r>
              <a:rPr lang="en-US" dirty="0" smtClean="0"/>
              <a:t>Genome-wide association study for age at first birth and number of children ever born</a:t>
            </a:r>
          </a:p>
          <a:p>
            <a:r>
              <a:rPr lang="en-US" dirty="0" smtClean="0"/>
              <a:t>n=251k, 343k</a:t>
            </a:r>
          </a:p>
          <a:p>
            <a:r>
              <a:rPr lang="en-US" dirty="0" smtClean="0"/>
              <a:t>Detected </a:t>
            </a:r>
            <a:r>
              <a:rPr lang="en-US" dirty="0"/>
              <a:t>12 </a:t>
            </a:r>
            <a:r>
              <a:rPr lang="en-US" dirty="0" smtClean="0"/>
              <a:t>loci</a:t>
            </a:r>
          </a:p>
          <a:p>
            <a:r>
              <a:rPr lang="en-US" sz="2000" dirty="0" err="1" smtClean="0"/>
              <a:t>Barban</a:t>
            </a:r>
            <a:r>
              <a:rPr lang="en-US" sz="2000" dirty="0" smtClean="0"/>
              <a:t> et al., Nat Genet, 2016</a:t>
            </a:r>
            <a:endParaRPr lang="en-US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231" y="1778000"/>
            <a:ext cx="6735089" cy="47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84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 smtClean="0"/>
              <a:t>Can we directly observe variants that affect reproduction?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5645441" cy="4351338"/>
          </a:xfrm>
        </p:spPr>
        <p:txBody>
          <a:bodyPr/>
          <a:lstStyle/>
          <a:p>
            <a:r>
              <a:rPr lang="en-US" dirty="0" smtClean="0"/>
              <a:t>A study of 2362 IVF cycles</a:t>
            </a:r>
          </a:p>
          <a:p>
            <a:r>
              <a:rPr lang="en-US" dirty="0" smtClean="0"/>
              <a:t>Mitotic-origin aneuploidy detected in 5438 embryos (early divisions)</a:t>
            </a:r>
          </a:p>
          <a:p>
            <a:r>
              <a:rPr lang="en-US" dirty="0" smtClean="0"/>
              <a:t>An association was detected at PLK4</a:t>
            </a:r>
          </a:p>
          <a:p>
            <a:pPr lvl="1"/>
            <a:r>
              <a:rPr lang="en-US" dirty="0" smtClean="0"/>
              <a:t>rs2305957, frequency 20-45%</a:t>
            </a:r>
          </a:p>
          <a:p>
            <a:pPr lvl="1"/>
            <a:endParaRPr lang="en-US" dirty="0"/>
          </a:p>
          <a:p>
            <a:r>
              <a:rPr lang="en-US" dirty="0" smtClean="0"/>
              <a:t>Strangely, the variant seems to have been positively selected</a:t>
            </a:r>
          </a:p>
          <a:p>
            <a:pPr lvl="1"/>
            <a:r>
              <a:rPr lang="en-US" dirty="0" smtClean="0"/>
              <a:t>Absent in Neanderthals</a:t>
            </a:r>
          </a:p>
          <a:p>
            <a:r>
              <a:rPr lang="en-US" dirty="0" smtClean="0"/>
              <a:t>Increase paternal investment?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6165" b="53226"/>
          <a:stretch/>
        </p:blipFill>
        <p:spPr>
          <a:xfrm>
            <a:off x="6576642" y="1915040"/>
            <a:ext cx="5350261" cy="16938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6642" y="3829842"/>
            <a:ext cx="5344160" cy="289691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048240" y="1404443"/>
            <a:ext cx="16129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Science, 2015</a:t>
            </a:r>
          </a:p>
        </p:txBody>
      </p:sp>
    </p:spTree>
    <p:extLst>
      <p:ext uri="{BB962C8B-B14F-4D97-AF65-F5344CB8AC3E}">
        <p14:creationId xmlns:p14="http://schemas.microsoft.com/office/powerpoint/2010/main" val="153088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Inbreeding depression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10515600" cy="4709682"/>
          </a:xfrm>
        </p:spPr>
        <p:txBody>
          <a:bodyPr>
            <a:normAutofit/>
          </a:bodyPr>
          <a:lstStyle/>
          <a:p>
            <a:r>
              <a:rPr lang="en-US" dirty="0" smtClean="0"/>
              <a:t>Offspring of cousins have long </a:t>
            </a:r>
            <a:r>
              <a:rPr lang="en-US" dirty="0" smtClean="0">
                <a:solidFill>
                  <a:srgbClr val="0000CC"/>
                </a:solidFill>
              </a:rPr>
              <a:t>runs of homozygosity</a:t>
            </a:r>
          </a:p>
          <a:p>
            <a:r>
              <a:rPr lang="en-US" dirty="0" smtClean="0"/>
              <a:t>Rare deleterious mutations are “exposed” </a:t>
            </a:r>
            <a:br>
              <a:rPr lang="en-US" dirty="0" smtClean="0"/>
            </a:br>
            <a:r>
              <a:rPr lang="en-US" dirty="0" smtClean="0"/>
              <a:t>as homozygous</a:t>
            </a:r>
          </a:p>
          <a:p>
            <a:r>
              <a:rPr lang="en-US" dirty="0" smtClean="0"/>
              <a:t>Leads to reduced fitness</a:t>
            </a:r>
          </a:p>
          <a:p>
            <a:endParaRPr lang="en-US" dirty="0"/>
          </a:p>
          <a:p>
            <a:r>
              <a:rPr lang="en-US" dirty="0" smtClean="0"/>
              <a:t>Well known in royal families</a:t>
            </a:r>
          </a:p>
          <a:p>
            <a:r>
              <a:rPr lang="en-US" dirty="0" smtClean="0"/>
              <a:t>Decrease of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≈4% in survival to age 10</a:t>
            </a:r>
          </a:p>
          <a:p>
            <a:pPr lvl="1"/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(For offspring of first cousins; </a:t>
            </a:r>
            <a:r>
              <a:rPr lang="en-US" sz="1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Bittles</a:t>
            </a:r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and Black, PNAS, 2010)</a:t>
            </a:r>
          </a:p>
          <a:p>
            <a:pPr lvl="1"/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≈100 cases found in the UKBB where parents are </a:t>
            </a:r>
            <a:br>
              <a:rPr lang="en-US" sz="22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2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/2</a:t>
            </a:r>
            <a:r>
              <a:rPr lang="en-US" sz="22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US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-degree relatives </a:t>
            </a:r>
            <a:r>
              <a:rPr lang="en-U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Yengo</a:t>
            </a:r>
            <a:r>
              <a:rPr lang="en-U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et al., Nat </a:t>
            </a:r>
            <a:r>
              <a:rPr lang="en-US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Commun</a:t>
            </a:r>
            <a:r>
              <a:rPr lang="en-U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2019)</a:t>
            </a:r>
            <a:endParaRPr lang="en-US" sz="2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188" y="2573900"/>
            <a:ext cx="4094570" cy="390845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534400" y="2096655"/>
            <a:ext cx="25519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cs typeface="Times New Roman" panose="02020603050405020304" pitchFamily="18" charset="0"/>
              </a:rPr>
              <a:t>McQuillan</a:t>
            </a:r>
            <a:r>
              <a:rPr lang="en-US" sz="1600" dirty="0" smtClean="0">
                <a:cs typeface="Times New Roman" panose="02020603050405020304" pitchFamily="18" charset="0"/>
              </a:rPr>
              <a:t> et al., AJHG, 2008</a:t>
            </a:r>
          </a:p>
        </p:txBody>
      </p:sp>
    </p:spTree>
    <p:extLst>
      <p:ext uri="{BB962C8B-B14F-4D97-AF65-F5344CB8AC3E}">
        <p14:creationId xmlns:p14="http://schemas.microsoft.com/office/powerpoint/2010/main" val="1895613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 on royal families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4703618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Spanish Habsburg kings</a:t>
            </a:r>
          </a:p>
          <a:p>
            <a:r>
              <a:rPr lang="en-US" dirty="0" smtClean="0"/>
              <a:t>The last survival was homozygous along a quarter of the genome</a:t>
            </a:r>
          </a:p>
          <a:p>
            <a:endParaRPr lang="en-US" dirty="0"/>
          </a:p>
          <a:p>
            <a:r>
              <a:rPr lang="en-US" dirty="0" smtClean="0"/>
              <a:t>First-cousin marriage reduced survival by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dirty="0" smtClean="0"/>
              <a:t>18%</a:t>
            </a:r>
          </a:p>
          <a:p>
            <a:endParaRPr lang="en-US" dirty="0"/>
          </a:p>
          <a:p>
            <a:r>
              <a:rPr lang="en-US" dirty="0" smtClean="0"/>
              <a:t>A Neanderthal was a (likely) daughter of half-sibs</a:t>
            </a:r>
          </a:p>
          <a:p>
            <a:pPr lvl="1"/>
            <a:r>
              <a:rPr lang="en-US" dirty="0" err="1" smtClean="0"/>
              <a:t>Pruffer</a:t>
            </a:r>
            <a:r>
              <a:rPr lang="en-US" dirty="0" smtClean="0"/>
              <a:t> et al., Nature, 2014</a:t>
            </a:r>
          </a:p>
          <a:p>
            <a:r>
              <a:rPr lang="en-US" dirty="0" smtClean="0"/>
              <a:t>Surely didn’t help their survival!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18" y="1297760"/>
            <a:ext cx="6065258" cy="52378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83782" y="6292783"/>
            <a:ext cx="26720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Alvarez et al., PLOS One, 2009</a:t>
            </a:r>
          </a:p>
        </p:txBody>
      </p:sp>
    </p:spTree>
    <p:extLst>
      <p:ext uri="{BB962C8B-B14F-4D97-AF65-F5344CB8AC3E}">
        <p14:creationId xmlns:p14="http://schemas.microsoft.com/office/powerpoint/2010/main" val="159864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Recent examples with complex traits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090" y="1754789"/>
            <a:ext cx="6731441" cy="4453816"/>
          </a:xfrm>
        </p:spPr>
        <p:txBody>
          <a:bodyPr>
            <a:normAutofit/>
          </a:bodyPr>
          <a:lstStyle/>
          <a:p>
            <a:r>
              <a:rPr lang="en-US" dirty="0"/>
              <a:t>O</a:t>
            </a:r>
            <a:r>
              <a:rPr lang="en-US" dirty="0" smtClean="0"/>
              <a:t>ffspring </a:t>
            </a:r>
            <a:r>
              <a:rPr lang="en-US" dirty="0"/>
              <a:t>of first cousins </a:t>
            </a:r>
            <a:r>
              <a:rPr lang="en-US" dirty="0" smtClean="0"/>
              <a:t>are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dirty="0" smtClean="0"/>
              <a:t>1.2 </a:t>
            </a:r>
            <a:r>
              <a:rPr lang="en-US" dirty="0"/>
              <a:t>cm shorter and </a:t>
            </a:r>
            <a:r>
              <a:rPr lang="en-US" dirty="0" smtClean="0"/>
              <a:t>have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dirty="0" smtClean="0"/>
              <a:t>10 months </a:t>
            </a:r>
            <a:r>
              <a:rPr lang="en-US" dirty="0"/>
              <a:t>less </a:t>
            </a:r>
            <a:r>
              <a:rPr lang="en-US" dirty="0" smtClean="0"/>
              <a:t>education</a:t>
            </a:r>
          </a:p>
          <a:p>
            <a:r>
              <a:rPr lang="en-US" dirty="0" smtClean="0"/>
              <a:t>Effect seen also in </a:t>
            </a:r>
            <a:r>
              <a:rPr lang="en-US" dirty="0"/>
              <a:t>forced expiratory lung </a:t>
            </a:r>
            <a:r>
              <a:rPr lang="en-US" dirty="0" smtClean="0"/>
              <a:t>volume</a:t>
            </a:r>
          </a:p>
          <a:p>
            <a:endParaRPr lang="en-US" dirty="0" smtClean="0"/>
          </a:p>
          <a:p>
            <a:r>
              <a:rPr lang="en-US" dirty="0" smtClean="0"/>
              <a:t>Studies with up to n=1.3M found associations with many traits/diseases, including age at first sex</a:t>
            </a:r>
          </a:p>
          <a:p>
            <a:pPr lvl="1"/>
            <a:r>
              <a:rPr lang="en-US" sz="1800" dirty="0" err="1" smtClean="0"/>
              <a:t>Yengo</a:t>
            </a:r>
            <a:r>
              <a:rPr lang="en-US" sz="1800" dirty="0" smtClean="0"/>
              <a:t> et al., PNAS, 2017; Johnson et al., PLOS Genetics, 2018; </a:t>
            </a:r>
            <a:r>
              <a:rPr lang="en-US" sz="1800" dirty="0"/>
              <a:t>Ceballos et al., Nat Rev Genet, </a:t>
            </a:r>
            <a:r>
              <a:rPr lang="en-US" sz="1800" dirty="0" smtClean="0"/>
              <a:t>2018; </a:t>
            </a:r>
            <a:r>
              <a:rPr lang="en-US" sz="1800" dirty="0"/>
              <a:t>Clark </a:t>
            </a:r>
            <a:r>
              <a:rPr lang="en-US" sz="1800" dirty="0" smtClean="0"/>
              <a:t>et al., submitted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Offspring </a:t>
            </a:r>
            <a:r>
              <a:rPr lang="en-US" dirty="0"/>
              <a:t>of first cousins </a:t>
            </a:r>
            <a:r>
              <a:rPr lang="en-US" dirty="0" smtClean="0"/>
              <a:t>show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dirty="0" smtClean="0"/>
              <a:t>55</a:t>
            </a:r>
            <a:r>
              <a:rPr lang="en-US" dirty="0"/>
              <a:t>% decrease </a:t>
            </a:r>
            <a:r>
              <a:rPr lang="en-US" dirty="0" smtClean="0"/>
              <a:t>in </a:t>
            </a:r>
            <a:r>
              <a:rPr lang="en-US" dirty="0"/>
              <a:t>the odds of having </a:t>
            </a:r>
            <a:r>
              <a:rPr lang="en-US" dirty="0" smtClean="0"/>
              <a:t>children (also for married)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641" y="1497155"/>
            <a:ext cx="3703877" cy="52038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23200" y="5805456"/>
            <a:ext cx="2242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Joshi et al., Nature, 2015</a:t>
            </a:r>
          </a:p>
        </p:txBody>
      </p:sp>
    </p:spTree>
    <p:extLst>
      <p:ext uri="{BB962C8B-B14F-4D97-AF65-F5344CB8AC3E}">
        <p14:creationId xmlns:p14="http://schemas.microsoft.com/office/powerpoint/2010/main" val="2879676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happens around the selected site?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000" y="1593212"/>
            <a:ext cx="10388600" cy="483806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beneficial allele increases in frequency along with an entire haplotype: </a:t>
            </a:r>
            <a:r>
              <a:rPr lang="en-US" dirty="0" smtClean="0">
                <a:solidFill>
                  <a:srgbClr val="0000CC"/>
                </a:solidFill>
              </a:rPr>
              <a:t>hitchhiking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00CC"/>
                </a:solidFill>
              </a:rPr>
              <a:t>Hard sweep</a:t>
            </a:r>
            <a:r>
              <a:rPr lang="en-US" dirty="0" smtClean="0"/>
              <a:t>:</a:t>
            </a:r>
          </a:p>
          <a:p>
            <a:r>
              <a:rPr lang="en-US" dirty="0" smtClean="0"/>
              <a:t>A single </a:t>
            </a:r>
            <a:r>
              <a:rPr lang="en-US" b="1" dirty="0" smtClean="0"/>
              <a:t>new</a:t>
            </a:r>
            <a:r>
              <a:rPr lang="en-US" dirty="0" smtClean="0"/>
              <a:t> advantageous allele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00CC"/>
                </a:solidFill>
              </a:rPr>
              <a:t>Soft sweep</a:t>
            </a:r>
            <a:r>
              <a:rPr lang="en-US" dirty="0" smtClean="0"/>
              <a:t>:</a:t>
            </a:r>
          </a:p>
          <a:p>
            <a:r>
              <a:rPr lang="en-US" dirty="0" smtClean="0"/>
              <a:t>Selection on </a:t>
            </a:r>
            <a:r>
              <a:rPr lang="en-US" b="1" dirty="0" smtClean="0"/>
              <a:t>standing variation</a:t>
            </a:r>
          </a:p>
          <a:p>
            <a:pPr lvl="1"/>
            <a:r>
              <a:rPr lang="en-US" dirty="0" smtClean="0"/>
              <a:t>E.g., if selection pressures change</a:t>
            </a:r>
          </a:p>
          <a:p>
            <a:r>
              <a:rPr lang="en-US" dirty="0" smtClean="0"/>
              <a:t>Or </a:t>
            </a:r>
            <a:r>
              <a:rPr lang="en-US" b="1" dirty="0" smtClean="0"/>
              <a:t>multiple</a:t>
            </a:r>
            <a:r>
              <a:rPr lang="en-US" dirty="0" smtClean="0"/>
              <a:t> advantageous mutations</a:t>
            </a:r>
          </a:p>
          <a:p>
            <a:endParaRPr lang="en-US" dirty="0"/>
          </a:p>
          <a:p>
            <a:r>
              <a:rPr lang="en-US" dirty="0" smtClean="0"/>
              <a:t>Sweep can be </a:t>
            </a:r>
            <a:r>
              <a:rPr lang="en-US" dirty="0" smtClean="0">
                <a:solidFill>
                  <a:srgbClr val="0000CC"/>
                </a:solidFill>
              </a:rPr>
              <a:t>complete</a:t>
            </a:r>
            <a:r>
              <a:rPr lang="en-US" dirty="0"/>
              <a:t> </a:t>
            </a:r>
            <a:r>
              <a:rPr lang="en-US" dirty="0" smtClean="0"/>
              <a:t>or </a:t>
            </a:r>
            <a:r>
              <a:rPr lang="en-US" dirty="0" smtClean="0">
                <a:solidFill>
                  <a:srgbClr val="0000CC"/>
                </a:solidFill>
              </a:rPr>
              <a:t>partial</a:t>
            </a:r>
            <a:endParaRPr lang="en-US" dirty="0" smtClean="0"/>
          </a:p>
          <a:p>
            <a:pPr lvl="1"/>
            <a:r>
              <a:rPr lang="en-US" dirty="0" smtClean="0"/>
              <a:t>= allele fixed or not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5579" y="2685514"/>
            <a:ext cx="6564266" cy="38536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76800" y="6431279"/>
            <a:ext cx="26977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Fu et al., Ann Rev Genet, 2013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51520" y="2100871"/>
            <a:ext cx="3525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Recombination</a:t>
            </a:r>
            <a:r>
              <a:rPr lang="en-US" sz="2000" dirty="0" smtClean="0">
                <a:cs typeface="Times New Roman" panose="02020603050405020304" pitchFamily="18" charset="0"/>
              </a:rPr>
              <a:t> can break the selected haplotype with time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1114922" y="2808757"/>
            <a:ext cx="236279" cy="1529563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9977120" y="2808757"/>
            <a:ext cx="137160" cy="423107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60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deleterious mutations are removed from the population, linked neutral alleles are also removed</a:t>
            </a:r>
          </a:p>
          <a:p>
            <a:r>
              <a:rPr lang="en-US" dirty="0" smtClean="0"/>
              <a:t>Genetic diversity is reduced around functional sites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6" b="73364"/>
          <a:stretch/>
        </p:blipFill>
        <p:spPr>
          <a:xfrm>
            <a:off x="4556622" y="3763569"/>
            <a:ext cx="7072745" cy="15482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2" r="51145" b="50424"/>
          <a:stretch/>
        </p:blipFill>
        <p:spPr>
          <a:xfrm>
            <a:off x="504312" y="3445190"/>
            <a:ext cx="3311232" cy="25603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54786" y="6013786"/>
            <a:ext cx="33963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Josephs and Wright, PLOS Genet, 2016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6080326"/>
            <a:ext cx="27880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Hernandez et al., Science, 2011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3520005"/>
            <a:ext cx="548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AFR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274" y="4273034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EUR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46172" y="5012603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ASIA</a:t>
            </a:r>
          </a:p>
        </p:txBody>
      </p:sp>
    </p:spTree>
    <p:extLst>
      <p:ext uri="{BB962C8B-B14F-4D97-AF65-F5344CB8AC3E}">
        <p14:creationId xmlns:p14="http://schemas.microsoft.com/office/powerpoint/2010/main" val="152151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896" y="3007360"/>
            <a:ext cx="6995639" cy="34926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Polygenic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Height can be predicted based on the contribution of hundreds of mutations</a:t>
            </a:r>
          </a:p>
          <a:p>
            <a:r>
              <a:rPr lang="en-US" dirty="0" smtClean="0"/>
              <a:t>Predicted + actual heights are higher in Northern Europe</a:t>
            </a:r>
          </a:p>
          <a:p>
            <a:r>
              <a:rPr lang="en-US" dirty="0" smtClean="0"/>
              <a:t>Evidence also exists </a:t>
            </a:r>
            <a:br>
              <a:rPr lang="en-US" dirty="0" smtClean="0"/>
            </a:br>
            <a:r>
              <a:rPr lang="en-US" dirty="0" smtClean="0"/>
              <a:t>for selection</a:t>
            </a:r>
          </a:p>
          <a:p>
            <a:endParaRPr lang="en-US" dirty="0"/>
          </a:p>
          <a:p>
            <a:r>
              <a:rPr lang="en-US" dirty="0" smtClean="0"/>
              <a:t>Support from ancient DNA</a:t>
            </a:r>
          </a:p>
          <a:p>
            <a:pPr lvl="1"/>
            <a:r>
              <a:rPr lang="en-US" dirty="0" smtClean="0"/>
              <a:t>Mathieson et al., Nature, 2015</a:t>
            </a:r>
          </a:p>
          <a:p>
            <a:endParaRPr lang="en-US" dirty="0"/>
          </a:p>
          <a:p>
            <a:r>
              <a:rPr lang="en-US" dirty="0" smtClean="0"/>
              <a:t>However ….  several recent </a:t>
            </a:r>
            <a:br>
              <a:rPr lang="en-US" dirty="0" smtClean="0"/>
            </a:br>
            <a:r>
              <a:rPr lang="en-US" dirty="0" smtClean="0"/>
              <a:t>studies suggest this is an artifact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104130" y="2668806"/>
            <a:ext cx="28854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Robinson et al., Nat Genet, 2015</a:t>
            </a:r>
          </a:p>
        </p:txBody>
      </p:sp>
    </p:spTree>
    <p:extLst>
      <p:ext uri="{BB962C8B-B14F-4D97-AF65-F5344CB8AC3E}">
        <p14:creationId xmlns:p14="http://schemas.microsoft.com/office/powerpoint/2010/main" val="36678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73"/>
          <a:stretch/>
        </p:blipFill>
        <p:spPr>
          <a:xfrm>
            <a:off x="2833435" y="4473374"/>
            <a:ext cx="2003655" cy="18408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Hallmarks of positive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5639" y="1588388"/>
            <a:ext cx="10515600" cy="232803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993366"/>
                </a:solidFill>
              </a:rPr>
              <a:t>High</a:t>
            </a:r>
            <a:r>
              <a:rPr lang="en-US" dirty="0" smtClean="0"/>
              <a:t> allele </a:t>
            </a:r>
            <a:r>
              <a:rPr lang="en-US" dirty="0" smtClean="0">
                <a:solidFill>
                  <a:srgbClr val="0000CC"/>
                </a:solidFill>
              </a:rPr>
              <a:t>frequency</a:t>
            </a:r>
            <a:r>
              <a:rPr lang="en-US" dirty="0" smtClean="0"/>
              <a:t> on top of very </a:t>
            </a:r>
            <a:r>
              <a:rPr lang="en-US" dirty="0" smtClean="0">
                <a:solidFill>
                  <a:srgbClr val="993366"/>
                </a:solidFill>
              </a:rPr>
              <a:t>long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CC"/>
                </a:solidFill>
              </a:rPr>
              <a:t>haplotypes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Population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993366"/>
                </a:solidFill>
              </a:rPr>
              <a:t>differences</a:t>
            </a:r>
          </a:p>
          <a:p>
            <a:r>
              <a:rPr lang="en-US" dirty="0" smtClean="0"/>
              <a:t>Nearby alleles arise and are</a:t>
            </a:r>
            <a:br>
              <a:rPr lang="en-US" dirty="0" smtClean="0"/>
            </a:br>
            <a:r>
              <a:rPr lang="en-US" dirty="0" smtClean="0"/>
              <a:t>initially rare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Genealogies</a:t>
            </a:r>
            <a:r>
              <a:rPr lang="en-US" dirty="0" smtClean="0"/>
              <a:t> are </a:t>
            </a:r>
            <a:r>
              <a:rPr lang="en-US" dirty="0" smtClean="0">
                <a:solidFill>
                  <a:srgbClr val="993366"/>
                </a:solidFill>
              </a:rPr>
              <a:t>distorted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1787" b="2175"/>
          <a:stretch/>
        </p:blipFill>
        <p:spPr>
          <a:xfrm>
            <a:off x="5108191" y="2214880"/>
            <a:ext cx="6941375" cy="4033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41730" y="1727744"/>
            <a:ext cx="28407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cs typeface="Times New Roman" panose="02020603050405020304" pitchFamily="18" charset="0"/>
              </a:rPr>
              <a:t>Vitti</a:t>
            </a:r>
            <a:r>
              <a:rPr lang="en-US" sz="1600" dirty="0" smtClean="0">
                <a:cs typeface="Times New Roman" panose="02020603050405020304" pitchFamily="18" charset="0"/>
              </a:rPr>
              <a:t> et al., Ann Rev Genet, 2013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270"/>
          <a:stretch/>
        </p:blipFill>
        <p:spPr>
          <a:xfrm>
            <a:off x="535625" y="4498896"/>
            <a:ext cx="2166011" cy="184088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45684" y="4152772"/>
            <a:ext cx="9689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Neutral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03246" y="4152772"/>
            <a:ext cx="1203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Selection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30649" y="6059706"/>
            <a:ext cx="4027296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CC"/>
                </a:solidFill>
              </a:rPr>
              <a:t>EHH</a:t>
            </a:r>
            <a:r>
              <a:rPr lang="en-US" dirty="0"/>
              <a:t>: </a:t>
            </a:r>
            <a:r>
              <a:rPr lang="en-US" dirty="0" smtClean="0"/>
              <a:t>extended haplotype </a:t>
            </a:r>
            <a:r>
              <a:rPr lang="en-US" dirty="0"/>
              <a:t>homozygosity</a:t>
            </a:r>
          </a:p>
          <a:p>
            <a:r>
              <a:rPr lang="en-US" dirty="0"/>
              <a:t>Measure of similarity of </a:t>
            </a:r>
            <a:r>
              <a:rPr lang="en-US" dirty="0" smtClean="0"/>
              <a:t>haplotypes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717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of genome-wide scans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6232707" y="1362305"/>
            <a:ext cx="5497465" cy="2389634"/>
            <a:chOff x="3822559" y="4434525"/>
            <a:chExt cx="5497465" cy="238963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22559" y="4434525"/>
              <a:ext cx="5497465" cy="2389634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6585020" y="4876799"/>
              <a:ext cx="2438400" cy="337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cs typeface="Times New Roman" panose="02020603050405020304" pitchFamily="18" charset="0"/>
                </a:rPr>
                <a:t>Field et al., Science, 2016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675819" y="3712339"/>
            <a:ext cx="7802210" cy="2975467"/>
            <a:chOff x="3620699" y="1355219"/>
            <a:chExt cx="7802210" cy="297546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20699" y="1394819"/>
              <a:ext cx="7733101" cy="2935867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7101093" y="1394819"/>
              <a:ext cx="19185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 smtClean="0">
                  <a:cs typeface="Times New Roman" panose="02020603050405020304" pitchFamily="18" charset="0"/>
                </a:rPr>
                <a:t>Speidel</a:t>
              </a:r>
              <a:r>
                <a:rPr lang="en-US" sz="1600" dirty="0" smtClean="0">
                  <a:cs typeface="Times New Roman" panose="02020603050405020304" pitchFamily="18" charset="0"/>
                </a:rPr>
                <a:t> et al., 2019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926320" y="1355219"/>
              <a:ext cx="1286634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Europeans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062344" y="2809794"/>
              <a:ext cx="1360565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East-Asians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66313" y="1746981"/>
            <a:ext cx="57663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Times New Roman" panose="02020603050405020304" pitchFamily="18" charset="0"/>
              </a:rPr>
              <a:t>These genes often represent </a:t>
            </a:r>
            <a:r>
              <a:rPr lang="en-US" sz="2000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adaptation</a:t>
            </a:r>
            <a:endParaRPr lang="en-US" sz="2000" dirty="0" smtClean="0"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Times New Roman" panose="02020603050405020304" pitchFamily="18" charset="0"/>
              </a:rPr>
              <a:t>= Response to changing environment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Times New Roman" panose="02020603050405020304" pitchFamily="18" charset="0"/>
              </a:rPr>
              <a:t>What were the key adaptations in human history?</a:t>
            </a:r>
          </a:p>
        </p:txBody>
      </p:sp>
    </p:spTree>
    <p:extLst>
      <p:ext uri="{BB962C8B-B14F-4D97-AF65-F5344CB8AC3E}">
        <p14:creationId xmlns:p14="http://schemas.microsoft.com/office/powerpoint/2010/main" val="71750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adaptations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Food</a:t>
            </a:r>
          </a:p>
          <a:p>
            <a:pPr lvl="1"/>
            <a:r>
              <a:rPr lang="en-US" dirty="0" smtClean="0"/>
              <a:t>Milk (lactose), starch, omega 3/6</a:t>
            </a:r>
          </a:p>
          <a:p>
            <a:r>
              <a:rPr lang="en-US" dirty="0" smtClean="0"/>
              <a:t>Immune system</a:t>
            </a:r>
          </a:p>
          <a:p>
            <a:pPr lvl="1"/>
            <a:r>
              <a:rPr lang="en-US" dirty="0" smtClean="0"/>
              <a:t>MHC, Malaria, Sleeping sickness, blood groups (ABO/Rh)</a:t>
            </a:r>
          </a:p>
          <a:p>
            <a:r>
              <a:rPr lang="en-US" dirty="0" smtClean="0"/>
              <a:t>Pigmentation</a:t>
            </a:r>
          </a:p>
          <a:p>
            <a:pPr lvl="1"/>
            <a:r>
              <a:rPr lang="en-US" dirty="0" smtClean="0"/>
              <a:t>Skin, eye</a:t>
            </a:r>
          </a:p>
          <a:p>
            <a:r>
              <a:rPr lang="en-US" smtClean="0"/>
              <a:t>Sweat (?)</a:t>
            </a:r>
          </a:p>
          <a:p>
            <a:r>
              <a:rPr lang="en-US" dirty="0" smtClean="0"/>
              <a:t>Extreme environments</a:t>
            </a:r>
          </a:p>
          <a:p>
            <a:pPr lvl="1"/>
            <a:r>
              <a:rPr lang="en-US" dirty="0" smtClean="0"/>
              <a:t>Arctic, highlands, diving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0550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Lactase persistence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582" y="1746485"/>
            <a:ext cx="3613727" cy="4351338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Lactase persistence </a:t>
            </a:r>
            <a:r>
              <a:rPr lang="en-US" dirty="0" smtClean="0"/>
              <a:t>(LP): the ability to digest </a:t>
            </a:r>
            <a:r>
              <a:rPr lang="en-US" dirty="0"/>
              <a:t>lactose (a sugar in milk) during adulthood</a:t>
            </a:r>
            <a:endParaRPr lang="en-US" dirty="0" smtClean="0"/>
          </a:p>
          <a:p>
            <a:r>
              <a:rPr lang="en-US" dirty="0" smtClean="0"/>
              <a:t>Humans were initially lactose </a:t>
            </a:r>
            <a:r>
              <a:rPr lang="en-US" dirty="0" smtClean="0">
                <a:solidFill>
                  <a:srgbClr val="0000CC"/>
                </a:solidFill>
              </a:rPr>
              <a:t>intolerant</a:t>
            </a:r>
          </a:p>
          <a:p>
            <a:endParaRPr lang="en-US" dirty="0" smtClean="0"/>
          </a:p>
          <a:p>
            <a:r>
              <a:rPr lang="en-US" dirty="0" smtClean="0"/>
              <a:t>Persistence requires the continuous expression of the </a:t>
            </a:r>
            <a:r>
              <a:rPr lang="en-US" dirty="0" smtClean="0">
                <a:solidFill>
                  <a:srgbClr val="0000CC"/>
                </a:solidFill>
              </a:rPr>
              <a:t>lactase</a:t>
            </a:r>
            <a:r>
              <a:rPr lang="en-US" dirty="0" smtClean="0"/>
              <a:t> (LCT) gene into adulthood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5405" y="2006148"/>
            <a:ext cx="7707151" cy="42550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52271" y="1610926"/>
            <a:ext cx="27247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cs typeface="Times New Roman" panose="02020603050405020304" pitchFamily="18" charset="0"/>
              </a:rPr>
              <a:t>Itan</a:t>
            </a:r>
            <a:r>
              <a:rPr lang="en-US" sz="1600" dirty="0" smtClean="0">
                <a:cs typeface="Times New Roman" panose="02020603050405020304" pitchFamily="18" charset="0"/>
              </a:rPr>
              <a:t> et al., BMC </a:t>
            </a:r>
            <a:r>
              <a:rPr lang="en-US" sz="1600" dirty="0" err="1" smtClean="0">
                <a:cs typeface="Times New Roman" panose="02020603050405020304" pitchFamily="18" charset="0"/>
              </a:rPr>
              <a:t>Evol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Biol</a:t>
            </a:r>
            <a:r>
              <a:rPr lang="en-US" sz="1600" dirty="0" smtClean="0">
                <a:cs typeface="Times New Roman" panose="02020603050405020304" pitchFamily="18" charset="0"/>
              </a:rPr>
              <a:t>, 2010</a:t>
            </a:r>
          </a:p>
        </p:txBody>
      </p:sp>
    </p:spTree>
    <p:extLst>
      <p:ext uri="{BB962C8B-B14F-4D97-AF65-F5344CB8AC3E}">
        <p14:creationId xmlns:p14="http://schemas.microsoft.com/office/powerpoint/2010/main" val="3718253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LP needed?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1613"/>
            <a:ext cx="10515600" cy="4351338"/>
          </a:xfrm>
        </p:spPr>
        <p:txBody>
          <a:bodyPr/>
          <a:lstStyle/>
          <a:p>
            <a:r>
              <a:rPr lang="en-US" dirty="0" smtClean="0"/>
              <a:t>LP is measured by drinking 50g of lactose (1L of cow milk)</a:t>
            </a:r>
          </a:p>
          <a:p>
            <a:r>
              <a:rPr lang="en-US" dirty="0" smtClean="0"/>
              <a:t>Measure glucose in blood (LP), or hydrogen in breath (non-LP), or intestinal symptoms (non-LP)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733"/>
          <a:stretch/>
        </p:blipFill>
        <p:spPr>
          <a:xfrm>
            <a:off x="3881120" y="2689812"/>
            <a:ext cx="7934960" cy="40097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96224" y="6354169"/>
            <a:ext cx="3219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cs typeface="Times New Roman" panose="02020603050405020304" pitchFamily="18" charset="0"/>
              </a:rPr>
              <a:t>Segurel</a:t>
            </a:r>
            <a:r>
              <a:rPr lang="en-US" sz="1600" dirty="0" smtClean="0">
                <a:cs typeface="Times New Roman" panose="02020603050405020304" pitchFamily="18" charset="0"/>
              </a:rPr>
              <a:t> and Bon, Ann Rev Gen, 2017</a:t>
            </a:r>
          </a:p>
        </p:txBody>
      </p:sp>
    </p:spTree>
    <p:extLst>
      <p:ext uri="{BB962C8B-B14F-4D97-AF65-F5344CB8AC3E}">
        <p14:creationId xmlns:p14="http://schemas.microsoft.com/office/powerpoint/2010/main" val="323009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LP mutations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384" y="1407491"/>
            <a:ext cx="4076282" cy="525355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C/T-13910 (rs4988235) is dominant in Europeans (also found in Asians and some Africans)</a:t>
            </a:r>
          </a:p>
          <a:p>
            <a:endParaRPr lang="en-US" dirty="0" smtClean="0"/>
          </a:p>
          <a:p>
            <a:r>
              <a:rPr lang="en-US" dirty="0" smtClean="0"/>
              <a:t>Frequency from 80% in Northern Europe to 10% in Italy and Ashkenazi Jews</a:t>
            </a:r>
          </a:p>
          <a:p>
            <a:endParaRPr lang="en-US" dirty="0"/>
          </a:p>
          <a:p>
            <a:r>
              <a:rPr lang="en-US" dirty="0" smtClean="0"/>
              <a:t>Africans have different mutations</a:t>
            </a:r>
          </a:p>
          <a:p>
            <a:endParaRPr lang="en-US" dirty="0"/>
          </a:p>
          <a:p>
            <a:r>
              <a:rPr lang="en-US" dirty="0" smtClean="0"/>
              <a:t>All mutations are in the enhancer of LCT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4886036" y="535709"/>
            <a:ext cx="7010830" cy="4553527"/>
            <a:chOff x="4440094" y="1533236"/>
            <a:chExt cx="7530663" cy="483061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0094" y="1533236"/>
              <a:ext cx="7332188" cy="4830618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9208654" y="3829842"/>
              <a:ext cx="27621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>
                  <a:cs typeface="Times New Roman" panose="02020603050405020304" pitchFamily="18" charset="0"/>
                </a:rPr>
                <a:t>Tishkoff</a:t>
              </a:r>
              <a:r>
                <a:rPr lang="en-US" sz="1600" dirty="0" smtClean="0">
                  <a:cs typeface="Times New Roman" panose="02020603050405020304" pitchFamily="18" charset="0"/>
                </a:rPr>
                <a:t> et al., Nat Genet, 2007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5948178" y="6230457"/>
            <a:ext cx="30582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Causal variant in Europeans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7649114" y="5089238"/>
            <a:ext cx="414231" cy="1141219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502073" y="5555673"/>
            <a:ext cx="3053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Linked variant in Europeans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10363199" y="5136909"/>
            <a:ext cx="72492" cy="418765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194645" y="5555673"/>
            <a:ext cx="30087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Causal variants in Africans/Middle-East</a:t>
            </a:r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5292437" y="5089236"/>
            <a:ext cx="73890" cy="499601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6292272" y="5155564"/>
            <a:ext cx="1022929" cy="583614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6447093" y="5155563"/>
            <a:ext cx="2163914" cy="754053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1062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/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Textbook evolution story?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7364" y="1546106"/>
            <a:ext cx="11141364" cy="486485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Before the agricultural revolution, humans did not drink milk past weaning</a:t>
            </a:r>
          </a:p>
          <a:p>
            <a:endParaRPr lang="en-US" dirty="0" smtClean="0"/>
          </a:p>
          <a:p>
            <a:r>
              <a:rPr lang="en-US" dirty="0" smtClean="0"/>
              <a:t>Farm animals were domesticated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≈10k years ago</a:t>
            </a:r>
          </a:p>
          <a:p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Individuals with the mutation were able to drink cow milk in adulthood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They received more nutrients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 higher survival rates  higher fitness</a:t>
            </a:r>
          </a:p>
          <a:p>
            <a:pPr marL="0" indent="0">
              <a:buNone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 The LP mutations rose to high frequency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The LCT haplotype is extremely long, and appears in all genome scans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Selection coefficient estimated as 0.01-0.1 – among the largest genome-wide!</a:t>
            </a:r>
          </a:p>
          <a:p>
            <a:pPr lvl="1"/>
            <a:r>
              <a:rPr lang="en-US" sz="1800" dirty="0" err="1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Segurel</a:t>
            </a:r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and Bon, Ann Rev Gen, 2017</a:t>
            </a:r>
          </a:p>
          <a:p>
            <a:pPr lvl="1"/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Most recent estimates: 0.02 (Stern et al., 2019), 0.035 (Vicente et al., 2019)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950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1: known alleles don’t explain all phenotypes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10515600" cy="1015136"/>
          </a:xfrm>
        </p:spPr>
        <p:txBody>
          <a:bodyPr/>
          <a:lstStyle/>
          <a:p>
            <a:r>
              <a:rPr lang="en-US" dirty="0" smtClean="0"/>
              <a:t>Many differences between lactose persistence and known LP allele frequency</a:t>
            </a:r>
          </a:p>
          <a:p>
            <a:r>
              <a:rPr lang="en-US" dirty="0" smtClean="0"/>
              <a:t>Central Asian populations drink milk but have no known mutation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775" y="2844800"/>
            <a:ext cx="7727183" cy="3696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7999" y="5836234"/>
            <a:ext cx="27247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cs typeface="Times New Roman" panose="02020603050405020304" pitchFamily="18" charset="0"/>
              </a:rPr>
              <a:t>Itan</a:t>
            </a:r>
            <a:r>
              <a:rPr lang="en-US" sz="1600" dirty="0" smtClean="0">
                <a:cs typeface="Times New Roman" panose="02020603050405020304" pitchFamily="18" charset="0"/>
              </a:rPr>
              <a:t> et al., BMC </a:t>
            </a:r>
            <a:r>
              <a:rPr lang="en-US" sz="1600" dirty="0" err="1" smtClean="0">
                <a:cs typeface="Times New Roman" panose="02020603050405020304" pitchFamily="18" charset="0"/>
              </a:rPr>
              <a:t>Evol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Biol</a:t>
            </a:r>
            <a:r>
              <a:rPr lang="en-US" sz="1600" dirty="0" smtClean="0">
                <a:cs typeface="Times New Roman" panose="02020603050405020304" pitchFamily="18" charset="0"/>
              </a:rPr>
              <a:t>, 2010</a:t>
            </a:r>
          </a:p>
        </p:txBody>
      </p:sp>
    </p:spTree>
    <p:extLst>
      <p:ext uri="{BB962C8B-B14F-4D97-AF65-F5344CB8AC3E}">
        <p14:creationId xmlns:p14="http://schemas.microsoft.com/office/powerpoint/2010/main" val="33762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2: C/T-13910 only arose recently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4445000" cy="4351338"/>
          </a:xfrm>
        </p:spPr>
        <p:txBody>
          <a:bodyPr/>
          <a:lstStyle/>
          <a:p>
            <a:r>
              <a:rPr lang="en-US" dirty="0" smtClean="0"/>
              <a:t>No mutation found &gt;5000 years ago</a:t>
            </a:r>
          </a:p>
          <a:p>
            <a:endParaRPr lang="en-US" dirty="0"/>
          </a:p>
          <a:p>
            <a:r>
              <a:rPr lang="en-US" dirty="0" smtClean="0"/>
              <a:t>Rise in frequency only started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≈2-3k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ya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C/T-13910 haplotype is also present in high frequency in East-Asia, but </a:t>
            </a:r>
            <a:r>
              <a:rPr lang="en-US" b="1" dirty="0" smtClean="0"/>
              <a:t>without</a:t>
            </a:r>
            <a:r>
              <a:rPr lang="en-US" dirty="0" smtClean="0"/>
              <a:t> the C/T mutation!</a:t>
            </a:r>
          </a:p>
          <a:p>
            <a:pPr lvl="1"/>
            <a:r>
              <a:rPr lang="en-US" dirty="0" smtClean="0"/>
              <a:t>Antelope et al., Hum </a:t>
            </a:r>
            <a:r>
              <a:rPr lang="en-US" dirty="0" err="1" smtClean="0"/>
              <a:t>Biol</a:t>
            </a:r>
            <a:r>
              <a:rPr lang="en-US" dirty="0" smtClean="0"/>
              <a:t>, 2019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0" r="3088"/>
          <a:stretch/>
        </p:blipFill>
        <p:spPr>
          <a:xfrm>
            <a:off x="6268721" y="1424791"/>
            <a:ext cx="5090160" cy="48101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417644" y="6244186"/>
            <a:ext cx="19412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Iain Mathieson, 2019</a:t>
            </a:r>
            <a:endParaRPr lang="en-US" sz="1600" dirty="0" smtClean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24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3: is milk important for fitness?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Lactase intolerant individuals can gain the same amount of proteins/fat from low-lactose “derived” products (e.g., yogurt, cheese, butter)</a:t>
            </a:r>
          </a:p>
          <a:p>
            <a:r>
              <a:rPr lang="en-US" dirty="0" smtClean="0"/>
              <a:t>Same for calcium, vitamin D</a:t>
            </a:r>
          </a:p>
          <a:p>
            <a:endParaRPr lang="en-US" dirty="0" smtClean="0"/>
          </a:p>
          <a:p>
            <a:r>
              <a:rPr lang="en-US" dirty="0" smtClean="0"/>
              <a:t>Derived products provide less calories, but this is only important during famines, when livestock cannot be fed</a:t>
            </a:r>
          </a:p>
          <a:p>
            <a:endParaRPr lang="en-US" dirty="0" smtClean="0"/>
          </a:p>
          <a:p>
            <a:r>
              <a:rPr lang="en-US" sz="2000" dirty="0" err="1" smtClean="0"/>
              <a:t>Segurel</a:t>
            </a:r>
            <a:r>
              <a:rPr lang="en-US" sz="2000" dirty="0" smtClean="0"/>
              <a:t> and Bon, Ann Rev Gen, 2017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8158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could reconcile these findings?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2"/>
            <a:ext cx="10515600" cy="455592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How can humans drink milk without the mutation?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Humans may have been able to drink milk due to having different microbiome</a:t>
            </a:r>
          </a:p>
          <a:p>
            <a:pPr lvl="1"/>
            <a:r>
              <a:rPr lang="en-US" dirty="0" smtClean="0"/>
              <a:t>Some conjecture that the more we </a:t>
            </a:r>
            <a:r>
              <a:rPr lang="en-US" dirty="0"/>
              <a:t>drink milk, </a:t>
            </a:r>
            <a:r>
              <a:rPr lang="en-US" dirty="0" smtClean="0"/>
              <a:t>the better the microbiome adapts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Symptoms may be mild with moderate amounts</a:t>
            </a:r>
          </a:p>
          <a:p>
            <a:endParaRPr lang="en-US" dirty="0" smtClean="0"/>
          </a:p>
          <a:p>
            <a:r>
              <a:rPr lang="en-US" dirty="0" smtClean="0"/>
              <a:t>Data on lactose </a:t>
            </a:r>
            <a:r>
              <a:rPr lang="en-US" dirty="0"/>
              <a:t>intolerance </a:t>
            </a:r>
            <a:r>
              <a:rPr lang="en-US" dirty="0" smtClean="0"/>
              <a:t>is not reliable, particularly not self-reports of symptoms (only glucose test is reliable)</a:t>
            </a:r>
          </a:p>
          <a:p>
            <a:r>
              <a:rPr lang="en-US" dirty="0" smtClean="0"/>
              <a:t>Other mutations can lead to LP?</a:t>
            </a:r>
          </a:p>
          <a:p>
            <a:r>
              <a:rPr lang="en-US" dirty="0" smtClean="0"/>
              <a:t>Selection on other mutations in the same haplotype?</a:t>
            </a:r>
          </a:p>
          <a:p>
            <a:endParaRPr lang="en-US" dirty="0" smtClean="0"/>
          </a:p>
          <a:p>
            <a:r>
              <a:rPr lang="en-US" dirty="0" smtClean="0"/>
              <a:t>Bottom line: the precise selection pressure is still unknown</a:t>
            </a:r>
          </a:p>
        </p:txBody>
      </p:sp>
    </p:spTree>
    <p:extLst>
      <p:ext uri="{BB962C8B-B14F-4D97-AF65-F5344CB8AC3E}">
        <p14:creationId xmlns:p14="http://schemas.microsoft.com/office/powerpoint/2010/main" val="3843849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responses to changes in diet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4189" y="1668843"/>
            <a:ext cx="10781145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Amylase in saliva/pancreas can break down starch (e.g., rice, potatoes) into sugar</a:t>
            </a:r>
          </a:p>
          <a:p>
            <a:r>
              <a:rPr lang="en-US" dirty="0" smtClean="0"/>
              <a:t>Human have wide distribution of the number of copies of salivary </a:t>
            </a:r>
            <a:r>
              <a:rPr lang="en-US" dirty="0"/>
              <a:t>amylase </a:t>
            </a:r>
            <a:r>
              <a:rPr lang="en-US" dirty="0" smtClean="0"/>
              <a:t>(AMY1)</a:t>
            </a:r>
          </a:p>
          <a:p>
            <a:r>
              <a:rPr lang="en-US" dirty="0" smtClean="0"/>
              <a:t>Populations </a:t>
            </a:r>
            <a:r>
              <a:rPr lang="en-US" dirty="0"/>
              <a:t>with high-starch diets </a:t>
            </a:r>
            <a:r>
              <a:rPr lang="en-US" dirty="0" smtClean="0"/>
              <a:t>have more AMY1 copies</a:t>
            </a:r>
          </a:p>
          <a:p>
            <a:r>
              <a:rPr lang="en-US" dirty="0" smtClean="0"/>
              <a:t>Hypothesis: selection due to diet change?</a:t>
            </a:r>
          </a:p>
          <a:p>
            <a:endParaRPr lang="en-US" dirty="0" smtClean="0"/>
          </a:p>
          <a:p>
            <a:r>
              <a:rPr lang="en-US" dirty="0" smtClean="0"/>
              <a:t>Still open: some claim salivary </a:t>
            </a:r>
            <a:r>
              <a:rPr lang="en-US" dirty="0" err="1" smtClean="0"/>
              <a:t>amilase</a:t>
            </a:r>
            <a:r>
              <a:rPr lang="en-US" dirty="0" smtClean="0"/>
              <a:t> copy number </a:t>
            </a:r>
            <a:br>
              <a:rPr lang="en-US" dirty="0" smtClean="0"/>
            </a:br>
            <a:r>
              <a:rPr lang="en-US" dirty="0" smtClean="0"/>
              <a:t>does not affect starch digestion</a:t>
            </a:r>
          </a:p>
          <a:p>
            <a:pPr lvl="1"/>
            <a:r>
              <a:rPr lang="en-US" sz="1800" dirty="0" smtClean="0"/>
              <a:t>Fernandez and Wiley, Am J </a:t>
            </a:r>
            <a:r>
              <a:rPr lang="en-US" sz="1800" dirty="0" err="1" smtClean="0"/>
              <a:t>Phys</a:t>
            </a:r>
            <a:r>
              <a:rPr lang="en-US" sz="1800" dirty="0" smtClean="0"/>
              <a:t> </a:t>
            </a:r>
            <a:r>
              <a:rPr lang="en-US" sz="1800" dirty="0" err="1" smtClean="0"/>
              <a:t>Anthropol</a:t>
            </a:r>
            <a:r>
              <a:rPr lang="en-US" sz="1800" dirty="0" smtClean="0"/>
              <a:t>, 2017</a:t>
            </a:r>
          </a:p>
          <a:p>
            <a:r>
              <a:rPr lang="en-US" dirty="0" smtClean="0"/>
              <a:t>Ancient DNA: selection pre-dated agriculture</a:t>
            </a:r>
          </a:p>
          <a:p>
            <a:pPr lvl="1"/>
            <a:r>
              <a:rPr lang="en-US" sz="1900" dirty="0" smtClean="0"/>
              <a:t>Mathieson and Mathieson, </a:t>
            </a:r>
            <a:r>
              <a:rPr lang="en-US" sz="1900" dirty="0" err="1" smtClean="0"/>
              <a:t>Mol</a:t>
            </a:r>
            <a:r>
              <a:rPr lang="en-US" sz="1900" dirty="0" smtClean="0"/>
              <a:t> </a:t>
            </a:r>
            <a:r>
              <a:rPr lang="en-US" sz="1900" dirty="0" err="1" smtClean="0"/>
              <a:t>Biol</a:t>
            </a:r>
            <a:r>
              <a:rPr lang="en-US" sz="1900" dirty="0" smtClean="0"/>
              <a:t> </a:t>
            </a:r>
            <a:r>
              <a:rPr lang="en-US" sz="1900" dirty="0" err="1" smtClean="0"/>
              <a:t>Evol</a:t>
            </a:r>
            <a:r>
              <a:rPr lang="en-US" sz="1900" dirty="0" smtClean="0"/>
              <a:t>, 2019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6583" y="4044644"/>
            <a:ext cx="3538922" cy="26346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720383" y="3491288"/>
            <a:ext cx="25531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Perry et al., Nat Genet, 2007</a:t>
            </a:r>
          </a:p>
        </p:txBody>
      </p:sp>
    </p:spTree>
    <p:extLst>
      <p:ext uri="{BB962C8B-B14F-4D97-AF65-F5344CB8AC3E}">
        <p14:creationId xmlns:p14="http://schemas.microsoft.com/office/powerpoint/2010/main" val="33491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responses to changes in diet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053" y="1400693"/>
            <a:ext cx="10781145" cy="512582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Omega3/6 </a:t>
            </a:r>
            <a:r>
              <a:rPr lang="en-US" sz="2000" dirty="0" smtClean="0"/>
              <a:t>(long chain polyunsaturated </a:t>
            </a:r>
            <a:r>
              <a:rPr lang="en-US" sz="2000" dirty="0"/>
              <a:t>fatty </a:t>
            </a:r>
            <a:r>
              <a:rPr lang="en-US" sz="2000" dirty="0" smtClean="0"/>
              <a:t>acids)</a:t>
            </a:r>
            <a:r>
              <a:rPr lang="en-US" dirty="0" smtClean="0"/>
              <a:t> are important for brain development</a:t>
            </a:r>
            <a:endParaRPr lang="en-US" dirty="0"/>
          </a:p>
          <a:p>
            <a:r>
              <a:rPr lang="en-US" dirty="0" smtClean="0"/>
              <a:t>Sufficient amounts in animal-based diet, but not plant-based</a:t>
            </a:r>
          </a:p>
          <a:p>
            <a:r>
              <a:rPr lang="en-US" dirty="0" smtClean="0"/>
              <a:t>FADS1/2 genes are responsible for omega3/6 biosynthesis</a:t>
            </a:r>
          </a:p>
          <a:p>
            <a:r>
              <a:rPr lang="en-US" dirty="0" smtClean="0"/>
              <a:t>Could selection have changed their expression in response to diet change?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Complex picture of </a:t>
            </a:r>
            <a:r>
              <a:rPr lang="en-US" dirty="0" smtClean="0">
                <a:solidFill>
                  <a:srgbClr val="0070C0"/>
                </a:solidFill>
              </a:rPr>
              <a:t>selection: 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multiple </a:t>
            </a:r>
            <a:r>
              <a:rPr lang="en-US" dirty="0" smtClean="0">
                <a:solidFill>
                  <a:srgbClr val="0070C0"/>
                </a:solidFill>
              </a:rPr>
              <a:t>periods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and places</a:t>
            </a:r>
          </a:p>
          <a:p>
            <a:pPr lvl="1"/>
            <a:r>
              <a:rPr lang="en-US" dirty="0"/>
              <a:t>Mathieson and Mathieson, </a:t>
            </a:r>
            <a:r>
              <a:rPr lang="en-US" dirty="0" err="1"/>
              <a:t>Mol</a:t>
            </a:r>
            <a:r>
              <a:rPr lang="en-US" dirty="0"/>
              <a:t> </a:t>
            </a:r>
            <a:r>
              <a:rPr lang="en-US" dirty="0" err="1"/>
              <a:t>Biol</a:t>
            </a:r>
            <a:r>
              <a:rPr lang="en-US" dirty="0"/>
              <a:t> </a:t>
            </a:r>
            <a:r>
              <a:rPr lang="en-US" dirty="0" err="1"/>
              <a:t>Evol</a:t>
            </a:r>
            <a:r>
              <a:rPr lang="en-US" dirty="0"/>
              <a:t>, </a:t>
            </a:r>
            <a:r>
              <a:rPr lang="en-US" dirty="0" smtClean="0"/>
              <a:t>2018; 2019</a:t>
            </a:r>
            <a:endParaRPr lang="en-US" dirty="0"/>
          </a:p>
          <a:p>
            <a:r>
              <a:rPr lang="en-US" dirty="0" smtClean="0"/>
              <a:t>Back </a:t>
            </a:r>
            <a:r>
              <a:rPr lang="en-US" dirty="0" smtClean="0"/>
              <a:t>and forth between high/low expression alleles</a:t>
            </a:r>
          </a:p>
          <a:p>
            <a:pPr lvl="1"/>
            <a:r>
              <a:rPr lang="en-US" dirty="0" smtClean="0"/>
              <a:t>Low expression: </a:t>
            </a:r>
            <a:r>
              <a:rPr lang="en-US" dirty="0"/>
              <a:t>early </a:t>
            </a:r>
            <a:r>
              <a:rPr lang="en-US" dirty="0" smtClean="0"/>
              <a:t>non-Africans, Inuit in </a:t>
            </a:r>
            <a:r>
              <a:rPr lang="en-US" dirty="0" smtClean="0"/>
              <a:t>Greenland</a:t>
            </a:r>
          </a:p>
          <a:p>
            <a:pPr lvl="1"/>
            <a:r>
              <a:rPr lang="en-US" dirty="0" smtClean="0"/>
              <a:t>High </a:t>
            </a:r>
            <a:r>
              <a:rPr lang="en-US" dirty="0" smtClean="0"/>
              <a:t>expression: Africans, Europeans, South Asians</a:t>
            </a:r>
          </a:p>
          <a:p>
            <a:endParaRPr lang="en-US" dirty="0" smtClean="0"/>
          </a:p>
          <a:p>
            <a:r>
              <a:rPr lang="en-US" dirty="0" smtClean="0"/>
              <a:t>Connection </a:t>
            </a:r>
            <a:r>
              <a:rPr lang="en-US" dirty="0" smtClean="0"/>
              <a:t>to agriculture not established</a:t>
            </a:r>
          </a:p>
          <a:p>
            <a:r>
              <a:rPr lang="en-US" dirty="0" smtClean="0"/>
              <a:t>FADS1/2 variants affect cholesterol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6960" y="3261360"/>
            <a:ext cx="4572218" cy="339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19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histocompatibility complex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3970" y="1659063"/>
            <a:ext cx="10515600" cy="4351338"/>
          </a:xfrm>
        </p:spPr>
        <p:txBody>
          <a:bodyPr/>
          <a:lstStyle/>
          <a:p>
            <a:r>
              <a:rPr lang="en-US" dirty="0" smtClean="0"/>
              <a:t>In humans, called </a:t>
            </a:r>
            <a:r>
              <a:rPr lang="en-US" dirty="0" smtClean="0">
                <a:solidFill>
                  <a:srgbClr val="0000CC"/>
                </a:solidFill>
              </a:rPr>
              <a:t>HLA</a:t>
            </a:r>
            <a:r>
              <a:rPr lang="en-US" dirty="0"/>
              <a:t>: human leukocyte </a:t>
            </a:r>
            <a:r>
              <a:rPr lang="en-US" dirty="0" smtClean="0"/>
              <a:t>antigen</a:t>
            </a:r>
          </a:p>
          <a:p>
            <a:r>
              <a:rPr lang="en-US" dirty="0" smtClean="0"/>
              <a:t>Responsible for presenting antigens</a:t>
            </a:r>
          </a:p>
          <a:p>
            <a:endParaRPr lang="en-US" dirty="0" smtClean="0"/>
          </a:p>
          <a:p>
            <a:r>
              <a:rPr lang="en-US" dirty="0" smtClean="0"/>
              <a:t>HLA genotype much match between donor and recipient of organ transplantation</a:t>
            </a:r>
          </a:p>
          <a:p>
            <a:r>
              <a:rPr lang="en-US" dirty="0" smtClean="0"/>
              <a:t>Associated with autoimmune diseases</a:t>
            </a:r>
          </a:p>
          <a:p>
            <a:pPr lvl="1"/>
            <a:r>
              <a:rPr lang="en-US" dirty="0" smtClean="0"/>
              <a:t>Type 1 diabetes, Celiac disease, lupus,</a:t>
            </a:r>
            <a:r>
              <a:rPr lang="en-IL" dirty="0" smtClean="0"/>
              <a:t>…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Under strong balancing selection</a:t>
            </a:r>
          </a:p>
          <a:p>
            <a:r>
              <a:rPr lang="en-US" dirty="0" smtClean="0"/>
              <a:t>Large number of alleles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9" t="17426" r="1388" b="28071"/>
          <a:stretch/>
        </p:blipFill>
        <p:spPr>
          <a:xfrm>
            <a:off x="6216073" y="4008582"/>
            <a:ext cx="5471607" cy="2428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510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for malaria resistance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315" y="1419460"/>
            <a:ext cx="5008420" cy="4351338"/>
          </a:xfrm>
        </p:spPr>
        <p:txBody>
          <a:bodyPr/>
          <a:lstStyle/>
          <a:p>
            <a:r>
              <a:rPr lang="en-US" dirty="0"/>
              <a:t>“Haldane’s malaria hypothesis</a:t>
            </a:r>
            <a:r>
              <a:rPr lang="en-US" dirty="0" smtClean="0"/>
              <a:t>” (1948): </a:t>
            </a:r>
            <a:r>
              <a:rPr lang="en-US" dirty="0"/>
              <a:t>genetic </a:t>
            </a:r>
            <a:r>
              <a:rPr lang="en-US" dirty="0" smtClean="0"/>
              <a:t>red blood cells disorders are </a:t>
            </a:r>
            <a:r>
              <a:rPr lang="en-US" dirty="0"/>
              <a:t>due </a:t>
            </a:r>
            <a:r>
              <a:rPr lang="en-US" dirty="0" smtClean="0"/>
              <a:t>to mutations protective against malaria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Sickle-cell anemia: </a:t>
            </a:r>
            <a:r>
              <a:rPr lang="en-US" dirty="0" err="1" smtClean="0"/>
              <a:t>homozygocity</a:t>
            </a:r>
            <a:r>
              <a:rPr lang="en-US" dirty="0" smtClean="0"/>
              <a:t> to the </a:t>
            </a:r>
            <a:r>
              <a:rPr lang="en-US" dirty="0" err="1"/>
              <a:t>HbS</a:t>
            </a:r>
            <a:r>
              <a:rPr lang="en-US" dirty="0"/>
              <a:t> </a:t>
            </a:r>
            <a:r>
              <a:rPr lang="en-US" dirty="0" smtClean="0"/>
              <a:t>allele of the HBB gene (hemoglobin subunit beta)</a:t>
            </a:r>
          </a:p>
          <a:p>
            <a:r>
              <a:rPr lang="en-US" dirty="0" smtClean="0"/>
              <a:t>Pain, fatigue, infections, stroke, 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023" y="5032763"/>
            <a:ext cx="3077094" cy="16462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66"/>
          <a:stretch/>
        </p:blipFill>
        <p:spPr>
          <a:xfrm>
            <a:off x="5589019" y="1506391"/>
            <a:ext cx="6145625" cy="49613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38836" y="6340455"/>
            <a:ext cx="2661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cs typeface="Times New Roman" panose="02020603050405020304" pitchFamily="18" charset="0"/>
              </a:rPr>
              <a:t>Piel</a:t>
            </a:r>
            <a:r>
              <a:rPr lang="en-US" sz="1600" dirty="0" smtClean="0">
                <a:cs typeface="Times New Roman" panose="02020603050405020304" pitchFamily="18" charset="0"/>
              </a:rPr>
              <a:t> et al., Nat </a:t>
            </a:r>
            <a:r>
              <a:rPr lang="en-US" sz="1600" dirty="0" err="1" smtClean="0">
                <a:cs typeface="Times New Roman" panose="02020603050405020304" pitchFamily="18" charset="0"/>
              </a:rPr>
              <a:t>Commun</a:t>
            </a:r>
            <a:r>
              <a:rPr lang="en-US" sz="1600" dirty="0" smtClean="0">
                <a:cs typeface="Times New Roman" panose="02020603050405020304" pitchFamily="18" charset="0"/>
              </a:rPr>
              <a:t>, 2010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261" y="1879773"/>
            <a:ext cx="807720" cy="1216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68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for malaria resistance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06391"/>
            <a:ext cx="10515600" cy="455266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This is the classic example of </a:t>
            </a:r>
            <a:r>
              <a:rPr lang="en-US" dirty="0" smtClean="0">
                <a:solidFill>
                  <a:srgbClr val="0000CC"/>
                </a:solidFill>
              </a:rPr>
              <a:t>balancing selection</a:t>
            </a:r>
            <a:r>
              <a:rPr lang="en-US" dirty="0" smtClean="0"/>
              <a:t> with </a:t>
            </a:r>
            <a:r>
              <a:rPr lang="en-US" dirty="0" smtClean="0">
                <a:solidFill>
                  <a:srgbClr val="0000CC"/>
                </a:solidFill>
              </a:rPr>
              <a:t>heterozygote advantage</a:t>
            </a:r>
          </a:p>
          <a:p>
            <a:r>
              <a:rPr lang="en-US" dirty="0" smtClean="0"/>
              <a:t>SS genotype: sickle-cell anemia</a:t>
            </a:r>
          </a:p>
          <a:p>
            <a:r>
              <a:rPr lang="en-US" dirty="0" smtClean="0"/>
              <a:t>AA genotype: </a:t>
            </a:r>
            <a:r>
              <a:rPr lang="en-US" b="1" dirty="0" smtClean="0"/>
              <a:t>sensitive</a:t>
            </a:r>
            <a:r>
              <a:rPr lang="en-US" dirty="0" smtClean="0"/>
              <a:t> to malaria</a:t>
            </a:r>
          </a:p>
          <a:p>
            <a:pPr lvl="1"/>
            <a:r>
              <a:rPr lang="en-US" i="1" dirty="0" smtClean="0"/>
              <a:t>Plasmodium falciparum</a:t>
            </a:r>
          </a:p>
          <a:p>
            <a:pPr lvl="1"/>
            <a:r>
              <a:rPr lang="en-US" dirty="0" smtClean="0"/>
              <a:t>Infects humans by taking over red blood cells</a:t>
            </a:r>
          </a:p>
          <a:p>
            <a:r>
              <a:rPr lang="en-US" dirty="0" smtClean="0"/>
              <a:t>AS genotype: </a:t>
            </a:r>
            <a:r>
              <a:rPr lang="en-US" b="1" dirty="0" smtClean="0"/>
              <a:t>resistant</a:t>
            </a:r>
            <a:r>
              <a:rPr lang="en-US" dirty="0" smtClean="0"/>
              <a:t> to malaria</a:t>
            </a:r>
          </a:p>
          <a:p>
            <a:pPr lvl="1"/>
            <a:r>
              <a:rPr lang="en-US" dirty="0" smtClean="0"/>
              <a:t>No adverse health effect</a:t>
            </a:r>
          </a:p>
          <a:p>
            <a:pPr lvl="1"/>
            <a:r>
              <a:rPr lang="en-US" dirty="0" smtClean="0"/>
              <a:t>Advantage!</a:t>
            </a:r>
          </a:p>
          <a:p>
            <a:pPr lvl="1"/>
            <a:endParaRPr lang="en-US" dirty="0"/>
          </a:p>
          <a:p>
            <a:r>
              <a:rPr lang="en-US" dirty="0" smtClean="0"/>
              <a:t>A single base mutation (rs334), arose once </a:t>
            </a:r>
            <a:br>
              <a:rPr lang="en-US" dirty="0" smtClean="0"/>
            </a:br>
            <a:r>
              <a:rPr lang="en-US" dirty="0" smtClean="0"/>
              <a:t>in African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≈7000 years ago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Fitness of AS: ≈1.16 compared to AA</a:t>
            </a:r>
          </a:p>
          <a:p>
            <a:r>
              <a:rPr lang="en-US" sz="1900" dirty="0" smtClean="0">
                <a:latin typeface="Calibri" panose="020F0502020204030204" pitchFamily="34" charset="0"/>
                <a:cs typeface="Calibri" panose="020F0502020204030204" pitchFamily="34" charset="0"/>
              </a:rPr>
              <a:t>Shriner and </a:t>
            </a:r>
            <a:r>
              <a:rPr lang="en-US" sz="19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Rotimi</a:t>
            </a:r>
            <a:r>
              <a:rPr lang="en-US" sz="1900" dirty="0" smtClean="0">
                <a:latin typeface="Calibri" panose="020F0502020204030204" pitchFamily="34" charset="0"/>
                <a:cs typeface="Calibri" panose="020F0502020204030204" pitchFamily="34" charset="0"/>
              </a:rPr>
              <a:t>, AJHG, 2018</a:t>
            </a:r>
            <a:endParaRPr lang="en-US" sz="19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4962" y="2870422"/>
            <a:ext cx="5319750" cy="38088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10932" y="2531868"/>
            <a:ext cx="2974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cs typeface="Times New Roman" panose="02020603050405020304" pitchFamily="18" charset="0"/>
              </a:rPr>
              <a:t>Aidoo</a:t>
            </a:r>
            <a:r>
              <a:rPr lang="en-US" sz="1600" dirty="0"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cs typeface="Times New Roman" panose="02020603050405020304" pitchFamily="18" charset="0"/>
              </a:rPr>
              <a:t>et al., Lancet, 2002; Kenya</a:t>
            </a:r>
          </a:p>
        </p:txBody>
      </p:sp>
    </p:spTree>
    <p:extLst>
      <p:ext uri="{BB962C8B-B14F-4D97-AF65-F5344CB8AC3E}">
        <p14:creationId xmlns:p14="http://schemas.microsoft.com/office/powerpoint/2010/main" val="53687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for malaria resistance: other genes/diseases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>
                <a:latin typeface="Times New Roman" panose="02020603050405020304" pitchFamily="18" charset="0"/>
              </a:rPr>
              <a:t>β</a:t>
            </a:r>
            <a:r>
              <a:rPr lang="en-US" dirty="0" smtClean="0"/>
              <a:t>-thalassemia: mutations in HBB leading to low expression</a:t>
            </a:r>
          </a:p>
          <a:p>
            <a:r>
              <a:rPr lang="el-GR" dirty="0" smtClean="0">
                <a:latin typeface="Times New Roman" panose="02020603050405020304" pitchFamily="18" charset="0"/>
              </a:rPr>
              <a:t>α</a:t>
            </a:r>
            <a:r>
              <a:rPr lang="en-US" dirty="0" smtClean="0"/>
              <a:t>-thalassemia: mutations in the HBA1 or HBA2 genes (</a:t>
            </a:r>
            <a:r>
              <a:rPr lang="en-US" dirty="0"/>
              <a:t>hemoglobin subunit </a:t>
            </a:r>
            <a:r>
              <a:rPr lang="en-US" dirty="0" smtClean="0"/>
              <a:t>alpha)</a:t>
            </a:r>
            <a:endParaRPr lang="en-US" dirty="0"/>
          </a:p>
          <a:p>
            <a:r>
              <a:rPr lang="en-US" dirty="0" smtClean="0"/>
              <a:t>G6PD deficiency: mutations in the X-linked G6PD gene, lead to red blood cell breakdown, in particular due to some infections and drugs, and fava beans</a:t>
            </a:r>
          </a:p>
          <a:p>
            <a:pPr lvl="1"/>
            <a:r>
              <a:rPr lang="en-US" dirty="0"/>
              <a:t>Common </a:t>
            </a:r>
            <a:r>
              <a:rPr lang="en-US" dirty="0" smtClean="0"/>
              <a:t>in certain </a:t>
            </a:r>
            <a:r>
              <a:rPr lang="en-US" dirty="0"/>
              <a:t>parts of Africa, Asia, the Mediterranean,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and </a:t>
            </a:r>
            <a:r>
              <a:rPr lang="en-US" dirty="0"/>
              <a:t>the Middle </a:t>
            </a:r>
            <a:r>
              <a:rPr lang="en-US" dirty="0" smtClean="0"/>
              <a:t>East + Kurdish Jews (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≈60%)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All recessive</a:t>
            </a:r>
          </a:p>
          <a:p>
            <a:r>
              <a:rPr lang="en-US" dirty="0" err="1" smtClean="0"/>
              <a:t>Hets</a:t>
            </a:r>
            <a:r>
              <a:rPr lang="en-US" dirty="0" smtClean="0"/>
              <a:t> have some </a:t>
            </a:r>
            <a:br>
              <a:rPr lang="en-US" dirty="0" smtClean="0"/>
            </a:br>
            <a:r>
              <a:rPr lang="en-US" dirty="0" smtClean="0"/>
              <a:t>malaria resistance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668" y="4045527"/>
            <a:ext cx="3527360" cy="26337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11"/>
          <a:stretch/>
        </p:blipFill>
        <p:spPr>
          <a:xfrm>
            <a:off x="3548275" y="4045527"/>
            <a:ext cx="4887393" cy="251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112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for malaria resistance: Duffy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007" y="1585727"/>
            <a:ext cx="5396345" cy="4774336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DARC gene: Duffy </a:t>
            </a:r>
            <a:r>
              <a:rPr lang="en-US" dirty="0"/>
              <a:t>antigen </a:t>
            </a:r>
            <a:r>
              <a:rPr lang="en-US" dirty="0" smtClean="0"/>
              <a:t>receptor</a:t>
            </a:r>
          </a:p>
          <a:p>
            <a:r>
              <a:rPr lang="en-US" dirty="0"/>
              <a:t>The protein is </a:t>
            </a:r>
            <a:r>
              <a:rPr lang="en-US" dirty="0" smtClean="0"/>
              <a:t>located on the surface of red blood cells, and is the </a:t>
            </a:r>
            <a:r>
              <a:rPr lang="en-US" dirty="0"/>
              <a:t>receptor </a:t>
            </a:r>
            <a:r>
              <a:rPr lang="en-US" dirty="0" smtClean="0"/>
              <a:t>of (among other molecules) the malarial parasite </a:t>
            </a:r>
            <a:r>
              <a:rPr lang="en-US" i="1" dirty="0"/>
              <a:t>Plasmodium </a:t>
            </a:r>
            <a:r>
              <a:rPr lang="en-US" i="1" dirty="0" err="1"/>
              <a:t>vivax</a:t>
            </a:r>
            <a:endParaRPr lang="en-US" dirty="0" smtClean="0"/>
          </a:p>
          <a:p>
            <a:r>
              <a:rPr lang="en-US" dirty="0"/>
              <a:t>Polymorphisms in this gene are the basis of the Duffy blood group system</a:t>
            </a:r>
            <a:endParaRPr lang="en-US" dirty="0" smtClean="0"/>
          </a:p>
          <a:p>
            <a:r>
              <a:rPr lang="en-US" dirty="0" smtClean="0"/>
              <a:t>A mutation for Duffy-negativity (no expression) increases resistance to </a:t>
            </a:r>
            <a:r>
              <a:rPr lang="en-US" i="1" dirty="0" smtClean="0"/>
              <a:t>P. </a:t>
            </a:r>
            <a:r>
              <a:rPr lang="en-US" i="1" dirty="0" err="1" smtClean="0"/>
              <a:t>vivax</a:t>
            </a:r>
            <a:endParaRPr lang="en-US" dirty="0"/>
          </a:p>
          <a:p>
            <a:r>
              <a:rPr lang="en-US" dirty="0" smtClean="0"/>
              <a:t>Frequency in sub-Saharan Africa nearly 100%, which explains why </a:t>
            </a:r>
            <a:r>
              <a:rPr lang="en-US" i="1" dirty="0" smtClean="0"/>
              <a:t>P. </a:t>
            </a:r>
            <a:r>
              <a:rPr lang="en-US" i="1" dirty="0" err="1" smtClean="0"/>
              <a:t>vivax</a:t>
            </a:r>
            <a:r>
              <a:rPr lang="en-US" dirty="0" smtClean="0"/>
              <a:t> is nearly absent there</a:t>
            </a:r>
          </a:p>
          <a:p>
            <a:r>
              <a:rPr lang="en-US" dirty="0" smtClean="0"/>
              <a:t>Selection coefficient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≈4%</a:t>
            </a:r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50"/>
          <a:stretch/>
        </p:blipFill>
        <p:spPr>
          <a:xfrm>
            <a:off x="6820566" y="1246910"/>
            <a:ext cx="5051315" cy="18769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442994" y="3097501"/>
            <a:ext cx="3428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cs typeface="Times New Roman" panose="02020603050405020304" pitchFamily="18" charset="0"/>
              </a:rPr>
              <a:t>Gething</a:t>
            </a:r>
            <a:r>
              <a:rPr lang="en-US" sz="1600" dirty="0" smtClean="0">
                <a:cs typeface="Times New Roman" panose="02020603050405020304" pitchFamily="18" charset="0"/>
              </a:rPr>
              <a:t> et al., PLOS </a:t>
            </a:r>
            <a:r>
              <a:rPr lang="en-US" sz="1600" dirty="0" err="1" smtClean="0">
                <a:cs typeface="Times New Roman" panose="02020603050405020304" pitchFamily="18" charset="0"/>
              </a:rPr>
              <a:t>Neg</a:t>
            </a:r>
            <a:r>
              <a:rPr lang="en-US" sz="1600" dirty="0" smtClean="0">
                <a:cs typeface="Times New Roman" panose="02020603050405020304" pitchFamily="18" charset="0"/>
              </a:rPr>
              <a:t> Trop Dis, 2012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6036" y="3436055"/>
            <a:ext cx="4580263" cy="327529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97457" y="6360063"/>
            <a:ext cx="30601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McManus et al., PLOS Genet, 2017</a:t>
            </a:r>
          </a:p>
        </p:txBody>
      </p:sp>
    </p:spTree>
    <p:extLst>
      <p:ext uri="{BB962C8B-B14F-4D97-AF65-F5344CB8AC3E}">
        <p14:creationId xmlns:p14="http://schemas.microsoft.com/office/powerpoint/2010/main" val="342340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Sleeping sickness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424775"/>
            <a:ext cx="10515600" cy="1839419"/>
          </a:xfrm>
        </p:spPr>
        <p:txBody>
          <a:bodyPr/>
          <a:lstStyle/>
          <a:p>
            <a:r>
              <a:rPr lang="en-US" dirty="0" smtClean="0"/>
              <a:t>African-Americans have higher rates of kidney diseases than European Americans</a:t>
            </a:r>
          </a:p>
          <a:p>
            <a:r>
              <a:rPr lang="en-US" dirty="0" smtClean="0"/>
              <a:t>Mutations in APOL1 are associated with end-stage kidney disease (OR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≈10)</a:t>
            </a:r>
            <a:endParaRPr lang="en-US" dirty="0" smtClean="0"/>
          </a:p>
          <a:p>
            <a:r>
              <a:rPr lang="en-US" dirty="0" smtClean="0"/>
              <a:t>The same mutations can break down trypanosomes, the agent of the sleeping sickness; strong selection signal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982" y="4634335"/>
            <a:ext cx="2355273" cy="19771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639" y="4778086"/>
            <a:ext cx="2016760" cy="18334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632" y="3600444"/>
            <a:ext cx="6126304" cy="30788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2458" y="3796144"/>
            <a:ext cx="2253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Beckerman et al., Trends </a:t>
            </a:r>
            <a:r>
              <a:rPr lang="en-US" sz="1600" dirty="0" err="1" smtClean="0">
                <a:cs typeface="Times New Roman" panose="02020603050405020304" pitchFamily="18" charset="0"/>
              </a:rPr>
              <a:t>Mol</a:t>
            </a:r>
            <a:r>
              <a:rPr lang="en-US" sz="1600" dirty="0" smtClean="0">
                <a:cs typeface="Times New Roman" panose="02020603050405020304" pitchFamily="18" charset="0"/>
              </a:rPr>
              <a:t> Med, 2018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239" y="3020481"/>
            <a:ext cx="5354082" cy="1421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079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 blood group: balancing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123" y="1666179"/>
            <a:ext cx="5714876" cy="1767901"/>
          </a:xfrm>
        </p:spPr>
        <p:txBody>
          <a:bodyPr>
            <a:normAutofit/>
          </a:bodyPr>
          <a:lstStyle/>
          <a:p>
            <a:r>
              <a:rPr lang="en-US" dirty="0" smtClean="0"/>
              <a:t>The A/B antigens exist in 17 primates</a:t>
            </a:r>
          </a:p>
          <a:p>
            <a:pPr lvl="1"/>
            <a:r>
              <a:rPr lang="en-US" dirty="0" smtClean="0"/>
              <a:t>O is a frameshift deletion only in humans</a:t>
            </a:r>
          </a:p>
          <a:p>
            <a:r>
              <a:rPr lang="en-US" dirty="0" smtClean="0"/>
              <a:t>The two mutations defining A vs B </a:t>
            </a:r>
            <a:r>
              <a:rPr lang="en-US" dirty="0"/>
              <a:t>(ABO gene) </a:t>
            </a:r>
            <a:r>
              <a:rPr lang="en-US" dirty="0" smtClean="0"/>
              <a:t>are the same in all primates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110756" y="1378112"/>
            <a:ext cx="5545367" cy="3345749"/>
            <a:chOff x="6160654" y="3059284"/>
            <a:chExt cx="5850168" cy="344353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60654" y="3059284"/>
              <a:ext cx="5850168" cy="3443531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6567055" y="5918040"/>
              <a:ext cx="14685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 smtClean="0">
                  <a:cs typeface="Times New Roman" panose="02020603050405020304" pitchFamily="18" charset="0"/>
                </a:rPr>
                <a:t>Segurel</a:t>
              </a:r>
              <a:r>
                <a:rPr lang="en-US" sz="1600" dirty="0" smtClean="0">
                  <a:cs typeface="Times New Roman" panose="02020603050405020304" pitchFamily="18" charset="0"/>
                </a:rPr>
                <a:t> et al., PNAS, 2012</a:t>
              </a:r>
            </a:p>
          </p:txBody>
        </p:sp>
      </p:grpSp>
      <p:sp>
        <p:nvSpPr>
          <p:cNvPr id="7" name="Multiply 6"/>
          <p:cNvSpPr/>
          <p:nvPr/>
        </p:nvSpPr>
        <p:spPr>
          <a:xfrm>
            <a:off x="9181079" y="1514990"/>
            <a:ext cx="2327563" cy="2826328"/>
          </a:xfrm>
          <a:prstGeom prst="mathMultiply">
            <a:avLst>
              <a:gd name="adj1" fmla="val 9458"/>
            </a:avLst>
          </a:prstGeom>
          <a:solidFill>
            <a:srgbClr val="99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32" y="3657600"/>
            <a:ext cx="4360469" cy="2803647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5779464" y="4928227"/>
            <a:ext cx="6207953" cy="1634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Polymorphism has been maintained for &gt;20 million years due to balancing selection</a:t>
            </a:r>
          </a:p>
          <a:p>
            <a:r>
              <a:rPr lang="en-US" dirty="0" smtClean="0"/>
              <a:t>The nature of selection pressure unclear, probably immune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879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  <p:bldP spid="9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481" y="329977"/>
            <a:ext cx="10355037" cy="572181"/>
          </a:xfrm>
        </p:spPr>
        <p:txBody>
          <a:bodyPr/>
          <a:lstStyle/>
          <a:p>
            <a:r>
              <a:rPr lang="en-US" dirty="0" smtClean="0"/>
              <a:t>Frequency dependent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647" y="1410088"/>
            <a:ext cx="10515600" cy="2341251"/>
          </a:xfrm>
        </p:spPr>
        <p:txBody>
          <a:bodyPr>
            <a:normAutofit/>
          </a:bodyPr>
          <a:lstStyle/>
          <a:p>
            <a:r>
              <a:rPr lang="en-US" dirty="0" smtClean="0"/>
              <a:t>Another form of balancing selection: the fitness depends on the frequency</a:t>
            </a:r>
          </a:p>
          <a:p>
            <a:r>
              <a:rPr lang="en-US" dirty="0" smtClean="0"/>
              <a:t>The deleterious allele is never lost, because when rare it becomes beneficial</a:t>
            </a:r>
          </a:p>
          <a:p>
            <a:r>
              <a:rPr lang="en-US" dirty="0" smtClean="0"/>
              <a:t>Left-handedness classic example: advantage in fight, only when rare</a:t>
            </a:r>
            <a:endParaRPr lang="en-US" dirty="0"/>
          </a:p>
          <a:p>
            <a:pPr lvl="1"/>
            <a:r>
              <a:rPr lang="en-US" dirty="0" smtClean="0"/>
              <a:t>Support from sports and violent traditional societies</a:t>
            </a:r>
          </a:p>
          <a:p>
            <a:pPr lvl="1"/>
            <a:r>
              <a:rPr lang="en-US" dirty="0" smtClean="0"/>
              <a:t>But worse health, at least in the past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94546" y="4264061"/>
            <a:ext cx="0" cy="157286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94546" y="5836930"/>
            <a:ext cx="2120686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231936" y="6184654"/>
            <a:ext cx="1106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Gill Sans"/>
              </a:rPr>
              <a:t>Genotype</a:t>
            </a:r>
            <a:endParaRPr lang="en-US" dirty="0">
              <a:cs typeface="Gill Sans"/>
            </a:endParaRPr>
          </a:p>
        </p:txBody>
      </p:sp>
      <p:sp>
        <p:nvSpPr>
          <p:cNvPr id="7" name="TextBox 6"/>
          <p:cNvSpPr txBox="1"/>
          <p:nvPr/>
        </p:nvSpPr>
        <p:spPr>
          <a:xfrm rot="16200000">
            <a:off x="90535" y="4785792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Gill Sans"/>
              </a:rPr>
              <a:t>Fitness</a:t>
            </a:r>
            <a:endParaRPr lang="en-US" dirty="0">
              <a:cs typeface="Gill San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5764" y="5917220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Gill Sans"/>
              </a:rPr>
              <a:t>BB</a:t>
            </a:r>
            <a:endParaRPr lang="en-US" sz="1600" dirty="0">
              <a:cs typeface="Gill Sa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50433" y="5917220"/>
            <a:ext cx="415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Gill Sans"/>
              </a:rPr>
              <a:t>AB</a:t>
            </a:r>
            <a:endParaRPr lang="en-US" sz="1600" dirty="0">
              <a:cs typeface="Gill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35082" y="5917220"/>
            <a:ext cx="4219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Gill Sans"/>
              </a:rPr>
              <a:t>AA</a:t>
            </a:r>
            <a:endParaRPr lang="en-US" sz="1600" dirty="0">
              <a:cs typeface="Gill Sans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722480" y="4254920"/>
            <a:ext cx="0" cy="157286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722480" y="5827789"/>
            <a:ext cx="2120686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259870" y="6175513"/>
            <a:ext cx="1106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Gill Sans"/>
              </a:rPr>
              <a:t>Genotype</a:t>
            </a:r>
            <a:endParaRPr lang="en-US" dirty="0">
              <a:cs typeface="Gill Sans"/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>
            <a:off x="3118469" y="4776651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Gill Sans"/>
              </a:rPr>
              <a:t>Fitness</a:t>
            </a:r>
            <a:endParaRPr lang="en-US" dirty="0">
              <a:cs typeface="Gill San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49031" y="5908079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Gill Sans"/>
              </a:rPr>
              <a:t>BB</a:t>
            </a:r>
            <a:endParaRPr lang="en-US" sz="1600" dirty="0">
              <a:cs typeface="Gill San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8367" y="5908079"/>
            <a:ext cx="415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Gill Sans"/>
              </a:rPr>
              <a:t>AB</a:t>
            </a:r>
            <a:endParaRPr lang="en-US" sz="1600" dirty="0">
              <a:cs typeface="Gill San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55440" y="5908079"/>
            <a:ext cx="4219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Gill Sans"/>
              </a:rPr>
              <a:t>AA</a:t>
            </a:r>
            <a:endParaRPr lang="en-US" sz="1600" dirty="0">
              <a:cs typeface="Gill San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85800" y="3858917"/>
            <a:ext cx="19186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B allele common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84600" y="3879237"/>
            <a:ext cx="14199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B allele rare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6354776" y="6553986"/>
            <a:ext cx="3591560" cy="0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6354776" y="5106627"/>
            <a:ext cx="0" cy="1438218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0082485" y="6361089"/>
            <a:ext cx="7024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Time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06193" y="4637008"/>
            <a:ext cx="2103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Allele frequency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6354776" y="5996722"/>
            <a:ext cx="3328098" cy="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>
            <a:off x="6375096" y="5634496"/>
            <a:ext cx="3403600" cy="711200"/>
          </a:xfrm>
          <a:custGeom>
            <a:avLst/>
            <a:gdLst>
              <a:gd name="connsiteX0" fmla="*/ 0 w 4074160"/>
              <a:gd name="connsiteY0" fmla="*/ 0 h 711200"/>
              <a:gd name="connsiteX1" fmla="*/ 314960 w 4074160"/>
              <a:gd name="connsiteY1" fmla="*/ 20320 h 711200"/>
              <a:gd name="connsiteX2" fmla="*/ 375920 w 4074160"/>
              <a:gd name="connsiteY2" fmla="*/ 40640 h 711200"/>
              <a:gd name="connsiteX3" fmla="*/ 457200 w 4074160"/>
              <a:gd name="connsiteY3" fmla="*/ 60960 h 711200"/>
              <a:gd name="connsiteX4" fmla="*/ 518160 w 4074160"/>
              <a:gd name="connsiteY4" fmla="*/ 81280 h 711200"/>
              <a:gd name="connsiteX5" fmla="*/ 548640 w 4074160"/>
              <a:gd name="connsiteY5" fmla="*/ 101600 h 711200"/>
              <a:gd name="connsiteX6" fmla="*/ 629920 w 4074160"/>
              <a:gd name="connsiteY6" fmla="*/ 121920 h 711200"/>
              <a:gd name="connsiteX7" fmla="*/ 731520 w 4074160"/>
              <a:gd name="connsiteY7" fmla="*/ 152400 h 711200"/>
              <a:gd name="connsiteX8" fmla="*/ 762000 w 4074160"/>
              <a:gd name="connsiteY8" fmla="*/ 162560 h 711200"/>
              <a:gd name="connsiteX9" fmla="*/ 833120 w 4074160"/>
              <a:gd name="connsiteY9" fmla="*/ 193040 h 711200"/>
              <a:gd name="connsiteX10" fmla="*/ 873760 w 4074160"/>
              <a:gd name="connsiteY10" fmla="*/ 213360 h 711200"/>
              <a:gd name="connsiteX11" fmla="*/ 904240 w 4074160"/>
              <a:gd name="connsiteY11" fmla="*/ 223520 h 711200"/>
              <a:gd name="connsiteX12" fmla="*/ 975360 w 4074160"/>
              <a:gd name="connsiteY12" fmla="*/ 254000 h 711200"/>
              <a:gd name="connsiteX13" fmla="*/ 1046480 w 4074160"/>
              <a:gd name="connsiteY13" fmla="*/ 294640 h 711200"/>
              <a:gd name="connsiteX14" fmla="*/ 1107440 w 4074160"/>
              <a:gd name="connsiteY14" fmla="*/ 325120 h 711200"/>
              <a:gd name="connsiteX15" fmla="*/ 1168400 w 4074160"/>
              <a:gd name="connsiteY15" fmla="*/ 375920 h 711200"/>
              <a:gd name="connsiteX16" fmla="*/ 1198880 w 4074160"/>
              <a:gd name="connsiteY16" fmla="*/ 386080 h 711200"/>
              <a:gd name="connsiteX17" fmla="*/ 1229360 w 4074160"/>
              <a:gd name="connsiteY17" fmla="*/ 416560 h 711200"/>
              <a:gd name="connsiteX18" fmla="*/ 1270000 w 4074160"/>
              <a:gd name="connsiteY18" fmla="*/ 426720 h 711200"/>
              <a:gd name="connsiteX19" fmla="*/ 1310640 w 4074160"/>
              <a:gd name="connsiteY19" fmla="*/ 447040 h 711200"/>
              <a:gd name="connsiteX20" fmla="*/ 1371600 w 4074160"/>
              <a:gd name="connsiteY20" fmla="*/ 487680 h 711200"/>
              <a:gd name="connsiteX21" fmla="*/ 1402080 w 4074160"/>
              <a:gd name="connsiteY21" fmla="*/ 508000 h 711200"/>
              <a:gd name="connsiteX22" fmla="*/ 1432560 w 4074160"/>
              <a:gd name="connsiteY22" fmla="*/ 518160 h 711200"/>
              <a:gd name="connsiteX23" fmla="*/ 1493520 w 4074160"/>
              <a:gd name="connsiteY23" fmla="*/ 568960 h 711200"/>
              <a:gd name="connsiteX24" fmla="*/ 1554480 w 4074160"/>
              <a:gd name="connsiteY24" fmla="*/ 609600 h 711200"/>
              <a:gd name="connsiteX25" fmla="*/ 1584960 w 4074160"/>
              <a:gd name="connsiteY25" fmla="*/ 640080 h 711200"/>
              <a:gd name="connsiteX26" fmla="*/ 1666240 w 4074160"/>
              <a:gd name="connsiteY26" fmla="*/ 660400 h 711200"/>
              <a:gd name="connsiteX27" fmla="*/ 1757680 w 4074160"/>
              <a:gd name="connsiteY27" fmla="*/ 690880 h 711200"/>
              <a:gd name="connsiteX28" fmla="*/ 1788160 w 4074160"/>
              <a:gd name="connsiteY28" fmla="*/ 701040 h 711200"/>
              <a:gd name="connsiteX29" fmla="*/ 1838960 w 4074160"/>
              <a:gd name="connsiteY29" fmla="*/ 711200 h 711200"/>
              <a:gd name="connsiteX30" fmla="*/ 2286000 w 4074160"/>
              <a:gd name="connsiteY30" fmla="*/ 701040 h 711200"/>
              <a:gd name="connsiteX31" fmla="*/ 2346960 w 4074160"/>
              <a:gd name="connsiteY31" fmla="*/ 670560 h 711200"/>
              <a:gd name="connsiteX32" fmla="*/ 2387600 w 4074160"/>
              <a:gd name="connsiteY32" fmla="*/ 660400 h 711200"/>
              <a:gd name="connsiteX33" fmla="*/ 2448560 w 4074160"/>
              <a:gd name="connsiteY33" fmla="*/ 619760 h 711200"/>
              <a:gd name="connsiteX34" fmla="*/ 2509520 w 4074160"/>
              <a:gd name="connsiteY34" fmla="*/ 589280 h 711200"/>
              <a:gd name="connsiteX35" fmla="*/ 2529840 w 4074160"/>
              <a:gd name="connsiteY35" fmla="*/ 558800 h 711200"/>
              <a:gd name="connsiteX36" fmla="*/ 2590800 w 4074160"/>
              <a:gd name="connsiteY36" fmla="*/ 538480 h 711200"/>
              <a:gd name="connsiteX37" fmla="*/ 2651760 w 4074160"/>
              <a:gd name="connsiteY37" fmla="*/ 497840 h 711200"/>
              <a:gd name="connsiteX38" fmla="*/ 2712720 w 4074160"/>
              <a:gd name="connsiteY38" fmla="*/ 477520 h 711200"/>
              <a:gd name="connsiteX39" fmla="*/ 2773680 w 4074160"/>
              <a:gd name="connsiteY39" fmla="*/ 447040 h 711200"/>
              <a:gd name="connsiteX40" fmla="*/ 2834640 w 4074160"/>
              <a:gd name="connsiteY40" fmla="*/ 416560 h 711200"/>
              <a:gd name="connsiteX41" fmla="*/ 3017520 w 4074160"/>
              <a:gd name="connsiteY41" fmla="*/ 406400 h 711200"/>
              <a:gd name="connsiteX42" fmla="*/ 3169920 w 4074160"/>
              <a:gd name="connsiteY42" fmla="*/ 386080 h 711200"/>
              <a:gd name="connsiteX43" fmla="*/ 3220720 w 4074160"/>
              <a:gd name="connsiteY43" fmla="*/ 375920 h 711200"/>
              <a:gd name="connsiteX44" fmla="*/ 3413760 w 4074160"/>
              <a:gd name="connsiteY44" fmla="*/ 386080 h 711200"/>
              <a:gd name="connsiteX45" fmla="*/ 3495040 w 4074160"/>
              <a:gd name="connsiteY45" fmla="*/ 396240 h 711200"/>
              <a:gd name="connsiteX46" fmla="*/ 3556000 w 4074160"/>
              <a:gd name="connsiteY46" fmla="*/ 406400 h 711200"/>
              <a:gd name="connsiteX47" fmla="*/ 4074160 w 4074160"/>
              <a:gd name="connsiteY47" fmla="*/ 41656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074160" h="711200">
                <a:moveTo>
                  <a:pt x="0" y="0"/>
                </a:moveTo>
                <a:cubicBezTo>
                  <a:pt x="38657" y="1546"/>
                  <a:pt x="227776" y="-1476"/>
                  <a:pt x="314960" y="20320"/>
                </a:cubicBezTo>
                <a:cubicBezTo>
                  <a:pt x="335740" y="25515"/>
                  <a:pt x="355140" y="35445"/>
                  <a:pt x="375920" y="40640"/>
                </a:cubicBezTo>
                <a:cubicBezTo>
                  <a:pt x="403013" y="47413"/>
                  <a:pt x="430706" y="52129"/>
                  <a:pt x="457200" y="60960"/>
                </a:cubicBezTo>
                <a:cubicBezTo>
                  <a:pt x="477520" y="67733"/>
                  <a:pt x="500338" y="69399"/>
                  <a:pt x="518160" y="81280"/>
                </a:cubicBezTo>
                <a:cubicBezTo>
                  <a:pt x="528320" y="88053"/>
                  <a:pt x="537164" y="97427"/>
                  <a:pt x="548640" y="101600"/>
                </a:cubicBezTo>
                <a:cubicBezTo>
                  <a:pt x="574886" y="111144"/>
                  <a:pt x="602827" y="115147"/>
                  <a:pt x="629920" y="121920"/>
                </a:cubicBezTo>
                <a:cubicBezTo>
                  <a:pt x="691340" y="137275"/>
                  <a:pt x="657313" y="127664"/>
                  <a:pt x="731520" y="152400"/>
                </a:cubicBezTo>
                <a:cubicBezTo>
                  <a:pt x="741680" y="155787"/>
                  <a:pt x="752421" y="157771"/>
                  <a:pt x="762000" y="162560"/>
                </a:cubicBezTo>
                <a:cubicBezTo>
                  <a:pt x="896786" y="229953"/>
                  <a:pt x="728474" y="148192"/>
                  <a:pt x="833120" y="193040"/>
                </a:cubicBezTo>
                <a:cubicBezTo>
                  <a:pt x="847041" y="199006"/>
                  <a:pt x="859839" y="207394"/>
                  <a:pt x="873760" y="213360"/>
                </a:cubicBezTo>
                <a:cubicBezTo>
                  <a:pt x="883604" y="217579"/>
                  <a:pt x="894661" y="218731"/>
                  <a:pt x="904240" y="223520"/>
                </a:cubicBezTo>
                <a:cubicBezTo>
                  <a:pt x="974404" y="258602"/>
                  <a:pt x="890780" y="232855"/>
                  <a:pt x="975360" y="254000"/>
                </a:cubicBezTo>
                <a:cubicBezTo>
                  <a:pt x="1073630" y="327702"/>
                  <a:pt x="968906" y="255853"/>
                  <a:pt x="1046480" y="294640"/>
                </a:cubicBezTo>
                <a:cubicBezTo>
                  <a:pt x="1125262" y="334031"/>
                  <a:pt x="1030828" y="299583"/>
                  <a:pt x="1107440" y="325120"/>
                </a:cubicBezTo>
                <a:cubicBezTo>
                  <a:pt x="1129910" y="347590"/>
                  <a:pt x="1140110" y="361775"/>
                  <a:pt x="1168400" y="375920"/>
                </a:cubicBezTo>
                <a:cubicBezTo>
                  <a:pt x="1177979" y="380709"/>
                  <a:pt x="1188720" y="382693"/>
                  <a:pt x="1198880" y="386080"/>
                </a:cubicBezTo>
                <a:cubicBezTo>
                  <a:pt x="1209040" y="396240"/>
                  <a:pt x="1216885" y="409431"/>
                  <a:pt x="1229360" y="416560"/>
                </a:cubicBezTo>
                <a:cubicBezTo>
                  <a:pt x="1241484" y="423488"/>
                  <a:pt x="1256925" y="421817"/>
                  <a:pt x="1270000" y="426720"/>
                </a:cubicBezTo>
                <a:cubicBezTo>
                  <a:pt x="1284181" y="432038"/>
                  <a:pt x="1297653" y="439248"/>
                  <a:pt x="1310640" y="447040"/>
                </a:cubicBezTo>
                <a:cubicBezTo>
                  <a:pt x="1331581" y="459605"/>
                  <a:pt x="1351280" y="474133"/>
                  <a:pt x="1371600" y="487680"/>
                </a:cubicBezTo>
                <a:cubicBezTo>
                  <a:pt x="1381760" y="494453"/>
                  <a:pt x="1390496" y="504139"/>
                  <a:pt x="1402080" y="508000"/>
                </a:cubicBezTo>
                <a:cubicBezTo>
                  <a:pt x="1412240" y="511387"/>
                  <a:pt x="1422981" y="513371"/>
                  <a:pt x="1432560" y="518160"/>
                </a:cubicBezTo>
                <a:cubicBezTo>
                  <a:pt x="1476127" y="539943"/>
                  <a:pt x="1453074" y="537502"/>
                  <a:pt x="1493520" y="568960"/>
                </a:cubicBezTo>
                <a:cubicBezTo>
                  <a:pt x="1512797" y="583953"/>
                  <a:pt x="1537211" y="592331"/>
                  <a:pt x="1554480" y="609600"/>
                </a:cubicBezTo>
                <a:cubicBezTo>
                  <a:pt x="1564640" y="619760"/>
                  <a:pt x="1573005" y="632110"/>
                  <a:pt x="1584960" y="640080"/>
                </a:cubicBezTo>
                <a:cubicBezTo>
                  <a:pt x="1599188" y="649566"/>
                  <a:pt x="1657560" y="658033"/>
                  <a:pt x="1666240" y="660400"/>
                </a:cubicBezTo>
                <a:lnTo>
                  <a:pt x="1757680" y="690880"/>
                </a:lnTo>
                <a:cubicBezTo>
                  <a:pt x="1767840" y="694267"/>
                  <a:pt x="1777658" y="698940"/>
                  <a:pt x="1788160" y="701040"/>
                </a:cubicBezTo>
                <a:lnTo>
                  <a:pt x="1838960" y="711200"/>
                </a:lnTo>
                <a:lnTo>
                  <a:pt x="2286000" y="701040"/>
                </a:lnTo>
                <a:cubicBezTo>
                  <a:pt x="2317687" y="699692"/>
                  <a:pt x="2319401" y="682371"/>
                  <a:pt x="2346960" y="670560"/>
                </a:cubicBezTo>
                <a:cubicBezTo>
                  <a:pt x="2359795" y="665059"/>
                  <a:pt x="2374053" y="663787"/>
                  <a:pt x="2387600" y="660400"/>
                </a:cubicBezTo>
                <a:cubicBezTo>
                  <a:pt x="2445380" y="602620"/>
                  <a:pt x="2389745" y="649167"/>
                  <a:pt x="2448560" y="619760"/>
                </a:cubicBezTo>
                <a:cubicBezTo>
                  <a:pt x="2527342" y="580369"/>
                  <a:pt x="2432908" y="614817"/>
                  <a:pt x="2509520" y="589280"/>
                </a:cubicBezTo>
                <a:cubicBezTo>
                  <a:pt x="2516293" y="579120"/>
                  <a:pt x="2519485" y="565272"/>
                  <a:pt x="2529840" y="558800"/>
                </a:cubicBezTo>
                <a:cubicBezTo>
                  <a:pt x="2548003" y="547448"/>
                  <a:pt x="2572978" y="550361"/>
                  <a:pt x="2590800" y="538480"/>
                </a:cubicBezTo>
                <a:cubicBezTo>
                  <a:pt x="2611120" y="524933"/>
                  <a:pt x="2628592" y="505563"/>
                  <a:pt x="2651760" y="497840"/>
                </a:cubicBezTo>
                <a:cubicBezTo>
                  <a:pt x="2672080" y="491067"/>
                  <a:pt x="2694898" y="489401"/>
                  <a:pt x="2712720" y="477520"/>
                </a:cubicBezTo>
                <a:cubicBezTo>
                  <a:pt x="2800071" y="419286"/>
                  <a:pt x="2689552" y="489104"/>
                  <a:pt x="2773680" y="447040"/>
                </a:cubicBezTo>
                <a:cubicBezTo>
                  <a:pt x="2801079" y="433341"/>
                  <a:pt x="2803094" y="419564"/>
                  <a:pt x="2834640" y="416560"/>
                </a:cubicBezTo>
                <a:cubicBezTo>
                  <a:pt x="2895419" y="410772"/>
                  <a:pt x="2956633" y="410910"/>
                  <a:pt x="3017520" y="406400"/>
                </a:cubicBezTo>
                <a:cubicBezTo>
                  <a:pt x="3071869" y="402374"/>
                  <a:pt x="3117378" y="395633"/>
                  <a:pt x="3169920" y="386080"/>
                </a:cubicBezTo>
                <a:cubicBezTo>
                  <a:pt x="3186910" y="382991"/>
                  <a:pt x="3203787" y="379307"/>
                  <a:pt x="3220720" y="375920"/>
                </a:cubicBezTo>
                <a:cubicBezTo>
                  <a:pt x="3285067" y="379307"/>
                  <a:pt x="3349500" y="381320"/>
                  <a:pt x="3413760" y="386080"/>
                </a:cubicBezTo>
                <a:cubicBezTo>
                  <a:pt x="3440990" y="388097"/>
                  <a:pt x="3468010" y="392379"/>
                  <a:pt x="3495040" y="396240"/>
                </a:cubicBezTo>
                <a:cubicBezTo>
                  <a:pt x="3515433" y="399153"/>
                  <a:pt x="3535413" y="405665"/>
                  <a:pt x="3556000" y="406400"/>
                </a:cubicBezTo>
                <a:cubicBezTo>
                  <a:pt x="3728643" y="412566"/>
                  <a:pt x="3901407" y="416560"/>
                  <a:pt x="4074160" y="416560"/>
                </a:cubicBezTo>
              </a:path>
            </a:pathLst>
          </a:custGeom>
          <a:noFill/>
          <a:ln w="28575">
            <a:solidFill>
              <a:srgbClr val="99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764" y="2958661"/>
            <a:ext cx="3336107" cy="259251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8919857" y="2750371"/>
            <a:ext cx="2153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Faurie</a:t>
            </a:r>
            <a:r>
              <a:rPr lang="en-US" sz="1600" dirty="0"/>
              <a:t> and Raymond, </a:t>
            </a:r>
            <a:r>
              <a:rPr lang="en-US" sz="1600" dirty="0" err="1"/>
              <a:t>Proc</a:t>
            </a:r>
            <a:r>
              <a:rPr lang="en-US" sz="1600" dirty="0"/>
              <a:t> </a:t>
            </a:r>
            <a:r>
              <a:rPr lang="en-US" sz="1600" dirty="0" err="1"/>
              <a:t>Biol</a:t>
            </a:r>
            <a:r>
              <a:rPr lang="en-US" sz="1600" dirty="0"/>
              <a:t> </a:t>
            </a:r>
            <a:r>
              <a:rPr lang="en-US" sz="1600" dirty="0" err="1"/>
              <a:t>Sci</a:t>
            </a:r>
            <a:r>
              <a:rPr lang="en-US" sz="1600" dirty="0"/>
              <a:t>, 2004</a:t>
            </a:r>
            <a:endParaRPr lang="en-US" sz="1600" dirty="0" smtClean="0">
              <a:cs typeface="Times New Roman" panose="02020603050405020304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23172" y="5341577"/>
            <a:ext cx="252000" cy="49535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628886" y="4931259"/>
            <a:ext cx="252000" cy="900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2403010" y="4522829"/>
            <a:ext cx="252000" cy="131410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3929401" y="4508380"/>
            <a:ext cx="252000" cy="131410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640665" y="4922481"/>
            <a:ext cx="252000" cy="900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5334335" y="5329782"/>
            <a:ext cx="252000" cy="49535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48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9" grpId="0"/>
      <p:bldP spid="30" grpId="0"/>
      <p:bldP spid="33" grpId="0" animBg="1"/>
      <p:bldP spid="3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Frequency dependent selection: sex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8757"/>
            <a:ext cx="10515600" cy="2113512"/>
          </a:xfrm>
        </p:spPr>
        <p:txBody>
          <a:bodyPr/>
          <a:lstStyle/>
          <a:p>
            <a:r>
              <a:rPr lang="en-US" dirty="0" smtClean="0"/>
              <a:t>Suppose an allele is responsible for high male/female sex ratio</a:t>
            </a:r>
          </a:p>
          <a:p>
            <a:r>
              <a:rPr lang="en-US" dirty="0" smtClean="0"/>
              <a:t>Say the allele is initially in low frequency, so less males</a:t>
            </a:r>
          </a:p>
          <a:p>
            <a:r>
              <a:rPr lang="en-US" dirty="0" smtClean="0"/>
              <a:t>Males have an advantage, so the allele increases in frequency</a:t>
            </a:r>
          </a:p>
          <a:p>
            <a:r>
              <a:rPr lang="en-US" dirty="0" smtClean="0"/>
              <a:t>Same argument if initially in high frequency; equilibrium at 50% (Ronald Fisher)</a:t>
            </a:r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2021840" y="5857250"/>
            <a:ext cx="3241040" cy="0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2021840" y="3952240"/>
            <a:ext cx="0" cy="1895869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393563" y="5657195"/>
            <a:ext cx="7024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Time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53921" y="3952240"/>
            <a:ext cx="2103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Allele frequency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2021840" y="5066306"/>
            <a:ext cx="3058160" cy="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297226" y="4866251"/>
            <a:ext cx="6270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50%</a:t>
            </a:r>
          </a:p>
        </p:txBody>
      </p:sp>
      <p:sp>
        <p:nvSpPr>
          <p:cNvPr id="30" name="Freeform 29"/>
          <p:cNvSpPr/>
          <p:nvPr/>
        </p:nvSpPr>
        <p:spPr>
          <a:xfrm>
            <a:off x="2052320" y="4592321"/>
            <a:ext cx="2712720" cy="473986"/>
          </a:xfrm>
          <a:custGeom>
            <a:avLst/>
            <a:gdLst>
              <a:gd name="connsiteX0" fmla="*/ 0 w 1452880"/>
              <a:gd name="connsiteY0" fmla="*/ 0 h 500159"/>
              <a:gd name="connsiteX1" fmla="*/ 50800 w 1452880"/>
              <a:gd name="connsiteY1" fmla="*/ 50800 h 500159"/>
              <a:gd name="connsiteX2" fmla="*/ 81280 w 1452880"/>
              <a:gd name="connsiteY2" fmla="*/ 71120 h 500159"/>
              <a:gd name="connsiteX3" fmla="*/ 91440 w 1452880"/>
              <a:gd name="connsiteY3" fmla="*/ 101600 h 500159"/>
              <a:gd name="connsiteX4" fmla="*/ 142240 w 1452880"/>
              <a:gd name="connsiteY4" fmla="*/ 162560 h 500159"/>
              <a:gd name="connsiteX5" fmla="*/ 162560 w 1452880"/>
              <a:gd name="connsiteY5" fmla="*/ 233680 h 500159"/>
              <a:gd name="connsiteX6" fmla="*/ 243840 w 1452880"/>
              <a:gd name="connsiteY6" fmla="*/ 325120 h 500159"/>
              <a:gd name="connsiteX7" fmla="*/ 274320 w 1452880"/>
              <a:gd name="connsiteY7" fmla="*/ 345440 h 500159"/>
              <a:gd name="connsiteX8" fmla="*/ 314960 w 1452880"/>
              <a:gd name="connsiteY8" fmla="*/ 375920 h 500159"/>
              <a:gd name="connsiteX9" fmla="*/ 436880 w 1452880"/>
              <a:gd name="connsiteY9" fmla="*/ 436880 h 500159"/>
              <a:gd name="connsiteX10" fmla="*/ 548640 w 1452880"/>
              <a:gd name="connsiteY10" fmla="*/ 457200 h 500159"/>
              <a:gd name="connsiteX11" fmla="*/ 701040 w 1452880"/>
              <a:gd name="connsiteY11" fmla="*/ 467360 h 500159"/>
              <a:gd name="connsiteX12" fmla="*/ 894080 w 1452880"/>
              <a:gd name="connsiteY12" fmla="*/ 497840 h 500159"/>
              <a:gd name="connsiteX13" fmla="*/ 1452880 w 1452880"/>
              <a:gd name="connsiteY13" fmla="*/ 497840 h 500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52880" h="500159">
                <a:moveTo>
                  <a:pt x="0" y="0"/>
                </a:moveTo>
                <a:cubicBezTo>
                  <a:pt x="16933" y="16933"/>
                  <a:pt x="32778" y="35031"/>
                  <a:pt x="50800" y="50800"/>
                </a:cubicBezTo>
                <a:cubicBezTo>
                  <a:pt x="59990" y="58841"/>
                  <a:pt x="73652" y="61585"/>
                  <a:pt x="81280" y="71120"/>
                </a:cubicBezTo>
                <a:cubicBezTo>
                  <a:pt x="87970" y="79483"/>
                  <a:pt x="86651" y="92021"/>
                  <a:pt x="91440" y="101600"/>
                </a:cubicBezTo>
                <a:cubicBezTo>
                  <a:pt x="105585" y="129890"/>
                  <a:pt x="119770" y="140090"/>
                  <a:pt x="142240" y="162560"/>
                </a:cubicBezTo>
                <a:cubicBezTo>
                  <a:pt x="145495" y="175581"/>
                  <a:pt x="155272" y="219104"/>
                  <a:pt x="162560" y="233680"/>
                </a:cubicBezTo>
                <a:cubicBezTo>
                  <a:pt x="177830" y="264219"/>
                  <a:pt x="223645" y="311657"/>
                  <a:pt x="243840" y="325120"/>
                </a:cubicBezTo>
                <a:cubicBezTo>
                  <a:pt x="254000" y="331893"/>
                  <a:pt x="264384" y="338343"/>
                  <a:pt x="274320" y="345440"/>
                </a:cubicBezTo>
                <a:cubicBezTo>
                  <a:pt x="288099" y="355282"/>
                  <a:pt x="301088" y="366209"/>
                  <a:pt x="314960" y="375920"/>
                </a:cubicBezTo>
                <a:cubicBezTo>
                  <a:pt x="362911" y="409486"/>
                  <a:pt x="379792" y="425462"/>
                  <a:pt x="436880" y="436880"/>
                </a:cubicBezTo>
                <a:cubicBezTo>
                  <a:pt x="463303" y="442165"/>
                  <a:pt x="523824" y="454837"/>
                  <a:pt x="548640" y="457200"/>
                </a:cubicBezTo>
                <a:cubicBezTo>
                  <a:pt x="599323" y="462027"/>
                  <a:pt x="650240" y="463973"/>
                  <a:pt x="701040" y="467360"/>
                </a:cubicBezTo>
                <a:cubicBezTo>
                  <a:pt x="773778" y="515852"/>
                  <a:pt x="732298" y="495561"/>
                  <a:pt x="894080" y="497840"/>
                </a:cubicBezTo>
                <a:cubicBezTo>
                  <a:pt x="1080328" y="500463"/>
                  <a:pt x="1266613" y="497840"/>
                  <a:pt x="1452880" y="497840"/>
                </a:cubicBezTo>
              </a:path>
            </a:pathLst>
          </a:custGeom>
          <a:noFill/>
          <a:ln w="19050">
            <a:solidFill>
              <a:srgbClr val="99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 flipV="1">
            <a:off x="2021840" y="5076182"/>
            <a:ext cx="2712720" cy="439824"/>
          </a:xfrm>
          <a:custGeom>
            <a:avLst/>
            <a:gdLst>
              <a:gd name="connsiteX0" fmla="*/ 0 w 1452880"/>
              <a:gd name="connsiteY0" fmla="*/ 0 h 500159"/>
              <a:gd name="connsiteX1" fmla="*/ 50800 w 1452880"/>
              <a:gd name="connsiteY1" fmla="*/ 50800 h 500159"/>
              <a:gd name="connsiteX2" fmla="*/ 81280 w 1452880"/>
              <a:gd name="connsiteY2" fmla="*/ 71120 h 500159"/>
              <a:gd name="connsiteX3" fmla="*/ 91440 w 1452880"/>
              <a:gd name="connsiteY3" fmla="*/ 101600 h 500159"/>
              <a:gd name="connsiteX4" fmla="*/ 142240 w 1452880"/>
              <a:gd name="connsiteY4" fmla="*/ 162560 h 500159"/>
              <a:gd name="connsiteX5" fmla="*/ 162560 w 1452880"/>
              <a:gd name="connsiteY5" fmla="*/ 233680 h 500159"/>
              <a:gd name="connsiteX6" fmla="*/ 243840 w 1452880"/>
              <a:gd name="connsiteY6" fmla="*/ 325120 h 500159"/>
              <a:gd name="connsiteX7" fmla="*/ 274320 w 1452880"/>
              <a:gd name="connsiteY7" fmla="*/ 345440 h 500159"/>
              <a:gd name="connsiteX8" fmla="*/ 314960 w 1452880"/>
              <a:gd name="connsiteY8" fmla="*/ 375920 h 500159"/>
              <a:gd name="connsiteX9" fmla="*/ 436880 w 1452880"/>
              <a:gd name="connsiteY9" fmla="*/ 436880 h 500159"/>
              <a:gd name="connsiteX10" fmla="*/ 548640 w 1452880"/>
              <a:gd name="connsiteY10" fmla="*/ 457200 h 500159"/>
              <a:gd name="connsiteX11" fmla="*/ 701040 w 1452880"/>
              <a:gd name="connsiteY11" fmla="*/ 467360 h 500159"/>
              <a:gd name="connsiteX12" fmla="*/ 894080 w 1452880"/>
              <a:gd name="connsiteY12" fmla="*/ 497840 h 500159"/>
              <a:gd name="connsiteX13" fmla="*/ 1452880 w 1452880"/>
              <a:gd name="connsiteY13" fmla="*/ 497840 h 500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52880" h="500159">
                <a:moveTo>
                  <a:pt x="0" y="0"/>
                </a:moveTo>
                <a:cubicBezTo>
                  <a:pt x="16933" y="16933"/>
                  <a:pt x="32778" y="35031"/>
                  <a:pt x="50800" y="50800"/>
                </a:cubicBezTo>
                <a:cubicBezTo>
                  <a:pt x="59990" y="58841"/>
                  <a:pt x="73652" y="61585"/>
                  <a:pt x="81280" y="71120"/>
                </a:cubicBezTo>
                <a:cubicBezTo>
                  <a:pt x="87970" y="79483"/>
                  <a:pt x="86651" y="92021"/>
                  <a:pt x="91440" y="101600"/>
                </a:cubicBezTo>
                <a:cubicBezTo>
                  <a:pt x="105585" y="129890"/>
                  <a:pt x="119770" y="140090"/>
                  <a:pt x="142240" y="162560"/>
                </a:cubicBezTo>
                <a:cubicBezTo>
                  <a:pt x="145495" y="175581"/>
                  <a:pt x="155272" y="219104"/>
                  <a:pt x="162560" y="233680"/>
                </a:cubicBezTo>
                <a:cubicBezTo>
                  <a:pt x="177830" y="264219"/>
                  <a:pt x="223645" y="311657"/>
                  <a:pt x="243840" y="325120"/>
                </a:cubicBezTo>
                <a:cubicBezTo>
                  <a:pt x="254000" y="331893"/>
                  <a:pt x="264384" y="338343"/>
                  <a:pt x="274320" y="345440"/>
                </a:cubicBezTo>
                <a:cubicBezTo>
                  <a:pt x="288099" y="355282"/>
                  <a:pt x="301088" y="366209"/>
                  <a:pt x="314960" y="375920"/>
                </a:cubicBezTo>
                <a:cubicBezTo>
                  <a:pt x="362911" y="409486"/>
                  <a:pt x="379792" y="425462"/>
                  <a:pt x="436880" y="436880"/>
                </a:cubicBezTo>
                <a:cubicBezTo>
                  <a:pt x="463303" y="442165"/>
                  <a:pt x="523824" y="454837"/>
                  <a:pt x="548640" y="457200"/>
                </a:cubicBezTo>
                <a:cubicBezTo>
                  <a:pt x="599323" y="462027"/>
                  <a:pt x="650240" y="463973"/>
                  <a:pt x="701040" y="467360"/>
                </a:cubicBezTo>
                <a:cubicBezTo>
                  <a:pt x="773778" y="515852"/>
                  <a:pt x="732298" y="495561"/>
                  <a:pt x="894080" y="497840"/>
                </a:cubicBezTo>
                <a:cubicBezTo>
                  <a:pt x="1080328" y="500463"/>
                  <a:pt x="1266613" y="497840"/>
                  <a:pt x="1452880" y="497840"/>
                </a:cubicBezTo>
              </a:path>
            </a:pathLst>
          </a:custGeom>
          <a:noFill/>
          <a:ln w="19050">
            <a:solidFill>
              <a:srgbClr val="99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Disruptive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Very rare in humans (see next)</a:t>
            </a:r>
          </a:p>
          <a:p>
            <a:endParaRPr lang="en-US" dirty="0" smtClean="0"/>
          </a:p>
          <a:p>
            <a:r>
              <a:rPr lang="en-US" dirty="0" smtClean="0"/>
              <a:t>Famous example is </a:t>
            </a:r>
            <a:r>
              <a:rPr lang="en-US" dirty="0"/>
              <a:t>Darwin’s </a:t>
            </a:r>
            <a:r>
              <a:rPr lang="en-US" dirty="0" smtClean="0"/>
              <a:t>finches:</a:t>
            </a:r>
          </a:p>
          <a:p>
            <a:r>
              <a:rPr lang="en-US" dirty="0" smtClean="0"/>
              <a:t>Large </a:t>
            </a:r>
            <a:r>
              <a:rPr lang="en-US" dirty="0"/>
              <a:t>beaks: large </a:t>
            </a:r>
            <a:r>
              <a:rPr lang="en-US" dirty="0" smtClean="0"/>
              <a:t>seeds</a:t>
            </a:r>
          </a:p>
          <a:p>
            <a:r>
              <a:rPr lang="en-US" dirty="0" smtClean="0"/>
              <a:t>Small </a:t>
            </a:r>
            <a:r>
              <a:rPr lang="en-US" dirty="0"/>
              <a:t>beaks: small </a:t>
            </a:r>
            <a:r>
              <a:rPr lang="en-US" dirty="0" smtClean="0"/>
              <a:t>seeds</a:t>
            </a:r>
          </a:p>
          <a:p>
            <a:r>
              <a:rPr lang="en-US" dirty="0" smtClean="0"/>
              <a:t>Medium </a:t>
            </a:r>
            <a:r>
              <a:rPr lang="en-US" dirty="0"/>
              <a:t>beaks: no </a:t>
            </a:r>
            <a:r>
              <a:rPr lang="en-US" dirty="0" smtClean="0"/>
              <a:t>seeds (low fitness)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365" y="4449080"/>
            <a:ext cx="2504641" cy="189071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574807" y="1752770"/>
            <a:ext cx="26184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Disruptive/diversifying</a:t>
            </a:r>
            <a:endParaRPr lang="en-US" sz="2000" b="1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8993153" y="2391851"/>
            <a:ext cx="0" cy="157286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8993153" y="3964720"/>
            <a:ext cx="2120686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9530543" y="4312444"/>
            <a:ext cx="1106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Gill Sans"/>
              </a:rPr>
              <a:t>Genotype</a:t>
            </a:r>
            <a:endParaRPr lang="en-US" dirty="0">
              <a:cs typeface="Gill Sans"/>
            </a:endParaRPr>
          </a:p>
        </p:txBody>
      </p:sp>
      <p:sp>
        <p:nvSpPr>
          <p:cNvPr id="28" name="TextBox 27"/>
          <p:cNvSpPr txBox="1"/>
          <p:nvPr/>
        </p:nvSpPr>
        <p:spPr>
          <a:xfrm rot="16200000">
            <a:off x="8389142" y="2913582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Gill Sans"/>
              </a:rPr>
              <a:t>Fitness</a:t>
            </a:r>
            <a:endParaRPr lang="en-US" dirty="0">
              <a:cs typeface="Gill San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11840" y="4045010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Gill Sans"/>
              </a:rPr>
              <a:t>BB</a:t>
            </a:r>
            <a:endParaRPr lang="en-US" sz="1600" dirty="0">
              <a:cs typeface="Gill San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806896" y="4045010"/>
            <a:ext cx="415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Gill Sans"/>
              </a:rPr>
              <a:t>AB</a:t>
            </a:r>
            <a:endParaRPr lang="en-US" sz="1600" dirty="0">
              <a:cs typeface="Gill San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508365" y="4045010"/>
            <a:ext cx="4219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Gill Sans"/>
              </a:rPr>
              <a:t>AA</a:t>
            </a:r>
            <a:endParaRPr lang="en-US" sz="1600" dirty="0">
              <a:cs typeface="Gill San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212729" y="2881537"/>
            <a:ext cx="252000" cy="1080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9918443" y="3433126"/>
            <a:ext cx="252000" cy="540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0555649" y="2770365"/>
            <a:ext cx="252000" cy="118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30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Rhesus factor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Name is historical (first identified in rhesus monkeys), now called Rh factor</a:t>
            </a:r>
          </a:p>
          <a:p>
            <a:r>
              <a:rPr lang="en-US" dirty="0" smtClean="0"/>
              <a:t>A blood group system with many alleles (RHD gene), most important are Rh+/Rh-</a:t>
            </a:r>
          </a:p>
          <a:p>
            <a:pPr lvl="1"/>
            <a:r>
              <a:rPr lang="en-US" dirty="0" smtClean="0"/>
              <a:t>The +/- after A/B/O</a:t>
            </a:r>
          </a:p>
          <a:p>
            <a:endParaRPr lang="en-US" dirty="0" smtClean="0"/>
          </a:p>
          <a:p>
            <a:r>
              <a:rPr lang="en-US" dirty="0" smtClean="0"/>
              <a:t>Rh+ individuals have the antigen, </a:t>
            </a:r>
            <a:br>
              <a:rPr lang="en-US" dirty="0" smtClean="0"/>
            </a:br>
            <a:r>
              <a:rPr lang="en-US" dirty="0" smtClean="0"/>
              <a:t>and thus do not consider it foreign</a:t>
            </a:r>
          </a:p>
          <a:p>
            <a:r>
              <a:rPr lang="en-US" dirty="0" smtClean="0"/>
              <a:t>Rh- individuals do not have it, and develop an </a:t>
            </a:r>
            <a:br>
              <a:rPr lang="en-US" dirty="0" smtClean="0"/>
            </a:br>
            <a:r>
              <a:rPr lang="en-US" dirty="0" smtClean="0"/>
              <a:t>immune response (hemolysis) when exposed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401" y="3119120"/>
            <a:ext cx="3930592" cy="3560169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9121616"/>
              </p:ext>
            </p:extLst>
          </p:nvPr>
        </p:nvGraphicFramePr>
        <p:xfrm>
          <a:off x="918481" y="5332306"/>
          <a:ext cx="6142720" cy="792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5680">
                  <a:extLst>
                    <a:ext uri="{9D8B030D-6E8A-4147-A177-3AD203B41FA5}">
                      <a16:colId xmlns:a16="http://schemas.microsoft.com/office/drawing/2014/main" val="50732732"/>
                    </a:ext>
                  </a:extLst>
                </a:gridCol>
                <a:gridCol w="1535680">
                  <a:extLst>
                    <a:ext uri="{9D8B030D-6E8A-4147-A177-3AD203B41FA5}">
                      <a16:colId xmlns:a16="http://schemas.microsoft.com/office/drawing/2014/main" val="297276191"/>
                    </a:ext>
                  </a:extLst>
                </a:gridCol>
                <a:gridCol w="1535680">
                  <a:extLst>
                    <a:ext uri="{9D8B030D-6E8A-4147-A177-3AD203B41FA5}">
                      <a16:colId xmlns:a16="http://schemas.microsoft.com/office/drawing/2014/main" val="2921421563"/>
                    </a:ext>
                  </a:extLst>
                </a:gridCol>
                <a:gridCol w="1535680">
                  <a:extLst>
                    <a:ext uri="{9D8B030D-6E8A-4147-A177-3AD203B41FA5}">
                      <a16:colId xmlns:a16="http://schemas.microsoft.com/office/drawing/2014/main" val="2142242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Genotype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+/+</a:t>
                      </a:r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+/-</a:t>
                      </a:r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-/-</a:t>
                      </a:r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569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Phenotype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+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+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7049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3424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Rh factor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32253"/>
            <a:ext cx="10515600" cy="2956773"/>
          </a:xfrm>
        </p:spPr>
        <p:txBody>
          <a:bodyPr>
            <a:normAutofit/>
          </a:bodyPr>
          <a:lstStyle/>
          <a:p>
            <a:r>
              <a:rPr lang="en-US" dirty="0" smtClean="0"/>
              <a:t>Rh factor must be matched in blood transfusion (same as ABO)</a:t>
            </a:r>
          </a:p>
          <a:p>
            <a:r>
              <a:rPr lang="en-US" dirty="0" smtClean="0"/>
              <a:t>Hemolytic disease of the newborn: negative mother with positive fetus</a:t>
            </a:r>
          </a:p>
          <a:p>
            <a:r>
              <a:rPr lang="en-US" dirty="0" smtClean="0"/>
              <a:t>Antibodies develop after birth of first child</a:t>
            </a:r>
          </a:p>
          <a:p>
            <a:pPr lvl="1"/>
            <a:r>
              <a:rPr lang="en-US" dirty="0" smtClean="0"/>
              <a:t>Or during pregnancy due to bleeding, miscarriage, etc.</a:t>
            </a:r>
          </a:p>
          <a:p>
            <a:r>
              <a:rPr lang="en-US" dirty="0" smtClean="0"/>
              <a:t>Antibodies break down the fetus’ red blood cells in the second pregnancy</a:t>
            </a:r>
          </a:p>
          <a:p>
            <a:r>
              <a:rPr lang="en-US" dirty="0" smtClean="0"/>
              <a:t>In modern medicine, mothers receive antibodies during pregnancy to bind antigen and avoid immune response</a:t>
            </a:r>
          </a:p>
          <a:p>
            <a:endParaRPr lang="en-US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53306035"/>
                  </p:ext>
                </p:extLst>
              </p:nvPr>
            </p:nvGraphicFramePr>
            <p:xfrm>
              <a:off x="4815839" y="4489026"/>
              <a:ext cx="5222240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44448">
                      <a:extLst>
                        <a:ext uri="{9D8B030D-6E8A-4147-A177-3AD203B41FA5}">
                          <a16:colId xmlns:a16="http://schemas.microsoft.com/office/drawing/2014/main" val="3003107027"/>
                        </a:ext>
                      </a:extLst>
                    </a:gridCol>
                    <a:gridCol w="1044448">
                      <a:extLst>
                        <a:ext uri="{9D8B030D-6E8A-4147-A177-3AD203B41FA5}">
                          <a16:colId xmlns:a16="http://schemas.microsoft.com/office/drawing/2014/main" val="1045044625"/>
                        </a:ext>
                      </a:extLst>
                    </a:gridCol>
                    <a:gridCol w="1044448">
                      <a:extLst>
                        <a:ext uri="{9D8B030D-6E8A-4147-A177-3AD203B41FA5}">
                          <a16:colId xmlns:a16="http://schemas.microsoft.com/office/drawing/2014/main" val="243909731"/>
                        </a:ext>
                      </a:extLst>
                    </a:gridCol>
                    <a:gridCol w="1044448">
                      <a:extLst>
                        <a:ext uri="{9D8B030D-6E8A-4147-A177-3AD203B41FA5}">
                          <a16:colId xmlns:a16="http://schemas.microsoft.com/office/drawing/2014/main" val="811036077"/>
                        </a:ext>
                      </a:extLst>
                    </a:gridCol>
                    <a:gridCol w="1044448">
                      <a:extLst>
                        <a:ext uri="{9D8B030D-6E8A-4147-A177-3AD203B41FA5}">
                          <a16:colId xmlns:a16="http://schemas.microsoft.com/office/drawing/2014/main" val="559379006"/>
                        </a:ext>
                      </a:extLst>
                    </a:gridCol>
                  </a:tblGrid>
                  <a:tr h="334941">
                    <a:tc rowSpan="2" gridSpan="2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Mother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4873501"/>
                      </a:ext>
                    </a:extLst>
                  </a:tr>
                  <a:tr h="334941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+/+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+/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endParaRPr lang="en-US" sz="2000" b="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2000" dirty="0" smtClean="0"/>
                            <a:t>/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4813964"/>
                      </a:ext>
                    </a:extLst>
                  </a:tr>
                  <a:tr h="334941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Father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+/+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2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30519477"/>
                      </a:ext>
                    </a:extLst>
                  </a:tr>
                  <a:tr h="334941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+/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28593408"/>
                      </a:ext>
                    </a:extLst>
                  </a:tr>
                  <a:tr h="334941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2000" dirty="0" smtClean="0"/>
                            <a:t>/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0334304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53306035"/>
                  </p:ext>
                </p:extLst>
              </p:nvPr>
            </p:nvGraphicFramePr>
            <p:xfrm>
              <a:off x="4815839" y="4489026"/>
              <a:ext cx="5222240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44448">
                      <a:extLst>
                        <a:ext uri="{9D8B030D-6E8A-4147-A177-3AD203B41FA5}">
                          <a16:colId xmlns:a16="http://schemas.microsoft.com/office/drawing/2014/main" val="3003107027"/>
                        </a:ext>
                      </a:extLst>
                    </a:gridCol>
                    <a:gridCol w="1044448">
                      <a:extLst>
                        <a:ext uri="{9D8B030D-6E8A-4147-A177-3AD203B41FA5}">
                          <a16:colId xmlns:a16="http://schemas.microsoft.com/office/drawing/2014/main" val="1045044625"/>
                        </a:ext>
                      </a:extLst>
                    </a:gridCol>
                    <a:gridCol w="1044448">
                      <a:extLst>
                        <a:ext uri="{9D8B030D-6E8A-4147-A177-3AD203B41FA5}">
                          <a16:colId xmlns:a16="http://schemas.microsoft.com/office/drawing/2014/main" val="243909731"/>
                        </a:ext>
                      </a:extLst>
                    </a:gridCol>
                    <a:gridCol w="1044448">
                      <a:extLst>
                        <a:ext uri="{9D8B030D-6E8A-4147-A177-3AD203B41FA5}">
                          <a16:colId xmlns:a16="http://schemas.microsoft.com/office/drawing/2014/main" val="811036077"/>
                        </a:ext>
                      </a:extLst>
                    </a:gridCol>
                    <a:gridCol w="1044448">
                      <a:extLst>
                        <a:ext uri="{9D8B030D-6E8A-4147-A177-3AD203B41FA5}">
                          <a16:colId xmlns:a16="http://schemas.microsoft.com/office/drawing/2014/main" val="559379006"/>
                        </a:ext>
                      </a:extLst>
                    </a:gridCol>
                  </a:tblGrid>
                  <a:tr h="396240">
                    <a:tc rowSpan="2" gridSpan="2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Mother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4873501"/>
                      </a:ext>
                    </a:extLst>
                  </a:tr>
                  <a:tr h="3962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+/+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1754" t="-107692" r="-101754" b="-3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99419" t="-107692" r="-1163" b="-3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4813964"/>
                      </a:ext>
                    </a:extLst>
                  </a:tr>
                  <a:tr h="3962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Father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+/+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2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30519477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1170" t="-309231" r="-302339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28593408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1170" t="-409231" r="-302339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0334304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93944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Rh factor: disruptive selection and …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61812"/>
            <a:ext cx="10836564" cy="2534344"/>
          </a:xfrm>
        </p:spPr>
        <p:txBody>
          <a:bodyPr/>
          <a:lstStyle/>
          <a:p>
            <a:r>
              <a:rPr lang="en-US" dirty="0" smtClean="0"/>
              <a:t>Suppose the Rh- allele is rare</a:t>
            </a:r>
          </a:p>
          <a:p>
            <a:pPr lvl="1"/>
            <a:r>
              <a:rPr lang="en-US" dirty="0" smtClean="0"/>
              <a:t>Almost all fathers are Rh+</a:t>
            </a:r>
          </a:p>
          <a:p>
            <a:pPr lvl="1"/>
            <a:r>
              <a:rPr lang="en-US" dirty="0" smtClean="0"/>
              <a:t>Thus, Rh- mothers (genotype -/-) suffer from lower fitness</a:t>
            </a:r>
          </a:p>
          <a:p>
            <a:pPr lvl="1"/>
            <a:r>
              <a:rPr lang="en-US" dirty="0" smtClean="0"/>
              <a:t>Rh- allele will decline in frequency and disappear</a:t>
            </a:r>
            <a:endParaRPr lang="he-IL" dirty="0" smtClean="0"/>
          </a:p>
          <a:p>
            <a:r>
              <a:rPr lang="en-US" dirty="0" smtClean="0"/>
              <a:t>If the Rh- allele is very common, the Rh+ allele will have lower fitness and disappear</a:t>
            </a:r>
          </a:p>
          <a:p>
            <a:r>
              <a:rPr lang="en-US" dirty="0" smtClean="0"/>
              <a:t>Selection pressure (e.g., het advantage) must have existed to keep both alleles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76970914"/>
                  </p:ext>
                </p:extLst>
              </p:nvPr>
            </p:nvGraphicFramePr>
            <p:xfrm>
              <a:off x="6380439" y="4408813"/>
              <a:ext cx="4536425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07285">
                      <a:extLst>
                        <a:ext uri="{9D8B030D-6E8A-4147-A177-3AD203B41FA5}">
                          <a16:colId xmlns:a16="http://schemas.microsoft.com/office/drawing/2014/main" val="3003107027"/>
                        </a:ext>
                      </a:extLst>
                    </a:gridCol>
                    <a:gridCol w="907285">
                      <a:extLst>
                        <a:ext uri="{9D8B030D-6E8A-4147-A177-3AD203B41FA5}">
                          <a16:colId xmlns:a16="http://schemas.microsoft.com/office/drawing/2014/main" val="1045044625"/>
                        </a:ext>
                      </a:extLst>
                    </a:gridCol>
                    <a:gridCol w="907285">
                      <a:extLst>
                        <a:ext uri="{9D8B030D-6E8A-4147-A177-3AD203B41FA5}">
                          <a16:colId xmlns:a16="http://schemas.microsoft.com/office/drawing/2014/main" val="243909731"/>
                        </a:ext>
                      </a:extLst>
                    </a:gridCol>
                    <a:gridCol w="907285">
                      <a:extLst>
                        <a:ext uri="{9D8B030D-6E8A-4147-A177-3AD203B41FA5}">
                          <a16:colId xmlns:a16="http://schemas.microsoft.com/office/drawing/2014/main" val="811036077"/>
                        </a:ext>
                      </a:extLst>
                    </a:gridCol>
                    <a:gridCol w="907285">
                      <a:extLst>
                        <a:ext uri="{9D8B030D-6E8A-4147-A177-3AD203B41FA5}">
                          <a16:colId xmlns:a16="http://schemas.microsoft.com/office/drawing/2014/main" val="559379006"/>
                        </a:ext>
                      </a:extLst>
                    </a:gridCol>
                  </a:tblGrid>
                  <a:tr h="247904">
                    <a:tc rowSpan="2" gridSpan="2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Mother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4873501"/>
                      </a:ext>
                    </a:extLst>
                  </a:tr>
                  <a:tr h="247904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+/+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+/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endParaRPr lang="en-US" sz="2000" b="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2000" dirty="0" smtClean="0"/>
                            <a:t>/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4813964"/>
                      </a:ext>
                    </a:extLst>
                  </a:tr>
                  <a:tr h="247904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Father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+/+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2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30519477"/>
                      </a:ext>
                    </a:extLst>
                  </a:tr>
                  <a:tr h="247904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+/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28593408"/>
                      </a:ext>
                    </a:extLst>
                  </a:tr>
                  <a:tr h="247904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2000" dirty="0" smtClean="0"/>
                            <a:t>/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0334304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76970914"/>
                  </p:ext>
                </p:extLst>
              </p:nvPr>
            </p:nvGraphicFramePr>
            <p:xfrm>
              <a:off x="6380439" y="4408813"/>
              <a:ext cx="4536425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07285">
                      <a:extLst>
                        <a:ext uri="{9D8B030D-6E8A-4147-A177-3AD203B41FA5}">
                          <a16:colId xmlns:a16="http://schemas.microsoft.com/office/drawing/2014/main" val="3003107027"/>
                        </a:ext>
                      </a:extLst>
                    </a:gridCol>
                    <a:gridCol w="907285">
                      <a:extLst>
                        <a:ext uri="{9D8B030D-6E8A-4147-A177-3AD203B41FA5}">
                          <a16:colId xmlns:a16="http://schemas.microsoft.com/office/drawing/2014/main" val="1045044625"/>
                        </a:ext>
                      </a:extLst>
                    </a:gridCol>
                    <a:gridCol w="907285">
                      <a:extLst>
                        <a:ext uri="{9D8B030D-6E8A-4147-A177-3AD203B41FA5}">
                          <a16:colId xmlns:a16="http://schemas.microsoft.com/office/drawing/2014/main" val="243909731"/>
                        </a:ext>
                      </a:extLst>
                    </a:gridCol>
                    <a:gridCol w="907285">
                      <a:extLst>
                        <a:ext uri="{9D8B030D-6E8A-4147-A177-3AD203B41FA5}">
                          <a16:colId xmlns:a16="http://schemas.microsoft.com/office/drawing/2014/main" val="811036077"/>
                        </a:ext>
                      </a:extLst>
                    </a:gridCol>
                    <a:gridCol w="907285">
                      <a:extLst>
                        <a:ext uri="{9D8B030D-6E8A-4147-A177-3AD203B41FA5}">
                          <a16:colId xmlns:a16="http://schemas.microsoft.com/office/drawing/2014/main" val="559379006"/>
                        </a:ext>
                      </a:extLst>
                    </a:gridCol>
                  </a:tblGrid>
                  <a:tr h="396240">
                    <a:tc rowSpan="2" gridSpan="2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Mother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4873501"/>
                      </a:ext>
                    </a:extLst>
                  </a:tr>
                  <a:tr h="396240">
                    <a:tc gridSpan="2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/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+/+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0671" t="-107692" r="-101342" b="-3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00671" t="-107692" r="-1342" b="-3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4813964"/>
                      </a:ext>
                    </a:extLst>
                  </a:tr>
                  <a:tr h="39624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Father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+/+</a:t>
                          </a:r>
                          <a:endParaRPr lang="en-US" sz="2000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2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30519477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671" t="-309231" r="-301342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28593408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671" t="-409231" r="-301342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03343045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7" name="Straight Connector 6"/>
          <p:cNvCxnSpPr/>
          <p:nvPr/>
        </p:nvCxnSpPr>
        <p:spPr>
          <a:xfrm>
            <a:off x="1487441" y="6313823"/>
            <a:ext cx="3241040" cy="0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487441" y="4408813"/>
            <a:ext cx="0" cy="1895869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59164" y="6113768"/>
            <a:ext cx="7024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Time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19521" y="4408813"/>
            <a:ext cx="2611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Rh- Allele frequency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1487441" y="4934299"/>
            <a:ext cx="3058160" cy="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64464" y="4734244"/>
            <a:ext cx="7569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100%</a:t>
            </a:r>
          </a:p>
        </p:txBody>
      </p:sp>
      <p:sp>
        <p:nvSpPr>
          <p:cNvPr id="13" name="Freeform 12"/>
          <p:cNvSpPr/>
          <p:nvPr/>
        </p:nvSpPr>
        <p:spPr>
          <a:xfrm flipV="1">
            <a:off x="1487441" y="4934299"/>
            <a:ext cx="2712720" cy="400191"/>
          </a:xfrm>
          <a:custGeom>
            <a:avLst/>
            <a:gdLst>
              <a:gd name="connsiteX0" fmla="*/ 0 w 1452880"/>
              <a:gd name="connsiteY0" fmla="*/ 0 h 500159"/>
              <a:gd name="connsiteX1" fmla="*/ 50800 w 1452880"/>
              <a:gd name="connsiteY1" fmla="*/ 50800 h 500159"/>
              <a:gd name="connsiteX2" fmla="*/ 81280 w 1452880"/>
              <a:gd name="connsiteY2" fmla="*/ 71120 h 500159"/>
              <a:gd name="connsiteX3" fmla="*/ 91440 w 1452880"/>
              <a:gd name="connsiteY3" fmla="*/ 101600 h 500159"/>
              <a:gd name="connsiteX4" fmla="*/ 142240 w 1452880"/>
              <a:gd name="connsiteY4" fmla="*/ 162560 h 500159"/>
              <a:gd name="connsiteX5" fmla="*/ 162560 w 1452880"/>
              <a:gd name="connsiteY5" fmla="*/ 233680 h 500159"/>
              <a:gd name="connsiteX6" fmla="*/ 243840 w 1452880"/>
              <a:gd name="connsiteY6" fmla="*/ 325120 h 500159"/>
              <a:gd name="connsiteX7" fmla="*/ 274320 w 1452880"/>
              <a:gd name="connsiteY7" fmla="*/ 345440 h 500159"/>
              <a:gd name="connsiteX8" fmla="*/ 314960 w 1452880"/>
              <a:gd name="connsiteY8" fmla="*/ 375920 h 500159"/>
              <a:gd name="connsiteX9" fmla="*/ 436880 w 1452880"/>
              <a:gd name="connsiteY9" fmla="*/ 436880 h 500159"/>
              <a:gd name="connsiteX10" fmla="*/ 548640 w 1452880"/>
              <a:gd name="connsiteY10" fmla="*/ 457200 h 500159"/>
              <a:gd name="connsiteX11" fmla="*/ 701040 w 1452880"/>
              <a:gd name="connsiteY11" fmla="*/ 467360 h 500159"/>
              <a:gd name="connsiteX12" fmla="*/ 894080 w 1452880"/>
              <a:gd name="connsiteY12" fmla="*/ 497840 h 500159"/>
              <a:gd name="connsiteX13" fmla="*/ 1452880 w 1452880"/>
              <a:gd name="connsiteY13" fmla="*/ 497840 h 500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52880" h="500159">
                <a:moveTo>
                  <a:pt x="0" y="0"/>
                </a:moveTo>
                <a:cubicBezTo>
                  <a:pt x="16933" y="16933"/>
                  <a:pt x="32778" y="35031"/>
                  <a:pt x="50800" y="50800"/>
                </a:cubicBezTo>
                <a:cubicBezTo>
                  <a:pt x="59990" y="58841"/>
                  <a:pt x="73652" y="61585"/>
                  <a:pt x="81280" y="71120"/>
                </a:cubicBezTo>
                <a:cubicBezTo>
                  <a:pt x="87970" y="79483"/>
                  <a:pt x="86651" y="92021"/>
                  <a:pt x="91440" y="101600"/>
                </a:cubicBezTo>
                <a:cubicBezTo>
                  <a:pt x="105585" y="129890"/>
                  <a:pt x="119770" y="140090"/>
                  <a:pt x="142240" y="162560"/>
                </a:cubicBezTo>
                <a:cubicBezTo>
                  <a:pt x="145495" y="175581"/>
                  <a:pt x="155272" y="219104"/>
                  <a:pt x="162560" y="233680"/>
                </a:cubicBezTo>
                <a:cubicBezTo>
                  <a:pt x="177830" y="264219"/>
                  <a:pt x="223645" y="311657"/>
                  <a:pt x="243840" y="325120"/>
                </a:cubicBezTo>
                <a:cubicBezTo>
                  <a:pt x="254000" y="331893"/>
                  <a:pt x="264384" y="338343"/>
                  <a:pt x="274320" y="345440"/>
                </a:cubicBezTo>
                <a:cubicBezTo>
                  <a:pt x="288099" y="355282"/>
                  <a:pt x="301088" y="366209"/>
                  <a:pt x="314960" y="375920"/>
                </a:cubicBezTo>
                <a:cubicBezTo>
                  <a:pt x="362911" y="409486"/>
                  <a:pt x="379792" y="425462"/>
                  <a:pt x="436880" y="436880"/>
                </a:cubicBezTo>
                <a:cubicBezTo>
                  <a:pt x="463303" y="442165"/>
                  <a:pt x="523824" y="454837"/>
                  <a:pt x="548640" y="457200"/>
                </a:cubicBezTo>
                <a:cubicBezTo>
                  <a:pt x="599323" y="462027"/>
                  <a:pt x="650240" y="463973"/>
                  <a:pt x="701040" y="467360"/>
                </a:cubicBezTo>
                <a:cubicBezTo>
                  <a:pt x="773778" y="515852"/>
                  <a:pt x="732298" y="495561"/>
                  <a:pt x="894080" y="497840"/>
                </a:cubicBezTo>
                <a:cubicBezTo>
                  <a:pt x="1080328" y="500463"/>
                  <a:pt x="1266613" y="497840"/>
                  <a:pt x="1452880" y="497840"/>
                </a:cubicBezTo>
              </a:path>
            </a:pathLst>
          </a:custGeom>
          <a:noFill/>
          <a:ln w="19050">
            <a:solidFill>
              <a:srgbClr val="99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1487441" y="5972578"/>
            <a:ext cx="2712720" cy="332103"/>
          </a:xfrm>
          <a:custGeom>
            <a:avLst/>
            <a:gdLst>
              <a:gd name="connsiteX0" fmla="*/ 0 w 1452880"/>
              <a:gd name="connsiteY0" fmla="*/ 0 h 500159"/>
              <a:gd name="connsiteX1" fmla="*/ 50800 w 1452880"/>
              <a:gd name="connsiteY1" fmla="*/ 50800 h 500159"/>
              <a:gd name="connsiteX2" fmla="*/ 81280 w 1452880"/>
              <a:gd name="connsiteY2" fmla="*/ 71120 h 500159"/>
              <a:gd name="connsiteX3" fmla="*/ 91440 w 1452880"/>
              <a:gd name="connsiteY3" fmla="*/ 101600 h 500159"/>
              <a:gd name="connsiteX4" fmla="*/ 142240 w 1452880"/>
              <a:gd name="connsiteY4" fmla="*/ 162560 h 500159"/>
              <a:gd name="connsiteX5" fmla="*/ 162560 w 1452880"/>
              <a:gd name="connsiteY5" fmla="*/ 233680 h 500159"/>
              <a:gd name="connsiteX6" fmla="*/ 243840 w 1452880"/>
              <a:gd name="connsiteY6" fmla="*/ 325120 h 500159"/>
              <a:gd name="connsiteX7" fmla="*/ 274320 w 1452880"/>
              <a:gd name="connsiteY7" fmla="*/ 345440 h 500159"/>
              <a:gd name="connsiteX8" fmla="*/ 314960 w 1452880"/>
              <a:gd name="connsiteY8" fmla="*/ 375920 h 500159"/>
              <a:gd name="connsiteX9" fmla="*/ 436880 w 1452880"/>
              <a:gd name="connsiteY9" fmla="*/ 436880 h 500159"/>
              <a:gd name="connsiteX10" fmla="*/ 548640 w 1452880"/>
              <a:gd name="connsiteY10" fmla="*/ 457200 h 500159"/>
              <a:gd name="connsiteX11" fmla="*/ 701040 w 1452880"/>
              <a:gd name="connsiteY11" fmla="*/ 467360 h 500159"/>
              <a:gd name="connsiteX12" fmla="*/ 894080 w 1452880"/>
              <a:gd name="connsiteY12" fmla="*/ 497840 h 500159"/>
              <a:gd name="connsiteX13" fmla="*/ 1452880 w 1452880"/>
              <a:gd name="connsiteY13" fmla="*/ 497840 h 500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52880" h="500159">
                <a:moveTo>
                  <a:pt x="0" y="0"/>
                </a:moveTo>
                <a:cubicBezTo>
                  <a:pt x="16933" y="16933"/>
                  <a:pt x="32778" y="35031"/>
                  <a:pt x="50800" y="50800"/>
                </a:cubicBezTo>
                <a:cubicBezTo>
                  <a:pt x="59990" y="58841"/>
                  <a:pt x="73652" y="61585"/>
                  <a:pt x="81280" y="71120"/>
                </a:cubicBezTo>
                <a:cubicBezTo>
                  <a:pt x="87970" y="79483"/>
                  <a:pt x="86651" y="92021"/>
                  <a:pt x="91440" y="101600"/>
                </a:cubicBezTo>
                <a:cubicBezTo>
                  <a:pt x="105585" y="129890"/>
                  <a:pt x="119770" y="140090"/>
                  <a:pt x="142240" y="162560"/>
                </a:cubicBezTo>
                <a:cubicBezTo>
                  <a:pt x="145495" y="175581"/>
                  <a:pt x="155272" y="219104"/>
                  <a:pt x="162560" y="233680"/>
                </a:cubicBezTo>
                <a:cubicBezTo>
                  <a:pt x="177830" y="264219"/>
                  <a:pt x="223645" y="311657"/>
                  <a:pt x="243840" y="325120"/>
                </a:cubicBezTo>
                <a:cubicBezTo>
                  <a:pt x="254000" y="331893"/>
                  <a:pt x="264384" y="338343"/>
                  <a:pt x="274320" y="345440"/>
                </a:cubicBezTo>
                <a:cubicBezTo>
                  <a:pt x="288099" y="355282"/>
                  <a:pt x="301088" y="366209"/>
                  <a:pt x="314960" y="375920"/>
                </a:cubicBezTo>
                <a:cubicBezTo>
                  <a:pt x="362911" y="409486"/>
                  <a:pt x="379792" y="425462"/>
                  <a:pt x="436880" y="436880"/>
                </a:cubicBezTo>
                <a:cubicBezTo>
                  <a:pt x="463303" y="442165"/>
                  <a:pt x="523824" y="454837"/>
                  <a:pt x="548640" y="457200"/>
                </a:cubicBezTo>
                <a:cubicBezTo>
                  <a:pt x="599323" y="462027"/>
                  <a:pt x="650240" y="463973"/>
                  <a:pt x="701040" y="467360"/>
                </a:cubicBezTo>
                <a:cubicBezTo>
                  <a:pt x="773778" y="515852"/>
                  <a:pt x="732298" y="495561"/>
                  <a:pt x="894080" y="497840"/>
                </a:cubicBezTo>
                <a:cubicBezTo>
                  <a:pt x="1080328" y="500463"/>
                  <a:pt x="1266613" y="497840"/>
                  <a:pt x="1452880" y="497840"/>
                </a:cubicBezTo>
              </a:path>
            </a:pathLst>
          </a:custGeom>
          <a:noFill/>
          <a:ln w="19050">
            <a:solidFill>
              <a:srgbClr val="99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016817" y="610462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12880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Pigmentation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Pigmentation in the skin, eye, and hair is determined by the amount of the melanin pigment (more melanin – darker color)</a:t>
            </a:r>
          </a:p>
          <a:p>
            <a:r>
              <a:rPr lang="en-US" dirty="0"/>
              <a:t>Eye color: rs12913832/C in OCA2 enhancer causes </a:t>
            </a:r>
            <a:br>
              <a:rPr lang="en-US" dirty="0"/>
            </a:br>
            <a:r>
              <a:rPr lang="en-US" dirty="0"/>
              <a:t>blue eyes in Europeans, nearly recessive</a:t>
            </a:r>
          </a:p>
          <a:p>
            <a:endParaRPr lang="en-US" dirty="0" smtClean="0"/>
          </a:p>
          <a:p>
            <a:r>
              <a:rPr lang="en-US" dirty="0" smtClean="0"/>
              <a:t>Unclear whether there was selection pressure</a:t>
            </a:r>
          </a:p>
          <a:p>
            <a:pPr lvl="1"/>
            <a:r>
              <a:rPr lang="en-US" smtClean="0"/>
              <a:t>Jablonski </a:t>
            </a:r>
            <a:r>
              <a:rPr lang="en-US" dirty="0" smtClean="0"/>
              <a:t>et al., PTRSB, 2017</a:t>
            </a:r>
          </a:p>
          <a:p>
            <a:pPr lvl="1"/>
            <a:r>
              <a:rPr lang="en-US" dirty="0" smtClean="0"/>
              <a:t>Yang et al., Nat Genet, 2012</a:t>
            </a:r>
          </a:p>
          <a:p>
            <a:pPr lvl="1"/>
            <a:r>
              <a:rPr lang="en-US" dirty="0" smtClean="0"/>
              <a:t>Ancient DNA </a:t>
            </a:r>
            <a:r>
              <a:rPr lang="en-US" sz="1800" dirty="0" smtClean="0"/>
              <a:t>(Mathieson et al., Nature, 2015)</a:t>
            </a:r>
          </a:p>
          <a:p>
            <a:pPr lvl="1"/>
            <a:endParaRPr lang="en-US" sz="1800" dirty="0"/>
          </a:p>
          <a:p>
            <a:r>
              <a:rPr lang="en-US" dirty="0" smtClean="0"/>
              <a:t>Hair color also not showing selection pressure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818" y="3154776"/>
            <a:ext cx="3178607" cy="329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37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Skin pigmentation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664333"/>
            <a:ext cx="10515600" cy="4572060"/>
          </a:xfrm>
        </p:spPr>
        <p:txBody>
          <a:bodyPr>
            <a:normAutofit/>
          </a:bodyPr>
          <a:lstStyle/>
          <a:p>
            <a:r>
              <a:rPr lang="en-US" dirty="0" smtClean="0"/>
              <a:t>High levels of melanin are protective against UV radiation, and protect folate from photolysis</a:t>
            </a:r>
            <a:endParaRPr lang="he-IL" dirty="0" smtClean="0"/>
          </a:p>
          <a:p>
            <a:r>
              <a:rPr lang="en-US" dirty="0" smtClean="0"/>
              <a:t>But lead to vitamin D deficiency in higher latitudes (rickets and other diseases)</a:t>
            </a:r>
          </a:p>
          <a:p>
            <a:r>
              <a:rPr lang="en-US" dirty="0" smtClean="0"/>
              <a:t>Light pigmentation evolved multiple times</a:t>
            </a:r>
          </a:p>
          <a:p>
            <a:endParaRPr lang="en-US" dirty="0" smtClean="0"/>
          </a:p>
          <a:p>
            <a:r>
              <a:rPr lang="en-US" dirty="0" smtClean="0"/>
              <a:t>In Europeans, variants in SLC24A5, SLC45A2</a:t>
            </a:r>
            <a:br>
              <a:rPr lang="en-US" dirty="0" smtClean="0"/>
            </a:br>
            <a:r>
              <a:rPr lang="en-US" dirty="0" smtClean="0"/>
              <a:t>are nearly fixed (low frequency elsewhere)</a:t>
            </a:r>
          </a:p>
          <a:p>
            <a:r>
              <a:rPr lang="en-US" dirty="0" smtClean="0"/>
              <a:t>Other genes: OCA2, MC1R (also hair color), </a:t>
            </a:r>
            <a:br>
              <a:rPr lang="en-US" dirty="0" smtClean="0"/>
            </a:br>
            <a:r>
              <a:rPr lang="en-US" dirty="0" smtClean="0"/>
              <a:t>TYR, TYRP1, DCT, KITLG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231" y="3042702"/>
            <a:ext cx="5002615" cy="36365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24664" y="6288564"/>
            <a:ext cx="2460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HGDP browser; </a:t>
            </a:r>
            <a:r>
              <a:rPr lang="en-US" sz="1600" dirty="0" err="1" smtClean="0">
                <a:cs typeface="Times New Roman" panose="02020603050405020304" pitchFamily="18" charset="0"/>
              </a:rPr>
              <a:t>Razib</a:t>
            </a:r>
            <a:r>
              <a:rPr lang="en-US" sz="1600" dirty="0" smtClean="0">
                <a:cs typeface="Times New Roman" panose="02020603050405020304" pitchFamily="18" charset="0"/>
              </a:rPr>
              <a:t> Khan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11739" y="3042702"/>
            <a:ext cx="10827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993366"/>
                </a:solidFill>
              </a:rPr>
              <a:t>SLC24A5</a:t>
            </a:r>
            <a:endParaRPr lang="en-US" sz="2000" dirty="0" smtClean="0">
              <a:solidFill>
                <a:srgbClr val="993366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691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 selection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69133"/>
            <a:ext cx="3082339" cy="3750947"/>
          </a:xfrm>
        </p:spPr>
        <p:txBody>
          <a:bodyPr>
            <a:normAutofit/>
          </a:bodyPr>
          <a:lstStyle/>
          <a:p>
            <a:r>
              <a:rPr lang="en-US" dirty="0" smtClean="0"/>
              <a:t>Selection likely happened at different periods for each gene/mutation</a:t>
            </a:r>
          </a:p>
          <a:p>
            <a:r>
              <a:rPr lang="en-US" dirty="0" smtClean="0"/>
              <a:t>Some SNPs selected recently, some at out-of-Africa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9318" y="1572893"/>
            <a:ext cx="7785001" cy="491466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509760" y="5232400"/>
            <a:ext cx="1777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Stern et al., 201</a:t>
            </a:r>
            <a:r>
              <a:rPr lang="he-IL" dirty="0" smtClean="0">
                <a:cs typeface="Times New Roman" panose="02020603050405020304" pitchFamily="18" charset="0"/>
              </a:rPr>
              <a:t>9</a:t>
            </a:r>
            <a:endParaRPr lang="en-US" dirty="0" smtClean="0">
              <a:cs typeface="Times New Roman" panose="02020603050405020304" pitchFamily="18" charset="0"/>
            </a:endParaRPr>
          </a:p>
          <a:p>
            <a:r>
              <a:rPr lang="en-US" dirty="0" smtClean="0">
                <a:cs typeface="Times New Roman" panose="02020603050405020304" pitchFamily="18" charset="0"/>
              </a:rPr>
              <a:t>British</a:t>
            </a:r>
          </a:p>
        </p:txBody>
      </p:sp>
    </p:spTree>
    <p:extLst>
      <p:ext uri="{BB962C8B-B14F-4D97-AF65-F5344CB8AC3E}">
        <p14:creationId xmlns:p14="http://schemas.microsoft.com/office/powerpoint/2010/main" val="278184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Skin pigmentation in Africans: complex picture again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6203428" cy="4351338"/>
              </a:xfrm>
            </p:spPr>
            <p:txBody>
              <a:bodyPr/>
              <a:lstStyle/>
              <a:p>
                <a:r>
                  <a:rPr lang="en-US" dirty="0" smtClean="0"/>
                  <a:t>The European mutations explain little variation, many more genes to be found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However, rs1426654 at SLC24A5 (</a:t>
                </a:r>
                <a:r>
                  <a:rPr lang="en-US" smtClean="0"/>
                  <a:t>lighter skin) has </a:t>
                </a:r>
                <a:r>
                  <a:rPr lang="en-US" dirty="0" smtClean="0"/>
                  <a:t>reached high frequency in </a:t>
                </a:r>
                <a:r>
                  <a:rPr lang="en-US" dirty="0" err="1" smtClean="0"/>
                  <a:t>KhoeSan</a:t>
                </a:r>
                <a:endParaRPr lang="en-US" dirty="0" smtClean="0"/>
              </a:p>
              <a:p>
                <a:r>
                  <a:rPr lang="en-US" dirty="0" smtClean="0"/>
                  <a:t>Arrived there from East-Africa &lt;2000 years ago, and expanded rapidly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≈0.05</m:t>
                    </m:r>
                  </m:oMath>
                </a14:m>
                <a:r>
                  <a:rPr lang="en-US" dirty="0" smtClean="0"/>
                  <a:t>)</a:t>
                </a:r>
              </a:p>
              <a:p>
                <a:r>
                  <a:rPr lang="en-US" dirty="0" smtClean="0"/>
                  <a:t>Selection pressure unclear (sexual?)</a:t>
                </a:r>
              </a:p>
              <a:p>
                <a:r>
                  <a:rPr lang="en-US" sz="1800" dirty="0" smtClean="0"/>
                  <a:t>Lin et al, PNAS, 2018</a:t>
                </a: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6203428" cy="4351338"/>
              </a:xfrm>
              <a:blipFill>
                <a:blip r:embed="rId2"/>
                <a:stretch>
                  <a:fillRect l="-1377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/>
          <p:cNvGrpSpPr/>
          <p:nvPr/>
        </p:nvGrpSpPr>
        <p:grpSpPr>
          <a:xfrm>
            <a:off x="7278107" y="1319398"/>
            <a:ext cx="4241444" cy="2688436"/>
            <a:chOff x="5914820" y="3829842"/>
            <a:chExt cx="4241444" cy="268843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49013" y="3829842"/>
              <a:ext cx="4207251" cy="266346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5914820" y="6118168"/>
              <a:ext cx="104387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Melanin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V="1">
              <a:off x="6924502" y="6118168"/>
              <a:ext cx="349134" cy="157941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3060" y="4380784"/>
            <a:ext cx="2985729" cy="22410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017207" y="4038303"/>
            <a:ext cx="2620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Household in South Africa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39600" y="3686694"/>
            <a:ext cx="1296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Martin et al., Cell, 2019</a:t>
            </a:r>
          </a:p>
        </p:txBody>
      </p:sp>
    </p:spTree>
    <p:extLst>
      <p:ext uri="{BB962C8B-B14F-4D97-AF65-F5344CB8AC3E}">
        <p14:creationId xmlns:p14="http://schemas.microsoft.com/office/powerpoint/2010/main" val="355736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in East-Asians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320301"/>
            <a:ext cx="10515600" cy="345623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EDAR:370V&gt;A has one of the strongest signals of selection in humans</a:t>
            </a:r>
          </a:p>
          <a:p>
            <a:pPr lvl="1"/>
            <a:r>
              <a:rPr lang="en-US" dirty="0" smtClean="0"/>
              <a:t>Associated with hair thickness and number of sweat glands</a:t>
            </a:r>
          </a:p>
          <a:p>
            <a:pPr lvl="1"/>
            <a:r>
              <a:rPr lang="en-US" dirty="0"/>
              <a:t>Selection pressure </a:t>
            </a:r>
            <a:r>
              <a:rPr lang="en-US" dirty="0" smtClean="0"/>
              <a:t>unclear, maybe thermoregulation, maybe changes to the mammary gland to transfer more vitamin D to infants </a:t>
            </a:r>
            <a:r>
              <a:rPr lang="en-US" sz="1700" dirty="0" smtClean="0"/>
              <a:t>(</a:t>
            </a:r>
            <a:r>
              <a:rPr lang="en-US" sz="1700" dirty="0" err="1" smtClean="0"/>
              <a:t>Hlusko</a:t>
            </a:r>
            <a:r>
              <a:rPr lang="en-US" sz="1700" dirty="0" smtClean="0"/>
              <a:t> et al., PNAS, 2018)</a:t>
            </a:r>
            <a:endParaRPr lang="en-US" dirty="0" smtClean="0"/>
          </a:p>
          <a:p>
            <a:pPr lvl="1"/>
            <a:r>
              <a:rPr lang="en-US" dirty="0" smtClean="0"/>
              <a:t>Strangely, the mutation appears in 8kya Swedish hunter-gatherers </a:t>
            </a:r>
            <a:r>
              <a:rPr lang="en-US" sz="1400" dirty="0" smtClean="0"/>
              <a:t>(Mathieson et al., Nature, 2015)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Mutations in alcohol metabolizing enzymes (ADH*)</a:t>
            </a:r>
          </a:p>
          <a:p>
            <a:pPr lvl="1"/>
            <a:r>
              <a:rPr lang="en-US" dirty="0" smtClean="0"/>
              <a:t>Under strong selection in East Asia, pressure unclear</a:t>
            </a:r>
          </a:p>
          <a:p>
            <a:pPr lvl="2"/>
            <a:r>
              <a:rPr lang="en-US" dirty="0" smtClean="0"/>
              <a:t>Lower mortality (</a:t>
            </a:r>
            <a:r>
              <a:rPr lang="en-US" dirty="0" err="1" smtClean="0"/>
              <a:t>Sakaue</a:t>
            </a:r>
            <a:r>
              <a:rPr lang="en-US" smtClean="0"/>
              <a:t> et al., EJHG, 2019)</a:t>
            </a:r>
            <a:endParaRPr lang="en-US" dirty="0" smtClean="0"/>
          </a:p>
          <a:p>
            <a:pPr lvl="1"/>
            <a:r>
              <a:rPr lang="en-US" dirty="0" smtClean="0"/>
              <a:t>Lead to much lower alcohol consumption</a:t>
            </a:r>
          </a:p>
          <a:p>
            <a:pPr lvl="1"/>
            <a:r>
              <a:rPr lang="en-US" dirty="0" smtClean="0"/>
              <a:t>rs1229984 also found in Ashkenazi Jews (27%)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5684" y="3897745"/>
            <a:ext cx="4668152" cy="27043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89760" y="3559191"/>
            <a:ext cx="23971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Grossman et al., Cell, 2013</a:t>
            </a:r>
          </a:p>
          <a:p>
            <a:r>
              <a:rPr lang="en-US" sz="1600" dirty="0" smtClean="0">
                <a:cs typeface="Times New Roman" panose="02020603050405020304" pitchFamily="18" charset="0"/>
              </a:rPr>
              <a:t>Chinese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81" y="4887943"/>
            <a:ext cx="4960505" cy="17141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84976" y="4761721"/>
            <a:ext cx="28888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Okada et al., Nat </a:t>
            </a:r>
            <a:r>
              <a:rPr lang="en-US" sz="1600" dirty="0" err="1" smtClean="0">
                <a:cs typeface="Times New Roman" panose="02020603050405020304" pitchFamily="18" charset="0"/>
              </a:rPr>
              <a:t>Commun</a:t>
            </a:r>
            <a:r>
              <a:rPr lang="en-US" sz="1600" dirty="0" smtClean="0">
                <a:cs typeface="Times New Roman" panose="02020603050405020304" pitchFamily="18" charset="0"/>
              </a:rPr>
              <a:t>, 2018</a:t>
            </a:r>
          </a:p>
          <a:p>
            <a:r>
              <a:rPr lang="en-US" sz="1600" dirty="0" smtClean="0">
                <a:cs typeface="Times New Roman" panose="02020603050405020304" pitchFamily="18" charset="0"/>
              </a:rPr>
              <a:t>Japanese</a:t>
            </a:r>
          </a:p>
        </p:txBody>
      </p:sp>
    </p:spTree>
    <p:extLst>
      <p:ext uri="{BB962C8B-B14F-4D97-AF65-F5344CB8AC3E}">
        <p14:creationId xmlns:p14="http://schemas.microsoft.com/office/powerpoint/2010/main" val="1002209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Extreme environments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Arctic environment</a:t>
            </a:r>
          </a:p>
          <a:p>
            <a:r>
              <a:rPr lang="en-US" dirty="0" smtClean="0"/>
              <a:t>High altitudes</a:t>
            </a:r>
          </a:p>
          <a:p>
            <a:r>
              <a:rPr lang="en-US" dirty="0" smtClean="0"/>
              <a:t>Sea diving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8481" y="6005511"/>
            <a:ext cx="38918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cs typeface="Times New Roman" panose="02020603050405020304" pitchFamily="18" charset="0"/>
              </a:rPr>
              <a:t>Illardo</a:t>
            </a:r>
            <a:r>
              <a:rPr lang="en-US" sz="1600" dirty="0" smtClean="0">
                <a:cs typeface="Times New Roman" panose="02020603050405020304" pitchFamily="18" charset="0"/>
              </a:rPr>
              <a:t> and Nielsen, </a:t>
            </a:r>
            <a:r>
              <a:rPr lang="en-US" sz="1600" dirty="0" err="1" smtClean="0">
                <a:cs typeface="Times New Roman" panose="02020603050405020304" pitchFamily="18" charset="0"/>
              </a:rPr>
              <a:t>Curr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Opin</a:t>
            </a:r>
            <a:r>
              <a:rPr lang="en-US" sz="1600" dirty="0" smtClean="0">
                <a:cs typeface="Times New Roman" panose="02020603050405020304" pitchFamily="18" charset="0"/>
              </a:rPr>
              <a:t> Gen Dev, 2018</a:t>
            </a:r>
          </a:p>
          <a:p>
            <a:r>
              <a:rPr lang="en-US" sz="1600" dirty="0" smtClean="0">
                <a:cs typeface="Times New Roman" panose="02020603050405020304" pitchFamily="18" charset="0"/>
              </a:rPr>
              <a:t>Beall, Ann Rev </a:t>
            </a:r>
            <a:r>
              <a:rPr lang="en-US" sz="1600" dirty="0" err="1" smtClean="0">
                <a:cs typeface="Times New Roman" panose="02020603050405020304" pitchFamily="18" charset="0"/>
              </a:rPr>
              <a:t>Anthrop</a:t>
            </a:r>
            <a:r>
              <a:rPr lang="en-US" sz="1600" dirty="0" smtClean="0">
                <a:cs typeface="Times New Roman" panose="02020603050405020304" pitchFamily="18" charset="0"/>
              </a:rPr>
              <a:t>, 2014</a:t>
            </a:r>
          </a:p>
        </p:txBody>
      </p:sp>
    </p:spTree>
    <p:extLst>
      <p:ext uri="{BB962C8B-B14F-4D97-AF65-F5344CB8AC3E}">
        <p14:creationId xmlns:p14="http://schemas.microsoft.com/office/powerpoint/2010/main" val="252733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Arctic environment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447755"/>
            <a:ext cx="10515600" cy="1887676"/>
          </a:xfrm>
        </p:spPr>
        <p:txBody>
          <a:bodyPr>
            <a:normAutofit/>
          </a:bodyPr>
          <a:lstStyle/>
          <a:p>
            <a:r>
              <a:rPr lang="en-US" dirty="0"/>
              <a:t>Siberians, </a:t>
            </a:r>
            <a:r>
              <a:rPr lang="en-US" dirty="0" smtClean="0"/>
              <a:t>Inuit (America), Sami (Lapland)</a:t>
            </a:r>
          </a:p>
          <a:p>
            <a:r>
              <a:rPr lang="en-US" dirty="0" smtClean="0"/>
              <a:t>Adaptations are either to cold temperatures or to marine-based (high fat) diet</a:t>
            </a:r>
          </a:p>
          <a:p>
            <a:r>
              <a:rPr lang="en-US" dirty="0" smtClean="0"/>
              <a:t>Genes: CPT1A, FADS, </a:t>
            </a:r>
            <a:r>
              <a:rPr lang="en-US" dirty="0"/>
              <a:t>PLA2G2A, PLIN1, </a:t>
            </a:r>
            <a:r>
              <a:rPr lang="en-US" dirty="0" smtClean="0"/>
              <a:t>ANGPTL8 </a:t>
            </a:r>
            <a:r>
              <a:rPr lang="en-US" sz="1800" dirty="0" smtClean="0"/>
              <a:t>(Hallmark et al., </a:t>
            </a:r>
            <a:r>
              <a:rPr lang="en-US" sz="1800" dirty="0" err="1" smtClean="0"/>
              <a:t>Mol</a:t>
            </a:r>
            <a:r>
              <a:rPr lang="en-US" sz="1800" dirty="0" smtClean="0"/>
              <a:t> </a:t>
            </a:r>
            <a:r>
              <a:rPr lang="en-US" sz="1800" dirty="0" err="1" smtClean="0"/>
              <a:t>Biol</a:t>
            </a:r>
            <a:r>
              <a:rPr lang="en-US" sz="1800" dirty="0" smtClean="0"/>
              <a:t> </a:t>
            </a:r>
            <a:r>
              <a:rPr lang="en-US" sz="1800" dirty="0" err="1" smtClean="0"/>
              <a:t>Evol</a:t>
            </a:r>
            <a:r>
              <a:rPr lang="en-US" sz="1800" dirty="0" smtClean="0"/>
              <a:t>, 2018)</a:t>
            </a:r>
          </a:p>
          <a:p>
            <a:r>
              <a:rPr lang="en-US" dirty="0" smtClean="0"/>
              <a:t>Energy homeostasis, lipid metabolism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44" t="12912" r="10044" b="3082"/>
          <a:stretch/>
        </p:blipFill>
        <p:spPr>
          <a:xfrm>
            <a:off x="8986162" y="3840480"/>
            <a:ext cx="2850238" cy="26009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201" y="3373120"/>
            <a:ext cx="5441744" cy="31997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4320" y="3840480"/>
            <a:ext cx="32410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cs typeface="Times New Roman" panose="02020603050405020304" pitchFamily="18" charset="0"/>
              </a:rPr>
              <a:t>Clemente et al., AJHG, 2014; CPT1A c.1436C&gt;T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cs typeface="Times New Roman" panose="02020603050405020304" pitchFamily="18" charset="0"/>
              </a:rPr>
              <a:t>Mutation is &gt;4kya (from ancient DNA)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cs typeface="Times New Roman" panose="02020603050405020304" pitchFamily="18" charset="0"/>
              </a:rPr>
              <a:t>Origin is East-Asia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cs typeface="Times New Roman" panose="02020603050405020304" pitchFamily="18" charset="0"/>
              </a:rPr>
              <a:t>Mutation increases infant mortality, so must have strong benefit</a:t>
            </a:r>
          </a:p>
        </p:txBody>
      </p:sp>
    </p:spTree>
    <p:extLst>
      <p:ext uri="{BB962C8B-B14F-4D97-AF65-F5344CB8AC3E}">
        <p14:creationId xmlns:p14="http://schemas.microsoft.com/office/powerpoint/2010/main" val="3712913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Arctic environment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1686" y="1654173"/>
            <a:ext cx="10515600" cy="1098504"/>
          </a:xfrm>
        </p:spPr>
        <p:txBody>
          <a:bodyPr/>
          <a:lstStyle/>
          <a:p>
            <a:r>
              <a:rPr lang="en-US" dirty="0" smtClean="0"/>
              <a:t>TRPM8 is the only human thermal sensor and regulator</a:t>
            </a:r>
          </a:p>
          <a:p>
            <a:r>
              <a:rPr lang="en-US" dirty="0" smtClean="0"/>
              <a:t>Expressed </a:t>
            </a:r>
            <a:r>
              <a:rPr lang="en-US" dirty="0"/>
              <a:t>in pain and temperature-sensitive </a:t>
            </a:r>
            <a:r>
              <a:rPr lang="en-US" dirty="0" smtClean="0"/>
              <a:t>neurons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2251" y="3204391"/>
            <a:ext cx="3564189" cy="329198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554397" y="2752676"/>
            <a:ext cx="28228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cs typeface="Times New Roman" panose="02020603050405020304" pitchFamily="18" charset="0"/>
              </a:rPr>
              <a:t>Key et al., PLOS Genet, 2018</a:t>
            </a:r>
          </a:p>
          <a:p>
            <a:pPr algn="ctr"/>
            <a:r>
              <a:rPr lang="en-US" dirty="0"/>
              <a:t>rs10166942</a:t>
            </a:r>
            <a:endParaRPr lang="en-US" dirty="0" smtClean="0"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065" y="3220601"/>
            <a:ext cx="2119387" cy="331549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245360" y="5400654"/>
            <a:ext cx="1991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Current through channel varies with temperature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732732" y="2978533"/>
            <a:ext cx="5269519" cy="21962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Allele </a:t>
            </a:r>
            <a:r>
              <a:rPr lang="en-US" dirty="0"/>
              <a:t>originated and evolved neutrally </a:t>
            </a:r>
            <a:r>
              <a:rPr lang="en-US" dirty="0" smtClean="0"/>
              <a:t>in Africa</a:t>
            </a:r>
          </a:p>
          <a:p>
            <a:r>
              <a:rPr lang="en-US" dirty="0" smtClean="0"/>
              <a:t>Selection started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≈25kya; f</a:t>
            </a:r>
            <a:r>
              <a:rPr lang="en-US" dirty="0" smtClean="0"/>
              <a:t>requency was already high 8kya</a:t>
            </a:r>
          </a:p>
          <a:p>
            <a:r>
              <a:rPr lang="en-US" dirty="0" smtClean="0"/>
              <a:t>Allele increases risk to migraine, so selection must be strong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84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altitudes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44" b="9532"/>
          <a:stretch/>
        </p:blipFill>
        <p:spPr>
          <a:xfrm>
            <a:off x="2113280" y="2294046"/>
            <a:ext cx="7631084" cy="41931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39549" y="3649832"/>
            <a:ext cx="1094850" cy="338554"/>
          </a:xfrm>
          <a:prstGeom prst="rect">
            <a:avLst/>
          </a:prstGeom>
          <a:solidFill>
            <a:schemeClr val="bg1">
              <a:alpha val="70000"/>
            </a:schemeClr>
          </a:solidFill>
          <a:ln w="12700">
            <a:solidFill>
              <a:srgbClr val="9933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cs typeface="Times New Roman" panose="02020603050405020304" pitchFamily="18" charset="0"/>
              </a:rPr>
              <a:t>Tibetans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2713" y="4567091"/>
            <a:ext cx="915323" cy="338554"/>
          </a:xfrm>
          <a:prstGeom prst="rect">
            <a:avLst/>
          </a:prstGeom>
          <a:solidFill>
            <a:schemeClr val="bg1">
              <a:alpha val="70000"/>
            </a:schemeClr>
          </a:solidFill>
          <a:ln w="12700">
            <a:solidFill>
              <a:srgbClr val="9933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cs typeface="Times New Roman" panose="02020603050405020304" pitchFamily="18" charset="0"/>
              </a:rPr>
              <a:t>Amhara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40729" y="5176415"/>
            <a:ext cx="964418" cy="338554"/>
          </a:xfrm>
          <a:prstGeom prst="rect">
            <a:avLst/>
          </a:prstGeom>
          <a:solidFill>
            <a:schemeClr val="bg1">
              <a:alpha val="70000"/>
            </a:schemeClr>
          </a:solidFill>
          <a:ln w="12700">
            <a:solidFill>
              <a:srgbClr val="9933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cs typeface="Times New Roman" panose="02020603050405020304" pitchFamily="18" charset="0"/>
              </a:rPr>
              <a:t>Andeans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18481" y="1465793"/>
            <a:ext cx="10515600" cy="590059"/>
          </a:xfrm>
        </p:spPr>
        <p:txBody>
          <a:bodyPr/>
          <a:lstStyle/>
          <a:p>
            <a:r>
              <a:rPr lang="en-US" dirty="0" smtClean="0"/>
              <a:t>How can several human populations live at altitude &gt;4000m?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859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altitudes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15600" cy="487870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Low oxygen at high altitudes leads to response to hypoxia (acclimatization)</a:t>
            </a:r>
          </a:p>
          <a:p>
            <a:r>
              <a:rPr lang="en-US" dirty="0" smtClean="0"/>
              <a:t>More red blood cells are generated, and hemoglobin concentration rises</a:t>
            </a:r>
          </a:p>
          <a:p>
            <a:r>
              <a:rPr lang="en-US" dirty="0" smtClean="0"/>
              <a:t>However, blood viscosity increases, impairing blood flow</a:t>
            </a:r>
          </a:p>
          <a:p>
            <a:pPr lvl="1"/>
            <a:r>
              <a:rPr lang="en-US" dirty="0" smtClean="0"/>
              <a:t>The response can also lead to pregnancy complications</a:t>
            </a:r>
          </a:p>
          <a:p>
            <a:pPr lvl="1"/>
            <a:r>
              <a:rPr lang="en-US" dirty="0" smtClean="0"/>
              <a:t>May lead to chronic mountain sickness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In Tibetans and Amhara, there is little increase </a:t>
            </a:r>
            <a:br>
              <a:rPr lang="en-US" dirty="0" smtClean="0"/>
            </a:br>
            <a:r>
              <a:rPr lang="en-US" dirty="0" smtClean="0"/>
              <a:t>in levels of hemoglobin</a:t>
            </a:r>
          </a:p>
          <a:p>
            <a:endParaRPr lang="en-US" dirty="0" smtClean="0"/>
          </a:p>
          <a:p>
            <a:r>
              <a:rPr lang="en-US" dirty="0" smtClean="0"/>
              <a:t>Key genes in Tibetans: EPAS1 and EGLN1</a:t>
            </a:r>
            <a:endParaRPr lang="en-US" dirty="0"/>
          </a:p>
          <a:p>
            <a:r>
              <a:rPr lang="en-US" dirty="0" smtClean="0"/>
              <a:t>The mutations are highly diverged between </a:t>
            </a:r>
            <a:br>
              <a:rPr lang="en-US" dirty="0" smtClean="0"/>
            </a:br>
            <a:r>
              <a:rPr lang="en-US" dirty="0" smtClean="0"/>
              <a:t>Tibetans and nearby Chinese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2294" y="3625176"/>
            <a:ext cx="3551224" cy="30056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829577" y="2696273"/>
            <a:ext cx="12725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Yi et al., Science, 2010</a:t>
            </a:r>
          </a:p>
        </p:txBody>
      </p:sp>
    </p:spTree>
    <p:extLst>
      <p:ext uri="{BB962C8B-B14F-4D97-AF65-F5344CB8AC3E}">
        <p14:creationId xmlns:p14="http://schemas.microsoft.com/office/powerpoint/2010/main" val="491212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altitudes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126" y="1743528"/>
            <a:ext cx="5401593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Andeans do not lower hemoglobin and have different physiology</a:t>
            </a:r>
          </a:p>
          <a:p>
            <a:r>
              <a:rPr lang="en-US" dirty="0" smtClean="0"/>
              <a:t>EGLN1 may be involved + other genes</a:t>
            </a:r>
          </a:p>
          <a:p>
            <a:r>
              <a:rPr lang="en-US" dirty="0"/>
              <a:t>Adaptation is focused on cardiovascular </a:t>
            </a:r>
            <a:r>
              <a:rPr lang="en-US" dirty="0" smtClean="0"/>
              <a:t>health, possibly rescuing the negative effects of hypoxia response</a:t>
            </a:r>
          </a:p>
          <a:p>
            <a:r>
              <a:rPr lang="en-US" sz="1800" dirty="0" smtClean="0"/>
              <a:t>Crawford </a:t>
            </a:r>
            <a:r>
              <a:rPr lang="en-US" sz="1800" dirty="0"/>
              <a:t>et al., AJHG, </a:t>
            </a:r>
            <a:r>
              <a:rPr lang="en-US" sz="1800" dirty="0" smtClean="0"/>
              <a:t>2017</a:t>
            </a:r>
          </a:p>
          <a:p>
            <a:endParaRPr lang="en-US" dirty="0" smtClean="0"/>
          </a:p>
          <a:p>
            <a:r>
              <a:rPr lang="en-US" dirty="0" smtClean="0"/>
              <a:t>The adaptation in Amhara is not clear</a:t>
            </a:r>
          </a:p>
          <a:p>
            <a:r>
              <a:rPr lang="en-US" dirty="0" smtClean="0"/>
              <a:t>Several other candidate genes found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9793" y="332509"/>
            <a:ext cx="2956490" cy="65254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1389" y="408214"/>
            <a:ext cx="2786732" cy="64497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15203" y="738904"/>
            <a:ext cx="1348382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(e.g., EPAS1)</a:t>
            </a:r>
          </a:p>
        </p:txBody>
      </p:sp>
    </p:spTree>
    <p:extLst>
      <p:ext uri="{BB962C8B-B14F-4D97-AF65-F5344CB8AC3E}">
        <p14:creationId xmlns:p14="http://schemas.microsoft.com/office/powerpoint/2010/main" val="143232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 diving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5480" y="1725293"/>
            <a:ext cx="10515600" cy="4351338"/>
          </a:xfrm>
        </p:spPr>
        <p:txBody>
          <a:bodyPr/>
          <a:lstStyle/>
          <a:p>
            <a:r>
              <a:rPr lang="en-US" dirty="0" smtClean="0"/>
              <a:t>Bajau: “sea nomads” from </a:t>
            </a:r>
            <a:r>
              <a:rPr lang="en-US" dirty="0"/>
              <a:t>Malaysia, the Philippines, and </a:t>
            </a:r>
            <a:r>
              <a:rPr lang="en-US" dirty="0" smtClean="0"/>
              <a:t>Indonesia</a:t>
            </a:r>
          </a:p>
          <a:p>
            <a:r>
              <a:rPr lang="en-US" dirty="0" smtClean="0"/>
              <a:t>&gt;1000 </a:t>
            </a:r>
            <a:r>
              <a:rPr lang="en-US" dirty="0"/>
              <a:t>years </a:t>
            </a:r>
            <a:r>
              <a:rPr lang="en-US" dirty="0" smtClean="0"/>
              <a:t>of diving for fishing and gathering corals</a:t>
            </a:r>
          </a:p>
          <a:p>
            <a:r>
              <a:rPr lang="en-US" dirty="0" smtClean="0"/>
              <a:t>Spend &gt;4 hours a day underwater, up to minutes each time</a:t>
            </a:r>
          </a:p>
          <a:p>
            <a:endParaRPr lang="en-US" dirty="0" smtClean="0"/>
          </a:p>
          <a:p>
            <a:r>
              <a:rPr lang="en-US" dirty="0"/>
              <a:t>Bajau’s spleens </a:t>
            </a:r>
            <a:r>
              <a:rPr lang="en-US" dirty="0" smtClean="0"/>
              <a:t>50</a:t>
            </a:r>
            <a:r>
              <a:rPr lang="en-US" dirty="0"/>
              <a:t>% larger than </a:t>
            </a:r>
            <a:r>
              <a:rPr lang="en-US" dirty="0" smtClean="0"/>
              <a:t>land-based neighbors</a:t>
            </a:r>
          </a:p>
          <a:p>
            <a:pPr lvl="1"/>
            <a:r>
              <a:rPr lang="en-US" dirty="0" smtClean="0"/>
              <a:t>Spleen contraction supplies extra oxygen when diving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Key gene: PDE10A</a:t>
            </a:r>
            <a:r>
              <a:rPr lang="en-US" dirty="0"/>
              <a:t>, </a:t>
            </a:r>
            <a:r>
              <a:rPr lang="en-US" dirty="0" smtClean="0"/>
              <a:t>which affects </a:t>
            </a:r>
            <a:r>
              <a:rPr lang="en-US" dirty="0"/>
              <a:t>thyroid </a:t>
            </a:r>
            <a:r>
              <a:rPr lang="en-US" dirty="0" smtClean="0"/>
              <a:t>activity, </a:t>
            </a:r>
            <a:br>
              <a:rPr lang="en-US" dirty="0" smtClean="0"/>
            </a:br>
            <a:r>
              <a:rPr lang="en-US" dirty="0" smtClean="0"/>
              <a:t>and </a:t>
            </a:r>
            <a:r>
              <a:rPr lang="en-US" dirty="0"/>
              <a:t>in turn affects spleen size </a:t>
            </a:r>
            <a:r>
              <a:rPr lang="en-US" dirty="0" smtClean="0"/>
              <a:t>(in mice)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796" y="2682240"/>
            <a:ext cx="3075854" cy="39970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18162" y="2176074"/>
            <a:ext cx="16394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cs typeface="Times New Roman" panose="02020603050405020304" pitchFamily="18" charset="0"/>
              </a:rPr>
              <a:t>Ilardo</a:t>
            </a:r>
            <a:r>
              <a:rPr lang="en-US" sz="1600" dirty="0" smtClean="0">
                <a:cs typeface="Times New Roman" panose="02020603050405020304" pitchFamily="18" charset="0"/>
              </a:rPr>
              <a:t> et al., 2018</a:t>
            </a:r>
          </a:p>
        </p:txBody>
      </p:sp>
    </p:spTree>
    <p:extLst>
      <p:ext uri="{BB962C8B-B14F-4D97-AF65-F5344CB8AC3E}">
        <p14:creationId xmlns:p14="http://schemas.microsoft.com/office/powerpoint/2010/main" val="2702543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against Neanderthal alleles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446042"/>
            <a:ext cx="10515600" cy="2257740"/>
          </a:xfrm>
        </p:spPr>
        <p:txBody>
          <a:bodyPr/>
          <a:lstStyle/>
          <a:p>
            <a:r>
              <a:rPr lang="en-US" dirty="0" smtClean="0"/>
              <a:t>Some regions in the genome show complete absence of Neanderthal alleles</a:t>
            </a:r>
          </a:p>
          <a:p>
            <a:r>
              <a:rPr lang="en-US" dirty="0" smtClean="0"/>
              <a:t>In particular on X and near testes-expressed genes, suggesting male infertility</a:t>
            </a:r>
          </a:p>
          <a:p>
            <a:r>
              <a:rPr lang="en-US" dirty="0" smtClean="0"/>
              <a:t>No Neanderthal </a:t>
            </a:r>
            <a:r>
              <a:rPr lang="en-US" dirty="0" err="1" smtClean="0"/>
              <a:t>mtDNA</a:t>
            </a:r>
            <a:r>
              <a:rPr lang="en-US" dirty="0" smtClean="0"/>
              <a:t> and Y </a:t>
            </a:r>
            <a:r>
              <a:rPr lang="en-US" dirty="0" err="1" smtClean="0"/>
              <a:t>chr</a:t>
            </a:r>
            <a:r>
              <a:rPr lang="en-US" dirty="0" smtClean="0"/>
              <a:t> </a:t>
            </a:r>
            <a:r>
              <a:rPr lang="en-US" dirty="0" err="1" smtClean="0"/>
              <a:t>haplogroups</a:t>
            </a:r>
            <a:r>
              <a:rPr lang="en-US" dirty="0" smtClean="0"/>
              <a:t> survived to modern humans</a:t>
            </a:r>
          </a:p>
          <a:p>
            <a:pPr lvl="1"/>
            <a:r>
              <a:rPr lang="en-US" dirty="0" smtClean="0"/>
              <a:t>Sex specific admixture could explain just one of them!</a:t>
            </a:r>
          </a:p>
          <a:p>
            <a:r>
              <a:rPr lang="en-US" dirty="0" smtClean="0"/>
              <a:t>Similar picture with </a:t>
            </a:r>
            <a:r>
              <a:rPr lang="en-US" dirty="0" err="1" smtClean="0"/>
              <a:t>Denisovan</a:t>
            </a:r>
            <a:r>
              <a:rPr lang="en-US" dirty="0" smtClean="0"/>
              <a:t> alleles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918481" y="3990109"/>
            <a:ext cx="5286972" cy="2680320"/>
            <a:chOff x="760225" y="3036119"/>
            <a:chExt cx="6874545" cy="356960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0225" y="3036119"/>
              <a:ext cx="3762750" cy="3569601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68870" y="3036119"/>
              <a:ext cx="3165900" cy="3537267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5187740" y="3888714"/>
            <a:ext cx="2035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cs typeface="Times New Roman" panose="02020603050405020304" pitchFamily="18" charset="0"/>
              </a:rPr>
              <a:t>Sankararaman</a:t>
            </a:r>
            <a:r>
              <a:rPr lang="en-US" sz="1600" dirty="0" smtClean="0">
                <a:cs typeface="Times New Roman" panose="02020603050405020304" pitchFamily="18" charset="0"/>
              </a:rPr>
              <a:t> et al., Nature, 2014</a:t>
            </a:r>
          </a:p>
          <a:p>
            <a:r>
              <a:rPr lang="en-US" sz="1600" dirty="0" err="1" smtClean="0">
                <a:cs typeface="Times New Roman" panose="02020603050405020304" pitchFamily="18" charset="0"/>
              </a:rPr>
              <a:t>Curr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Biol</a:t>
            </a:r>
            <a:r>
              <a:rPr lang="en-US" sz="1600" dirty="0" smtClean="0">
                <a:cs typeface="Times New Roman" panose="02020603050405020304" pitchFamily="18" charset="0"/>
              </a:rPr>
              <a:t>, 2016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02320" y="6279179"/>
            <a:ext cx="2682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Importance (</a:t>
            </a:r>
            <a:r>
              <a:rPr lang="en-US" sz="2000" dirty="0" err="1" smtClean="0">
                <a:cs typeface="Times New Roman" panose="02020603050405020304" pitchFamily="18" charset="0"/>
              </a:rPr>
              <a:t>high</a:t>
            </a:r>
            <a:r>
              <a:rPr lang="en-US" sz="2000" dirty="0" err="1" smtClean="0">
                <a:cs typeface="Times New Roman" panose="02020603050405020304" pitchFamily="18" charset="0"/>
                <a:sym typeface="Wingdings" panose="05000000000000000000" pitchFamily="2" charset="2"/>
              </a:rPr>
              <a:t>low</a:t>
            </a:r>
            <a:r>
              <a:rPr lang="en-US" sz="2000" dirty="0" smtClean="0">
                <a:cs typeface="Times New Roman" panose="02020603050405020304" pitchFamily="18" charset="0"/>
                <a:sym typeface="Wingdings" panose="05000000000000000000" pitchFamily="2" charset="2"/>
              </a:rPr>
              <a:t>)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4822" y="3153367"/>
            <a:ext cx="3916618" cy="31522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24278" y="4865390"/>
            <a:ext cx="10661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Europeans</a:t>
            </a:r>
          </a:p>
          <a:p>
            <a:r>
              <a:rPr lang="en-US" sz="1600" dirty="0" smtClean="0">
                <a:cs typeface="Times New Roman" panose="02020603050405020304" pitchFamily="18" charset="0"/>
              </a:rPr>
              <a:t>Asians</a:t>
            </a:r>
          </a:p>
        </p:txBody>
      </p:sp>
    </p:spTree>
    <p:extLst>
      <p:ext uri="{BB962C8B-B14F-4D97-AF65-F5344CB8AC3E}">
        <p14:creationId xmlns:p14="http://schemas.microsoft.com/office/powerpoint/2010/main" val="1131804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against Neanderthal alleles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66403" y="1561809"/>
                <a:ext cx="10515600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Neanderthals had a smaller population size than modern humans</a:t>
                </a:r>
              </a:p>
              <a:p>
                <a:r>
                  <a:rPr lang="en-US" dirty="0" smtClean="0"/>
                  <a:t>Hypothesis: selection was not effective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𝑁𝑠</m:t>
                    </m:r>
                  </m:oMath>
                </a14:m>
                <a:r>
                  <a:rPr lang="en-US" dirty="0" smtClean="0"/>
                  <a:t> small) in Neanderthals, thus they had many deleterious alleles </a:t>
                </a:r>
                <a:r>
                  <a:rPr lang="en-US" sz="1800" dirty="0" smtClean="0"/>
                  <a:t>(Harris and Nielsen, Genetics, 2016)</a:t>
                </a:r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Consequence: Neanderthals did not go extinct, </a:t>
                </a:r>
                <a:br>
                  <a:rPr lang="en-US" dirty="0" smtClean="0"/>
                </a:br>
                <a:r>
                  <a:rPr lang="en-US" dirty="0" smtClean="0"/>
                  <a:t>they merged with moderns at proportion 1:10</a:t>
                </a:r>
              </a:p>
              <a:p>
                <a:r>
                  <a:rPr lang="en-US" dirty="0" smtClean="0"/>
                  <a:t>Their alleles were selected against </a:t>
                </a:r>
                <a:br>
                  <a:rPr lang="en-US" dirty="0" smtClean="0"/>
                </a:br>
                <a:r>
                  <a:rPr lang="en-US" dirty="0" smtClean="0"/>
                  <a:t>in moderns, thus the current </a:t>
                </a:r>
                <a:br>
                  <a:rPr lang="en-US" dirty="0" smtClean="0"/>
                </a:br>
                <a:r>
                  <a:rPr lang="en-US" dirty="0" smtClean="0"/>
                  <a:t>genomic proportion is </a:t>
                </a:r>
                <a:r>
                  <a:rPr lang="en-US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≈</a:t>
                </a:r>
                <a:r>
                  <a:rPr lang="en-US" dirty="0" smtClean="0"/>
                  <a:t>2%</a:t>
                </a:r>
              </a:p>
              <a:p>
                <a:endParaRPr lang="en-US" dirty="0"/>
              </a:p>
              <a:p>
                <a:r>
                  <a:rPr lang="en-US" sz="2000" dirty="0" smtClean="0"/>
                  <a:t>But see Petr et al., PNAS, 2019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6403" y="1561809"/>
                <a:ext cx="10515600" cy="4351338"/>
              </a:xfrm>
              <a:blipFill>
                <a:blip r:embed="rId2"/>
                <a:stretch>
                  <a:fillRect l="-754" t="-266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8039" y="2954020"/>
            <a:ext cx="4362841" cy="31140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37663" y="3829842"/>
            <a:ext cx="20352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Fu et al., Nature, 2016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505" y="4409439"/>
            <a:ext cx="2262390" cy="20412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85319" y="6281369"/>
            <a:ext cx="3041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Harris and Nielsen, Genetics, 2016</a:t>
            </a:r>
          </a:p>
        </p:txBody>
      </p:sp>
    </p:spTree>
    <p:extLst>
      <p:ext uri="{BB962C8B-B14F-4D97-AF65-F5344CB8AC3E}">
        <p14:creationId xmlns:p14="http://schemas.microsoft.com/office/powerpoint/2010/main" val="328763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7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Beneficial archaic introgression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7352" y="1479486"/>
            <a:ext cx="6776720" cy="4351338"/>
          </a:xfrm>
        </p:spPr>
        <p:txBody>
          <a:bodyPr/>
          <a:lstStyle/>
          <a:p>
            <a:r>
              <a:rPr lang="en-US" dirty="0" smtClean="0"/>
              <a:t>The haplotype carrying the adaptation at EPAS1 in Tibetans is ~identical to the </a:t>
            </a:r>
            <a:r>
              <a:rPr lang="en-US" dirty="0" err="1" smtClean="0"/>
              <a:t>Denisova</a:t>
            </a:r>
            <a:r>
              <a:rPr lang="en-US" dirty="0" smtClean="0"/>
              <a:t> haplotype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0000CC"/>
                </a:solidFill>
              </a:rPr>
              <a:t>Idea:</a:t>
            </a:r>
            <a:r>
              <a:rPr lang="en-US" dirty="0" smtClean="0"/>
              <a:t> archaic </a:t>
            </a:r>
            <a:r>
              <a:rPr lang="en-US" dirty="0"/>
              <a:t>humans evolved in new </a:t>
            </a:r>
            <a:r>
              <a:rPr lang="en-US" dirty="0" smtClean="0"/>
              <a:t>environments (generally out-of-Africa), </a:t>
            </a:r>
            <a:r>
              <a:rPr lang="en-US" dirty="0"/>
              <a:t>and developed </a:t>
            </a:r>
            <a:r>
              <a:rPr lang="en-US" dirty="0" smtClean="0"/>
              <a:t>adaptations, in particularly to new pathogens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Modern </a:t>
            </a:r>
            <a:r>
              <a:rPr lang="en-US" dirty="0"/>
              <a:t>humans were </a:t>
            </a:r>
            <a:r>
              <a:rPr lang="en-US" dirty="0" smtClean="0"/>
              <a:t>initially not adapted</a:t>
            </a:r>
          </a:p>
          <a:p>
            <a:r>
              <a:rPr lang="en-US" dirty="0" smtClean="0"/>
              <a:t>But “</a:t>
            </a:r>
            <a:r>
              <a:rPr lang="en-US" dirty="0"/>
              <a:t>gained” </a:t>
            </a:r>
            <a:r>
              <a:rPr lang="en-US" dirty="0" smtClean="0"/>
              <a:t>adaptations </a:t>
            </a:r>
            <a:r>
              <a:rPr lang="en-US" dirty="0"/>
              <a:t>by mating with the archaic </a:t>
            </a:r>
            <a:r>
              <a:rPr lang="en-US" dirty="0" smtClean="0"/>
              <a:t>humans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5172" y="2440242"/>
            <a:ext cx="3483883" cy="42390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58908" y="1618605"/>
            <a:ext cx="1747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Huerta-Sanchez et al., Nature, 2014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86486" y="1479486"/>
            <a:ext cx="1402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Denisova</a:t>
            </a:r>
            <a:endParaRPr lang="en-US" sz="2400" dirty="0" smtClean="0">
              <a:solidFill>
                <a:schemeClr val="accent6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8499718" y="1989397"/>
            <a:ext cx="14362" cy="380139"/>
          </a:xfrm>
          <a:prstGeom prst="line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9885" y="5969943"/>
            <a:ext cx="3919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cs typeface="Times New Roman" panose="02020603050405020304" pitchFamily="18" charset="0"/>
              </a:rPr>
              <a:t>Dannemann</a:t>
            </a:r>
            <a:r>
              <a:rPr lang="en-US" sz="1600" dirty="0" smtClean="0">
                <a:cs typeface="Times New Roman" panose="02020603050405020304" pitchFamily="18" charset="0"/>
              </a:rPr>
              <a:t> et al., </a:t>
            </a:r>
            <a:r>
              <a:rPr lang="en-US" sz="1600" dirty="0" err="1" smtClean="0">
                <a:cs typeface="Times New Roman" panose="02020603050405020304" pitchFamily="18" charset="0"/>
              </a:rPr>
              <a:t>Curr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cs typeface="Times New Roman" panose="02020603050405020304" pitchFamily="18" charset="0"/>
              </a:rPr>
              <a:t>Opin</a:t>
            </a:r>
            <a:r>
              <a:rPr lang="en-US" sz="1600" dirty="0" smtClean="0">
                <a:cs typeface="Times New Roman" panose="02020603050405020304" pitchFamily="18" charset="0"/>
              </a:rPr>
              <a:t> Gene Dev, 2018</a:t>
            </a:r>
          </a:p>
          <a:p>
            <a:r>
              <a:rPr lang="en-US" sz="1600" dirty="0" err="1" smtClean="0">
                <a:cs typeface="Times New Roman" panose="02020603050405020304" pitchFamily="18" charset="0"/>
              </a:rPr>
              <a:t>Racimo</a:t>
            </a:r>
            <a:r>
              <a:rPr lang="en-US" sz="1600" dirty="0" smtClean="0">
                <a:cs typeface="Times New Roman" panose="02020603050405020304" pitchFamily="18" charset="0"/>
              </a:rPr>
              <a:t> et al., Nat Rev Genet, 2015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14665" y="5539055"/>
            <a:ext cx="34350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Chen et al., Nature, 2019: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A 160,000 old </a:t>
            </a:r>
            <a:r>
              <a:rPr lang="en-US" sz="2000" dirty="0" err="1" smtClean="0">
                <a:cs typeface="Times New Roman" panose="02020603050405020304" pitchFamily="18" charset="0"/>
              </a:rPr>
              <a:t>Denisovan</a:t>
            </a:r>
            <a:r>
              <a:rPr lang="en-US" sz="2000" dirty="0" smtClean="0">
                <a:cs typeface="Times New Roman" panose="02020603050405020304" pitchFamily="18" charset="0"/>
              </a:rPr>
              <a:t> bone found in Tibet (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sz="2000" dirty="0" smtClean="0">
                <a:cs typeface="Times New Roman" panose="02020603050405020304" pitchFamily="18" charset="0"/>
              </a:rPr>
              <a:t>3300m)</a:t>
            </a:r>
          </a:p>
        </p:txBody>
      </p:sp>
    </p:spTree>
    <p:extLst>
      <p:ext uri="{BB962C8B-B14F-4D97-AF65-F5344CB8AC3E}">
        <p14:creationId xmlns:p14="http://schemas.microsoft.com/office/powerpoint/2010/main" val="958922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478" y="1473140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Archaic alleles positively selected are involved in immunity</a:t>
            </a:r>
            <a:r>
              <a:rPr lang="en-US" dirty="0"/>
              <a:t>, </a:t>
            </a:r>
            <a:r>
              <a:rPr lang="en-US" dirty="0" smtClean="0"/>
              <a:t>metabolism, and response </a:t>
            </a:r>
            <a:r>
              <a:rPr lang="en-US" dirty="0"/>
              <a:t>to </a:t>
            </a:r>
            <a:r>
              <a:rPr lang="en-US" dirty="0" smtClean="0"/>
              <a:t>environment (temperature</a:t>
            </a:r>
            <a:r>
              <a:rPr lang="en-US" dirty="0"/>
              <a:t>, </a:t>
            </a:r>
            <a:r>
              <a:rPr lang="en-US" dirty="0" smtClean="0"/>
              <a:t>sunlight, altitude)</a:t>
            </a:r>
          </a:p>
          <a:p>
            <a:r>
              <a:rPr lang="en-US" dirty="0"/>
              <a:t>Neanderthal alleles </a:t>
            </a:r>
            <a:r>
              <a:rPr lang="en-US" dirty="0" smtClean="0"/>
              <a:t>are associated with several diseases and traits</a:t>
            </a:r>
          </a:p>
          <a:p>
            <a:pPr lvl="1"/>
            <a:r>
              <a:rPr lang="en-US" sz="1600" dirty="0" smtClean="0"/>
              <a:t>Williams et al., Nature, 2014 (Type 2 diabetes); </a:t>
            </a:r>
            <a:r>
              <a:rPr lang="en-US" sz="1600" dirty="0" err="1" smtClean="0"/>
              <a:t>Simonti</a:t>
            </a:r>
            <a:r>
              <a:rPr lang="en-US" sz="1600" dirty="0" smtClean="0"/>
              <a:t> et al., Science, 2016; </a:t>
            </a:r>
            <a:r>
              <a:rPr lang="en-US" sz="1600" dirty="0" err="1" smtClean="0"/>
              <a:t>Dannemann</a:t>
            </a:r>
            <a:r>
              <a:rPr lang="en-US" sz="1600" dirty="0" smtClean="0"/>
              <a:t> and Kelso, AJHG, 2017</a:t>
            </a:r>
          </a:p>
          <a:p>
            <a:pPr lvl="1"/>
            <a:r>
              <a:rPr lang="en-US" sz="2400" dirty="0" smtClean="0"/>
              <a:t>Importance/role of selection unclear</a:t>
            </a:r>
          </a:p>
          <a:p>
            <a:endParaRPr lang="en-US" dirty="0" smtClean="0"/>
          </a:p>
          <a:p>
            <a:r>
              <a:rPr lang="en-US" dirty="0" smtClean="0"/>
              <a:t>TLR6-TLR1-TLR10 innate immunity genes, which detect pathogens and elicit immune response </a:t>
            </a:r>
            <a:r>
              <a:rPr lang="en-US" sz="1600" dirty="0" smtClean="0"/>
              <a:t>(</a:t>
            </a:r>
            <a:r>
              <a:rPr lang="en-US" sz="1600" dirty="0" err="1" smtClean="0"/>
              <a:t>Dannemann</a:t>
            </a:r>
            <a:r>
              <a:rPr lang="en-US" sz="1600" dirty="0" smtClean="0"/>
              <a:t> et al., </a:t>
            </a:r>
            <a:r>
              <a:rPr lang="en-US" sz="1600" dirty="0" err="1"/>
              <a:t>Deschamps</a:t>
            </a:r>
            <a:r>
              <a:rPr lang="en-US" sz="1600" dirty="0"/>
              <a:t> et al</a:t>
            </a:r>
            <a:r>
              <a:rPr lang="en-US" sz="1600" dirty="0" smtClean="0"/>
              <a:t>., AJHG, 2016)</a:t>
            </a:r>
          </a:p>
          <a:p>
            <a:r>
              <a:rPr lang="en-US" dirty="0" smtClean="0"/>
              <a:t>Neanderthal/</a:t>
            </a:r>
            <a:r>
              <a:rPr lang="en-US" dirty="0" err="1" smtClean="0"/>
              <a:t>Denisovan</a:t>
            </a:r>
            <a:r>
              <a:rPr lang="en-US" dirty="0" smtClean="0"/>
              <a:t> haplotypes found</a:t>
            </a:r>
            <a:br>
              <a:rPr lang="en-US" dirty="0" smtClean="0"/>
            </a:br>
            <a:r>
              <a:rPr lang="en-US" dirty="0" smtClean="0"/>
              <a:t>at high frequency (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≈2%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dirty="0" smtClean="0"/>
              <a:t>10-50%)</a:t>
            </a:r>
          </a:p>
          <a:p>
            <a:r>
              <a:rPr lang="en-US" dirty="0" smtClean="0"/>
              <a:t>Association </a:t>
            </a:r>
            <a:r>
              <a:rPr lang="en-US" dirty="0"/>
              <a:t>with </a:t>
            </a:r>
            <a:r>
              <a:rPr lang="en-US" dirty="0" smtClean="0"/>
              <a:t>reduced </a:t>
            </a:r>
            <a:r>
              <a:rPr lang="en-US" i="1" dirty="0" smtClean="0"/>
              <a:t>H. </a:t>
            </a:r>
            <a:r>
              <a:rPr lang="en-US" i="1" dirty="0"/>
              <a:t>pylori</a:t>
            </a:r>
            <a:r>
              <a:rPr lang="en-US" dirty="0"/>
              <a:t> </a:t>
            </a:r>
            <a:r>
              <a:rPr lang="en-US" dirty="0" smtClean="0"/>
              <a:t>in blood </a:t>
            </a:r>
            <a:br>
              <a:rPr lang="en-US" dirty="0" smtClean="0"/>
            </a:br>
            <a:r>
              <a:rPr lang="en-US" dirty="0" smtClean="0"/>
              <a:t>and susceptibility </a:t>
            </a:r>
            <a:r>
              <a:rPr lang="en-US" dirty="0"/>
              <a:t>to allergies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683" y="4696690"/>
            <a:ext cx="5012408" cy="18935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5283" y="5744511"/>
            <a:ext cx="3405827" cy="7823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46891" y="4286121"/>
            <a:ext cx="4032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4">
                    <a:lumMod val="75000"/>
                  </a:schemeClr>
                </a:solidFill>
                <a:cs typeface="Times New Roman" panose="02020603050405020304" pitchFamily="18" charset="0"/>
              </a:rPr>
              <a:t>Orange</a:t>
            </a:r>
            <a:r>
              <a:rPr lang="en-US" sz="1600" dirty="0" smtClean="0">
                <a:cs typeface="Times New Roman" panose="02020603050405020304" pitchFamily="18" charset="0"/>
              </a:rPr>
              <a:t>/</a:t>
            </a:r>
            <a:r>
              <a:rPr lang="en-US" sz="1600" dirty="0" smtClean="0">
                <a:solidFill>
                  <a:srgbClr val="00B050"/>
                </a:solidFill>
                <a:cs typeface="Times New Roman" panose="02020603050405020304" pitchFamily="18" charset="0"/>
              </a:rPr>
              <a:t>green</a:t>
            </a:r>
            <a:r>
              <a:rPr lang="en-US" sz="1600" dirty="0" smtClean="0">
                <a:cs typeface="Times New Roman" panose="02020603050405020304" pitchFamily="18" charset="0"/>
              </a:rPr>
              <a:t>: Neanderthal; </a:t>
            </a:r>
            <a:r>
              <a:rPr lang="en-US" sz="16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blue</a:t>
            </a:r>
            <a:r>
              <a:rPr lang="en-US" sz="1600" dirty="0" smtClean="0">
                <a:cs typeface="Times New Roman" panose="02020603050405020304" pitchFamily="18" charset="0"/>
              </a:rPr>
              <a:t>: non-archaic</a:t>
            </a:r>
          </a:p>
        </p:txBody>
      </p:sp>
    </p:spTree>
    <p:extLst>
      <p:ext uri="{BB962C8B-B14F-4D97-AF65-F5344CB8AC3E}">
        <p14:creationId xmlns:p14="http://schemas.microsoft.com/office/powerpoint/2010/main" val="2692729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</p:bldLst>
  </p:timing>
</p:sld>
</file>

<file path=ppt/theme/theme1.xml><?xml version="1.0" encoding="utf-8"?>
<a:theme xmlns:a="http://schemas.openxmlformats.org/drawingml/2006/main" name="LecturesEnglis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rgbClr val="00206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smtClean="0"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6F013719-B4AB-41C0-AD19-0C514155ADD5}" vid="{E117B065-03C2-48AB-A9AD-72F8DB10ED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LecturesEnglish</Template>
  <TotalTime>50549</TotalTime>
  <Words>3992</Words>
  <Application>Microsoft Office PowerPoint</Application>
  <PresentationFormat>Widescreen</PresentationFormat>
  <Paragraphs>760</Paragraphs>
  <Slides>68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7" baseType="lpstr">
      <vt:lpstr>Arial</vt:lpstr>
      <vt:lpstr>Calibri</vt:lpstr>
      <vt:lpstr>Cambria Math</vt:lpstr>
      <vt:lpstr>Courier New</vt:lpstr>
      <vt:lpstr>David</vt:lpstr>
      <vt:lpstr>Gill Sans</vt:lpstr>
      <vt:lpstr>Times New Roman</vt:lpstr>
      <vt:lpstr>Wingdings</vt:lpstr>
      <vt:lpstr>LecturesEnglish</vt:lpstr>
      <vt:lpstr>Personal Genomics</vt:lpstr>
      <vt:lpstr>What does selection mean?</vt:lpstr>
      <vt:lpstr>Definitions</vt:lpstr>
      <vt:lpstr>What does selection do?</vt:lpstr>
      <vt:lpstr>What does selection do?</vt:lpstr>
      <vt:lpstr>Why is there genetic variation left?</vt:lpstr>
      <vt:lpstr>Genetic drift</vt:lpstr>
      <vt:lpstr>Probability of fixation</vt:lpstr>
      <vt:lpstr>Selection vs drift</vt:lpstr>
      <vt:lpstr>Trajectories</vt:lpstr>
      <vt:lpstr>Trajectories</vt:lpstr>
      <vt:lpstr>Types of selection</vt:lpstr>
      <vt:lpstr>Types of selection</vt:lpstr>
      <vt:lpstr>The neutral theory of molecular evolution</vt:lpstr>
      <vt:lpstr>Evidence for negative selection</vt:lpstr>
      <vt:lpstr>Negative selection in complex traits</vt:lpstr>
      <vt:lpstr>In diseases</vt:lpstr>
      <vt:lpstr>Can we directly observe variants that affect survival?</vt:lpstr>
      <vt:lpstr>Can we directly observe variants that affect reproduction?</vt:lpstr>
      <vt:lpstr>Can we directly observe variants that affect reproduction?</vt:lpstr>
      <vt:lpstr>Inbreeding depression</vt:lpstr>
      <vt:lpstr>Effect on royal families</vt:lpstr>
      <vt:lpstr>Recent examples with complex traits</vt:lpstr>
      <vt:lpstr>What happens around the selected site?</vt:lpstr>
      <vt:lpstr>Background selection</vt:lpstr>
      <vt:lpstr>Polygenic selection</vt:lpstr>
      <vt:lpstr>Hallmarks of positive selection</vt:lpstr>
      <vt:lpstr>Results of genome-wide scans</vt:lpstr>
      <vt:lpstr>Key adaptations</vt:lpstr>
      <vt:lpstr>Lactase persistence</vt:lpstr>
      <vt:lpstr>Why is LP needed?</vt:lpstr>
      <vt:lpstr>LP mutations</vt:lpstr>
      <vt:lpstr>Textbook evolution story?</vt:lpstr>
      <vt:lpstr>Problem 1: known alleles don’t explain all phenotypes</vt:lpstr>
      <vt:lpstr>Problem 2: C/T-13910 only arose recently</vt:lpstr>
      <vt:lpstr>Problem 3: is milk important for fitness?</vt:lpstr>
      <vt:lpstr>What could reconcile these findings?</vt:lpstr>
      <vt:lpstr>Other responses to changes in diet</vt:lpstr>
      <vt:lpstr>Other responses to changes in diet</vt:lpstr>
      <vt:lpstr>Major histocompatibility complex</vt:lpstr>
      <vt:lpstr>Selection for malaria resistance</vt:lpstr>
      <vt:lpstr>Selection for malaria resistance</vt:lpstr>
      <vt:lpstr>Selection for malaria resistance: other genes/diseases</vt:lpstr>
      <vt:lpstr>Selection for malaria resistance: Duffy</vt:lpstr>
      <vt:lpstr>Sleeping sickness</vt:lpstr>
      <vt:lpstr>ABO blood group: balancing selection</vt:lpstr>
      <vt:lpstr>Frequency dependent selection</vt:lpstr>
      <vt:lpstr>Frequency dependent selection: sex ratio</vt:lpstr>
      <vt:lpstr>Disruptive selection</vt:lpstr>
      <vt:lpstr>Rhesus factor</vt:lpstr>
      <vt:lpstr>Rh factor</vt:lpstr>
      <vt:lpstr>Rh factor: disruptive selection and … ?</vt:lpstr>
      <vt:lpstr>Pigmentation</vt:lpstr>
      <vt:lpstr>Skin pigmentation</vt:lpstr>
      <vt:lpstr>Complex selection picture</vt:lpstr>
      <vt:lpstr>Skin pigmentation in Africans: complex picture again</vt:lpstr>
      <vt:lpstr>Selection in East-Asians</vt:lpstr>
      <vt:lpstr>Extreme environments</vt:lpstr>
      <vt:lpstr>Arctic environment</vt:lpstr>
      <vt:lpstr>Arctic environment</vt:lpstr>
      <vt:lpstr>High altitudes</vt:lpstr>
      <vt:lpstr>High altitudes</vt:lpstr>
      <vt:lpstr>High altitudes</vt:lpstr>
      <vt:lpstr>Sea diving</vt:lpstr>
      <vt:lpstr>Selection against Neanderthal alleles</vt:lpstr>
      <vt:lpstr>Selection against Neanderthal alleles</vt:lpstr>
      <vt:lpstr>Beneficial archaic introgression</vt:lpstr>
      <vt:lpstr>Other examples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Topics in Data Analysis</dc:title>
  <dc:creator>Shai Carmi</dc:creator>
  <cp:lastModifiedBy>Shai Carmi</cp:lastModifiedBy>
  <cp:revision>3781</cp:revision>
  <dcterms:created xsi:type="dcterms:W3CDTF">2016-11-13T19:58:29Z</dcterms:created>
  <dcterms:modified xsi:type="dcterms:W3CDTF">2019-10-23T15:40:55Z</dcterms:modified>
</cp:coreProperties>
</file>