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418" r:id="rId2"/>
    <p:sldId id="419" r:id="rId3"/>
    <p:sldId id="345" r:id="rId4"/>
    <p:sldId id="346" r:id="rId5"/>
    <p:sldId id="347" r:id="rId6"/>
    <p:sldId id="288" r:id="rId7"/>
    <p:sldId id="287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393" r:id="rId16"/>
    <p:sldId id="297" r:id="rId17"/>
    <p:sldId id="420" r:id="rId18"/>
    <p:sldId id="298" r:id="rId19"/>
    <p:sldId id="300" r:id="rId20"/>
    <p:sldId id="394" r:id="rId21"/>
    <p:sldId id="310" r:id="rId22"/>
    <p:sldId id="311" r:id="rId23"/>
    <p:sldId id="312" r:id="rId24"/>
    <p:sldId id="398" r:id="rId25"/>
    <p:sldId id="380" r:id="rId26"/>
    <p:sldId id="396" r:id="rId27"/>
    <p:sldId id="417" r:id="rId28"/>
    <p:sldId id="395" r:id="rId29"/>
    <p:sldId id="313" r:id="rId30"/>
    <p:sldId id="355" r:id="rId31"/>
    <p:sldId id="397" r:id="rId32"/>
    <p:sldId id="356" r:id="rId33"/>
    <p:sldId id="421" r:id="rId34"/>
    <p:sldId id="357" r:id="rId35"/>
    <p:sldId id="413" r:id="rId36"/>
    <p:sldId id="362" r:id="rId37"/>
    <p:sldId id="358" r:id="rId38"/>
    <p:sldId id="385" r:id="rId39"/>
    <p:sldId id="399" r:id="rId40"/>
    <p:sldId id="360" r:id="rId41"/>
    <p:sldId id="361" r:id="rId42"/>
    <p:sldId id="414" r:id="rId43"/>
    <p:sldId id="415" r:id="rId44"/>
    <p:sldId id="416" r:id="rId45"/>
    <p:sldId id="422" r:id="rId46"/>
    <p:sldId id="400" r:id="rId47"/>
    <p:sldId id="401" r:id="rId48"/>
    <p:sldId id="402" r:id="rId49"/>
    <p:sldId id="403" r:id="rId50"/>
    <p:sldId id="304" r:id="rId51"/>
    <p:sldId id="363" r:id="rId52"/>
    <p:sldId id="337" r:id="rId53"/>
    <p:sldId id="364" r:id="rId54"/>
    <p:sldId id="302" r:id="rId55"/>
    <p:sldId id="301" r:id="rId56"/>
    <p:sldId id="315" r:id="rId57"/>
    <p:sldId id="316" r:id="rId58"/>
    <p:sldId id="367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33CC"/>
    <a:srgbClr val="660033"/>
    <a:srgbClr val="0000FF"/>
    <a:srgbClr val="FFFBEF"/>
    <a:srgbClr val="FFF8E5"/>
    <a:srgbClr val="FFFFCC"/>
    <a:srgbClr val="DEEBF7"/>
    <a:srgbClr val="FEE6E6"/>
    <a:srgbClr val="FBE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883" autoAdjust="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0.png"/><Relationship Id="rId7" Type="http://schemas.openxmlformats.org/officeDocument/2006/relationships/image" Target="../media/image28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0.png"/><Relationship Id="rId9" Type="http://schemas.openxmlformats.org/officeDocument/2006/relationships/image" Target="../media/image23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7" Type="http://schemas.openxmlformats.org/officeDocument/2006/relationships/image" Target="../media/image39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1.png"/><Relationship Id="rId5" Type="http://schemas.openxmlformats.org/officeDocument/2006/relationships/image" Target="../media/image370.png"/><Relationship Id="rId4" Type="http://schemas.openxmlformats.org/officeDocument/2006/relationships/image" Target="../media/image3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380.png"/><Relationship Id="rId4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964" y="1494064"/>
            <a:ext cx="10566400" cy="1019113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Advanced Topics in Data Analysis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164" y="4859338"/>
            <a:ext cx="9144000" cy="6270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Shai Carmi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32164" y="3064784"/>
            <a:ext cx="9144000" cy="62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he-IL" sz="3600" dirty="0" smtClean="0"/>
              <a:t>2019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2720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8"/>
                </a:solidFill>
              </a:rPr>
              <a:t>The general idea</a:t>
            </a:r>
            <a:endParaRPr lang="en-US" dirty="0" smtClean="0">
              <a:solidFill>
                <a:srgbClr val="0000C8"/>
              </a:solidFill>
            </a:endParaRPr>
          </a:p>
          <a:p>
            <a:r>
              <a:rPr lang="en-US" dirty="0" smtClean="0"/>
              <a:t>Using the bootstrap samples</a:t>
            </a:r>
            <a:endParaRPr lang="en-US" dirty="0" smtClean="0"/>
          </a:p>
          <a:p>
            <a:r>
              <a:rPr lang="en-US" dirty="0" smtClean="0"/>
              <a:t>Examples and properties</a:t>
            </a:r>
            <a:endParaRPr lang="en-US" dirty="0" smtClean="0"/>
          </a:p>
          <a:p>
            <a:r>
              <a:rPr lang="en-US" dirty="0" smtClean="0"/>
              <a:t>Other subjects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569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estimation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6340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We estimate a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parameter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 smtClean="0"/>
                  <a:t> using a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sample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 smtClean="0">
                  <a:solidFill>
                    <a:srgbClr val="0033CC"/>
                  </a:solidFill>
                </a:endParaRPr>
              </a:p>
              <a:p>
                <a:r>
                  <a:rPr lang="en-US" dirty="0" smtClean="0"/>
                  <a:t>We denote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estimator</a:t>
                </a:r>
                <a:r>
                  <a:rPr lang="en-US" dirty="0" smtClean="0"/>
                  <a:t> as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endParaRPr lang="en-US" dirty="0" smtClean="0"/>
              </a:p>
              <a:p>
                <a:r>
                  <a:rPr lang="en-US" dirty="0" smtClean="0"/>
                  <a:t>The estimator is a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statistic</a:t>
                </a:r>
                <a:r>
                  <a:rPr lang="en-US" dirty="0" smtClean="0"/>
                  <a:t> of the sample: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Examples:</a:t>
                </a:r>
              </a:p>
              <a:p>
                <a:pPr lvl="1"/>
                <a:r>
                  <a:rPr lang="en-US" dirty="0"/>
                  <a:t>T</a:t>
                </a:r>
                <a:r>
                  <a:rPr lang="en-US" dirty="0" smtClean="0"/>
                  <a:t>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sample mean</a:t>
                </a:r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sample variance</a:t>
                </a:r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>
                    <a:solidFill>
                      <a:srgbClr val="0000CC"/>
                    </a:solidFill>
                  </a:rPr>
                  <a:t>Maximum likelihood</a:t>
                </a:r>
                <a:r>
                  <a:rPr lang="en-US" dirty="0" smtClean="0"/>
                  <a:t> estimators</a:t>
                </a:r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The estimator, like any statistic of the sample, is a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random variable</a:t>
                </a:r>
              </a:p>
              <a:p>
                <a:r>
                  <a:rPr lang="en-US" dirty="0" smtClean="0"/>
                  <a:t>It will take different values in different samples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63406"/>
              </a:xfrm>
              <a:blipFill>
                <a:blip r:embed="rId2"/>
                <a:stretch>
                  <a:fillRect l="-812" t="-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48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1" t="8315" r="5022" b="5305"/>
          <a:stretch/>
        </p:blipFill>
        <p:spPr bwMode="auto">
          <a:xfrm>
            <a:off x="4048414" y="1715053"/>
            <a:ext cx="4183663" cy="4206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bias and variance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29913" y="4437381"/>
            <a:ext cx="2018501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bias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mall variance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53435" y="2293390"/>
            <a:ext cx="2012923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 bias</a:t>
            </a: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variance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53435" y="4437382"/>
            <a:ext cx="2012923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bias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arge variance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10108" y="2293390"/>
            <a:ext cx="223944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 bias</a:t>
            </a: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 variance</a:t>
            </a:r>
          </a:p>
        </p:txBody>
      </p:sp>
      <p:sp>
        <p:nvSpPr>
          <p:cNvPr id="3" name="Oval 2"/>
          <p:cNvSpPr/>
          <p:nvPr/>
        </p:nvSpPr>
        <p:spPr>
          <a:xfrm>
            <a:off x="1792985" y="2214138"/>
            <a:ext cx="2473693" cy="1078029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4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05175"/>
                <a:ext cx="10515600" cy="397484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</a:t>
                </a:r>
                <a:r>
                  <a:rPr lang="en-US" dirty="0">
                    <a:solidFill>
                      <a:srgbClr val="0000CC"/>
                    </a:solidFill>
                  </a:rPr>
                  <a:t>variance</a:t>
                </a:r>
                <a:r>
                  <a:rPr lang="en-US" dirty="0"/>
                  <a:t> of the </a:t>
                </a:r>
                <a:r>
                  <a:rPr lang="en-US" dirty="0" smtClean="0"/>
                  <a:t>estimator: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</m:oMath>
                </a14:m>
                <a:endParaRPr lang="en-US" dirty="0"/>
              </a:p>
              <a:p>
                <a:r>
                  <a:rPr lang="en-US" dirty="0" smtClean="0"/>
                  <a:t>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bias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95% </a:t>
                </a:r>
                <a:r>
                  <a:rPr lang="en-US" dirty="0">
                    <a:solidFill>
                      <a:srgbClr val="0000CC"/>
                    </a:solidFill>
                  </a:rPr>
                  <a:t>confidence interval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 smtClean="0"/>
                  <a:t>:</a:t>
                </a:r>
                <a:endParaRPr lang="en-US" dirty="0"/>
              </a:p>
              <a:p>
                <a:r>
                  <a:rPr lang="en-US" dirty="0" smtClean="0"/>
                  <a:t>An </a:t>
                </a:r>
                <a:r>
                  <a:rPr lang="en-US" dirty="0"/>
                  <a:t>interval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 smtClean="0"/>
                  <a:t>,</a:t>
                </a:r>
                <a:r>
                  <a:rPr lang="en-US" dirty="0"/>
                  <a:t> </a:t>
                </a: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 smtClean="0"/>
                  <a:t> are sample statistics</a:t>
                </a:r>
              </a:p>
              <a:p>
                <a:r>
                  <a:rPr lang="en-US" dirty="0" smtClean="0"/>
                  <a:t>The probability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to be in the interval is 95%</a:t>
                </a:r>
              </a:p>
              <a:p>
                <a:endParaRPr lang="en-US" dirty="0"/>
              </a:p>
              <a:p>
                <a:r>
                  <a:rPr lang="en-US" dirty="0" smtClean="0"/>
                  <a:t>How to find them generally?</a:t>
                </a:r>
                <a:endParaRPr lang="en-US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05175"/>
                <a:ext cx="10515600" cy="3974840"/>
              </a:xfrm>
              <a:blipFill>
                <a:blip r:embed="rId2"/>
                <a:stretch>
                  <a:fillRect l="-754" t="-15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849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We estimate the population mean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 smtClean="0"/>
                  <a:t>) using the sample mean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en-US" dirty="0" smtClean="0"/>
                  <a:t>)</a:t>
                </a:r>
              </a:p>
              <a:p>
                <a:pPr lvl="1"/>
                <a:endParaRPr lang="en-US" dirty="0" smtClean="0"/>
              </a:p>
              <a:p>
                <a:r>
                  <a:rPr lang="en-US" dirty="0" smtClean="0"/>
                  <a:t>The variance: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b="0" dirty="0" smtClean="0"/>
              </a:p>
              <a:p>
                <a:r>
                  <a:rPr lang="en-US" dirty="0" smtClean="0"/>
                  <a:t>The bias: 0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 smtClean="0"/>
                  <a:t>)</a:t>
                </a:r>
                <a:endParaRPr lang="en-US" i="1" dirty="0" smtClean="0"/>
              </a:p>
              <a:p>
                <a:r>
                  <a:rPr lang="en-US" dirty="0" smtClean="0"/>
                  <a:t>The 95% confidence interval: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r>
                  <a:rPr lang="en-US" dirty="0" smtClean="0"/>
                  <a:t>  </a:t>
                </a:r>
                <a:r>
                  <a:rPr lang="en-US" sz="2000" dirty="0" smtClean="0"/>
                  <a:t>(large samples)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What if we have other statistics? Or for small samples?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019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other statistics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57920"/>
                <a:ext cx="10515600" cy="4728154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Estimate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other parameters</a:t>
                </a:r>
                <a:r>
                  <a:rPr lang="en-US" dirty="0" smtClean="0"/>
                  <a:t> </a:t>
                </a:r>
                <a:r>
                  <a:rPr lang="en-US" dirty="0"/>
                  <a:t>of the distribution</a:t>
                </a:r>
              </a:p>
              <a:p>
                <a:r>
                  <a:rPr lang="en-US" dirty="0"/>
                  <a:t>Variance, standard deviation, </a:t>
                </a:r>
                <a:r>
                  <a:rPr lang="en-US" dirty="0" smtClean="0"/>
                  <a:t>mean/SD</a:t>
                </a:r>
                <a:r>
                  <a:rPr lang="en-US" dirty="0"/>
                  <a:t>, </a:t>
                </a:r>
                <a:r>
                  <a:rPr lang="en-US" dirty="0" smtClean="0"/>
                  <a:t>minimum or maximum</a:t>
                </a:r>
                <a:r>
                  <a:rPr lang="en-US" dirty="0"/>
                  <a:t>, </a:t>
                </a:r>
                <a:r>
                  <a:rPr lang="en-US" dirty="0" smtClean="0"/>
                  <a:t>median or other percentiles</a:t>
                </a:r>
                <a:r>
                  <a:rPr lang="en-US" dirty="0"/>
                  <a:t>, </a:t>
                </a:r>
                <a:r>
                  <a:rPr lang="en-US" dirty="0" smtClean="0"/>
                  <a:t>correlation </a:t>
                </a:r>
                <a:r>
                  <a:rPr lang="en-US" dirty="0"/>
                  <a:t>coefficients, etc.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Statistics could be: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Functions of the sample mean (e.g.,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Functions of the observations (e.g.,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e>
                    </m:nary>
                  </m:oMath>
                </a14:m>
                <a:r>
                  <a:rPr lang="en-US" dirty="0" smtClean="0"/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/>
                  <a:t>Sample median or percentiles</a:t>
                </a:r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correlation between two variables, regression </a:t>
                </a:r>
                <a:r>
                  <a:rPr lang="en-US" dirty="0" smtClean="0"/>
                  <a:t>coefficients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57920"/>
                <a:ext cx="10515600" cy="4728154"/>
              </a:xfrm>
              <a:blipFill>
                <a:blip r:embed="rId2"/>
                <a:stretch>
                  <a:fillRect l="-754" t="-1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020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</a:t>
            </a:r>
            <a:r>
              <a:rPr lang="en-US" dirty="0" smtClean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do not know the distribution of those estimators, so we cannot compute their variance/bias/confidence intervals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30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Solution?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13032" y="1536727"/>
                <a:ext cx="10864443" cy="481128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Suppose we could have re-run the experiment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times</a:t>
                </a:r>
              </a:p>
              <a:p>
                <a:pPr lvl="1"/>
                <a:r>
                  <a:rPr lang="en-US" dirty="0"/>
                  <a:t>I</a:t>
                </a:r>
                <a:r>
                  <a:rPr lang="en-US" sz="2000" dirty="0" smtClean="0"/>
                  <a:t>.e., generate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sets of samples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For each experiment, we will compute the estimator</a:t>
                </a:r>
              </a:p>
              <a:p>
                <a:pPr lvl="1"/>
                <a:r>
                  <a:rPr lang="en-US" sz="2000" dirty="0" smtClean="0"/>
                  <a:t>We now have a list of estimators: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endParaRPr lang="en-US" sz="2400" dirty="0" smtClean="0"/>
              </a:p>
              <a:p>
                <a:r>
                  <a:rPr lang="en-US" dirty="0" smtClean="0"/>
                  <a:t>For very large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, this would give us the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sampling distribution</a:t>
                </a:r>
                <a:r>
                  <a:rPr lang="en-US" dirty="0" smtClean="0"/>
                  <a:t> of the estimator</a:t>
                </a:r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For example, the variance of the estimator will be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3032" y="1536727"/>
                <a:ext cx="10864443" cy="4811282"/>
              </a:xfrm>
              <a:blipFill>
                <a:blip r:embed="rId2"/>
                <a:stretch>
                  <a:fillRect l="-729" t="-1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222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</a:t>
            </a:r>
            <a:r>
              <a:rPr lang="en-US" dirty="0" smtClean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we cannot re-run the experiment again many times?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experiment is very expensive</a:t>
            </a:r>
          </a:p>
          <a:p>
            <a:pPr lvl="1"/>
            <a:r>
              <a:rPr lang="en-US" dirty="0" smtClean="0"/>
              <a:t>It </a:t>
            </a:r>
            <a:r>
              <a:rPr lang="en-US" dirty="0"/>
              <a:t>will take </a:t>
            </a:r>
            <a:r>
              <a:rPr lang="en-US" dirty="0" smtClean="0"/>
              <a:t>an extremely long time</a:t>
            </a:r>
          </a:p>
          <a:p>
            <a:pPr lvl="1"/>
            <a:r>
              <a:rPr lang="en-US" dirty="0" smtClean="0"/>
              <a:t>We ran out of patients/participants</a:t>
            </a:r>
          </a:p>
          <a:p>
            <a:pPr lvl="1"/>
            <a:r>
              <a:rPr lang="en-US" dirty="0" smtClean="0"/>
              <a:t>The sample is historical, and we cannot reproduce past conditions</a:t>
            </a:r>
          </a:p>
        </p:txBody>
      </p:sp>
    </p:spTree>
    <p:extLst>
      <p:ext uri="{BB962C8B-B14F-4D97-AF65-F5344CB8AC3E}">
        <p14:creationId xmlns:p14="http://schemas.microsoft.com/office/powerpoint/2010/main" val="382555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bootstrap</a:t>
            </a:r>
            <a:r>
              <a:rPr lang="en-US" dirty="0" smtClean="0"/>
              <a:t> method allows us to generate a large number of samples, </a:t>
            </a:r>
            <a:r>
              <a:rPr lang="en-US" b="1" dirty="0" smtClean="0"/>
              <a:t>without re-running the experiment</a:t>
            </a:r>
          </a:p>
          <a:p>
            <a:endParaRPr lang="he-IL" dirty="0" smtClean="0"/>
          </a:p>
          <a:p>
            <a:r>
              <a:rPr lang="en-US" dirty="0" smtClean="0"/>
              <a:t>There is an expression: “to </a:t>
            </a:r>
            <a:r>
              <a:rPr lang="en-US" dirty="0"/>
              <a:t>pull oneself up by one's </a:t>
            </a:r>
            <a:r>
              <a:rPr lang="en-US" dirty="0" smtClean="0"/>
              <a:t>bootstraps”</a:t>
            </a:r>
          </a:p>
          <a:p>
            <a:pPr lvl="1"/>
            <a:r>
              <a:rPr lang="en-US" dirty="0" smtClean="0"/>
              <a:t>Attributed (probably mistakenly) to The Adventures </a:t>
            </a:r>
            <a:r>
              <a:rPr lang="en-US" dirty="0"/>
              <a:t>of Baron </a:t>
            </a:r>
            <a:r>
              <a:rPr lang="en-US" dirty="0" smtClean="0"/>
              <a:t>Munchausen, who rescued himself out of a swamp by pulling his own bootstraps</a:t>
            </a:r>
          </a:p>
          <a:p>
            <a:endParaRPr lang="en-US" dirty="0" smtClean="0"/>
          </a:p>
          <a:p>
            <a:r>
              <a:rPr lang="en-US" dirty="0" smtClean="0"/>
              <a:t>Bradley </a:t>
            </a:r>
            <a:r>
              <a:rPr lang="en-US" dirty="0" err="1" smtClean="0"/>
              <a:t>Efron</a:t>
            </a:r>
            <a:r>
              <a:rPr lang="en-US" dirty="0" smtClean="0"/>
              <a:t>, 1979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does this “miracle” work?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8" b="11181"/>
          <a:stretch/>
        </p:blipFill>
        <p:spPr>
          <a:xfrm>
            <a:off x="8337781" y="4355690"/>
            <a:ext cx="2816576" cy="20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2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empirical cumulative distribution function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The data points,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 in our sample come from a population, where they have a distribution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If we knew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, we could have drawn any number of new samples</a:t>
                </a:r>
              </a:p>
              <a:p>
                <a:pPr lvl="1"/>
                <a:r>
                  <a:rPr lang="en-US" sz="2000" dirty="0" smtClean="0"/>
                  <a:t>But we usually don’t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But we do know the </a:t>
                </a:r>
                <a:r>
                  <a:rPr lang="en-US" sz="2400" b="1" dirty="0" smtClean="0"/>
                  <a:t>empirical</a:t>
                </a:r>
                <a:r>
                  <a:rPr lang="en-US" sz="2400" dirty="0" smtClean="0"/>
                  <a:t> distribution function, and can use it </a:t>
                </a:r>
                <a:r>
                  <a:rPr lang="en-US" dirty="0" smtClean="0"/>
                  <a:t>instead</a:t>
                </a:r>
                <a:endParaRPr lang="en-US" i="1" dirty="0" smtClean="0"/>
              </a:p>
              <a:p>
                <a:pPr lvl="1"/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480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empirical distribution: 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Suppose the data points are 2,1,2,2,3,5,1,2,1,5,4,3,2 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2419927" y="5634182"/>
            <a:ext cx="357427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419927" y="3337549"/>
            <a:ext cx="0" cy="229663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04655" y="563418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5212" y="563418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25769" y="563418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6326" y="563418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46881" y="563418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43518" y="4498928"/>
            <a:ext cx="360000" cy="11352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753608" y="5067250"/>
            <a:ext cx="639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1/13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53608" y="4676198"/>
            <a:ext cx="639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2/13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53608" y="4285145"/>
            <a:ext cx="639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3/13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53608" y="3894092"/>
            <a:ext cx="639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4/13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53608" y="3503040"/>
            <a:ext cx="639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5/13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96971" y="2815924"/>
            <a:ext cx="2888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Empirical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618577" y="5723522"/>
                <a:ext cx="47609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577" y="5723522"/>
                <a:ext cx="47609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3180014" y="3744824"/>
            <a:ext cx="360000" cy="18746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25768" y="4898048"/>
            <a:ext cx="360000" cy="73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434538" y="5262854"/>
            <a:ext cx="360000" cy="3566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023030" y="4883337"/>
            <a:ext cx="360000" cy="736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2419927" y="3730113"/>
            <a:ext cx="316361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419927" y="4114521"/>
            <a:ext cx="316361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419927" y="4498929"/>
            <a:ext cx="316361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419927" y="4883337"/>
            <a:ext cx="316361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419927" y="5267747"/>
            <a:ext cx="316361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95017" y="3277416"/>
                <a:ext cx="413205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true distribution could be somewhat different!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example, other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possible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5017" y="3277416"/>
                <a:ext cx="4132053" cy="1569660"/>
              </a:xfrm>
              <a:prstGeom prst="rect">
                <a:avLst/>
              </a:prstGeom>
              <a:blipFill>
                <a:blip r:embed="rId4"/>
                <a:stretch>
                  <a:fillRect l="-1917" t="-3113" r="-1327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472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new samples under the bootstrap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46679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>
                    <a:solidFill>
                      <a:srgbClr val="0000CC"/>
                    </a:solidFill>
                  </a:rPr>
                  <a:t>Key idea</a:t>
                </a:r>
                <a:r>
                  <a:rPr lang="en-US" dirty="0" smtClean="0"/>
                  <a:t>:</a:t>
                </a:r>
              </a:p>
              <a:p>
                <a:r>
                  <a:rPr lang="en-US" dirty="0" smtClean="0"/>
                  <a:t>To generate new samples, we don’t have to re-run the experiment</a:t>
                </a:r>
              </a:p>
              <a:p>
                <a:r>
                  <a:rPr lang="en-US" dirty="0" smtClean="0"/>
                  <a:t>We don’t have to sample values from the true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We can instead generate values from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empirical</a:t>
                </a:r>
                <a:r>
                  <a:rPr lang="en-US" dirty="0" smtClean="0"/>
                  <a:t> distribution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How to sample from the empirical distribution?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46679"/>
                <a:ext cx="10515600" cy="4351338"/>
              </a:xfrm>
              <a:blipFill>
                <a:blip r:embed="rId2"/>
                <a:stretch>
                  <a:fillRect l="-75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776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new samples under the bootstrap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5545"/>
                <a:ext cx="10515600" cy="4514249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To sample from the empirical </a:t>
                </a:r>
                <a:r>
                  <a:rPr lang="en-US" dirty="0"/>
                  <a:t>distribution, </a:t>
                </a:r>
                <a:r>
                  <a:rPr lang="en-US" dirty="0" smtClean="0"/>
                  <a:t>we use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sampling with replacement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Explanation:</a:t>
                </a:r>
              </a:p>
              <a:p>
                <a:r>
                  <a:rPr lang="en-US" dirty="0" smtClean="0"/>
                  <a:t>We draw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random data points from the original sample, </a:t>
                </a:r>
                <a:r>
                  <a:rPr lang="en-US" b="1" dirty="0" smtClean="0"/>
                  <a:t>with replacement</a:t>
                </a:r>
              </a:p>
              <a:p>
                <a:pPr lvl="1"/>
                <a:endParaRPr lang="en-US" dirty="0" smtClean="0"/>
              </a:p>
              <a:p>
                <a:r>
                  <a:rPr lang="en-US" dirty="0" smtClean="0"/>
                  <a:t>With replacement = each data point can be selected multiple times</a:t>
                </a:r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This is equivalent to sampling directly from empirical distribution (think why!)</a:t>
                </a:r>
              </a:p>
              <a:p>
                <a:endParaRPr lang="en-US" dirty="0">
                  <a:solidFill>
                    <a:srgbClr val="0000CC"/>
                  </a:solidFill>
                </a:endParaRPr>
              </a:p>
              <a:p>
                <a:r>
                  <a:rPr lang="en-US" dirty="0"/>
                  <a:t>Each new sample is called a </a:t>
                </a:r>
                <a:r>
                  <a:rPr lang="en-US" dirty="0">
                    <a:solidFill>
                      <a:srgbClr val="0000CC"/>
                    </a:solidFill>
                  </a:rPr>
                  <a:t>bootstrap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sample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5545"/>
                <a:ext cx="10515600" cy="4514249"/>
              </a:xfrm>
              <a:blipFill>
                <a:blip r:embed="rId2"/>
                <a:stretch>
                  <a:fillRect l="-754" t="-1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948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our original sample is </a:t>
            </a:r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3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4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5</a:t>
            </a:r>
          </a:p>
          <a:p>
            <a:endParaRPr lang="en-US" dirty="0" smtClean="0"/>
          </a:p>
          <a:p>
            <a:r>
              <a:rPr lang="en-US" dirty="0" smtClean="0"/>
              <a:t>Possible bootstrap samples:</a:t>
            </a:r>
          </a:p>
          <a:p>
            <a:pPr lvl="1"/>
            <a:r>
              <a:rPr lang="en-US" i="1" dirty="0" smtClean="0"/>
              <a:t>x</a:t>
            </a:r>
            <a:r>
              <a:rPr lang="en-US" baseline="-25000" dirty="0" smtClean="0"/>
              <a:t>4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3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4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/>
              <a:t>2</a:t>
            </a:r>
          </a:p>
          <a:p>
            <a:pPr lvl="1"/>
            <a:r>
              <a:rPr lang="en-US" i="1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3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/>
              <a:t>5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5</a:t>
            </a:r>
            <a:endParaRPr lang="en-US" baseline="-25000" dirty="0"/>
          </a:p>
          <a:p>
            <a:pPr lvl="1"/>
            <a:r>
              <a:rPr lang="en-US" i="1" dirty="0" smtClean="0"/>
              <a:t>x</a:t>
            </a:r>
            <a:r>
              <a:rPr lang="en-US" baseline="-25000" dirty="0" smtClean="0"/>
              <a:t>5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4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/>
              <a:t>3</a:t>
            </a:r>
          </a:p>
          <a:p>
            <a:pPr lvl="1"/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3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3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3</a:t>
            </a:r>
            <a:endParaRPr lang="en-US" baseline="-25000" dirty="0"/>
          </a:p>
          <a:p>
            <a:pPr lvl="1"/>
            <a:r>
              <a:rPr lang="en-US" i="1" dirty="0" smtClean="0"/>
              <a:t>x</a:t>
            </a:r>
            <a:r>
              <a:rPr lang="en-US" baseline="-25000" dirty="0" smtClean="0"/>
              <a:t>4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5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,</a:t>
            </a:r>
            <a:r>
              <a:rPr lang="en-US" i="1" dirty="0" smtClean="0"/>
              <a:t>x</a:t>
            </a:r>
            <a:r>
              <a:rPr lang="en-US" baseline="-25000" dirty="0"/>
              <a:t>1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14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general idea</a:t>
            </a:r>
            <a:endParaRPr lang="en-US" dirty="0" smtClean="0"/>
          </a:p>
          <a:p>
            <a:r>
              <a:rPr lang="en-US" dirty="0" smtClean="0">
                <a:solidFill>
                  <a:srgbClr val="0000CC"/>
                </a:solidFill>
              </a:rPr>
              <a:t>Using the bootstrap samples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/>
              <a:t>Examples and properties</a:t>
            </a:r>
            <a:endParaRPr lang="en-US" dirty="0" smtClean="0"/>
          </a:p>
          <a:p>
            <a:r>
              <a:rPr lang="en-US" dirty="0" smtClean="0"/>
              <a:t>Other subjects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570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bootstrap samples: variance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02298"/>
                <a:ext cx="10515600" cy="44221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Using the original sample, we generate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bootstrap samples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For each bootstrap sample, we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exactly as in the original sample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variance of the estimator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 smtClean="0"/>
                  <a:t>is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02298"/>
                <a:ext cx="10515600" cy="4422163"/>
              </a:xfrm>
              <a:blipFill>
                <a:blip r:embed="rId2"/>
                <a:stretch>
                  <a:fillRect l="-754" t="-1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079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49059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Our original sample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 smtClean="0"/>
                  <a:t>) is 3,7,5,1,8,12,8,9,3,4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would like to estimate the 60% percentile of the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population</a:t>
                </a:r>
              </a:p>
              <a:p>
                <a:r>
                  <a:rPr lang="en-US" dirty="0" smtClean="0">
                    <a:solidFill>
                      <a:schemeClr val="tx1"/>
                    </a:solidFill>
                  </a:rPr>
                  <a:t>We denote this parameter by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 smtClean="0">
                  <a:solidFill>
                    <a:srgbClr val="0070C0"/>
                  </a:solidFill>
                </a:endParaRP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What would be a reasonable estimator? Which statistic of the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sample</a:t>
                </a:r>
                <a:r>
                  <a:rPr lang="en-US" sz="2400" dirty="0" smtClean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490595"/>
              </a:xfrm>
              <a:blipFill>
                <a:blip r:embed="rId2"/>
                <a:stretch>
                  <a:fillRect l="-812" t="-1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906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49059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We choose as an estimator the 60% percentile of the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sample</a:t>
                </a:r>
              </a:p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dirty="0" smtClean="0"/>
                  <a:t>, we sort the values and take the sixth entry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In our case, sorting gives 1,3,4,4,5,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7</a:t>
                </a:r>
                <a:r>
                  <a:rPr lang="en-US" dirty="0" smtClean="0"/>
                  <a:t>,8,8,9,12</a:t>
                </a:r>
              </a:p>
              <a:p>
                <a:r>
                  <a:rPr lang="en-US" dirty="0" smtClean="0"/>
                  <a:t>Therefore, our estimate is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What is the variance of our estimator?</a:t>
                </a:r>
              </a:p>
              <a:p>
                <a:r>
                  <a:rPr lang="en-US" sz="2400" dirty="0" smtClean="0"/>
                  <a:t>What are the confidence intervals?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490595"/>
              </a:xfrm>
              <a:blipFill>
                <a:blip r:embed="rId2"/>
                <a:stretch>
                  <a:fillRect l="-812" t="-1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357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525246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Our sample was: 3,7,5,1,8,12,8,9,3,4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generate </a:t>
                </a:r>
                <a:r>
                  <a:rPr lang="en-US" sz="2400" i="1" dirty="0" smtClean="0"/>
                  <a:t>B</a:t>
                </a:r>
                <a:r>
                  <a:rPr lang="en-US" sz="2400" dirty="0" smtClean="0"/>
                  <a:t> bootstrap samples by randomly choosing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 smtClean="0"/>
                  <a:t> values from the sample, with replacement:</a:t>
                </a:r>
              </a:p>
              <a:p>
                <a:pPr lvl="1"/>
                <a:endParaRPr lang="en-US" sz="2000" dirty="0" smtClean="0"/>
              </a:p>
              <a:p>
                <a:pPr lvl="1"/>
                <a:r>
                  <a:rPr lang="en-US" sz="2000" dirty="0" smtClean="0"/>
                  <a:t>5,12,7,7,4,3,8,3,1,3</a:t>
                </a:r>
              </a:p>
              <a:p>
                <a:pPr lvl="1"/>
                <a:r>
                  <a:rPr lang="en-US" sz="2000" dirty="0" smtClean="0"/>
                  <a:t>9,8,5,1,5,3,7,8,4,9</a:t>
                </a:r>
              </a:p>
              <a:p>
                <a:pPr lvl="1"/>
                <a:r>
                  <a:rPr lang="en-US" sz="2000" dirty="0" smtClean="0"/>
                  <a:t>8,5,7,12,1,4,9,3,3,4</a:t>
                </a:r>
              </a:p>
              <a:p>
                <a:pPr lvl="1"/>
                <a:r>
                  <a:rPr lang="en-US" sz="2000" dirty="0" smtClean="0"/>
                  <a:t>3,9,8,7,12,1,4,3,8,7</a:t>
                </a:r>
              </a:p>
              <a:p>
                <a:pPr lvl="1"/>
                <a:r>
                  <a:rPr lang="en-US" sz="2000" dirty="0" smtClean="0"/>
                  <a:t>4,9,7,8,5,4,3,8,12,8</a:t>
                </a:r>
              </a:p>
              <a:p>
                <a:pPr lvl="1"/>
                <a:r>
                  <a:rPr lang="en-US" sz="2000" dirty="0" smtClean="0"/>
                  <a:t>…</a:t>
                </a:r>
              </a:p>
              <a:p>
                <a:pPr lvl="1"/>
                <a:r>
                  <a:rPr lang="en-US" sz="2000" dirty="0" smtClean="0"/>
                  <a:t>8,1,7,5,8,3,4,3,12,3</a:t>
                </a:r>
              </a:p>
              <a:p>
                <a:pPr lvl="1"/>
                <a:endParaRPr lang="en-US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525246"/>
              </a:xfrm>
              <a:blipFill>
                <a:blip r:embed="rId2"/>
                <a:stretch>
                  <a:fillRect l="-812" t="-1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92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119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estimator in each bootstrap sample is the sixth value</a:t>
                </a:r>
              </a:p>
              <a:p>
                <a:endParaRPr lang="en-US" sz="2400" dirty="0" smtClean="0"/>
              </a:p>
              <a:p>
                <a:pPr lvl="1"/>
                <a:r>
                  <a:rPr lang="en-US" sz="2000" dirty="0" smtClean="0"/>
                  <a:t>5,12,7,7,4,3,8,3,1,3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 1,3,3,3,4,</a:t>
                </a:r>
                <a:r>
                  <a:rPr lang="en-US" sz="2000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5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,7,7,8,12 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000" dirty="0" smtClean="0"/>
              </a:p>
              <a:p>
                <a:pPr lvl="1"/>
                <a:r>
                  <a:rPr lang="en-US" sz="2000" dirty="0" smtClean="0"/>
                  <a:t>9,8,5,1,5,3,7,8,4,9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 1,3,4,5,5,</a:t>
                </a:r>
                <a:r>
                  <a:rPr lang="en-US" sz="2000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7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,8,8,9,9 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sz="2000" dirty="0" smtClean="0"/>
              </a:p>
              <a:p>
                <a:pPr lvl="1"/>
                <a:r>
                  <a:rPr lang="en-US" sz="2000" dirty="0" smtClean="0"/>
                  <a:t>8,5,7,12,1,4,9,3,3,4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 1,3,3,4,4,</a:t>
                </a:r>
                <a:r>
                  <a:rPr lang="en-US" sz="2000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5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,7,8,9,12 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000" dirty="0" smtClean="0"/>
              </a:p>
              <a:p>
                <a:pPr lvl="1"/>
                <a:r>
                  <a:rPr lang="en-US" sz="2000" dirty="0" smtClean="0"/>
                  <a:t>3,9,8,7,12,1,4,3,8,7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 1,3,3,4,7,</a:t>
                </a:r>
                <a:r>
                  <a:rPr lang="en-US" sz="2000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7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,8,8,9,12 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sz="2000" dirty="0" smtClean="0"/>
              </a:p>
              <a:p>
                <a:pPr lvl="1"/>
                <a:r>
                  <a:rPr lang="en-US" sz="2000" dirty="0" smtClean="0"/>
                  <a:t>4,9,7,8,5,4,3,8,12,8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 3,4,4,5,7,</a:t>
                </a:r>
                <a:r>
                  <a:rPr lang="en-US" sz="2000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8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,8,8,9,12 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5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000" dirty="0" smtClean="0"/>
              </a:p>
              <a:p>
                <a:pPr lvl="1"/>
                <a:r>
                  <a:rPr lang="en-US" sz="2000" dirty="0" smtClean="0"/>
                  <a:t>…</a:t>
                </a:r>
              </a:p>
              <a:p>
                <a:pPr lvl="1"/>
                <a:r>
                  <a:rPr lang="en-US" sz="2000" dirty="0" smtClean="0"/>
                  <a:t>8,1,7,5,8,3,4,3,12,3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 1,3,3,3,4,</a:t>
                </a:r>
                <a:r>
                  <a:rPr lang="en-US" sz="2000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5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,7,8,8,12 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000" dirty="0" smtClean="0"/>
              </a:p>
              <a:p>
                <a:pPr lvl="1"/>
                <a:endParaRPr lang="en-US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11925"/>
                <a:ext cx="10515600" cy="4351338"/>
              </a:xfrm>
              <a:blipFill>
                <a:blip r:embed="rId2"/>
                <a:stretch>
                  <a:fillRect l="-75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323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8674" y="1800059"/>
                <a:ext cx="10814650" cy="40700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Suppose the full list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US" sz="2400" dirty="0" smtClean="0"/>
                  <a:t>) of estimators is 5,7,5,7,8,4,5,7,7,7,8,3,7,7,5,9,7,7,4,5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mean bootstrap estimate is the mean of those values: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=6.2</m:t>
                    </m:r>
                  </m:oMath>
                </a14:m>
                <a:endParaRPr lang="en-US" sz="20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variance of the estimator: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>
                        <a:latin typeface="Cambria Math" panose="02040503050406030204" pitchFamily="18" charset="0"/>
                      </a:rPr>
                      <m:t>Va</m:t>
                    </m:r>
                    <m:r>
                      <m:rPr>
                        <m:nor/>
                      </m:rPr>
                      <a:rPr lang="en-US" sz="2000" smtClean="0">
                        <a:latin typeface="Cambria Math" panose="02040503050406030204" pitchFamily="18" charset="0"/>
                      </a:rPr>
                      <m:t>r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=2.48</m:t>
                    </m:r>
                  </m:oMath>
                </a14:m>
                <a:endParaRPr lang="en-US" sz="2000" dirty="0" smtClean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SD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2.48</m:t>
                        </m:r>
                      </m:e>
                    </m:ra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=1.57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8674" y="1800059"/>
                <a:ext cx="10814650" cy="4070063"/>
              </a:xfrm>
              <a:blipFill>
                <a:blip r:embed="rId2"/>
                <a:stretch>
                  <a:fillRect l="-789" t="-2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348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Intuition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bootstrap samples are drawn from the original samples, not the population</a:t>
            </a:r>
          </a:p>
          <a:p>
            <a:r>
              <a:rPr lang="en-US" sz="2400" dirty="0" smtClean="0"/>
              <a:t>So why </a:t>
            </a:r>
            <a:r>
              <a:rPr lang="en-US" sz="2400" dirty="0"/>
              <a:t>does bootstrapping work?</a:t>
            </a:r>
          </a:p>
          <a:p>
            <a:pPr lvl="1"/>
            <a:endParaRPr lang="en-US" sz="2000" dirty="0" smtClean="0"/>
          </a:p>
          <a:p>
            <a:r>
              <a:rPr lang="en-US" dirty="0" smtClean="0"/>
              <a:t>Bootstrapping uses the </a:t>
            </a:r>
            <a:r>
              <a:rPr lang="en-US" dirty="0"/>
              <a:t>original data as a representative of the </a:t>
            </a:r>
            <a:r>
              <a:rPr lang="en-US" dirty="0" smtClean="0"/>
              <a:t>population</a:t>
            </a:r>
          </a:p>
          <a:p>
            <a:r>
              <a:rPr lang="en-US" dirty="0" smtClean="0"/>
              <a:t>Even the original data has information on the variability of the population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allows us to determine the “sampling noise” of the </a:t>
            </a:r>
            <a:r>
              <a:rPr lang="en-US" dirty="0" smtClean="0"/>
              <a:t>estimator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63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63420"/>
                <a:ext cx="10515600" cy="414649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>
                    <a:solidFill>
                      <a:srgbClr val="0000CC"/>
                    </a:solidFill>
                  </a:rPr>
                  <a:t>The percentile method</a:t>
                </a:r>
                <a:r>
                  <a:rPr lang="en-US" dirty="0"/>
                  <a:t>:</a:t>
                </a:r>
              </a:p>
              <a:p>
                <a:r>
                  <a:rPr lang="en-US" dirty="0"/>
                  <a:t>The 95% interval is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%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97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%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%</m:t>
                        </m:r>
                      </m:sub>
                    </m:sSub>
                  </m:oMath>
                </a14:m>
                <a:r>
                  <a:rPr lang="en-US" dirty="0"/>
                  <a:t> is the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dirty="0"/>
                  <a:t> percentile among the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estimators</a:t>
                </a:r>
                <a:endParaRPr lang="en-US" dirty="0"/>
              </a:p>
              <a:p>
                <a:endParaRPr lang="en-US" sz="2400" dirty="0" smtClean="0"/>
              </a:p>
              <a:p>
                <a:r>
                  <a:rPr lang="en-US" dirty="0" smtClean="0"/>
                  <a:t>For </a:t>
                </a:r>
                <a:r>
                  <a:rPr lang="en-US" dirty="0"/>
                  <a:t>example, if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en-US" dirty="0"/>
                  <a:t>, we sort all values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value located in the 25</a:t>
                </a:r>
                <a:r>
                  <a:rPr lang="en-US" baseline="30000" dirty="0"/>
                  <a:t>th</a:t>
                </a:r>
                <a:r>
                  <a:rPr lang="en-US" dirty="0"/>
                  <a:t> position will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%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value located in the 975</a:t>
                </a:r>
                <a:r>
                  <a:rPr lang="en-US" baseline="30000" dirty="0"/>
                  <a:t>th</a:t>
                </a:r>
                <a:r>
                  <a:rPr lang="en-US" dirty="0"/>
                  <a:t> position will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97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%</m:t>
                        </m:r>
                      </m:sub>
                    </m:sSub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63420"/>
                <a:ext cx="10515600" cy="4146492"/>
              </a:xfrm>
              <a:blipFill>
                <a:blip r:embed="rId2"/>
                <a:stretch>
                  <a:fillRect l="-754" t="-2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970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confidence intervals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85132"/>
                <a:ext cx="10515600" cy="4024056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For a </a:t>
                </a:r>
                <a:r>
                  <a:rPr lang="en-US" sz="2400" dirty="0" smtClean="0">
                    <a:solidFill>
                      <a:srgbClr val="0033CC"/>
                    </a:solidFill>
                  </a:rPr>
                  <a:t>general</a:t>
                </a:r>
                <a:r>
                  <a:rPr lang="en-US" sz="2400" dirty="0" smtClean="0"/>
                  <a:t> confidence level:</a:t>
                </a:r>
              </a:p>
              <a:p>
                <a:r>
                  <a:rPr lang="en-US" sz="2400" dirty="0" smtClean="0"/>
                  <a:t>The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)%</m:t>
                    </m:r>
                  </m:oMath>
                </a14:m>
                <a:r>
                  <a:rPr lang="en-US" sz="2400" dirty="0" smtClean="0"/>
                  <a:t> interval is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/>
              </a:p>
              <a:p>
                <a:endParaRPr lang="en-US" dirty="0"/>
              </a:p>
              <a:p>
                <a:r>
                  <a:rPr lang="en-US" dirty="0" smtClean="0"/>
                  <a:t>The 90% confidence interval is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%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%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/>
                  <a:t>The </a:t>
                </a:r>
                <a:r>
                  <a:rPr lang="en-US" dirty="0" smtClean="0"/>
                  <a:t>99% </a:t>
                </a:r>
                <a:r>
                  <a:rPr lang="en-US" dirty="0"/>
                  <a:t>confidence interval is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%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%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85132"/>
                <a:ext cx="10515600" cy="4024056"/>
              </a:xfrm>
              <a:blipFill>
                <a:blip r:embed="rId2"/>
                <a:stretch>
                  <a:fillRect l="-754" t="-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409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53497"/>
                <a:ext cx="10515600" cy="486696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We first sort all </a:t>
                </a:r>
                <a:r>
                  <a:rPr lang="en-US" sz="2400" i="1" dirty="0"/>
                  <a:t>B</a:t>
                </a:r>
                <a:r>
                  <a:rPr lang="en-US" sz="2400" dirty="0"/>
                  <a:t> estimators:</a:t>
                </a:r>
              </a:p>
              <a:p>
                <a:pPr lvl="1"/>
                <a:r>
                  <a:rPr lang="en-US" sz="2000" dirty="0"/>
                  <a:t>3,4,4,5,5,5,5,5,7,7,7,7,7,7,7,7,7,8,8,9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For a </a:t>
                </a:r>
                <a:r>
                  <a:rPr lang="en-US" sz="2400" dirty="0"/>
                  <a:t>90% interval, we take </a:t>
                </a:r>
                <a:r>
                  <a:rPr lang="en-US" sz="2400" dirty="0" smtClean="0"/>
                  <a:t>the estimators at the 5% and 95% percentiles</a:t>
                </a:r>
              </a:p>
              <a:p>
                <a:r>
                  <a:rPr lang="en-US" dirty="0" smtClean="0"/>
                  <a:t>This means taking </a:t>
                </a:r>
                <a:r>
                  <a:rPr lang="en-US" sz="2400" dirty="0" smtClean="0"/>
                  <a:t>the estimators located 2</a:t>
                </a:r>
                <a:r>
                  <a:rPr lang="en-US" sz="2400" baseline="30000" dirty="0" smtClean="0"/>
                  <a:t>nd</a:t>
                </a:r>
                <a:r>
                  <a:rPr lang="en-US" sz="2400" dirty="0" smtClean="0"/>
                  <a:t> and 19</a:t>
                </a:r>
                <a:r>
                  <a:rPr lang="en-US" sz="2400" baseline="30000" dirty="0" smtClean="0"/>
                  <a:t>th</a:t>
                </a:r>
                <a:r>
                  <a:rPr lang="en-US" dirty="0" smtClean="0"/>
                  <a:t>:</a:t>
                </a:r>
                <a:endParaRPr lang="en-US" sz="2400" dirty="0" smtClean="0"/>
              </a:p>
              <a:p>
                <a:r>
                  <a:rPr lang="en-US" dirty="0" smtClean="0"/>
                  <a:t>3,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4</a:t>
                </a:r>
                <a:r>
                  <a:rPr lang="en-US" dirty="0" smtClean="0"/>
                  <a:t>,4,5,5,5,5,5,7,7,7,7,7,7,7,7,7,8,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8</a:t>
                </a:r>
                <a:r>
                  <a:rPr lang="en-US" dirty="0" smtClean="0"/>
                  <a:t>,9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90% confidence interval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 smtClean="0"/>
                  <a:t> is [4,8]</a:t>
                </a:r>
              </a:p>
              <a:p>
                <a:endParaRPr lang="en-US" sz="2400" dirty="0"/>
              </a:p>
              <a:p>
                <a:r>
                  <a:rPr lang="en-US" sz="2000" dirty="0"/>
                  <a:t>[</a:t>
                </a:r>
                <a:r>
                  <a:rPr lang="en-US" sz="2000" dirty="0" smtClean="0"/>
                  <a:t>For small samples, there are more accurate (and complicated) rules on how to compute the percentiles. In practice, we choose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 large enough that it is not an issue.]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53497"/>
                <a:ext cx="10515600" cy="4866968"/>
              </a:xfrm>
              <a:blipFill>
                <a:blip r:embed="rId2"/>
                <a:stretch>
                  <a:fillRect l="-812" t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343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intervals: refinement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27816"/>
                <a:ext cx="10515600" cy="4073216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percentile method</a:t>
                </a:r>
                <a:r>
                  <a:rPr lang="en-US" dirty="0"/>
                  <a:t> </a:t>
                </a:r>
                <a:r>
                  <a:rPr lang="en-US" dirty="0" smtClean="0"/>
                  <a:t>in fact works only under special conditions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>
                    <a:solidFill>
                      <a:srgbClr val="0000CC"/>
                    </a:solidFill>
                  </a:rPr>
                  <a:t>The pivot method:</a:t>
                </a:r>
              </a:p>
              <a:p>
                <a:r>
                  <a:rPr lang="en-US" sz="2400" dirty="0" smtClean="0"/>
                  <a:t>The 95%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acc>
                              <m:accPr>
                                <m:chr m:val="̂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97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%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%</m:t>
                            </m:r>
                          </m:sub>
                        </m:sSub>
                      </m:e>
                    </m:d>
                  </m:oMath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dirty="0" smtClean="0"/>
                  <a:t> is obtained using the original sample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Preferred if the distribution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may be asymmetric around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27816"/>
                <a:ext cx="10515600" cy="4073216"/>
              </a:xfrm>
              <a:blipFill>
                <a:blip r:embed="rId2"/>
                <a:stretch>
                  <a:fillRect l="-754" t="-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230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9375"/>
                <a:ext cx="10515600" cy="4423791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For a 90% confidence interval, we need the 5% and 95% percentiles (4,8)</a:t>
                </a:r>
              </a:p>
              <a:p>
                <a:r>
                  <a:rPr lang="en-US" dirty="0" smtClean="0"/>
                  <a:t>3,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4</a:t>
                </a:r>
                <a:r>
                  <a:rPr lang="en-US" dirty="0" smtClean="0"/>
                  <a:t>,4,5,5,5,5,5,7,7,7,7,7,7,7,7,7,8,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8</a:t>
                </a:r>
                <a:r>
                  <a:rPr lang="en-US" dirty="0" smtClean="0"/>
                  <a:t>,9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In the percentile method, the confidence interval was [4,8]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Recall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In the pivot method, the confidence interval is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9375"/>
                <a:ext cx="10515600" cy="4423791"/>
              </a:xfrm>
              <a:blipFill>
                <a:blip r:embed="rId2"/>
                <a:stretch>
                  <a:fillRect l="-754" t="-1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925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4221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bias of an estimator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But we don’t know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 smtClean="0"/>
                  <a:t> and we don’t know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dirty="0" smtClean="0">
                    <a:solidFill>
                      <a:srgbClr val="0000CC"/>
                    </a:solidFill>
                  </a:rPr>
                  <a:t>Idea</a:t>
                </a:r>
                <a:r>
                  <a:rPr lang="en-US" dirty="0" smtClean="0"/>
                  <a:t>:</a:t>
                </a:r>
              </a:p>
              <a:p>
                <a:r>
                  <a:rPr lang="en-US" dirty="0" smtClean="0"/>
                  <a:t>Replace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→</m:t>
                    </m:r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 smtClean="0"/>
                  <a:t>  </a:t>
                </a:r>
                <a:r>
                  <a:rPr lang="en-US" sz="2000" dirty="0" smtClean="0"/>
                  <a:t>(the estimator in the original sample)</a:t>
                </a:r>
                <a:endParaRPr lang="en-US" dirty="0"/>
              </a:p>
              <a:p>
                <a:r>
                  <a:rPr lang="en-US" sz="2400" dirty="0" smtClean="0"/>
                  <a:t>Replace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Estimate the bias as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en-US" sz="2400" b="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endParaRPr lang="en-US" sz="2400" dirty="0" smtClean="0"/>
              </a:p>
              <a:p>
                <a:endParaRPr lang="en-US" dirty="0"/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422163"/>
              </a:xfrm>
              <a:blipFill>
                <a:blip r:embed="rId2"/>
                <a:stretch>
                  <a:fillRect l="-812" t="-1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002954" y="4651855"/>
                <a:ext cx="5653239" cy="12354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the example,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Thus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954" y="4651855"/>
                <a:ext cx="5653239" cy="1235466"/>
              </a:xfrm>
              <a:prstGeom prst="rect">
                <a:avLst/>
              </a:prstGeom>
              <a:blipFill>
                <a:blip r:embed="rId3"/>
                <a:stretch>
                  <a:fillRect l="-1510" t="-2463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825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44340"/>
                <a:ext cx="10515600" cy="4816297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Once we have estimated the bias, </a:t>
                </a:r>
                <a:r>
                  <a:rPr lang="en-US" sz="2400" dirty="0" smtClean="0"/>
                  <a:t>we can correct the original estimator</a:t>
                </a:r>
              </a:p>
              <a:p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≈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44340"/>
                <a:ext cx="10515600" cy="4816297"/>
              </a:xfrm>
              <a:blipFill>
                <a:blip r:embed="rId2"/>
                <a:stretch>
                  <a:fillRect l="-754" t="-1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5119841" y="3519948"/>
            <a:ext cx="4680155" cy="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119198" y="3637934"/>
                <a:ext cx="3539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𝜃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198" y="3637934"/>
                <a:ext cx="353961" cy="461665"/>
              </a:xfrm>
              <a:prstGeom prst="rect">
                <a:avLst/>
              </a:prstGeom>
              <a:blipFill>
                <a:blip r:embed="rId3"/>
                <a:stretch>
                  <a:fillRect l="-5172" r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121320" y="3637934"/>
                <a:ext cx="353961" cy="477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1320" y="3637934"/>
                <a:ext cx="353961" cy="477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129741" y="3637934"/>
                <a:ext cx="353961" cy="477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9741" y="3637934"/>
                <a:ext cx="353961" cy="477118"/>
              </a:xfrm>
              <a:prstGeom prst="rect">
                <a:avLst/>
              </a:prstGeom>
              <a:blipFill>
                <a:blip r:embed="rId5"/>
                <a:stretch>
                  <a:fillRect r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0016612" y="3166005"/>
            <a:ext cx="1337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 values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323496" y="3264310"/>
            <a:ext cx="1080000" cy="0"/>
          </a:xfrm>
          <a:prstGeom prst="straightConnector1">
            <a:avLst/>
          </a:prstGeom>
          <a:ln w="22225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684373" y="2705942"/>
                <a:ext cx="353961" cy="477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373" y="2705942"/>
                <a:ext cx="353961" cy="4771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>
          <a:xfrm>
            <a:off x="6289880" y="3524860"/>
            <a:ext cx="0" cy="144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328412" y="3524860"/>
            <a:ext cx="0" cy="144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378006" y="3524860"/>
            <a:ext cx="0" cy="144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244869" y="3264310"/>
            <a:ext cx="1080000" cy="0"/>
          </a:xfrm>
          <a:prstGeom prst="straightConnector1">
            <a:avLst/>
          </a:prstGeom>
          <a:ln w="22225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625410" y="2705942"/>
                <a:ext cx="353961" cy="477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410" y="2705942"/>
                <a:ext cx="353961" cy="477118"/>
              </a:xfrm>
              <a:prstGeom prst="rect">
                <a:avLst/>
              </a:prstGeom>
              <a:blipFill>
                <a:blip r:embed="rId7"/>
                <a:stretch>
                  <a:fillRect l="-5172" r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316486" y="4886631"/>
                <a:ext cx="272184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don’t know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also don’t know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so can’t correct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486" y="4886631"/>
                <a:ext cx="2721847" cy="1015663"/>
              </a:xfrm>
              <a:prstGeom prst="rect">
                <a:avLst/>
              </a:prstGeom>
              <a:blipFill>
                <a:blip r:embed="rId8"/>
                <a:stretch>
                  <a:fillRect l="-2237" t="-3614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stCxn id="26" idx="0"/>
          </p:cNvCxnSpPr>
          <p:nvPr/>
        </p:nvCxnSpPr>
        <p:spPr>
          <a:xfrm flipV="1">
            <a:off x="6677410" y="3796921"/>
            <a:ext cx="54934" cy="108971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8334" y="4721876"/>
                <a:ext cx="2498455" cy="745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estimate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using the bootstrap samples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8334" y="4721876"/>
                <a:ext cx="2498455" cy="745460"/>
              </a:xfrm>
              <a:prstGeom prst="rect">
                <a:avLst/>
              </a:prstGeom>
              <a:blipFill>
                <a:blip r:embed="rId9"/>
                <a:stretch>
                  <a:fillRect l="-2689" t="-4098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/>
          <p:nvPr/>
        </p:nvCxnSpPr>
        <p:spPr>
          <a:xfrm flipH="1" flipV="1">
            <a:off x="7741227" y="3768188"/>
            <a:ext cx="786267" cy="876898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038333" y="5432359"/>
                <a:ext cx="2725224" cy="7243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Then use the estimated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correct the estimator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8333" y="5432359"/>
                <a:ext cx="2725224" cy="724365"/>
              </a:xfrm>
              <a:prstGeom prst="rect">
                <a:avLst/>
              </a:prstGeom>
              <a:blipFill>
                <a:blip r:embed="rId10"/>
                <a:stretch>
                  <a:fillRect l="-2461" t="-4202" r="-10738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119198" y="4031449"/>
                <a:ext cx="353961" cy="473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198" y="4031449"/>
                <a:ext cx="353961" cy="473848"/>
              </a:xfrm>
              <a:prstGeom prst="rect">
                <a:avLst/>
              </a:prstGeom>
              <a:blipFill>
                <a:blip r:embed="rId11"/>
                <a:stretch>
                  <a:fillRect l="-5172" t="-6410" r="-1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754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  <p:bldP spid="16" grpId="0"/>
      <p:bldP spid="26" grpId="0"/>
      <p:bldP spid="29" grpId="0"/>
      <p:bldP spid="34" grpId="0"/>
      <p:bldP spid="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971806"/>
                <a:ext cx="10515600" cy="364934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In the example,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bias-corrected estimate is:</a:t>
                </a:r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2</m:t>
                    </m:r>
                    <m:acc>
                      <m:accPr>
                        <m:chr m:val="̂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14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Or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≈</m:t>
                    </m:r>
                    <m:acc>
                      <m:accPr>
                        <m:chr m:val="̂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971806"/>
                <a:ext cx="10515600" cy="3649348"/>
              </a:xfrm>
              <a:blipFill>
                <a:blip r:embed="rId2"/>
                <a:stretch>
                  <a:fillRect l="-754" t="-1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24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general idea</a:t>
            </a:r>
            <a:endParaRPr lang="en-US" dirty="0" smtClean="0"/>
          </a:p>
          <a:p>
            <a:r>
              <a:rPr lang="en-US" dirty="0" smtClean="0"/>
              <a:t>Using the bootstrap samples</a:t>
            </a:r>
            <a:endParaRPr lang="en-US" dirty="0" smtClean="0"/>
          </a:p>
          <a:p>
            <a:r>
              <a:rPr lang="en-US" dirty="0" smtClean="0">
                <a:solidFill>
                  <a:srgbClr val="0000CC"/>
                </a:solidFill>
              </a:rPr>
              <a:t>Examples and properties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/>
              <a:t>Other subjects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686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2949" y="1575514"/>
                <a:ext cx="10706100" cy="4569647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Let us demonstrate the bootstrap for a case with a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known</a:t>
                </a:r>
                <a:r>
                  <a:rPr lang="en-US" sz="2400" dirty="0" smtClean="0"/>
                  <a:t> solution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We want to estimate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/>
                  <a:t>, the mean time (in minutes) it takes certain cells to divide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run an experiment where we track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 cells, and record the time it takes each cell to divide,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baseline="-25000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baseline="-25000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sz="2400" b="0" i="1" dirty="0" err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baseline="-25000" dirty="0" err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i="1" baseline="-25000" dirty="0" smtClean="0">
                  <a:solidFill>
                    <a:srgbClr val="0070C0"/>
                  </a:solidFill>
                </a:endParaRP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estimator is the usual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sample mean</a:t>
                </a:r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/>
                  <a:t>What are the properties of the estimator?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2949" y="1575514"/>
                <a:ext cx="10706100" cy="4569647"/>
              </a:xfrm>
              <a:blipFill>
                <a:blip r:embed="rId2"/>
                <a:stretch>
                  <a:fillRect l="-797" t="-1867" b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942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exponential random variable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96292"/>
                <a:ext cx="10515600" cy="520007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density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2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It </a:t>
                </a:r>
                <a:r>
                  <a:rPr lang="en-US" sz="2400" dirty="0" smtClean="0"/>
                  <a:t>often represents </a:t>
                </a:r>
                <a:r>
                  <a:rPr lang="en-US" sz="2400" dirty="0"/>
                  <a:t>the </a:t>
                </a:r>
                <a:r>
                  <a:rPr lang="en-US" sz="2400" dirty="0">
                    <a:solidFill>
                      <a:srgbClr val="0000C8"/>
                    </a:solidFill>
                  </a:rPr>
                  <a:t>time to an event</a:t>
                </a:r>
                <a:r>
                  <a:rPr lang="en-US" sz="2400" dirty="0"/>
                  <a:t> that </a:t>
                </a:r>
                <a:r>
                  <a:rPr lang="en-US" sz="2400" dirty="0" smtClean="0"/>
                  <a:t>happens </a:t>
                </a:r>
                <a:br>
                  <a:rPr lang="en-US" sz="2400" dirty="0" smtClean="0"/>
                </a:br>
                <a:r>
                  <a:rPr lang="en-US" sz="2400" dirty="0" smtClean="0"/>
                  <a:t>at </a:t>
                </a:r>
                <a:r>
                  <a:rPr lang="en-US" sz="2400" dirty="0"/>
                  <a:t>rate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/>
                  <a:t> per unit </a:t>
                </a:r>
                <a:r>
                  <a:rPr lang="en-US" sz="2400" dirty="0" smtClean="0"/>
                  <a:t>time, independently of past events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Examples:</a:t>
                </a:r>
              </a:p>
              <a:p>
                <a:pPr lvl="1"/>
                <a:r>
                  <a:rPr lang="en-US" sz="2000" dirty="0" smtClean="0"/>
                  <a:t>The number of generations until a mutation happens</a:t>
                </a:r>
              </a:p>
              <a:p>
                <a:pPr lvl="1"/>
                <a:r>
                  <a:rPr lang="en-US" sz="2000" dirty="0" smtClean="0"/>
                  <a:t>The time until a protein binds to DNA </a:t>
                </a:r>
              </a:p>
              <a:p>
                <a:pPr lvl="1"/>
                <a:r>
                  <a:rPr lang="en-US" sz="2000" dirty="0" smtClean="0"/>
                  <a:t>The time until a phone call in a call center</a:t>
                </a:r>
              </a:p>
              <a:p>
                <a:pPr lvl="1"/>
                <a:r>
                  <a:rPr lang="en-US" sz="2000" dirty="0"/>
                  <a:t>T</a:t>
                </a:r>
                <a:r>
                  <a:rPr lang="en-US" sz="2000" dirty="0" smtClean="0"/>
                  <a:t>he time until a lightbulb stops working</a:t>
                </a:r>
              </a:p>
              <a:p>
                <a:pPr lvl="1"/>
                <a:r>
                  <a:rPr lang="en-US" sz="2000" dirty="0" smtClean="0"/>
                  <a:t>The time to cancer, heart attack, injury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b="0" i="1" dirty="0" smtClean="0">
                    <a:latin typeface="Cambria Math" panose="02040503050406030204" pitchFamily="18" charset="0"/>
                  </a:rPr>
                  <a:t>,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96292"/>
                <a:ext cx="10515600" cy="5200072"/>
              </a:xfrm>
              <a:blipFill>
                <a:blip r:embed="rId2"/>
                <a:stretch>
                  <a:fillRect l="-812" t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7267072" y="3003082"/>
            <a:ext cx="4397465" cy="3522090"/>
            <a:chOff x="8199382" y="4027055"/>
            <a:chExt cx="3795191" cy="27432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5573" y="4027055"/>
              <a:ext cx="3429000" cy="27432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8199382" y="5100828"/>
                  <a:ext cx="627654" cy="52692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99382" y="5100828"/>
                  <a:ext cx="627654" cy="52692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511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sample mean: theory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03334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The estimator is the sample mean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The sample mean is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unbiased</a:t>
                </a:r>
                <a:r>
                  <a:rPr lang="en-US" sz="2400" dirty="0" smtClean="0"/>
                  <a:t>, i.e.,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sz="240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Assume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’s are </a:t>
                </a:r>
                <a:r>
                  <a:rPr lang="en-US" dirty="0">
                    <a:solidFill>
                      <a:srgbClr val="0033CC"/>
                    </a:solidFill>
                  </a:rPr>
                  <a:t>exponential</a:t>
                </a:r>
                <a:r>
                  <a:rPr lang="en-US" dirty="0"/>
                  <a:t>, with mean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and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i="1" dirty="0"/>
              </a:p>
              <a:p>
                <a:r>
                  <a:rPr lang="en-US" sz="2400" dirty="0" smtClean="0"/>
                  <a:t>The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variance</a:t>
                </a:r>
                <a:r>
                  <a:rPr lang="en-US" sz="2400" dirty="0" smtClean="0"/>
                  <a:t> of the sample mean is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</a:p>
              <a:p>
                <a:pPr lvl="1"/>
                <a:r>
                  <a:rPr lang="en-US" dirty="0" smtClean="0"/>
                  <a:t>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SD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95%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confidence interval</a:t>
                </a:r>
                <a:r>
                  <a:rPr lang="en-US" sz="2400" dirty="0" smtClean="0"/>
                  <a:t> is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en-US" sz="2400" dirty="0" smtClean="0"/>
              </a:p>
              <a:p>
                <a:pPr lvl="1"/>
                <a:r>
                  <a:rPr lang="en-US" sz="2000" dirty="0" smtClean="0"/>
                  <a:t>For large samples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03334"/>
                <a:ext cx="10515600" cy="4351338"/>
              </a:xfrm>
              <a:blipFill>
                <a:blip r:embed="rId2"/>
                <a:stretch>
                  <a:fillRect l="-754" t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640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distribution of the bootstrap estimators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747248" cy="467347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We simulated a sample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400" dirty="0" smtClean="0"/>
                  <a:t> with parameter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en-US" sz="2400" dirty="0" smtClean="0"/>
              </a:p>
              <a:p>
                <a:r>
                  <a:rPr lang="en-US" sz="2000" dirty="0" smtClean="0"/>
                  <a:t>The times: </a:t>
                </a:r>
                <a:r>
                  <a:rPr lang="en-US" sz="2000" dirty="0"/>
                  <a:t>76, 118, 15, 14, 44, 289, 123, 54, 96, 15, 139, 76, 124, 442, 105, 104, 188, 65, 34, </a:t>
                </a:r>
                <a:r>
                  <a:rPr lang="en-US" sz="2000" dirty="0" smtClean="0"/>
                  <a:t>59</a:t>
                </a:r>
              </a:p>
              <a:p>
                <a:r>
                  <a:rPr lang="en-US" dirty="0" smtClean="0"/>
                  <a:t>The estimator: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108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dirty="0" smtClean="0"/>
              </a:p>
              <a:p>
                <a:pPr lvl="1"/>
                <a:endParaRPr lang="en-US" sz="2000" dirty="0"/>
              </a:p>
              <a:p>
                <a:r>
                  <a:rPr lang="en-US" sz="2400" dirty="0" smtClean="0"/>
                  <a:t>We simulated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5000</m:t>
                    </m:r>
                  </m:oMath>
                </a14:m>
                <a:r>
                  <a:rPr lang="en-US" sz="2400" dirty="0" smtClean="0"/>
                  <a:t> bootstrap </a:t>
                </a:r>
                <a:br>
                  <a:rPr lang="en-US" sz="2400" dirty="0" smtClean="0"/>
                </a:br>
                <a:r>
                  <a:rPr lang="en-US" sz="2400" dirty="0" smtClean="0"/>
                  <a:t>samples and estimated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/>
                  <a:t> for each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747248" cy="4673475"/>
              </a:xfrm>
              <a:blipFill>
                <a:blip r:embed="rId2"/>
                <a:stretch>
                  <a:fillRect l="-794" t="-1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019" y="3199762"/>
            <a:ext cx="5791982" cy="347518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5191432" y="5034116"/>
            <a:ext cx="1956620" cy="74725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998839" y="5530949"/>
            <a:ext cx="2644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Histogram of values of estimators</a:t>
            </a:r>
          </a:p>
        </p:txBody>
      </p:sp>
    </p:spTree>
    <p:extLst>
      <p:ext uri="{BB962C8B-B14F-4D97-AF65-F5344CB8AC3E}">
        <p14:creationId xmlns:p14="http://schemas.microsoft.com/office/powerpoint/2010/main" val="425976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982" y="1348363"/>
            <a:ext cx="4883355" cy="2930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88317" y="1652817"/>
                <a:ext cx="11280780" cy="495351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The bootstrap mean: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108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dirty="0" smtClean="0"/>
              </a:p>
              <a:p>
                <a:r>
                  <a:rPr lang="en-US" dirty="0" smtClean="0"/>
                  <a:t>Bias: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Expected: 0 (no bias)</a:t>
                </a:r>
              </a:p>
              <a:p>
                <a:endParaRPr lang="en-US" sz="2400" dirty="0" smtClean="0"/>
              </a:p>
              <a:p>
                <a:endParaRPr lang="en-US" sz="2400" dirty="0" smtClean="0"/>
              </a:p>
              <a:p>
                <a:endParaRPr lang="en-US" dirty="0"/>
              </a:p>
              <a:p>
                <a:endParaRPr lang="en-US" sz="2400" dirty="0" smtClean="0"/>
              </a:p>
              <a:p>
                <a:endParaRPr lang="en-US" dirty="0"/>
              </a:p>
              <a:p>
                <a:endParaRPr lang="en-US" sz="2400" dirty="0" smtClean="0"/>
              </a:p>
              <a:p>
                <a:r>
                  <a:rPr lang="en-US" dirty="0" smtClean="0"/>
                  <a:t>Note: having no bias doesn’t mean that necessarily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sz="2400" dirty="0" smtClean="0"/>
              </a:p>
              <a:p>
                <a:r>
                  <a:rPr lang="en-US" dirty="0" smtClean="0"/>
                  <a:t>But it means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sz="2400" dirty="0" smtClean="0"/>
                  <a:t> is our best guess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/>
                  <a:t>, and we don’t need to correct it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8317" y="1652817"/>
                <a:ext cx="11280780" cy="4953518"/>
              </a:xfrm>
              <a:blipFill>
                <a:blip r:embed="rId3"/>
                <a:stretch>
                  <a:fillRect l="-757" t="-2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663343" y="3980664"/>
            <a:ext cx="4680155" cy="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27024" y="4195517"/>
                <a:ext cx="13657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100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024" y="4195517"/>
                <a:ext cx="136570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81836" y="4236302"/>
                <a:ext cx="1666546" cy="477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108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836" y="4236302"/>
                <a:ext cx="1666546" cy="477118"/>
              </a:xfrm>
              <a:prstGeom prst="rect">
                <a:avLst/>
              </a:prstGeom>
              <a:blipFill>
                <a:blip r:embed="rId5"/>
                <a:stretch>
                  <a:fillRect t="-6410" b="-29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34370" y="4647557"/>
                <a:ext cx="1678403" cy="477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108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370" y="4647557"/>
                <a:ext cx="1678403" cy="4771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560114" y="3626721"/>
            <a:ext cx="1337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 values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785329" y="3725026"/>
            <a:ext cx="287396" cy="0"/>
          </a:xfrm>
          <a:prstGeom prst="straightConnector1">
            <a:avLst/>
          </a:prstGeom>
          <a:ln w="22225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02299" y="3141125"/>
                <a:ext cx="1591452" cy="481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2299" y="3141125"/>
                <a:ext cx="1591452" cy="4813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1833382" y="3985576"/>
            <a:ext cx="0" cy="144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34440" y="3985576"/>
            <a:ext cx="0" cy="144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027387" y="3985576"/>
            <a:ext cx="0" cy="144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59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  <p:bldP spid="8" grpId="0"/>
      <p:bldP spid="9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061" y="2576050"/>
            <a:ext cx="4883355" cy="2930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SD and confidence interval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24676"/>
                <a:ext cx="10747248" cy="467347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400" dirty="0" smtClean="0"/>
                  <a:t>The bootstrap SD: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SD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Expected SD: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bootstrap 95% confidence interval:</a:t>
                </a:r>
              </a:p>
              <a:p>
                <a:r>
                  <a:rPr lang="en-US" sz="2400" dirty="0" smtClean="0"/>
                  <a:t>[</a:t>
                </a:r>
                <a:r>
                  <a:rPr lang="en-US" dirty="0" smtClean="0"/>
                  <a:t>59.4,147.9</a:t>
                </a:r>
                <a:r>
                  <a:rPr lang="en-US" sz="2400" dirty="0" smtClean="0"/>
                  <a:t>]</a:t>
                </a:r>
              </a:p>
              <a:p>
                <a:r>
                  <a:rPr lang="en-US" sz="2000" dirty="0" smtClean="0"/>
                  <a:t>(Pivot method)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Bootstrap confidence interval width: 88.5</a:t>
                </a:r>
                <a:endParaRPr lang="en-US" dirty="0"/>
              </a:p>
              <a:p>
                <a:r>
                  <a:rPr lang="en-US" dirty="0" smtClean="0"/>
                  <a:t>Expected width: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87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24676"/>
                <a:ext cx="10747248" cy="4673475"/>
              </a:xfrm>
              <a:blipFill>
                <a:blip r:embed="rId3"/>
                <a:stretch>
                  <a:fillRect l="-681" t="-2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89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confidence intervals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26913" y="1369037"/>
                <a:ext cx="9561325" cy="106484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We simulated 100 samples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For each simulation, we calculated the 95% CI using the bootstrap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6913" y="1369037"/>
                <a:ext cx="9561325" cy="1064840"/>
              </a:xfrm>
              <a:blipFill>
                <a:blip r:embed="rId2"/>
                <a:stretch>
                  <a:fillRect l="-829" t="-8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0" r="2789" b="2640"/>
          <a:stretch/>
        </p:blipFill>
        <p:spPr>
          <a:xfrm>
            <a:off x="1880419" y="2433877"/>
            <a:ext cx="8084042" cy="431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19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confidence intervals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7" r="2884" b="2617"/>
          <a:stretch/>
        </p:blipFill>
        <p:spPr>
          <a:xfrm>
            <a:off x="1979765" y="2383972"/>
            <a:ext cx="7814248" cy="41637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485812" y="1467399"/>
                <a:ext cx="8802153" cy="671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Theory: the 95% confidence intervals should be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.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96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96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812" y="1467399"/>
                <a:ext cx="8802153" cy="671081"/>
              </a:xfrm>
              <a:prstGeom prst="rect">
                <a:avLst/>
              </a:prstGeom>
              <a:blipFill>
                <a:blip r:embed="rId3"/>
                <a:stretch>
                  <a:fillRect l="-1108" b="-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35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bootstrap samples are needed?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7802"/>
                <a:ext cx="10515600" cy="402887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With modern computers,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should always be a few thousands or more</a:t>
                </a:r>
              </a:p>
              <a:p>
                <a:r>
                  <a:rPr lang="en-US" sz="2400" dirty="0" smtClean="0"/>
                  <a:t>We can check when the results stabilize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number of possible distinct bootstrap samples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≈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i="1" baseline="300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proportion of original data points that do not appear in a bootstrap sample is on average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≈37%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7802"/>
                <a:ext cx="10515600" cy="4028872"/>
              </a:xfrm>
              <a:blipFill>
                <a:blip r:embed="rId2"/>
                <a:stretch>
                  <a:fillRect l="-754" t="-2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279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Theoretical properties of the bootstrap estimators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42610"/>
                <a:ext cx="10515600" cy="285451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Assumptions:</a:t>
                </a:r>
              </a:p>
              <a:p>
                <a:pPr lvl="1"/>
                <a:r>
                  <a:rPr lang="en-US" sz="2000" dirty="0" smtClean="0"/>
                  <a:t>The sample is random and represents the population is it drawn from</a:t>
                </a:r>
              </a:p>
              <a:p>
                <a:pPr lvl="1"/>
                <a:r>
                  <a:rPr lang="en-US" sz="2000" dirty="0" smtClean="0"/>
                  <a:t>The data points in the original sample are independent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Asymptotically (large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), the bootstrap will estimate correctly the distribution of any estimator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42610"/>
                <a:ext cx="10515600" cy="2854518"/>
              </a:xfrm>
              <a:blipFill>
                <a:blip r:embed="rId2"/>
                <a:stretch>
                  <a:fillRect l="-754" t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420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and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3"/>
            <a:ext cx="10722429" cy="472815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Very simple</a:t>
            </a:r>
          </a:p>
          <a:p>
            <a:r>
              <a:rPr lang="en-US" sz="2400" dirty="0">
                <a:solidFill>
                  <a:srgbClr val="00B050"/>
                </a:solidFill>
              </a:rPr>
              <a:t>D</a:t>
            </a:r>
            <a:r>
              <a:rPr lang="en-US" sz="2400" dirty="0" smtClean="0">
                <a:solidFill>
                  <a:srgbClr val="00B050"/>
                </a:solidFill>
              </a:rPr>
              <a:t>oes not require any problem-specific knowledge or mathematical analysis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Easy and affordable to generate a very large number of bootstrap samples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Very popular</a:t>
            </a:r>
          </a:p>
          <a:p>
            <a:endParaRPr lang="en-US" dirty="0"/>
          </a:p>
          <a:p>
            <a:r>
              <a:rPr lang="en-US" sz="2400" dirty="0" smtClean="0">
                <a:solidFill>
                  <a:srgbClr val="FF0000"/>
                </a:solidFill>
              </a:rPr>
              <a:t>Samples must be independent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Works less well for extreme value statistics (e.g., sample maximum)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Not all theoretical properties are fully understood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Need to interpret with caution when the sample size is very small</a:t>
            </a: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Bootstrap </a:t>
            </a:r>
            <a:r>
              <a:rPr lang="en-US" sz="2400" b="1" dirty="0">
                <a:solidFill>
                  <a:srgbClr val="0070C0"/>
                </a:solidFill>
              </a:rPr>
              <a:t>cannot</a:t>
            </a:r>
            <a:r>
              <a:rPr lang="en-US" sz="2400" dirty="0">
                <a:solidFill>
                  <a:srgbClr val="0070C0"/>
                </a:solidFill>
              </a:rPr>
              <a:t> fix or estimate </a:t>
            </a:r>
            <a:r>
              <a:rPr lang="en-US" sz="2400" b="1" dirty="0">
                <a:solidFill>
                  <a:srgbClr val="0070C0"/>
                </a:solidFill>
              </a:rPr>
              <a:t>non-random errors</a:t>
            </a:r>
            <a:r>
              <a:rPr lang="en-US" sz="2400" dirty="0">
                <a:solidFill>
                  <a:srgbClr val="0070C0"/>
                </a:solidFill>
              </a:rPr>
              <a:t> like systematic exclusion of </a:t>
            </a:r>
            <a:r>
              <a:rPr lang="en-US" sz="2400" dirty="0" smtClean="0">
                <a:solidFill>
                  <a:srgbClr val="0070C0"/>
                </a:solidFill>
              </a:rPr>
              <a:t>samples, estimating the “wrong” quantity, assuming that certain parameters are known, etc.</a:t>
            </a:r>
            <a:endParaRPr lang="en-US" sz="2400" dirty="0">
              <a:solidFill>
                <a:srgbClr val="0070C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35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general idea</a:t>
            </a:r>
            <a:endParaRPr lang="en-US" dirty="0" smtClean="0"/>
          </a:p>
          <a:p>
            <a:r>
              <a:rPr lang="en-US" dirty="0" smtClean="0"/>
              <a:t>Using the bootstrap samples</a:t>
            </a:r>
            <a:endParaRPr lang="en-US" dirty="0" smtClean="0"/>
          </a:p>
          <a:p>
            <a:r>
              <a:rPr lang="en-US" dirty="0" smtClean="0"/>
              <a:t>Examples and properties</a:t>
            </a:r>
            <a:endParaRPr lang="en-US" dirty="0" smtClean="0"/>
          </a:p>
          <a:p>
            <a:r>
              <a:rPr lang="en-US" dirty="0" smtClean="0">
                <a:solidFill>
                  <a:srgbClr val="0000CC"/>
                </a:solidFill>
              </a:rPr>
              <a:t>Other subjects</a:t>
            </a:r>
            <a:endParaRPr lang="en-US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2990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073" y="3529689"/>
            <a:ext cx="3657600" cy="314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jackknife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Resampling is a general principle – other methods exist beyond the bootstrap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Suppose we have a sample of size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i="1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jackknife</a:t>
                </a:r>
                <a:r>
                  <a:rPr lang="en-US" sz="2400" dirty="0" smtClean="0"/>
                  <a:t> generates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 new samples, each of size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Each new sample is simply the original sample excluding </a:t>
                </a:r>
                <a:br>
                  <a:rPr lang="en-US" sz="2400" dirty="0" smtClean="0"/>
                </a:br>
                <a:r>
                  <a:rPr lang="en-US" sz="2400" dirty="0" smtClean="0"/>
                  <a:t>one data point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333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jackknife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14845"/>
                <a:ext cx="10515600" cy="492079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The jackknife sample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 smtClean="0"/>
                  <a:t>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Denote the estimator of sample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 smtClean="0"/>
                  <a:t>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Denote the mean jackknife estimate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variance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dirty="0" smtClean="0"/>
                  <a:t> is approximately </a:t>
                </a:r>
                <a:r>
                  <a:rPr lang="en-US" sz="1800" dirty="0" smtClean="0"/>
                  <a:t>(John Tukey, 1958)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begChr m:val="["/>
                        <m:endChr m:val="]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200" dirty="0" smtClean="0"/>
              </a:p>
              <a:p>
                <a:pPr lvl="1"/>
                <a:r>
                  <a:rPr lang="en-US" sz="2000" dirty="0" smtClean="0"/>
                  <a:t>The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000" dirty="0" smtClean="0"/>
                  <a:t>) in the numerator is not a mistake!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bias corrected estimate is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acc>
                      <m:accPr>
                        <m:chr m:val="̂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14845"/>
                <a:ext cx="10515600" cy="4920798"/>
              </a:xfrm>
              <a:blipFill>
                <a:blip r:embed="rId2"/>
                <a:stretch>
                  <a:fillRect l="-812" t="-1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18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Doubling time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The bias-corrected estimate was 51.5 (same as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sz="2400" dirty="0" smtClean="0"/>
                  <a:t>)</a:t>
                </a:r>
              </a:p>
              <a:p>
                <a:r>
                  <a:rPr lang="en-US" sz="2400" dirty="0" smtClean="0"/>
                  <a:t>The estimated standard deviation was 4.7 (exact SD is 5)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12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484" y="3202776"/>
            <a:ext cx="5745028" cy="34470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1093" y="3415958"/>
            <a:ext cx="4358886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n = 100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T = 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50</a:t>
            </a:r>
          </a:p>
          <a:p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set.seed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(1)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x = 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rexp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(n,1/T)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That = mean(x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)</a:t>
            </a:r>
          </a:p>
          <a:p>
            <a:endParaRPr lang="en-US" sz="14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r>
              <a:rPr lang="en-US" sz="14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Thatj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= numeric(n)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for (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 in 1:n)</a:t>
            </a:r>
          </a:p>
          <a:p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  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Thatj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[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] = mean(x[-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])</a:t>
            </a:r>
          </a:p>
          <a:p>
            <a:r>
              <a:rPr lang="en-US" sz="14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Thata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 = mean(</a:t>
            </a:r>
            <a:r>
              <a:rPr lang="en-US" sz="14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Thatj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corr_That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=n*That-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(n-1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)*</a:t>
            </a:r>
            <a:r>
              <a:rPr lang="en-US" sz="14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Thata</a:t>
            </a:r>
            <a:endParaRPr lang="en-US" sz="1400" dirty="0" smtClean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sd_That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=</a:t>
            </a:r>
            <a:r>
              <a:rPr lang="en-US" sz="14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sqrt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(sum((</a:t>
            </a:r>
            <a:r>
              <a:rPr lang="en-US" sz="1400" dirty="0" err="1" smtClean="0">
                <a:latin typeface="Consolas" panose="020B0609020204030204" pitchFamily="49" charset="0"/>
                <a:cs typeface="Times New Roman" panose="02020603050405020304" pitchFamily="18" charset="0"/>
              </a:rPr>
              <a:t>Thatj-Thata</a:t>
            </a:r>
            <a:r>
              <a:rPr lang="en-US" sz="14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)^</a:t>
            </a:r>
            <a:r>
              <a:rPr lang="en-US" sz="1400" dirty="0">
                <a:latin typeface="Consolas" panose="020B0609020204030204" pitchFamily="49" charset="0"/>
                <a:cs typeface="Times New Roman" panose="02020603050405020304" pitchFamily="18" charset="0"/>
              </a:rPr>
              <a:t>2)*(n-1)/n)</a:t>
            </a:r>
            <a:endParaRPr lang="en-US" sz="1400" dirty="0" smtClean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endParaRPr lang="en-US" sz="1400" dirty="0" smtClean="0"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63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Jackknife vs bootstrap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98552"/>
            <a:ext cx="10515600" cy="365524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jackknife was invented many years before the bootstrap</a:t>
            </a:r>
          </a:p>
          <a:p>
            <a:endParaRPr lang="en-US" sz="2400" dirty="0" smtClean="0"/>
          </a:p>
          <a:p>
            <a:r>
              <a:rPr lang="en-US" sz="2400" dirty="0" smtClean="0"/>
              <a:t>Requires less computation</a:t>
            </a:r>
          </a:p>
          <a:p>
            <a:endParaRPr lang="en-US" sz="2400" dirty="0" smtClean="0"/>
          </a:p>
          <a:p>
            <a:r>
              <a:rPr lang="en-US" sz="2400" dirty="0" smtClean="0"/>
              <a:t>But the bootstrap provides the entire distribution </a:t>
            </a:r>
            <a:r>
              <a:rPr lang="en-US" dirty="0" smtClean="0"/>
              <a:t>and is more robust, thus </a:t>
            </a:r>
            <a:r>
              <a:rPr lang="en-US" sz="2400" dirty="0" smtClean="0"/>
              <a:t>is now more commonly used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216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58037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Assume we have a sample with two variables: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), 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), …,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We estimated the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slope</a:t>
                </a:r>
                <a:r>
                  <a:rPr lang="en-US" sz="2400" dirty="0" smtClean="0"/>
                  <a:t> and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intercept</a:t>
                </a:r>
                <a:r>
                  <a:rPr lang="en-US" sz="2400" dirty="0" smtClean="0"/>
                  <a:t> of the linear regression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What are the variances of these estimates?</a:t>
                </a:r>
              </a:p>
              <a:p>
                <a:endParaRPr lang="en-US" sz="1800" dirty="0" smtClean="0"/>
              </a:p>
              <a:p>
                <a:r>
                  <a:rPr lang="en-US" sz="1800" dirty="0" smtClean="0"/>
                  <a:t>(Formulas exist for simple linear regression, but the question is relevant for more complicated problems)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580372"/>
              </a:xfrm>
              <a:blipFill>
                <a:blip r:embed="rId2"/>
                <a:stretch>
                  <a:fillRect l="-812" t="-1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711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58037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How to generate bootstrap samples?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Method 1: Sample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pairs</a:t>
                </a:r>
                <a:r>
                  <a:rPr lang="en-US" sz="2400" dirty="0" smtClean="0"/>
                  <a:t> with replacement</a:t>
                </a:r>
              </a:p>
              <a:p>
                <a:pPr lvl="1"/>
                <a:r>
                  <a:rPr lang="en-US" sz="2000" dirty="0" smtClean="0"/>
                  <a:t>For example,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000" dirty="0" smtClean="0"/>
                  <a:t>, a bootstrap sample could be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),(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),(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baseline="-25000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),(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),(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),(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Method </a:t>
                </a:r>
                <a:r>
                  <a:rPr lang="en-US" sz="2400" dirty="0"/>
                  <a:t>2</a:t>
                </a:r>
                <a:r>
                  <a:rPr lang="en-US" sz="2400" dirty="0" smtClean="0"/>
                  <a:t>: Sample random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residuals</a:t>
                </a:r>
              </a:p>
              <a:p>
                <a:pPr lvl="1"/>
                <a:r>
                  <a:rPr lang="en-US" sz="2000" dirty="0" smtClean="0"/>
                  <a:t>Step 1: Run regression and calculate the predicted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2000" dirty="0" smtClean="0"/>
                  <a:t> for each data point</a:t>
                </a:r>
              </a:p>
              <a:p>
                <a:pPr lvl="1"/>
                <a:r>
                  <a:rPr lang="en-US" sz="2000" dirty="0" smtClean="0"/>
                  <a:t>Step 2: Calculate the residuals: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 lvl="1"/>
                <a:r>
                  <a:rPr lang="en-US" sz="2000" dirty="0" smtClean="0"/>
                  <a:t>Step 3: Generate a new sample by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for a randomly selected </a:t>
                </a:r>
                <a:r>
                  <a:rPr lang="en-US" sz="2000" i="1" dirty="0" smtClean="0"/>
                  <a:t>j</a:t>
                </a:r>
                <a:endParaRPr lang="en-US" sz="2000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580372"/>
              </a:xfrm>
              <a:blipFill>
                <a:blip r:embed="rId2"/>
                <a:stretch>
                  <a:fillRect l="-812" t="-1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582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27941139"/>
                  </p:ext>
                </p:extLst>
              </p:nvPr>
            </p:nvGraphicFramePr>
            <p:xfrm>
              <a:off x="838200" y="1654175"/>
              <a:ext cx="3632200" cy="238569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805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2.02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3.9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4.05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-0.15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6.08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-0.28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8.11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0.29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10.14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-0.04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27941139"/>
                  </p:ext>
                </p:extLst>
              </p:nvPr>
            </p:nvGraphicFramePr>
            <p:xfrm>
              <a:off x="838200" y="1654175"/>
              <a:ext cx="3632200" cy="238569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805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044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71" t="-7576" r="-302013" b="-5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7576" r="-200000" b="-5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1342" t="-7576" r="-101342" b="-5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342" t="-7576" r="-1342" b="-5212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2.02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3.9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4.05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-0.15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6.08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-0.28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8.11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0.29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10.14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-0.04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18006" y="1623395"/>
                <a:ext cx="6409496" cy="12200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Linear regression analysis estimates the slope as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03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the intercept as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01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What is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Var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06" y="1623395"/>
                <a:ext cx="6409496" cy="1220014"/>
              </a:xfrm>
              <a:prstGeom prst="rect">
                <a:avLst/>
              </a:prstGeom>
              <a:blipFill rotWithShape="0">
                <a:blip r:embed="rId3"/>
                <a:stretch>
                  <a:fillRect l="-1332" t="-4000" b="-10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06" y="2767838"/>
            <a:ext cx="5726545" cy="343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8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82661" y="1577172"/>
                <a:ext cx="5999554" cy="850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Linear regression analysis estimates the slope as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03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the intercept as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01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2661" y="1577172"/>
                <a:ext cx="5999554" cy="850682"/>
              </a:xfrm>
              <a:prstGeom prst="rect">
                <a:avLst/>
              </a:prstGeom>
              <a:blipFill rotWithShape="0">
                <a:blip r:embed="rId3"/>
                <a:stretch>
                  <a:fillRect l="-1626" t="-5755" b="-16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1" r="4141" b="2736"/>
          <a:stretch/>
        </p:blipFill>
        <p:spPr>
          <a:xfrm>
            <a:off x="4981095" y="2767838"/>
            <a:ext cx="6841993" cy="40085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200195" y="3481391"/>
                <a:ext cx="13294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5000</m:t>
                      </m:r>
                    </m:oMath>
                  </m:oMathPara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195" y="3481391"/>
                <a:ext cx="1329467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6153" y="4555281"/>
                <a:ext cx="3804247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exact SD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0.09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SD using by bootstrapping:</a:t>
                </a: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Resampling points: 0.12</a:t>
                </a: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Resampling residuals: 0.07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53" y="4555281"/>
                <a:ext cx="3804247" cy="1323439"/>
              </a:xfrm>
              <a:prstGeom prst="rect">
                <a:avLst/>
              </a:prstGeom>
              <a:blipFill rotWithShape="0">
                <a:blip r:embed="rId6"/>
                <a:stretch>
                  <a:fillRect l="-1442" t="-2304" r="-1282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60606587"/>
                  </p:ext>
                </p:extLst>
              </p:nvPr>
            </p:nvGraphicFramePr>
            <p:xfrm>
              <a:off x="838200" y="1654175"/>
              <a:ext cx="3632200" cy="238569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805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oMath>
                            </m:oMathPara>
                          </a14:m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2.02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3.9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4.05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-0.15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6.08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-0.28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8.11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0.29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10.14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-0.04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60606587"/>
                  </p:ext>
                </p:extLst>
              </p:nvPr>
            </p:nvGraphicFramePr>
            <p:xfrm>
              <a:off x="838200" y="1654175"/>
              <a:ext cx="3632200" cy="238569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805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0805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044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671" t="-7576" r="-302013" b="-5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000" t="-7576" r="-200000" b="-5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01342" t="-7576" r="-101342" b="-5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01342" t="-7576" r="-1342" b="-5212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2.02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3.9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4.05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-0.15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6.08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-0.28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8.11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0.29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10.1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10.14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-0.04</a:t>
                          </a:r>
                          <a:endParaRPr lang="en-US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0234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bootstrap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What if the data points are not independent?</a:t>
            </a:r>
          </a:p>
          <a:p>
            <a:pPr lvl="1"/>
            <a:r>
              <a:rPr lang="en-US" sz="2000" dirty="0" smtClean="0"/>
              <a:t>Examples: time series, points along the genome</a:t>
            </a:r>
          </a:p>
          <a:p>
            <a:r>
              <a:rPr lang="en-US" sz="2400" dirty="0" smtClean="0"/>
              <a:t>Divide the data points into blocks</a:t>
            </a:r>
          </a:p>
          <a:p>
            <a:r>
              <a:rPr lang="en-US" sz="2400" dirty="0" smtClean="0"/>
              <a:t>Instead of data points, sample blocks with replacement</a:t>
            </a:r>
          </a:p>
          <a:p>
            <a:pPr lvl="1"/>
            <a:r>
              <a:rPr lang="en-US" sz="2000" dirty="0" smtClean="0"/>
              <a:t>There are some methods for determining the block size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78049" y="4368799"/>
            <a:ext cx="1939636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*************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17685" y="4368799"/>
            <a:ext cx="1939636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*************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57321" y="4368799"/>
            <a:ext cx="1939636" cy="304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*************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96957" y="4368799"/>
            <a:ext cx="1939636" cy="304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*************</a:t>
            </a:r>
          </a:p>
        </p:txBody>
      </p:sp>
      <p:sp>
        <p:nvSpPr>
          <p:cNvPr id="8" name="Down Arrow 7"/>
          <p:cNvSpPr/>
          <p:nvPr/>
        </p:nvSpPr>
        <p:spPr>
          <a:xfrm>
            <a:off x="5602382" y="4895272"/>
            <a:ext cx="729673" cy="6650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78049" y="5781963"/>
            <a:ext cx="1939636" cy="304800"/>
          </a:xfrm>
          <a:prstGeom prst="rect">
            <a:avLst/>
          </a:prstGeom>
          <a:solidFill>
            <a:srgbClr val="FBE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*************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17685" y="5781963"/>
            <a:ext cx="1939636" cy="304800"/>
          </a:xfrm>
          <a:prstGeom prst="rect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*************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096955" y="5781963"/>
            <a:ext cx="1939636" cy="304800"/>
          </a:xfrm>
          <a:prstGeom prst="rect">
            <a:avLst/>
          </a:prstGeom>
          <a:solidFill>
            <a:srgbClr val="FBE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*************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036591" y="5781963"/>
            <a:ext cx="1939636" cy="304800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*************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036593" y="4368799"/>
            <a:ext cx="1939636" cy="3048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*************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57320" y="5770921"/>
            <a:ext cx="1939636" cy="3048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*************</a:t>
            </a:r>
          </a:p>
        </p:txBody>
      </p:sp>
    </p:spTree>
    <p:extLst>
      <p:ext uri="{BB962C8B-B14F-4D97-AF65-F5344CB8AC3E}">
        <p14:creationId xmlns:p14="http://schemas.microsoft.com/office/powerpoint/2010/main" val="100529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bootstrap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0808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In some cases, we are using the data points to estimate the parameters of a mathematical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model</a:t>
                </a:r>
                <a:r>
                  <a:rPr lang="en-US" sz="2400" dirty="0" smtClean="0"/>
                  <a:t> with parameter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 smtClean="0"/>
              </a:p>
              <a:p>
                <a:pPr lvl="1"/>
                <a:r>
                  <a:rPr lang="en-US" sz="2000" dirty="0" smtClean="0"/>
                  <a:t>Examples: diffusion coefficient of a molecule, growth rate of a population</a:t>
                </a:r>
              </a:p>
              <a:p>
                <a:endParaRPr lang="en-US" sz="2400" dirty="0" smtClean="0"/>
              </a:p>
              <a:p>
                <a:r>
                  <a:rPr lang="en-US" sz="2400" dirty="0"/>
                  <a:t>Instead of resampling the data points, </a:t>
                </a:r>
                <a:r>
                  <a:rPr lang="en-US" sz="2400" dirty="0" smtClean="0"/>
                  <a:t>we can </a:t>
                </a:r>
                <a:r>
                  <a:rPr lang="en-US" sz="2400" dirty="0">
                    <a:solidFill>
                      <a:srgbClr val="0000CC"/>
                    </a:solidFill>
                  </a:rPr>
                  <a:t>simulate</a:t>
                </a:r>
                <a:r>
                  <a:rPr lang="en-US" sz="2400" dirty="0"/>
                  <a:t> a model with parameter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dirty="0"/>
                  <a:t>, and repeat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 times to generate the bootstrap samples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It can be more accurate (in particular for small samples), but we need to be confident that the model is appropriate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08082"/>
              </a:xfrm>
              <a:blipFill>
                <a:blip r:embed="rId2"/>
                <a:stretch>
                  <a:fillRect l="-812" t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13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4173"/>
                <a:ext cx="10813027" cy="4225517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We have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 cells, and we record the time it took each cell to divide: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(min)</a:t>
                </a:r>
                <a:endParaRPr lang="en-US" sz="2400" i="1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assume that the doubling time is exponential with mean </a:t>
                </a:r>
                <a:r>
                  <a:rPr lang="en-US" sz="2400" i="1" dirty="0" smtClean="0"/>
                  <a:t>T</a:t>
                </a:r>
                <a:r>
                  <a:rPr lang="en-US" sz="2400" dirty="0" smtClean="0"/>
                  <a:t> (minutes)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We estimate the doubling time as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What is the variance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sz="2400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4173"/>
                <a:ext cx="10813027" cy="4225517"/>
              </a:xfrm>
              <a:blipFill>
                <a:blip r:embed="rId2"/>
                <a:stretch>
                  <a:fillRect l="-733" t="-2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081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Simulate the following model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i="1" dirty="0" smtClean="0"/>
                  <a:t> </a:t>
                </a:r>
                <a:r>
                  <a:rPr lang="en-US" sz="2400" dirty="0" smtClean="0"/>
                  <a:t>times:</a:t>
                </a:r>
              </a:p>
              <a:p>
                <a:r>
                  <a:rPr lang="en-US" dirty="0" smtClean="0"/>
                  <a:t>Generate doubling times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from an exponential distribution with mean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</m:oMath>
                </a14:m>
                <a:endParaRPr lang="en-US" dirty="0" smtClean="0"/>
              </a:p>
              <a:p>
                <a:r>
                  <a:rPr lang="en-US" dirty="0" smtClean="0"/>
                  <a:t>Compute the estimator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i="1" dirty="0" smtClean="0"/>
              </a:p>
              <a:p>
                <a:pPr lvl="1"/>
                <a:endParaRPr lang="en-US" sz="2000" dirty="0" smtClean="0"/>
              </a:p>
              <a:p>
                <a:r>
                  <a:rPr lang="en-US" sz="2400" dirty="0" smtClean="0"/>
                  <a:t>The variance of the estimator is </a:t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i="1" dirty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i="1" dirty="0"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2000" i="1" dirty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000" dirty="0" smtClean="0"/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755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9544" y="1654173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We used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en-US" sz="2400" b="0" dirty="0" smtClean="0"/>
                  <a:t> (min),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US" sz="2400" b="0" i="1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5000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The estimator using the original sample was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51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non-parametric bootstrap estimators </a:t>
                </a:r>
                <a:br>
                  <a:rPr lang="en-US" sz="2400" dirty="0" smtClean="0"/>
                </a:br>
                <a:r>
                  <a:rPr lang="en-US" sz="2400" dirty="0" smtClean="0"/>
                  <a:t>were 51.5±4.6 (</a:t>
                </a:r>
                <a:r>
                  <a:rPr lang="en-US" sz="2400" dirty="0" err="1" smtClean="0"/>
                  <a:t>mean±SD</a:t>
                </a:r>
                <a:r>
                  <a:rPr lang="en-US" sz="2400" dirty="0" smtClean="0"/>
                  <a:t>)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The parametric </a:t>
                </a:r>
                <a:r>
                  <a:rPr lang="en-US" sz="2400" dirty="0"/>
                  <a:t>bootstrap estimators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were 51.6±5.2 </a:t>
                </a:r>
                <a:r>
                  <a:rPr lang="en-US" sz="2400" dirty="0"/>
                  <a:t>(</a:t>
                </a:r>
                <a:r>
                  <a:rPr lang="en-US" sz="2400" dirty="0" err="1"/>
                  <a:t>mean±SD</a:t>
                </a:r>
                <a:r>
                  <a:rPr lang="en-US" sz="2400" dirty="0" smtClean="0"/>
                  <a:t>)</a:t>
                </a:r>
              </a:p>
              <a:p>
                <a:endParaRPr lang="en-US" sz="2000" dirty="0" smtClean="0"/>
              </a:p>
              <a:p>
                <a:r>
                  <a:rPr lang="en-US" dirty="0" smtClean="0"/>
                  <a:t>Theoretical SD: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9544" y="1654173"/>
                <a:ext cx="10515600" cy="4351338"/>
              </a:xfrm>
              <a:blipFill>
                <a:blip r:embed="rId2"/>
                <a:stretch>
                  <a:fillRect l="-812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264860"/>
            <a:ext cx="5690717" cy="341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6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16153</TotalTime>
  <Words>1973</Words>
  <Application>Microsoft Office PowerPoint</Application>
  <PresentationFormat>Widescreen</PresentationFormat>
  <Paragraphs>549</Paragraphs>
  <Slides>58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7" baseType="lpstr">
      <vt:lpstr>Arial</vt:lpstr>
      <vt:lpstr>Calibri</vt:lpstr>
      <vt:lpstr>Cambria Math</vt:lpstr>
      <vt:lpstr>Consolas</vt:lpstr>
      <vt:lpstr>Courier New</vt:lpstr>
      <vt:lpstr>David</vt:lpstr>
      <vt:lpstr>Times New Roman</vt:lpstr>
      <vt:lpstr>Wingdings</vt:lpstr>
      <vt:lpstr>LecturesEnglish</vt:lpstr>
      <vt:lpstr>Advanced Topics in Data Analysis</vt:lpstr>
      <vt:lpstr>Outline</vt:lpstr>
      <vt:lpstr>Reminder: estimation</vt:lpstr>
      <vt:lpstr>Reminder: bias and variance</vt:lpstr>
      <vt:lpstr>Notation</vt:lpstr>
      <vt:lpstr>A simple problem</vt:lpstr>
      <vt:lpstr>Examples of other statistics</vt:lpstr>
      <vt:lpstr>Problem </vt:lpstr>
      <vt:lpstr>Solution? </vt:lpstr>
      <vt:lpstr>Problem </vt:lpstr>
      <vt:lpstr>Solution </vt:lpstr>
      <vt:lpstr>The empirical cumulative distribution function</vt:lpstr>
      <vt:lpstr>The empirical distribution: example</vt:lpstr>
      <vt:lpstr>Generating new samples under the bootstrap</vt:lpstr>
      <vt:lpstr>Generating new samples under the bootstrap</vt:lpstr>
      <vt:lpstr>Example</vt:lpstr>
      <vt:lpstr>Outline</vt:lpstr>
      <vt:lpstr>Using the bootstrap samples: variance</vt:lpstr>
      <vt:lpstr>Example</vt:lpstr>
      <vt:lpstr>Example</vt:lpstr>
      <vt:lpstr>Example</vt:lpstr>
      <vt:lpstr>Example</vt:lpstr>
      <vt:lpstr>Example</vt:lpstr>
      <vt:lpstr>Intuition</vt:lpstr>
      <vt:lpstr>Confidence intervals</vt:lpstr>
      <vt:lpstr>General confidence intervals</vt:lpstr>
      <vt:lpstr>Example</vt:lpstr>
      <vt:lpstr>Confidence intervals: refinement</vt:lpstr>
      <vt:lpstr>Example</vt:lpstr>
      <vt:lpstr>The bias</vt:lpstr>
      <vt:lpstr>The bias</vt:lpstr>
      <vt:lpstr>Example</vt:lpstr>
      <vt:lpstr>Outline</vt:lpstr>
      <vt:lpstr>Example</vt:lpstr>
      <vt:lpstr>An exponential random variable</vt:lpstr>
      <vt:lpstr>The sample mean: theory</vt:lpstr>
      <vt:lpstr>The distribution of the bootstrap estimators</vt:lpstr>
      <vt:lpstr>The bias</vt:lpstr>
      <vt:lpstr>The SD and confidence interval</vt:lpstr>
      <vt:lpstr>The confidence intervals</vt:lpstr>
      <vt:lpstr>The confidence intervals</vt:lpstr>
      <vt:lpstr>How many bootstrap samples are needed?</vt:lpstr>
      <vt:lpstr>Theoretical properties of the bootstrap estimators</vt:lpstr>
      <vt:lpstr>Advantages and disadvantages</vt:lpstr>
      <vt:lpstr>Outline</vt:lpstr>
      <vt:lpstr>The jackknife</vt:lpstr>
      <vt:lpstr>The jackknife</vt:lpstr>
      <vt:lpstr>Example: Doubling time</vt:lpstr>
      <vt:lpstr>Jackknife vs bootstrap</vt:lpstr>
      <vt:lpstr>Linear regression</vt:lpstr>
      <vt:lpstr>Linear regression</vt:lpstr>
      <vt:lpstr>Example</vt:lpstr>
      <vt:lpstr>Example</vt:lpstr>
      <vt:lpstr>Block bootstrap</vt:lpstr>
      <vt:lpstr>Parametric bootstrap</vt:lpstr>
      <vt:lpstr>Example</vt:lpstr>
      <vt:lpstr>Example</vt:lpstr>
      <vt:lpstr>Example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1529</cp:revision>
  <dcterms:created xsi:type="dcterms:W3CDTF">2016-11-13T19:58:29Z</dcterms:created>
  <dcterms:modified xsi:type="dcterms:W3CDTF">2020-02-15T14:59:59Z</dcterms:modified>
</cp:coreProperties>
</file>