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7"/>
  </p:notesMasterIdLst>
  <p:sldIdLst>
    <p:sldId id="256" r:id="rId2"/>
    <p:sldId id="258" r:id="rId3"/>
    <p:sldId id="262" r:id="rId4"/>
    <p:sldId id="263" r:id="rId5"/>
    <p:sldId id="265" r:id="rId6"/>
    <p:sldId id="266" r:id="rId7"/>
    <p:sldId id="268" r:id="rId8"/>
    <p:sldId id="269" r:id="rId9"/>
    <p:sldId id="271" r:id="rId10"/>
    <p:sldId id="272" r:id="rId11"/>
    <p:sldId id="273" r:id="rId12"/>
    <p:sldId id="274" r:id="rId13"/>
    <p:sldId id="275" r:id="rId14"/>
    <p:sldId id="276" r:id="rId15"/>
    <p:sldId id="264" r:id="rId16"/>
    <p:sldId id="278" r:id="rId17"/>
    <p:sldId id="280" r:id="rId18"/>
    <p:sldId id="279" r:id="rId19"/>
    <p:sldId id="281" r:id="rId20"/>
    <p:sldId id="282" r:id="rId21"/>
    <p:sldId id="283" r:id="rId22"/>
    <p:sldId id="285" r:id="rId23"/>
    <p:sldId id="261" r:id="rId24"/>
    <p:sldId id="395" r:id="rId25"/>
    <p:sldId id="385" r:id="rId26"/>
    <p:sldId id="284" r:id="rId27"/>
    <p:sldId id="267" r:id="rId28"/>
    <p:sldId id="286" r:id="rId29"/>
    <p:sldId id="339" r:id="rId30"/>
    <p:sldId id="340" r:id="rId31"/>
    <p:sldId id="341" r:id="rId32"/>
    <p:sldId id="348" r:id="rId33"/>
    <p:sldId id="343" r:id="rId34"/>
    <p:sldId id="344" r:id="rId35"/>
    <p:sldId id="345" r:id="rId36"/>
    <p:sldId id="346" r:id="rId37"/>
    <p:sldId id="287" r:id="rId38"/>
    <p:sldId id="334" r:id="rId39"/>
    <p:sldId id="337" r:id="rId40"/>
    <p:sldId id="338" r:id="rId41"/>
    <p:sldId id="349" r:id="rId42"/>
    <p:sldId id="350" r:id="rId43"/>
    <p:sldId id="351" r:id="rId44"/>
    <p:sldId id="352" r:id="rId45"/>
    <p:sldId id="353" r:id="rId46"/>
    <p:sldId id="355" r:id="rId47"/>
    <p:sldId id="307" r:id="rId48"/>
    <p:sldId id="354" r:id="rId49"/>
    <p:sldId id="356" r:id="rId50"/>
    <p:sldId id="369" r:id="rId51"/>
    <p:sldId id="360" r:id="rId52"/>
    <p:sldId id="361" r:id="rId53"/>
    <p:sldId id="292" r:id="rId54"/>
    <p:sldId id="362" r:id="rId55"/>
    <p:sldId id="364" r:id="rId56"/>
    <p:sldId id="293" r:id="rId57"/>
    <p:sldId id="363" r:id="rId58"/>
    <p:sldId id="365" r:id="rId59"/>
    <p:sldId id="366" r:id="rId60"/>
    <p:sldId id="294" r:id="rId61"/>
    <p:sldId id="367" r:id="rId62"/>
    <p:sldId id="368" r:id="rId63"/>
    <p:sldId id="296" r:id="rId64"/>
    <p:sldId id="298" r:id="rId65"/>
    <p:sldId id="396" r:id="rId66"/>
    <p:sldId id="301" r:id="rId67"/>
    <p:sldId id="370" r:id="rId68"/>
    <p:sldId id="357" r:id="rId69"/>
    <p:sldId id="374" r:id="rId70"/>
    <p:sldId id="375" r:id="rId71"/>
    <p:sldId id="376" r:id="rId72"/>
    <p:sldId id="388" r:id="rId73"/>
    <p:sldId id="386" r:id="rId74"/>
    <p:sldId id="378" r:id="rId75"/>
    <p:sldId id="379" r:id="rId76"/>
    <p:sldId id="371" r:id="rId77"/>
    <p:sldId id="380" r:id="rId78"/>
    <p:sldId id="381" r:id="rId79"/>
    <p:sldId id="383" r:id="rId80"/>
    <p:sldId id="382" r:id="rId81"/>
    <p:sldId id="372" r:id="rId82"/>
    <p:sldId id="373" r:id="rId83"/>
    <p:sldId id="332" r:id="rId84"/>
    <p:sldId id="333" r:id="rId85"/>
    <p:sldId id="384" r:id="rId86"/>
    <p:sldId id="316" r:id="rId87"/>
    <p:sldId id="317" r:id="rId88"/>
    <p:sldId id="318" r:id="rId89"/>
    <p:sldId id="319" r:id="rId90"/>
    <p:sldId id="320" r:id="rId91"/>
    <p:sldId id="321" r:id="rId92"/>
    <p:sldId id="322" r:id="rId93"/>
    <p:sldId id="323" r:id="rId94"/>
    <p:sldId id="324" r:id="rId95"/>
    <p:sldId id="325" r:id="rId96"/>
    <p:sldId id="326" r:id="rId97"/>
    <p:sldId id="327" r:id="rId98"/>
    <p:sldId id="328" r:id="rId99"/>
    <p:sldId id="329" r:id="rId100"/>
    <p:sldId id="330" r:id="rId101"/>
    <p:sldId id="331" r:id="rId102"/>
    <p:sldId id="393" r:id="rId103"/>
    <p:sldId id="389" r:id="rId104"/>
    <p:sldId id="394" r:id="rId105"/>
    <p:sldId id="390" r:id="rId10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993366"/>
    <a:srgbClr val="DDFFFF"/>
    <a:srgbClr val="FFE1E1"/>
    <a:srgbClr val="E6DDF5"/>
    <a:srgbClr val="FFEFEF"/>
    <a:srgbClr val="FFFBFB"/>
    <a:srgbClr val="F5B9FD"/>
    <a:srgbClr val="F9D0FE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3979" autoAdjust="0"/>
  </p:normalViewPr>
  <p:slideViewPr>
    <p:cSldViewPr snapToGrid="0">
      <p:cViewPr varScale="1">
        <p:scale>
          <a:sx n="60" d="100"/>
          <a:sy n="60" d="100"/>
        </p:scale>
        <p:origin x="64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0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80.png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3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29.png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34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icagotribune.com/lifestyles/ct-life-cord-blood-donor-recipient-meet-20190905-5g2rrnbrznbsbf2hzakivmtoxm-story.html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7" Type="http://schemas.openxmlformats.org/officeDocument/2006/relationships/image" Target="../media/image240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260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tif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5" Type="http://schemas.openxmlformats.org/officeDocument/2006/relationships/image" Target="../media/image128.png"/><Relationship Id="rId10" Type="http://schemas.openxmlformats.org/officeDocument/2006/relationships/image" Target="../media/image133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964" y="1494064"/>
            <a:ext cx="10566400" cy="101911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+mn-lt"/>
              </a:rPr>
              <a:t>Personal Genomics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164" y="4548944"/>
            <a:ext cx="9144000" cy="10213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Shai Carmi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School of Public Health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2164" y="3064784"/>
            <a:ext cx="9144000" cy="62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3600" dirty="0" smtClean="0">
                <a:latin typeface="+mn-lt"/>
              </a:rPr>
              <a:t>Relationships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define relatedness between two individuals?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14764"/>
                <a:ext cx="10515600" cy="501534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>
                    <a:solidFill>
                      <a:srgbClr val="0000CC"/>
                    </a:solidFill>
                  </a:rPr>
                  <a:t>Kinship coefficient</a:t>
                </a:r>
                <a:r>
                  <a:rPr lang="en-US" dirty="0" smtClean="0"/>
                  <a:t> (coefficient of </a:t>
                </a:r>
                <a:r>
                  <a:rPr lang="en-US" dirty="0" err="1" smtClean="0"/>
                  <a:t>coancestry</a:t>
                </a:r>
                <a:r>
                  <a:rPr lang="en-US" dirty="0" smtClean="0"/>
                  <a:t>):</a:t>
                </a:r>
              </a:p>
              <a:p>
                <a:pPr lvl="1"/>
                <a:r>
                  <a:rPr lang="en-US" dirty="0"/>
                  <a:t>The probability that </a:t>
                </a:r>
                <a:r>
                  <a:rPr lang="en-US" dirty="0" smtClean="0"/>
                  <a:t>a pair of random alleles, one from each individual, descends </a:t>
                </a:r>
                <a:r>
                  <a:rPr lang="en-US" dirty="0"/>
                  <a:t>from the same </a:t>
                </a:r>
                <a:r>
                  <a:rPr lang="en-US" dirty="0" smtClean="0"/>
                  <a:t>common ancestor</a:t>
                </a:r>
              </a:p>
              <a:p>
                <a:pPr lvl="1"/>
                <a:r>
                  <a:rPr lang="en-US" dirty="0" smtClean="0"/>
                  <a:t>In that case, we say that the alleles are </a:t>
                </a:r>
                <a:r>
                  <a:rPr lang="en-US" dirty="0" smtClean="0">
                    <a:solidFill>
                      <a:srgbClr val="993366"/>
                    </a:solidFill>
                  </a:rPr>
                  <a:t>IBD</a:t>
                </a:r>
                <a:r>
                  <a:rPr lang="en-US" dirty="0" smtClean="0"/>
                  <a:t> (identical-by-descent)</a:t>
                </a:r>
              </a:p>
              <a:p>
                <a:pPr lvl="1"/>
                <a:r>
                  <a:rPr lang="en-US" dirty="0" smtClean="0"/>
                  <a:t>Denoted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 smtClean="0">
                    <a:solidFill>
                      <a:srgbClr val="0000CC"/>
                    </a:solidFill>
                  </a:rPr>
                  <a:t>Coefficient of relatedness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dirty="0" smtClean="0"/>
                  <a:t>Proportion of the genome shared between two individuals</a:t>
                </a:r>
              </a:p>
              <a:p>
                <a:pPr lvl="1"/>
                <a:r>
                  <a:rPr lang="en-US" dirty="0" smtClean="0"/>
                  <a:t>Equals to twice the kinship coefficient</a:t>
                </a:r>
              </a:p>
              <a:p>
                <a:pPr lvl="1"/>
                <a:r>
                  <a:rPr lang="en-US" dirty="0" smtClean="0"/>
                  <a:t>Denoted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 smtClean="0"/>
              </a:p>
              <a:p>
                <a:pPr lvl="1"/>
                <a:endParaRPr lang="en-US" dirty="0"/>
              </a:p>
              <a:p>
                <a:r>
                  <a:rPr lang="en-US" dirty="0" smtClean="0">
                    <a:solidFill>
                      <a:srgbClr val="0000CC"/>
                    </a:solidFill>
                  </a:rPr>
                  <a:t>IBD coefficients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dirty="0" smtClean="0"/>
                  <a:t>The proportion of the genome in which individuals share 0, 1, or 2 copies (</a:t>
                </a:r>
                <a:r>
                  <a:rPr lang="en-US" dirty="0" smtClean="0">
                    <a:solidFill>
                      <a:srgbClr val="993366"/>
                    </a:solidFill>
                  </a:rPr>
                  <a:t>IBD0</a:t>
                </a:r>
                <a:r>
                  <a:rPr lang="en-US" dirty="0" smtClean="0"/>
                  <a:t>, </a:t>
                </a:r>
                <a:r>
                  <a:rPr lang="en-US" dirty="0" smtClean="0">
                    <a:solidFill>
                      <a:srgbClr val="993366"/>
                    </a:solidFill>
                  </a:rPr>
                  <a:t>IBD1</a:t>
                </a:r>
                <a:r>
                  <a:rPr lang="en-US" dirty="0" smtClean="0"/>
                  <a:t>, </a:t>
                </a:r>
                <a:r>
                  <a:rPr lang="en-US" dirty="0" smtClean="0">
                    <a:solidFill>
                      <a:srgbClr val="993366"/>
                    </a:solidFill>
                  </a:rPr>
                  <a:t>IBD2</a:t>
                </a:r>
                <a:r>
                  <a:rPr lang="en-US" dirty="0" smtClean="0"/>
                  <a:t>)</a:t>
                </a:r>
              </a:p>
              <a:p>
                <a:pPr lvl="1"/>
                <a:r>
                  <a:rPr lang="en-US" dirty="0" smtClean="0"/>
                  <a:t>Denoted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>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pPr lvl="1"/>
                <a:r>
                  <a:rPr lang="en-US" dirty="0" smtClean="0"/>
                  <a:t>The proportion of the genome in any IBD: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14764"/>
                <a:ext cx="10515600" cy="5015344"/>
              </a:xfrm>
              <a:blipFill>
                <a:blip r:embed="rId2"/>
                <a:stretch>
                  <a:fillRect l="-638" t="-1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570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Self-relationship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74492"/>
                <a:ext cx="10515600" cy="463486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Coefficient of relatedness: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 (100%)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Kinship coefficient: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Probability 1/2 to pick the same </a:t>
                </a:r>
                <a:r>
                  <a:rPr lang="en-US" dirty="0" err="1" smtClean="0"/>
                  <a:t>chr</a:t>
                </a:r>
                <a:r>
                  <a:rPr lang="en-US" dirty="0" smtClean="0"/>
                  <a:t> twice</a:t>
                </a:r>
                <a:br>
                  <a:rPr lang="en-US" dirty="0" smtClean="0"/>
                </a:br>
                <a:r>
                  <a:rPr lang="en-US" dirty="0" smtClean="0"/>
                  <a:t>(in which case they are IBD)</a:t>
                </a:r>
              </a:p>
              <a:p>
                <a:pPr lvl="1"/>
                <a:r>
                  <a:rPr lang="en-US" dirty="0" smtClean="0"/>
                  <a:t>Probability 1/2 to pick different </a:t>
                </a:r>
                <a:r>
                  <a:rPr lang="en-US" dirty="0" err="1" smtClean="0"/>
                  <a:t>chrs</a:t>
                </a:r>
                <a:r>
                  <a:rPr lang="en-US" dirty="0" smtClean="0"/>
                  <a:t> (no IBD)</a:t>
                </a:r>
              </a:p>
              <a:p>
                <a:endParaRPr lang="en-US" dirty="0"/>
              </a:p>
              <a:p>
                <a:r>
                  <a:rPr lang="en-US" dirty="0" smtClean="0"/>
                  <a:t>The relationship is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IBD2</a:t>
                </a:r>
                <a:r>
                  <a:rPr lang="en-US" dirty="0" smtClean="0"/>
                  <a:t> throughout the entire genome,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sz="2000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)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Both copies are shared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All the above holds also for monozygotic twins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74492"/>
                <a:ext cx="10515600" cy="4634867"/>
              </a:xfrm>
              <a:blipFill>
                <a:blip r:embed="rId2"/>
                <a:stretch>
                  <a:fillRect l="-754" t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8361680" y="2131587"/>
            <a:ext cx="2438400" cy="1005840"/>
            <a:chOff x="8361680" y="2131587"/>
            <a:chExt cx="2438400" cy="1005840"/>
          </a:xfrm>
        </p:grpSpPr>
        <p:grpSp>
          <p:nvGrpSpPr>
            <p:cNvPr id="7" name="Group 6"/>
            <p:cNvGrpSpPr/>
            <p:nvPr/>
          </p:nvGrpSpPr>
          <p:grpSpPr>
            <a:xfrm>
              <a:off x="8910320" y="2367280"/>
              <a:ext cx="1341120" cy="568960"/>
              <a:chOff x="8686800" y="2164080"/>
              <a:chExt cx="1981200" cy="53848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8686800" y="2164080"/>
                <a:ext cx="1981200" cy="2336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8686800" y="2468880"/>
                <a:ext cx="1981200" cy="2336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Oval 5"/>
            <p:cNvSpPr/>
            <p:nvPr/>
          </p:nvSpPr>
          <p:spPr>
            <a:xfrm>
              <a:off x="8361680" y="2131587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Arc 7"/>
          <p:cNvSpPr/>
          <p:nvPr/>
        </p:nvSpPr>
        <p:spPr>
          <a:xfrm rot="443874">
            <a:off x="9090508" y="1681999"/>
            <a:ext cx="980744" cy="885372"/>
          </a:xfrm>
          <a:prstGeom prst="arc">
            <a:avLst>
              <a:gd name="adj1" fmla="val 10035151"/>
              <a:gd name="adj2" fmla="val 0"/>
            </a:avLst>
          </a:prstGeom>
          <a:ln w="28575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692" y="2002681"/>
            <a:ext cx="491703" cy="114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4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Parent-child relationship</a:t>
            </a:r>
            <a:endParaRPr lang="en-US" dirty="0"/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33076" y="1877979"/>
            <a:ext cx="317738" cy="621933"/>
          </a:xfr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386" y="1941012"/>
            <a:ext cx="241002" cy="5589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798" y="3481112"/>
            <a:ext cx="222750" cy="516573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6268429" y="1816288"/>
            <a:ext cx="4511038" cy="2352324"/>
            <a:chOff x="5524269" y="1859385"/>
            <a:chExt cx="5532120" cy="2768779"/>
          </a:xfrm>
        </p:grpSpPr>
        <p:sp>
          <p:nvSpPr>
            <p:cNvPr id="7" name="Rectangle 6"/>
            <p:cNvSpPr/>
            <p:nvPr/>
          </p:nvSpPr>
          <p:spPr>
            <a:xfrm>
              <a:off x="6072909" y="2095078"/>
              <a:ext cx="1341120" cy="2469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072909" y="2417131"/>
              <a:ext cx="1341120" cy="24690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524269" y="1859385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166629" y="2095078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166629" y="2417131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8617989" y="1859385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596909" y="3869104"/>
              <a:ext cx="504000" cy="248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596909" y="4180070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7048269" y="3622324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>
              <a:stCxn id="6" idx="6"/>
              <a:endCxn id="11" idx="2"/>
            </p:cNvCxnSpPr>
            <p:nvPr/>
          </p:nvCxnSpPr>
          <p:spPr>
            <a:xfrm>
              <a:off x="7962669" y="2362305"/>
              <a:ext cx="655320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endCxn id="16" idx="0"/>
            </p:cNvCxnSpPr>
            <p:nvPr/>
          </p:nvCxnSpPr>
          <p:spPr>
            <a:xfrm flipH="1">
              <a:off x="8267469" y="2362305"/>
              <a:ext cx="0" cy="1260019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8099826" y="3869104"/>
              <a:ext cx="504000" cy="248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604134" y="3869104"/>
              <a:ext cx="331200" cy="248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385277" y="1953287"/>
                <a:ext cx="5185523" cy="389932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Coefficient of relatedness: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r>
                  <a:rPr lang="en-US" sz="2200" dirty="0" smtClean="0"/>
                  <a:t>The father shares exactly one of two chromosomes throughout the entire genome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Kinship coefficient: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 smtClean="0"/>
              </a:p>
              <a:p>
                <a:r>
                  <a:rPr lang="en-US" sz="2000" dirty="0" smtClean="0"/>
                  <a:t>In the child: probability 1/2 to pick the </a:t>
                </a:r>
                <a:r>
                  <a:rPr lang="en-US" sz="2000" dirty="0" smtClean="0">
                    <a:solidFill>
                      <a:srgbClr val="993366"/>
                    </a:solidFill>
                  </a:rPr>
                  <a:t>paternal</a:t>
                </a:r>
                <a:r>
                  <a:rPr lang="en-US" sz="2000" dirty="0" smtClean="0"/>
                  <a:t> </a:t>
                </a:r>
                <a:r>
                  <a:rPr lang="en-US" sz="2000" dirty="0" err="1" smtClean="0"/>
                  <a:t>chr</a:t>
                </a:r>
                <a:endParaRPr lang="en-US" sz="2000" dirty="0" smtClean="0"/>
              </a:p>
              <a:p>
                <a:r>
                  <a:rPr lang="en-US" sz="2000" dirty="0" smtClean="0"/>
                  <a:t>In the father: probability 1/2 to pick the </a:t>
                </a:r>
                <a:r>
                  <a:rPr lang="en-US" sz="2000" dirty="0" smtClean="0">
                    <a:solidFill>
                      <a:srgbClr val="993366"/>
                    </a:solidFill>
                  </a:rPr>
                  <a:t>transmitted</a:t>
                </a:r>
                <a:r>
                  <a:rPr lang="en-US" sz="2000" dirty="0" smtClean="0"/>
                  <a:t> </a:t>
                </a:r>
                <a:r>
                  <a:rPr lang="en-US" sz="2000" dirty="0" err="1" smtClean="0"/>
                  <a:t>chr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77" y="1953287"/>
                <a:ext cx="5185523" cy="3899325"/>
              </a:xfrm>
              <a:prstGeom prst="rect">
                <a:avLst/>
              </a:prstGeom>
              <a:blipFill>
                <a:blip r:embed="rId5"/>
                <a:stretch>
                  <a:fillRect l="-1528" t="-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/>
              <p:cNvSpPr txBox="1">
                <a:spLocks/>
              </p:cNvSpPr>
              <p:nvPr/>
            </p:nvSpPr>
            <p:spPr>
              <a:xfrm>
                <a:off x="5906422" y="4854383"/>
                <a:ext cx="5615018" cy="15523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The </a:t>
                </a:r>
                <a:r>
                  <a:rPr lang="en-US" dirty="0"/>
                  <a:t>relationship is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IBD1</a:t>
                </a:r>
                <a:r>
                  <a:rPr lang="en-US" dirty="0" smtClean="0"/>
                  <a:t> </a:t>
                </a:r>
                <a:r>
                  <a:rPr lang="en-US" dirty="0"/>
                  <a:t>throughout the entire genome,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)</a:t>
                </a:r>
                <a:endParaRPr lang="en-US" dirty="0"/>
              </a:p>
              <a:p>
                <a:r>
                  <a:rPr lang="en-US" sz="2100" dirty="0"/>
                  <a:t>Exactly one copy is </a:t>
                </a:r>
                <a:r>
                  <a:rPr lang="en-US" sz="2100" dirty="0" smtClean="0"/>
                  <a:t>shared</a:t>
                </a:r>
                <a:endParaRPr lang="en-US" sz="21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100" dirty="0" smtClean="0"/>
                  <a:t>, as in a self relation, but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100" dirty="0" smtClean="0"/>
                  <a:t> is different</a:t>
                </a:r>
              </a:p>
              <a:p>
                <a:endParaRPr lang="en-US" sz="2100" dirty="0"/>
              </a:p>
            </p:txBody>
          </p:sp>
        </mc:Choice>
        <mc:Fallback xmlns="">
          <p:sp>
            <p:nvSpPr>
              <p:cNvPr id="3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422" y="4854383"/>
                <a:ext cx="5615018" cy="1552391"/>
              </a:xfrm>
              <a:prstGeom prst="rect">
                <a:avLst/>
              </a:prstGeom>
              <a:blipFill>
                <a:blip r:embed="rId6"/>
                <a:stretch>
                  <a:fillRect l="-1520" t="-7451" b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 flipH="1" flipV="1">
            <a:off x="7560847" y="2723994"/>
            <a:ext cx="447376" cy="530221"/>
          </a:xfrm>
          <a:prstGeom prst="straightConnector1">
            <a:avLst/>
          </a:prstGeom>
          <a:ln w="28575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2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  <p:bldP spid="3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Grandparent-grandchild relationship</a:t>
            </a:r>
            <a:endParaRPr lang="en-US" dirty="0"/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28245" y="2028452"/>
            <a:ext cx="317738" cy="621933"/>
          </a:xfr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488" y="2100430"/>
            <a:ext cx="206108" cy="4779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786" y="3472672"/>
            <a:ext cx="222750" cy="516573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6268429" y="1953286"/>
            <a:ext cx="4003331" cy="2215325"/>
            <a:chOff x="5524269" y="1859385"/>
            <a:chExt cx="5532120" cy="2768779"/>
          </a:xfrm>
        </p:grpSpPr>
        <p:sp>
          <p:nvSpPr>
            <p:cNvPr id="7" name="Rectangle 6"/>
            <p:cNvSpPr/>
            <p:nvPr/>
          </p:nvSpPr>
          <p:spPr>
            <a:xfrm>
              <a:off x="6072909" y="2095078"/>
              <a:ext cx="1341120" cy="2469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072909" y="2417131"/>
              <a:ext cx="1341120" cy="24690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524269" y="1859385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166629" y="2095078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166629" y="2417131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8617989" y="1859385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596909" y="3869104"/>
              <a:ext cx="504000" cy="248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596909" y="4180070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7048269" y="3622324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>
              <a:stCxn id="6" idx="6"/>
              <a:endCxn id="11" idx="2"/>
            </p:cNvCxnSpPr>
            <p:nvPr/>
          </p:nvCxnSpPr>
          <p:spPr>
            <a:xfrm>
              <a:off x="7962669" y="2362305"/>
              <a:ext cx="655320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endCxn id="16" idx="0"/>
            </p:cNvCxnSpPr>
            <p:nvPr/>
          </p:nvCxnSpPr>
          <p:spPr>
            <a:xfrm flipH="1">
              <a:off x="8267469" y="2362305"/>
              <a:ext cx="0" cy="1260019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8099826" y="3869104"/>
              <a:ext cx="504000" cy="248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604134" y="3869104"/>
              <a:ext cx="331200" cy="248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573452" y="1816785"/>
                <a:ext cx="5185523" cy="430966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Coefficient of relatedness: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Kinship coefficient: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:r>
                  <a:rPr lang="en-US" sz="2000" dirty="0" smtClean="0"/>
                  <a:t>In the grandchild: probability 1/2 to pick the </a:t>
                </a:r>
                <a:r>
                  <a:rPr lang="en-US" sz="2000" dirty="0" smtClean="0">
                    <a:solidFill>
                      <a:srgbClr val="993366"/>
                    </a:solidFill>
                  </a:rPr>
                  <a:t>paternal</a:t>
                </a:r>
                <a:r>
                  <a:rPr lang="en-US" sz="2000" dirty="0" smtClean="0"/>
                  <a:t> </a:t>
                </a:r>
                <a:r>
                  <a:rPr lang="en-US" sz="2000" dirty="0" err="1" smtClean="0"/>
                  <a:t>chr</a:t>
                </a:r>
                <a:r>
                  <a:rPr lang="en-US" sz="2000" dirty="0" smtClean="0"/>
                  <a:t>, then probability 1/2 to pick the </a:t>
                </a:r>
                <a:r>
                  <a:rPr lang="en-US" sz="2000" dirty="0" err="1" smtClean="0">
                    <a:solidFill>
                      <a:srgbClr val="993366"/>
                    </a:solidFill>
                  </a:rPr>
                  <a:t>grandpaternal</a:t>
                </a:r>
                <a:r>
                  <a:rPr lang="en-US" sz="2000" dirty="0" smtClean="0"/>
                  <a:t> </a:t>
                </a:r>
                <a:r>
                  <a:rPr lang="en-US" sz="2000" dirty="0" err="1" smtClean="0"/>
                  <a:t>chr</a:t>
                </a:r>
                <a:endParaRPr lang="en-US" sz="2000" dirty="0" smtClean="0"/>
              </a:p>
              <a:p>
                <a:r>
                  <a:rPr lang="en-US" sz="2000" dirty="0" smtClean="0"/>
                  <a:t>In the grandfather: probability 1/2 to pick the </a:t>
                </a:r>
                <a:r>
                  <a:rPr lang="en-US" sz="2000" dirty="0" smtClean="0">
                    <a:solidFill>
                      <a:srgbClr val="993366"/>
                    </a:solidFill>
                  </a:rPr>
                  <a:t>transmitted</a:t>
                </a:r>
                <a:r>
                  <a:rPr lang="en-US" sz="2000" dirty="0" smtClean="0"/>
                  <a:t> </a:t>
                </a:r>
                <a:r>
                  <a:rPr lang="en-US" sz="2000" dirty="0" err="1" smtClean="0"/>
                  <a:t>chr</a:t>
                </a:r>
                <a:endParaRPr lang="en-US" sz="200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relationship is </a:t>
                </a:r>
                <a:r>
                  <a:rPr lang="en-US" dirty="0">
                    <a:solidFill>
                      <a:srgbClr val="0000CC"/>
                    </a:solidFill>
                  </a:rPr>
                  <a:t>IBD1</a:t>
                </a:r>
                <a:r>
                  <a:rPr lang="en-US" dirty="0"/>
                  <a:t> throughout </a:t>
                </a:r>
                <a:r>
                  <a:rPr lang="en-US" dirty="0" smtClean="0"/>
                  <a:t>half of the genome</a:t>
                </a:r>
                <a:r>
                  <a:rPr lang="en-US" dirty="0"/>
                  <a:t>,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Half the genome is in any IBD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452" y="1816785"/>
                <a:ext cx="5185523" cy="4309666"/>
              </a:xfrm>
              <a:prstGeom prst="rect">
                <a:avLst/>
              </a:prstGeom>
              <a:blipFill>
                <a:blip r:embed="rId5"/>
                <a:stretch>
                  <a:fillRect l="-1293" t="-1697" b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10018106" y="3517148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0018106" y="3774826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9621081" y="3328568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endCxn id="26" idx="2"/>
          </p:cNvCxnSpPr>
          <p:nvPr/>
        </p:nvCxnSpPr>
        <p:spPr>
          <a:xfrm>
            <a:off x="9146858" y="3730959"/>
            <a:ext cx="474224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29532" y="3472672"/>
            <a:ext cx="254906" cy="498947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8914737" y="4936561"/>
            <a:ext cx="232121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914737" y="5185368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517712" y="4739110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endCxn id="36" idx="0"/>
          </p:cNvCxnSpPr>
          <p:nvPr/>
        </p:nvCxnSpPr>
        <p:spPr>
          <a:xfrm flipH="1">
            <a:off x="9399989" y="3730958"/>
            <a:ext cx="0" cy="100815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9509760" y="4936561"/>
            <a:ext cx="138324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9643617" y="4936561"/>
            <a:ext cx="239674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422" y="4877021"/>
            <a:ext cx="222750" cy="516573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9146858" y="4937262"/>
            <a:ext cx="362902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>
          <a:xfrm rot="13749080">
            <a:off x="6341605" y="2306922"/>
            <a:ext cx="3984778" cy="3329393"/>
          </a:xfrm>
          <a:prstGeom prst="arc">
            <a:avLst>
              <a:gd name="adj1" fmla="val 11126839"/>
              <a:gd name="adj2" fmla="val 20990507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92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always exactly 1/2?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24227" y="3068930"/>
            <a:ext cx="245144" cy="479839"/>
          </a:xfr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0" y="3080835"/>
            <a:ext cx="196142" cy="45486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694" y="4323274"/>
            <a:ext cx="211979" cy="491595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877896" y="2960004"/>
            <a:ext cx="3732415" cy="1998065"/>
            <a:chOff x="5524269" y="1859385"/>
            <a:chExt cx="5532120" cy="2768779"/>
          </a:xfrm>
        </p:grpSpPr>
        <p:sp>
          <p:nvSpPr>
            <p:cNvPr id="7" name="Rectangle 6"/>
            <p:cNvSpPr/>
            <p:nvPr/>
          </p:nvSpPr>
          <p:spPr>
            <a:xfrm>
              <a:off x="6072909" y="2095078"/>
              <a:ext cx="1341120" cy="2469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072909" y="2417131"/>
              <a:ext cx="1341120" cy="24690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524269" y="1859385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166629" y="2095078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166629" y="2417131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8617989" y="1859385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596909" y="3869104"/>
              <a:ext cx="504000" cy="248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596909" y="4180070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7048269" y="3622324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>
              <a:stCxn id="6" idx="6"/>
              <a:endCxn id="11" idx="2"/>
            </p:cNvCxnSpPr>
            <p:nvPr/>
          </p:nvCxnSpPr>
          <p:spPr>
            <a:xfrm>
              <a:off x="7962669" y="2362305"/>
              <a:ext cx="655320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endCxn id="16" idx="0"/>
            </p:cNvCxnSpPr>
            <p:nvPr/>
          </p:nvCxnSpPr>
          <p:spPr>
            <a:xfrm flipH="1">
              <a:off x="8267469" y="2362305"/>
              <a:ext cx="0" cy="1260019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8099826" y="3869104"/>
              <a:ext cx="504000" cy="248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604134" y="3869104"/>
              <a:ext cx="331200" cy="248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1137751" y="1501966"/>
                <a:ext cx="8612451" cy="98412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> only on average</a:t>
                </a:r>
              </a:p>
              <a:p>
                <a:pPr lvl="1"/>
                <a:r>
                  <a:rPr lang="en-US" dirty="0" smtClean="0"/>
                  <a:t>The proportion of the genome IBD1 varies across families</a:t>
                </a:r>
              </a:p>
              <a:p>
                <a:pPr lvl="1"/>
                <a:r>
                  <a:rPr lang="en-US" dirty="0" smtClean="0"/>
                  <a:t>Due to the randomness in crossover location at the father</a:t>
                </a:r>
                <a:endParaRPr lang="en-US" dirty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751" y="1501966"/>
                <a:ext cx="8612451" cy="984124"/>
              </a:xfrm>
              <a:prstGeom prst="rect">
                <a:avLst/>
              </a:prstGeom>
              <a:blipFill>
                <a:blip r:embed="rId6"/>
                <a:stretch>
                  <a:fillRect l="-850" t="-9877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4422334" y="4325981"/>
            <a:ext cx="904827" cy="1781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422334" y="4583659"/>
            <a:ext cx="904827" cy="1781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079045" y="4196952"/>
            <a:ext cx="1645142" cy="72585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>
            <a:off x="3563849" y="4583658"/>
            <a:ext cx="515196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Content Placeholder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22565" y="4287015"/>
            <a:ext cx="242580" cy="474821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3315457" y="5748121"/>
            <a:ext cx="327000" cy="1792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318965" y="5994201"/>
            <a:ext cx="904827" cy="1781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975676" y="5607494"/>
            <a:ext cx="1645142" cy="72585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3803195" y="4599340"/>
            <a:ext cx="0" cy="100815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642457" y="5745510"/>
            <a:ext cx="283595" cy="17925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78" y="5680784"/>
            <a:ext cx="211979" cy="491595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3926052" y="5746587"/>
            <a:ext cx="297741" cy="1781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>
          <a:xfrm rot="13749080">
            <a:off x="1017401" y="3260842"/>
            <a:ext cx="3593984" cy="3104084"/>
          </a:xfrm>
          <a:prstGeom prst="arc">
            <a:avLst>
              <a:gd name="adj1" fmla="val 11484511"/>
              <a:gd name="adj2" fmla="val 20990507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Content Placeholder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0155" y="3068929"/>
            <a:ext cx="245144" cy="479839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118" y="3080834"/>
            <a:ext cx="196142" cy="45486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622" y="4323273"/>
            <a:ext cx="211979" cy="491595"/>
          </a:xfrm>
          <a:prstGeom prst="rect">
            <a:avLst/>
          </a:prstGeom>
        </p:spPr>
      </p:pic>
      <p:grpSp>
        <p:nvGrpSpPr>
          <p:cNvPr id="76" name="Group 75"/>
          <p:cNvGrpSpPr/>
          <p:nvPr/>
        </p:nvGrpSpPr>
        <p:grpSpPr>
          <a:xfrm>
            <a:off x="6643824" y="2960003"/>
            <a:ext cx="3732415" cy="1998065"/>
            <a:chOff x="5524269" y="1859385"/>
            <a:chExt cx="5532120" cy="2768779"/>
          </a:xfrm>
        </p:grpSpPr>
        <p:sp>
          <p:nvSpPr>
            <p:cNvPr id="77" name="Rectangle 76"/>
            <p:cNvSpPr/>
            <p:nvPr/>
          </p:nvSpPr>
          <p:spPr>
            <a:xfrm>
              <a:off x="6072909" y="2095078"/>
              <a:ext cx="1341120" cy="2469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6072909" y="2417131"/>
              <a:ext cx="1341120" cy="24690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5524269" y="1859385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9166629" y="2095078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9166629" y="2417131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>
              <a:off x="8617989" y="1859385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7596909" y="3869104"/>
              <a:ext cx="504000" cy="248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596909" y="4180070"/>
              <a:ext cx="1341120" cy="24690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7048269" y="3622324"/>
              <a:ext cx="2438400" cy="1005840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/>
            <p:cNvCxnSpPr>
              <a:stCxn id="79" idx="6"/>
              <a:endCxn id="82" idx="2"/>
            </p:cNvCxnSpPr>
            <p:nvPr/>
          </p:nvCxnSpPr>
          <p:spPr>
            <a:xfrm>
              <a:off x="7962669" y="2362305"/>
              <a:ext cx="655320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endCxn id="85" idx="0"/>
            </p:cNvCxnSpPr>
            <p:nvPr/>
          </p:nvCxnSpPr>
          <p:spPr>
            <a:xfrm flipH="1">
              <a:off x="8267469" y="2362305"/>
              <a:ext cx="0" cy="1260019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/>
            <p:cNvSpPr/>
            <p:nvPr/>
          </p:nvSpPr>
          <p:spPr>
            <a:xfrm>
              <a:off x="8099826" y="3869104"/>
              <a:ext cx="504000" cy="248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604134" y="3869104"/>
              <a:ext cx="331200" cy="248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Rectangle 89"/>
          <p:cNvSpPr/>
          <p:nvPr/>
        </p:nvSpPr>
        <p:spPr>
          <a:xfrm>
            <a:off x="10188262" y="4325980"/>
            <a:ext cx="904827" cy="1781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10188262" y="4583658"/>
            <a:ext cx="904827" cy="1781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9844973" y="4196951"/>
            <a:ext cx="1645142" cy="72585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4" name="Content Placeholder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27771" y="4287015"/>
            <a:ext cx="242580" cy="474821"/>
          </a:xfrm>
          <a:prstGeom prst="rect">
            <a:avLst/>
          </a:prstGeom>
        </p:spPr>
      </p:pic>
      <p:sp>
        <p:nvSpPr>
          <p:cNvPr id="95" name="Rectangle 94"/>
          <p:cNvSpPr/>
          <p:nvPr/>
        </p:nvSpPr>
        <p:spPr>
          <a:xfrm>
            <a:off x="9081385" y="5748120"/>
            <a:ext cx="283595" cy="1792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9084893" y="5994200"/>
            <a:ext cx="904827" cy="1781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8741604" y="5607493"/>
            <a:ext cx="1645142" cy="72585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1" name="Picture 10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306" y="5680783"/>
            <a:ext cx="211979" cy="491595"/>
          </a:xfrm>
          <a:prstGeom prst="rect">
            <a:avLst/>
          </a:prstGeom>
        </p:spPr>
      </p:pic>
      <p:sp>
        <p:nvSpPr>
          <p:cNvPr id="102" name="Rectangle 101"/>
          <p:cNvSpPr/>
          <p:nvPr/>
        </p:nvSpPr>
        <p:spPr>
          <a:xfrm>
            <a:off x="9364980" y="5749971"/>
            <a:ext cx="617525" cy="1781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Arc 102"/>
          <p:cNvSpPr/>
          <p:nvPr/>
        </p:nvSpPr>
        <p:spPr>
          <a:xfrm rot="13749080">
            <a:off x="6783329" y="3260841"/>
            <a:ext cx="3593984" cy="3104084"/>
          </a:xfrm>
          <a:prstGeom prst="arc">
            <a:avLst>
              <a:gd name="adj1" fmla="val 11484511"/>
              <a:gd name="adj2" fmla="val 20990507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05777" y="5244324"/>
                <a:ext cx="12184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&gt;1</m:t>
                      </m:r>
                      <m:r>
                        <m:rPr>
                          <m:lit/>
                        </m:rP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777" y="5244324"/>
                <a:ext cx="1218410" cy="400110"/>
              </a:xfrm>
              <a:prstGeom prst="rect">
                <a:avLst/>
              </a:prstGeom>
              <a:blipFill>
                <a:blip r:embed="rId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10456735" y="5280673"/>
                <a:ext cx="12184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&lt;1</m:t>
                      </m:r>
                      <m:r>
                        <m:rPr>
                          <m:lit/>
                        </m:rP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6735" y="5280673"/>
                <a:ext cx="1218410" cy="400110"/>
              </a:xfrm>
              <a:prstGeom prst="rect">
                <a:avLst/>
              </a:prstGeom>
              <a:blipFill>
                <a:blip r:embed="rId9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5" name="Straight Connector 104"/>
          <p:cNvCxnSpPr/>
          <p:nvPr/>
        </p:nvCxnSpPr>
        <p:spPr>
          <a:xfrm>
            <a:off x="9331958" y="4567976"/>
            <a:ext cx="515196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9571304" y="4583658"/>
            <a:ext cx="0" cy="100815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55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 siblings</a:t>
            </a:r>
            <a:endParaRPr lang="en-US" dirty="0"/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91288" y="1891572"/>
            <a:ext cx="253207" cy="495622"/>
          </a:xfr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1" y="2669730"/>
            <a:ext cx="206108" cy="4779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495" y="3310993"/>
            <a:ext cx="222750" cy="5165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457933" y="1958036"/>
            <a:ext cx="970504" cy="1975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57933" y="2215714"/>
            <a:ext cx="970504" cy="197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060908" y="1769456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696710" y="1958036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696710" y="2215714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299685" y="1769456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560779" y="3377450"/>
            <a:ext cx="364721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560779" y="3626257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163754" y="3179999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6" idx="6"/>
            <a:endCxn id="11" idx="2"/>
          </p:cNvCxnSpPr>
          <p:nvPr/>
        </p:nvCxnSpPr>
        <p:spPr>
          <a:xfrm>
            <a:off x="8825462" y="2171847"/>
            <a:ext cx="474224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16" idx="0"/>
          </p:cNvCxnSpPr>
          <p:nvPr/>
        </p:nvCxnSpPr>
        <p:spPr>
          <a:xfrm flipH="1">
            <a:off x="9046031" y="2171847"/>
            <a:ext cx="0" cy="100815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8924716" y="3377450"/>
            <a:ext cx="364721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289659" y="3377450"/>
            <a:ext cx="239674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314697" y="1665438"/>
                <a:ext cx="5185523" cy="495527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Relatedness: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Kinship: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:r>
                  <a:rPr lang="en-US" sz="2000" dirty="0" smtClean="0"/>
                  <a:t>In each child, probability 1/2 to pick the </a:t>
                </a:r>
                <a:r>
                  <a:rPr lang="en-US" sz="2000" dirty="0" smtClean="0">
                    <a:solidFill>
                      <a:srgbClr val="993366"/>
                    </a:solidFill>
                  </a:rPr>
                  <a:t>paternal</a:t>
                </a:r>
                <a:r>
                  <a:rPr lang="en-US" sz="2000" dirty="0" smtClean="0"/>
                  <a:t> </a:t>
                </a:r>
                <a:r>
                  <a:rPr lang="en-US" sz="2000" dirty="0" err="1" smtClean="0"/>
                  <a:t>chr</a:t>
                </a:r>
                <a:endParaRPr lang="en-US" sz="2000" dirty="0" smtClean="0"/>
              </a:p>
              <a:p>
                <a:r>
                  <a:rPr lang="en-US" sz="2000" dirty="0" smtClean="0"/>
                  <a:t>In the father: probability 1/2 that the same </a:t>
                </a:r>
                <a:r>
                  <a:rPr lang="en-US" sz="2000" dirty="0" err="1" smtClean="0"/>
                  <a:t>chr</a:t>
                </a:r>
                <a:r>
                  <a:rPr lang="en-US" sz="2000" dirty="0" smtClean="0"/>
                  <a:t> was </a:t>
                </a:r>
                <a:r>
                  <a:rPr lang="en-US" sz="2000" dirty="0" smtClean="0">
                    <a:solidFill>
                      <a:srgbClr val="993366"/>
                    </a:solidFill>
                  </a:rPr>
                  <a:t>transmitted</a:t>
                </a:r>
                <a:r>
                  <a:rPr lang="en-US" sz="2000" dirty="0" smtClean="0"/>
                  <a:t> to both children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relationship is </a:t>
                </a:r>
                <a:r>
                  <a:rPr lang="en-US" dirty="0">
                    <a:solidFill>
                      <a:srgbClr val="0000CC"/>
                    </a:solidFill>
                  </a:rPr>
                  <a:t>IBD1</a:t>
                </a:r>
                <a:r>
                  <a:rPr lang="en-US" dirty="0"/>
                  <a:t> throughout </a:t>
                </a:r>
                <a:r>
                  <a:rPr lang="en-US" dirty="0" smtClean="0"/>
                  <a:t>half of the genome</a:t>
                </a:r>
                <a:r>
                  <a:rPr lang="en-US" dirty="0"/>
                  <a:t>,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),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Again this is the average, as crossover positions can vary</a:t>
                </a:r>
                <a:endParaRPr lang="en-US" dirty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97" y="1665438"/>
                <a:ext cx="5185523" cy="4955278"/>
              </a:xfrm>
              <a:prstGeom prst="rect">
                <a:avLst/>
              </a:prstGeom>
              <a:blipFill>
                <a:blip r:embed="rId5"/>
                <a:stretch>
                  <a:fillRect l="-1647" t="-1722" r="-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/>
          <p:cNvSpPr/>
          <p:nvPr/>
        </p:nvSpPr>
        <p:spPr>
          <a:xfrm rot="11149725">
            <a:off x="6791755" y="1088721"/>
            <a:ext cx="2302860" cy="3329393"/>
          </a:xfrm>
          <a:prstGeom prst="arc">
            <a:avLst>
              <a:gd name="adj1" fmla="val 14031693"/>
              <a:gd name="adj2" fmla="val 17912232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205850" y="1951990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5205850" y="2209668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808825" y="1763410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228" y="3282649"/>
            <a:ext cx="222750" cy="516573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6319742" y="3620064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922717" y="3173806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6584425" y="2165654"/>
            <a:ext cx="474224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endCxn id="51" idx="0"/>
          </p:cNvCxnSpPr>
          <p:nvPr/>
        </p:nvCxnSpPr>
        <p:spPr>
          <a:xfrm flipH="1">
            <a:off x="6804994" y="2165654"/>
            <a:ext cx="0" cy="100815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314839" y="3369303"/>
            <a:ext cx="593859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6908920" y="3371257"/>
            <a:ext cx="379376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Content Placeholder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50606" y="1891572"/>
            <a:ext cx="253207" cy="495622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7457933" y="5002637"/>
            <a:ext cx="2032150" cy="1292892"/>
            <a:chOff x="8968795" y="4967567"/>
            <a:chExt cx="2032150" cy="1292892"/>
          </a:xfrm>
        </p:grpSpPr>
        <p:sp>
          <p:nvSpPr>
            <p:cNvPr id="57" name="Rectangle 56"/>
            <p:cNvSpPr/>
            <p:nvPr/>
          </p:nvSpPr>
          <p:spPr>
            <a:xfrm>
              <a:off x="8968795" y="5845244"/>
              <a:ext cx="761377" cy="41521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9728535" y="5845244"/>
              <a:ext cx="761377" cy="41521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0490376" y="5845244"/>
              <a:ext cx="500334" cy="41521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8968795" y="4967567"/>
              <a:ext cx="1239716" cy="41521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0208974" y="4971650"/>
              <a:ext cx="791971" cy="41521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9708398" y="5382782"/>
              <a:ext cx="0" cy="462462"/>
            </a:xfrm>
            <a:prstGeom prst="line">
              <a:avLst/>
            </a:prstGeom>
            <a:ln w="1905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10209258" y="5382782"/>
              <a:ext cx="0" cy="462462"/>
            </a:xfrm>
            <a:prstGeom prst="line">
              <a:avLst/>
            </a:prstGeom>
            <a:ln w="1905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0484384" y="5382782"/>
              <a:ext cx="0" cy="462462"/>
            </a:xfrm>
            <a:prstGeom prst="line">
              <a:avLst/>
            </a:prstGeom>
            <a:ln w="1905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0966825" y="5382782"/>
              <a:ext cx="0" cy="462462"/>
            </a:xfrm>
            <a:prstGeom prst="line">
              <a:avLst/>
            </a:prstGeom>
            <a:ln w="1905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8992563" y="5382782"/>
              <a:ext cx="0" cy="462462"/>
            </a:xfrm>
            <a:prstGeom prst="line">
              <a:avLst/>
            </a:prstGeom>
            <a:ln w="1905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9735054" y="5399315"/>
              <a:ext cx="437011" cy="427010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0499148" y="5392018"/>
              <a:ext cx="440003" cy="433718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2" name="Rectangle 71"/>
          <p:cNvSpPr/>
          <p:nvPr/>
        </p:nvSpPr>
        <p:spPr>
          <a:xfrm>
            <a:off x="10072243" y="5356615"/>
            <a:ext cx="440003" cy="433718"/>
          </a:xfrm>
          <a:prstGeom prst="rect">
            <a:avLst/>
          </a:prstGeom>
          <a:pattFill prst="dkUpDiag">
            <a:fgClr>
              <a:schemeClr val="bg2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10605678" y="5311864"/>
            <a:ext cx="691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IBD</a:t>
            </a:r>
          </a:p>
        </p:txBody>
      </p:sp>
    </p:spTree>
    <p:extLst>
      <p:ext uri="{BB962C8B-B14F-4D97-AF65-F5344CB8AC3E}">
        <p14:creationId xmlns:p14="http://schemas.microsoft.com/office/powerpoint/2010/main" val="64703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siblings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464" y="1839415"/>
            <a:ext cx="206108" cy="4779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263" y="3438604"/>
            <a:ext cx="222750" cy="5165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291438" y="1825320"/>
            <a:ext cx="970504" cy="1975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91438" y="2082998"/>
            <a:ext cx="970504" cy="197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894413" y="1636740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370547" y="3505061"/>
            <a:ext cx="364721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370548" y="3759795"/>
            <a:ext cx="428183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973522" y="3307610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9844053" y="2776451"/>
            <a:ext cx="0" cy="524966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734484" y="3505061"/>
            <a:ext cx="364721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0099427" y="3505061"/>
            <a:ext cx="239674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562131" y="1888277"/>
                <a:ext cx="5185523" cy="394103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Kinship: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 smtClean="0"/>
              </a:p>
              <a:p>
                <a:r>
                  <a:rPr lang="en-US" sz="2000" dirty="0" smtClean="0"/>
                  <a:t>Does not matter which </a:t>
                </a:r>
                <a:r>
                  <a:rPr lang="en-US" sz="2000" dirty="0" err="1" smtClean="0"/>
                  <a:t>chr</a:t>
                </a:r>
                <a:r>
                  <a:rPr lang="en-US" sz="2000" dirty="0" smtClean="0"/>
                  <a:t> is selected in the first child</a:t>
                </a:r>
              </a:p>
              <a:p>
                <a:r>
                  <a:rPr lang="en-US" sz="2000" dirty="0" smtClean="0"/>
                  <a:t>The second child needs to select the </a:t>
                </a:r>
                <a:r>
                  <a:rPr lang="en-US" sz="2000" dirty="0" err="1" smtClean="0"/>
                  <a:t>chr</a:t>
                </a:r>
                <a:r>
                  <a:rPr lang="en-US" sz="2000" dirty="0" smtClean="0"/>
                  <a:t> from the </a:t>
                </a:r>
                <a:r>
                  <a:rPr lang="en-US" sz="2000" dirty="0" smtClean="0">
                    <a:solidFill>
                      <a:srgbClr val="993366"/>
                    </a:solidFill>
                  </a:rPr>
                  <a:t>same parent</a:t>
                </a:r>
                <a:r>
                  <a:rPr lang="en-US" sz="2000" dirty="0" smtClean="0"/>
                  <a:t>: probability 1/2</a:t>
                </a:r>
              </a:p>
              <a:p>
                <a:r>
                  <a:rPr lang="en-US" sz="2000" dirty="0" smtClean="0"/>
                  <a:t>In the parent: probability 1/2 that the same </a:t>
                </a:r>
                <a:r>
                  <a:rPr lang="en-US" sz="2000" dirty="0" err="1" smtClean="0"/>
                  <a:t>chr</a:t>
                </a:r>
                <a:r>
                  <a:rPr lang="en-US" sz="2000" dirty="0" smtClean="0"/>
                  <a:t> was </a:t>
                </a:r>
                <a:r>
                  <a:rPr lang="en-US" sz="2000" dirty="0" smtClean="0">
                    <a:solidFill>
                      <a:srgbClr val="993366"/>
                    </a:solidFill>
                  </a:rPr>
                  <a:t>transmitted</a:t>
                </a:r>
                <a:r>
                  <a:rPr lang="en-US" sz="2000" dirty="0" smtClean="0"/>
                  <a:t> to both children</a:t>
                </a:r>
              </a:p>
              <a:p>
                <a:endParaRPr lang="en-US" sz="2000" dirty="0"/>
              </a:p>
              <a:p>
                <a:r>
                  <a:rPr lang="en-US" dirty="0"/>
                  <a:t>Relatedness: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131" y="1888277"/>
                <a:ext cx="5185523" cy="3941035"/>
              </a:xfrm>
              <a:prstGeom prst="rect">
                <a:avLst/>
              </a:prstGeom>
              <a:blipFill>
                <a:blip r:embed="rId4"/>
                <a:stretch>
                  <a:fillRect l="-1528" t="-2167" r="-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/>
          <p:cNvSpPr/>
          <p:nvPr/>
        </p:nvSpPr>
        <p:spPr>
          <a:xfrm rot="11149725">
            <a:off x="7601523" y="1216332"/>
            <a:ext cx="2302860" cy="3329393"/>
          </a:xfrm>
          <a:prstGeom prst="arc">
            <a:avLst>
              <a:gd name="adj1" fmla="val 14031693"/>
              <a:gd name="adj2" fmla="val 17912232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7039355" y="1819274"/>
            <a:ext cx="970504" cy="19755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039355" y="2076952"/>
            <a:ext cx="970504" cy="197553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6642330" y="1630694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996" y="3410260"/>
            <a:ext cx="222750" cy="516573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7294181" y="3762311"/>
            <a:ext cx="492428" cy="19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732485" y="3301417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8417930" y="2032938"/>
            <a:ext cx="474224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578078" y="2776451"/>
            <a:ext cx="0" cy="506207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7124607" y="3496914"/>
            <a:ext cx="593859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718688" y="3498868"/>
            <a:ext cx="379376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35183" y="1785127"/>
            <a:ext cx="253207" cy="495622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>
            <a:off x="7577032" y="2776451"/>
            <a:ext cx="2267022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8640820" y="2032938"/>
            <a:ext cx="0" cy="74351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9798731" y="3759795"/>
            <a:ext cx="540371" cy="19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7124608" y="3762311"/>
            <a:ext cx="172622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7786609" y="3762311"/>
            <a:ext cx="306707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7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siblings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464" y="1839415"/>
            <a:ext cx="206108" cy="4779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263" y="3438604"/>
            <a:ext cx="222750" cy="5165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291438" y="1825320"/>
            <a:ext cx="970504" cy="1975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91438" y="2082998"/>
            <a:ext cx="970504" cy="197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894413" y="1636740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370547" y="3505061"/>
            <a:ext cx="364721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370548" y="3759795"/>
            <a:ext cx="428183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973522" y="3307610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9844053" y="2776451"/>
            <a:ext cx="0" cy="524966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734484" y="3505061"/>
            <a:ext cx="364721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0099427" y="3505061"/>
            <a:ext cx="239674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864516" y="4988982"/>
                <a:ext cx="10462966" cy="14097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 smtClean="0"/>
                  <a:t>The sibs have probability 1/2 to be IBD in each chromosome</a:t>
                </a:r>
              </a:p>
              <a:p>
                <a:r>
                  <a:rPr lang="en-US" sz="2000" dirty="0" smtClean="0"/>
                  <a:t>The IBD proportions are (on average)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4+1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4=</m:t>
                    </m:r>
                    <m:r>
                      <a:rPr lang="en-US" sz="20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sz="20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000" dirty="0" smtClean="0">
                  <a:solidFill>
                    <a:srgbClr val="0000CC"/>
                  </a:solidFill>
                </a:endParaRPr>
              </a:p>
              <a:p>
                <a:r>
                  <a:rPr lang="en-US" sz="2000" dirty="0" smtClean="0">
                    <a:solidFill>
                      <a:srgbClr val="993366"/>
                    </a:solidFill>
                  </a:rPr>
                  <a:t>The proportion of the genome in any IBD: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2+1</m:t>
                    </m:r>
                    <m:r>
                      <m:rPr>
                        <m:lit/>
                      </m:rP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4=3</m:t>
                    </m:r>
                    <m:r>
                      <m:rPr>
                        <m:lit/>
                      </m:rP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000" dirty="0" smtClean="0">
                  <a:solidFill>
                    <a:srgbClr val="993366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516" y="4988982"/>
                <a:ext cx="10462966" cy="1409747"/>
              </a:xfrm>
              <a:prstGeom prst="rect">
                <a:avLst/>
              </a:prstGeom>
              <a:blipFill>
                <a:blip r:embed="rId4"/>
                <a:stretch>
                  <a:fillRect l="-466" t="-7328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/>
          <p:cNvSpPr/>
          <p:nvPr/>
        </p:nvSpPr>
        <p:spPr>
          <a:xfrm rot="11149725">
            <a:off x="7601523" y="1216332"/>
            <a:ext cx="2302860" cy="3329393"/>
          </a:xfrm>
          <a:prstGeom prst="arc">
            <a:avLst>
              <a:gd name="adj1" fmla="val 14031693"/>
              <a:gd name="adj2" fmla="val 17912232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7039355" y="1819274"/>
            <a:ext cx="970504" cy="19755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039355" y="2076952"/>
            <a:ext cx="970504" cy="197553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6642330" y="1630694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996" y="3410260"/>
            <a:ext cx="222750" cy="516573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7294181" y="3762311"/>
            <a:ext cx="492428" cy="19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732485" y="3301417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8417930" y="2032938"/>
            <a:ext cx="474224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578078" y="2776451"/>
            <a:ext cx="0" cy="506207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7124607" y="3496914"/>
            <a:ext cx="593859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718688" y="3498868"/>
            <a:ext cx="379376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35183" y="1785127"/>
            <a:ext cx="253207" cy="495622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2338057" y="1785127"/>
            <a:ext cx="1918078" cy="991324"/>
            <a:chOff x="8968795" y="4967567"/>
            <a:chExt cx="2032150" cy="1292892"/>
          </a:xfrm>
        </p:grpSpPr>
        <p:sp>
          <p:nvSpPr>
            <p:cNvPr id="57" name="Rectangle 56"/>
            <p:cNvSpPr/>
            <p:nvPr/>
          </p:nvSpPr>
          <p:spPr>
            <a:xfrm>
              <a:off x="8968795" y="5845244"/>
              <a:ext cx="761377" cy="41521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9728535" y="5845244"/>
              <a:ext cx="761377" cy="41521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0490376" y="5845244"/>
              <a:ext cx="500334" cy="41521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8968795" y="4967567"/>
              <a:ext cx="1239716" cy="41521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0208974" y="4971650"/>
              <a:ext cx="791971" cy="41521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9737730" y="5398254"/>
              <a:ext cx="437011" cy="427011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0506885" y="5391522"/>
              <a:ext cx="470044" cy="433718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7" name="Straight Connector 66"/>
          <p:cNvCxnSpPr/>
          <p:nvPr/>
        </p:nvCxnSpPr>
        <p:spPr>
          <a:xfrm flipH="1">
            <a:off x="7577032" y="2776451"/>
            <a:ext cx="2267022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8640820" y="2032938"/>
            <a:ext cx="0" cy="74351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9798731" y="3759795"/>
            <a:ext cx="540371" cy="19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7124608" y="3762311"/>
            <a:ext cx="172622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7786609" y="3762311"/>
            <a:ext cx="306707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2327010" y="2876591"/>
            <a:ext cx="1908418" cy="944663"/>
            <a:chOff x="6352996" y="6455369"/>
            <a:chExt cx="2021915" cy="1232037"/>
          </a:xfrm>
        </p:grpSpPr>
        <p:grpSp>
          <p:nvGrpSpPr>
            <p:cNvPr id="30" name="Group 29"/>
            <p:cNvGrpSpPr/>
            <p:nvPr/>
          </p:nvGrpSpPr>
          <p:grpSpPr>
            <a:xfrm>
              <a:off x="6352996" y="6455369"/>
              <a:ext cx="2021915" cy="402936"/>
              <a:chOff x="9331342" y="4988097"/>
              <a:chExt cx="968708" cy="198000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9500915" y="4988097"/>
                <a:ext cx="499219" cy="198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9331342" y="4988097"/>
                <a:ext cx="172622" cy="198000"/>
              </a:xfrm>
              <a:prstGeom prst="rect">
                <a:avLst/>
              </a:prstGeom>
              <a:solidFill>
                <a:srgbClr val="F5B9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10000134" y="4988097"/>
                <a:ext cx="299916" cy="198000"/>
              </a:xfrm>
              <a:prstGeom prst="rect">
                <a:avLst/>
              </a:prstGeom>
              <a:solidFill>
                <a:srgbClr val="F5B9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6352997" y="7298328"/>
              <a:ext cx="2021914" cy="389078"/>
              <a:chOff x="9331496" y="5317330"/>
              <a:chExt cx="968554" cy="198000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9331496" y="5317330"/>
                <a:ext cx="381263" cy="198000"/>
              </a:xfrm>
              <a:prstGeom prst="rect">
                <a:avLst/>
              </a:prstGeom>
              <a:solidFill>
                <a:srgbClr val="F5B9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9712759" y="5317330"/>
                <a:ext cx="587291" cy="198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4" name="Rectangle 83"/>
            <p:cNvSpPr/>
            <p:nvPr/>
          </p:nvSpPr>
          <p:spPr>
            <a:xfrm>
              <a:off x="6364700" y="6869583"/>
              <a:ext cx="338901" cy="418498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6986319" y="6863008"/>
              <a:ext cx="749768" cy="425071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2327010" y="1543501"/>
            <a:ext cx="0" cy="2938402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674278" y="1543501"/>
            <a:ext cx="0" cy="2938402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2917034" y="1543501"/>
            <a:ext cx="0" cy="2938402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3052783" y="1543501"/>
            <a:ext cx="0" cy="2938402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3495882" y="1543501"/>
            <a:ext cx="0" cy="2938402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3643635" y="1543501"/>
            <a:ext cx="0" cy="2938402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3773464" y="1543501"/>
            <a:ext cx="0" cy="2938402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4242576" y="1545438"/>
            <a:ext cx="0" cy="2938402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1395" y="39394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9071" y="3939429"/>
            <a:ext cx="545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cs typeface="Times New Roman" panose="02020603050405020304" pitchFamily="18" charset="0"/>
              </a:rPr>
              <a:t>IBD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632917" y="39394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844379" y="39394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108233" y="39394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427169" y="39394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562649" y="39394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847790" y="39394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973522" y="5362620"/>
                <a:ext cx="3004944" cy="707886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We see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 only here (beyond self/MZ twins)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3522" y="5362620"/>
                <a:ext cx="3004944" cy="707886"/>
              </a:xfrm>
              <a:prstGeom prst="rect">
                <a:avLst/>
              </a:prstGeom>
              <a:blipFill>
                <a:blip r:embed="rId6"/>
                <a:stretch>
                  <a:fillRect l="-1818" t="-4237" b="-13559"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21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  <p:bldP spid="11" grpId="0"/>
      <p:bldP spid="12" grpId="0"/>
      <p:bldP spid="92" grpId="0"/>
      <p:bldP spid="93" grpId="0"/>
      <p:bldP spid="94" grpId="0"/>
      <p:bldP spid="95" grpId="0"/>
      <p:bldP spid="96" grpId="0"/>
      <p:bldP spid="97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Uncle-nephew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341" y="1719343"/>
            <a:ext cx="206108" cy="4779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535" y="2806675"/>
            <a:ext cx="222750" cy="5165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139315" y="1705248"/>
            <a:ext cx="970504" cy="1975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139315" y="1962926"/>
            <a:ext cx="970504" cy="197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742290" y="1516668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218424" y="3384989"/>
            <a:ext cx="364721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218425" y="3639723"/>
            <a:ext cx="428183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821399" y="3187538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7691930" y="2656379"/>
            <a:ext cx="0" cy="524966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582361" y="3384989"/>
            <a:ext cx="364721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947304" y="3384989"/>
            <a:ext cx="239674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676746" y="3951530"/>
                <a:ext cx="4220414" cy="23785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Kinship: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:r>
                  <a:rPr lang="en-US" sz="2000" dirty="0" smtClean="0"/>
                  <a:t>The nephew must select the paternal </a:t>
                </a:r>
                <a:r>
                  <a:rPr lang="en-US" sz="2000" dirty="0" err="1" smtClean="0"/>
                  <a:t>chr</a:t>
                </a:r>
                <a:r>
                  <a:rPr lang="en-US" sz="2000" dirty="0" smtClean="0"/>
                  <a:t>, with probability 1/2</a:t>
                </a:r>
              </a:p>
              <a:p>
                <a:r>
                  <a:rPr lang="en-US" sz="2000" dirty="0" smtClean="0"/>
                  <a:t>If the paternal </a:t>
                </a:r>
                <a:r>
                  <a:rPr lang="en-US" sz="2000" dirty="0" err="1" smtClean="0"/>
                  <a:t>chr</a:t>
                </a:r>
                <a:r>
                  <a:rPr lang="en-US" sz="2000" dirty="0" smtClean="0"/>
                  <a:t> is chosen, it will equal to the uncle’s allele with probability 1/4, since this is the kinship coefficient for full-sibs</a:t>
                </a:r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46" y="3951530"/>
                <a:ext cx="4220414" cy="2378503"/>
              </a:xfrm>
              <a:prstGeom prst="rect">
                <a:avLst/>
              </a:prstGeom>
              <a:blipFill>
                <a:blip r:embed="rId4"/>
                <a:stretch>
                  <a:fillRect l="-1879" t="-3590" b="-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/>
          <p:cNvSpPr/>
          <p:nvPr/>
        </p:nvSpPr>
        <p:spPr>
          <a:xfrm rot="12431156">
            <a:off x="5923180" y="2112617"/>
            <a:ext cx="2902864" cy="2869932"/>
          </a:xfrm>
          <a:prstGeom prst="arc">
            <a:avLst>
              <a:gd name="adj1" fmla="val 13400949"/>
              <a:gd name="adj2" fmla="val 18914448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887232" y="1699202"/>
            <a:ext cx="970504" cy="19755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887232" y="1956880"/>
            <a:ext cx="970504" cy="197553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490207" y="1510622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873" y="3290188"/>
            <a:ext cx="222750" cy="516573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5142058" y="3642239"/>
            <a:ext cx="492428" cy="19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580362" y="3181345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6265807" y="1912866"/>
            <a:ext cx="474224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425955" y="2656379"/>
            <a:ext cx="0" cy="506207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4972484" y="3376842"/>
            <a:ext cx="593859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5566565" y="3378796"/>
            <a:ext cx="379376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3060" y="1665055"/>
            <a:ext cx="253207" cy="495622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>
            <a:off x="5424909" y="2656379"/>
            <a:ext cx="2267022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6488697" y="1912866"/>
            <a:ext cx="0" cy="74351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7646608" y="3639723"/>
            <a:ext cx="540371" cy="19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972485" y="3642239"/>
            <a:ext cx="172622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5634486" y="3642239"/>
            <a:ext cx="306707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9498414" y="3351166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498414" y="3608844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9101389" y="3162586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09761" y="3299773"/>
            <a:ext cx="253207" cy="495622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8606559" y="3548719"/>
            <a:ext cx="474224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829449" y="3548719"/>
            <a:ext cx="0" cy="977099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8344197" y="4730194"/>
            <a:ext cx="364721" cy="198747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947172" y="4532743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708134" y="4730194"/>
            <a:ext cx="364721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9073077" y="4730194"/>
            <a:ext cx="239674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344197" y="4984928"/>
            <a:ext cx="968555" cy="19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830" y="4624209"/>
            <a:ext cx="222750" cy="51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95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Uncle-nephew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341" y="1719343"/>
            <a:ext cx="206108" cy="4779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535" y="2806675"/>
            <a:ext cx="222750" cy="5165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139315" y="1705248"/>
            <a:ext cx="970504" cy="1975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139315" y="1962926"/>
            <a:ext cx="970504" cy="197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742290" y="1516668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218424" y="3384989"/>
            <a:ext cx="364721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218425" y="3639723"/>
            <a:ext cx="428183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821399" y="3187538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7691930" y="2656379"/>
            <a:ext cx="0" cy="524966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582361" y="3384989"/>
            <a:ext cx="364721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947304" y="3384989"/>
            <a:ext cx="239674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302207" y="5083928"/>
                <a:ext cx="7467860" cy="164127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Only IBD1 possible </a:t>
                </a:r>
                <a:r>
                  <a:rPr lang="en-US" sz="2000" dirty="0" smtClean="0"/>
                  <a:t>(maternal </a:t>
                </a:r>
                <a:r>
                  <a:rPr lang="en-US" sz="2000" dirty="0" err="1" smtClean="0"/>
                  <a:t>chr</a:t>
                </a:r>
                <a:r>
                  <a:rPr lang="en-US" sz="2000" dirty="0" smtClean="0"/>
                  <a:t> of the nephew is unrelated)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The relatedness: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 proportion of the genome in any IBD: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endParaRPr lang="en-US" sz="2000" dirty="0" smtClean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07" y="5083928"/>
                <a:ext cx="7467860" cy="1641272"/>
              </a:xfrm>
              <a:prstGeom prst="rect">
                <a:avLst/>
              </a:prstGeom>
              <a:blipFill>
                <a:blip r:embed="rId4"/>
                <a:stretch>
                  <a:fillRect l="-980" t="-6320" b="-2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/>
          <p:cNvSpPr/>
          <p:nvPr/>
        </p:nvSpPr>
        <p:spPr>
          <a:xfrm rot="12431156">
            <a:off x="5923180" y="2112617"/>
            <a:ext cx="2902864" cy="2869932"/>
          </a:xfrm>
          <a:prstGeom prst="arc">
            <a:avLst>
              <a:gd name="adj1" fmla="val 13400949"/>
              <a:gd name="adj2" fmla="val 18914448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887232" y="1699202"/>
            <a:ext cx="970504" cy="19755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887232" y="1956880"/>
            <a:ext cx="970504" cy="197553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490207" y="1510622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873" y="3290188"/>
            <a:ext cx="222750" cy="516573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5142058" y="3642239"/>
            <a:ext cx="492428" cy="19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580362" y="3181345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6265807" y="1912866"/>
            <a:ext cx="474224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425955" y="2656379"/>
            <a:ext cx="0" cy="506207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4972484" y="3376842"/>
            <a:ext cx="593859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5566565" y="3378796"/>
            <a:ext cx="379376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3060" y="1665055"/>
            <a:ext cx="253207" cy="495622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>
            <a:off x="5424909" y="2656379"/>
            <a:ext cx="2267022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6488697" y="1912866"/>
            <a:ext cx="0" cy="74351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7646608" y="3639723"/>
            <a:ext cx="540371" cy="19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972485" y="3642239"/>
            <a:ext cx="172622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5634486" y="3642239"/>
            <a:ext cx="306707" cy="198000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9498414" y="3351166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498414" y="3608844"/>
            <a:ext cx="970504" cy="197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9101389" y="3162586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09761" y="3299773"/>
            <a:ext cx="253207" cy="495622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8606559" y="3548719"/>
            <a:ext cx="474224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829449" y="3548719"/>
            <a:ext cx="0" cy="977099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8344197" y="4730194"/>
            <a:ext cx="364721" cy="198747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947172" y="4532743"/>
            <a:ext cx="1764554" cy="80478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708134" y="4730194"/>
            <a:ext cx="364721" cy="198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9073077" y="4730194"/>
            <a:ext cx="239674" cy="198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344197" y="4984928"/>
            <a:ext cx="968555" cy="19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830" y="4624209"/>
            <a:ext cx="222750" cy="51657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748849" y="1871384"/>
            <a:ext cx="1629379" cy="390895"/>
            <a:chOff x="1250449" y="1891350"/>
            <a:chExt cx="968554" cy="198747"/>
          </a:xfrm>
        </p:grpSpPr>
        <p:sp>
          <p:nvSpPr>
            <p:cNvPr id="57" name="Rectangle 56"/>
            <p:cNvSpPr/>
            <p:nvPr/>
          </p:nvSpPr>
          <p:spPr>
            <a:xfrm>
              <a:off x="1250449" y="1891350"/>
              <a:ext cx="364721" cy="198747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614386" y="1891350"/>
              <a:ext cx="364721" cy="1987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979329" y="1891350"/>
              <a:ext cx="239674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48849" y="2732185"/>
            <a:ext cx="1629213" cy="368000"/>
            <a:chOff x="1250614" y="2365964"/>
            <a:chExt cx="973457" cy="200701"/>
          </a:xfrm>
        </p:grpSpPr>
        <p:sp>
          <p:nvSpPr>
            <p:cNvPr id="60" name="Rectangle 59"/>
            <p:cNvSpPr/>
            <p:nvPr/>
          </p:nvSpPr>
          <p:spPr>
            <a:xfrm>
              <a:off x="1250614" y="2365964"/>
              <a:ext cx="593859" cy="1987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844695" y="2367918"/>
              <a:ext cx="379376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750102" y="3243898"/>
            <a:ext cx="1627960" cy="386895"/>
            <a:chOff x="1251701" y="3071717"/>
            <a:chExt cx="968708" cy="198000"/>
          </a:xfrm>
        </p:grpSpPr>
        <p:sp>
          <p:nvSpPr>
            <p:cNvPr id="62" name="Rectangle 61"/>
            <p:cNvSpPr/>
            <p:nvPr/>
          </p:nvSpPr>
          <p:spPr>
            <a:xfrm>
              <a:off x="1421274" y="3071717"/>
              <a:ext cx="492428" cy="19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251701" y="3071717"/>
              <a:ext cx="172622" cy="198000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913702" y="3071717"/>
              <a:ext cx="306707" cy="198000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89607" y="1899936"/>
            <a:ext cx="1057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Nephew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65645" y="296253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Uncle</a:t>
            </a:r>
          </a:p>
        </p:txBody>
      </p:sp>
      <p:cxnSp>
        <p:nvCxnSpPr>
          <p:cNvPr id="66" name="Straight Connector 65"/>
          <p:cNvCxnSpPr/>
          <p:nvPr/>
        </p:nvCxnSpPr>
        <p:spPr>
          <a:xfrm>
            <a:off x="1748849" y="1859562"/>
            <a:ext cx="0" cy="1800000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035078" y="1859562"/>
            <a:ext cx="0" cy="1800000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369851" y="1859562"/>
            <a:ext cx="0" cy="1800000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2742753" y="1859562"/>
            <a:ext cx="0" cy="1800000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768810" y="3120213"/>
            <a:ext cx="228140" cy="112853"/>
          </a:xfrm>
          <a:prstGeom prst="rect">
            <a:avLst/>
          </a:prstGeom>
          <a:pattFill prst="dkUpDiag">
            <a:fgClr>
              <a:schemeClr val="bg2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1770961" y="2281793"/>
            <a:ext cx="228140" cy="421623"/>
          </a:xfrm>
          <a:prstGeom prst="rect">
            <a:avLst/>
          </a:prstGeom>
          <a:pattFill prst="dkUpDiag">
            <a:fgClr>
              <a:schemeClr val="bg2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2394181" y="2288212"/>
            <a:ext cx="323727" cy="421623"/>
          </a:xfrm>
          <a:prstGeom prst="rect">
            <a:avLst/>
          </a:prstGeom>
          <a:pattFill prst="dkUpDiag">
            <a:fgClr>
              <a:schemeClr val="bg2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975311" y="1883053"/>
            <a:ext cx="0" cy="1800000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357449" y="1883053"/>
            <a:ext cx="0" cy="1800000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008877" y="2293231"/>
            <a:ext cx="323727" cy="421623"/>
          </a:xfrm>
          <a:prstGeom prst="rect">
            <a:avLst/>
          </a:prstGeom>
          <a:pattFill prst="dkUpDiag">
            <a:fgClr>
              <a:schemeClr val="bg2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6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cousins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513693" y="1683713"/>
                <a:ext cx="3754820" cy="458777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Kinship: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en-US" dirty="0" smtClean="0"/>
              </a:p>
              <a:p>
                <a:r>
                  <a:rPr lang="en-US" sz="2000" dirty="0" smtClean="0"/>
                  <a:t>Each grandchild must pick the paternal </a:t>
                </a:r>
                <a:r>
                  <a:rPr lang="en-US" sz="2000" dirty="0" err="1" smtClean="0"/>
                  <a:t>chr</a:t>
                </a:r>
                <a:r>
                  <a:rPr lang="en-US" sz="2000" dirty="0"/>
                  <a:t>:</a:t>
                </a:r>
                <a:r>
                  <a:rPr lang="en-US" sz="2000" dirty="0" smtClean="0"/>
                  <a:t> probability 1/4</a:t>
                </a:r>
              </a:p>
              <a:p>
                <a:r>
                  <a:rPr lang="en-US" sz="2000" dirty="0" smtClean="0"/>
                  <a:t>If the paternal </a:t>
                </a:r>
                <a:r>
                  <a:rPr lang="en-US" sz="2000" dirty="0" err="1" smtClean="0"/>
                  <a:t>chrs</a:t>
                </a:r>
                <a:r>
                  <a:rPr lang="en-US" sz="2000" dirty="0" smtClean="0"/>
                  <a:t> are chosen, they will be the same with probability 1/4, the kinship coefficient for full-sibs</a:t>
                </a:r>
              </a:p>
              <a:p>
                <a:endParaRPr lang="en-US" sz="2000" dirty="0"/>
              </a:p>
              <a:p>
                <a:r>
                  <a:rPr lang="en-US" sz="2000" dirty="0" smtClean="0"/>
                  <a:t>IBD proportions: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The proportion of the genome in any IBD: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=1/4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Relatedness: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2=1/8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93" y="1683713"/>
                <a:ext cx="3754820" cy="4587778"/>
              </a:xfrm>
              <a:prstGeom prst="rect">
                <a:avLst/>
              </a:prstGeom>
              <a:blipFill>
                <a:blip r:embed="rId2"/>
                <a:stretch>
                  <a:fillRect l="-2110" t="-25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7179634" y="5176157"/>
            <a:ext cx="1469105" cy="387496"/>
            <a:chOff x="10501222" y="5422570"/>
            <a:chExt cx="968554" cy="198747"/>
          </a:xfrm>
        </p:grpSpPr>
        <p:sp>
          <p:nvSpPr>
            <p:cNvPr id="76" name="Rectangle 75"/>
            <p:cNvSpPr/>
            <p:nvPr/>
          </p:nvSpPr>
          <p:spPr>
            <a:xfrm>
              <a:off x="10501222" y="5422570"/>
              <a:ext cx="364721" cy="198747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0865159" y="5422570"/>
              <a:ext cx="364721" cy="1987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1230102" y="5422570"/>
              <a:ext cx="239674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424692" y="1551708"/>
            <a:ext cx="6977295" cy="3286155"/>
            <a:chOff x="1962093" y="1510622"/>
            <a:chExt cx="9300875" cy="3844478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3341" y="1719343"/>
              <a:ext cx="206108" cy="477978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0789" y="2731782"/>
              <a:ext cx="222750" cy="516573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7139315" y="1705248"/>
              <a:ext cx="970504" cy="19755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139315" y="1962926"/>
              <a:ext cx="970504" cy="19755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6742290" y="1516668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218424" y="3384989"/>
              <a:ext cx="364721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218425" y="3639723"/>
              <a:ext cx="428183" cy="198000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821399" y="3187538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691930" y="2656379"/>
              <a:ext cx="0" cy="524966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7582361" y="3384989"/>
              <a:ext cx="364721" cy="1987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947304" y="3384989"/>
              <a:ext cx="239674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887232" y="1699202"/>
              <a:ext cx="970504" cy="19755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887232" y="1956880"/>
              <a:ext cx="970504" cy="197553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4490207" y="1510622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9118" y="2738784"/>
              <a:ext cx="222750" cy="516573"/>
            </a:xfrm>
            <a:prstGeom prst="rect">
              <a:avLst/>
            </a:prstGeom>
          </p:spPr>
        </p:pic>
        <p:sp>
          <p:nvSpPr>
            <p:cNvPr id="50" name="Rectangle 49"/>
            <p:cNvSpPr/>
            <p:nvPr/>
          </p:nvSpPr>
          <p:spPr>
            <a:xfrm>
              <a:off x="5142058" y="3642239"/>
              <a:ext cx="492428" cy="19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4580362" y="3181345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6265807" y="1912866"/>
              <a:ext cx="474224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425955" y="2656379"/>
              <a:ext cx="0" cy="506207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/>
            <p:cNvSpPr/>
            <p:nvPr/>
          </p:nvSpPr>
          <p:spPr>
            <a:xfrm>
              <a:off x="4972484" y="3376842"/>
              <a:ext cx="593859" cy="1987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566565" y="3378796"/>
              <a:ext cx="379376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Content Placeholder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83060" y="1665055"/>
              <a:ext cx="253207" cy="495622"/>
            </a:xfrm>
            <a:prstGeom prst="rect">
              <a:avLst/>
            </a:prstGeom>
          </p:spPr>
        </p:pic>
        <p:cxnSp>
          <p:nvCxnSpPr>
            <p:cNvPr id="67" name="Straight Connector 66"/>
            <p:cNvCxnSpPr/>
            <p:nvPr/>
          </p:nvCxnSpPr>
          <p:spPr>
            <a:xfrm flipH="1">
              <a:off x="5424909" y="2656379"/>
              <a:ext cx="2267022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488697" y="1912866"/>
              <a:ext cx="0" cy="743513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7646608" y="3639723"/>
              <a:ext cx="540371" cy="19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972485" y="3642239"/>
              <a:ext cx="172622" cy="198000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634486" y="3642239"/>
              <a:ext cx="306707" cy="198000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9498414" y="3351166"/>
              <a:ext cx="970504" cy="19755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498414" y="3608844"/>
              <a:ext cx="970504" cy="19755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9101389" y="3162586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Content Placeholder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009761" y="3299773"/>
              <a:ext cx="253207" cy="495622"/>
            </a:xfrm>
            <a:prstGeom prst="rect">
              <a:avLst/>
            </a:prstGeom>
          </p:spPr>
        </p:pic>
        <p:cxnSp>
          <p:nvCxnSpPr>
            <p:cNvPr id="36" name="Straight Connector 35"/>
            <p:cNvCxnSpPr/>
            <p:nvPr/>
          </p:nvCxnSpPr>
          <p:spPr>
            <a:xfrm>
              <a:off x="8606559" y="3548719"/>
              <a:ext cx="474224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8829449" y="3548719"/>
              <a:ext cx="0" cy="977099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/>
            <p:nvPr/>
          </p:nvSpPr>
          <p:spPr>
            <a:xfrm>
              <a:off x="8344197" y="4730194"/>
              <a:ext cx="364721" cy="198747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7947172" y="4532743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708134" y="4730194"/>
              <a:ext cx="364721" cy="1987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9073077" y="4730194"/>
              <a:ext cx="239674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344197" y="4984928"/>
              <a:ext cx="968555" cy="19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4855" y="4616821"/>
              <a:ext cx="222750" cy="516573"/>
            </a:xfrm>
            <a:prstGeom prst="rect">
              <a:avLst/>
            </a:prstGeom>
          </p:spPr>
        </p:pic>
        <p:sp>
          <p:nvSpPr>
            <p:cNvPr id="57" name="Rectangle 56"/>
            <p:cNvSpPr/>
            <p:nvPr/>
          </p:nvSpPr>
          <p:spPr>
            <a:xfrm>
              <a:off x="2740666" y="3369925"/>
              <a:ext cx="970504" cy="19755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740666" y="3627603"/>
              <a:ext cx="970504" cy="19755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2343641" y="3181345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Content Placeholder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962093" y="3317166"/>
              <a:ext cx="253207" cy="495622"/>
            </a:xfrm>
            <a:prstGeom prst="rect">
              <a:avLst/>
            </a:prstGeom>
          </p:spPr>
        </p:pic>
        <p:cxnSp>
          <p:nvCxnSpPr>
            <p:cNvPr id="61" name="Straight Connector 60"/>
            <p:cNvCxnSpPr/>
            <p:nvPr/>
          </p:nvCxnSpPr>
          <p:spPr>
            <a:xfrm>
              <a:off x="4105764" y="3566294"/>
              <a:ext cx="474224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4328654" y="3566294"/>
              <a:ext cx="0" cy="977099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4651830" y="4749723"/>
              <a:ext cx="160127" cy="198747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3446377" y="4550318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843402" y="5002503"/>
              <a:ext cx="968555" cy="19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8735" y="4651701"/>
              <a:ext cx="222750" cy="516573"/>
            </a:xfrm>
            <a:prstGeom prst="rect">
              <a:avLst/>
            </a:prstGeom>
          </p:spPr>
        </p:pic>
        <p:cxnSp>
          <p:nvCxnSpPr>
            <p:cNvPr id="5" name="Straight Arrow Connector 4"/>
            <p:cNvCxnSpPr/>
            <p:nvPr/>
          </p:nvCxnSpPr>
          <p:spPr>
            <a:xfrm>
              <a:off x="5357091" y="4984928"/>
              <a:ext cx="2475345" cy="0"/>
            </a:xfrm>
            <a:prstGeom prst="straightConnector1">
              <a:avLst/>
            </a:prstGeom>
            <a:ln w="19050">
              <a:solidFill>
                <a:srgbClr val="00206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/>
            <p:cNvSpPr/>
            <p:nvPr/>
          </p:nvSpPr>
          <p:spPr>
            <a:xfrm>
              <a:off x="3843402" y="4748532"/>
              <a:ext cx="593859" cy="1987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437483" y="4750486"/>
              <a:ext cx="214125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179635" y="5831003"/>
            <a:ext cx="1469104" cy="360723"/>
            <a:chOff x="10501222" y="5855350"/>
            <a:chExt cx="968555" cy="200701"/>
          </a:xfrm>
        </p:grpSpPr>
        <p:sp>
          <p:nvSpPr>
            <p:cNvPr id="84" name="Rectangle 83"/>
            <p:cNvSpPr/>
            <p:nvPr/>
          </p:nvSpPr>
          <p:spPr>
            <a:xfrm>
              <a:off x="11309650" y="5856541"/>
              <a:ext cx="160127" cy="198747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0501222" y="5855350"/>
              <a:ext cx="593859" cy="1987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1095303" y="5857304"/>
              <a:ext cx="214125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7" name="Straight Connector 86"/>
          <p:cNvCxnSpPr/>
          <p:nvPr/>
        </p:nvCxnSpPr>
        <p:spPr>
          <a:xfrm>
            <a:off x="7716246" y="5190426"/>
            <a:ext cx="0" cy="997788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H="1">
            <a:off x="8080400" y="5172541"/>
            <a:ext cx="0" cy="997788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7738197" y="5571406"/>
            <a:ext cx="325606" cy="255355"/>
          </a:xfrm>
          <a:prstGeom prst="rect">
            <a:avLst/>
          </a:prstGeom>
          <a:pattFill prst="dkUpDiag">
            <a:fgClr>
              <a:schemeClr val="bg2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Connector 91"/>
          <p:cNvCxnSpPr/>
          <p:nvPr/>
        </p:nvCxnSpPr>
        <p:spPr>
          <a:xfrm>
            <a:off x="8278322" y="5182673"/>
            <a:ext cx="0" cy="997788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>
            <a:off x="8405522" y="5182673"/>
            <a:ext cx="0" cy="997788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8303708" y="5570721"/>
            <a:ext cx="76428" cy="255355"/>
          </a:xfrm>
          <a:prstGeom prst="rect">
            <a:avLst/>
          </a:prstGeom>
          <a:pattFill prst="dkUpDiag">
            <a:fgClr>
              <a:schemeClr val="bg2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8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cousins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672009" y="1803075"/>
                <a:ext cx="3840482" cy="444912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Kinship: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en-US" dirty="0" smtClean="0"/>
              </a:p>
              <a:p>
                <a:r>
                  <a:rPr lang="en-US" sz="2000" dirty="0" smtClean="0"/>
                  <a:t>Each great-grandchild must pick the paternal </a:t>
                </a:r>
                <a:r>
                  <a:rPr lang="en-US" sz="2000" dirty="0" err="1" smtClean="0"/>
                  <a:t>chr</a:t>
                </a:r>
                <a:r>
                  <a:rPr lang="en-US" sz="2000" dirty="0"/>
                  <a:t>:</a:t>
                </a:r>
                <a:r>
                  <a:rPr lang="en-US" sz="2000" dirty="0" smtClean="0"/>
                  <a:t> probability 1/4</a:t>
                </a:r>
              </a:p>
              <a:p>
                <a:r>
                  <a:rPr lang="en-US" sz="2000" dirty="0" smtClean="0"/>
                  <a:t>If the paternal </a:t>
                </a:r>
                <a:r>
                  <a:rPr lang="en-US" sz="2000" dirty="0" err="1" smtClean="0"/>
                  <a:t>chrs</a:t>
                </a:r>
                <a:r>
                  <a:rPr lang="en-US" sz="2000" dirty="0" smtClean="0"/>
                  <a:t> are chosen, they will be the same with probability 1/16, the kinship coefficient for first cousins</a:t>
                </a:r>
              </a:p>
              <a:p>
                <a:endParaRPr lang="en-US" sz="2000" dirty="0"/>
              </a:p>
              <a:p>
                <a:r>
                  <a:rPr lang="en-US" sz="2000" dirty="0" smtClean="0"/>
                  <a:t>IBD proportions: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=1−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Relatedness:</a:t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2=1/32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09" y="1803075"/>
                <a:ext cx="3840482" cy="4449124"/>
              </a:xfrm>
              <a:prstGeom prst="rect">
                <a:avLst/>
              </a:prstGeom>
              <a:blipFill>
                <a:blip r:embed="rId2"/>
                <a:stretch>
                  <a:fillRect l="-2063" t="-1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996" y="1655360"/>
            <a:ext cx="118099" cy="36483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218" y="2428148"/>
            <a:ext cx="127635" cy="394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89652" y="1644601"/>
            <a:ext cx="556097" cy="1507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589652" y="1841285"/>
            <a:ext cx="556097" cy="1507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362158" y="1500659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34982" y="2926738"/>
            <a:ext cx="208984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634982" y="3121175"/>
            <a:ext cx="245348" cy="15113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407487" y="2776024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8906300" y="2370594"/>
            <a:ext cx="0" cy="40070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8843517" y="2926738"/>
            <a:ext cx="208984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052628" y="2926738"/>
            <a:ext cx="137333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7299214" y="1639986"/>
            <a:ext cx="556097" cy="1507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299214" y="1836670"/>
            <a:ext cx="556097" cy="150791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7071719" y="1496044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002" y="2433493"/>
            <a:ext cx="127635" cy="394297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7445228" y="3123095"/>
            <a:ext cx="282160" cy="1511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123378" y="2771297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8089134" y="1803075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607901" y="2370594"/>
            <a:ext cx="0" cy="386385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7348063" y="2920519"/>
            <a:ext cx="340280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688470" y="2922010"/>
            <a:ext cx="217382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8425" y="1613922"/>
            <a:ext cx="145087" cy="378305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>
            <a:off x="7607301" y="2370594"/>
            <a:ext cx="129899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8216850" y="1803075"/>
            <a:ext cx="0" cy="567519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8880330" y="3121175"/>
            <a:ext cx="309631" cy="1511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7348063" y="3123095"/>
            <a:ext cx="98912" cy="15113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7727389" y="3123095"/>
            <a:ext cx="175742" cy="15113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9941411" y="2900921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941411" y="3097605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9713917" y="2756979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07410" y="2861693"/>
            <a:ext cx="145087" cy="378305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9430380" y="3051712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558096" y="3051712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280047" y="3953525"/>
            <a:ext cx="208984" cy="15170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9052553" y="3802812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9488582" y="3953525"/>
            <a:ext cx="208984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9697694" y="3953525"/>
            <a:ext cx="137333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280047" y="4147962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672" y="3920934"/>
            <a:ext cx="127635" cy="394297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6069236" y="2915239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6069236" y="3111923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5841741" y="2771297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23115" y="2874969"/>
            <a:ext cx="145087" cy="378305"/>
          </a:xfrm>
          <a:prstGeom prst="rect">
            <a:avLst/>
          </a:prstGeom>
        </p:spPr>
      </p:pic>
      <p:cxnSp>
        <p:nvCxnSpPr>
          <p:cNvPr id="61" name="Straight Connector 60"/>
          <p:cNvCxnSpPr/>
          <p:nvPr/>
        </p:nvCxnSpPr>
        <p:spPr>
          <a:xfrm>
            <a:off x="6851434" y="3065127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6979150" y="3065127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7164329" y="3968431"/>
            <a:ext cx="91752" cy="15170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473607" y="3816227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701101" y="4161377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746" y="3924055"/>
            <a:ext cx="127635" cy="394297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6929162" y="5137258"/>
            <a:ext cx="2655276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6701101" y="3967522"/>
            <a:ext cx="340280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7041508" y="3969014"/>
            <a:ext cx="122693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0585345" y="3924055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10585345" y="4120739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10357851" y="3780113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1344" y="3884827"/>
            <a:ext cx="145087" cy="378305"/>
          </a:xfrm>
          <a:prstGeom prst="rect">
            <a:avLst/>
          </a:prstGeom>
        </p:spPr>
      </p:pic>
      <p:cxnSp>
        <p:nvCxnSpPr>
          <p:cNvPr id="81" name="Straight Connector 80"/>
          <p:cNvCxnSpPr/>
          <p:nvPr/>
        </p:nvCxnSpPr>
        <p:spPr>
          <a:xfrm>
            <a:off x="10074314" y="4074846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0202030" y="4074846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9923981" y="4976659"/>
            <a:ext cx="95351" cy="15170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9696487" y="4825946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10156834" y="4976659"/>
            <a:ext cx="184666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10341628" y="4976659"/>
            <a:ext cx="137333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9923981" y="5171096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9" name="Picture 9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121" y="4903924"/>
            <a:ext cx="127635" cy="394297"/>
          </a:xfrm>
          <a:prstGeom prst="rect">
            <a:avLst/>
          </a:prstGeom>
        </p:spPr>
      </p:pic>
      <p:sp>
        <p:nvSpPr>
          <p:cNvPr id="100" name="Rectangle 99"/>
          <p:cNvSpPr/>
          <p:nvPr/>
        </p:nvSpPr>
        <p:spPr>
          <a:xfrm>
            <a:off x="5419210" y="3954883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5419210" y="4151567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191715" y="3810941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" name="Content Placeholder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73089" y="3914613"/>
            <a:ext cx="145087" cy="378305"/>
          </a:xfrm>
          <a:prstGeom prst="rect">
            <a:avLst/>
          </a:prstGeom>
        </p:spPr>
      </p:pic>
      <p:cxnSp>
        <p:nvCxnSpPr>
          <p:cNvPr id="104" name="Straight Connector 103"/>
          <p:cNvCxnSpPr/>
          <p:nvPr/>
        </p:nvCxnSpPr>
        <p:spPr>
          <a:xfrm>
            <a:off x="6201408" y="4104771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6329124" y="4104771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/>
          <p:cNvSpPr/>
          <p:nvPr/>
        </p:nvSpPr>
        <p:spPr>
          <a:xfrm>
            <a:off x="6359663" y="5008075"/>
            <a:ext cx="246392" cy="1517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823581" y="4855871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6051075" y="5201021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701" y="4927931"/>
            <a:ext cx="127635" cy="394297"/>
          </a:xfrm>
          <a:prstGeom prst="rect">
            <a:avLst/>
          </a:prstGeom>
        </p:spPr>
      </p:pic>
      <p:sp>
        <p:nvSpPr>
          <p:cNvPr id="110" name="Rectangle 109"/>
          <p:cNvSpPr/>
          <p:nvPr/>
        </p:nvSpPr>
        <p:spPr>
          <a:xfrm>
            <a:off x="6051075" y="5007166"/>
            <a:ext cx="308588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10019332" y="4976659"/>
            <a:ext cx="137501" cy="1517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7906009" y="5562013"/>
            <a:ext cx="915007" cy="292572"/>
            <a:chOff x="7930341" y="5780667"/>
            <a:chExt cx="554980" cy="152611"/>
          </a:xfrm>
        </p:grpSpPr>
        <p:sp>
          <p:nvSpPr>
            <p:cNvPr id="113" name="Rectangle 112"/>
            <p:cNvSpPr/>
            <p:nvPr/>
          </p:nvSpPr>
          <p:spPr>
            <a:xfrm>
              <a:off x="8238929" y="5781576"/>
              <a:ext cx="246392" cy="1517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7930341" y="5780667"/>
              <a:ext cx="308588" cy="15170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902113" y="6058689"/>
            <a:ext cx="920733" cy="265689"/>
            <a:chOff x="7924614" y="6067983"/>
            <a:chExt cx="554980" cy="151702"/>
          </a:xfrm>
        </p:grpSpPr>
        <p:sp>
          <p:nvSpPr>
            <p:cNvPr id="119" name="Rectangle 118"/>
            <p:cNvSpPr/>
            <p:nvPr/>
          </p:nvSpPr>
          <p:spPr>
            <a:xfrm>
              <a:off x="7924614" y="6067983"/>
              <a:ext cx="95351" cy="151702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8157467" y="6067983"/>
              <a:ext cx="184666" cy="15170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8342261" y="6067983"/>
              <a:ext cx="137333" cy="15170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019965" y="6067983"/>
              <a:ext cx="137501" cy="1517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3" name="Straight Connector 122"/>
          <p:cNvCxnSpPr/>
          <p:nvPr/>
        </p:nvCxnSpPr>
        <p:spPr>
          <a:xfrm>
            <a:off x="8288423" y="5577810"/>
            <a:ext cx="0" cy="746568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8417487" y="5577810"/>
            <a:ext cx="0" cy="746568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tangle 124"/>
          <p:cNvSpPr/>
          <p:nvPr/>
        </p:nvSpPr>
        <p:spPr>
          <a:xfrm>
            <a:off x="8302665" y="5862893"/>
            <a:ext cx="98111" cy="188307"/>
          </a:xfrm>
          <a:prstGeom prst="rect">
            <a:avLst/>
          </a:prstGeom>
          <a:pattFill prst="dkUpDiag">
            <a:fgClr>
              <a:schemeClr val="bg2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US" dirty="0" smtClean="0"/>
                  <a:t>-cousins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7021" b="-5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569824" y="1526637"/>
                <a:ext cx="4073070" cy="444912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Kinship: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sz="1800" dirty="0" smtClean="0"/>
                  <a:t>Proof (induction): </a:t>
                </a:r>
              </a:p>
              <a:p>
                <a:r>
                  <a:rPr lang="en-US" sz="1800" dirty="0" smtClean="0"/>
                  <a:t>Base-cases: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 smtClean="0"/>
                  <a:t> (sibs)</a:t>
                </a:r>
              </a:p>
              <a:p>
                <a:r>
                  <a:rPr lang="en-US" sz="1800" dirty="0" smtClean="0"/>
                  <a:t>Each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800" dirty="0" err="1" smtClean="0"/>
                  <a:t>th</a:t>
                </a:r>
                <a:r>
                  <a:rPr lang="en-US" sz="1800" dirty="0" smtClean="0"/>
                  <a:t>-cousin must pick </a:t>
                </a:r>
                <a:r>
                  <a:rPr lang="en-US" sz="1800" dirty="0" err="1" smtClean="0"/>
                  <a:t>chr</a:t>
                </a:r>
                <a:r>
                  <a:rPr lang="en-US" sz="1800" dirty="0" smtClean="0"/>
                  <a:t> from the relevant parent: probability 1/4</a:t>
                </a:r>
              </a:p>
              <a:p>
                <a:r>
                  <a:rPr lang="en-US" sz="1800" dirty="0" smtClean="0"/>
                  <a:t>By induction, the paternal </a:t>
                </a:r>
                <a:r>
                  <a:rPr lang="en-US" sz="1800" dirty="0" err="1" smtClean="0"/>
                  <a:t>chrs</a:t>
                </a:r>
                <a:r>
                  <a:rPr lang="en-US" sz="1800" dirty="0" smtClean="0"/>
                  <a:t> are IBD with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sz="1800" dirty="0" smtClean="0"/>
              </a:p>
              <a:p>
                <a:r>
                  <a:rPr lang="en-US" sz="1800" dirty="0" smtClean="0"/>
                  <a:t>Overall, the kinship is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</m:oMath>
                </a14:m>
                <a:endParaRPr lang="en-US" sz="2000" dirty="0" smtClean="0"/>
              </a:p>
              <a:p>
                <a:endParaRPr lang="en-US" sz="2000" dirty="0"/>
              </a:p>
              <a:p>
                <a:r>
                  <a:rPr lang="en-US" sz="2000" dirty="0" smtClean="0"/>
                  <a:t>IBD proportions: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Relatedness: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=2⋅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24" y="1526637"/>
                <a:ext cx="4073070" cy="4449124"/>
              </a:xfrm>
              <a:prstGeom prst="rect">
                <a:avLst/>
              </a:prstGeom>
              <a:blipFill>
                <a:blip r:embed="rId3"/>
                <a:stretch>
                  <a:fillRect l="-1943" t="-1644" r="-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614" y="1590706"/>
            <a:ext cx="118099" cy="36483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836" y="2363494"/>
            <a:ext cx="127635" cy="394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848270" y="1579947"/>
            <a:ext cx="556097" cy="1507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848270" y="1776631"/>
            <a:ext cx="556097" cy="1507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620776" y="1436005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893600" y="2862084"/>
            <a:ext cx="208984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893600" y="3056521"/>
            <a:ext cx="245348" cy="15113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666105" y="2711370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9164918" y="2305940"/>
            <a:ext cx="0" cy="40070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102135" y="2862084"/>
            <a:ext cx="208984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311246" y="2862084"/>
            <a:ext cx="137333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7557832" y="1575332"/>
            <a:ext cx="556097" cy="1507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557832" y="1772016"/>
            <a:ext cx="556097" cy="150791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7330337" y="1431390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620" y="2368839"/>
            <a:ext cx="127635" cy="394297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7703846" y="3058441"/>
            <a:ext cx="282160" cy="1511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381996" y="2706643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8347752" y="1738421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866519" y="2305940"/>
            <a:ext cx="0" cy="386385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7606681" y="2855865"/>
            <a:ext cx="340280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947088" y="2857356"/>
            <a:ext cx="217382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97043" y="1549268"/>
            <a:ext cx="145087" cy="378305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>
            <a:off x="7865919" y="2305940"/>
            <a:ext cx="129899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8475468" y="1738421"/>
            <a:ext cx="0" cy="567519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9138948" y="3056521"/>
            <a:ext cx="309631" cy="1511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7606681" y="3058441"/>
            <a:ext cx="98912" cy="15113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7986007" y="3058441"/>
            <a:ext cx="175742" cy="15113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200029" y="2836267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0200029" y="3032951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9972535" y="2692325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66028" y="2797039"/>
            <a:ext cx="145087" cy="378305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9688998" y="2987058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816714" y="2987058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38665" y="3888871"/>
            <a:ext cx="208984" cy="15170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9311171" y="3738158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9747200" y="3888871"/>
            <a:ext cx="208984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9956312" y="3888871"/>
            <a:ext cx="137333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538665" y="4083308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290" y="3856280"/>
            <a:ext cx="127635" cy="394297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6327854" y="2850585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6327854" y="3047269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100359" y="2706643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81733" y="2810315"/>
            <a:ext cx="145087" cy="378305"/>
          </a:xfrm>
          <a:prstGeom prst="rect">
            <a:avLst/>
          </a:prstGeom>
        </p:spPr>
      </p:pic>
      <p:cxnSp>
        <p:nvCxnSpPr>
          <p:cNvPr id="61" name="Straight Connector 60"/>
          <p:cNvCxnSpPr/>
          <p:nvPr/>
        </p:nvCxnSpPr>
        <p:spPr>
          <a:xfrm>
            <a:off x="7110052" y="3000473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237768" y="3000473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7422947" y="3903777"/>
            <a:ext cx="91752" cy="15170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732225" y="3751573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959719" y="4096723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364" y="3859401"/>
            <a:ext cx="127635" cy="394297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7161437" y="5997761"/>
            <a:ext cx="2655276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6959719" y="3902868"/>
            <a:ext cx="340280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7300126" y="3904360"/>
            <a:ext cx="122693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0843963" y="3859401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10843963" y="4056085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10616469" y="3715459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09962" y="3820173"/>
            <a:ext cx="145087" cy="378305"/>
          </a:xfrm>
          <a:prstGeom prst="rect">
            <a:avLst/>
          </a:prstGeom>
        </p:spPr>
      </p:pic>
      <p:cxnSp>
        <p:nvCxnSpPr>
          <p:cNvPr id="81" name="Straight Connector 80"/>
          <p:cNvCxnSpPr/>
          <p:nvPr/>
        </p:nvCxnSpPr>
        <p:spPr>
          <a:xfrm>
            <a:off x="10332932" y="4010192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0460648" y="4010192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9928762" y="5686449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10389109" y="5837162"/>
            <a:ext cx="112048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10501157" y="5837162"/>
            <a:ext cx="210079" cy="1517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10156256" y="6031599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9" name="Picture 9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396" y="5764427"/>
            <a:ext cx="127635" cy="394297"/>
          </a:xfrm>
          <a:prstGeom prst="rect">
            <a:avLst/>
          </a:prstGeom>
        </p:spPr>
      </p:pic>
      <p:sp>
        <p:nvSpPr>
          <p:cNvPr id="100" name="Rectangle 99"/>
          <p:cNvSpPr/>
          <p:nvPr/>
        </p:nvSpPr>
        <p:spPr>
          <a:xfrm>
            <a:off x="5677828" y="3890229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5677828" y="4086913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450333" y="3746287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31707" y="3849959"/>
            <a:ext cx="145087" cy="378305"/>
          </a:xfrm>
          <a:prstGeom prst="rect">
            <a:avLst/>
          </a:prstGeom>
        </p:spPr>
      </p:pic>
      <p:cxnSp>
        <p:nvCxnSpPr>
          <p:cNvPr id="104" name="Straight Connector 103"/>
          <p:cNvCxnSpPr/>
          <p:nvPr/>
        </p:nvCxnSpPr>
        <p:spPr>
          <a:xfrm>
            <a:off x="6460026" y="4040117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6587742" y="4040117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/>
          <p:cNvSpPr/>
          <p:nvPr/>
        </p:nvSpPr>
        <p:spPr>
          <a:xfrm>
            <a:off x="6591938" y="5868578"/>
            <a:ext cx="246392" cy="1517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6055856" y="5716374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6283350" y="6061524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976" y="5788434"/>
            <a:ext cx="127635" cy="394297"/>
          </a:xfrm>
          <a:prstGeom prst="rect">
            <a:avLst/>
          </a:prstGeom>
        </p:spPr>
      </p:pic>
      <p:sp>
        <p:nvSpPr>
          <p:cNvPr id="110" name="Rectangle 109"/>
          <p:cNvSpPr/>
          <p:nvPr/>
        </p:nvSpPr>
        <p:spPr>
          <a:xfrm>
            <a:off x="6460026" y="5867669"/>
            <a:ext cx="131912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10156257" y="5837162"/>
            <a:ext cx="232852" cy="1517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Connector 91"/>
          <p:cNvCxnSpPr/>
          <p:nvPr/>
        </p:nvCxnSpPr>
        <p:spPr>
          <a:xfrm flipH="1">
            <a:off x="6584083" y="4756006"/>
            <a:ext cx="0" cy="930443"/>
          </a:xfrm>
          <a:prstGeom prst="line">
            <a:avLst/>
          </a:prstGeom>
          <a:ln w="28575">
            <a:solidFill>
              <a:srgbClr val="00206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10460648" y="4756005"/>
            <a:ext cx="0" cy="930443"/>
          </a:xfrm>
          <a:prstGeom prst="line">
            <a:avLst/>
          </a:prstGeom>
          <a:ln w="28575">
            <a:solidFill>
              <a:srgbClr val="00206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72239" y="4960748"/>
                <a:ext cx="183851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 ancestors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239" y="4960748"/>
                <a:ext cx="1838517" cy="400110"/>
              </a:xfrm>
              <a:prstGeom prst="rect">
                <a:avLst/>
              </a:prstGeom>
              <a:blipFill>
                <a:blip r:embed="rId7"/>
                <a:stretch>
                  <a:fillRect t="-9231" r="-2649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/>
          <p:cNvSpPr/>
          <p:nvPr/>
        </p:nvSpPr>
        <p:spPr>
          <a:xfrm>
            <a:off x="6283350" y="5867669"/>
            <a:ext cx="178069" cy="1517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4357779" y="6106400"/>
            <a:ext cx="1012449" cy="314198"/>
            <a:chOff x="4179266" y="6113935"/>
            <a:chExt cx="554979" cy="151702"/>
          </a:xfrm>
        </p:grpSpPr>
        <p:sp>
          <p:nvSpPr>
            <p:cNvPr id="115" name="Rectangle 114"/>
            <p:cNvSpPr/>
            <p:nvPr/>
          </p:nvSpPr>
          <p:spPr>
            <a:xfrm>
              <a:off x="4412118" y="6113935"/>
              <a:ext cx="112048" cy="15170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4524166" y="6113935"/>
              <a:ext cx="210079" cy="1517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4179266" y="6113935"/>
              <a:ext cx="232852" cy="1517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357779" y="5592886"/>
            <a:ext cx="1012449" cy="320128"/>
            <a:chOff x="4179266" y="5826000"/>
            <a:chExt cx="554980" cy="152611"/>
          </a:xfrm>
        </p:grpSpPr>
        <p:sp>
          <p:nvSpPr>
            <p:cNvPr id="117" name="Rectangle 116"/>
            <p:cNvSpPr/>
            <p:nvPr/>
          </p:nvSpPr>
          <p:spPr>
            <a:xfrm>
              <a:off x="4487854" y="5826909"/>
              <a:ext cx="246392" cy="1517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4355942" y="5826000"/>
              <a:ext cx="131912" cy="15170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4179266" y="5826000"/>
              <a:ext cx="178069" cy="1517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8" name="Straight Connector 127"/>
          <p:cNvCxnSpPr/>
          <p:nvPr/>
        </p:nvCxnSpPr>
        <p:spPr>
          <a:xfrm>
            <a:off x="4919255" y="5592885"/>
            <a:ext cx="0" cy="822953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4781735" y="5592885"/>
            <a:ext cx="0" cy="813861"/>
          </a:xfrm>
          <a:prstGeom prst="line">
            <a:avLst/>
          </a:prstGeom>
          <a:ln w="12700">
            <a:solidFill>
              <a:srgbClr val="00206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129"/>
          <p:cNvSpPr/>
          <p:nvPr/>
        </p:nvSpPr>
        <p:spPr>
          <a:xfrm>
            <a:off x="4804244" y="5923478"/>
            <a:ext cx="98040" cy="173367"/>
          </a:xfrm>
          <a:prstGeom prst="rect">
            <a:avLst/>
          </a:prstGeom>
          <a:pattFill prst="dkUpDiag">
            <a:fgClr>
              <a:schemeClr val="bg2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0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assumed that the ancestors and their parents are unrelated</a:t>
            </a:r>
          </a:p>
          <a:p>
            <a:r>
              <a:rPr lang="en-US" dirty="0" smtClean="0"/>
              <a:t>Thus, the ancestors have four distinct </a:t>
            </a:r>
            <a:r>
              <a:rPr lang="en-US" dirty="0" err="1" smtClean="0"/>
              <a:t>chrs</a:t>
            </a:r>
            <a:endParaRPr lang="en-US" dirty="0" smtClean="0"/>
          </a:p>
          <a:p>
            <a:r>
              <a:rPr lang="en-US" dirty="0" smtClean="0">
                <a:sym typeface="Wingdings" panose="05000000000000000000" pitchFamily="2" charset="2"/>
              </a:rPr>
              <a:t> The ancestors are “outbred”, or “founders”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inbreeding coefficient</a:t>
            </a:r>
            <a:r>
              <a:rPr lang="en-US" dirty="0" smtClean="0"/>
              <a:t> of an individual is the kinship coefficient of his/her parents</a:t>
            </a:r>
          </a:p>
          <a:p>
            <a:r>
              <a:rPr lang="en-US" dirty="0" smtClean="0"/>
              <a:t>In assume in this lecture no inbreeding, i.e., that parents are always unrelated</a:t>
            </a:r>
          </a:p>
          <a:p>
            <a:pPr lvl="1"/>
            <a:r>
              <a:rPr lang="en-US" dirty="0" smtClean="0"/>
              <a:t>Chromosomes of mothers were in gray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691119" y="2509520"/>
            <a:ext cx="3411514" cy="844231"/>
            <a:chOff x="8143523" y="5386611"/>
            <a:chExt cx="2748872" cy="6189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4296" y="5511221"/>
              <a:ext cx="118099" cy="364838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9894750" y="5535168"/>
              <a:ext cx="556097" cy="15079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894750" y="5731852"/>
              <a:ext cx="556097" cy="15079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9667256" y="5391226"/>
              <a:ext cx="1011086" cy="614285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8604312" y="5530553"/>
              <a:ext cx="556097" cy="15079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604312" y="5727237"/>
              <a:ext cx="556097" cy="150791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8376817" y="5386611"/>
              <a:ext cx="1011086" cy="614285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9394232" y="5693642"/>
              <a:ext cx="271729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Content Placeholder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43523" y="5504489"/>
              <a:ext cx="145087" cy="3783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043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compute the kinship generally?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5397" y="1687540"/>
                <a:ext cx="9363830" cy="481486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“Recursive” formula: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Base cases:</a:t>
                </a:r>
              </a:p>
              <a:p>
                <a:r>
                  <a:rPr lang="en-US" dirty="0" smtClean="0"/>
                  <a:t>If A and B are unrelated,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sz="2000" dirty="0" smtClean="0"/>
                  <a:t>If B is older than A: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97" y="1687540"/>
                <a:ext cx="9363830" cy="4814860"/>
              </a:xfrm>
              <a:blipFill>
                <a:blip r:embed="rId2"/>
                <a:stretch>
                  <a:fillRect l="-846" t="-1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8950953" y="4544492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072" y="4662614"/>
            <a:ext cx="127635" cy="39429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907942" y="4542100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081" y="4649928"/>
            <a:ext cx="127635" cy="394297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7362773" y="5878938"/>
            <a:ext cx="2099745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0256251" y="4521793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Content Placeholder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49744" y="4626507"/>
            <a:ext cx="145087" cy="378305"/>
          </a:xfrm>
          <a:prstGeom prst="rect">
            <a:avLst/>
          </a:prstGeom>
        </p:spPr>
      </p:pic>
      <p:cxnSp>
        <p:nvCxnSpPr>
          <p:cNvPr id="21" name="Straight Connector 20"/>
          <p:cNvCxnSpPr/>
          <p:nvPr/>
        </p:nvCxnSpPr>
        <p:spPr>
          <a:xfrm>
            <a:off x="9972714" y="4816526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0100430" y="4816526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9594887" y="5567626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521" y="5645604"/>
            <a:ext cx="127635" cy="394297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5626050" y="4536814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Content Placeholder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07424" y="4640486"/>
            <a:ext cx="145087" cy="378305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6635743" y="4830644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763459" y="4830644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6257916" y="5581744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036" y="5653804"/>
            <a:ext cx="127635" cy="3942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605263" y="5680251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cs typeface="Times New Roman" panose="02020603050405020304" pitchFamily="18" charset="0"/>
              </a:rPr>
              <a:t>A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951257" y="5674713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888862" y="4633608"/>
            <a:ext cx="479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M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00592" y="4643900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F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237468" y="463438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B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M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549198" y="4644678"/>
            <a:ext cx="402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B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F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939009" y="3106392"/>
            <a:ext cx="4554155" cy="70788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Exercise: use the formula to compute all kinship coefficients described above</a:t>
            </a:r>
          </a:p>
        </p:txBody>
      </p:sp>
    </p:spTree>
    <p:extLst>
      <p:ext uri="{BB962C8B-B14F-4D97-AF65-F5344CB8AC3E}">
        <p14:creationId xmlns:p14="http://schemas.microsoft.com/office/powerpoint/2010/main" val="289552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compute the kinship generally?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5397" y="1687540"/>
                <a:ext cx="9363830" cy="481486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Path counting: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all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paths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path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length</m:t>
                            </m:r>
                          </m:sup>
                        </m:sSup>
                      </m:e>
                    </m:nary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In the example, the path from A to B is:</a:t>
                </a:r>
              </a:p>
              <a:p>
                <a:r>
                  <a:rPr lang="en-US" dirty="0" smtClean="0"/>
                  <a:t>A</a:t>
                </a:r>
                <a:r>
                  <a:rPr lang="en-US" dirty="0" smtClean="0">
                    <a:sym typeface="Wingdings" panose="05000000000000000000" pitchFamily="2" charset="2"/>
                  </a:rPr>
                  <a:t>X</a:t>
                </a:r>
                <a:r>
                  <a:rPr lang="en-US" baseline="-25000" dirty="0" smtClean="0">
                    <a:sym typeface="Wingdings" panose="05000000000000000000" pitchFamily="2" charset="2"/>
                  </a:rPr>
                  <a:t>1</a:t>
                </a:r>
                <a:r>
                  <a:rPr lang="en-US" dirty="0" smtClean="0">
                    <a:sym typeface="Wingdings" panose="05000000000000000000" pitchFamily="2" charset="2"/>
                  </a:rPr>
                  <a:t>X</a:t>
                </a:r>
                <a:r>
                  <a:rPr lang="en-US" baseline="-25000" dirty="0" smtClean="0">
                    <a:sym typeface="Wingdings" panose="05000000000000000000" pitchFamily="2" charset="2"/>
                  </a:rPr>
                  <a:t>2</a:t>
                </a:r>
                <a:r>
                  <a:rPr lang="en-US" dirty="0" smtClean="0">
                    <a:sym typeface="Wingdings" panose="05000000000000000000" pitchFamily="2" charset="2"/>
                  </a:rPr>
                  <a:t>X</a:t>
                </a:r>
                <a:r>
                  <a:rPr lang="en-US" baseline="-25000" dirty="0" smtClean="0">
                    <a:sym typeface="Wingdings" panose="05000000000000000000" pitchFamily="2" charset="2"/>
                  </a:rPr>
                  <a:t>3</a:t>
                </a:r>
                <a:r>
                  <a:rPr lang="en-US" dirty="0" smtClean="0">
                    <a:sym typeface="Wingdings" panose="05000000000000000000" pitchFamily="2" charset="2"/>
                  </a:rPr>
                  <a:t>X</a:t>
                </a:r>
                <a:r>
                  <a:rPr lang="en-US" baseline="-25000" dirty="0" smtClean="0">
                    <a:sym typeface="Wingdings" panose="05000000000000000000" pitchFamily="2" charset="2"/>
                  </a:rPr>
                  <a:t>4</a:t>
                </a:r>
                <a:r>
                  <a:rPr lang="en-US" dirty="0" smtClean="0">
                    <a:sym typeface="Wingdings" panose="05000000000000000000" pitchFamily="2" charset="2"/>
                  </a:rPr>
                  <a:t>B</a:t>
                </a:r>
              </a:p>
              <a:p>
                <a:endParaRPr lang="en-US" dirty="0" smtClean="0">
                  <a:sym typeface="Wingdings" panose="05000000000000000000" pitchFamily="2" charset="2"/>
                </a:endParaRPr>
              </a:p>
              <a:p>
                <a:r>
                  <a:rPr lang="en-US" dirty="0" smtClean="0">
                    <a:sym typeface="Wingdings" panose="05000000000000000000" pitchFamily="2" charset="2"/>
                  </a:rPr>
                  <a:t>The number of individuals in the path is 6</a:t>
                </a:r>
              </a:p>
              <a:p>
                <a:pPr lvl="1"/>
                <a:r>
                  <a:rPr lang="en-US" dirty="0" smtClean="0">
                    <a:sym typeface="Wingdings" panose="05000000000000000000" pitchFamily="2" charset="2"/>
                  </a:rPr>
                  <a:t>Including A and B</a:t>
                </a:r>
              </a:p>
              <a:p>
                <a:r>
                  <a:rPr lang="en-US" dirty="0" smtClean="0">
                    <a:sym typeface="Wingdings" panose="05000000000000000000" pitchFamily="2" charset="2"/>
                  </a:rPr>
                  <a:t>The kinship 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coef</a:t>
                </a:r>
                <a:r>
                  <a:rPr lang="en-US" dirty="0" smtClean="0">
                    <a:sym typeface="Wingdings" panose="05000000000000000000" pitchFamily="2" charset="2"/>
                  </a:rPr>
                  <a:t>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−6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97" y="1687540"/>
                <a:ext cx="9363830" cy="4814860"/>
              </a:xfrm>
              <a:blipFill>
                <a:blip r:embed="rId2"/>
                <a:stretch>
                  <a:fillRect l="-846" t="-1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V="1">
            <a:off x="8324444" y="5125620"/>
            <a:ext cx="1842509" cy="674003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0717955" y="3867323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0212412" y="4618423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29" idx="3"/>
          </p:cNvCxnSpPr>
          <p:nvPr/>
        </p:nvCxnSpPr>
        <p:spPr>
          <a:xfrm flipH="1">
            <a:off x="7746311" y="4771695"/>
            <a:ext cx="221763" cy="753482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7121295" y="5497983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7468642" y="559649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cs typeface="Times New Roman" panose="02020603050405020304" pitchFamily="18" charset="0"/>
              </a:rPr>
              <a:t>A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568782" y="472551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9" name="Oval 28"/>
          <p:cNvSpPr/>
          <p:nvPr/>
        </p:nvSpPr>
        <p:spPr>
          <a:xfrm>
            <a:off x="7820004" y="4247370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8807583" y="3067738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>
            <a:endCxn id="29" idx="0"/>
          </p:cNvCxnSpPr>
          <p:nvPr/>
        </p:nvCxnSpPr>
        <p:spPr>
          <a:xfrm flipH="1">
            <a:off x="8325547" y="3583848"/>
            <a:ext cx="658337" cy="663522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10059227" y="1888106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9577191" y="2404216"/>
            <a:ext cx="658338" cy="737382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0672496" y="2499295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0166953" y="3250395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8121259" y="4354457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1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093375" y="3183738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2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362631" y="1984736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>
                <a:cs typeface="Times New Roman" panose="02020603050405020304" pitchFamily="18" charset="0"/>
              </a:rPr>
              <a:t>3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498250" y="3361630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4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55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133969" y="2636571"/>
            <a:ext cx="1712279" cy="687930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 rot="443874">
            <a:off x="1645762" y="2329081"/>
            <a:ext cx="688693" cy="605538"/>
          </a:xfrm>
          <a:prstGeom prst="arc">
            <a:avLst>
              <a:gd name="adj1" fmla="val 10035151"/>
              <a:gd name="adj2" fmla="val 0"/>
            </a:avLst>
          </a:prstGeom>
          <a:ln w="28575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9" y="2548407"/>
            <a:ext cx="345281" cy="7798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09644" y="1663971"/>
            <a:ext cx="6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Self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9768" y="278595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0616" y="4005482"/>
                <a:ext cx="269830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Path: A (length 1)</a:t>
                </a: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Kinship: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16" y="4005482"/>
                <a:ext cx="2698303" cy="707886"/>
              </a:xfrm>
              <a:prstGeom prst="rect">
                <a:avLst/>
              </a:prstGeom>
              <a:blipFill>
                <a:blip r:embed="rId3"/>
                <a:stretch>
                  <a:fillRect l="-2483"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Content Placeholder 19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50818" y="2390685"/>
            <a:ext cx="247957" cy="485346"/>
          </a:xfr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31" y="2332555"/>
            <a:ext cx="210599" cy="4883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552" y="3569131"/>
            <a:ext cx="194650" cy="451407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3822994" y="2250198"/>
            <a:ext cx="1369766" cy="688033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560885" y="2250197"/>
            <a:ext cx="1369766" cy="688033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679098" y="3456112"/>
            <a:ext cx="1369766" cy="688032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>
            <a:stCxn id="21" idx="6"/>
            <a:endCxn id="24" idx="2"/>
          </p:cNvCxnSpPr>
          <p:nvPr/>
        </p:nvCxnSpPr>
        <p:spPr>
          <a:xfrm>
            <a:off x="5192760" y="2594212"/>
            <a:ext cx="368124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27" idx="0"/>
          </p:cNvCxnSpPr>
          <p:nvPr/>
        </p:nvCxnSpPr>
        <p:spPr>
          <a:xfrm flipH="1">
            <a:off x="5363981" y="2594212"/>
            <a:ext cx="0" cy="86190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4749363" y="3033722"/>
            <a:ext cx="237933" cy="359122"/>
          </a:xfrm>
          <a:prstGeom prst="straightConnector1">
            <a:avLst/>
          </a:prstGeom>
          <a:ln w="28575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77997" y="1616524"/>
            <a:ext cx="1692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Parent-child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779704" y="4666487"/>
                <a:ext cx="269830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Path: A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B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 (length 2)</a:t>
                </a: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Kinship: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704" y="4666487"/>
                <a:ext cx="2698303" cy="707886"/>
              </a:xfrm>
              <a:prstGeom prst="rect">
                <a:avLst/>
              </a:prstGeom>
              <a:blipFill>
                <a:blip r:embed="rId7"/>
                <a:stretch>
                  <a:fillRect l="-2257" t="-5128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5192760" y="3610832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17500" y="240071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71" name="Content Placeholder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23882" y="2332555"/>
            <a:ext cx="272243" cy="532882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138" y="3416834"/>
            <a:ext cx="206108" cy="477978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979" y="2343246"/>
            <a:ext cx="185795" cy="511500"/>
          </a:xfrm>
          <a:prstGeom prst="rect">
            <a:avLst/>
          </a:prstGeom>
        </p:spPr>
      </p:pic>
      <p:pic>
        <p:nvPicPr>
          <p:cNvPr id="92" name="Content Placeholder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99468" y="3395865"/>
            <a:ext cx="269001" cy="498947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>
            <a:off x="8363579" y="2309941"/>
            <a:ext cx="2993020" cy="2691763"/>
            <a:chOff x="7270187" y="3094037"/>
            <a:chExt cx="5117206" cy="3590606"/>
          </a:xfrm>
        </p:grpSpPr>
        <p:sp>
          <p:nvSpPr>
            <p:cNvPr id="77" name="Oval 76"/>
            <p:cNvSpPr/>
            <p:nvPr/>
          </p:nvSpPr>
          <p:spPr>
            <a:xfrm>
              <a:off x="7270187" y="3094037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9508964" y="3094037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8373033" y="4504580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83"/>
            <p:cNvCxnSpPr>
              <a:stCxn id="77" idx="6"/>
              <a:endCxn id="80" idx="2"/>
            </p:cNvCxnSpPr>
            <p:nvPr/>
          </p:nvCxnSpPr>
          <p:spPr>
            <a:xfrm>
              <a:off x="9034741" y="3496428"/>
              <a:ext cx="474224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endCxn id="83" idx="0"/>
            </p:cNvCxnSpPr>
            <p:nvPr/>
          </p:nvCxnSpPr>
          <p:spPr>
            <a:xfrm flipH="1">
              <a:off x="9255310" y="3496428"/>
              <a:ext cx="0" cy="1008153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/>
            <p:cNvSpPr/>
            <p:nvPr/>
          </p:nvSpPr>
          <p:spPr>
            <a:xfrm>
              <a:off x="10622839" y="4469319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>
              <a:endCxn id="90" idx="2"/>
            </p:cNvCxnSpPr>
            <p:nvPr/>
          </p:nvCxnSpPr>
          <p:spPr>
            <a:xfrm>
              <a:off x="10148616" y="4871710"/>
              <a:ext cx="474224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9519470" y="5879861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/>
            <p:cNvCxnSpPr>
              <a:endCxn id="95" idx="0"/>
            </p:cNvCxnSpPr>
            <p:nvPr/>
          </p:nvCxnSpPr>
          <p:spPr>
            <a:xfrm flipH="1">
              <a:off x="10401747" y="4871709"/>
              <a:ext cx="0" cy="1008153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9" name="Picture 9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670" y="4398385"/>
            <a:ext cx="240384" cy="557467"/>
          </a:xfrm>
          <a:prstGeom prst="rect">
            <a:avLst/>
          </a:prstGeom>
        </p:spPr>
      </p:pic>
      <p:sp>
        <p:nvSpPr>
          <p:cNvPr id="102" name="TextBox 101"/>
          <p:cNvSpPr txBox="1"/>
          <p:nvPr/>
        </p:nvSpPr>
        <p:spPr>
          <a:xfrm>
            <a:off x="8183491" y="1632573"/>
            <a:ext cx="3185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Grandparent-grandchild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0018965" y="4526422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714707" y="241206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335358" y="3468983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1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8613356" y="5455824"/>
                <a:ext cx="285469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Path: A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1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B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 (length 3)</a:t>
                </a: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Kinship: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8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356" y="5455824"/>
                <a:ext cx="2854692" cy="707886"/>
              </a:xfrm>
              <a:prstGeom prst="rect">
                <a:avLst/>
              </a:prstGeom>
              <a:blipFill>
                <a:blip r:embed="rId11"/>
                <a:stretch>
                  <a:fillRect l="-2350" t="-6034" r="-128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002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4" name="Content Placeholder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27463" y="2656714"/>
            <a:ext cx="140791" cy="392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116" y="3273161"/>
            <a:ext cx="114602" cy="3786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711" y="3781161"/>
            <a:ext cx="123856" cy="409222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030844" y="2559976"/>
            <a:ext cx="981147" cy="637538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75673" y="2559976"/>
            <a:ext cx="981147" cy="637538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644060" y="3677389"/>
            <a:ext cx="981147" cy="637538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9" idx="6"/>
            <a:endCxn id="12" idx="2"/>
          </p:cNvCxnSpPr>
          <p:nvPr/>
        </p:nvCxnSpPr>
        <p:spPr>
          <a:xfrm>
            <a:off x="4011990" y="2878744"/>
            <a:ext cx="263683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15" idx="0"/>
          </p:cNvCxnSpPr>
          <p:nvPr/>
        </p:nvCxnSpPr>
        <p:spPr>
          <a:xfrm flipH="1">
            <a:off x="4134634" y="2878744"/>
            <a:ext cx="0" cy="798646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778616" y="2555186"/>
            <a:ext cx="981147" cy="637538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967" y="3758707"/>
            <a:ext cx="123856" cy="409222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2397974" y="3672483"/>
            <a:ext cx="981147" cy="637538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2765904" y="2873838"/>
            <a:ext cx="263683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25" idx="0"/>
          </p:cNvCxnSpPr>
          <p:nvPr/>
        </p:nvCxnSpPr>
        <p:spPr>
          <a:xfrm flipH="1">
            <a:off x="2888548" y="2873838"/>
            <a:ext cx="0" cy="798646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Content Placeholder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79435" y="2656714"/>
            <a:ext cx="140791" cy="39262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790636" y="1742910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Half-siblings</a:t>
            </a:r>
          </a:p>
        </p:txBody>
      </p:sp>
      <p:sp>
        <p:nvSpPr>
          <p:cNvPr id="40" name="Arc 39"/>
          <p:cNvSpPr/>
          <p:nvPr/>
        </p:nvSpPr>
        <p:spPr>
          <a:xfrm rot="11149725">
            <a:off x="2546982" y="1543235"/>
            <a:ext cx="1975479" cy="3075346"/>
          </a:xfrm>
          <a:prstGeom prst="arc">
            <a:avLst>
              <a:gd name="adj1" fmla="val 14462769"/>
              <a:gd name="adj2" fmla="val 17521433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695841" y="3835013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76958" y="3835314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332036" y="2680798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1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094071" y="4884932"/>
                <a:ext cx="285469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Path: A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1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B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 (length 3)</a:t>
                </a: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Kinship: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8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071" y="4884932"/>
                <a:ext cx="2854692" cy="707886"/>
              </a:xfrm>
              <a:prstGeom prst="rect">
                <a:avLst/>
              </a:prstGeom>
              <a:blipFill>
                <a:blip r:embed="rId5"/>
                <a:stretch>
                  <a:fillRect l="-2350" t="-5172" r="-128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324" y="2608922"/>
            <a:ext cx="129211" cy="43094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396" y="4050754"/>
            <a:ext cx="139644" cy="465743"/>
          </a:xfrm>
          <a:prstGeom prst="rect">
            <a:avLst/>
          </a:prstGeom>
        </p:spPr>
      </p:pic>
      <p:sp>
        <p:nvSpPr>
          <p:cNvPr id="49" name="Oval 48"/>
          <p:cNvSpPr/>
          <p:nvPr/>
        </p:nvSpPr>
        <p:spPr>
          <a:xfrm>
            <a:off x="8461077" y="2426190"/>
            <a:ext cx="1106214" cy="725593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8510671" y="3932650"/>
            <a:ext cx="1106214" cy="725593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>
            <a:off x="9056414" y="3453756"/>
            <a:ext cx="0" cy="47331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Arc 55"/>
          <p:cNvSpPr/>
          <p:nvPr/>
        </p:nvSpPr>
        <p:spPr>
          <a:xfrm rot="11149725">
            <a:off x="7688811" y="2528161"/>
            <a:ext cx="1443682" cy="2324499"/>
          </a:xfrm>
          <a:prstGeom prst="arc">
            <a:avLst>
              <a:gd name="adj1" fmla="val 14530101"/>
              <a:gd name="adj2" fmla="val 17497254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7049227" y="2420739"/>
            <a:ext cx="1106214" cy="725593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841" y="4025199"/>
            <a:ext cx="139644" cy="465743"/>
          </a:xfrm>
          <a:prstGeom prst="rect">
            <a:avLst/>
          </a:prstGeom>
        </p:spPr>
      </p:pic>
      <p:sp>
        <p:nvSpPr>
          <p:cNvPr id="62" name="Oval 61"/>
          <p:cNvSpPr/>
          <p:nvPr/>
        </p:nvSpPr>
        <p:spPr>
          <a:xfrm>
            <a:off x="7105746" y="3927066"/>
            <a:ext cx="1106214" cy="725593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/>
          <p:nvPr/>
        </p:nvCxnSpPr>
        <p:spPr>
          <a:xfrm>
            <a:off x="8162366" y="2783403"/>
            <a:ext cx="297295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7635855" y="3453756"/>
            <a:ext cx="0" cy="456397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Content Placeholder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93983" y="2559976"/>
            <a:ext cx="158738" cy="446854"/>
          </a:xfrm>
          <a:prstGeom prst="rect">
            <a:avLst/>
          </a:prstGeom>
        </p:spPr>
      </p:pic>
      <p:cxnSp>
        <p:nvCxnSpPr>
          <p:cNvPr id="68" name="Straight Connector 67"/>
          <p:cNvCxnSpPr/>
          <p:nvPr/>
        </p:nvCxnSpPr>
        <p:spPr>
          <a:xfrm flipH="1">
            <a:off x="7635200" y="3453756"/>
            <a:ext cx="1421215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8302097" y="2783403"/>
            <a:ext cx="0" cy="67035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598448" y="1623898"/>
            <a:ext cx="1617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Full siblings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431575" y="408357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906424" y="409411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399106" y="2598633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1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841416" y="2618608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2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6809051" y="5155922"/>
                <a:ext cx="340323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Path1: A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1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B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 (length 3)</a:t>
                </a: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Path2: </a:t>
                </a:r>
                <a:r>
                  <a:rPr lang="en-US" sz="2000" dirty="0">
                    <a:cs typeface="Times New Roman" panose="02020603050405020304" pitchFamily="18" charset="0"/>
                  </a:rPr>
                  <a:t>A</a:t>
                </a:r>
                <a:r>
                  <a:rPr lang="en-US" sz="2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B</a:t>
                </a:r>
                <a:r>
                  <a:rPr lang="en-US" sz="2000" dirty="0">
                    <a:cs typeface="Times New Roman" panose="02020603050405020304" pitchFamily="18" charset="0"/>
                  </a:rPr>
                  <a:t> (length 3)</a:t>
                </a:r>
              </a:p>
              <a:p>
                <a:endParaRPr lang="en-US" sz="2000" dirty="0" smtClean="0">
                  <a:cs typeface="Times New Roman" panose="02020603050405020304" pitchFamily="18" charset="0"/>
                </a:endParaRP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Kinship: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051" y="5155922"/>
                <a:ext cx="3403239" cy="1323439"/>
              </a:xfrm>
              <a:prstGeom prst="rect">
                <a:avLst/>
              </a:prstGeom>
              <a:blipFill>
                <a:blip r:embed="rId6"/>
                <a:stretch>
                  <a:fillRect l="-1971" t="-3226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3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808" y="2324281"/>
            <a:ext cx="118157" cy="3976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948" y="3228834"/>
            <a:ext cx="127697" cy="429738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681449" y="2155676"/>
            <a:ext cx="1011574" cy="669499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726801" y="3545674"/>
            <a:ext cx="1011574" cy="669499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3225854" y="3103803"/>
            <a:ext cx="0" cy="43672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 rot="12431156">
            <a:off x="2231640" y="2474113"/>
            <a:ext cx="2314333" cy="2701528"/>
          </a:xfrm>
          <a:prstGeom prst="arc">
            <a:avLst>
              <a:gd name="adj1" fmla="val 14617831"/>
              <a:gd name="adj2" fmla="val 18914448"/>
            </a:avLst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390387" y="2150646"/>
            <a:ext cx="1011574" cy="669499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519" y="3631069"/>
            <a:ext cx="127697" cy="429738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1442071" y="3540522"/>
            <a:ext cx="1011574" cy="669499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2408294" y="2485273"/>
            <a:ext cx="271861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926828" y="3103803"/>
            <a:ext cx="0" cy="4211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Content Placeholder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6980" y="2279119"/>
            <a:ext cx="145157" cy="412309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 flipH="1">
            <a:off x="1926228" y="3103803"/>
            <a:ext cx="1299626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536071" y="2485273"/>
            <a:ext cx="0" cy="618529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4033861" y="3524917"/>
            <a:ext cx="1011574" cy="669499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Content Placeholder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27883" y="3639043"/>
            <a:ext cx="145157" cy="412309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3750188" y="3846141"/>
            <a:ext cx="271861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877965" y="3846141"/>
            <a:ext cx="0" cy="81285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3372178" y="4664752"/>
            <a:ext cx="1011574" cy="669499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281" y="4740843"/>
            <a:ext cx="127697" cy="42973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688303" y="4799446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52497" y="369252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069853" y="3708261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1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09240" y="2300833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2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10139" y="2300833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3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822846" y="1502063"/>
            <a:ext cx="2004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Uncle-nephew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04905" y="5562154"/>
                <a:ext cx="3455818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Path1: A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1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B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 (length 4)</a:t>
                </a: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Path2: </a:t>
                </a:r>
                <a:r>
                  <a:rPr lang="en-US" sz="2000" dirty="0">
                    <a:cs typeface="Times New Roman" panose="02020603050405020304" pitchFamily="18" charset="0"/>
                  </a:rPr>
                  <a:t>A</a:t>
                </a:r>
                <a:r>
                  <a:rPr lang="en-US" sz="2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1</a:t>
                </a:r>
                <a:r>
                  <a:rPr lang="en-US" sz="2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3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B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cs typeface="Times New Roman" panose="02020603050405020304" pitchFamily="18" charset="0"/>
                  </a:rPr>
                  <a:t>(length 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4)</a:t>
                </a:r>
                <a:endParaRPr lang="en-US" sz="2000" dirty="0">
                  <a:cs typeface="Times New Roman" panose="02020603050405020304" pitchFamily="18" charset="0"/>
                </a:endParaRP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Kinship: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8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05" y="5562154"/>
                <a:ext cx="3455818" cy="1015663"/>
              </a:xfrm>
              <a:prstGeom prst="rect">
                <a:avLst/>
              </a:prstGeom>
              <a:blipFill>
                <a:blip r:embed="rId5"/>
                <a:stretch>
                  <a:fillRect l="-1764" t="-3593" r="-1058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3" name="Picture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540" y="2411686"/>
            <a:ext cx="115162" cy="384218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021" y="3225525"/>
            <a:ext cx="124461" cy="415242"/>
          </a:xfrm>
          <a:prstGeom prst="rect">
            <a:avLst/>
          </a:prstGeom>
        </p:spPr>
      </p:pic>
      <p:sp>
        <p:nvSpPr>
          <p:cNvPr id="57" name="Oval 56"/>
          <p:cNvSpPr/>
          <p:nvPr/>
        </p:nvSpPr>
        <p:spPr>
          <a:xfrm>
            <a:off x="8684510" y="2248768"/>
            <a:ext cx="985938" cy="64691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8728711" y="3591879"/>
            <a:ext cx="985938" cy="64691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/>
          <p:nvPr/>
        </p:nvCxnSpPr>
        <p:spPr>
          <a:xfrm>
            <a:off x="9215117" y="3164913"/>
            <a:ext cx="0" cy="421988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65"/>
          <p:cNvSpPr/>
          <p:nvPr/>
        </p:nvSpPr>
        <p:spPr>
          <a:xfrm>
            <a:off x="7426167" y="2243908"/>
            <a:ext cx="985938" cy="64691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665" y="3231153"/>
            <a:ext cx="124461" cy="415242"/>
          </a:xfrm>
          <a:prstGeom prst="rect">
            <a:avLst/>
          </a:prstGeom>
        </p:spPr>
      </p:pic>
      <p:sp>
        <p:nvSpPr>
          <p:cNvPr id="69" name="Oval 68"/>
          <p:cNvSpPr/>
          <p:nvPr/>
        </p:nvSpPr>
        <p:spPr>
          <a:xfrm>
            <a:off x="7476541" y="3586901"/>
            <a:ext cx="985938" cy="64691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8418277" y="2567248"/>
            <a:ext cx="264971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7949013" y="3164913"/>
            <a:ext cx="0" cy="406909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Content Placeholder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98675" y="2368047"/>
            <a:ext cx="141478" cy="398401"/>
          </a:xfrm>
          <a:prstGeom prst="rect">
            <a:avLst/>
          </a:prstGeom>
        </p:spPr>
      </p:pic>
      <p:cxnSp>
        <p:nvCxnSpPr>
          <p:cNvPr id="75" name="Straight Connector 74"/>
          <p:cNvCxnSpPr/>
          <p:nvPr/>
        </p:nvCxnSpPr>
        <p:spPr>
          <a:xfrm flipH="1">
            <a:off x="7948428" y="3164913"/>
            <a:ext cx="1266690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8542816" y="2567248"/>
            <a:ext cx="0" cy="597665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10002647" y="3571822"/>
            <a:ext cx="985938" cy="64691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Content Placeholder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68943" y="3682098"/>
            <a:ext cx="141478" cy="398401"/>
          </a:xfrm>
          <a:prstGeom prst="rect">
            <a:avLst/>
          </a:prstGeom>
        </p:spPr>
      </p:pic>
      <p:cxnSp>
        <p:nvCxnSpPr>
          <p:cNvPr id="84" name="Straight Connector 83"/>
          <p:cNvCxnSpPr/>
          <p:nvPr/>
        </p:nvCxnSpPr>
        <p:spPr>
          <a:xfrm>
            <a:off x="9726163" y="3882211"/>
            <a:ext cx="264971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9850702" y="3882211"/>
            <a:ext cx="0" cy="785431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9357733" y="4673208"/>
            <a:ext cx="985938" cy="64691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468" y="4740793"/>
            <a:ext cx="124461" cy="415242"/>
          </a:xfrm>
          <a:prstGeom prst="rect">
            <a:avLst/>
          </a:prstGeom>
        </p:spPr>
      </p:pic>
      <p:sp>
        <p:nvSpPr>
          <p:cNvPr id="94" name="Oval 93"/>
          <p:cNvSpPr/>
          <p:nvPr/>
        </p:nvSpPr>
        <p:spPr>
          <a:xfrm>
            <a:off x="6226781" y="3586901"/>
            <a:ext cx="985938" cy="64691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" name="Content Placeholder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3593" y="3696079"/>
            <a:ext cx="141478" cy="398401"/>
          </a:xfrm>
          <a:prstGeom prst="rect">
            <a:avLst/>
          </a:prstGeom>
        </p:spPr>
      </p:pic>
      <p:cxnSp>
        <p:nvCxnSpPr>
          <p:cNvPr id="96" name="Straight Connector 95"/>
          <p:cNvCxnSpPr/>
          <p:nvPr/>
        </p:nvCxnSpPr>
        <p:spPr>
          <a:xfrm>
            <a:off x="7211361" y="3896338"/>
            <a:ext cx="264971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7335900" y="3896338"/>
            <a:ext cx="0" cy="785431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Oval 98"/>
          <p:cNvSpPr/>
          <p:nvPr/>
        </p:nvSpPr>
        <p:spPr>
          <a:xfrm>
            <a:off x="6842931" y="4687335"/>
            <a:ext cx="985938" cy="646916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1" name="Picture 10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275" y="4768831"/>
            <a:ext cx="124461" cy="415242"/>
          </a:xfrm>
          <a:prstGeom prst="rect">
            <a:avLst/>
          </a:prstGeom>
        </p:spPr>
      </p:pic>
      <p:cxnSp>
        <p:nvCxnSpPr>
          <p:cNvPr id="102" name="Straight Arrow Connector 101"/>
          <p:cNvCxnSpPr/>
          <p:nvPr/>
        </p:nvCxnSpPr>
        <p:spPr>
          <a:xfrm>
            <a:off x="7910535" y="5036692"/>
            <a:ext cx="1383089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7648003" y="1502063"/>
            <a:ext cx="1710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First cousins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7148707" y="483135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9688637" y="4829736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7754888" y="3715282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1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708396" y="2369305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2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975340" y="2390693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3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9012287" y="3737022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cs typeface="Times New Roman" panose="02020603050405020304" pitchFamily="18" charset="0"/>
              </a:rPr>
              <a:t>4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6842931" y="5563838"/>
                <a:ext cx="4018472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Path1: A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1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2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4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B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 (length 5)</a:t>
                </a: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Path2: </a:t>
                </a:r>
                <a:r>
                  <a:rPr lang="en-US" sz="2000" dirty="0">
                    <a:cs typeface="Times New Roman" panose="02020603050405020304" pitchFamily="18" charset="0"/>
                  </a:rPr>
                  <a:t>A</a:t>
                </a:r>
                <a:r>
                  <a:rPr lang="en-US" sz="2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1</a:t>
                </a:r>
                <a:r>
                  <a:rPr lang="en-US" sz="2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3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X</a:t>
                </a:r>
                <a:r>
                  <a:rPr lang="en-US" sz="2000" baseline="-25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4</a:t>
                </a:r>
                <a:r>
                  <a:rPr lang="en-US" sz="20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B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cs typeface="Times New Roman" panose="02020603050405020304" pitchFamily="18" charset="0"/>
                  </a:rPr>
                  <a:t>(length 5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)</a:t>
                </a:r>
                <a:endParaRPr lang="en-US" sz="2000" dirty="0">
                  <a:cs typeface="Times New Roman" panose="02020603050405020304" pitchFamily="18" charset="0"/>
                </a:endParaRP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Kinship: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16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931" y="5563838"/>
                <a:ext cx="4018472" cy="1015663"/>
              </a:xfrm>
              <a:prstGeom prst="rect">
                <a:avLst/>
              </a:prstGeom>
              <a:blipFill>
                <a:blip r:embed="rId8"/>
                <a:stretch>
                  <a:fillRect l="-1669" t="-4217"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901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coefficients of relatedness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239" y="1559153"/>
            <a:ext cx="5699759" cy="48870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4244011"/>
                  </p:ext>
                </p:extLst>
              </p:nvPr>
            </p:nvGraphicFramePr>
            <p:xfrm>
              <a:off x="918481" y="1559153"/>
              <a:ext cx="5105400" cy="49072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426986">
                      <a:extLst>
                        <a:ext uri="{9D8B030D-6E8A-4147-A177-3AD203B41FA5}">
                          <a16:colId xmlns:a16="http://schemas.microsoft.com/office/drawing/2014/main" val="619284152"/>
                        </a:ext>
                      </a:extLst>
                    </a:gridCol>
                    <a:gridCol w="1678414">
                      <a:extLst>
                        <a:ext uri="{9D8B030D-6E8A-4147-A177-3AD203B41FA5}">
                          <a16:colId xmlns:a16="http://schemas.microsoft.com/office/drawing/2014/main" val="116735781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Relationship</a:t>
                          </a:r>
                          <a:endParaRPr lang="en-US" sz="24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45843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Self, MZ twins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100914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Parent-child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645222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Full siblings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001355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Half-siblings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317357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Uncle-nephew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56358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Grandparent-grandchild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92983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First</a:t>
                          </a:r>
                          <a:r>
                            <a:rPr lang="en-US" baseline="0" dirty="0" smtClean="0"/>
                            <a:t>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303846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Second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1/32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530183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Third</a:t>
                          </a:r>
                          <a:r>
                            <a:rPr lang="en-US" baseline="0" dirty="0" smtClean="0"/>
                            <a:t>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1/128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919562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Great</a:t>
                          </a:r>
                          <a:r>
                            <a:rPr lang="en-US" baseline="0" dirty="0" smtClean="0"/>
                            <a:t> uncle-great nephew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376278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G. grandparent-G. 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817835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G.G. grandparent-G.</a:t>
                          </a:r>
                          <a:r>
                            <a:rPr lang="en-US" baseline="0" dirty="0" smtClean="0"/>
                            <a:t>G. 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1/32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164755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4244011"/>
                  </p:ext>
                </p:extLst>
              </p:nvPr>
            </p:nvGraphicFramePr>
            <p:xfrm>
              <a:off x="918481" y="1559153"/>
              <a:ext cx="5105400" cy="49072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426986">
                      <a:extLst>
                        <a:ext uri="{9D8B030D-6E8A-4147-A177-3AD203B41FA5}">
                          <a16:colId xmlns:a16="http://schemas.microsoft.com/office/drawing/2014/main" val="619284152"/>
                        </a:ext>
                      </a:extLst>
                    </a:gridCol>
                    <a:gridCol w="1678414">
                      <a:extLst>
                        <a:ext uri="{9D8B030D-6E8A-4147-A177-3AD203B41FA5}">
                          <a16:colId xmlns:a16="http://schemas.microsoft.com/office/drawing/2014/main" val="116735781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Relationship</a:t>
                          </a:r>
                          <a:endParaRPr lang="en-US" sz="24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348" t="-9333" r="-725" b="-994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45843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Self, MZ twins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100914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Parent-child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645222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Full siblings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001355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Half-siblings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317357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Uncle-nephew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56358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Grandparent-grandchild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92983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First</a:t>
                          </a:r>
                          <a:r>
                            <a:rPr lang="en-US" baseline="0" dirty="0" smtClean="0"/>
                            <a:t>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303846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Second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1/32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530183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Third</a:t>
                          </a:r>
                          <a:r>
                            <a:rPr lang="en-US" baseline="0" dirty="0" smtClean="0"/>
                            <a:t>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1/128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919562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Great</a:t>
                          </a:r>
                          <a:r>
                            <a:rPr lang="en-US" baseline="0" dirty="0" smtClean="0"/>
                            <a:t> uncle-great nephew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376278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G. grandparent-G. 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817835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G.G. grandparent-G.</a:t>
                          </a:r>
                          <a:r>
                            <a:rPr lang="en-US" baseline="0" dirty="0" smtClean="0"/>
                            <a:t>G. 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1/32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164755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1292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coefficients of relatedness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47367"/>
                  </p:ext>
                </p:extLst>
              </p:nvPr>
            </p:nvGraphicFramePr>
            <p:xfrm>
              <a:off x="1721122" y="1484339"/>
              <a:ext cx="8499836" cy="49072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89132">
                      <a:extLst>
                        <a:ext uri="{9D8B030D-6E8A-4147-A177-3AD203B41FA5}">
                          <a16:colId xmlns:a16="http://schemas.microsoft.com/office/drawing/2014/main" val="619284152"/>
                        </a:ext>
                      </a:extLst>
                    </a:gridCol>
                    <a:gridCol w="1119352">
                      <a:extLst>
                        <a:ext uri="{9D8B030D-6E8A-4147-A177-3AD203B41FA5}">
                          <a16:colId xmlns:a16="http://schemas.microsoft.com/office/drawing/2014/main" val="1167357819"/>
                        </a:ext>
                      </a:extLst>
                    </a:gridCol>
                    <a:gridCol w="947838">
                      <a:extLst>
                        <a:ext uri="{9D8B030D-6E8A-4147-A177-3AD203B41FA5}">
                          <a16:colId xmlns:a16="http://schemas.microsoft.com/office/drawing/2014/main" val="3497568028"/>
                        </a:ext>
                      </a:extLst>
                    </a:gridCol>
                    <a:gridCol w="947838">
                      <a:extLst>
                        <a:ext uri="{9D8B030D-6E8A-4147-A177-3AD203B41FA5}">
                          <a16:colId xmlns:a16="http://schemas.microsoft.com/office/drawing/2014/main" val="3533078680"/>
                        </a:ext>
                      </a:extLst>
                    </a:gridCol>
                    <a:gridCol w="947838">
                      <a:extLst>
                        <a:ext uri="{9D8B030D-6E8A-4147-A177-3AD203B41FA5}">
                          <a16:colId xmlns:a16="http://schemas.microsoft.com/office/drawing/2014/main" val="1424209338"/>
                        </a:ext>
                      </a:extLst>
                    </a:gridCol>
                    <a:gridCol w="947838">
                      <a:extLst>
                        <a:ext uri="{9D8B030D-6E8A-4147-A177-3AD203B41FA5}">
                          <a16:colId xmlns:a16="http://schemas.microsoft.com/office/drawing/2014/main" val="297009276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Relationship</a:t>
                          </a:r>
                          <a:endParaRPr lang="en-US" sz="24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45843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Self, MZ twins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100914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Parent-child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645222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Full siblings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001355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Half-siblings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317357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Uncle-nephew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56358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Grandparent-grandchild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92983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First</a:t>
                          </a:r>
                          <a:r>
                            <a:rPr lang="en-US" baseline="0" dirty="0" smtClean="0"/>
                            <a:t>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303846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Second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1/32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15/16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1/16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530183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Third</a:t>
                          </a:r>
                          <a:r>
                            <a:rPr lang="en-US" baseline="0" dirty="0" smtClean="0"/>
                            <a:t>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1/128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63/64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1/64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1/64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919562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Great</a:t>
                          </a:r>
                          <a:r>
                            <a:rPr lang="en-US" baseline="0" dirty="0" smtClean="0"/>
                            <a:t> uncle-great nephew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376278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G. grandparent-G. 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817835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G.G. grandparent-G.</a:t>
                          </a:r>
                          <a:r>
                            <a:rPr lang="en-US" baseline="0" dirty="0" smtClean="0"/>
                            <a:t>G. 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7/8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164755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47367"/>
                  </p:ext>
                </p:extLst>
              </p:nvPr>
            </p:nvGraphicFramePr>
            <p:xfrm>
              <a:off x="1721122" y="1484339"/>
              <a:ext cx="8499836" cy="49072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89132">
                      <a:extLst>
                        <a:ext uri="{9D8B030D-6E8A-4147-A177-3AD203B41FA5}">
                          <a16:colId xmlns:a16="http://schemas.microsoft.com/office/drawing/2014/main" val="619284152"/>
                        </a:ext>
                      </a:extLst>
                    </a:gridCol>
                    <a:gridCol w="1119352">
                      <a:extLst>
                        <a:ext uri="{9D8B030D-6E8A-4147-A177-3AD203B41FA5}">
                          <a16:colId xmlns:a16="http://schemas.microsoft.com/office/drawing/2014/main" val="1167357819"/>
                        </a:ext>
                      </a:extLst>
                    </a:gridCol>
                    <a:gridCol w="947838">
                      <a:extLst>
                        <a:ext uri="{9D8B030D-6E8A-4147-A177-3AD203B41FA5}">
                          <a16:colId xmlns:a16="http://schemas.microsoft.com/office/drawing/2014/main" val="3497568028"/>
                        </a:ext>
                      </a:extLst>
                    </a:gridCol>
                    <a:gridCol w="947838">
                      <a:extLst>
                        <a:ext uri="{9D8B030D-6E8A-4147-A177-3AD203B41FA5}">
                          <a16:colId xmlns:a16="http://schemas.microsoft.com/office/drawing/2014/main" val="3533078680"/>
                        </a:ext>
                      </a:extLst>
                    </a:gridCol>
                    <a:gridCol w="947838">
                      <a:extLst>
                        <a:ext uri="{9D8B030D-6E8A-4147-A177-3AD203B41FA5}">
                          <a16:colId xmlns:a16="http://schemas.microsoft.com/office/drawing/2014/main" val="1424209338"/>
                        </a:ext>
                      </a:extLst>
                    </a:gridCol>
                    <a:gridCol w="947838">
                      <a:extLst>
                        <a:ext uri="{9D8B030D-6E8A-4147-A177-3AD203B41FA5}">
                          <a16:colId xmlns:a16="http://schemas.microsoft.com/office/drawing/2014/main" val="2970092767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Relationship</a:t>
                          </a:r>
                          <a:endParaRPr lang="en-US" sz="24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0652" t="-10667" r="-339130" b="-994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355" t="-10667" r="-302581" b="-994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5513" t="-10667" r="-200641" b="-994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00000" t="-10667" r="-101935" b="-994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4872" t="-10667" r="-1282" b="-994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45843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Self, MZ twins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100914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Parent-child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645222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Full siblings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001355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Half-siblings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317357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Uncle-nephew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56358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Grandparent-grandchild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92983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First</a:t>
                          </a:r>
                          <a:r>
                            <a:rPr lang="en-US" baseline="0" dirty="0" smtClean="0"/>
                            <a:t>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303846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Second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1/32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15/16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1/16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530183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Third</a:t>
                          </a:r>
                          <a:r>
                            <a:rPr lang="en-US" baseline="0" dirty="0" smtClean="0"/>
                            <a:t> cousins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1/128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63/64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1/64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1/64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919562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Great</a:t>
                          </a:r>
                          <a:r>
                            <a:rPr lang="en-US" baseline="0" dirty="0" smtClean="0"/>
                            <a:t> uncle-great nephew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376278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G. grandparent-G. 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817835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G.G. grandparent-G.</a:t>
                          </a:r>
                          <a:r>
                            <a:rPr lang="en-US" baseline="0" dirty="0" smtClean="0"/>
                            <a:t>G. grandchild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7/8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1/8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164755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7521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relationships?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548" y="1837052"/>
            <a:ext cx="5388034" cy="3466468"/>
          </a:xfrm>
        </p:spPr>
        <p:txBody>
          <a:bodyPr>
            <a:normAutofit/>
          </a:bodyPr>
          <a:lstStyle/>
          <a:p>
            <a:r>
              <a:rPr lang="en-US" dirty="0" smtClean="0"/>
              <a:t>Why </a:t>
            </a:r>
            <a:r>
              <a:rPr lang="en-US" dirty="0"/>
              <a:t>do people look for relatives?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Curiosity about family history</a:t>
            </a:r>
          </a:p>
          <a:p>
            <a:r>
              <a:rPr lang="en-US" dirty="0" smtClean="0"/>
              <a:t>People who do not know their biological parents:</a:t>
            </a:r>
          </a:p>
          <a:p>
            <a:r>
              <a:rPr lang="en-US" dirty="0" smtClean="0"/>
              <a:t>Adopted</a:t>
            </a:r>
            <a:r>
              <a:rPr lang="en-US" dirty="0"/>
              <a:t>, </a:t>
            </a:r>
            <a:r>
              <a:rPr lang="en-US" dirty="0" smtClean="0"/>
              <a:t>donor-conceived</a:t>
            </a:r>
          </a:p>
          <a:p>
            <a:r>
              <a:rPr lang="en-US" dirty="0" smtClean="0"/>
              <a:t>Abducted/abandoned children</a:t>
            </a:r>
            <a:r>
              <a:rPr lang="en-US" dirty="0"/>
              <a:t>, holocaust survivors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07084" y="2633195"/>
            <a:ext cx="5599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https://www.theatlantic.com/magazine/archive/2019/04/fertility-doctor-donald-cline-secret-children/583249</a:t>
            </a:r>
            <a:endParaRPr lang="en-US" dirty="0" smtClean="0"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44" y="3451580"/>
            <a:ext cx="5477164" cy="308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1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Umbilical cord blood donor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15133"/>
            <a:ext cx="1051560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www.chicagotribune.com/lifestyles/ct-life-cord-blood-donor-recipient-meet-20190905-5g2rrnbrznbsbf2hzakivmtoxm-story.html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 mother donated the cord blood of her baby to a lymphoma patient in 1998</a:t>
            </a:r>
          </a:p>
          <a:p>
            <a:r>
              <a:rPr lang="en-US" dirty="0" smtClean="0"/>
              <a:t>In 2017, the mother and the cancer patient took a test at </a:t>
            </a:r>
            <a:r>
              <a:rPr lang="en-US" dirty="0" err="1" smtClean="0"/>
              <a:t>AncestryDNA</a:t>
            </a:r>
            <a:endParaRPr lang="en-US" dirty="0" smtClean="0"/>
          </a:p>
          <a:p>
            <a:r>
              <a:rPr lang="en-US" dirty="0" smtClean="0"/>
              <a:t>The reported relationship was mother-child</a:t>
            </a:r>
          </a:p>
          <a:p>
            <a:endParaRPr lang="en-US" dirty="0"/>
          </a:p>
          <a:p>
            <a:r>
              <a:rPr lang="en-US" dirty="0" smtClean="0"/>
              <a:t>DNA from the implanted stem cells took over even the saliva!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10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relationships?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05543"/>
            <a:ext cx="10340084" cy="4351338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n-US" sz="2400" dirty="0" smtClean="0"/>
              <a:t>Relatives are also important for research</a:t>
            </a:r>
          </a:p>
          <a:p>
            <a:pPr marL="228600" lvl="1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28600" lvl="1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n-US" sz="2400" dirty="0" smtClean="0"/>
              <a:t>Study </a:t>
            </a:r>
            <a:r>
              <a:rPr lang="en-US" sz="2400" dirty="0"/>
              <a:t>mutation/recombination </a:t>
            </a:r>
            <a:r>
              <a:rPr lang="en-US" sz="2400" dirty="0" smtClean="0"/>
              <a:t>rate</a:t>
            </a:r>
          </a:p>
          <a:p>
            <a:pPr marL="228600" lvl="1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n-US" sz="2400" dirty="0" smtClean="0"/>
              <a:t>Improve phasing and imputation</a:t>
            </a:r>
          </a:p>
          <a:p>
            <a:pPr marL="228600" lvl="1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28600" lvl="1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Estimate heritability and household effects</a:t>
            </a:r>
          </a:p>
          <a:p>
            <a:pPr marL="228600" lvl="1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n-US" sz="2400" dirty="0" smtClean="0"/>
              <a:t>Study gene-phenotype association without confounding</a:t>
            </a:r>
          </a:p>
        </p:txBody>
      </p:sp>
    </p:spTree>
    <p:extLst>
      <p:ext uri="{BB962C8B-B14F-4D97-AF65-F5344CB8AC3E}">
        <p14:creationId xmlns:p14="http://schemas.microsoft.com/office/powerpoint/2010/main" val="309279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idea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Consider two individuals</a:t>
                </a:r>
              </a:p>
              <a:p>
                <a:r>
                  <a:rPr lang="en-US" dirty="0" smtClean="0"/>
                  <a:t>Compare their genotypes in each SNP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Calculate the proportion of SNPs where they are IBD0/1/2</a:t>
                </a:r>
              </a:p>
              <a:p>
                <a:r>
                  <a:rPr lang="en-US" dirty="0" smtClean="0"/>
                  <a:t>Compare to the table and infer relationship</a:t>
                </a:r>
              </a:p>
              <a:p>
                <a:endParaRPr lang="en-US" dirty="0"/>
              </a:p>
              <a:p>
                <a:r>
                  <a:rPr lang="en-US" dirty="0" smtClean="0"/>
                  <a:t>If (say)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&lt;0.05</m:t>
                    </m:r>
                  </m:oMath>
                </a14:m>
                <a:r>
                  <a:rPr lang="en-US" dirty="0" smtClean="0"/>
                  <a:t>, infer no relationship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454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how do the genotypes compare?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Denote the alleles in a SNP as A/B</a:t>
                </a:r>
              </a:p>
              <a:p>
                <a:endParaRPr lang="en-US" dirty="0"/>
              </a:p>
              <a:p>
                <a:r>
                  <a:rPr lang="en-US" dirty="0" smtClean="0"/>
                  <a:t>If two alleles are IBD, they are also identical-by-state (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IBS</a:t>
                </a:r>
                <a:r>
                  <a:rPr lang="en-US" dirty="0" smtClean="0"/>
                  <a:t>), i.e., the same</a:t>
                </a:r>
              </a:p>
              <a:p>
                <a:pPr lvl="1"/>
                <a:r>
                  <a:rPr lang="en-US" dirty="0" smtClean="0"/>
                  <a:t>Both A or both B</a:t>
                </a:r>
              </a:p>
              <a:p>
                <a:pPr lvl="1"/>
                <a:r>
                  <a:rPr lang="en-US" dirty="0" smtClean="0"/>
                  <a:t>Unless there was a de novo mutation, but this is extremely rare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If two alleles are not IBD, they still may be IBS</a:t>
                </a:r>
              </a:p>
              <a:p>
                <a:r>
                  <a:rPr lang="en-US" dirty="0" smtClean="0"/>
                  <a:t>If the A allele frequency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, two alleles are IBS with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 algn="l"/>
                <a:r>
                  <a:rPr lang="en-US" dirty="0" smtClean="0"/>
                  <a:t>This is the probability of the two alleles to be both A or both B just by chance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499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how do the genotypes compare?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88877"/>
                <a:ext cx="10515600" cy="1099187"/>
              </a:xfrm>
            </p:spPr>
            <p:txBody>
              <a:bodyPr/>
              <a:lstStyle/>
              <a:p>
                <a:r>
                  <a:rPr lang="en-US" dirty="0" smtClean="0"/>
                  <a:t>If two alleles are IBD, they are also identical-by-state (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IBS</a:t>
                </a:r>
                <a:r>
                  <a:rPr lang="en-US" dirty="0" smtClean="0"/>
                  <a:t>), i.e., the same</a:t>
                </a:r>
              </a:p>
              <a:p>
                <a:r>
                  <a:rPr lang="en-US" dirty="0" smtClean="0"/>
                  <a:t>If two alleles are not IBD, they still may be IBS, with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88877"/>
                <a:ext cx="10515600" cy="1099187"/>
              </a:xfrm>
              <a:blipFill>
                <a:blip r:embed="rId2"/>
                <a:stretch>
                  <a:fillRect l="-812" t="-7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48497440"/>
                  </p:ext>
                </p:extLst>
              </p:nvPr>
            </p:nvGraphicFramePr>
            <p:xfrm>
              <a:off x="2458720" y="3381586"/>
              <a:ext cx="581152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52880">
                      <a:extLst>
                        <a:ext uri="{9D8B030D-6E8A-4147-A177-3AD203B41FA5}">
                          <a16:colId xmlns:a16="http://schemas.microsoft.com/office/drawing/2014/main" val="3201613119"/>
                        </a:ext>
                      </a:extLst>
                    </a:gridCol>
                    <a:gridCol w="1452880">
                      <a:extLst>
                        <a:ext uri="{9D8B030D-6E8A-4147-A177-3AD203B41FA5}">
                          <a16:colId xmlns:a16="http://schemas.microsoft.com/office/drawing/2014/main" val="2829291423"/>
                        </a:ext>
                      </a:extLst>
                    </a:gridCol>
                    <a:gridCol w="1452880">
                      <a:extLst>
                        <a:ext uri="{9D8B030D-6E8A-4147-A177-3AD203B41FA5}">
                          <a16:colId xmlns:a16="http://schemas.microsoft.com/office/drawing/2014/main" val="3371055838"/>
                        </a:ext>
                      </a:extLst>
                    </a:gridCol>
                    <a:gridCol w="1452880">
                      <a:extLst>
                        <a:ext uri="{9D8B030D-6E8A-4147-A177-3AD203B41FA5}">
                          <a16:colId xmlns:a16="http://schemas.microsoft.com/office/drawing/2014/main" val="333254732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Probability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5377328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IBD</a:t>
                          </a:r>
                          <a:endParaRPr lang="en-US" sz="2000" dirty="0"/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819453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2589150"/>
                      </a:ext>
                    </a:extLst>
                  </a:tr>
                  <a:tr h="370840">
                    <a:tc rowSpan="4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No IBD</a:t>
                          </a:r>
                          <a:endParaRPr lang="en-US" sz="2000" dirty="0"/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4685703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(1−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45785677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(1−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8175791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37464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48497440"/>
                  </p:ext>
                </p:extLst>
              </p:nvPr>
            </p:nvGraphicFramePr>
            <p:xfrm>
              <a:off x="2458720" y="3381586"/>
              <a:ext cx="5811520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52880">
                      <a:extLst>
                        <a:ext uri="{9D8B030D-6E8A-4147-A177-3AD203B41FA5}">
                          <a16:colId xmlns:a16="http://schemas.microsoft.com/office/drawing/2014/main" val="3201613119"/>
                        </a:ext>
                      </a:extLst>
                    </a:gridCol>
                    <a:gridCol w="1452880">
                      <a:extLst>
                        <a:ext uri="{9D8B030D-6E8A-4147-A177-3AD203B41FA5}">
                          <a16:colId xmlns:a16="http://schemas.microsoft.com/office/drawing/2014/main" val="2829291423"/>
                        </a:ext>
                      </a:extLst>
                    </a:gridCol>
                    <a:gridCol w="1452880">
                      <a:extLst>
                        <a:ext uri="{9D8B030D-6E8A-4147-A177-3AD203B41FA5}">
                          <a16:colId xmlns:a16="http://schemas.microsoft.com/office/drawing/2014/main" val="3371055838"/>
                        </a:ext>
                      </a:extLst>
                    </a:gridCol>
                    <a:gridCol w="1452880">
                      <a:extLst>
                        <a:ext uri="{9D8B030D-6E8A-4147-A177-3AD203B41FA5}">
                          <a16:colId xmlns:a16="http://schemas.microsoft.com/office/drawing/2014/main" val="3332547320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Probability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5377328"/>
                      </a:ext>
                    </a:extLst>
                  </a:tr>
                  <a:tr h="39624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IBD</a:t>
                          </a:r>
                          <a:endParaRPr lang="en-US" sz="2000" dirty="0"/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1261" t="-107692" r="-1681" b="-52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819453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261" t="-207692" r="-1681" b="-42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2589150"/>
                      </a:ext>
                    </a:extLst>
                  </a:tr>
                  <a:tr h="396240">
                    <a:tc rowSpan="4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No IBD</a:t>
                          </a:r>
                          <a:endParaRPr lang="en-US" sz="2000" dirty="0"/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301261" t="-303030" r="-1681" b="-3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4685703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1261" t="-409231" r="-1681" b="-2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45785677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1261" t="-509231" r="-1681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175791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1261" t="-609231" r="-1681" b="-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374648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8575040" y="4246880"/>
            <a:ext cx="568960" cy="40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35440" y="4246880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IBS</a:t>
            </a:r>
          </a:p>
        </p:txBody>
      </p:sp>
    </p:spTree>
    <p:extLst>
      <p:ext uri="{BB962C8B-B14F-4D97-AF65-F5344CB8AC3E}">
        <p14:creationId xmlns:p14="http://schemas.microsoft.com/office/powerpoint/2010/main" val="120508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diploid individuals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64447"/>
            <a:ext cx="10515600" cy="1818492"/>
          </a:xfrm>
        </p:spPr>
        <p:txBody>
          <a:bodyPr/>
          <a:lstStyle/>
          <a:p>
            <a:r>
              <a:rPr lang="en-US" dirty="0" smtClean="0"/>
              <a:t>The case of AB/AB can be IBD0 (A/B and B/A) or IBD2 (A/A and B/B)</a:t>
            </a:r>
          </a:p>
          <a:p>
            <a:r>
              <a:rPr lang="en-US" dirty="0" smtClean="0"/>
              <a:t>Sometimes counted “on average” as IBD1</a:t>
            </a:r>
          </a:p>
          <a:p>
            <a:endParaRPr lang="en-US" dirty="0"/>
          </a:p>
          <a:p>
            <a:r>
              <a:rPr lang="en-US" dirty="0" smtClean="0"/>
              <a:t>What is the probability for each configuration under IBD0/1/2?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376129"/>
              </p:ext>
            </p:extLst>
          </p:nvPr>
        </p:nvGraphicFramePr>
        <p:xfrm>
          <a:off x="1523041" y="4161605"/>
          <a:ext cx="81280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8878611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1170533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5671520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892481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69054927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</a:t>
                      </a:r>
                      <a:r>
                        <a:rPr lang="en-US" sz="2000" baseline="0" dirty="0" smtClean="0"/>
                        <a:t> 2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89153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5416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IBS2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IBS0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2766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IBS0/2</a:t>
                      </a:r>
                      <a:endParaRPr lang="en-US" sz="2000" dirty="0"/>
                    </a:p>
                  </a:txBody>
                  <a:tcPr anchor="ctr">
                    <a:solidFill>
                      <a:srgbClr val="E6DD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177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IBS0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IBS2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62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89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diploid individuals: IBD0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64447"/>
                <a:ext cx="10515600" cy="1818492"/>
              </a:xfrm>
            </p:spPr>
            <p:txBody>
              <a:bodyPr/>
              <a:lstStyle/>
              <a:p>
                <a:r>
                  <a:rPr lang="en-US" dirty="0" smtClean="0"/>
                  <a:t>Denote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64447"/>
                <a:ext cx="10515600" cy="1818492"/>
              </a:xfrm>
              <a:blipFill>
                <a:blip r:embed="rId2"/>
                <a:stretch>
                  <a:fillRect l="-812" t="-4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0816826"/>
                  </p:ext>
                </p:extLst>
              </p:nvPr>
            </p:nvGraphicFramePr>
            <p:xfrm>
              <a:off x="1355709" y="1865579"/>
              <a:ext cx="948058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E6DD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0816826"/>
                  </p:ext>
                </p:extLst>
              </p:nvPr>
            </p:nvGraphicFramePr>
            <p:xfrm>
              <a:off x="1355709" y="1865579"/>
              <a:ext cx="948058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9679" t="-204545" r="-200000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643" t="-204545" r="-100643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0643" t="-204545" r="-643" b="-2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9679" t="-309231" r="-200000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643" t="-309231" r="-100643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0643" t="-309231" r="-643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9679" t="-409231" r="-200000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643" t="-409231" r="-100643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0643" t="-409231" r="-643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8892424"/>
                  </p:ext>
                </p:extLst>
              </p:nvPr>
            </p:nvGraphicFramePr>
            <p:xfrm>
              <a:off x="1355709" y="4329664"/>
              <a:ext cx="948058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IBD0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E6DD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8892424"/>
                  </p:ext>
                </p:extLst>
              </p:nvPr>
            </p:nvGraphicFramePr>
            <p:xfrm>
              <a:off x="1355709" y="4329664"/>
              <a:ext cx="948058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IBD0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9679" t="-204545" r="-200000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643" t="-204545" r="-100643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643" t="-204545" r="-643" b="-2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9679" t="-309231" r="-200000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643" t="-309231" r="-100643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643" t="-309231" r="-643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9679" t="-409231" r="-200000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643" t="-409231" r="-100643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643" t="-409231" r="-643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0784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diploid individuals: IBD1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95269"/>
            <a:ext cx="10515600" cy="1602735"/>
          </a:xfrm>
        </p:spPr>
        <p:txBody>
          <a:bodyPr/>
          <a:lstStyle/>
          <a:p>
            <a:r>
              <a:rPr lang="en-US" dirty="0" smtClean="0"/>
              <a:t>One allele must be shared (=be the same) between the two individuals</a:t>
            </a:r>
          </a:p>
          <a:p>
            <a:r>
              <a:rPr lang="en-US" dirty="0" smtClean="0"/>
              <a:t>A configuration like AA/BB is impossible</a:t>
            </a:r>
          </a:p>
          <a:p>
            <a:r>
              <a:rPr lang="en-US" dirty="0" smtClean="0"/>
              <a:t>In AB/AB, either A or B can be shared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064208"/>
              </p:ext>
            </p:extLst>
          </p:nvPr>
        </p:nvGraphicFramePr>
        <p:xfrm>
          <a:off x="1355709" y="3797120"/>
          <a:ext cx="948058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6116">
                  <a:extLst>
                    <a:ext uri="{9D8B030D-6E8A-4147-A177-3AD203B41FA5}">
                      <a16:colId xmlns:a16="http://schemas.microsoft.com/office/drawing/2014/main" val="2088786119"/>
                    </a:ext>
                  </a:extLst>
                </a:gridCol>
                <a:gridCol w="1896116">
                  <a:extLst>
                    <a:ext uri="{9D8B030D-6E8A-4147-A177-3AD203B41FA5}">
                      <a16:colId xmlns:a16="http://schemas.microsoft.com/office/drawing/2014/main" val="2811705330"/>
                    </a:ext>
                  </a:extLst>
                </a:gridCol>
                <a:gridCol w="1896116">
                  <a:extLst>
                    <a:ext uri="{9D8B030D-6E8A-4147-A177-3AD203B41FA5}">
                      <a16:colId xmlns:a16="http://schemas.microsoft.com/office/drawing/2014/main" val="256715204"/>
                    </a:ext>
                  </a:extLst>
                </a:gridCol>
                <a:gridCol w="1896116">
                  <a:extLst>
                    <a:ext uri="{9D8B030D-6E8A-4147-A177-3AD203B41FA5}">
                      <a16:colId xmlns:a16="http://schemas.microsoft.com/office/drawing/2014/main" val="2089248140"/>
                    </a:ext>
                  </a:extLst>
                </a:gridCol>
                <a:gridCol w="1896116">
                  <a:extLst>
                    <a:ext uri="{9D8B030D-6E8A-4147-A177-3AD203B41FA5}">
                      <a16:colId xmlns:a16="http://schemas.microsoft.com/office/drawing/2014/main" val="969054927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993366"/>
                          </a:solidFill>
                        </a:rPr>
                        <a:t>IBD1</a:t>
                      </a:r>
                      <a:endParaRPr lang="en-US" sz="2000" dirty="0">
                        <a:solidFill>
                          <a:srgbClr val="993366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</a:t>
                      </a:r>
                      <a:r>
                        <a:rPr lang="en-US" sz="2000" baseline="0" dirty="0" smtClean="0"/>
                        <a:t> 2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89153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5416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 shared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 shared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2766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 shared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A/B shared</a:t>
                      </a:r>
                      <a:endParaRPr lang="en-US" sz="2000" dirty="0"/>
                    </a:p>
                  </a:txBody>
                  <a:tcPr anchor="ctr">
                    <a:solidFill>
                      <a:srgbClr val="E6DD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 shared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177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B shared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 shared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62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244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diploid individuals: IBD1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46640"/>
                <a:ext cx="10515600" cy="161301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probability of each configuration:</a:t>
                </a:r>
              </a:p>
              <a:p>
                <a:r>
                  <a:rPr lang="en-US" dirty="0" smtClean="0"/>
                  <a:t>The probability of the shared allele to be A or B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 probability of the non-shared alleles, one in each individual</a:t>
                </a:r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46640"/>
                <a:ext cx="10515600" cy="1613010"/>
              </a:xfrm>
              <a:blipFill>
                <a:blip r:embed="rId2"/>
                <a:stretch>
                  <a:fillRect l="-812" t="-5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4911645"/>
                  </p:ext>
                </p:extLst>
              </p:nvPr>
            </p:nvGraphicFramePr>
            <p:xfrm>
              <a:off x="1119403" y="4411859"/>
              <a:ext cx="9852464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22680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E6DD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4911645"/>
                  </p:ext>
                </p:extLst>
              </p:nvPr>
            </p:nvGraphicFramePr>
            <p:xfrm>
              <a:off x="1119403" y="4411859"/>
              <a:ext cx="9852464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22680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9679" t="-204545" r="-219551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51344" t="-204545" r="-84140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20257" t="-204545" r="-643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9679" t="-309231" r="-219551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51344" t="-309231" r="-84140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20257" t="-309231" r="-643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9679" t="-409231" r="-219551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51344" t="-409231" r="-84140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20257" t="-409231" r="-643" b="-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7809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diploid individuals: IBD1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9323450"/>
                  </p:ext>
                </p:extLst>
              </p:nvPr>
            </p:nvGraphicFramePr>
            <p:xfrm>
              <a:off x="1119403" y="4411859"/>
              <a:ext cx="9852464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22680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E6DD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9323450"/>
                  </p:ext>
                </p:extLst>
              </p:nvPr>
            </p:nvGraphicFramePr>
            <p:xfrm>
              <a:off x="1119403" y="4411859"/>
              <a:ext cx="9852464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22680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679" t="-204545" r="-219551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51344" t="-204545" r="-84140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20257" t="-204545" r="-643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679" t="-309231" r="-219551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51344" t="-309231" r="-84140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20257" t="-309231" r="-643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679" t="-409231" r="-219551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51344" t="-409231" r="-84140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20257" t="-409231" r="-643" b="-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89786"/>
                <a:ext cx="10515600" cy="268152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Example: AA/AB</a:t>
                </a:r>
              </a:p>
              <a:p>
                <a:pPr lvl="1"/>
                <a:r>
                  <a:rPr lang="en-US" dirty="0" smtClean="0"/>
                  <a:t>The shared allele is A,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Individual 1 has another allele A,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; Individual 2 has another allele B,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Example: AB/AB</a:t>
                </a:r>
              </a:p>
              <a:p>
                <a:pPr lvl="1"/>
                <a:r>
                  <a:rPr lang="en-US" dirty="0" smtClean="0"/>
                  <a:t>The shared allele is A,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. The other two alleles are B,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Or</a:t>
                </a:r>
                <a:endParaRPr lang="en-US" dirty="0"/>
              </a:p>
              <a:p>
                <a:pPr lvl="1"/>
                <a:r>
                  <a:rPr lang="en-US" dirty="0"/>
                  <a:t>The shared allele is </a:t>
                </a:r>
                <a:r>
                  <a:rPr lang="en-US" dirty="0" smtClean="0"/>
                  <a:t>B, </a:t>
                </a:r>
                <a:r>
                  <a:rPr lang="en-US" dirty="0"/>
                  <a:t>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/>
                  <a:t>. </a:t>
                </a:r>
                <a:r>
                  <a:rPr lang="en-US" dirty="0"/>
                  <a:t>The other two alleles are </a:t>
                </a:r>
                <a:r>
                  <a:rPr lang="en-US" dirty="0" smtClean="0"/>
                  <a:t>A, </a:t>
                </a:r>
                <a:r>
                  <a:rPr lang="en-US" dirty="0"/>
                  <a:t>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89786"/>
                <a:ext cx="10515600" cy="2681522"/>
              </a:xfrm>
              <a:blipFill>
                <a:blip r:embed="rId3"/>
                <a:stretch>
                  <a:fillRect l="-812" t="-3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415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diploid individuals: IBD1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3345462"/>
                  </p:ext>
                </p:extLst>
              </p:nvPr>
            </p:nvGraphicFramePr>
            <p:xfrm>
              <a:off x="1026936" y="3632734"/>
              <a:ext cx="9852464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22680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E6DD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3345462"/>
                  </p:ext>
                </p:extLst>
              </p:nvPr>
            </p:nvGraphicFramePr>
            <p:xfrm>
              <a:off x="1026936" y="3632734"/>
              <a:ext cx="9852464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22680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679" t="-204545" r="-219551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51344" t="-204545" r="-84140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20257" t="-204545" r="-643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679" t="-309231" r="-219551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51344" t="-309231" r="-84140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20257" t="-309231" r="-643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679" t="-409231" r="-219551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51344" t="-409231" r="-84140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20257" t="-409231" r="-643" b="-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880204"/>
                <a:ext cx="10515600" cy="94519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probabilities can be simplified</a:t>
                </a:r>
              </a:p>
              <a:p>
                <a:r>
                  <a:rPr lang="en-US" dirty="0" smtClean="0"/>
                  <a:t>Recall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880204"/>
                <a:ext cx="10515600" cy="945190"/>
              </a:xfrm>
              <a:blipFill>
                <a:blip r:embed="rId3"/>
                <a:stretch>
                  <a:fillRect l="-812" t="-9032" b="-7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082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diploid individuals: IBD2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95270"/>
            <a:ext cx="10515600" cy="1345882"/>
          </a:xfrm>
        </p:spPr>
        <p:txBody>
          <a:bodyPr/>
          <a:lstStyle/>
          <a:p>
            <a:r>
              <a:rPr lang="en-US" dirty="0" smtClean="0"/>
              <a:t>Both alleles must be shared (=be the same) between the two individuals</a:t>
            </a:r>
          </a:p>
          <a:p>
            <a:r>
              <a:rPr lang="en-US" dirty="0" smtClean="0"/>
              <a:t>A number of configurations are impossible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215480"/>
              </p:ext>
            </p:extLst>
          </p:nvPr>
        </p:nvGraphicFramePr>
        <p:xfrm>
          <a:off x="1355709" y="3797120"/>
          <a:ext cx="948058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6116">
                  <a:extLst>
                    <a:ext uri="{9D8B030D-6E8A-4147-A177-3AD203B41FA5}">
                      <a16:colId xmlns:a16="http://schemas.microsoft.com/office/drawing/2014/main" val="2088786119"/>
                    </a:ext>
                  </a:extLst>
                </a:gridCol>
                <a:gridCol w="1896116">
                  <a:extLst>
                    <a:ext uri="{9D8B030D-6E8A-4147-A177-3AD203B41FA5}">
                      <a16:colId xmlns:a16="http://schemas.microsoft.com/office/drawing/2014/main" val="2811705330"/>
                    </a:ext>
                  </a:extLst>
                </a:gridCol>
                <a:gridCol w="1896116">
                  <a:extLst>
                    <a:ext uri="{9D8B030D-6E8A-4147-A177-3AD203B41FA5}">
                      <a16:colId xmlns:a16="http://schemas.microsoft.com/office/drawing/2014/main" val="256715204"/>
                    </a:ext>
                  </a:extLst>
                </a:gridCol>
                <a:gridCol w="1896116">
                  <a:extLst>
                    <a:ext uri="{9D8B030D-6E8A-4147-A177-3AD203B41FA5}">
                      <a16:colId xmlns:a16="http://schemas.microsoft.com/office/drawing/2014/main" val="2089248140"/>
                    </a:ext>
                  </a:extLst>
                </a:gridCol>
                <a:gridCol w="1896116">
                  <a:extLst>
                    <a:ext uri="{9D8B030D-6E8A-4147-A177-3AD203B41FA5}">
                      <a16:colId xmlns:a16="http://schemas.microsoft.com/office/drawing/2014/main" val="969054927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993366"/>
                          </a:solidFill>
                        </a:rPr>
                        <a:t>IBD2</a:t>
                      </a:r>
                      <a:endParaRPr lang="en-US" sz="2000" dirty="0">
                        <a:solidFill>
                          <a:srgbClr val="993366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</a:t>
                      </a:r>
                      <a:r>
                        <a:rPr lang="en-US" sz="2000" baseline="0" dirty="0" smtClean="0"/>
                        <a:t> 2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89153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5416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A,A shared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2766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A,B shared</a:t>
                      </a:r>
                      <a:endParaRPr lang="en-US" sz="2000" dirty="0"/>
                    </a:p>
                  </a:txBody>
                  <a:tcPr anchor="ctr">
                    <a:solidFill>
                      <a:srgbClr val="E6DD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177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B,B shared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62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63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diploid individuals: IBD2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808286"/>
            <a:ext cx="10515600" cy="1191768"/>
          </a:xfrm>
        </p:spPr>
        <p:txBody>
          <a:bodyPr>
            <a:normAutofit/>
          </a:bodyPr>
          <a:lstStyle/>
          <a:p>
            <a:r>
              <a:rPr lang="en-US" dirty="0" smtClean="0"/>
              <a:t>The probability of each configuration = the probability of the two shared alleles to be AA, AB, or BB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5880358"/>
                  </p:ext>
                </p:extLst>
              </p:nvPr>
            </p:nvGraphicFramePr>
            <p:xfrm>
              <a:off x="1355709" y="3797120"/>
              <a:ext cx="948058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IBD2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E6DD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5880358"/>
                  </p:ext>
                </p:extLst>
              </p:nvPr>
            </p:nvGraphicFramePr>
            <p:xfrm>
              <a:off x="1355709" y="3797120"/>
              <a:ext cx="948058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96116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896116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IBD2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679" t="-204545" r="-200000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643" t="-204545" r="-100643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0643" t="-204545" r="-643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679" t="-309231" r="-200000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643" t="-309231" r="-100643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0643" t="-309231" r="-643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679" t="-409231" r="-200000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643" t="-409231" r="-100643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0643" t="-409231" r="-643" b="-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447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Plink’s</a:t>
            </a:r>
            <a:r>
              <a:rPr lang="en-US" dirty="0" smtClean="0"/>
              <a:t> 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13077"/>
                <a:ext cx="10515600" cy="2270555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Target: infer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𝐼𝐵𝐷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𝐼𝐵𝐷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(and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𝐼𝐵𝐷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0" dirty="0" smtClean="0"/>
                  <a:t>)</a:t>
                </a:r>
              </a:p>
              <a:p>
                <a:pPr lvl="1"/>
                <a:r>
                  <a:rPr lang="en-US" dirty="0" smtClean="0"/>
                  <a:t>Given these, can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How are these related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𝐼𝐵𝑆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𝐼𝐵𝑆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𝐼𝐵𝑆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?</a:t>
                </a:r>
              </a:p>
              <a:p>
                <a:r>
                  <a:rPr lang="en-US" sz="2000" dirty="0" smtClean="0"/>
                  <a:t>IBD probabilities can be obtained from the proportion of the genome IBS0/1/2 (later)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13077"/>
                <a:ext cx="10515600" cy="2270555"/>
              </a:xfrm>
              <a:blipFill>
                <a:blip r:embed="rId2"/>
                <a:stretch>
                  <a:fillRect l="-754" t="-3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644108"/>
              </p:ext>
            </p:extLst>
          </p:nvPr>
        </p:nvGraphicFramePr>
        <p:xfrm>
          <a:off x="1523041" y="4161605"/>
          <a:ext cx="81280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8878611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1170533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5671520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892481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69054927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</a:t>
                      </a:r>
                      <a:r>
                        <a:rPr lang="en-US" sz="2000" baseline="0" dirty="0" smtClean="0"/>
                        <a:t> 2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89153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5416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IBS2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IBS0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2766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IBS2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177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IBS0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IBS2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6256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flipH="1">
            <a:off x="9048649" y="2563688"/>
            <a:ext cx="2605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Purcell et al., AJHG, 2007</a:t>
            </a:r>
          </a:p>
        </p:txBody>
      </p:sp>
    </p:spTree>
    <p:extLst>
      <p:ext uri="{BB962C8B-B14F-4D97-AF65-F5344CB8AC3E}">
        <p14:creationId xmlns:p14="http://schemas.microsoft.com/office/powerpoint/2010/main" val="1503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Plink’s algorithm: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175684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If IBD=1/2, IBS cannot be 0, because at least one allele must be the same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1756847"/>
              </a:xfrm>
              <a:blipFill>
                <a:blip r:embed="rId3"/>
                <a:stretch>
                  <a:fillRect l="-812" t="-3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2375748"/>
                  </p:ext>
                </p:extLst>
              </p:nvPr>
            </p:nvGraphicFramePr>
            <p:xfrm>
              <a:off x="1523041" y="4161605"/>
              <a:ext cx="812800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IBD0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2375748"/>
                  </p:ext>
                </p:extLst>
              </p:nvPr>
            </p:nvGraphicFramePr>
            <p:xfrm>
              <a:off x="1523041" y="4161605"/>
              <a:ext cx="812800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IBD0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375" t="-204545" r="-749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375" t="-409231" r="-200749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0825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Plink’s algorithm: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45546"/>
                <a:ext cx="10263996" cy="226221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45546"/>
                <a:ext cx="10263996" cy="2262219"/>
              </a:xfrm>
              <a:blipFill>
                <a:blip r:embed="rId3"/>
                <a:stretch>
                  <a:fillRect l="-832" t="-2426" b="-5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5838449"/>
                  </p:ext>
                </p:extLst>
              </p:nvPr>
            </p:nvGraphicFramePr>
            <p:xfrm>
              <a:off x="1523041" y="4161605"/>
              <a:ext cx="812800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IBD0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5838449"/>
                  </p:ext>
                </p:extLst>
              </p:nvPr>
            </p:nvGraphicFramePr>
            <p:xfrm>
              <a:off x="1523041" y="4161605"/>
              <a:ext cx="812800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IBD0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375" t="-204545" r="-100749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375" t="-309231" r="-200749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375" t="-309231" r="-749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375" t="-409231" r="-100749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/>
          <p:cNvSpPr txBox="1"/>
          <p:nvPr/>
        </p:nvSpPr>
        <p:spPr>
          <a:xfrm>
            <a:off x="7500135" y="2545822"/>
            <a:ext cx="3239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If IBD=2, IBS cannot be </a:t>
            </a:r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329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71981"/>
                <a:ext cx="10515600" cy="250686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𝑝𝑞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𝑝𝑞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 smtClean="0"/>
                  <a:t>Intuition: no matter what the shared allele is, the two others (one in each </a:t>
                </a:r>
                <a:r>
                  <a:rPr lang="en-US" dirty="0" err="1" smtClean="0"/>
                  <a:t>ind</a:t>
                </a:r>
                <a:r>
                  <a:rPr lang="en-US" dirty="0" smtClean="0"/>
                  <a:t>) must be different to end up with IBS1</a:t>
                </a:r>
              </a:p>
              <a:p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71981"/>
                <a:ext cx="10515600" cy="2506860"/>
              </a:xfrm>
              <a:blipFill>
                <a:blip r:embed="rId2"/>
                <a:stretch>
                  <a:fillRect l="-754" t="-2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Plink’s algorithm: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7625285"/>
                  </p:ext>
                </p:extLst>
              </p:nvPr>
            </p:nvGraphicFramePr>
            <p:xfrm>
              <a:off x="1844303" y="4347646"/>
              <a:ext cx="942921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92773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325367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8017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2260315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227059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45441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7625285"/>
                  </p:ext>
                </p:extLst>
              </p:nvPr>
            </p:nvGraphicFramePr>
            <p:xfrm>
              <a:off x="1844303" y="4347646"/>
              <a:ext cx="942921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92773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325367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88017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2260315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227059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16981" t="-204545" r="-101078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60518" t="-309231" r="-241424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15282" t="-309231" r="-536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16981" t="-409231" r="-101078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8722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Plink’s algorithm: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45546"/>
                <a:ext cx="10263996" cy="226221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45546"/>
                <a:ext cx="10263996" cy="2262219"/>
              </a:xfrm>
              <a:blipFill>
                <a:blip r:embed="rId3"/>
                <a:stretch>
                  <a:fillRect l="-832" t="-2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5697793"/>
                  </p:ext>
                </p:extLst>
              </p:nvPr>
            </p:nvGraphicFramePr>
            <p:xfrm>
              <a:off x="1625783" y="4048589"/>
              <a:ext cx="812800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IBD0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5697793"/>
                  </p:ext>
                </p:extLst>
              </p:nvPr>
            </p:nvGraphicFramePr>
            <p:xfrm>
              <a:off x="1625783" y="4048589"/>
              <a:ext cx="812800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IBD0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375" t="-204545" r="-200749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375" t="-309231" r="-10074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375" t="-409231" r="-749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1438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Plink’s algorithm: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2015417"/>
                <a:ext cx="10263996" cy="86134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2015417"/>
                <a:ext cx="10263996" cy="861348"/>
              </a:xfrm>
              <a:blipFill>
                <a:blip r:embed="rId3"/>
                <a:stretch>
                  <a:fillRect l="-832" t="-7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9651422"/>
                  </p:ext>
                </p:extLst>
              </p:nvPr>
            </p:nvGraphicFramePr>
            <p:xfrm>
              <a:off x="1625783" y="4048589"/>
              <a:ext cx="812800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9651422"/>
                  </p:ext>
                </p:extLst>
              </p:nvPr>
            </p:nvGraphicFramePr>
            <p:xfrm>
              <a:off x="1625783" y="4048589"/>
              <a:ext cx="812800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375" t="-204545" r="-200749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375" t="-309231" r="-10074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375" t="-409231" r="-749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0293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Plink’s algorithm: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99659"/>
                <a:ext cx="10263996" cy="183739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Makes sense, because if IBD=2, both alleles must be the same, and thus IBS=2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99659"/>
                <a:ext cx="10263996" cy="1837393"/>
              </a:xfrm>
              <a:blipFill>
                <a:blip r:embed="rId3"/>
                <a:stretch>
                  <a:fillRect l="-832" t="-3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5116580"/>
                  </p:ext>
                </p:extLst>
              </p:nvPr>
            </p:nvGraphicFramePr>
            <p:xfrm>
              <a:off x="1625783" y="4048589"/>
              <a:ext cx="812800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IBD2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5116580"/>
                  </p:ext>
                </p:extLst>
              </p:nvPr>
            </p:nvGraphicFramePr>
            <p:xfrm>
              <a:off x="1625783" y="4048589"/>
              <a:ext cx="812800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IBD2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375" t="-204545" r="-200749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0375" t="-309231" r="-10074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00375" t="-409231" r="-749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4061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Plink’s</a:t>
            </a:r>
            <a:r>
              <a:rPr lang="en-US" dirty="0" smtClean="0"/>
              <a:t> algorithm: putting it all together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45546"/>
                <a:ext cx="10263996" cy="432373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𝑝𝑞𝑃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endParaRPr lang="en-US" dirty="0"/>
              </a:p>
              <a:p>
                <a:r>
                  <a:rPr lang="en-US" dirty="0" smtClean="0"/>
                  <a:t>The above is for a single SNP</a:t>
                </a:r>
              </a:p>
              <a:p>
                <a:r>
                  <a:rPr lang="en-US" dirty="0" smtClean="0"/>
                  <a:t>Assume we know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for each SNP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Denote the number of SNPs with IBS0/1/2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45546"/>
                <a:ext cx="10263996" cy="4323739"/>
              </a:xfrm>
              <a:blipFill>
                <a:blip r:embed="rId2"/>
                <a:stretch>
                  <a:fillRect l="-832" t="-1269" b="-15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576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Plink’s</a:t>
            </a:r>
            <a:r>
              <a:rPr lang="en-US" dirty="0"/>
              <a:t> algorithm: putting it all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0" y="1645546"/>
                <a:ext cx="10547479" cy="4323739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bSup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+4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bSup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bSup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dirty="0" smtClean="0"/>
                  <a:t>These are three equations with three variables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We can solve for them and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Notes:</a:t>
                </a:r>
              </a:p>
              <a:p>
                <a:r>
                  <a:rPr lang="en-US" dirty="0" smtClean="0"/>
                  <a:t>Some tricks are needed when estimating the allele frequencies in small samples</a:t>
                </a:r>
              </a:p>
              <a:p>
                <a:r>
                  <a:rPr lang="en-US" dirty="0" smtClean="0"/>
                  <a:t>The probability of an error can be taken into account (e.g., IBS=1 when IBD=2)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0" y="1645546"/>
                <a:ext cx="10547479" cy="4323739"/>
              </a:xfrm>
              <a:blipFill>
                <a:blip r:embed="rId2"/>
                <a:stretch>
                  <a:fillRect l="-694" t="-131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470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KING: A “robust” method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92529"/>
                <a:ext cx="10681043" cy="2815085"/>
              </a:xfrm>
            </p:spPr>
            <p:txBody>
              <a:bodyPr>
                <a:normAutofit/>
              </a:bodyPr>
              <a:lstStyle/>
              <a:p>
                <a:r>
                  <a:rPr lang="en-US" dirty="0" err="1" smtClean="0"/>
                  <a:t>Plink’s</a:t>
                </a:r>
                <a:r>
                  <a:rPr lang="en-US" dirty="0" smtClean="0"/>
                  <a:t> method is problematic because allele frequencies must be estimated from the sample, which may not be representative</a:t>
                </a:r>
              </a:p>
              <a:p>
                <a:r>
                  <a:rPr lang="en-US" dirty="0" smtClean="0"/>
                  <a:t>Some methods are “robust”, i.e., make no use of frequencies, and can infer relationships just based on the two individuals</a:t>
                </a:r>
              </a:p>
              <a:p>
                <a:r>
                  <a:rPr lang="en-US" dirty="0" smtClean="0"/>
                  <a:t>Current </a:t>
                </a:r>
                <a:r>
                  <a:rPr lang="en-US" dirty="0"/>
                  <a:t>standard: KING </a:t>
                </a:r>
                <a:r>
                  <a:rPr lang="en-US" sz="2000" dirty="0"/>
                  <a:t>(</a:t>
                </a:r>
                <a:r>
                  <a:rPr lang="en-US" sz="2000" dirty="0" err="1"/>
                  <a:t>Manichaikul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et al., Bioinformatics, 2010)</a:t>
                </a:r>
              </a:p>
              <a:p>
                <a:r>
                  <a:rPr lang="en-US" dirty="0" smtClean="0"/>
                  <a:t>Uses only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</m:sub>
                    </m:sSub>
                  </m:oMath>
                </a14:m>
                <a:r>
                  <a:rPr lang="en-US" dirty="0" smtClean="0"/>
                  <a:t> (IBS2),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n-US" dirty="0" smtClean="0"/>
                  <a:t> (IBS0/2),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bSup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bSup>
                  </m:oMath>
                </a14:m>
                <a:r>
                  <a:rPr lang="en-US" dirty="0" smtClean="0"/>
                  <a:t> (heterozygosity)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92529"/>
                <a:ext cx="10681043" cy="2815085"/>
              </a:xfrm>
              <a:blipFill>
                <a:blip r:embed="rId2"/>
                <a:stretch>
                  <a:fillRect l="-799" t="-3030" r="-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448212"/>
              </p:ext>
            </p:extLst>
          </p:nvPr>
        </p:nvGraphicFramePr>
        <p:xfrm>
          <a:off x="2262779" y="4588232"/>
          <a:ext cx="6326415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5283">
                  <a:extLst>
                    <a:ext uri="{9D8B030D-6E8A-4147-A177-3AD203B41FA5}">
                      <a16:colId xmlns:a16="http://schemas.microsoft.com/office/drawing/2014/main" val="2088786119"/>
                    </a:ext>
                  </a:extLst>
                </a:gridCol>
                <a:gridCol w="1265283">
                  <a:extLst>
                    <a:ext uri="{9D8B030D-6E8A-4147-A177-3AD203B41FA5}">
                      <a16:colId xmlns:a16="http://schemas.microsoft.com/office/drawing/2014/main" val="2811705330"/>
                    </a:ext>
                  </a:extLst>
                </a:gridCol>
                <a:gridCol w="1265283">
                  <a:extLst>
                    <a:ext uri="{9D8B030D-6E8A-4147-A177-3AD203B41FA5}">
                      <a16:colId xmlns:a16="http://schemas.microsoft.com/office/drawing/2014/main" val="256715204"/>
                    </a:ext>
                  </a:extLst>
                </a:gridCol>
                <a:gridCol w="1265283">
                  <a:extLst>
                    <a:ext uri="{9D8B030D-6E8A-4147-A177-3AD203B41FA5}">
                      <a16:colId xmlns:a16="http://schemas.microsoft.com/office/drawing/2014/main" val="2089248140"/>
                    </a:ext>
                  </a:extLst>
                </a:gridCol>
                <a:gridCol w="1265283">
                  <a:extLst>
                    <a:ext uri="{9D8B030D-6E8A-4147-A177-3AD203B41FA5}">
                      <a16:colId xmlns:a16="http://schemas.microsoft.com/office/drawing/2014/main" val="969054927"/>
                    </a:ext>
                  </a:extLst>
                </a:gridCol>
              </a:tblGrid>
              <a:tr h="274155">
                <a:tc rowSpan="2" gridSpan="2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Individual</a:t>
                      </a:r>
                      <a:r>
                        <a:rPr lang="en-US" sz="1800" baseline="0" dirty="0" smtClean="0"/>
                        <a:t> 2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89153"/>
                  </a:ext>
                </a:extLst>
              </a:tr>
              <a:tr h="274155">
                <a:tc gridSpan="2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AB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BB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54161"/>
                  </a:ext>
                </a:extLst>
              </a:tr>
              <a:tr h="274155"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Individual 1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IBS2</a:t>
                      </a:r>
                      <a:endParaRPr lang="en-US" sz="18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276669"/>
                  </a:ext>
                </a:extLst>
              </a:tr>
              <a:tr h="274155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AB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IBS0/2</a:t>
                      </a:r>
                      <a:endParaRPr lang="en-US" sz="1800" dirty="0"/>
                    </a:p>
                  </a:txBody>
                  <a:tcPr anchor="ctr">
                    <a:solidFill>
                      <a:srgbClr val="E6DD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0177001"/>
                  </a:ext>
                </a:extLst>
              </a:tr>
              <a:tr h="274155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BB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IBS2</a:t>
                      </a:r>
                      <a:endParaRPr lang="en-US" sz="18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62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37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736367"/>
            <a:ext cx="10515600" cy="1952055"/>
          </a:xfrm>
        </p:spPr>
        <p:txBody>
          <a:bodyPr/>
          <a:lstStyle/>
          <a:p>
            <a:r>
              <a:rPr lang="en-US" dirty="0" smtClean="0"/>
              <a:t>In general, a method can make use of the counts of each IBS category</a:t>
            </a:r>
          </a:p>
          <a:p>
            <a:pPr lvl="1"/>
            <a:r>
              <a:rPr lang="en-US" dirty="0" smtClean="0"/>
              <a:t>9 overall, 4 distinct categories</a:t>
            </a:r>
          </a:p>
          <a:p>
            <a:pPr lvl="1"/>
            <a:r>
              <a:rPr lang="en-US" dirty="0" smtClean="0"/>
              <a:t>As well as the total genotype counts in each individual</a:t>
            </a:r>
          </a:p>
          <a:p>
            <a:r>
              <a:rPr lang="en-US" dirty="0" smtClean="0"/>
              <a:t>For example, </a:t>
            </a:r>
            <a:r>
              <a:rPr lang="en-US" dirty="0" err="1" smtClean="0"/>
              <a:t>Waples</a:t>
            </a:r>
            <a:r>
              <a:rPr lang="en-US" dirty="0" smtClean="0"/>
              <a:t> et al., </a:t>
            </a:r>
            <a:r>
              <a:rPr lang="en-US" dirty="0" err="1" smtClean="0"/>
              <a:t>Mol</a:t>
            </a:r>
            <a:r>
              <a:rPr lang="en-US" dirty="0" smtClean="0"/>
              <a:t> </a:t>
            </a:r>
            <a:r>
              <a:rPr lang="en-US" dirty="0" err="1" smtClean="0"/>
              <a:t>Ecol</a:t>
            </a:r>
            <a:r>
              <a:rPr lang="en-US" dirty="0" smtClean="0"/>
              <a:t>, 2019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765119"/>
              </p:ext>
            </p:extLst>
          </p:nvPr>
        </p:nvGraphicFramePr>
        <p:xfrm>
          <a:off x="1564137" y="3873928"/>
          <a:ext cx="8128002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08878611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81170533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5671520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8924814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96905492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45948926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</a:t>
                      </a:r>
                      <a:r>
                        <a:rPr lang="en-US" sz="2000" baseline="0" dirty="0" smtClean="0"/>
                        <a:t> 2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489153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5416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IBS2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IBS0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 AA</a:t>
                      </a:r>
                      <a:endParaRPr lang="en-US" sz="2000" dirty="0"/>
                    </a:p>
                  </a:txBody>
                  <a:tcPr anchor="ctr">
                    <a:solidFill>
                      <a:srgbClr val="DD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2766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IBS0/2</a:t>
                      </a:r>
                      <a:endParaRPr lang="en-US" sz="2000" dirty="0"/>
                    </a:p>
                  </a:txBody>
                  <a:tcPr anchor="ctr">
                    <a:solidFill>
                      <a:srgbClr val="E6DD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 AB</a:t>
                      </a:r>
                      <a:endParaRPr lang="en-US" sz="2000" dirty="0"/>
                    </a:p>
                  </a:txBody>
                  <a:tcPr anchor="ctr">
                    <a:solidFill>
                      <a:srgbClr val="DD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177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IBS0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IBS1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IBS2</a:t>
                      </a:r>
                      <a:endParaRPr lang="en-US" sz="2000" dirty="0"/>
                    </a:p>
                  </a:txBody>
                  <a:tcPr anchor="ctr"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 BB</a:t>
                      </a:r>
                      <a:endParaRPr lang="en-US" sz="2000" dirty="0"/>
                    </a:p>
                  </a:txBody>
                  <a:tcPr anchor="ctr">
                    <a:solidFill>
                      <a:srgbClr val="DD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6256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 AA</a:t>
                      </a:r>
                      <a:endParaRPr lang="en-US" sz="2000" dirty="0"/>
                    </a:p>
                  </a:txBody>
                  <a:tcPr anchor="ctr">
                    <a:solidFill>
                      <a:srgbClr val="DD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 AB</a:t>
                      </a:r>
                      <a:endParaRPr lang="en-US" sz="2000" dirty="0"/>
                    </a:p>
                  </a:txBody>
                  <a:tcPr anchor="ctr">
                    <a:solidFill>
                      <a:srgbClr val="DD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 BB</a:t>
                      </a:r>
                      <a:endParaRPr lang="en-US" sz="2000" dirty="0"/>
                    </a:p>
                  </a:txBody>
                  <a:tcPr anchor="ctr">
                    <a:solidFill>
                      <a:srgbClr val="DD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435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62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relationship?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KING paper recommended, somewhat arbitrarily: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848" y="2533825"/>
            <a:ext cx="9227727" cy="383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9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IBD is a property of </a:t>
            </a:r>
            <a:r>
              <a:rPr lang="en-US" b="1" dirty="0" smtClean="0"/>
              <a:t>segments</a:t>
            </a:r>
            <a:endParaRPr lang="en-US" b="1" dirty="0"/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569824" y="1526637"/>
            <a:ext cx="4073070" cy="4449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 smtClean="0"/>
          </a:p>
        </p:txBody>
      </p:sp>
      <p:pic>
        <p:nvPicPr>
          <p:cNvPr id="122" name="Picture 1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102" y="1890688"/>
            <a:ext cx="124079" cy="335551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871" y="2601443"/>
            <a:ext cx="134097" cy="362646"/>
          </a:xfrm>
          <a:prstGeom prst="rect">
            <a:avLst/>
          </a:prstGeom>
        </p:spPr>
      </p:pic>
      <p:sp>
        <p:nvSpPr>
          <p:cNvPr id="124" name="Rectangle 123"/>
          <p:cNvSpPr/>
          <p:nvPr/>
        </p:nvSpPr>
        <p:spPr>
          <a:xfrm>
            <a:off x="9074707" y="1880793"/>
            <a:ext cx="584251" cy="1386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9074707" y="2061689"/>
            <a:ext cx="584251" cy="1386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8835694" y="1748405"/>
            <a:ext cx="1062276" cy="56497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9122331" y="3060009"/>
            <a:ext cx="219565" cy="1395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9122331" y="3238838"/>
            <a:ext cx="257770" cy="139001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883319" y="2921394"/>
            <a:ext cx="1062276" cy="56497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Connector 134"/>
          <p:cNvCxnSpPr/>
          <p:nvPr/>
        </p:nvCxnSpPr>
        <p:spPr>
          <a:xfrm>
            <a:off x="9407385" y="2548508"/>
            <a:ext cx="0" cy="368538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angle 135"/>
          <p:cNvSpPr/>
          <p:nvPr/>
        </p:nvSpPr>
        <p:spPr>
          <a:xfrm>
            <a:off x="9341424" y="3060009"/>
            <a:ext cx="219565" cy="139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9561122" y="3060009"/>
            <a:ext cx="144286" cy="1395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7718934" y="1876548"/>
            <a:ext cx="584251" cy="1386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7718934" y="2057444"/>
            <a:ext cx="584251" cy="138687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7479922" y="1744161"/>
            <a:ext cx="1062276" cy="56497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620" y="2606359"/>
            <a:ext cx="134097" cy="362646"/>
          </a:xfrm>
          <a:prstGeom prst="rect">
            <a:avLst/>
          </a:prstGeom>
        </p:spPr>
      </p:pic>
      <p:sp>
        <p:nvSpPr>
          <p:cNvPr id="142" name="Rectangle 141"/>
          <p:cNvSpPr/>
          <p:nvPr/>
        </p:nvSpPr>
        <p:spPr>
          <a:xfrm>
            <a:off x="7872342" y="3240605"/>
            <a:ext cx="296446" cy="1390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/>
          <p:cNvSpPr/>
          <p:nvPr/>
        </p:nvSpPr>
        <p:spPr>
          <a:xfrm>
            <a:off x="7534196" y="2917047"/>
            <a:ext cx="1062276" cy="56497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4" name="Straight Connector 143"/>
          <p:cNvCxnSpPr/>
          <p:nvPr/>
        </p:nvCxnSpPr>
        <p:spPr>
          <a:xfrm>
            <a:off x="8548848" y="2026545"/>
            <a:ext cx="285487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8043250" y="2548508"/>
            <a:ext cx="0" cy="355369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angle 145"/>
          <p:cNvSpPr/>
          <p:nvPr/>
        </p:nvSpPr>
        <p:spPr>
          <a:xfrm>
            <a:off x="7770257" y="3054290"/>
            <a:ext cx="357508" cy="139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8127898" y="3055662"/>
            <a:ext cx="228387" cy="1395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8" name="Content Placeholder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4816" y="1852576"/>
            <a:ext cx="152433" cy="347938"/>
          </a:xfrm>
          <a:prstGeom prst="rect">
            <a:avLst/>
          </a:prstGeom>
        </p:spPr>
      </p:pic>
      <p:cxnSp>
        <p:nvCxnSpPr>
          <p:cNvPr id="149" name="Straight Connector 148"/>
          <p:cNvCxnSpPr/>
          <p:nvPr/>
        </p:nvCxnSpPr>
        <p:spPr>
          <a:xfrm flipH="1">
            <a:off x="8042620" y="2548508"/>
            <a:ext cx="1364766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8683029" y="2026545"/>
            <a:ext cx="0" cy="521963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/>
          <p:cNvSpPr/>
          <p:nvPr/>
        </p:nvSpPr>
        <p:spPr>
          <a:xfrm>
            <a:off x="9380101" y="3238838"/>
            <a:ext cx="325308" cy="1390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7770257" y="3240605"/>
            <a:ext cx="103920" cy="139001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8168787" y="3240605"/>
            <a:ext cx="184640" cy="139001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>
            <a:off x="10494903" y="3036265"/>
            <a:ext cx="584251" cy="138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>
            <a:off x="10494903" y="3217161"/>
            <a:ext cx="584251" cy="138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10255891" y="2903877"/>
            <a:ext cx="1062276" cy="56497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7" name="Content Placeholder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04746" y="3000186"/>
            <a:ext cx="152433" cy="347938"/>
          </a:xfrm>
          <a:prstGeom prst="rect">
            <a:avLst/>
          </a:prstGeom>
        </p:spPr>
      </p:pic>
      <p:cxnSp>
        <p:nvCxnSpPr>
          <p:cNvPr id="158" name="Straight Connector 157"/>
          <p:cNvCxnSpPr/>
          <p:nvPr/>
        </p:nvCxnSpPr>
        <p:spPr>
          <a:xfrm>
            <a:off x="9957999" y="3174951"/>
            <a:ext cx="285487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10092181" y="3174951"/>
            <a:ext cx="0" cy="685946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Rectangle 159"/>
          <p:cNvSpPr/>
          <p:nvPr/>
        </p:nvSpPr>
        <p:spPr>
          <a:xfrm>
            <a:off x="9800055" y="4004374"/>
            <a:ext cx="219565" cy="139525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9561043" y="3865759"/>
            <a:ext cx="1062276" cy="56497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/>
          <p:cNvSpPr/>
          <p:nvPr/>
        </p:nvSpPr>
        <p:spPr>
          <a:xfrm>
            <a:off x="10019148" y="4004374"/>
            <a:ext cx="219565" cy="139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/>
          <p:cNvSpPr/>
          <p:nvPr/>
        </p:nvSpPr>
        <p:spPr>
          <a:xfrm>
            <a:off x="10238847" y="4004374"/>
            <a:ext cx="144286" cy="1395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ectangle 163"/>
          <p:cNvSpPr/>
          <p:nvPr/>
        </p:nvSpPr>
        <p:spPr>
          <a:xfrm>
            <a:off x="9800055" y="4183203"/>
            <a:ext cx="583078" cy="139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5" name="Picture 1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7443" y="3924783"/>
            <a:ext cx="134097" cy="362646"/>
          </a:xfrm>
          <a:prstGeom prst="rect">
            <a:avLst/>
          </a:prstGeom>
        </p:spPr>
      </p:pic>
      <p:sp>
        <p:nvSpPr>
          <p:cNvPr id="166" name="Rectangle 165"/>
          <p:cNvSpPr/>
          <p:nvPr/>
        </p:nvSpPr>
        <p:spPr>
          <a:xfrm>
            <a:off x="6426684" y="3049434"/>
            <a:ext cx="584251" cy="138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ectangle 166"/>
          <p:cNvSpPr/>
          <p:nvPr/>
        </p:nvSpPr>
        <p:spPr>
          <a:xfrm>
            <a:off x="6426684" y="3230330"/>
            <a:ext cx="584251" cy="138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6187672" y="2917047"/>
            <a:ext cx="1062276" cy="56497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9" name="Content Placeholder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57977" y="3012396"/>
            <a:ext cx="152433" cy="347938"/>
          </a:xfrm>
          <a:prstGeom prst="rect">
            <a:avLst/>
          </a:prstGeom>
        </p:spPr>
      </p:pic>
      <p:cxnSp>
        <p:nvCxnSpPr>
          <p:cNvPr id="170" name="Straight Connector 169"/>
          <p:cNvCxnSpPr/>
          <p:nvPr/>
        </p:nvCxnSpPr>
        <p:spPr>
          <a:xfrm>
            <a:off x="7248484" y="3187290"/>
            <a:ext cx="285487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>
            <a:off x="7382666" y="3187290"/>
            <a:ext cx="0" cy="685946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angle 171"/>
          <p:cNvSpPr/>
          <p:nvPr/>
        </p:nvSpPr>
        <p:spPr>
          <a:xfrm>
            <a:off x="7577220" y="4018084"/>
            <a:ext cx="96398" cy="139525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/>
          <p:cNvSpPr/>
          <p:nvPr/>
        </p:nvSpPr>
        <p:spPr>
          <a:xfrm>
            <a:off x="6851528" y="3878097"/>
            <a:ext cx="1062276" cy="56497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7090540" y="4195541"/>
            <a:ext cx="583078" cy="139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5" name="Picture 17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265" y="3949270"/>
            <a:ext cx="134097" cy="362646"/>
          </a:xfrm>
          <a:prstGeom prst="rect">
            <a:avLst/>
          </a:prstGeom>
        </p:spPr>
      </p:pic>
      <p:cxnSp>
        <p:nvCxnSpPr>
          <p:cNvPr id="176" name="Straight Arrow Connector 175"/>
          <p:cNvCxnSpPr/>
          <p:nvPr/>
        </p:nvCxnSpPr>
        <p:spPr>
          <a:xfrm>
            <a:off x="8001793" y="4183203"/>
            <a:ext cx="1490178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Rectangle 176"/>
          <p:cNvSpPr/>
          <p:nvPr/>
        </p:nvSpPr>
        <p:spPr>
          <a:xfrm>
            <a:off x="7090540" y="4017247"/>
            <a:ext cx="357508" cy="139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/>
          <p:nvPr/>
        </p:nvSpPr>
        <p:spPr>
          <a:xfrm>
            <a:off x="7448182" y="4018619"/>
            <a:ext cx="128905" cy="1395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8168787" y="4717941"/>
            <a:ext cx="1631268" cy="1060651"/>
            <a:chOff x="8306809" y="4959482"/>
            <a:chExt cx="1178941" cy="837054"/>
          </a:xfrm>
        </p:grpSpPr>
        <p:grpSp>
          <p:nvGrpSpPr>
            <p:cNvPr id="113" name="Group 112"/>
            <p:cNvGrpSpPr/>
            <p:nvPr/>
          </p:nvGrpSpPr>
          <p:grpSpPr>
            <a:xfrm>
              <a:off x="8306809" y="4962452"/>
              <a:ext cx="1178940" cy="318249"/>
              <a:chOff x="10501222" y="5422570"/>
              <a:chExt cx="968554" cy="198747"/>
            </a:xfrm>
          </p:grpSpPr>
          <p:sp>
            <p:nvSpPr>
              <p:cNvPr id="114" name="Rectangle 113"/>
              <p:cNvSpPr/>
              <p:nvPr/>
            </p:nvSpPr>
            <p:spPr>
              <a:xfrm>
                <a:off x="10501222" y="5422570"/>
                <a:ext cx="364721" cy="198747"/>
              </a:xfrm>
              <a:prstGeom prst="rect">
                <a:avLst/>
              </a:prstGeom>
              <a:solidFill>
                <a:srgbClr val="F5B9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10865159" y="5422570"/>
                <a:ext cx="364721" cy="19874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11230102" y="5422570"/>
                <a:ext cx="239674" cy="19874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>
              <a:off x="8306810" y="5500275"/>
              <a:ext cx="1178940" cy="296261"/>
              <a:chOff x="10501222" y="5855350"/>
              <a:chExt cx="968555" cy="200701"/>
            </a:xfrm>
          </p:grpSpPr>
          <p:sp>
            <p:nvSpPr>
              <p:cNvPr id="180" name="Rectangle 179"/>
              <p:cNvSpPr/>
              <p:nvPr/>
            </p:nvSpPr>
            <p:spPr>
              <a:xfrm>
                <a:off x="11309650" y="5856541"/>
                <a:ext cx="160127" cy="198747"/>
              </a:xfrm>
              <a:prstGeom prst="rect">
                <a:avLst/>
              </a:prstGeom>
              <a:solidFill>
                <a:srgbClr val="F5B9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10501222" y="5855350"/>
                <a:ext cx="593859" cy="19874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11095303" y="5857304"/>
                <a:ext cx="214125" cy="19874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83" name="Straight Connector 182"/>
            <p:cNvCxnSpPr/>
            <p:nvPr/>
          </p:nvCxnSpPr>
          <p:spPr>
            <a:xfrm>
              <a:off x="8737435" y="4974171"/>
              <a:ext cx="0" cy="819481"/>
            </a:xfrm>
            <a:prstGeom prst="line">
              <a:avLst/>
            </a:prstGeom>
            <a:ln w="1270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H="1">
              <a:off x="9029664" y="4959482"/>
              <a:ext cx="0" cy="819481"/>
            </a:xfrm>
            <a:prstGeom prst="line">
              <a:avLst/>
            </a:prstGeom>
            <a:ln w="1270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184"/>
            <p:cNvSpPr/>
            <p:nvPr/>
          </p:nvSpPr>
          <p:spPr>
            <a:xfrm>
              <a:off x="8755050" y="5287069"/>
              <a:ext cx="261295" cy="209722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6" name="Straight Connector 185"/>
            <p:cNvCxnSpPr/>
            <p:nvPr/>
          </p:nvCxnSpPr>
          <p:spPr>
            <a:xfrm>
              <a:off x="9188494" y="4967803"/>
              <a:ext cx="0" cy="819481"/>
            </a:xfrm>
            <a:prstGeom prst="line">
              <a:avLst/>
            </a:prstGeom>
            <a:ln w="1270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H="1">
              <a:off x="9290571" y="4967803"/>
              <a:ext cx="0" cy="819481"/>
            </a:xfrm>
            <a:prstGeom prst="line">
              <a:avLst/>
            </a:prstGeom>
            <a:ln w="1270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angle 187"/>
            <p:cNvSpPr/>
            <p:nvPr/>
          </p:nvSpPr>
          <p:spPr>
            <a:xfrm>
              <a:off x="9208866" y="5286506"/>
              <a:ext cx="61333" cy="209722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9" name="Content Placeholder 2"/>
          <p:cNvSpPr>
            <a:spLocks noGrp="1"/>
          </p:cNvSpPr>
          <p:nvPr>
            <p:ph idx="1"/>
          </p:nvPr>
        </p:nvSpPr>
        <p:spPr>
          <a:xfrm>
            <a:off x="851779" y="2297313"/>
            <a:ext cx="4702117" cy="3499223"/>
          </a:xfrm>
        </p:spPr>
        <p:txBody>
          <a:bodyPr/>
          <a:lstStyle/>
          <a:p>
            <a:r>
              <a:rPr lang="en-US" dirty="0" smtClean="0"/>
              <a:t>We have so far treated each SNP separately</a:t>
            </a:r>
          </a:p>
          <a:p>
            <a:r>
              <a:rPr lang="en-US" dirty="0" smtClean="0"/>
              <a:t>But IBD comes in long segments</a:t>
            </a:r>
          </a:p>
          <a:p>
            <a:endParaRPr lang="en-US" dirty="0"/>
          </a:p>
          <a:p>
            <a:r>
              <a:rPr lang="en-US" dirty="0" smtClean="0"/>
              <a:t>A better idea is to identify the IBD segments, then use their statistics to reconstruct the relationship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39834" y="6016408"/>
            <a:ext cx="1605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IBD segments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852608" y="5473032"/>
            <a:ext cx="106286" cy="607465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 flipV="1">
            <a:off x="9360477" y="5473032"/>
            <a:ext cx="122547" cy="621206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94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Demonstration</a:t>
            </a:r>
            <a:endParaRPr lang="en-US" dirty="0"/>
          </a:p>
        </p:txBody>
      </p:sp>
      <p:pic>
        <p:nvPicPr>
          <p:cNvPr id="4" name="Picture 3" descr="SL_and_cuz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4"/>
          <a:stretch/>
        </p:blipFill>
        <p:spPr>
          <a:xfrm>
            <a:off x="629174" y="2080470"/>
            <a:ext cx="5712903" cy="4054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66120" y="1350797"/>
            <a:ext cx="36390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IBD sharing between </a:t>
            </a:r>
            <a:r>
              <a:rPr lang="en-US" sz="2000" b="1" dirty="0" smtClean="0">
                <a:cs typeface="Times New Roman" panose="02020603050405020304" pitchFamily="18" charset="0"/>
              </a:rPr>
              <a:t>first</a:t>
            </a:r>
            <a:r>
              <a:rPr lang="en-US" sz="2000" dirty="0" smtClean="0">
                <a:cs typeface="Times New Roman" panose="02020603050405020304" pitchFamily="18" charset="0"/>
              </a:rPr>
              <a:t> cousins</a:t>
            </a:r>
          </a:p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38 segments, 1039 </a:t>
            </a:r>
            <a:r>
              <a:rPr lang="en-US" sz="2000" dirty="0" err="1" smtClean="0">
                <a:cs typeface="Times New Roman" panose="02020603050405020304" pitchFamily="18" charset="0"/>
              </a:rPr>
              <a:t>cM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pic>
        <p:nvPicPr>
          <p:cNvPr id="6" name="Picture 5" descr="Screen Shot 2018-06-27 at 11.32.25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8" t="30059" r="22386" b="6569"/>
          <a:stretch/>
        </p:blipFill>
        <p:spPr>
          <a:xfrm>
            <a:off x="6549349" y="2058683"/>
            <a:ext cx="4724169" cy="45806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670" y="6470032"/>
            <a:ext cx="2533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Adapted from Graham Coop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2918" y="1350797"/>
            <a:ext cx="37324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IBD sharing between </a:t>
            </a:r>
            <a:r>
              <a:rPr lang="en-US" sz="2000" b="1" dirty="0" smtClean="0">
                <a:cs typeface="Times New Roman" panose="02020603050405020304" pitchFamily="18" charset="0"/>
              </a:rPr>
              <a:t>third</a:t>
            </a:r>
            <a:r>
              <a:rPr lang="en-US" sz="2000" dirty="0" smtClean="0">
                <a:cs typeface="Times New Roman" panose="02020603050405020304" pitchFamily="18" charset="0"/>
              </a:rPr>
              <a:t> cousins</a:t>
            </a:r>
          </a:p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3 segments, 66 </a:t>
            </a:r>
            <a:r>
              <a:rPr lang="en-US" sz="2000" dirty="0" err="1" smtClean="0">
                <a:cs typeface="Times New Roman" panose="02020603050405020304" pitchFamily="18" charset="0"/>
              </a:rPr>
              <a:t>cM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50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IBD segments detected?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04393"/>
            <a:ext cx="10515600" cy="2220358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Segmental IBD sharing is based on comparing two chromosomes</a:t>
            </a:r>
          </a:p>
          <a:p>
            <a:pPr lvl="1"/>
            <a:r>
              <a:rPr lang="en-US" dirty="0" smtClean="0"/>
              <a:t>One </a:t>
            </a:r>
            <a:r>
              <a:rPr lang="en-US" dirty="0" err="1" smtClean="0"/>
              <a:t>chr</a:t>
            </a:r>
            <a:r>
              <a:rPr lang="en-US" dirty="0" smtClean="0"/>
              <a:t> in each individual</a:t>
            </a:r>
          </a:p>
          <a:p>
            <a:r>
              <a:rPr lang="en-US" dirty="0" smtClean="0"/>
              <a:t>However, genotypes are usually given as </a:t>
            </a:r>
            <a:r>
              <a:rPr lang="en-US" b="1" dirty="0" smtClean="0"/>
              <a:t>diploid</a:t>
            </a:r>
          </a:p>
          <a:p>
            <a:r>
              <a:rPr lang="en-US" dirty="0" smtClean="0"/>
              <a:t>Phasing may be inaccurate</a:t>
            </a:r>
          </a:p>
          <a:p>
            <a:r>
              <a:rPr lang="en-US" dirty="0" smtClean="0"/>
              <a:t>Thus, we cannot simply compare the two inferred haplotypes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9234071" y="3818608"/>
            <a:ext cx="2078965" cy="1986970"/>
            <a:chOff x="9561043" y="3865759"/>
            <a:chExt cx="1270497" cy="1338864"/>
          </a:xfrm>
        </p:grpSpPr>
        <p:sp>
          <p:nvSpPr>
            <p:cNvPr id="4" name="Rectangle 3"/>
            <p:cNvSpPr/>
            <p:nvPr/>
          </p:nvSpPr>
          <p:spPr>
            <a:xfrm>
              <a:off x="9800055" y="4004374"/>
              <a:ext cx="219565" cy="139525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9561043" y="3865759"/>
              <a:ext cx="1062276" cy="564975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0019148" y="4004374"/>
              <a:ext cx="219565" cy="1395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0238847" y="4004374"/>
              <a:ext cx="144286" cy="13952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9800055" y="4183203"/>
              <a:ext cx="583078" cy="13900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7443" y="3924783"/>
              <a:ext cx="134097" cy="362646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0286735" y="4779635"/>
              <a:ext cx="96398" cy="139525"/>
            </a:xfrm>
            <a:prstGeom prst="rect">
              <a:avLst/>
            </a:prstGeom>
            <a:solidFill>
              <a:srgbClr val="F5B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9561043" y="4639648"/>
              <a:ext cx="1062276" cy="564975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800055" y="4957092"/>
              <a:ext cx="583078" cy="13900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7443" y="4733447"/>
              <a:ext cx="134097" cy="362646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9800055" y="4778798"/>
              <a:ext cx="357508" cy="1395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157697" y="4780170"/>
              <a:ext cx="128905" cy="13952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665562" y="4194140"/>
            <a:ext cx="4339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AAGACGA</a:t>
            </a:r>
            <a:r>
              <a:rPr lang="en-US" sz="2000" b="1" dirty="0" smtClean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CGATCGATCGATCAGGACT</a:t>
            </a:r>
          </a:p>
          <a:p>
            <a:r>
              <a:rPr lang="en-US" sz="2000" b="1" dirty="0" smtClean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GCATCGA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TCGACGCATCAGCTAGCAT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65562" y="5181580"/>
            <a:ext cx="41857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GCATCGA</a:t>
            </a:r>
            <a:r>
              <a:rPr lang="en-US" sz="2000" b="1" dirty="0" smtClean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CGATCGATCG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TCAGCATCG</a:t>
            </a:r>
          </a:p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CGCGATCACTCGATCAG</a:t>
            </a:r>
            <a:r>
              <a:rPr lang="en-US" sz="2000" b="1" dirty="0" smtClean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ATCAGGACT</a:t>
            </a:r>
            <a:endParaRPr lang="en-US" sz="2000" b="1" dirty="0" smtClean="0">
              <a:latin typeface="Courier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52542" y="4304129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Individual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52542" y="5239911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Individual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4730" y="4211113"/>
            <a:ext cx="1507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Inferred haplotypes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 flipV="1">
            <a:off x="6771736" y="4364967"/>
            <a:ext cx="401779" cy="77268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6790834" y="4606555"/>
            <a:ext cx="382681" cy="104137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66227" y="6169020"/>
            <a:ext cx="1641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Switch errors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4835387" y="5805578"/>
            <a:ext cx="418100" cy="43132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3795623" y="4826143"/>
            <a:ext cx="371809" cy="1384876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62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/>
      <p:bldP spid="19" grpId="0"/>
      <p:bldP spid="20" grpId="0"/>
      <p:bldP spid="21" grpId="0"/>
      <p:bldP spid="22" grpId="0"/>
      <p:bldP spid="2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may have genotyping errors, leading to differences between IBD segments</a:t>
            </a:r>
          </a:p>
          <a:p>
            <a:endParaRPr lang="en-US" dirty="0" smtClean="0"/>
          </a:p>
          <a:p>
            <a:r>
              <a:rPr lang="en-US" dirty="0" smtClean="0"/>
              <a:t>Comparing all pairs in a large sample can be computationally infeasible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5562" y="4194140"/>
            <a:ext cx="4339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AAGACGA</a:t>
            </a:r>
            <a:r>
              <a:rPr lang="en-US" sz="2000" b="1" dirty="0" smtClean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CGATCGA</a:t>
            </a:r>
            <a:r>
              <a:rPr lang="en-US" sz="2000" b="1" dirty="0" smtClean="0">
                <a:solidFill>
                  <a:srgbClr val="FF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CGATCAGGACT</a:t>
            </a:r>
          </a:p>
          <a:p>
            <a:r>
              <a:rPr lang="en-US" sz="2000" b="1" dirty="0" smtClean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GCATCGA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TCGACGCATCAGCTAGCAT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5562" y="5181580"/>
            <a:ext cx="41857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GCATCGACG</a:t>
            </a:r>
            <a:r>
              <a:rPr lang="en-US" sz="2000" b="1" dirty="0" smtClean="0">
                <a:solidFill>
                  <a:srgbClr val="FF0000"/>
                </a:solidFill>
                <a:latin typeface="Courier"/>
                <a:cs typeface="Times New Roman" panose="02020603050405020304" pitchFamily="18" charset="0"/>
              </a:rPr>
              <a:t>T</a:t>
            </a:r>
            <a:r>
              <a:rPr lang="en-US" sz="2000" b="1" dirty="0" smtClean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TCGATCG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TCAGCATCG</a:t>
            </a:r>
          </a:p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CGCGATCACTCGATCAG</a:t>
            </a:r>
            <a:r>
              <a:rPr lang="en-US" sz="2000" b="1" dirty="0" smtClean="0">
                <a:solidFill>
                  <a:srgbClr val="993366"/>
                </a:solidFill>
                <a:latin typeface="Courier"/>
                <a:cs typeface="Times New Roman" panose="02020603050405020304" pitchFamily="18" charset="0"/>
              </a:rPr>
              <a:t>ATCAGGACT</a:t>
            </a:r>
            <a:endParaRPr lang="en-US" sz="2000" b="1" dirty="0" smtClean="0">
              <a:latin typeface="Courier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542" y="4304129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Individual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542" y="5239911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Individual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22679" y="3429732"/>
            <a:ext cx="2077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Genotyping errors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4982966" y="3829842"/>
            <a:ext cx="10274" cy="389543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222679" y="3806881"/>
            <a:ext cx="214045" cy="1374699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31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720071"/>
            <a:ext cx="10515600" cy="4351956"/>
          </a:xfrm>
        </p:spPr>
        <p:txBody>
          <a:bodyPr>
            <a:normAutofit/>
          </a:bodyPr>
          <a:lstStyle/>
          <a:p>
            <a:r>
              <a:rPr lang="en-US" dirty="0" smtClean="0"/>
              <a:t>Very popular software for IBD detection</a:t>
            </a:r>
          </a:p>
          <a:p>
            <a:r>
              <a:rPr lang="en-US" sz="2000" dirty="0" err="1"/>
              <a:t>Gusev</a:t>
            </a:r>
            <a:r>
              <a:rPr lang="en-US" sz="2000" dirty="0"/>
              <a:t> et al, Genome Res, 2009</a:t>
            </a:r>
            <a:endParaRPr lang="en-US" sz="2800" dirty="0"/>
          </a:p>
          <a:p>
            <a:endParaRPr lang="en-US" dirty="0" smtClean="0"/>
          </a:p>
          <a:p>
            <a:r>
              <a:rPr lang="en-US" dirty="0" smtClean="0"/>
              <a:t>Running time almost linear in the number of individuals</a:t>
            </a:r>
          </a:p>
          <a:p>
            <a:endParaRPr lang="en-US" dirty="0" smtClean="0"/>
          </a:p>
          <a:p>
            <a:r>
              <a:rPr lang="en-US" dirty="0" smtClean="0"/>
              <a:t>Many false positives but output can be filtered to improve accuracy</a:t>
            </a:r>
          </a:p>
          <a:p>
            <a:endParaRPr lang="en-US" dirty="0"/>
          </a:p>
          <a:p>
            <a:r>
              <a:rPr lang="en-US" dirty="0" smtClean="0"/>
              <a:t>How does it work?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44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GERMLINE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24862"/>
            <a:ext cx="7810379" cy="2346627"/>
          </a:xfrm>
        </p:spPr>
        <p:txBody>
          <a:bodyPr>
            <a:normAutofit/>
          </a:bodyPr>
          <a:lstStyle/>
          <a:p>
            <a:r>
              <a:rPr lang="en-US" dirty="0" smtClean="0"/>
              <a:t>We first divide the genome into blocks</a:t>
            </a:r>
          </a:p>
          <a:p>
            <a:r>
              <a:rPr lang="en-US" dirty="0" smtClean="0"/>
              <a:t>IBD segments will have a sequence of matching blocks, with potential phasing and genotyping errors</a:t>
            </a:r>
          </a:p>
          <a:p>
            <a:r>
              <a:rPr lang="en-US" dirty="0" smtClean="0"/>
              <a:t>We need one block to be a perfect match, in order to </a:t>
            </a:r>
            <a:r>
              <a:rPr lang="en-US" b="1" dirty="0" smtClean="0"/>
              <a:t>seed</a:t>
            </a:r>
            <a:r>
              <a:rPr lang="en-US" dirty="0" smtClean="0"/>
              <a:t> the IBD segment</a:t>
            </a:r>
            <a:endParaRPr lang="en-US" dirty="0"/>
          </a:p>
        </p:txBody>
      </p:sp>
      <p:grpSp>
        <p:nvGrpSpPr>
          <p:cNvPr id="152" name="Group 151"/>
          <p:cNvGrpSpPr/>
          <p:nvPr/>
        </p:nvGrpSpPr>
        <p:grpSpPr>
          <a:xfrm>
            <a:off x="918481" y="4261422"/>
            <a:ext cx="10603348" cy="2207496"/>
            <a:chOff x="918481" y="4070922"/>
            <a:chExt cx="10603348" cy="2207496"/>
          </a:xfrm>
        </p:grpSpPr>
        <p:sp>
          <p:nvSpPr>
            <p:cNvPr id="96" name="Rectangle 95"/>
            <p:cNvSpPr/>
            <p:nvPr/>
          </p:nvSpPr>
          <p:spPr>
            <a:xfrm>
              <a:off x="2433245" y="4070926"/>
              <a:ext cx="1514764" cy="165046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3948009" y="4070925"/>
              <a:ext cx="1514764" cy="165046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462773" y="4070924"/>
              <a:ext cx="1514764" cy="165046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977537" y="4070924"/>
              <a:ext cx="1514764" cy="165046"/>
            </a:xfrm>
            <a:prstGeom prst="rect">
              <a:avLst/>
            </a:prstGeom>
            <a:solidFill>
              <a:srgbClr val="09E5B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8492301" y="4070923"/>
              <a:ext cx="1514764" cy="165046"/>
            </a:xfrm>
            <a:prstGeom prst="rect">
              <a:avLst/>
            </a:prstGeom>
            <a:solidFill>
              <a:srgbClr val="09E5B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0007065" y="4070923"/>
              <a:ext cx="1514764" cy="165046"/>
            </a:xfrm>
            <a:prstGeom prst="rect">
              <a:avLst/>
            </a:prstGeom>
            <a:solidFill>
              <a:srgbClr val="09E5B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918481" y="4070922"/>
              <a:ext cx="1514764" cy="165046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2433245" y="4301302"/>
              <a:ext cx="1514764" cy="165046"/>
            </a:xfrm>
            <a:prstGeom prst="rect">
              <a:avLst/>
            </a:prstGeom>
            <a:solidFill>
              <a:srgbClr val="09E5B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3948009" y="4301302"/>
              <a:ext cx="1514764" cy="165046"/>
            </a:xfrm>
            <a:prstGeom prst="rect">
              <a:avLst/>
            </a:prstGeom>
            <a:solidFill>
              <a:srgbClr val="09E5B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5462773" y="4301301"/>
              <a:ext cx="1514764" cy="165046"/>
            </a:xfrm>
            <a:prstGeom prst="rect">
              <a:avLst/>
            </a:prstGeom>
            <a:solidFill>
              <a:srgbClr val="09E5B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6977537" y="4301301"/>
              <a:ext cx="1514764" cy="165046"/>
            </a:xfrm>
            <a:prstGeom prst="rect">
              <a:avLst/>
            </a:prstGeom>
            <a:solidFill>
              <a:srgbClr val="5B9BD5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8492301" y="4301300"/>
              <a:ext cx="1514764" cy="165046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10007065" y="4301300"/>
              <a:ext cx="1514764" cy="165046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918481" y="4301299"/>
              <a:ext cx="1514764" cy="165046"/>
            </a:xfrm>
            <a:prstGeom prst="rect">
              <a:avLst/>
            </a:prstGeom>
            <a:solidFill>
              <a:srgbClr val="09E5B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2433245" y="4665780"/>
              <a:ext cx="1514764" cy="165046"/>
            </a:xfrm>
            <a:prstGeom prst="rect">
              <a:avLst/>
            </a:prstGeom>
            <a:solidFill>
              <a:srgbClr val="F9938B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3948009" y="4665779"/>
              <a:ext cx="1514764" cy="165046"/>
            </a:xfrm>
            <a:prstGeom prst="rect">
              <a:avLst/>
            </a:prstGeom>
            <a:solidFill>
              <a:srgbClr val="F9938B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62773" y="4665778"/>
              <a:ext cx="1514764" cy="165046"/>
            </a:xfrm>
            <a:prstGeom prst="rect">
              <a:avLst/>
            </a:prstGeom>
            <a:solidFill>
              <a:srgbClr val="F9938B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6977537" y="4665778"/>
              <a:ext cx="1514764" cy="165046"/>
            </a:xfrm>
            <a:prstGeom prst="rect">
              <a:avLst/>
            </a:prstGeom>
            <a:solidFill>
              <a:srgbClr val="F9938B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8492301" y="4665778"/>
              <a:ext cx="1514764" cy="165046"/>
            </a:xfrm>
            <a:prstGeom prst="rect">
              <a:avLst/>
            </a:prstGeom>
            <a:solidFill>
              <a:srgbClr val="F9938B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10007065" y="4665777"/>
              <a:ext cx="1514764" cy="165046"/>
            </a:xfrm>
            <a:prstGeom prst="rect">
              <a:avLst/>
            </a:prstGeom>
            <a:solidFill>
              <a:srgbClr val="F9938B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918481" y="4665776"/>
              <a:ext cx="1514764" cy="165046"/>
            </a:xfrm>
            <a:prstGeom prst="rect">
              <a:avLst/>
            </a:prstGeom>
            <a:solidFill>
              <a:srgbClr val="F9938B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2433245" y="4896157"/>
              <a:ext cx="1514764" cy="16504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3948009" y="4896156"/>
              <a:ext cx="1514764" cy="16504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5462773" y="4896155"/>
              <a:ext cx="1514764" cy="16504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6977537" y="4896155"/>
              <a:ext cx="1514764" cy="16504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8492301" y="4896154"/>
              <a:ext cx="1514764" cy="16504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0007065" y="4896154"/>
              <a:ext cx="1514764" cy="16504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918481" y="4896153"/>
              <a:ext cx="1514764" cy="16504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433245" y="5269946"/>
              <a:ext cx="1514764" cy="165046"/>
            </a:xfrm>
            <a:prstGeom prst="rect">
              <a:avLst/>
            </a:prstGeom>
            <a:solidFill>
              <a:srgbClr val="B1A67F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948009" y="5269945"/>
              <a:ext cx="1514764" cy="165046"/>
            </a:xfrm>
            <a:prstGeom prst="rect">
              <a:avLst/>
            </a:prstGeom>
            <a:solidFill>
              <a:srgbClr val="B1A67F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5462773" y="5269945"/>
              <a:ext cx="1514764" cy="165046"/>
            </a:xfrm>
            <a:prstGeom prst="rect">
              <a:avLst/>
            </a:prstGeom>
            <a:solidFill>
              <a:srgbClr val="09E5B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6977537" y="5269945"/>
              <a:ext cx="1514764" cy="165046"/>
            </a:xfrm>
            <a:prstGeom prst="rect">
              <a:avLst/>
            </a:prstGeom>
            <a:solidFill>
              <a:srgbClr val="09E5B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8492301" y="5269944"/>
              <a:ext cx="1514764" cy="165046"/>
            </a:xfrm>
            <a:prstGeom prst="rect">
              <a:avLst/>
            </a:prstGeom>
            <a:solidFill>
              <a:srgbClr val="B1A67F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10007065" y="5269943"/>
              <a:ext cx="1514764" cy="165046"/>
            </a:xfrm>
            <a:prstGeom prst="rect">
              <a:avLst/>
            </a:prstGeom>
            <a:solidFill>
              <a:srgbClr val="B1A67F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918481" y="5269942"/>
              <a:ext cx="1514764" cy="165046"/>
            </a:xfrm>
            <a:prstGeom prst="rect">
              <a:avLst/>
            </a:prstGeom>
            <a:solidFill>
              <a:srgbClr val="B1A67F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2433245" y="5500323"/>
              <a:ext cx="1514764" cy="165046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3948009" y="5500322"/>
              <a:ext cx="1514764" cy="165046"/>
            </a:xfrm>
            <a:prstGeom prst="rect">
              <a:avLst/>
            </a:prstGeom>
            <a:solidFill>
              <a:srgbClr val="09E5B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5462773" y="5500321"/>
              <a:ext cx="1514764" cy="165046"/>
            </a:xfrm>
            <a:prstGeom prst="rect">
              <a:avLst/>
            </a:prstGeom>
            <a:solidFill>
              <a:srgbClr val="B1A67F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6977537" y="5500321"/>
              <a:ext cx="1514764" cy="165046"/>
            </a:xfrm>
            <a:prstGeom prst="rect">
              <a:avLst/>
            </a:prstGeom>
            <a:solidFill>
              <a:srgbClr val="B1A67F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8492301" y="5500321"/>
              <a:ext cx="1514764" cy="165046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10007065" y="5500320"/>
              <a:ext cx="1514764" cy="165046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918481" y="5500319"/>
              <a:ext cx="1514764" cy="165046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433245" y="5882995"/>
              <a:ext cx="1514764" cy="16504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3948009" y="5882994"/>
              <a:ext cx="1514764" cy="16504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5462773" y="5882993"/>
              <a:ext cx="1514764" cy="16504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6977537" y="5882993"/>
              <a:ext cx="1514764" cy="165046"/>
            </a:xfrm>
            <a:prstGeom prst="rect">
              <a:avLst/>
            </a:prstGeom>
            <a:solidFill>
              <a:srgbClr val="A0BB75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8492301" y="5882993"/>
              <a:ext cx="1514764" cy="165046"/>
            </a:xfrm>
            <a:prstGeom prst="rect">
              <a:avLst/>
            </a:prstGeom>
            <a:solidFill>
              <a:srgbClr val="A0BB75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10007065" y="5882992"/>
              <a:ext cx="1514764" cy="165046"/>
            </a:xfrm>
            <a:prstGeom prst="rect">
              <a:avLst/>
            </a:prstGeom>
            <a:solidFill>
              <a:srgbClr val="A0BB75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918481" y="5882991"/>
              <a:ext cx="1514764" cy="16504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2433245" y="6113372"/>
              <a:ext cx="1514764" cy="165046"/>
            </a:xfrm>
            <a:prstGeom prst="rect">
              <a:avLst/>
            </a:prstGeom>
            <a:solidFill>
              <a:srgbClr val="A0BB75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3948009" y="6113371"/>
              <a:ext cx="1514764" cy="165046"/>
            </a:xfrm>
            <a:prstGeom prst="rect">
              <a:avLst/>
            </a:prstGeom>
            <a:solidFill>
              <a:srgbClr val="A0BB75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5462773" y="6113370"/>
              <a:ext cx="1514764" cy="165046"/>
            </a:xfrm>
            <a:prstGeom prst="rect">
              <a:avLst/>
            </a:prstGeom>
            <a:solidFill>
              <a:srgbClr val="A0BB75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6977537" y="6113370"/>
              <a:ext cx="1514764" cy="16504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8492301" y="6113369"/>
              <a:ext cx="1514764" cy="16504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10007065" y="6113369"/>
              <a:ext cx="1514764" cy="16504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918481" y="6113368"/>
              <a:ext cx="1514764" cy="165046"/>
            </a:xfrm>
            <a:prstGeom prst="rect">
              <a:avLst/>
            </a:prstGeom>
            <a:solidFill>
              <a:srgbClr val="A0BB75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5-Point Star 3"/>
          <p:cNvSpPr/>
          <p:nvPr/>
        </p:nvSpPr>
        <p:spPr>
          <a:xfrm>
            <a:off x="4506608" y="5692042"/>
            <a:ext cx="198783" cy="151074"/>
          </a:xfrm>
          <a:prstGeom prst="star5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5-Point Star 159"/>
          <p:cNvSpPr/>
          <p:nvPr/>
        </p:nvSpPr>
        <p:spPr>
          <a:xfrm>
            <a:off x="7338597" y="4269257"/>
            <a:ext cx="198783" cy="151074"/>
          </a:xfrm>
          <a:prstGeom prst="star5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7" name="Group 86"/>
          <p:cNvGrpSpPr/>
          <p:nvPr/>
        </p:nvGrpSpPr>
        <p:grpSpPr>
          <a:xfrm>
            <a:off x="9191431" y="1948965"/>
            <a:ext cx="1631268" cy="1060651"/>
            <a:chOff x="8306809" y="4959482"/>
            <a:chExt cx="1178941" cy="837054"/>
          </a:xfrm>
        </p:grpSpPr>
        <p:grpSp>
          <p:nvGrpSpPr>
            <p:cNvPr id="88" name="Group 87"/>
            <p:cNvGrpSpPr/>
            <p:nvPr/>
          </p:nvGrpSpPr>
          <p:grpSpPr>
            <a:xfrm>
              <a:off x="8306809" y="4962452"/>
              <a:ext cx="1178940" cy="318249"/>
              <a:chOff x="10501222" y="5422570"/>
              <a:chExt cx="968554" cy="198747"/>
            </a:xfrm>
          </p:grpSpPr>
          <p:sp>
            <p:nvSpPr>
              <p:cNvPr id="156" name="Rectangle 155"/>
              <p:cNvSpPr/>
              <p:nvPr/>
            </p:nvSpPr>
            <p:spPr>
              <a:xfrm>
                <a:off x="10501222" y="5422570"/>
                <a:ext cx="364721" cy="198747"/>
              </a:xfrm>
              <a:prstGeom prst="rect">
                <a:avLst/>
              </a:prstGeom>
              <a:solidFill>
                <a:srgbClr val="F5B9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10865159" y="5422570"/>
                <a:ext cx="364721" cy="19874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11230102" y="5422570"/>
                <a:ext cx="239674" cy="19874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8306810" y="5500275"/>
              <a:ext cx="1178940" cy="296261"/>
              <a:chOff x="10501222" y="5855350"/>
              <a:chExt cx="968555" cy="200701"/>
            </a:xfrm>
          </p:grpSpPr>
          <p:sp>
            <p:nvSpPr>
              <p:cNvPr id="153" name="Rectangle 152"/>
              <p:cNvSpPr/>
              <p:nvPr/>
            </p:nvSpPr>
            <p:spPr>
              <a:xfrm>
                <a:off x="11309650" y="5856541"/>
                <a:ext cx="160127" cy="198747"/>
              </a:xfrm>
              <a:prstGeom prst="rect">
                <a:avLst/>
              </a:prstGeom>
              <a:solidFill>
                <a:srgbClr val="F5B9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10501222" y="5855350"/>
                <a:ext cx="593859" cy="19874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11095303" y="5857304"/>
                <a:ext cx="214125" cy="19874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0" name="Straight Connector 89"/>
            <p:cNvCxnSpPr/>
            <p:nvPr/>
          </p:nvCxnSpPr>
          <p:spPr>
            <a:xfrm>
              <a:off x="8737435" y="4974171"/>
              <a:ext cx="0" cy="819481"/>
            </a:xfrm>
            <a:prstGeom prst="line">
              <a:avLst/>
            </a:prstGeom>
            <a:ln w="1270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H="1">
              <a:off x="9029664" y="4959482"/>
              <a:ext cx="0" cy="819481"/>
            </a:xfrm>
            <a:prstGeom prst="line">
              <a:avLst/>
            </a:prstGeom>
            <a:ln w="1270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/>
            <p:cNvSpPr/>
            <p:nvPr/>
          </p:nvSpPr>
          <p:spPr>
            <a:xfrm>
              <a:off x="8755050" y="5287069"/>
              <a:ext cx="261295" cy="209722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3" name="Straight Connector 92"/>
            <p:cNvCxnSpPr/>
            <p:nvPr/>
          </p:nvCxnSpPr>
          <p:spPr>
            <a:xfrm>
              <a:off x="9188494" y="4967803"/>
              <a:ext cx="0" cy="819481"/>
            </a:xfrm>
            <a:prstGeom prst="line">
              <a:avLst/>
            </a:prstGeom>
            <a:ln w="1270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H="1">
              <a:off x="9290571" y="4967803"/>
              <a:ext cx="0" cy="819481"/>
            </a:xfrm>
            <a:prstGeom prst="line">
              <a:avLst/>
            </a:prstGeom>
            <a:ln w="12700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ectangle 94"/>
            <p:cNvSpPr/>
            <p:nvPr/>
          </p:nvSpPr>
          <p:spPr>
            <a:xfrm>
              <a:off x="9208866" y="5286506"/>
              <a:ext cx="61333" cy="209722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9362478" y="3247432"/>
            <a:ext cx="1605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IBD segments</a:t>
            </a:r>
          </a:p>
        </p:txBody>
      </p:sp>
      <p:cxnSp>
        <p:nvCxnSpPr>
          <p:cNvPr id="161" name="Straight Connector 160"/>
          <p:cNvCxnSpPr/>
          <p:nvPr/>
        </p:nvCxnSpPr>
        <p:spPr>
          <a:xfrm flipV="1">
            <a:off x="9875252" y="2704056"/>
            <a:ext cx="106286" cy="607465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 flipV="1">
            <a:off x="10383121" y="2704056"/>
            <a:ext cx="122547" cy="621206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47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52347"/>
            <a:ext cx="10515600" cy="1654106"/>
          </a:xfrm>
        </p:spPr>
        <p:txBody>
          <a:bodyPr/>
          <a:lstStyle/>
          <a:p>
            <a:r>
              <a:rPr lang="en-US" dirty="0" smtClean="0"/>
              <a:t>A data structure</a:t>
            </a:r>
          </a:p>
          <a:p>
            <a:r>
              <a:rPr lang="en-US" dirty="0" smtClean="0"/>
              <a:t>To insert a value into the table, we give it a seemingly random “code”, or “index”</a:t>
            </a:r>
          </a:p>
          <a:p>
            <a:r>
              <a:rPr lang="en-US" dirty="0" smtClean="0"/>
              <a:t>This will tell us in which row of the table to place the value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93187" y="3722080"/>
            <a:ext cx="107138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“waste”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“labor”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“smoke”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“frame”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“labor”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“jewel”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“smoke”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“early”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4117" y="3747957"/>
            <a:ext cx="44435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7</a:t>
            </a:r>
            <a:r>
              <a:rPr lang="en-US" sz="2000" dirty="0" smtClean="0">
                <a:cs typeface="Times New Roman" panose="02020603050405020304" pitchFamily="18" charset="0"/>
              </a:rPr>
              <a:t>5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23</a:t>
            </a:r>
          </a:p>
          <a:p>
            <a:r>
              <a:rPr lang="en-US" sz="2000" dirty="0">
                <a:cs typeface="Times New Roman" panose="02020603050405020304" pitchFamily="18" charset="0"/>
              </a:rPr>
              <a:t>6</a:t>
            </a:r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  <a:p>
            <a:r>
              <a:rPr lang="en-US" sz="2000" dirty="0">
                <a:cs typeface="Times New Roman" panose="02020603050405020304" pitchFamily="18" charset="0"/>
              </a:rPr>
              <a:t>4</a:t>
            </a:r>
            <a:r>
              <a:rPr lang="en-US" sz="2000" dirty="0" smtClean="0">
                <a:cs typeface="Times New Roman" panose="02020603050405020304" pitchFamily="18" charset="0"/>
              </a:rPr>
              <a:t>0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23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12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62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29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057422" y="3951792"/>
            <a:ext cx="861317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57422" y="4254224"/>
            <a:ext cx="861317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57422" y="4556656"/>
            <a:ext cx="861317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57422" y="4859088"/>
            <a:ext cx="861317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057422" y="5161520"/>
            <a:ext cx="861317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057422" y="5463952"/>
            <a:ext cx="861317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057422" y="5766384"/>
            <a:ext cx="861317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057422" y="6068815"/>
            <a:ext cx="861317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874703"/>
              </p:ext>
            </p:extLst>
          </p:nvPr>
        </p:nvGraphicFramePr>
        <p:xfrm>
          <a:off x="5399887" y="3578928"/>
          <a:ext cx="407085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5425">
                  <a:extLst>
                    <a:ext uri="{9D8B030D-6E8A-4147-A177-3AD203B41FA5}">
                      <a16:colId xmlns:a16="http://schemas.microsoft.com/office/drawing/2014/main" val="4240850549"/>
                    </a:ext>
                  </a:extLst>
                </a:gridCol>
                <a:gridCol w="2035425">
                  <a:extLst>
                    <a:ext uri="{9D8B030D-6E8A-4147-A177-3AD203B41FA5}">
                      <a16:colId xmlns:a16="http://schemas.microsoft.com/office/drawing/2014/main" val="1018509642"/>
                    </a:ext>
                  </a:extLst>
                </a:gridCol>
              </a:tblGrid>
              <a:tr h="15157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Index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Value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568422"/>
                  </a:ext>
                </a:extLst>
              </a:tr>
              <a:tr h="15157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12</a:t>
                      </a:r>
                      <a:endParaRPr lang="en-US" sz="18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jewel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199503"/>
                  </a:ext>
                </a:extLst>
              </a:tr>
              <a:tr h="15157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23</a:t>
                      </a:r>
                      <a:endParaRPr lang="en-US" sz="18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labor, labor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9621"/>
                  </a:ext>
                </a:extLst>
              </a:tr>
              <a:tr h="15157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29</a:t>
                      </a:r>
                      <a:endParaRPr lang="en-US" sz="18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early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11976"/>
                  </a:ext>
                </a:extLst>
              </a:tr>
              <a:tr h="15157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40</a:t>
                      </a:r>
                      <a:endParaRPr lang="en-US" sz="18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frame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187955"/>
                  </a:ext>
                </a:extLst>
              </a:tr>
              <a:tr h="15157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62</a:t>
                      </a:r>
                      <a:endParaRPr lang="en-US" sz="18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smoke, smoke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752803"/>
                  </a:ext>
                </a:extLst>
              </a:tr>
              <a:tr h="15157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75</a:t>
                      </a:r>
                      <a:endParaRPr lang="en-US" sz="18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waste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776344"/>
                  </a:ext>
                </a:extLst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7736441" y="4254224"/>
            <a:ext cx="1520575" cy="482163"/>
          </a:xfrm>
          <a:prstGeom prst="rect">
            <a:avLst/>
          </a:prstGeom>
          <a:noFill/>
          <a:ln w="28575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36441" y="5339176"/>
            <a:ext cx="1520575" cy="482163"/>
          </a:xfrm>
          <a:prstGeom prst="rect">
            <a:avLst/>
          </a:prstGeom>
          <a:noFill/>
          <a:ln w="28575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 flipH="1">
            <a:off x="9839815" y="4799297"/>
            <a:ext cx="1279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Duplicates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9370032" y="4446482"/>
            <a:ext cx="431514" cy="412606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9370032" y="5059143"/>
            <a:ext cx="431514" cy="521114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16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18" grpId="0" animBg="1"/>
      <p:bldP spid="19" grpId="0" animBg="1"/>
      <p:bldP spid="2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GERMLINE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24863"/>
            <a:ext cx="10515600" cy="1597027"/>
          </a:xfrm>
        </p:spPr>
        <p:txBody>
          <a:bodyPr>
            <a:normAutofit/>
          </a:bodyPr>
          <a:lstStyle/>
          <a:p>
            <a:r>
              <a:rPr lang="en-US" dirty="0" smtClean="0"/>
              <a:t>Step 1: For each block, insert the sequence into a hash table</a:t>
            </a:r>
          </a:p>
          <a:p>
            <a:r>
              <a:rPr lang="en-US" dirty="0" smtClean="0"/>
              <a:t>Rows in the table with more than one sequence indicate perfect matches</a:t>
            </a:r>
          </a:p>
          <a:p>
            <a:r>
              <a:rPr lang="en-US" dirty="0" smtClean="0"/>
              <a:t>These matches will be the “seeds” of longer IBD segments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3245" y="3232726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48009" y="3232725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462773" y="3232724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977537" y="3232724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92301" y="3232723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007065" y="3232723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8481" y="3232722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433245" y="3463102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948009" y="3463102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62773" y="3463101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977537" y="3463101"/>
            <a:ext cx="1514764" cy="165046"/>
          </a:xfrm>
          <a:prstGeom prst="rect">
            <a:avLst/>
          </a:prstGeom>
          <a:solidFill>
            <a:srgbClr val="5B9BD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492301" y="3463100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007065" y="3463100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8481" y="3463099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2433245" y="3827580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948009" y="3827579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462773" y="3827578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977537" y="3827578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8492301" y="3827578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0007065" y="3827577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918481" y="3827576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433245" y="4057957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948009" y="4057956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462773" y="4057955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977537" y="4057955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492301" y="4057954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0007065" y="4057954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18481" y="4057953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433245" y="4431746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948009" y="4431745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5462773" y="4431745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977537" y="4431745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492301" y="4431744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0007065" y="4431743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918481" y="4431742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433245" y="4662123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948009" y="4662122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462773" y="4662121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977537" y="4662121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8492301" y="4662121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0007065" y="4662120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918481" y="4662119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2433245" y="5044795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948009" y="5044794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462773" y="5044793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6977537" y="5044793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8492301" y="5044793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0007065" y="5044792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918481" y="5044791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433245" y="5275172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3948009" y="5275171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462773" y="5275170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977537" y="5275170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8492301" y="5275169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0007065" y="5275169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918481" y="5275168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5462773" y="5822349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5462773" y="6052727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3344" y="322348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40766" y="379256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38660" y="439673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46716" y="500089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084613" y="571405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1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084613" y="597865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02145" y="3321320"/>
            <a:ext cx="1858943" cy="402955"/>
          </a:xfrm>
          <a:prstGeom prst="rect">
            <a:avLst/>
          </a:prstGeom>
          <a:noFill/>
          <a:ln w="285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5-Point Star 83"/>
          <p:cNvSpPr/>
          <p:nvPr/>
        </p:nvSpPr>
        <p:spPr>
          <a:xfrm>
            <a:off x="4569710" y="4658538"/>
            <a:ext cx="198783" cy="151074"/>
          </a:xfrm>
          <a:prstGeom prst="star5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5-Point Star 84"/>
          <p:cNvSpPr/>
          <p:nvPr/>
        </p:nvSpPr>
        <p:spPr>
          <a:xfrm>
            <a:off x="7401699" y="3235753"/>
            <a:ext cx="198783" cy="151074"/>
          </a:xfrm>
          <a:prstGeom prst="star5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5304913" y="4323726"/>
            <a:ext cx="1858943" cy="402955"/>
          </a:xfrm>
          <a:prstGeom prst="rect">
            <a:avLst/>
          </a:prstGeom>
          <a:noFill/>
          <a:ln w="285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21923" y="5781307"/>
            <a:ext cx="3901890" cy="707886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Note: seeds are identified in time </a:t>
            </a:r>
            <a:r>
              <a:rPr lang="en-US" sz="2000" b="1" dirty="0" smtClean="0">
                <a:cs typeface="Times New Roman" panose="02020603050405020304" pitchFamily="18" charset="0"/>
              </a:rPr>
              <a:t>linear</a:t>
            </a:r>
            <a:r>
              <a:rPr lang="en-US" sz="2000" dirty="0" smtClean="0">
                <a:cs typeface="Times New Roman" panose="02020603050405020304" pitchFamily="18" charset="0"/>
              </a:rPr>
              <a:t> in the number of individuals!</a:t>
            </a:r>
          </a:p>
        </p:txBody>
      </p:sp>
    </p:spTree>
    <p:extLst>
      <p:ext uri="{BB962C8B-B14F-4D97-AF65-F5344CB8AC3E}">
        <p14:creationId xmlns:p14="http://schemas.microsoft.com/office/powerpoint/2010/main" val="271390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5" grpId="0" animBg="1"/>
      <p:bldP spid="76" grpId="0" animBg="1"/>
      <p:bldP spid="80" grpId="0"/>
      <p:bldP spid="81" grpId="0"/>
      <p:bldP spid="22" grpId="0" animBg="1"/>
      <p:bldP spid="86" grpId="0" animBg="1"/>
      <p:bldP spid="1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GERMLINE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24863"/>
            <a:ext cx="10515600" cy="1597027"/>
          </a:xfrm>
        </p:spPr>
        <p:txBody>
          <a:bodyPr>
            <a:normAutofit/>
          </a:bodyPr>
          <a:lstStyle/>
          <a:p>
            <a:r>
              <a:rPr lang="en-US" dirty="0" smtClean="0"/>
              <a:t>Step 2: Extend the match in both directions</a:t>
            </a:r>
          </a:p>
          <a:p>
            <a:r>
              <a:rPr lang="en-US" dirty="0" smtClean="0"/>
              <a:t>Allow each match to continue in the other haplotype (phasing errors)</a:t>
            </a:r>
          </a:p>
          <a:p>
            <a:r>
              <a:rPr lang="en-US" dirty="0" smtClean="0"/>
              <a:t>Allow a small number of mismatches (genotyping errors)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3245" y="3232726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48009" y="3232725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462773" y="3232724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977537" y="3232724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92301" y="3232723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007065" y="3232723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8481" y="3232722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433245" y="3463102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948009" y="3463102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62773" y="3463101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977537" y="3463101"/>
            <a:ext cx="1514764" cy="165046"/>
          </a:xfrm>
          <a:prstGeom prst="rect">
            <a:avLst/>
          </a:prstGeom>
          <a:solidFill>
            <a:srgbClr val="5B9BD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492301" y="3463100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007065" y="3463100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8481" y="3463099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2433245" y="3827580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948009" y="3827579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462773" y="3827578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977537" y="3827578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8492301" y="3827578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0007065" y="3827577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918481" y="3827576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433245" y="4057957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948009" y="4057956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462773" y="4057955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977537" y="4057955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492301" y="4057954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0007065" y="4057954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18481" y="4057953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433245" y="4431746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948009" y="4431745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5462773" y="4431745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977537" y="4431745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492301" y="4431744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0007065" y="4431743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918481" y="4431742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433245" y="4662123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948009" y="4662122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462773" y="4662121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977537" y="4662121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8492301" y="4662121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0007065" y="4662120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918481" y="4662119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2433245" y="5044795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948009" y="5044794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462773" y="5044793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6977537" y="5044793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8492301" y="5044793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0007065" y="5044792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918481" y="5044791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433245" y="5275172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3948009" y="5275171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462773" y="5275170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977537" y="5275170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8492301" y="5275169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0007065" y="5275169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918481" y="5275168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5462773" y="5822349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5462773" y="6052727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3344" y="322348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40766" y="379256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38660" y="439673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46716" y="500089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084613" y="571405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1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084613" y="597865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7148945" y="5866494"/>
            <a:ext cx="585974" cy="3385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ight Arrow 81"/>
          <p:cNvSpPr/>
          <p:nvPr/>
        </p:nvSpPr>
        <p:spPr>
          <a:xfrm flipH="1">
            <a:off x="4363106" y="5855215"/>
            <a:ext cx="550099" cy="362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5-Point Star 83"/>
          <p:cNvSpPr/>
          <p:nvPr/>
        </p:nvSpPr>
        <p:spPr>
          <a:xfrm>
            <a:off x="4569710" y="4658538"/>
            <a:ext cx="198783" cy="151074"/>
          </a:xfrm>
          <a:prstGeom prst="star5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5-Point Star 84"/>
          <p:cNvSpPr/>
          <p:nvPr/>
        </p:nvSpPr>
        <p:spPr>
          <a:xfrm>
            <a:off x="7401699" y="3235753"/>
            <a:ext cx="198783" cy="151074"/>
          </a:xfrm>
          <a:prstGeom prst="star5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2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5" grpId="0" animBg="1"/>
      <p:bldP spid="76" grpId="0" animBg="1"/>
      <p:bldP spid="80" grpId="0"/>
      <p:bldP spid="81" grpId="0"/>
      <p:bldP spid="21" grpId="0" animBg="1"/>
      <p:bldP spid="8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GERMLINE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24863"/>
            <a:ext cx="10515600" cy="1323191"/>
          </a:xfrm>
        </p:spPr>
        <p:txBody>
          <a:bodyPr>
            <a:normAutofit/>
          </a:bodyPr>
          <a:lstStyle/>
          <a:p>
            <a:r>
              <a:rPr lang="en-US" dirty="0" smtClean="0"/>
              <a:t>Step 3: When no extension possible, examine the segment</a:t>
            </a:r>
          </a:p>
          <a:p>
            <a:r>
              <a:rPr lang="en-US" dirty="0" smtClean="0"/>
              <a:t>Report only segments longer than a cutoff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3245" y="3232726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48009" y="3232725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462773" y="3232724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977537" y="3232724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92301" y="3232723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007065" y="3232723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8481" y="3232722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433245" y="3463102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948009" y="3463102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62773" y="3463101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977537" y="3463101"/>
            <a:ext cx="1514764" cy="165046"/>
          </a:xfrm>
          <a:prstGeom prst="rect">
            <a:avLst/>
          </a:prstGeom>
          <a:solidFill>
            <a:srgbClr val="5B9BD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492301" y="3463100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007065" y="3463100"/>
            <a:ext cx="1514764" cy="1650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8481" y="3463099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2433245" y="3827580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948009" y="3827579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462773" y="3827578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977537" y="3827578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8492301" y="3827578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0007065" y="3827577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918481" y="3827576"/>
            <a:ext cx="1514764" cy="165046"/>
          </a:xfrm>
          <a:prstGeom prst="rect">
            <a:avLst/>
          </a:prstGeom>
          <a:solidFill>
            <a:srgbClr val="F9938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433245" y="4057957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948009" y="4057956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462773" y="4057955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977537" y="4057955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492301" y="4057954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0007065" y="4057954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18481" y="4057953"/>
            <a:ext cx="1514764" cy="1650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433245" y="4431746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948009" y="4431745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5462773" y="4431745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977537" y="4431745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492301" y="4431744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0007065" y="4431743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918481" y="4431742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433245" y="4662123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948009" y="4662122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462773" y="4662121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977537" y="4662121"/>
            <a:ext cx="1514764" cy="165046"/>
          </a:xfrm>
          <a:prstGeom prst="rect">
            <a:avLst/>
          </a:prstGeom>
          <a:solidFill>
            <a:srgbClr val="B1A67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8492301" y="4662121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0007065" y="4662120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918481" y="4662119"/>
            <a:ext cx="1514764" cy="165046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2433245" y="5044795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948009" y="5044794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462773" y="5044793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6977537" y="5044793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8492301" y="5044793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0007065" y="5044792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918481" y="5044791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433245" y="5275172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3948009" y="5275171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462773" y="5275170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977537" y="5275170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8492301" y="5275169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0007065" y="5275169"/>
            <a:ext cx="1514764" cy="1650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918481" y="5275168"/>
            <a:ext cx="1514764" cy="165046"/>
          </a:xfrm>
          <a:prstGeom prst="rect">
            <a:avLst/>
          </a:prstGeom>
          <a:solidFill>
            <a:srgbClr val="A0BB7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5462773" y="5822349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5462773" y="6052727"/>
            <a:ext cx="1514764" cy="165046"/>
          </a:xfrm>
          <a:prstGeom prst="rect">
            <a:avLst/>
          </a:prstGeom>
          <a:solidFill>
            <a:srgbClr val="09E5B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3344" y="322348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40766" y="379256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38660" y="439673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46716" y="500089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084613" y="571405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1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084613" y="597865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7148945" y="5866494"/>
            <a:ext cx="585974" cy="3385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ight Arrow 81"/>
          <p:cNvSpPr/>
          <p:nvPr/>
        </p:nvSpPr>
        <p:spPr>
          <a:xfrm flipH="1">
            <a:off x="4363106" y="5855215"/>
            <a:ext cx="550099" cy="362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876675" y="3121890"/>
            <a:ext cx="4686300" cy="602385"/>
          </a:xfrm>
          <a:prstGeom prst="rect">
            <a:avLst/>
          </a:prstGeom>
          <a:noFill/>
          <a:ln w="285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3876675" y="4317322"/>
            <a:ext cx="4686300" cy="602385"/>
          </a:xfrm>
          <a:prstGeom prst="rect">
            <a:avLst/>
          </a:prstGeom>
          <a:noFill/>
          <a:ln w="285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5-Point Star 83"/>
          <p:cNvSpPr/>
          <p:nvPr/>
        </p:nvSpPr>
        <p:spPr>
          <a:xfrm>
            <a:off x="4569710" y="4658538"/>
            <a:ext cx="198783" cy="151074"/>
          </a:xfrm>
          <a:prstGeom prst="star5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5-Point Star 84"/>
          <p:cNvSpPr/>
          <p:nvPr/>
        </p:nvSpPr>
        <p:spPr>
          <a:xfrm>
            <a:off x="7401699" y="3235753"/>
            <a:ext cx="198783" cy="151074"/>
          </a:xfrm>
          <a:prstGeom prst="star5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7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2" grpId="0" animBg="1"/>
      <p:bldP spid="8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Cleaning false positives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41216"/>
            <a:ext cx="10515600" cy="4715805"/>
          </a:xfrm>
        </p:spPr>
        <p:txBody>
          <a:bodyPr>
            <a:normAutofit/>
          </a:bodyPr>
          <a:lstStyle/>
          <a:p>
            <a:r>
              <a:rPr lang="en-US" dirty="0" smtClean="0"/>
              <a:t>GERMLINE will find most segments, but also many false positives</a:t>
            </a:r>
          </a:p>
          <a:p>
            <a:r>
              <a:rPr lang="en-US" dirty="0" smtClean="0"/>
              <a:t>Filtering: low SNP density, overlap with centromeres (or sequence gaps)</a:t>
            </a:r>
          </a:p>
          <a:p>
            <a:r>
              <a:rPr lang="en-US" dirty="0" smtClean="0"/>
              <a:t>Regions where almost everyone shares a segment (usually wrong)</a:t>
            </a:r>
          </a:p>
          <a:p>
            <a:endParaRPr lang="en-US" dirty="0" smtClean="0"/>
          </a:p>
          <a:p>
            <a:r>
              <a:rPr lang="en-US" dirty="0" err="1" smtClean="0"/>
              <a:t>Haploscore</a:t>
            </a:r>
            <a:r>
              <a:rPr lang="en-US" dirty="0" smtClean="0"/>
              <a:t>: evaluate the accuracy of segments</a:t>
            </a:r>
          </a:p>
          <a:p>
            <a:pPr lvl="1"/>
            <a:r>
              <a:rPr lang="en-US" dirty="0" smtClean="0"/>
              <a:t>Determine the minimal no. of genotyping </a:t>
            </a:r>
            <a:br>
              <a:rPr lang="en-US" dirty="0" smtClean="0"/>
            </a:br>
            <a:r>
              <a:rPr lang="en-US" dirty="0" smtClean="0"/>
              <a:t>or phasing errors required to </a:t>
            </a:r>
            <a:br>
              <a:rPr lang="en-US" dirty="0" smtClean="0"/>
            </a:br>
            <a:r>
              <a:rPr lang="en-US" dirty="0" smtClean="0"/>
              <a:t>explain the segment</a:t>
            </a:r>
          </a:p>
          <a:p>
            <a:pPr lvl="1"/>
            <a:r>
              <a:rPr lang="en-US" dirty="0" smtClean="0"/>
              <a:t>See also </a:t>
            </a:r>
            <a:r>
              <a:rPr lang="en-US" dirty="0" err="1" smtClean="0"/>
              <a:t>RefinedIBD</a:t>
            </a:r>
            <a:endParaRPr lang="en-US" dirty="0" smtClean="0"/>
          </a:p>
          <a:p>
            <a:r>
              <a:rPr lang="en-US" dirty="0" smtClean="0"/>
              <a:t>Benefit: detect candidates </a:t>
            </a:r>
            <a:br>
              <a:rPr lang="en-US" dirty="0" smtClean="0"/>
            </a:br>
            <a:r>
              <a:rPr lang="en-US" dirty="0" smtClean="0"/>
              <a:t>quickly, but keep only high </a:t>
            </a:r>
            <a:br>
              <a:rPr lang="en-US" dirty="0" smtClean="0"/>
            </a:br>
            <a:r>
              <a:rPr lang="en-US" dirty="0" smtClean="0"/>
              <a:t>quality segments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712995" y="3829842"/>
            <a:ext cx="3127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Jorgenson et al., BMC </a:t>
            </a:r>
            <a:r>
              <a:rPr lang="en-US" sz="1600" dirty="0" err="1" smtClean="0">
                <a:cs typeface="Times New Roman" panose="02020603050405020304" pitchFamily="18" charset="0"/>
              </a:rPr>
              <a:t>Bioinfo</a:t>
            </a:r>
            <a:r>
              <a:rPr lang="en-US" sz="1600" dirty="0" smtClean="0">
                <a:cs typeface="Times New Roman" panose="02020603050405020304" pitchFamily="18" charset="0"/>
              </a:rPr>
              <a:t>, 2012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90498" y="4222679"/>
            <a:ext cx="7204935" cy="2456610"/>
            <a:chOff x="3387054" y="3641803"/>
            <a:chExt cx="8708380" cy="303748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87054" y="3708031"/>
              <a:ext cx="4263848" cy="290503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98849" y="3641803"/>
              <a:ext cx="4396585" cy="30374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025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Unphased</a:t>
            </a:r>
            <a:r>
              <a:rPr lang="en-US" dirty="0" smtClean="0"/>
              <a:t> genotypes?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10084"/>
            <a:ext cx="10515600" cy="1209797"/>
          </a:xfrm>
        </p:spPr>
        <p:txBody>
          <a:bodyPr/>
          <a:lstStyle/>
          <a:p>
            <a:r>
              <a:rPr lang="en-US" dirty="0" smtClean="0"/>
              <a:t>Phasing can often be highly inaccurate</a:t>
            </a:r>
          </a:p>
          <a:p>
            <a:r>
              <a:rPr lang="en-US" dirty="0" smtClean="0"/>
              <a:t>But IBD sharing also evident from </a:t>
            </a:r>
            <a:r>
              <a:rPr lang="en-US" dirty="0" err="1" smtClean="0"/>
              <a:t>unphased</a:t>
            </a:r>
            <a:r>
              <a:rPr lang="en-US" dirty="0" smtClean="0"/>
              <a:t> data </a:t>
            </a:r>
            <a:r>
              <a:rPr lang="en-IL" dirty="0" smtClean="0">
                <a:sym typeface="Wingdings" panose="05000000000000000000" pitchFamily="2" charset="2"/>
              </a:rPr>
              <a:t>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rgbClr val="003F7F"/>
                </a:solidFill>
                <a:sym typeface="Wingdings" panose="05000000000000000000" pitchFamily="2" charset="2"/>
              </a:rPr>
              <a:t>no opposing homozygotes</a:t>
            </a:r>
            <a:endParaRPr lang="en-US" dirty="0">
              <a:solidFill>
                <a:srgbClr val="003F7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19282" y="3461477"/>
            <a:ext cx="1518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Individual 1: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99591" y="3461477"/>
            <a:ext cx="6016519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AA   AG   GC   GG   AA   CC   CT   AT   GG   CT   TT   AA   CC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19282" y="4278111"/>
            <a:ext cx="1518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Individual 2: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99591" y="4278111"/>
            <a:ext cx="6016519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AA   GG   GC   AA   AG   CC   CT   TT   GG   CT   CC   AC   CG</a:t>
            </a:r>
          </a:p>
        </p:txBody>
      </p:sp>
      <p:sp>
        <p:nvSpPr>
          <p:cNvPr id="8" name="Rectangle 7"/>
          <p:cNvSpPr/>
          <p:nvPr/>
        </p:nvSpPr>
        <p:spPr>
          <a:xfrm>
            <a:off x="7105696" y="3271696"/>
            <a:ext cx="526212" cy="1708030"/>
          </a:xfrm>
          <a:prstGeom prst="rect">
            <a:avLst/>
          </a:prstGeom>
          <a:noFill/>
          <a:ln w="2857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268714" y="3280322"/>
            <a:ext cx="526212" cy="1708030"/>
          </a:xfrm>
          <a:prstGeom prst="rect">
            <a:avLst/>
          </a:prstGeom>
          <a:noFill/>
          <a:ln w="2857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634260" y="2803584"/>
          <a:ext cx="3105584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6396">
                  <a:extLst>
                    <a:ext uri="{9D8B030D-6E8A-4147-A177-3AD203B41FA5}">
                      <a16:colId xmlns:a16="http://schemas.microsoft.com/office/drawing/2014/main" val="3430143546"/>
                    </a:ext>
                  </a:extLst>
                </a:gridCol>
                <a:gridCol w="776396">
                  <a:extLst>
                    <a:ext uri="{9D8B030D-6E8A-4147-A177-3AD203B41FA5}">
                      <a16:colId xmlns:a16="http://schemas.microsoft.com/office/drawing/2014/main" val="1274869729"/>
                    </a:ext>
                  </a:extLst>
                </a:gridCol>
                <a:gridCol w="776396">
                  <a:extLst>
                    <a:ext uri="{9D8B030D-6E8A-4147-A177-3AD203B41FA5}">
                      <a16:colId xmlns:a16="http://schemas.microsoft.com/office/drawing/2014/main" val="786743364"/>
                    </a:ext>
                  </a:extLst>
                </a:gridCol>
                <a:gridCol w="776396">
                  <a:extLst>
                    <a:ext uri="{9D8B030D-6E8A-4147-A177-3AD203B41FA5}">
                      <a16:colId xmlns:a16="http://schemas.microsoft.com/office/drawing/2014/main" val="124212526"/>
                    </a:ext>
                  </a:extLst>
                </a:gridCol>
              </a:tblGrid>
              <a:tr h="4592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Ind</a:t>
                      </a:r>
                      <a:r>
                        <a:rPr lang="en-US" sz="1600" dirty="0" smtClean="0"/>
                        <a:t> 1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Ind</a:t>
                      </a:r>
                      <a:r>
                        <a:rPr lang="en-US" sz="1600" baseline="0" dirty="0" smtClean="0"/>
                        <a:t> 2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Can be IBD?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Shared allele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49587"/>
                  </a:ext>
                </a:extLst>
              </a:tr>
              <a:tr h="2658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403556"/>
                  </a:ext>
                </a:extLst>
              </a:tr>
              <a:tr h="2658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8886131"/>
                  </a:ext>
                </a:extLst>
              </a:tr>
              <a:tr h="2658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C00000"/>
                          </a:solidFill>
                        </a:rPr>
                        <a:t>N</a:t>
                      </a:r>
                      <a:endParaRPr lang="en-US" sz="16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433731"/>
                  </a:ext>
                </a:extLst>
              </a:tr>
              <a:tr h="2658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026328"/>
                  </a:ext>
                </a:extLst>
              </a:tr>
              <a:tr h="2658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A/B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8312476"/>
                  </a:ext>
                </a:extLst>
              </a:tr>
              <a:tr h="2658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5660633"/>
                  </a:ext>
                </a:extLst>
              </a:tr>
              <a:tr h="2658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AA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C00000"/>
                          </a:solidFill>
                        </a:rPr>
                        <a:t>N</a:t>
                      </a:r>
                      <a:endParaRPr lang="en-US" sz="16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2797583"/>
                  </a:ext>
                </a:extLst>
              </a:tr>
              <a:tr h="2658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2276243"/>
                  </a:ext>
                </a:extLst>
              </a:tr>
              <a:tr h="2658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BB</a:t>
                      </a:r>
                      <a:endParaRPr 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1858005"/>
                  </a:ext>
                </a:extLst>
              </a:tr>
            </a:tbl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4329022" y="5396251"/>
            <a:ext cx="7505213" cy="1003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In GERMLINE, if no opposing homozygotes, extend match further</a:t>
            </a:r>
          </a:p>
          <a:p>
            <a:r>
              <a:rPr lang="en-US" sz="2000" dirty="0" smtClean="0"/>
              <a:t>But false positives are generated and must be filtered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281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 animBg="1"/>
      <p:bldP spid="11" grpId="0" animBg="1"/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method for </a:t>
            </a:r>
            <a:r>
              <a:rPr lang="en-US" dirty="0" err="1" smtClean="0"/>
              <a:t>unphased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4043"/>
            <a:ext cx="10515600" cy="3780856"/>
          </a:xfrm>
        </p:spPr>
        <p:txBody>
          <a:bodyPr/>
          <a:lstStyle/>
          <a:p>
            <a:r>
              <a:rPr lang="en-US" dirty="0" smtClean="0"/>
              <a:t>We can compute a </a:t>
            </a:r>
            <a:r>
              <a:rPr lang="en-US" dirty="0" smtClean="0">
                <a:solidFill>
                  <a:srgbClr val="0000CC"/>
                </a:solidFill>
              </a:rPr>
              <a:t>likelihood ratio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log-likelihood ratio is called log-odds, or </a:t>
            </a:r>
            <a:r>
              <a:rPr lang="en-US" dirty="0" smtClean="0">
                <a:solidFill>
                  <a:srgbClr val="0000CC"/>
                </a:solidFill>
              </a:rPr>
              <a:t>LOD</a:t>
            </a:r>
          </a:p>
          <a:p>
            <a:endParaRPr lang="en-US" dirty="0"/>
          </a:p>
          <a:p>
            <a:r>
              <a:rPr lang="en-US" dirty="0" smtClean="0"/>
              <a:t>If LOD&gt;cutoff, the segment is called IBD</a:t>
            </a:r>
          </a:p>
          <a:p>
            <a:endParaRPr lang="en-US" dirty="0"/>
          </a:p>
          <a:p>
            <a:r>
              <a:rPr lang="en-US" dirty="0" smtClean="0"/>
              <a:t>But how are likelihoods calculated?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2432" y="1715785"/>
            <a:ext cx="34160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  Likelihood of data given </a:t>
            </a:r>
            <a:r>
              <a:rPr lang="en-US" sz="2000" b="1" dirty="0" smtClean="0">
                <a:cs typeface="Times New Roman" panose="02020603050405020304" pitchFamily="18" charset="0"/>
              </a:rPr>
              <a:t>IBD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----------------------------------------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Likelihood of data given </a:t>
            </a:r>
            <a:r>
              <a:rPr lang="en-US" sz="2000" b="1" dirty="0" smtClean="0">
                <a:cs typeface="Times New Roman" panose="02020603050405020304" pitchFamily="18" charset="0"/>
              </a:rPr>
              <a:t>no-IBD</a:t>
            </a:r>
          </a:p>
        </p:txBody>
      </p:sp>
    </p:spTree>
    <p:extLst>
      <p:ext uri="{BB962C8B-B14F-4D97-AF65-F5344CB8AC3E}">
        <p14:creationId xmlns:p14="http://schemas.microsoft.com/office/powerpoint/2010/main" val="210508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method for </a:t>
            </a:r>
            <a:r>
              <a:rPr lang="en-US" dirty="0" err="1"/>
              <a:t>unphased</a:t>
            </a:r>
            <a:r>
              <a:rPr lang="en-US" dirty="0"/>
              <a:t>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103" y="2167881"/>
            <a:ext cx="4781764" cy="3513728"/>
          </a:xfrm>
        </p:spPr>
        <p:txBody>
          <a:bodyPr/>
          <a:lstStyle/>
          <a:p>
            <a:r>
              <a:rPr lang="en-US" dirty="0" smtClean="0"/>
              <a:t>Ignoring IBD2, we have the probability to see each pair of genotypes under IBD1 (IBD) and IBD0 (no-IBD)</a:t>
            </a:r>
          </a:p>
          <a:p>
            <a:endParaRPr lang="en-US" dirty="0" smtClean="0"/>
          </a:p>
          <a:p>
            <a:r>
              <a:rPr lang="en-US" dirty="0" smtClean="0"/>
              <a:t>We multiply over all SNPs in a segment to the overall likelihood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53949509"/>
                  </p:ext>
                </p:extLst>
              </p:nvPr>
            </p:nvGraphicFramePr>
            <p:xfrm>
              <a:off x="6018346" y="4218780"/>
              <a:ext cx="5255172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240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007793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007793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007793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007793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IBD0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E6DD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53949509"/>
                  </p:ext>
                </p:extLst>
              </p:nvPr>
            </p:nvGraphicFramePr>
            <p:xfrm>
              <a:off x="6018346" y="4218780"/>
              <a:ext cx="5255172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240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1007793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1007793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007793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1007793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IBD0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23030" t="-204545" r="-201818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1084" t="-204545" r="-100602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23636" t="-204545" r="-1212" b="-2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23030" t="-309231" r="-201818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1084" t="-309231" r="-100602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23636" t="-309231" r="-1212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23030" t="-409231" r="-201818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1084" t="-409231" r="-100602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23636" t="-409231" r="-1212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0162245"/>
                  </p:ext>
                </p:extLst>
              </p:nvPr>
            </p:nvGraphicFramePr>
            <p:xfrm>
              <a:off x="6030933" y="1848642"/>
              <a:ext cx="5254718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240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96058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96058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148978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96058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708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E6DD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rgbClr val="FF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0162245"/>
                  </p:ext>
                </p:extLst>
              </p:nvPr>
            </p:nvGraphicFramePr>
            <p:xfrm>
              <a:off x="6030933" y="1848642"/>
              <a:ext cx="5254718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24000">
                      <a:extLst>
                        <a:ext uri="{9D8B030D-6E8A-4147-A177-3AD203B41FA5}">
                          <a16:colId xmlns:a16="http://schemas.microsoft.com/office/drawing/2014/main" val="2088786119"/>
                        </a:ext>
                      </a:extLst>
                    </a:gridCol>
                    <a:gridCol w="960580">
                      <a:extLst>
                        <a:ext uri="{9D8B030D-6E8A-4147-A177-3AD203B41FA5}">
                          <a16:colId xmlns:a16="http://schemas.microsoft.com/office/drawing/2014/main" val="2811705330"/>
                        </a:ext>
                      </a:extLst>
                    </a:gridCol>
                    <a:gridCol w="960580">
                      <a:extLst>
                        <a:ext uri="{9D8B030D-6E8A-4147-A177-3AD203B41FA5}">
                          <a16:colId xmlns:a16="http://schemas.microsoft.com/office/drawing/2014/main" val="256715204"/>
                        </a:ext>
                      </a:extLst>
                    </a:gridCol>
                    <a:gridCol w="1148978">
                      <a:extLst>
                        <a:ext uri="{9D8B030D-6E8A-4147-A177-3AD203B41FA5}">
                          <a16:colId xmlns:a16="http://schemas.microsoft.com/office/drawing/2014/main" val="2089248140"/>
                        </a:ext>
                      </a:extLst>
                    </a:gridCol>
                    <a:gridCol w="960580">
                      <a:extLst>
                        <a:ext uri="{9D8B030D-6E8A-4147-A177-3AD203B41FA5}">
                          <a16:colId xmlns:a16="http://schemas.microsoft.com/office/drawing/2014/main" val="969054927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993366"/>
                              </a:solidFill>
                            </a:rPr>
                            <a:t>IBD1</a:t>
                          </a:r>
                          <a:endParaRPr lang="en-US" sz="2000" dirty="0">
                            <a:solidFill>
                              <a:srgbClr val="993366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</a:t>
                          </a:r>
                          <a:r>
                            <a:rPr lang="en-US" sz="2000" baseline="0" dirty="0" smtClean="0"/>
                            <a:t> 2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7489153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854161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Individual 1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27848" t="-204545" r="-220253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75532" t="-204545" r="-85106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835" t="-204545" r="-1266" b="-2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276669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27848" t="-309231" r="-220253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75532" t="-309231" r="-85106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835" t="-309231" r="-1266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017700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27848" t="-409231" r="-220253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75532" t="-409231" r="-85106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835" t="-409231" r="-1266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08625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9872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IBD separate relatives?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3181709" cy="4351338"/>
          </a:xfrm>
        </p:spPr>
        <p:txBody>
          <a:bodyPr/>
          <a:lstStyle/>
          <a:p>
            <a:r>
              <a:rPr lang="en-US" dirty="0" smtClean="0"/>
              <a:t>Henn et al., PLOS One, 2012 (23andMe)</a:t>
            </a:r>
          </a:p>
          <a:p>
            <a:r>
              <a:rPr lang="en-US" dirty="0" smtClean="0"/>
              <a:t>Simulations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973093" y="1399345"/>
            <a:ext cx="5490748" cy="5230860"/>
            <a:chOff x="4973093" y="1399345"/>
            <a:chExt cx="5490748" cy="523086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39"/>
            <a:stretch/>
          </p:blipFill>
          <p:spPr>
            <a:xfrm>
              <a:off x="4973093" y="1399345"/>
              <a:ext cx="5490748" cy="523086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689556" y="6230095"/>
              <a:ext cx="249294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Total IBD sharing (</a:t>
              </a:r>
              <a:r>
                <a:rPr lang="en-US" sz="2000" dirty="0" err="1" smtClean="0">
                  <a:cs typeface="Times New Roman" panose="02020603050405020304" pitchFamily="18" charset="0"/>
                </a:rPr>
                <a:t>cM</a:t>
              </a:r>
              <a:r>
                <a:rPr lang="en-US" sz="2000" dirty="0" smtClean="0"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004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cM project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52" y="1391437"/>
            <a:ext cx="10190093" cy="523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9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2514600" cy="4351338"/>
          </a:xfrm>
        </p:spPr>
        <p:txBody>
          <a:bodyPr/>
          <a:lstStyle/>
          <a:p>
            <a:r>
              <a:rPr lang="en-US" dirty="0" smtClean="0"/>
              <a:t>Sim-cM (simulations)</a:t>
            </a:r>
          </a:p>
          <a:p>
            <a:endParaRPr lang="en-US" dirty="0"/>
          </a:p>
          <a:p>
            <a:r>
              <a:rPr lang="en-US" dirty="0" smtClean="0"/>
              <a:t>DNA Adoption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993366"/>
                </a:solidFill>
              </a:rPr>
              <a:t>International society of DNA genealogy</a:t>
            </a:r>
          </a:p>
          <a:p>
            <a:r>
              <a:rPr lang="en-US" dirty="0"/>
              <a:t>https://</a:t>
            </a:r>
            <a:r>
              <a:rPr lang="en-US" dirty="0" smtClean="0"/>
              <a:t>isogg.org/wiki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290" y="1930400"/>
            <a:ext cx="7831342" cy="427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506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Separating very close relatives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795" y="1392085"/>
            <a:ext cx="5172833" cy="51768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07626" y="3496899"/>
            <a:ext cx="2216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cs typeface="Times New Roman" panose="02020603050405020304" pitchFamily="18" charset="0"/>
              </a:rPr>
              <a:t>AncestryDNA</a:t>
            </a:r>
            <a:r>
              <a:rPr lang="en-US" sz="2000" dirty="0" smtClean="0">
                <a:cs typeface="Times New Roman" panose="02020603050405020304" pitchFamily="18" charset="0"/>
              </a:rPr>
              <a:t>, white paper,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04829"/>
            <a:ext cx="4513581" cy="3856232"/>
          </a:xfrm>
        </p:spPr>
        <p:txBody>
          <a:bodyPr/>
          <a:lstStyle/>
          <a:p>
            <a:r>
              <a:rPr lang="en-US" dirty="0" smtClean="0"/>
              <a:t>For very close relatives (1</a:t>
            </a:r>
            <a:r>
              <a:rPr lang="en-US" baseline="30000" dirty="0" smtClean="0"/>
              <a:t>st</a:t>
            </a:r>
            <a:r>
              <a:rPr lang="en-US" dirty="0" smtClean="0"/>
              <a:t>-2</a:t>
            </a:r>
            <a:r>
              <a:rPr lang="en-US" baseline="30000" dirty="0" smtClean="0"/>
              <a:t>nd</a:t>
            </a:r>
            <a:r>
              <a:rPr lang="en-US" dirty="0" smtClean="0"/>
              <a:t> degree), it is useful to consider both IBD1 and IBD2</a:t>
            </a:r>
          </a:p>
          <a:p>
            <a:endParaRPr lang="en-US" dirty="0"/>
          </a:p>
          <a:p>
            <a:r>
              <a:rPr lang="en-US" dirty="0" smtClean="0"/>
              <a:t>Deviations may be due to genotyping errors, different chips,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3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/>
          <a:srcRect t="5650"/>
          <a:stretch/>
        </p:blipFill>
        <p:spPr>
          <a:xfrm>
            <a:off x="2731761" y="3154166"/>
            <a:ext cx="3966524" cy="3535993"/>
          </a:xfrm>
          <a:prstGeom prst="rect">
            <a:avLst/>
          </a:prstGeom>
        </p:spPr>
      </p:pic>
      <p:sp>
        <p:nvSpPr>
          <p:cNvPr id="49" name="Content Placeholder 2"/>
          <p:cNvSpPr txBox="1">
            <a:spLocks/>
          </p:cNvSpPr>
          <p:nvPr/>
        </p:nvSpPr>
        <p:spPr>
          <a:xfrm>
            <a:off x="450535" y="1454255"/>
            <a:ext cx="6203894" cy="3538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no. of segments is determined by the no. of crossovers at the shared parent</a:t>
            </a:r>
          </a:p>
          <a:p>
            <a:r>
              <a:rPr lang="en-US" dirty="0" smtClean="0"/>
              <a:t>Females have 50% more crossovers than males</a:t>
            </a:r>
          </a:p>
          <a:p>
            <a:endParaRPr lang="en-US" dirty="0" smtClean="0"/>
          </a:p>
          <a:p>
            <a:r>
              <a:rPr lang="en-US" dirty="0" smtClean="0"/>
              <a:t>Can tell the </a:t>
            </a:r>
            <a:br>
              <a:rPr lang="en-US" dirty="0" smtClean="0"/>
            </a:br>
            <a:r>
              <a:rPr lang="en-US" dirty="0" smtClean="0"/>
              <a:t>sex of the </a:t>
            </a:r>
            <a:br>
              <a:rPr lang="en-US" dirty="0" smtClean="0"/>
            </a:br>
            <a:r>
              <a:rPr lang="en-US" dirty="0" smtClean="0"/>
              <a:t>parent by </a:t>
            </a:r>
            <a:br>
              <a:rPr lang="en-US" dirty="0" smtClean="0"/>
            </a:br>
            <a:r>
              <a:rPr lang="en-US" dirty="0" smtClean="0"/>
              <a:t>IBD count!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 siblings</a:t>
            </a:r>
            <a:endParaRPr lang="en-US" dirty="0"/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73043" y="1614799"/>
            <a:ext cx="253207" cy="495622"/>
          </a:xfr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612" y="1645351"/>
            <a:ext cx="206108" cy="4779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647" y="3575472"/>
            <a:ext cx="222750" cy="51657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838" y="3567299"/>
            <a:ext cx="222750" cy="51657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817646" y="1706707"/>
            <a:ext cx="4783749" cy="2917118"/>
            <a:chOff x="4808825" y="1157857"/>
            <a:chExt cx="6255414" cy="3329393"/>
          </a:xfrm>
        </p:grpSpPr>
        <p:sp>
          <p:nvSpPr>
            <p:cNvPr id="7" name="Rectangle 6"/>
            <p:cNvSpPr/>
            <p:nvPr/>
          </p:nvSpPr>
          <p:spPr>
            <a:xfrm>
              <a:off x="7457933" y="1958036"/>
              <a:ext cx="970504" cy="19755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457933" y="2215714"/>
              <a:ext cx="970504" cy="19755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7060908" y="1769456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696710" y="1958036"/>
              <a:ext cx="970504" cy="19755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696710" y="2215714"/>
              <a:ext cx="970504" cy="19755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9299685" y="1769456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560779" y="3377450"/>
              <a:ext cx="364721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60779" y="3626257"/>
              <a:ext cx="970504" cy="19755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163754" y="3179999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>
              <a:stCxn id="6" idx="6"/>
              <a:endCxn id="11" idx="2"/>
            </p:cNvCxnSpPr>
            <p:nvPr/>
          </p:nvCxnSpPr>
          <p:spPr>
            <a:xfrm>
              <a:off x="8825462" y="2171847"/>
              <a:ext cx="474224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endCxn id="16" idx="0"/>
            </p:cNvCxnSpPr>
            <p:nvPr/>
          </p:nvCxnSpPr>
          <p:spPr>
            <a:xfrm flipH="1">
              <a:off x="9046031" y="2171847"/>
              <a:ext cx="0" cy="1008153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8924716" y="3377450"/>
              <a:ext cx="364721" cy="1987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289659" y="3377450"/>
              <a:ext cx="239674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Arc 2"/>
            <p:cNvSpPr/>
            <p:nvPr/>
          </p:nvSpPr>
          <p:spPr>
            <a:xfrm rot="11149725">
              <a:off x="6830867" y="1157857"/>
              <a:ext cx="2302860" cy="3329393"/>
            </a:xfrm>
            <a:prstGeom prst="arc">
              <a:avLst>
                <a:gd name="adj1" fmla="val 14031693"/>
                <a:gd name="adj2" fmla="val 17912232"/>
              </a:avLst>
            </a:prstGeom>
            <a:ln w="19050">
              <a:solidFill>
                <a:srgbClr val="00206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205850" y="1951990"/>
              <a:ext cx="970504" cy="19755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05850" y="2209668"/>
              <a:ext cx="970504" cy="19755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4808825" y="1763410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319742" y="3620064"/>
              <a:ext cx="970504" cy="19755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5922717" y="3173806"/>
              <a:ext cx="1764554" cy="804782"/>
            </a:xfrm>
            <a:prstGeom prst="ellipse">
              <a:avLst/>
            </a:prstGeom>
            <a:noFill/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6584425" y="2165654"/>
              <a:ext cx="474224" cy="0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endCxn id="51" idx="0"/>
            </p:cNvCxnSpPr>
            <p:nvPr/>
          </p:nvCxnSpPr>
          <p:spPr>
            <a:xfrm flipH="1">
              <a:off x="6804994" y="2165654"/>
              <a:ext cx="0" cy="1008153"/>
            </a:xfrm>
            <a:prstGeom prst="line">
              <a:avLst/>
            </a:prstGeom>
            <a:ln w="2857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/>
            <p:cNvSpPr/>
            <p:nvPr/>
          </p:nvSpPr>
          <p:spPr>
            <a:xfrm>
              <a:off x="6314839" y="3369303"/>
              <a:ext cx="593859" cy="1987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908920" y="3371257"/>
              <a:ext cx="379376" cy="19874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6" name="Content Placeholder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16901" y="1612378"/>
            <a:ext cx="253207" cy="49562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8622691" y="5160974"/>
            <a:ext cx="3196286" cy="1006170"/>
            <a:chOff x="7457933" y="5002637"/>
            <a:chExt cx="4138075" cy="1292892"/>
          </a:xfrm>
        </p:grpSpPr>
        <p:grpSp>
          <p:nvGrpSpPr>
            <p:cNvPr id="71" name="Group 70"/>
            <p:cNvGrpSpPr/>
            <p:nvPr/>
          </p:nvGrpSpPr>
          <p:grpSpPr>
            <a:xfrm>
              <a:off x="7457933" y="5002637"/>
              <a:ext cx="2032150" cy="1292892"/>
              <a:chOff x="8968795" y="4967567"/>
              <a:chExt cx="2032150" cy="1292892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8968795" y="5845244"/>
                <a:ext cx="761377" cy="41521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9728535" y="5845244"/>
                <a:ext cx="761377" cy="415215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10490376" y="5845244"/>
                <a:ext cx="500334" cy="41521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8968795" y="4967567"/>
                <a:ext cx="1239716" cy="415215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0208974" y="4971650"/>
                <a:ext cx="791971" cy="41521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9708398" y="5382782"/>
                <a:ext cx="0" cy="462462"/>
              </a:xfrm>
              <a:prstGeom prst="line">
                <a:avLst/>
              </a:prstGeom>
              <a:ln w="19050">
                <a:solidFill>
                  <a:srgbClr val="002060"/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0209258" y="5382782"/>
                <a:ext cx="0" cy="462462"/>
              </a:xfrm>
              <a:prstGeom prst="line">
                <a:avLst/>
              </a:prstGeom>
              <a:ln w="19050">
                <a:solidFill>
                  <a:srgbClr val="002060"/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0484384" y="5382782"/>
                <a:ext cx="0" cy="462462"/>
              </a:xfrm>
              <a:prstGeom prst="line">
                <a:avLst/>
              </a:prstGeom>
              <a:ln w="19050">
                <a:solidFill>
                  <a:srgbClr val="002060"/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10966825" y="5382782"/>
                <a:ext cx="0" cy="462462"/>
              </a:xfrm>
              <a:prstGeom prst="line">
                <a:avLst/>
              </a:prstGeom>
              <a:ln w="19050">
                <a:solidFill>
                  <a:srgbClr val="002060"/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8992563" y="5382782"/>
                <a:ext cx="0" cy="462462"/>
              </a:xfrm>
              <a:prstGeom prst="line">
                <a:avLst/>
              </a:prstGeom>
              <a:ln w="19050">
                <a:solidFill>
                  <a:srgbClr val="002060"/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Rectangle 9"/>
              <p:cNvSpPr/>
              <p:nvPr/>
            </p:nvSpPr>
            <p:spPr>
              <a:xfrm>
                <a:off x="9735054" y="5399315"/>
                <a:ext cx="437011" cy="427010"/>
              </a:xfrm>
              <a:prstGeom prst="rect">
                <a:avLst/>
              </a:prstGeom>
              <a:pattFill prst="dk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0499148" y="5392018"/>
                <a:ext cx="440003" cy="433718"/>
              </a:xfrm>
              <a:prstGeom prst="rect">
                <a:avLst/>
              </a:prstGeom>
              <a:pattFill prst="dk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2" name="Rectangle 71"/>
            <p:cNvSpPr/>
            <p:nvPr/>
          </p:nvSpPr>
          <p:spPr>
            <a:xfrm>
              <a:off x="10072243" y="5356615"/>
              <a:ext cx="440003" cy="433718"/>
            </a:xfrm>
            <a:prstGeom prst="rect">
              <a:avLst/>
            </a:prstGeom>
            <a:pattFill prst="dk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0592800" y="5237314"/>
              <a:ext cx="1003208" cy="672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0000CC"/>
                  </a:solidFill>
                  <a:cs typeface="Times New Roman" panose="02020603050405020304" pitchFamily="18" charset="0"/>
                </a:rPr>
                <a:t>IBD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54934" y="5666772"/>
            <a:ext cx="1602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Shared father</a:t>
            </a:r>
          </a:p>
        </p:txBody>
      </p:sp>
      <p:cxnSp>
        <p:nvCxnSpPr>
          <p:cNvPr id="22" name="Straight Connector 21"/>
          <p:cNvCxnSpPr>
            <a:stCxn id="14" idx="3"/>
          </p:cNvCxnSpPr>
          <p:nvPr/>
        </p:nvCxnSpPr>
        <p:spPr>
          <a:xfrm flipV="1">
            <a:off x="2657104" y="5605217"/>
            <a:ext cx="702545" cy="26161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631379" y="4931131"/>
            <a:ext cx="1765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Shared mother</a:t>
            </a:r>
          </a:p>
        </p:txBody>
      </p:sp>
      <p:cxnSp>
        <p:nvCxnSpPr>
          <p:cNvPr id="29" name="Straight Connector 28"/>
          <p:cNvCxnSpPr>
            <a:stCxn id="25" idx="1"/>
          </p:cNvCxnSpPr>
          <p:nvPr/>
        </p:nvCxnSpPr>
        <p:spPr>
          <a:xfrm flipH="1">
            <a:off x="5568593" y="5131186"/>
            <a:ext cx="1062786" cy="391452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312264" y="6391346"/>
            <a:ext cx="3374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Caballero et al., </a:t>
            </a:r>
            <a:r>
              <a:rPr lang="en-US" dirty="0" smtClean="0">
                <a:cs typeface="Times New Roman" panose="02020603050405020304" pitchFamily="18" charset="0"/>
              </a:rPr>
              <a:t>PLOS Genet, 2019</a:t>
            </a:r>
            <a:endParaRPr lang="en-US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27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uiExpand="1" build="p"/>
      <p:bldP spid="14" grpId="0"/>
      <p:bldP spid="25" grpId="0"/>
      <p:bldP spid="3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US" dirty="0" smtClean="0"/>
                  <a:t>-cousins: must they share?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7021" b="-5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569824" y="1526637"/>
                <a:ext cx="4073070" cy="444912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The kinship: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But this the probability of sharing in each one site</a:t>
                </a:r>
              </a:p>
              <a:p>
                <a:r>
                  <a:rPr lang="en-US" dirty="0" smtClean="0"/>
                  <a:t>Or the average, if genomes are infinite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In reality, the cousins may share nothing</a:t>
                </a:r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24" y="1526637"/>
                <a:ext cx="4073070" cy="4449124"/>
              </a:xfrm>
              <a:prstGeom prst="rect">
                <a:avLst/>
              </a:prstGeom>
              <a:blipFill>
                <a:blip r:embed="rId3"/>
                <a:stretch>
                  <a:fillRect l="-1943" t="-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614" y="1590706"/>
            <a:ext cx="118099" cy="36483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836" y="2363494"/>
            <a:ext cx="127635" cy="394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848270" y="1579947"/>
            <a:ext cx="556097" cy="1507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848270" y="1776631"/>
            <a:ext cx="556097" cy="1507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620776" y="1436005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893600" y="2862084"/>
            <a:ext cx="208984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893600" y="3056521"/>
            <a:ext cx="245348" cy="15113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666105" y="2711370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9164918" y="2305940"/>
            <a:ext cx="0" cy="40070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102135" y="2862084"/>
            <a:ext cx="208984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311246" y="2862084"/>
            <a:ext cx="137333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7557832" y="1575332"/>
            <a:ext cx="556097" cy="1507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557832" y="1772016"/>
            <a:ext cx="556097" cy="150791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7330337" y="1431390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620" y="2368839"/>
            <a:ext cx="127635" cy="394297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7703846" y="3058441"/>
            <a:ext cx="282160" cy="1511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381996" y="2706643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8347752" y="1738421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866519" y="2305940"/>
            <a:ext cx="0" cy="386385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7606681" y="2855865"/>
            <a:ext cx="340280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947088" y="2857356"/>
            <a:ext cx="217382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97043" y="1549268"/>
            <a:ext cx="145087" cy="378305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>
            <a:off x="7865919" y="2305940"/>
            <a:ext cx="129899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8475468" y="1738421"/>
            <a:ext cx="0" cy="567519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9138948" y="3056521"/>
            <a:ext cx="309631" cy="1511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7606681" y="3058441"/>
            <a:ext cx="98912" cy="15113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7986007" y="3058441"/>
            <a:ext cx="175742" cy="15113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200029" y="2836267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0200029" y="3032951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9972535" y="2692325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66028" y="2797039"/>
            <a:ext cx="145087" cy="378305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9688998" y="2987058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816714" y="2987058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38665" y="3888871"/>
            <a:ext cx="208984" cy="15170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9311171" y="3738158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9747200" y="3888871"/>
            <a:ext cx="208984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9956312" y="3888871"/>
            <a:ext cx="137333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538665" y="4083308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290" y="3856280"/>
            <a:ext cx="127635" cy="394297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6327854" y="2850585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6327854" y="3047269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100359" y="2706643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81733" y="2810315"/>
            <a:ext cx="145087" cy="378305"/>
          </a:xfrm>
          <a:prstGeom prst="rect">
            <a:avLst/>
          </a:prstGeom>
        </p:spPr>
      </p:pic>
      <p:cxnSp>
        <p:nvCxnSpPr>
          <p:cNvPr id="61" name="Straight Connector 60"/>
          <p:cNvCxnSpPr/>
          <p:nvPr/>
        </p:nvCxnSpPr>
        <p:spPr>
          <a:xfrm>
            <a:off x="7110052" y="3000473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237768" y="3000473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7422947" y="3903777"/>
            <a:ext cx="91752" cy="151702"/>
          </a:xfrm>
          <a:prstGeom prst="rect">
            <a:avLst/>
          </a:prstGeom>
          <a:solidFill>
            <a:srgbClr val="F5B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732225" y="3751573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959719" y="4096723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364" y="3859401"/>
            <a:ext cx="127635" cy="394297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7161437" y="5997761"/>
            <a:ext cx="2655276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6959719" y="3902868"/>
            <a:ext cx="340280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7300126" y="3904360"/>
            <a:ext cx="122693" cy="1517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0843963" y="3859401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10843963" y="4056085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10616469" y="3715459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09962" y="3820173"/>
            <a:ext cx="145087" cy="378305"/>
          </a:xfrm>
          <a:prstGeom prst="rect">
            <a:avLst/>
          </a:prstGeom>
        </p:spPr>
      </p:pic>
      <p:cxnSp>
        <p:nvCxnSpPr>
          <p:cNvPr id="81" name="Straight Connector 80"/>
          <p:cNvCxnSpPr/>
          <p:nvPr/>
        </p:nvCxnSpPr>
        <p:spPr>
          <a:xfrm>
            <a:off x="10332932" y="4010192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0460648" y="4010192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9928762" y="5686449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10389109" y="5837162"/>
            <a:ext cx="112048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10501157" y="5837162"/>
            <a:ext cx="210079" cy="1517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10156256" y="6031599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9" name="Picture 9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396" y="5764427"/>
            <a:ext cx="127635" cy="394297"/>
          </a:xfrm>
          <a:prstGeom prst="rect">
            <a:avLst/>
          </a:prstGeom>
        </p:spPr>
      </p:pic>
      <p:sp>
        <p:nvSpPr>
          <p:cNvPr id="100" name="Rectangle 99"/>
          <p:cNvSpPr/>
          <p:nvPr/>
        </p:nvSpPr>
        <p:spPr>
          <a:xfrm>
            <a:off x="5677828" y="3890229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5677828" y="4086913"/>
            <a:ext cx="556097" cy="1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450333" y="3746287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" name="Content Placeholder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31707" y="3849959"/>
            <a:ext cx="145087" cy="378305"/>
          </a:xfrm>
          <a:prstGeom prst="rect">
            <a:avLst/>
          </a:prstGeom>
        </p:spPr>
      </p:pic>
      <p:cxnSp>
        <p:nvCxnSpPr>
          <p:cNvPr id="104" name="Straight Connector 103"/>
          <p:cNvCxnSpPr/>
          <p:nvPr/>
        </p:nvCxnSpPr>
        <p:spPr>
          <a:xfrm>
            <a:off x="6460026" y="4040117"/>
            <a:ext cx="271729" cy="0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6587742" y="4040117"/>
            <a:ext cx="0" cy="745814"/>
          </a:xfrm>
          <a:prstGeom prst="line">
            <a:avLst/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/>
          <p:cNvSpPr/>
          <p:nvPr/>
        </p:nvSpPr>
        <p:spPr>
          <a:xfrm>
            <a:off x="6409556" y="5868578"/>
            <a:ext cx="428774" cy="1517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6055856" y="5716374"/>
            <a:ext cx="1011086" cy="614285"/>
          </a:xfrm>
          <a:prstGeom prst="ellipse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6283350" y="6061524"/>
            <a:ext cx="554980" cy="151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976" y="5788434"/>
            <a:ext cx="127635" cy="394297"/>
          </a:xfrm>
          <a:prstGeom prst="rect">
            <a:avLst/>
          </a:prstGeom>
        </p:spPr>
      </p:pic>
      <p:sp>
        <p:nvSpPr>
          <p:cNvPr id="110" name="Rectangle 109"/>
          <p:cNvSpPr/>
          <p:nvPr/>
        </p:nvSpPr>
        <p:spPr>
          <a:xfrm>
            <a:off x="6277644" y="5868578"/>
            <a:ext cx="131912" cy="1517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10156257" y="5837162"/>
            <a:ext cx="232852" cy="1517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Connector 91"/>
          <p:cNvCxnSpPr/>
          <p:nvPr/>
        </p:nvCxnSpPr>
        <p:spPr>
          <a:xfrm flipH="1">
            <a:off x="6584083" y="4756006"/>
            <a:ext cx="0" cy="930443"/>
          </a:xfrm>
          <a:prstGeom prst="line">
            <a:avLst/>
          </a:prstGeom>
          <a:ln w="28575">
            <a:solidFill>
              <a:srgbClr val="00206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10460648" y="4756005"/>
            <a:ext cx="0" cy="930443"/>
          </a:xfrm>
          <a:prstGeom prst="line">
            <a:avLst/>
          </a:prstGeom>
          <a:ln w="28575">
            <a:solidFill>
              <a:srgbClr val="00206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72239" y="4960748"/>
                <a:ext cx="183851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 ancestors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239" y="4960748"/>
                <a:ext cx="1838517" cy="400110"/>
              </a:xfrm>
              <a:prstGeom prst="rect">
                <a:avLst/>
              </a:prstGeom>
              <a:blipFill>
                <a:blip r:embed="rId7"/>
                <a:stretch>
                  <a:fillRect t="-9231" r="-2649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4357779" y="6106400"/>
            <a:ext cx="1012449" cy="314198"/>
            <a:chOff x="4179266" y="6113935"/>
            <a:chExt cx="554979" cy="151702"/>
          </a:xfrm>
        </p:grpSpPr>
        <p:sp>
          <p:nvSpPr>
            <p:cNvPr id="115" name="Rectangle 114"/>
            <p:cNvSpPr/>
            <p:nvPr/>
          </p:nvSpPr>
          <p:spPr>
            <a:xfrm>
              <a:off x="4412118" y="6113935"/>
              <a:ext cx="112048" cy="15170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4524166" y="6113935"/>
              <a:ext cx="210079" cy="1517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4179266" y="6113935"/>
              <a:ext cx="232852" cy="1517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353849" y="5602404"/>
            <a:ext cx="1016353" cy="320128"/>
            <a:chOff x="4355942" y="5826000"/>
            <a:chExt cx="378304" cy="152611"/>
          </a:xfrm>
        </p:grpSpPr>
        <p:sp>
          <p:nvSpPr>
            <p:cNvPr id="117" name="Rectangle 116"/>
            <p:cNvSpPr/>
            <p:nvPr/>
          </p:nvSpPr>
          <p:spPr>
            <a:xfrm>
              <a:off x="4433202" y="5826909"/>
              <a:ext cx="301044" cy="1517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4355942" y="5826000"/>
              <a:ext cx="77260" cy="15170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340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ancestors vs genetic ancestors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468301"/>
            <a:ext cx="10515600" cy="4351338"/>
          </a:xfrm>
        </p:spPr>
        <p:txBody>
          <a:bodyPr/>
          <a:lstStyle/>
          <a:p>
            <a:r>
              <a:rPr lang="en-US" b="1" dirty="0"/>
              <a:t>The genealogy </a:t>
            </a:r>
            <a:r>
              <a:rPr lang="en-US" b="1" dirty="0" smtClean="0"/>
              <a:t>may be </a:t>
            </a:r>
            <a:r>
              <a:rPr lang="en-US" b="1" dirty="0"/>
              <a:t>different at each locus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0000CC"/>
                </a:solidFill>
              </a:rPr>
              <a:t>genealogical ancestors</a:t>
            </a:r>
            <a:r>
              <a:rPr lang="en-US" dirty="0"/>
              <a:t> are fixed throughout the genome, but not the </a:t>
            </a:r>
            <a:r>
              <a:rPr lang="en-US" dirty="0">
                <a:solidFill>
                  <a:srgbClr val="0000CC"/>
                </a:solidFill>
              </a:rPr>
              <a:t>genetic ancestors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598265" y="4416462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1607143" y="4416462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368403" y="3111445"/>
            <a:ext cx="0" cy="281232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2377280" y="4956105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598265" y="3111445"/>
            <a:ext cx="770137" cy="13050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20071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6261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2586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16623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sp>
        <p:nvSpPr>
          <p:cNvPr id="13" name="Lightning Bolt 12"/>
          <p:cNvSpPr/>
          <p:nvPr/>
        </p:nvSpPr>
        <p:spPr>
          <a:xfrm flipH="1">
            <a:off x="2224532" y="4372450"/>
            <a:ext cx="363925" cy="37876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3398195" y="3988441"/>
            <a:ext cx="955497" cy="60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377140" y="3590983"/>
            <a:ext cx="542529" cy="36568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07683" y="3189713"/>
            <a:ext cx="1460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New MRCAs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730881" y="4416462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6739759" y="4416462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501019" y="4561831"/>
            <a:ext cx="0" cy="136194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509896" y="4956105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730881" y="3956668"/>
            <a:ext cx="254256" cy="45979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52687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28877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45202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49239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6985137" y="3988441"/>
            <a:ext cx="519970" cy="59988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115124" y="4320599"/>
            <a:ext cx="1009703" cy="81825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69256" y="5138851"/>
            <a:ext cx="1661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 new lineage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61955" y="3318666"/>
            <a:ext cx="30321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Note that for haploid species, no recombination happens and there is a single genealogical and genetic tree</a:t>
            </a:r>
          </a:p>
        </p:txBody>
      </p:sp>
    </p:spTree>
    <p:extLst>
      <p:ext uri="{BB962C8B-B14F-4D97-AF65-F5344CB8AC3E}">
        <p14:creationId xmlns:p14="http://schemas.microsoft.com/office/powerpoint/2010/main" val="392411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ancestors vs genetic ancestors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9624" y="1520230"/>
                <a:ext cx="10515600" cy="1160134"/>
              </a:xfrm>
            </p:spPr>
            <p:txBody>
              <a:bodyPr/>
              <a:lstStyle/>
              <a:p>
                <a:r>
                  <a:rPr lang="en-US" dirty="0" smtClean="0"/>
                  <a:t>Each individual has a pedigree, namely a set of ancestors in each past generation</a:t>
                </a:r>
              </a:p>
              <a:p>
                <a:r>
                  <a:rPr lang="en-US" dirty="0" smtClean="0"/>
                  <a:t>There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p>
                    </m:sSup>
                  </m:oMath>
                </a14:m>
                <a:r>
                  <a:rPr lang="en-US" dirty="0" smtClean="0"/>
                  <a:t> ancestors after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generations, those they may be overlapping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9624" y="1520230"/>
                <a:ext cx="10515600" cy="1160134"/>
              </a:xfrm>
              <a:blipFill>
                <a:blip r:embed="rId2"/>
                <a:stretch>
                  <a:fillRect l="-754" t="-73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030544" y="4953185"/>
            <a:ext cx="252691" cy="49559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269740" y="5619476"/>
            <a:ext cx="216659" cy="516305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 flipH="1" flipV="1">
            <a:off x="3463252" y="5448782"/>
            <a:ext cx="1626471" cy="46458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522521" y="4932477"/>
            <a:ext cx="216659" cy="516305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 flipV="1">
            <a:off x="5666416" y="5448781"/>
            <a:ext cx="1688838" cy="46647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773231" y="4436880"/>
            <a:ext cx="252691" cy="4955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264769" y="4436880"/>
            <a:ext cx="216659" cy="516305"/>
          </a:xfrm>
          <a:prstGeom prst="rect">
            <a:avLst/>
          </a:prstGeom>
        </p:spPr>
      </p:pic>
      <p:cxnSp>
        <p:nvCxnSpPr>
          <p:cNvPr id="46" name="Straight Connector 45"/>
          <p:cNvCxnSpPr/>
          <p:nvPr/>
        </p:nvCxnSpPr>
        <p:spPr>
          <a:xfrm flipH="1" flipV="1">
            <a:off x="2145316" y="4953185"/>
            <a:ext cx="549333" cy="15928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3489319" y="4932477"/>
            <a:ext cx="593394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321560" y="4436880"/>
            <a:ext cx="252691" cy="49559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813098" y="4436880"/>
            <a:ext cx="216659" cy="516305"/>
          </a:xfrm>
          <a:prstGeom prst="rect">
            <a:avLst/>
          </a:prstGeom>
        </p:spPr>
      </p:pic>
      <p:cxnSp>
        <p:nvCxnSpPr>
          <p:cNvPr id="55" name="Straight Connector 54"/>
          <p:cNvCxnSpPr/>
          <p:nvPr/>
        </p:nvCxnSpPr>
        <p:spPr>
          <a:xfrm flipH="1" flipV="1">
            <a:off x="6693645" y="4953185"/>
            <a:ext cx="549333" cy="15928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8037648" y="4932477"/>
            <a:ext cx="593394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2971" y="3771928"/>
            <a:ext cx="252691" cy="495597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477990" y="3771928"/>
            <a:ext cx="216659" cy="516305"/>
          </a:xfrm>
          <a:prstGeom prst="rect">
            <a:avLst/>
          </a:prstGeom>
        </p:spPr>
      </p:pic>
      <p:cxnSp>
        <p:nvCxnSpPr>
          <p:cNvPr id="60" name="Straight Connector 59"/>
          <p:cNvCxnSpPr/>
          <p:nvPr/>
        </p:nvCxnSpPr>
        <p:spPr>
          <a:xfrm flipH="1" flipV="1">
            <a:off x="1378688" y="4337624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2123340" y="4337624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501400" y="3771928"/>
            <a:ext cx="252691" cy="495597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956419" y="3771928"/>
            <a:ext cx="216659" cy="516305"/>
          </a:xfrm>
          <a:prstGeom prst="rect">
            <a:avLst/>
          </a:prstGeom>
        </p:spPr>
      </p:pic>
      <p:cxnSp>
        <p:nvCxnSpPr>
          <p:cNvPr id="69" name="Straight Connector 68"/>
          <p:cNvCxnSpPr/>
          <p:nvPr/>
        </p:nvCxnSpPr>
        <p:spPr>
          <a:xfrm flipH="1" flipV="1">
            <a:off x="3857117" y="4358332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4601769" y="4358332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5633975" y="3771928"/>
            <a:ext cx="252691" cy="495597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088994" y="3771928"/>
            <a:ext cx="216659" cy="516305"/>
          </a:xfrm>
          <a:prstGeom prst="rect">
            <a:avLst/>
          </a:prstGeom>
        </p:spPr>
      </p:pic>
      <p:cxnSp>
        <p:nvCxnSpPr>
          <p:cNvPr id="73" name="Straight Connector 72"/>
          <p:cNvCxnSpPr/>
          <p:nvPr/>
        </p:nvCxnSpPr>
        <p:spPr>
          <a:xfrm flipH="1" flipV="1">
            <a:off x="5989692" y="4353898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6734344" y="4353898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059981" y="3771928"/>
            <a:ext cx="252691" cy="49559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515000" y="3771928"/>
            <a:ext cx="216659" cy="516305"/>
          </a:xfrm>
          <a:prstGeom prst="rect">
            <a:avLst/>
          </a:prstGeom>
        </p:spPr>
      </p:pic>
      <p:cxnSp>
        <p:nvCxnSpPr>
          <p:cNvPr id="77" name="Straight Connector 76"/>
          <p:cNvCxnSpPr/>
          <p:nvPr/>
        </p:nvCxnSpPr>
        <p:spPr>
          <a:xfrm flipH="1" flipV="1">
            <a:off x="8415698" y="4374606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9160350" y="4374606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21961" y="2882542"/>
            <a:ext cx="252691" cy="495597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468658" y="2882542"/>
            <a:ext cx="216659" cy="516305"/>
          </a:xfrm>
          <a:prstGeom prst="rect">
            <a:avLst/>
          </a:prstGeom>
        </p:spPr>
      </p:pic>
      <p:cxnSp>
        <p:nvCxnSpPr>
          <p:cNvPr id="81" name="Straight Connector 80"/>
          <p:cNvCxnSpPr/>
          <p:nvPr/>
        </p:nvCxnSpPr>
        <p:spPr>
          <a:xfrm flipH="1" flipV="1">
            <a:off x="752783" y="3520692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1224400" y="3520692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127039" y="2882542"/>
            <a:ext cx="252691" cy="495597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973736" y="2882542"/>
            <a:ext cx="216659" cy="516305"/>
          </a:xfrm>
          <a:prstGeom prst="rect">
            <a:avLst/>
          </a:prstGeom>
        </p:spPr>
      </p:pic>
      <p:cxnSp>
        <p:nvCxnSpPr>
          <p:cNvPr id="85" name="Straight Connector 84"/>
          <p:cNvCxnSpPr/>
          <p:nvPr/>
        </p:nvCxnSpPr>
        <p:spPr>
          <a:xfrm flipH="1" flipV="1">
            <a:off x="2257861" y="3526478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2729478" y="3526478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480400" y="2882542"/>
            <a:ext cx="252691" cy="495597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156439" y="2882542"/>
            <a:ext cx="216659" cy="516305"/>
          </a:xfrm>
          <a:prstGeom prst="rect">
            <a:avLst/>
          </a:prstGeom>
        </p:spPr>
      </p:pic>
      <p:cxnSp>
        <p:nvCxnSpPr>
          <p:cNvPr id="89" name="Straight Connector 88"/>
          <p:cNvCxnSpPr/>
          <p:nvPr/>
        </p:nvCxnSpPr>
        <p:spPr>
          <a:xfrm flipH="1" flipV="1">
            <a:off x="3607308" y="3435978"/>
            <a:ext cx="20438" cy="30405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3816092" y="3520692"/>
            <a:ext cx="301625" cy="20697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4868195" y="2882542"/>
            <a:ext cx="252691" cy="495597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827313" y="2882542"/>
            <a:ext cx="216659" cy="516305"/>
          </a:xfrm>
          <a:prstGeom prst="rect">
            <a:avLst/>
          </a:prstGeom>
        </p:spPr>
      </p:pic>
      <p:cxnSp>
        <p:nvCxnSpPr>
          <p:cNvPr id="93" name="Straight Connector 92"/>
          <p:cNvCxnSpPr/>
          <p:nvPr/>
        </p:nvCxnSpPr>
        <p:spPr>
          <a:xfrm flipH="1" flipV="1">
            <a:off x="5057824" y="3485115"/>
            <a:ext cx="23444" cy="22769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5842781" y="3470790"/>
            <a:ext cx="24946" cy="256877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154136" y="2882542"/>
            <a:ext cx="252691" cy="495597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000833" y="2882542"/>
            <a:ext cx="216659" cy="516305"/>
          </a:xfrm>
          <a:prstGeom prst="rect">
            <a:avLst/>
          </a:prstGeom>
        </p:spPr>
      </p:pic>
      <p:cxnSp>
        <p:nvCxnSpPr>
          <p:cNvPr id="97" name="Straight Connector 96"/>
          <p:cNvCxnSpPr/>
          <p:nvPr/>
        </p:nvCxnSpPr>
        <p:spPr>
          <a:xfrm flipH="1" flipV="1">
            <a:off x="9284958" y="3491394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9756575" y="3491394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758375" y="2882542"/>
            <a:ext cx="252691" cy="495597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605072" y="2882542"/>
            <a:ext cx="216659" cy="516305"/>
          </a:xfrm>
          <a:prstGeom prst="rect">
            <a:avLst/>
          </a:prstGeom>
        </p:spPr>
      </p:pic>
      <p:cxnSp>
        <p:nvCxnSpPr>
          <p:cNvPr id="101" name="Straight Connector 100"/>
          <p:cNvCxnSpPr/>
          <p:nvPr/>
        </p:nvCxnSpPr>
        <p:spPr>
          <a:xfrm flipH="1" flipV="1">
            <a:off x="7889197" y="3485115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8360814" y="3485115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604955" y="2882542"/>
            <a:ext cx="252691" cy="495597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169363" y="2882542"/>
            <a:ext cx="216659" cy="516305"/>
          </a:xfrm>
          <a:prstGeom prst="rect">
            <a:avLst/>
          </a:prstGeom>
        </p:spPr>
      </p:pic>
      <p:cxnSp>
        <p:nvCxnSpPr>
          <p:cNvPr id="105" name="Straight Connector 104"/>
          <p:cNvCxnSpPr/>
          <p:nvPr/>
        </p:nvCxnSpPr>
        <p:spPr>
          <a:xfrm flipH="1" flipV="1">
            <a:off x="6843823" y="3457244"/>
            <a:ext cx="245171" cy="25718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7225260" y="3433073"/>
            <a:ext cx="31900" cy="27973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5269740" y="3433073"/>
            <a:ext cx="422060" cy="2576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V="1">
            <a:off x="5292977" y="3433073"/>
            <a:ext cx="373439" cy="2576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8877663" y="5105290"/>
                <a:ext cx="21186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: 2 ancestors</a:t>
                </a:r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663" y="5105290"/>
                <a:ext cx="2118657" cy="400110"/>
              </a:xfrm>
              <a:prstGeom prst="rect">
                <a:avLst/>
              </a:prstGeom>
              <a:blipFill>
                <a:blip r:embed="rId5"/>
                <a:stretch>
                  <a:fillRect t="-7576" r="-258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9363607" y="4561716"/>
                <a:ext cx="21875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: 4 ancestors</a:t>
                </a:r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3607" y="4561716"/>
                <a:ext cx="2187587" cy="400110"/>
              </a:xfrm>
              <a:prstGeom prst="rect">
                <a:avLst/>
              </a:prstGeom>
              <a:blipFill>
                <a:blip r:embed="rId6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9911728" y="3830025"/>
                <a:ext cx="21691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: 8 ancestors</a:t>
                </a: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1728" y="3830025"/>
                <a:ext cx="2169183" cy="400110"/>
              </a:xfrm>
              <a:prstGeom prst="rect">
                <a:avLst/>
              </a:prstGeom>
              <a:blipFill>
                <a:blip r:embed="rId7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10461532" y="2869873"/>
                <a:ext cx="150060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en-US" sz="2000" b="1" dirty="0" smtClean="0">
                    <a:cs typeface="Times New Roman" panose="02020603050405020304" pitchFamily="18" charset="0"/>
                  </a:rPr>
                  <a:t>14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 ancestors</a:t>
                </a:r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1532" y="2869873"/>
                <a:ext cx="1500604" cy="707886"/>
              </a:xfrm>
              <a:prstGeom prst="rect">
                <a:avLst/>
              </a:prstGeom>
              <a:blipFill>
                <a:blip r:embed="rId8"/>
                <a:stretch>
                  <a:fillRect l="-4065" t="-5172" r="-4065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5" name="TextBox 144"/>
          <p:cNvSpPr txBox="1"/>
          <p:nvPr/>
        </p:nvSpPr>
        <p:spPr>
          <a:xfrm>
            <a:off x="4942744" y="4326656"/>
            <a:ext cx="971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Siblings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Box 145"/>
              <p:cNvSpPr txBox="1"/>
              <p:nvPr/>
            </p:nvSpPr>
            <p:spPr>
              <a:xfrm>
                <a:off x="200213" y="6309500"/>
                <a:ext cx="7517251" cy="405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Relationship between ancestors leads to less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 overall ancestors</a:t>
                </a:r>
              </a:p>
            </p:txBody>
          </p:sp>
        </mc:Choice>
        <mc:Fallback xmlns="">
          <p:sp>
            <p:nvSpPr>
              <p:cNvPr id="146" name="TextBox 1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13" y="6309500"/>
                <a:ext cx="7517251" cy="405624"/>
              </a:xfrm>
              <a:prstGeom prst="rect">
                <a:avLst/>
              </a:prstGeom>
              <a:blipFill>
                <a:blip r:embed="rId9"/>
                <a:stretch>
                  <a:fillRect l="-892" t="-5970" b="-25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393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/>
      <p:bldP spid="142" grpId="0"/>
      <p:bldP spid="143" grpId="0"/>
      <p:bldP spid="144" grpId="0"/>
      <p:bldP spid="145" grpId="0"/>
      <p:bldP spid="14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ancestors vs genetic ancestors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613" y="1611060"/>
            <a:ext cx="10515600" cy="1051019"/>
          </a:xfrm>
        </p:spPr>
        <p:txBody>
          <a:bodyPr>
            <a:normAutofit/>
          </a:bodyPr>
          <a:lstStyle/>
          <a:p>
            <a:r>
              <a:rPr lang="en-US" dirty="0" smtClean="0"/>
              <a:t>At each locus, the genetic material is inherited from </a:t>
            </a:r>
            <a:r>
              <a:rPr lang="en-US" dirty="0" smtClean="0">
                <a:solidFill>
                  <a:srgbClr val="0000CC"/>
                </a:solidFill>
              </a:rPr>
              <a:t>exactly one ancestor</a:t>
            </a:r>
          </a:p>
          <a:p>
            <a:r>
              <a:rPr lang="en-US" dirty="0" smtClean="0"/>
              <a:t>This corresponds to a path along the genealogy: </a:t>
            </a:r>
            <a:r>
              <a:rPr lang="en-US" dirty="0" smtClean="0">
                <a:solidFill>
                  <a:srgbClr val="0000CC"/>
                </a:solidFill>
              </a:rPr>
              <a:t>gene genealogy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030544" y="5442986"/>
            <a:ext cx="252691" cy="49559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269740" y="6109277"/>
            <a:ext cx="216659" cy="516305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 flipH="1" flipV="1">
            <a:off x="3463252" y="5938583"/>
            <a:ext cx="1626471" cy="46458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522521" y="5422278"/>
            <a:ext cx="216659" cy="516305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 flipV="1">
            <a:off x="5666416" y="5938582"/>
            <a:ext cx="1688838" cy="46647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773231" y="4926681"/>
            <a:ext cx="252691" cy="4955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264769" y="4926681"/>
            <a:ext cx="216659" cy="516305"/>
          </a:xfrm>
          <a:prstGeom prst="rect">
            <a:avLst/>
          </a:prstGeom>
        </p:spPr>
      </p:pic>
      <p:cxnSp>
        <p:nvCxnSpPr>
          <p:cNvPr id="46" name="Straight Connector 45"/>
          <p:cNvCxnSpPr/>
          <p:nvPr/>
        </p:nvCxnSpPr>
        <p:spPr>
          <a:xfrm flipH="1" flipV="1">
            <a:off x="2145316" y="5442986"/>
            <a:ext cx="549333" cy="15928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3489319" y="5422278"/>
            <a:ext cx="593394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321560" y="4926681"/>
            <a:ext cx="252691" cy="49559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813098" y="4926681"/>
            <a:ext cx="216659" cy="516305"/>
          </a:xfrm>
          <a:prstGeom prst="rect">
            <a:avLst/>
          </a:prstGeom>
        </p:spPr>
      </p:pic>
      <p:cxnSp>
        <p:nvCxnSpPr>
          <p:cNvPr id="55" name="Straight Connector 54"/>
          <p:cNvCxnSpPr/>
          <p:nvPr/>
        </p:nvCxnSpPr>
        <p:spPr>
          <a:xfrm flipH="1" flipV="1">
            <a:off x="6693645" y="5442986"/>
            <a:ext cx="549333" cy="15928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8037648" y="5422278"/>
            <a:ext cx="593394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2971" y="4261729"/>
            <a:ext cx="252691" cy="495597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477990" y="4261729"/>
            <a:ext cx="216659" cy="516305"/>
          </a:xfrm>
          <a:prstGeom prst="rect">
            <a:avLst/>
          </a:prstGeom>
        </p:spPr>
      </p:pic>
      <p:cxnSp>
        <p:nvCxnSpPr>
          <p:cNvPr id="60" name="Straight Connector 59"/>
          <p:cNvCxnSpPr/>
          <p:nvPr/>
        </p:nvCxnSpPr>
        <p:spPr>
          <a:xfrm flipH="1" flipV="1">
            <a:off x="1378688" y="4827425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2123340" y="4827425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501400" y="4261729"/>
            <a:ext cx="252691" cy="495597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956419" y="4261729"/>
            <a:ext cx="216659" cy="516305"/>
          </a:xfrm>
          <a:prstGeom prst="rect">
            <a:avLst/>
          </a:prstGeom>
        </p:spPr>
      </p:pic>
      <p:cxnSp>
        <p:nvCxnSpPr>
          <p:cNvPr id="69" name="Straight Connector 68"/>
          <p:cNvCxnSpPr/>
          <p:nvPr/>
        </p:nvCxnSpPr>
        <p:spPr>
          <a:xfrm flipH="1" flipV="1">
            <a:off x="3857117" y="4848133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4601769" y="4848133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5633975" y="4261729"/>
            <a:ext cx="252691" cy="495597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088994" y="4261729"/>
            <a:ext cx="216659" cy="516305"/>
          </a:xfrm>
          <a:prstGeom prst="rect">
            <a:avLst/>
          </a:prstGeom>
        </p:spPr>
      </p:pic>
      <p:cxnSp>
        <p:nvCxnSpPr>
          <p:cNvPr id="73" name="Straight Connector 72"/>
          <p:cNvCxnSpPr/>
          <p:nvPr/>
        </p:nvCxnSpPr>
        <p:spPr>
          <a:xfrm flipH="1" flipV="1">
            <a:off x="5989692" y="4843699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6734344" y="4843699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059981" y="4261729"/>
            <a:ext cx="252691" cy="49559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515000" y="4261729"/>
            <a:ext cx="216659" cy="516305"/>
          </a:xfrm>
          <a:prstGeom prst="rect">
            <a:avLst/>
          </a:prstGeom>
        </p:spPr>
      </p:pic>
      <p:cxnSp>
        <p:nvCxnSpPr>
          <p:cNvPr id="77" name="Straight Connector 76"/>
          <p:cNvCxnSpPr/>
          <p:nvPr/>
        </p:nvCxnSpPr>
        <p:spPr>
          <a:xfrm flipH="1" flipV="1">
            <a:off x="8415698" y="4864407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9160350" y="4864407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21961" y="3372343"/>
            <a:ext cx="252691" cy="495597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468658" y="3372343"/>
            <a:ext cx="216659" cy="516305"/>
          </a:xfrm>
          <a:prstGeom prst="rect">
            <a:avLst/>
          </a:prstGeom>
        </p:spPr>
      </p:pic>
      <p:cxnSp>
        <p:nvCxnSpPr>
          <p:cNvPr id="81" name="Straight Connector 80"/>
          <p:cNvCxnSpPr/>
          <p:nvPr/>
        </p:nvCxnSpPr>
        <p:spPr>
          <a:xfrm flipH="1" flipV="1">
            <a:off x="752783" y="4010493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1224400" y="4010493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127039" y="3372343"/>
            <a:ext cx="252691" cy="495597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973736" y="3372343"/>
            <a:ext cx="216659" cy="516305"/>
          </a:xfrm>
          <a:prstGeom prst="rect">
            <a:avLst/>
          </a:prstGeom>
        </p:spPr>
      </p:pic>
      <p:cxnSp>
        <p:nvCxnSpPr>
          <p:cNvPr id="85" name="Straight Connector 84"/>
          <p:cNvCxnSpPr/>
          <p:nvPr/>
        </p:nvCxnSpPr>
        <p:spPr>
          <a:xfrm flipH="1" flipV="1">
            <a:off x="2257861" y="4016279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2729478" y="4016279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480400" y="3372343"/>
            <a:ext cx="252691" cy="495597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156439" y="3372343"/>
            <a:ext cx="216659" cy="516305"/>
          </a:xfrm>
          <a:prstGeom prst="rect">
            <a:avLst/>
          </a:prstGeom>
        </p:spPr>
      </p:pic>
      <p:cxnSp>
        <p:nvCxnSpPr>
          <p:cNvPr id="89" name="Straight Connector 88"/>
          <p:cNvCxnSpPr/>
          <p:nvPr/>
        </p:nvCxnSpPr>
        <p:spPr>
          <a:xfrm flipH="1" flipV="1">
            <a:off x="3607308" y="3925779"/>
            <a:ext cx="20438" cy="30405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3816092" y="4010493"/>
            <a:ext cx="301625" cy="20697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4868195" y="3372343"/>
            <a:ext cx="252691" cy="495597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827313" y="3372343"/>
            <a:ext cx="216659" cy="516305"/>
          </a:xfrm>
          <a:prstGeom prst="rect">
            <a:avLst/>
          </a:prstGeom>
        </p:spPr>
      </p:pic>
      <p:cxnSp>
        <p:nvCxnSpPr>
          <p:cNvPr id="93" name="Straight Connector 92"/>
          <p:cNvCxnSpPr/>
          <p:nvPr/>
        </p:nvCxnSpPr>
        <p:spPr>
          <a:xfrm flipH="1" flipV="1">
            <a:off x="5057824" y="3974916"/>
            <a:ext cx="23444" cy="22769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5842781" y="3960591"/>
            <a:ext cx="24946" cy="256877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154136" y="3372343"/>
            <a:ext cx="252691" cy="495597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000833" y="3372343"/>
            <a:ext cx="216659" cy="516305"/>
          </a:xfrm>
          <a:prstGeom prst="rect">
            <a:avLst/>
          </a:prstGeom>
        </p:spPr>
      </p:pic>
      <p:cxnSp>
        <p:nvCxnSpPr>
          <p:cNvPr id="97" name="Straight Connector 96"/>
          <p:cNvCxnSpPr/>
          <p:nvPr/>
        </p:nvCxnSpPr>
        <p:spPr>
          <a:xfrm flipH="1" flipV="1">
            <a:off x="9284958" y="3981195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9756575" y="3981195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758375" y="3372343"/>
            <a:ext cx="252691" cy="495597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605072" y="3372343"/>
            <a:ext cx="216659" cy="516305"/>
          </a:xfrm>
          <a:prstGeom prst="rect">
            <a:avLst/>
          </a:prstGeom>
        </p:spPr>
      </p:pic>
      <p:cxnSp>
        <p:nvCxnSpPr>
          <p:cNvPr id="101" name="Straight Connector 100"/>
          <p:cNvCxnSpPr/>
          <p:nvPr/>
        </p:nvCxnSpPr>
        <p:spPr>
          <a:xfrm flipH="1" flipV="1">
            <a:off x="7889197" y="3974916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8360814" y="3974916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604955" y="3372343"/>
            <a:ext cx="252691" cy="495597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169363" y="3372343"/>
            <a:ext cx="216659" cy="516305"/>
          </a:xfrm>
          <a:prstGeom prst="rect">
            <a:avLst/>
          </a:prstGeom>
        </p:spPr>
      </p:pic>
      <p:cxnSp>
        <p:nvCxnSpPr>
          <p:cNvPr id="105" name="Straight Connector 104"/>
          <p:cNvCxnSpPr/>
          <p:nvPr/>
        </p:nvCxnSpPr>
        <p:spPr>
          <a:xfrm flipH="1" flipV="1">
            <a:off x="6843823" y="3947045"/>
            <a:ext cx="245171" cy="25718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7225260" y="3922874"/>
            <a:ext cx="31900" cy="27973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5269740" y="3922874"/>
            <a:ext cx="422060" cy="2576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V="1">
            <a:off x="5292977" y="3922874"/>
            <a:ext cx="373439" cy="2576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3611961" y="5795146"/>
            <a:ext cx="1413907" cy="44459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H="1" flipV="1">
            <a:off x="2203621" y="5300983"/>
            <a:ext cx="592990" cy="200149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2212402" y="4952245"/>
            <a:ext cx="277667" cy="13740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H="1" flipV="1">
            <a:off x="2336365" y="3931342"/>
            <a:ext cx="194055" cy="136308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261418" y="2987373"/>
            <a:ext cx="0" cy="272478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27724" y="2888279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Locus 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47112" y="4897160"/>
            <a:ext cx="31401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cs typeface="Times New Roman" panose="02020603050405020304" pitchFamily="18" charset="0"/>
              </a:rPr>
              <a:t>Comment:</a:t>
            </a:r>
          </a:p>
          <a:p>
            <a:pPr algn="r"/>
            <a:r>
              <a:rPr lang="en-US" sz="2000" dirty="0" smtClean="0">
                <a:cs typeface="Times New Roman" panose="02020603050405020304" pitchFamily="18" charset="0"/>
              </a:rPr>
              <a:t>Y </a:t>
            </a:r>
            <a:r>
              <a:rPr lang="en-US" sz="2000" dirty="0" err="1" smtClean="0">
                <a:cs typeface="Times New Roman" panose="02020603050405020304" pitchFamily="18" charset="0"/>
              </a:rPr>
              <a:t>chr</a:t>
            </a:r>
            <a:r>
              <a:rPr lang="en-US" sz="2000" dirty="0" smtClean="0">
                <a:cs typeface="Times New Roman" panose="02020603050405020304" pitchFamily="18" charset="0"/>
              </a:rPr>
              <a:t> is inherited only through fathers (right-only)</a:t>
            </a:r>
          </a:p>
          <a:p>
            <a:pPr algn="r"/>
            <a:r>
              <a:rPr lang="en-US" sz="2000" dirty="0" err="1" smtClean="0">
                <a:cs typeface="Times New Roman" panose="02020603050405020304" pitchFamily="18" charset="0"/>
              </a:rPr>
              <a:t>mtDNA</a:t>
            </a:r>
            <a:r>
              <a:rPr lang="en-US" sz="2000" dirty="0" smtClean="0">
                <a:cs typeface="Times New Roman" panose="02020603050405020304" pitchFamily="18" charset="0"/>
              </a:rPr>
              <a:t> only through mothers (left-only)</a:t>
            </a:r>
          </a:p>
        </p:txBody>
      </p:sp>
    </p:spTree>
    <p:extLst>
      <p:ext uri="{BB962C8B-B14F-4D97-AF65-F5344CB8AC3E}">
        <p14:creationId xmlns:p14="http://schemas.microsoft.com/office/powerpoint/2010/main" val="268469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would the genealogy change?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783219"/>
            <a:ext cx="10515600" cy="778424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Recombination</a:t>
            </a:r>
            <a:r>
              <a:rPr lang="en-US" dirty="0" smtClean="0"/>
              <a:t> would change the genealogy and the </a:t>
            </a:r>
            <a:r>
              <a:rPr lang="en-US" dirty="0" smtClean="0">
                <a:solidFill>
                  <a:srgbClr val="0000CC"/>
                </a:solidFill>
              </a:rPr>
              <a:t>genetic ancestors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740164" y="5330163"/>
            <a:ext cx="233164" cy="555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275780" y="4543400"/>
            <a:ext cx="252691" cy="49559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8876866" y="4802405"/>
            <a:ext cx="0" cy="3993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297736" y="4517688"/>
            <a:ext cx="233164" cy="555637"/>
          </a:xfrm>
          <a:prstGeom prst="rect">
            <a:avLst/>
          </a:prstGeom>
        </p:spPr>
      </p:pic>
      <p:cxnSp>
        <p:nvCxnSpPr>
          <p:cNvPr id="8" name="Straight Connector 7"/>
          <p:cNvCxnSpPr>
            <a:stCxn id="7" idx="3"/>
            <a:endCxn id="5" idx="1"/>
          </p:cNvCxnSpPr>
          <p:nvPr/>
        </p:nvCxnSpPr>
        <p:spPr>
          <a:xfrm flipV="1">
            <a:off x="8530900" y="4791199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985286" y="3804313"/>
            <a:ext cx="252691" cy="4955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007242" y="3778601"/>
            <a:ext cx="233164" cy="555637"/>
          </a:xfrm>
          <a:prstGeom prst="rect">
            <a:avLst/>
          </a:prstGeom>
        </p:spPr>
      </p:pic>
      <p:cxnSp>
        <p:nvCxnSpPr>
          <p:cNvPr id="11" name="Straight Connector 10"/>
          <p:cNvCxnSpPr>
            <a:stCxn id="10" idx="3"/>
            <a:endCxn id="9" idx="1"/>
          </p:cNvCxnSpPr>
          <p:nvPr/>
        </p:nvCxnSpPr>
        <p:spPr>
          <a:xfrm flipV="1">
            <a:off x="9240406" y="4052112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9438899" y="4077346"/>
            <a:ext cx="115466" cy="3337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14393" y="3030898"/>
            <a:ext cx="252691" cy="4955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236349" y="3005186"/>
            <a:ext cx="233164" cy="555637"/>
          </a:xfrm>
          <a:prstGeom prst="rect">
            <a:avLst/>
          </a:prstGeom>
        </p:spPr>
      </p:pic>
      <p:cxnSp>
        <p:nvCxnSpPr>
          <p:cNvPr id="15" name="Straight Connector 14"/>
          <p:cNvCxnSpPr>
            <a:stCxn id="14" idx="3"/>
            <a:endCxn id="13" idx="1"/>
          </p:cNvCxnSpPr>
          <p:nvPr/>
        </p:nvCxnSpPr>
        <p:spPr>
          <a:xfrm flipV="1">
            <a:off x="9469513" y="3278697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828818" y="3300834"/>
            <a:ext cx="146194" cy="419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8876866" y="5918738"/>
            <a:ext cx="0" cy="35166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9528471" y="2528379"/>
            <a:ext cx="313482" cy="40011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321211" y="3800005"/>
            <a:ext cx="252691" cy="49559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343167" y="3774293"/>
            <a:ext cx="233164" cy="555637"/>
          </a:xfrm>
          <a:prstGeom prst="rect">
            <a:avLst/>
          </a:prstGeom>
        </p:spPr>
      </p:pic>
      <p:cxnSp>
        <p:nvCxnSpPr>
          <p:cNvPr id="21" name="Straight Connector 20"/>
          <p:cNvCxnSpPr>
            <a:stCxn id="20" idx="3"/>
            <a:endCxn id="19" idx="1"/>
          </p:cNvCxnSpPr>
          <p:nvPr/>
        </p:nvCxnSpPr>
        <p:spPr>
          <a:xfrm flipV="1">
            <a:off x="7576331" y="4047804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890290" y="4073038"/>
            <a:ext cx="273942" cy="3380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7608995" y="3419778"/>
            <a:ext cx="339776" cy="344807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9123824" y="5234290"/>
            <a:ext cx="260283" cy="44771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9639684" y="4366378"/>
            <a:ext cx="260283" cy="44771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9741441" y="3419778"/>
            <a:ext cx="114831" cy="380227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Lightning Bolt 26"/>
          <p:cNvSpPr/>
          <p:nvPr/>
        </p:nvSpPr>
        <p:spPr>
          <a:xfrm>
            <a:off x="8675070" y="4852764"/>
            <a:ext cx="363351" cy="37024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8351940" y="5249979"/>
            <a:ext cx="228518" cy="42035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7733310" y="4242057"/>
            <a:ext cx="291909" cy="437451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863992" y="5052346"/>
            <a:ext cx="233164" cy="55563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576712" y="5052345"/>
            <a:ext cx="233164" cy="55563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823319" y="569445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6712" y="569445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2097156" y="3994853"/>
            <a:ext cx="1255347" cy="8918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3352503" y="3994853"/>
            <a:ext cx="1318733" cy="8919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Lightning Bolt 36"/>
          <p:cNvSpPr/>
          <p:nvPr/>
        </p:nvSpPr>
        <p:spPr>
          <a:xfrm flipH="1">
            <a:off x="3807874" y="4222442"/>
            <a:ext cx="363925" cy="37876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729117" y="4113793"/>
            <a:ext cx="562203" cy="65401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4291320" y="3119185"/>
            <a:ext cx="3244221" cy="98642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276744" y="4769025"/>
            <a:ext cx="2832084" cy="1236289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231940" y="3156318"/>
            <a:ext cx="1759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Recombination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H="1">
            <a:off x="4019392" y="3599666"/>
            <a:ext cx="10002" cy="3475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28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7" grpId="0" animBg="1"/>
      <p:bldP spid="4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ancestors vs genetic ancestors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208" y="1685251"/>
            <a:ext cx="10354310" cy="81863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Gene genealogies</a:t>
            </a:r>
            <a:r>
              <a:rPr lang="en-US" dirty="0" smtClean="0"/>
              <a:t> change between loci due to </a:t>
            </a:r>
            <a:r>
              <a:rPr lang="en-US" dirty="0" smtClean="0">
                <a:solidFill>
                  <a:srgbClr val="0000CC"/>
                </a:solidFill>
              </a:rPr>
              <a:t>recombination</a:t>
            </a:r>
            <a:r>
              <a:rPr lang="en-US" dirty="0" smtClean="0"/>
              <a:t> at one of the ancestors</a:t>
            </a:r>
            <a:endParaRPr lang="en-US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030544" y="5442986"/>
            <a:ext cx="252691" cy="49559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269740" y="6109277"/>
            <a:ext cx="216659" cy="516305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 flipH="1" flipV="1">
            <a:off x="3463252" y="5938583"/>
            <a:ext cx="1626471" cy="46458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522521" y="5422278"/>
            <a:ext cx="216659" cy="516305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 flipV="1">
            <a:off x="5666416" y="5938582"/>
            <a:ext cx="1688838" cy="46647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773231" y="4926681"/>
            <a:ext cx="252691" cy="4955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264769" y="4926681"/>
            <a:ext cx="216659" cy="516305"/>
          </a:xfrm>
          <a:prstGeom prst="rect">
            <a:avLst/>
          </a:prstGeom>
        </p:spPr>
      </p:pic>
      <p:cxnSp>
        <p:nvCxnSpPr>
          <p:cNvPr id="46" name="Straight Connector 45"/>
          <p:cNvCxnSpPr/>
          <p:nvPr/>
        </p:nvCxnSpPr>
        <p:spPr>
          <a:xfrm flipH="1" flipV="1">
            <a:off x="2145316" y="5442986"/>
            <a:ext cx="549333" cy="15928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3489319" y="5422278"/>
            <a:ext cx="593394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321560" y="4926681"/>
            <a:ext cx="252691" cy="49559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813098" y="4926681"/>
            <a:ext cx="216659" cy="516305"/>
          </a:xfrm>
          <a:prstGeom prst="rect">
            <a:avLst/>
          </a:prstGeom>
        </p:spPr>
      </p:pic>
      <p:cxnSp>
        <p:nvCxnSpPr>
          <p:cNvPr id="55" name="Straight Connector 54"/>
          <p:cNvCxnSpPr/>
          <p:nvPr/>
        </p:nvCxnSpPr>
        <p:spPr>
          <a:xfrm flipH="1" flipV="1">
            <a:off x="6693645" y="5442986"/>
            <a:ext cx="549333" cy="15928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8037648" y="5422278"/>
            <a:ext cx="593394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2971" y="4261729"/>
            <a:ext cx="252691" cy="495597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477990" y="4261729"/>
            <a:ext cx="216659" cy="516305"/>
          </a:xfrm>
          <a:prstGeom prst="rect">
            <a:avLst/>
          </a:prstGeom>
        </p:spPr>
      </p:pic>
      <p:cxnSp>
        <p:nvCxnSpPr>
          <p:cNvPr id="60" name="Straight Connector 59"/>
          <p:cNvCxnSpPr/>
          <p:nvPr/>
        </p:nvCxnSpPr>
        <p:spPr>
          <a:xfrm flipH="1" flipV="1">
            <a:off x="1378688" y="4827425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2123340" y="4827425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501400" y="4261729"/>
            <a:ext cx="252691" cy="495597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956419" y="4261729"/>
            <a:ext cx="216659" cy="516305"/>
          </a:xfrm>
          <a:prstGeom prst="rect">
            <a:avLst/>
          </a:prstGeom>
        </p:spPr>
      </p:pic>
      <p:cxnSp>
        <p:nvCxnSpPr>
          <p:cNvPr id="69" name="Straight Connector 68"/>
          <p:cNvCxnSpPr/>
          <p:nvPr/>
        </p:nvCxnSpPr>
        <p:spPr>
          <a:xfrm flipH="1" flipV="1">
            <a:off x="3857117" y="4848133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4601769" y="4848133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5633975" y="4261729"/>
            <a:ext cx="252691" cy="495597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088994" y="4261729"/>
            <a:ext cx="216659" cy="516305"/>
          </a:xfrm>
          <a:prstGeom prst="rect">
            <a:avLst/>
          </a:prstGeom>
        </p:spPr>
      </p:pic>
      <p:cxnSp>
        <p:nvCxnSpPr>
          <p:cNvPr id="73" name="Straight Connector 72"/>
          <p:cNvCxnSpPr/>
          <p:nvPr/>
        </p:nvCxnSpPr>
        <p:spPr>
          <a:xfrm flipH="1" flipV="1">
            <a:off x="5989692" y="4843699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6734344" y="4843699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059981" y="4261729"/>
            <a:ext cx="252691" cy="49559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515000" y="4261729"/>
            <a:ext cx="216659" cy="516305"/>
          </a:xfrm>
          <a:prstGeom prst="rect">
            <a:avLst/>
          </a:prstGeom>
        </p:spPr>
      </p:pic>
      <p:cxnSp>
        <p:nvCxnSpPr>
          <p:cNvPr id="77" name="Straight Connector 76"/>
          <p:cNvCxnSpPr/>
          <p:nvPr/>
        </p:nvCxnSpPr>
        <p:spPr>
          <a:xfrm flipH="1" flipV="1">
            <a:off x="8415698" y="4864407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9160350" y="4864407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21961" y="3372343"/>
            <a:ext cx="252691" cy="495597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468658" y="3372343"/>
            <a:ext cx="216659" cy="516305"/>
          </a:xfrm>
          <a:prstGeom prst="rect">
            <a:avLst/>
          </a:prstGeom>
        </p:spPr>
      </p:pic>
      <p:cxnSp>
        <p:nvCxnSpPr>
          <p:cNvPr id="81" name="Straight Connector 80"/>
          <p:cNvCxnSpPr/>
          <p:nvPr/>
        </p:nvCxnSpPr>
        <p:spPr>
          <a:xfrm flipH="1" flipV="1">
            <a:off x="752783" y="4010493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1224400" y="4010493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127039" y="3372343"/>
            <a:ext cx="252691" cy="495597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973736" y="3372343"/>
            <a:ext cx="216659" cy="516305"/>
          </a:xfrm>
          <a:prstGeom prst="rect">
            <a:avLst/>
          </a:prstGeom>
        </p:spPr>
      </p:pic>
      <p:cxnSp>
        <p:nvCxnSpPr>
          <p:cNvPr id="85" name="Straight Connector 84"/>
          <p:cNvCxnSpPr/>
          <p:nvPr/>
        </p:nvCxnSpPr>
        <p:spPr>
          <a:xfrm flipH="1" flipV="1">
            <a:off x="2257861" y="4016279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2729478" y="4016279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480400" y="3372343"/>
            <a:ext cx="252691" cy="495597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156439" y="3372343"/>
            <a:ext cx="216659" cy="516305"/>
          </a:xfrm>
          <a:prstGeom prst="rect">
            <a:avLst/>
          </a:prstGeom>
        </p:spPr>
      </p:pic>
      <p:cxnSp>
        <p:nvCxnSpPr>
          <p:cNvPr id="89" name="Straight Connector 88"/>
          <p:cNvCxnSpPr/>
          <p:nvPr/>
        </p:nvCxnSpPr>
        <p:spPr>
          <a:xfrm flipH="1" flipV="1">
            <a:off x="3607308" y="3925779"/>
            <a:ext cx="20438" cy="30405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3816092" y="4010493"/>
            <a:ext cx="301625" cy="20697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4868195" y="3372343"/>
            <a:ext cx="252691" cy="495597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827313" y="3372343"/>
            <a:ext cx="216659" cy="516305"/>
          </a:xfrm>
          <a:prstGeom prst="rect">
            <a:avLst/>
          </a:prstGeom>
        </p:spPr>
      </p:pic>
      <p:cxnSp>
        <p:nvCxnSpPr>
          <p:cNvPr id="93" name="Straight Connector 92"/>
          <p:cNvCxnSpPr/>
          <p:nvPr/>
        </p:nvCxnSpPr>
        <p:spPr>
          <a:xfrm flipH="1" flipV="1">
            <a:off x="5057824" y="3974916"/>
            <a:ext cx="23444" cy="22769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5842781" y="3960591"/>
            <a:ext cx="24946" cy="256877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154136" y="3372343"/>
            <a:ext cx="252691" cy="495597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000833" y="3372343"/>
            <a:ext cx="216659" cy="516305"/>
          </a:xfrm>
          <a:prstGeom prst="rect">
            <a:avLst/>
          </a:prstGeom>
        </p:spPr>
      </p:pic>
      <p:cxnSp>
        <p:nvCxnSpPr>
          <p:cNvPr id="97" name="Straight Connector 96"/>
          <p:cNvCxnSpPr/>
          <p:nvPr/>
        </p:nvCxnSpPr>
        <p:spPr>
          <a:xfrm flipH="1" flipV="1">
            <a:off x="9284958" y="3981195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9756575" y="3981195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758375" y="3372343"/>
            <a:ext cx="252691" cy="495597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605072" y="3372343"/>
            <a:ext cx="216659" cy="516305"/>
          </a:xfrm>
          <a:prstGeom prst="rect">
            <a:avLst/>
          </a:prstGeom>
        </p:spPr>
      </p:pic>
      <p:cxnSp>
        <p:nvCxnSpPr>
          <p:cNvPr id="101" name="Straight Connector 100"/>
          <p:cNvCxnSpPr/>
          <p:nvPr/>
        </p:nvCxnSpPr>
        <p:spPr>
          <a:xfrm flipH="1" flipV="1">
            <a:off x="7889197" y="3974916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8360814" y="3974916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604955" y="3372343"/>
            <a:ext cx="252691" cy="495597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169363" y="3372343"/>
            <a:ext cx="216659" cy="516305"/>
          </a:xfrm>
          <a:prstGeom prst="rect">
            <a:avLst/>
          </a:prstGeom>
        </p:spPr>
      </p:pic>
      <p:cxnSp>
        <p:nvCxnSpPr>
          <p:cNvPr id="105" name="Straight Connector 104"/>
          <p:cNvCxnSpPr/>
          <p:nvPr/>
        </p:nvCxnSpPr>
        <p:spPr>
          <a:xfrm flipH="1" flipV="1">
            <a:off x="6843823" y="3947045"/>
            <a:ext cx="245171" cy="25718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7225260" y="3922874"/>
            <a:ext cx="31900" cy="27973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5269740" y="3922874"/>
            <a:ext cx="422060" cy="2576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V="1">
            <a:off x="5292977" y="3922874"/>
            <a:ext cx="373439" cy="2576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3611961" y="5795146"/>
            <a:ext cx="1413907" cy="44459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H="1" flipV="1">
            <a:off x="2203621" y="5300983"/>
            <a:ext cx="592990" cy="200149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2212402" y="4952245"/>
            <a:ext cx="277667" cy="13740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H="1" flipV="1">
            <a:off x="2336365" y="3931342"/>
            <a:ext cx="194055" cy="136308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261418" y="2987373"/>
            <a:ext cx="0" cy="272478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H="1">
            <a:off x="3489319" y="5300983"/>
            <a:ext cx="477585" cy="142003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4608844" y="4705413"/>
            <a:ext cx="221333" cy="158994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4902869" y="3960916"/>
            <a:ext cx="3974" cy="275069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4992417" y="2987373"/>
            <a:ext cx="0" cy="272478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V="1">
            <a:off x="5753609" y="5814620"/>
            <a:ext cx="1344084" cy="383148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7975543" y="5251572"/>
            <a:ext cx="629529" cy="191574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V="1">
            <a:off x="9113674" y="4698642"/>
            <a:ext cx="369507" cy="21823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9406827" y="3922874"/>
            <a:ext cx="241031" cy="17981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>
            <a:off x="9236065" y="2987373"/>
            <a:ext cx="0" cy="272478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27724" y="2888279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Locus 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155347" y="2888279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Locus 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089723" y="2888279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Locus 3</a:t>
            </a:r>
          </a:p>
        </p:txBody>
      </p:sp>
      <p:cxnSp>
        <p:nvCxnSpPr>
          <p:cNvPr id="124" name="Straight Connector 123"/>
          <p:cNvCxnSpPr/>
          <p:nvPr/>
        </p:nvCxnSpPr>
        <p:spPr>
          <a:xfrm flipH="1" flipV="1">
            <a:off x="3728111" y="5716386"/>
            <a:ext cx="1297758" cy="409559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65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22" grpId="0"/>
      <p:bldP spid="12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genealogical ancestors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8769" y="1997068"/>
            <a:ext cx="10515600" cy="1085302"/>
          </a:xfrm>
        </p:spPr>
        <p:txBody>
          <a:bodyPr/>
          <a:lstStyle/>
          <a:p>
            <a:r>
              <a:rPr lang="en-US" dirty="0" smtClean="0"/>
              <a:t>Individuals can be </a:t>
            </a:r>
            <a:r>
              <a:rPr lang="en-US" dirty="0" smtClean="0">
                <a:solidFill>
                  <a:srgbClr val="0000CC"/>
                </a:solidFill>
              </a:rPr>
              <a:t>genealogically</a:t>
            </a:r>
            <a:r>
              <a:rPr lang="en-US" dirty="0" smtClean="0"/>
              <a:t> related, meaning they share one or more ancestors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02586" y="3998283"/>
            <a:ext cx="4679022" cy="1940518"/>
            <a:chOff x="621961" y="3084670"/>
            <a:chExt cx="9595531" cy="325323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030544" y="5155313"/>
              <a:ext cx="252691" cy="49559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269740" y="5821604"/>
              <a:ext cx="216659" cy="516305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3463252" y="5650910"/>
              <a:ext cx="1626471" cy="46458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522521" y="5134605"/>
              <a:ext cx="216659" cy="516305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5666416" y="5650909"/>
              <a:ext cx="1688838" cy="46647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773231" y="4639008"/>
              <a:ext cx="252691" cy="49559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264769" y="4639008"/>
              <a:ext cx="216659" cy="516305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 flipH="1" flipV="1">
              <a:off x="2145316" y="5155313"/>
              <a:ext cx="549333" cy="15928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489319" y="5134605"/>
              <a:ext cx="593394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321560" y="4639008"/>
              <a:ext cx="252691" cy="49559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813098" y="4639008"/>
              <a:ext cx="216659" cy="516305"/>
            </a:xfrm>
            <a:prstGeom prst="rect">
              <a:avLst/>
            </a:prstGeom>
          </p:spPr>
        </p:pic>
        <p:cxnSp>
          <p:nvCxnSpPr>
            <p:cNvPr id="16" name="Straight Connector 15"/>
            <p:cNvCxnSpPr/>
            <p:nvPr/>
          </p:nvCxnSpPr>
          <p:spPr>
            <a:xfrm flipH="1" flipV="1">
              <a:off x="6693645" y="5155313"/>
              <a:ext cx="549333" cy="15928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8037648" y="5134605"/>
              <a:ext cx="593394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22971" y="3974056"/>
              <a:ext cx="252691" cy="49559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477990" y="3974056"/>
              <a:ext cx="216659" cy="516305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 flipH="1" flipV="1">
              <a:off x="1378688" y="4539752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2123340" y="4539752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501400" y="3974056"/>
              <a:ext cx="252691" cy="495597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956419" y="3974056"/>
              <a:ext cx="216659" cy="516305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>
            <a:xfrm flipH="1" flipV="1">
              <a:off x="3857117" y="4560460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4601769" y="4560460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5633975" y="3974056"/>
              <a:ext cx="252691" cy="495597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088994" y="3974056"/>
              <a:ext cx="216659" cy="516305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 flipH="1" flipV="1">
              <a:off x="5989692" y="4556026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6734344" y="4556026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059981" y="3974056"/>
              <a:ext cx="252691" cy="49559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515000" y="3974056"/>
              <a:ext cx="216659" cy="516305"/>
            </a:xfrm>
            <a:prstGeom prst="rect">
              <a:avLst/>
            </a:prstGeom>
          </p:spPr>
        </p:pic>
        <p:cxnSp>
          <p:nvCxnSpPr>
            <p:cNvPr id="32" name="Straight Connector 31"/>
            <p:cNvCxnSpPr/>
            <p:nvPr/>
          </p:nvCxnSpPr>
          <p:spPr>
            <a:xfrm flipH="1" flipV="1">
              <a:off x="8415698" y="4576734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9160350" y="4576734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21961" y="3084670"/>
              <a:ext cx="252691" cy="495597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468658" y="3084670"/>
              <a:ext cx="216659" cy="516305"/>
            </a:xfrm>
            <a:prstGeom prst="rect">
              <a:avLst/>
            </a:prstGeom>
          </p:spPr>
        </p:pic>
        <p:cxnSp>
          <p:nvCxnSpPr>
            <p:cNvPr id="36" name="Straight Connector 35"/>
            <p:cNvCxnSpPr/>
            <p:nvPr/>
          </p:nvCxnSpPr>
          <p:spPr>
            <a:xfrm flipH="1" flipV="1">
              <a:off x="752783" y="3722820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1224400" y="3722820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127039" y="3084670"/>
              <a:ext cx="252691" cy="49559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973736" y="3084670"/>
              <a:ext cx="216659" cy="516305"/>
            </a:xfrm>
            <a:prstGeom prst="rect">
              <a:avLst/>
            </a:prstGeom>
          </p:spPr>
        </p:pic>
        <p:cxnSp>
          <p:nvCxnSpPr>
            <p:cNvPr id="40" name="Straight Connector 39"/>
            <p:cNvCxnSpPr/>
            <p:nvPr/>
          </p:nvCxnSpPr>
          <p:spPr>
            <a:xfrm flipH="1" flipV="1">
              <a:off x="2257861" y="3728606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2729478" y="3728606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480400" y="3084670"/>
              <a:ext cx="252691" cy="495597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156439" y="3084670"/>
              <a:ext cx="216659" cy="516305"/>
            </a:xfrm>
            <a:prstGeom prst="rect">
              <a:avLst/>
            </a:prstGeom>
          </p:spPr>
        </p:pic>
        <p:cxnSp>
          <p:nvCxnSpPr>
            <p:cNvPr id="44" name="Straight Connector 43"/>
            <p:cNvCxnSpPr/>
            <p:nvPr/>
          </p:nvCxnSpPr>
          <p:spPr>
            <a:xfrm flipH="1" flipV="1">
              <a:off x="3607308" y="3638106"/>
              <a:ext cx="20438" cy="30405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816092" y="3722820"/>
              <a:ext cx="301625" cy="206975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4868195" y="3084670"/>
              <a:ext cx="252691" cy="495597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827313" y="3084670"/>
              <a:ext cx="216659" cy="516305"/>
            </a:xfrm>
            <a:prstGeom prst="rect">
              <a:avLst/>
            </a:prstGeom>
          </p:spPr>
        </p:pic>
        <p:cxnSp>
          <p:nvCxnSpPr>
            <p:cNvPr id="48" name="Straight Connector 47"/>
            <p:cNvCxnSpPr/>
            <p:nvPr/>
          </p:nvCxnSpPr>
          <p:spPr>
            <a:xfrm flipH="1" flipV="1">
              <a:off x="5057824" y="3687243"/>
              <a:ext cx="23444" cy="22769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5842781" y="3672918"/>
              <a:ext cx="24946" cy="256877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9154136" y="3084670"/>
              <a:ext cx="252691" cy="495597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000833" y="3084670"/>
              <a:ext cx="216659" cy="516305"/>
            </a:xfrm>
            <a:prstGeom prst="rect">
              <a:avLst/>
            </a:prstGeom>
          </p:spPr>
        </p:pic>
        <p:cxnSp>
          <p:nvCxnSpPr>
            <p:cNvPr id="52" name="Straight Connector 51"/>
            <p:cNvCxnSpPr/>
            <p:nvPr/>
          </p:nvCxnSpPr>
          <p:spPr>
            <a:xfrm flipH="1" flipV="1">
              <a:off x="9284958" y="3693522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9756575" y="3693522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7758375" y="3084670"/>
              <a:ext cx="252691" cy="495597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605072" y="3084670"/>
              <a:ext cx="216659" cy="516305"/>
            </a:xfrm>
            <a:prstGeom prst="rect">
              <a:avLst/>
            </a:prstGeom>
          </p:spPr>
        </p:pic>
        <p:cxnSp>
          <p:nvCxnSpPr>
            <p:cNvPr id="56" name="Straight Connector 55"/>
            <p:cNvCxnSpPr/>
            <p:nvPr/>
          </p:nvCxnSpPr>
          <p:spPr>
            <a:xfrm flipH="1" flipV="1">
              <a:off x="7889197" y="3687243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8360814" y="3687243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604955" y="3084670"/>
              <a:ext cx="252691" cy="495597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169363" y="3084670"/>
              <a:ext cx="216659" cy="516305"/>
            </a:xfrm>
            <a:prstGeom prst="rect">
              <a:avLst/>
            </a:prstGeom>
          </p:spPr>
        </p:pic>
        <p:cxnSp>
          <p:nvCxnSpPr>
            <p:cNvPr id="60" name="Straight Connector 59"/>
            <p:cNvCxnSpPr/>
            <p:nvPr/>
          </p:nvCxnSpPr>
          <p:spPr>
            <a:xfrm flipH="1" flipV="1">
              <a:off x="6843823" y="3659372"/>
              <a:ext cx="245171" cy="25718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7225260" y="3635201"/>
              <a:ext cx="31900" cy="27973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5269740" y="3635201"/>
              <a:ext cx="422060" cy="25762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5292977" y="3635201"/>
              <a:ext cx="373439" cy="25762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431055" y="5243865"/>
            <a:ext cx="123218" cy="295618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522943" y="5641299"/>
            <a:ext cx="105648" cy="307970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7642054" y="5539482"/>
            <a:ext cx="793108" cy="27711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621455" y="5231513"/>
            <a:ext cx="105648" cy="307970"/>
          </a:xfrm>
          <a:prstGeom prst="rect">
            <a:avLst/>
          </a:prstGeom>
        </p:spPr>
      </p:pic>
      <p:cxnSp>
        <p:nvCxnSpPr>
          <p:cNvPr id="69" name="Straight Connector 68"/>
          <p:cNvCxnSpPr/>
          <p:nvPr/>
        </p:nvCxnSpPr>
        <p:spPr>
          <a:xfrm flipV="1">
            <a:off x="8716372" y="5539482"/>
            <a:ext cx="823520" cy="27824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817957" y="4935895"/>
            <a:ext cx="123218" cy="295618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032894" y="4935895"/>
            <a:ext cx="105648" cy="307970"/>
          </a:xfrm>
          <a:prstGeom prst="rect">
            <a:avLst/>
          </a:prstGeom>
        </p:spPr>
      </p:pic>
      <p:cxnSp>
        <p:nvCxnSpPr>
          <p:cNvPr id="72" name="Straight Connector 71"/>
          <p:cNvCxnSpPr/>
          <p:nvPr/>
        </p:nvCxnSpPr>
        <p:spPr>
          <a:xfrm flipH="1" flipV="1">
            <a:off x="6999395" y="5243865"/>
            <a:ext cx="267869" cy="950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654765" y="5231513"/>
            <a:ext cx="289354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035837" y="4935895"/>
            <a:ext cx="123218" cy="295618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250773" y="4935895"/>
            <a:ext cx="105648" cy="307970"/>
          </a:xfrm>
          <a:prstGeom prst="rect">
            <a:avLst/>
          </a:prstGeom>
        </p:spPr>
      </p:pic>
      <p:cxnSp>
        <p:nvCxnSpPr>
          <p:cNvPr id="76" name="Straight Connector 75"/>
          <p:cNvCxnSpPr/>
          <p:nvPr/>
        </p:nvCxnSpPr>
        <p:spPr>
          <a:xfrm flipH="1" flipV="1">
            <a:off x="9217275" y="5243865"/>
            <a:ext cx="267869" cy="950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9872644" y="5231513"/>
            <a:ext cx="289354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452112" y="4539259"/>
            <a:ext cx="123218" cy="29561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161615" y="4539259"/>
            <a:ext cx="105648" cy="307970"/>
          </a:xfrm>
          <a:prstGeom prst="rect">
            <a:avLst/>
          </a:prstGeom>
        </p:spPr>
      </p:pic>
      <p:cxnSp>
        <p:nvCxnSpPr>
          <p:cNvPr id="80" name="Straight Connector 79"/>
          <p:cNvCxnSpPr/>
          <p:nvPr/>
        </p:nvCxnSpPr>
        <p:spPr>
          <a:xfrm flipH="1" flipV="1">
            <a:off x="6625568" y="4876690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>
            <a:off x="6988679" y="4876690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370160" y="4539259"/>
            <a:ext cx="105648" cy="307970"/>
          </a:xfrm>
          <a:prstGeom prst="rect">
            <a:avLst/>
          </a:prstGeom>
        </p:spPr>
      </p:pic>
      <p:cxnSp>
        <p:nvCxnSpPr>
          <p:cNvPr id="84" name="Straight Connector 83"/>
          <p:cNvCxnSpPr/>
          <p:nvPr/>
        </p:nvCxnSpPr>
        <p:spPr>
          <a:xfrm flipH="1" flipV="1">
            <a:off x="4811450" y="4704449"/>
            <a:ext cx="3128924" cy="40327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>
            <a:off x="8197223" y="4889042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700553" y="4539259"/>
            <a:ext cx="123218" cy="295618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410057" y="4539259"/>
            <a:ext cx="105648" cy="307970"/>
          </a:xfrm>
          <a:prstGeom prst="rect">
            <a:avLst/>
          </a:prstGeom>
        </p:spPr>
      </p:pic>
      <p:cxnSp>
        <p:nvCxnSpPr>
          <p:cNvPr id="88" name="Straight Connector 87"/>
          <p:cNvCxnSpPr/>
          <p:nvPr/>
        </p:nvCxnSpPr>
        <p:spPr>
          <a:xfrm flipH="1" flipV="1">
            <a:off x="8874009" y="4886397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9237121" y="4886397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Picture 8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883534" y="4539259"/>
            <a:ext cx="123218" cy="295618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593038" y="4539259"/>
            <a:ext cx="105648" cy="307970"/>
          </a:xfrm>
          <a:prstGeom prst="rect">
            <a:avLst/>
          </a:prstGeom>
        </p:spPr>
      </p:pic>
      <p:cxnSp>
        <p:nvCxnSpPr>
          <p:cNvPr id="92" name="Straight Connector 91"/>
          <p:cNvCxnSpPr/>
          <p:nvPr/>
        </p:nvCxnSpPr>
        <p:spPr>
          <a:xfrm flipH="1" flipV="1">
            <a:off x="10056991" y="4898749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>
            <a:off x="10420102" y="4898749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Picture 9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256569" y="4008751"/>
            <a:ext cx="123218" cy="295618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6669440" y="4008751"/>
            <a:ext cx="105648" cy="307970"/>
          </a:xfrm>
          <a:prstGeom prst="rect">
            <a:avLst/>
          </a:prstGeom>
        </p:spPr>
      </p:pic>
      <p:cxnSp>
        <p:nvCxnSpPr>
          <p:cNvPr id="96" name="Straight Connector 95"/>
          <p:cNvCxnSpPr/>
          <p:nvPr/>
        </p:nvCxnSpPr>
        <p:spPr>
          <a:xfrm flipH="1" flipV="1">
            <a:off x="6320361" y="4389400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6550333" y="4389400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990483" y="4008751"/>
            <a:ext cx="123218" cy="295618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403354" y="4008751"/>
            <a:ext cx="105648" cy="307970"/>
          </a:xfrm>
          <a:prstGeom prst="rect">
            <a:avLst/>
          </a:prstGeom>
        </p:spPr>
      </p:pic>
      <p:cxnSp>
        <p:nvCxnSpPr>
          <p:cNvPr id="100" name="Straight Connector 99"/>
          <p:cNvCxnSpPr/>
          <p:nvPr/>
        </p:nvCxnSpPr>
        <p:spPr>
          <a:xfrm flipH="1" flipV="1">
            <a:off x="7054275" y="4392851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7284247" y="4392851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014050" y="3998283"/>
            <a:ext cx="123218" cy="295618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312750" y="3996399"/>
            <a:ext cx="105648" cy="307970"/>
          </a:xfrm>
          <a:prstGeom prst="rect">
            <a:avLst/>
          </a:prstGeom>
        </p:spPr>
      </p:pic>
      <p:cxnSp>
        <p:nvCxnSpPr>
          <p:cNvPr id="108" name="Straight Connector 107"/>
          <p:cNvCxnSpPr/>
          <p:nvPr/>
        </p:nvCxnSpPr>
        <p:spPr>
          <a:xfrm flipH="1" flipV="1">
            <a:off x="8129683" y="4315518"/>
            <a:ext cx="301357" cy="18847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H="1">
            <a:off x="8861866" y="4359206"/>
            <a:ext cx="78159" cy="13442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Picture 10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417072" y="4008751"/>
            <a:ext cx="123218" cy="295618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829943" y="4008751"/>
            <a:ext cx="105648" cy="307970"/>
          </a:xfrm>
          <a:prstGeom prst="rect">
            <a:avLst/>
          </a:prstGeom>
        </p:spPr>
      </p:pic>
      <p:cxnSp>
        <p:nvCxnSpPr>
          <p:cNvPr id="112" name="Straight Connector 111"/>
          <p:cNvCxnSpPr/>
          <p:nvPr/>
        </p:nvCxnSpPr>
        <p:spPr>
          <a:xfrm flipH="1" flipV="1">
            <a:off x="10480864" y="4371924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H="1">
            <a:off x="10710836" y="4371924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9876623" y="4369927"/>
            <a:ext cx="58592" cy="13916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" name="Picture 1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174027" y="4008751"/>
            <a:ext cx="123218" cy="295618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449247" y="4008751"/>
            <a:ext cx="105648" cy="307970"/>
          </a:xfrm>
          <a:prstGeom prst="rect">
            <a:avLst/>
          </a:prstGeom>
        </p:spPr>
      </p:pic>
      <p:cxnSp>
        <p:nvCxnSpPr>
          <p:cNvPr id="120" name="Straight Connector 119"/>
          <p:cNvCxnSpPr/>
          <p:nvPr/>
        </p:nvCxnSpPr>
        <p:spPr>
          <a:xfrm flipH="1" flipV="1">
            <a:off x="9290505" y="4351554"/>
            <a:ext cx="119552" cy="15341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H="1">
            <a:off x="9476503" y="4337136"/>
            <a:ext cx="15555" cy="16685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8376784" y="4329800"/>
            <a:ext cx="50820" cy="12723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Picture 13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882691" y="4007548"/>
            <a:ext cx="105648" cy="307970"/>
          </a:xfrm>
          <a:prstGeom prst="rect">
            <a:avLst/>
          </a:prstGeom>
        </p:spPr>
      </p:pic>
      <p:cxnSp>
        <p:nvCxnSpPr>
          <p:cNvPr id="136" name="Straight Connector 135"/>
          <p:cNvCxnSpPr/>
          <p:nvPr/>
        </p:nvCxnSpPr>
        <p:spPr>
          <a:xfrm flipH="1" flipV="1">
            <a:off x="5800978" y="4172737"/>
            <a:ext cx="4049628" cy="5421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Picture 15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626600" y="4008751"/>
            <a:ext cx="123218" cy="295618"/>
          </a:xfrm>
          <a:prstGeom prst="rect">
            <a:avLst/>
          </a:prstGeom>
        </p:spPr>
      </p:pic>
      <p:cxnSp>
        <p:nvCxnSpPr>
          <p:cNvPr id="153" name="Straight Connector 152"/>
          <p:cNvCxnSpPr/>
          <p:nvPr/>
        </p:nvCxnSpPr>
        <p:spPr>
          <a:xfrm flipH="1" flipV="1">
            <a:off x="8700553" y="4349166"/>
            <a:ext cx="53778" cy="13629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61"/>
          <p:cNvSpPr/>
          <p:nvPr/>
        </p:nvSpPr>
        <p:spPr>
          <a:xfrm>
            <a:off x="4490833" y="4433747"/>
            <a:ext cx="405774" cy="451038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5425591" y="3900516"/>
            <a:ext cx="412950" cy="451038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816653" y="4008751"/>
            <a:ext cx="123218" cy="29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0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6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genealogical ancestors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653" y="1561966"/>
            <a:ext cx="10515600" cy="1927071"/>
          </a:xfrm>
        </p:spPr>
        <p:txBody>
          <a:bodyPr/>
          <a:lstStyle/>
          <a:p>
            <a:r>
              <a:rPr lang="en-US" dirty="0" smtClean="0"/>
              <a:t>The gene genealogy may or may not go through the shared ancestors</a:t>
            </a:r>
          </a:p>
          <a:p>
            <a:r>
              <a:rPr lang="en-US" dirty="0" smtClean="0"/>
              <a:t>Most likely the gene genealogy will not be shared</a:t>
            </a:r>
          </a:p>
          <a:p>
            <a:r>
              <a:rPr lang="en-US" dirty="0" smtClean="0"/>
              <a:t>In fact, even when reaching the same ancestor, there will be coalescence only with probability 1/2, because each individual has two chromosomes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38200" y="4335695"/>
            <a:ext cx="4679022" cy="1940518"/>
            <a:chOff x="621961" y="3084670"/>
            <a:chExt cx="9595531" cy="325323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030544" y="5155313"/>
              <a:ext cx="252691" cy="49559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269740" y="5821604"/>
              <a:ext cx="216659" cy="516305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3463252" y="5650910"/>
              <a:ext cx="1626471" cy="46458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522521" y="5134605"/>
              <a:ext cx="216659" cy="516305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5666416" y="5650909"/>
              <a:ext cx="1688838" cy="46647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773231" y="4639008"/>
              <a:ext cx="252691" cy="49559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264769" y="4639008"/>
              <a:ext cx="216659" cy="516305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 flipH="1" flipV="1">
              <a:off x="2145316" y="5155313"/>
              <a:ext cx="549333" cy="15928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489319" y="5134605"/>
              <a:ext cx="593394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321560" y="4639008"/>
              <a:ext cx="252691" cy="49559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813098" y="4639008"/>
              <a:ext cx="216659" cy="516305"/>
            </a:xfrm>
            <a:prstGeom prst="rect">
              <a:avLst/>
            </a:prstGeom>
          </p:spPr>
        </p:pic>
        <p:cxnSp>
          <p:nvCxnSpPr>
            <p:cNvPr id="16" name="Straight Connector 15"/>
            <p:cNvCxnSpPr/>
            <p:nvPr/>
          </p:nvCxnSpPr>
          <p:spPr>
            <a:xfrm flipH="1" flipV="1">
              <a:off x="6693645" y="5155313"/>
              <a:ext cx="549333" cy="15928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8037648" y="5134605"/>
              <a:ext cx="593394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22971" y="3974056"/>
              <a:ext cx="252691" cy="49559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477990" y="3974056"/>
              <a:ext cx="216659" cy="516305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 flipH="1" flipV="1">
              <a:off x="1378688" y="4539752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2123340" y="4539752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501400" y="3974056"/>
              <a:ext cx="252691" cy="495597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956419" y="3974056"/>
              <a:ext cx="216659" cy="516305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>
            <a:xfrm flipH="1" flipV="1">
              <a:off x="3857117" y="4560460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4601769" y="4560460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5633975" y="3974056"/>
              <a:ext cx="252691" cy="495597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088994" y="3974056"/>
              <a:ext cx="216659" cy="516305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 flipH="1" flipV="1">
              <a:off x="5989692" y="4556026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6734344" y="4556026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059981" y="3974056"/>
              <a:ext cx="252691" cy="49559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515000" y="3974056"/>
              <a:ext cx="216659" cy="516305"/>
            </a:xfrm>
            <a:prstGeom prst="rect">
              <a:avLst/>
            </a:prstGeom>
          </p:spPr>
        </p:pic>
        <p:cxnSp>
          <p:nvCxnSpPr>
            <p:cNvPr id="32" name="Straight Connector 31"/>
            <p:cNvCxnSpPr/>
            <p:nvPr/>
          </p:nvCxnSpPr>
          <p:spPr>
            <a:xfrm flipH="1" flipV="1">
              <a:off x="8415698" y="4576734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9160350" y="4576734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21961" y="3084670"/>
              <a:ext cx="252691" cy="495597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468658" y="3084670"/>
              <a:ext cx="216659" cy="516305"/>
            </a:xfrm>
            <a:prstGeom prst="rect">
              <a:avLst/>
            </a:prstGeom>
          </p:spPr>
        </p:pic>
        <p:cxnSp>
          <p:nvCxnSpPr>
            <p:cNvPr id="36" name="Straight Connector 35"/>
            <p:cNvCxnSpPr/>
            <p:nvPr/>
          </p:nvCxnSpPr>
          <p:spPr>
            <a:xfrm flipH="1" flipV="1">
              <a:off x="752783" y="3722820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1224400" y="3722820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127039" y="3084670"/>
              <a:ext cx="252691" cy="49559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973736" y="3084670"/>
              <a:ext cx="216659" cy="516305"/>
            </a:xfrm>
            <a:prstGeom prst="rect">
              <a:avLst/>
            </a:prstGeom>
          </p:spPr>
        </p:pic>
        <p:cxnSp>
          <p:nvCxnSpPr>
            <p:cNvPr id="40" name="Straight Connector 39"/>
            <p:cNvCxnSpPr/>
            <p:nvPr/>
          </p:nvCxnSpPr>
          <p:spPr>
            <a:xfrm flipH="1" flipV="1">
              <a:off x="2257861" y="3728606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2729478" y="3728606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480400" y="3084670"/>
              <a:ext cx="252691" cy="495597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156439" y="3084670"/>
              <a:ext cx="216659" cy="516305"/>
            </a:xfrm>
            <a:prstGeom prst="rect">
              <a:avLst/>
            </a:prstGeom>
          </p:spPr>
        </p:pic>
        <p:cxnSp>
          <p:nvCxnSpPr>
            <p:cNvPr id="44" name="Straight Connector 43"/>
            <p:cNvCxnSpPr/>
            <p:nvPr/>
          </p:nvCxnSpPr>
          <p:spPr>
            <a:xfrm flipH="1" flipV="1">
              <a:off x="3607308" y="3638106"/>
              <a:ext cx="20438" cy="30405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816092" y="3722820"/>
              <a:ext cx="301625" cy="206975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4868195" y="3084670"/>
              <a:ext cx="252691" cy="495597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827313" y="3084670"/>
              <a:ext cx="216659" cy="516305"/>
            </a:xfrm>
            <a:prstGeom prst="rect">
              <a:avLst/>
            </a:prstGeom>
          </p:spPr>
        </p:pic>
        <p:cxnSp>
          <p:nvCxnSpPr>
            <p:cNvPr id="48" name="Straight Connector 47"/>
            <p:cNvCxnSpPr/>
            <p:nvPr/>
          </p:nvCxnSpPr>
          <p:spPr>
            <a:xfrm flipH="1" flipV="1">
              <a:off x="5057824" y="3687243"/>
              <a:ext cx="23444" cy="22769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5842781" y="3672918"/>
              <a:ext cx="24946" cy="256877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9154136" y="3084670"/>
              <a:ext cx="252691" cy="495597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000833" y="3084670"/>
              <a:ext cx="216659" cy="516305"/>
            </a:xfrm>
            <a:prstGeom prst="rect">
              <a:avLst/>
            </a:prstGeom>
          </p:spPr>
        </p:pic>
        <p:cxnSp>
          <p:nvCxnSpPr>
            <p:cNvPr id="52" name="Straight Connector 51"/>
            <p:cNvCxnSpPr/>
            <p:nvPr/>
          </p:nvCxnSpPr>
          <p:spPr>
            <a:xfrm flipH="1" flipV="1">
              <a:off x="9284958" y="3693522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9756575" y="3693522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7758375" y="3084670"/>
              <a:ext cx="252691" cy="495597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605072" y="3084670"/>
              <a:ext cx="216659" cy="516305"/>
            </a:xfrm>
            <a:prstGeom prst="rect">
              <a:avLst/>
            </a:prstGeom>
          </p:spPr>
        </p:pic>
        <p:cxnSp>
          <p:nvCxnSpPr>
            <p:cNvPr id="56" name="Straight Connector 55"/>
            <p:cNvCxnSpPr/>
            <p:nvPr/>
          </p:nvCxnSpPr>
          <p:spPr>
            <a:xfrm flipH="1" flipV="1">
              <a:off x="7889197" y="3687243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8360814" y="3687243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604955" y="3084670"/>
              <a:ext cx="252691" cy="495597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169363" y="3084670"/>
              <a:ext cx="216659" cy="516305"/>
            </a:xfrm>
            <a:prstGeom prst="rect">
              <a:avLst/>
            </a:prstGeom>
          </p:spPr>
        </p:pic>
        <p:cxnSp>
          <p:nvCxnSpPr>
            <p:cNvPr id="60" name="Straight Connector 59"/>
            <p:cNvCxnSpPr/>
            <p:nvPr/>
          </p:nvCxnSpPr>
          <p:spPr>
            <a:xfrm flipH="1" flipV="1">
              <a:off x="6843823" y="3659372"/>
              <a:ext cx="245171" cy="25718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7225260" y="3635201"/>
              <a:ext cx="31900" cy="27973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5269740" y="3635201"/>
              <a:ext cx="422060" cy="25762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5292977" y="3635201"/>
              <a:ext cx="373439" cy="25762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266669" y="5581277"/>
            <a:ext cx="123218" cy="295618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358557" y="5978711"/>
            <a:ext cx="105648" cy="307970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7477668" y="5876894"/>
            <a:ext cx="793108" cy="27711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457069" y="5568925"/>
            <a:ext cx="105648" cy="307970"/>
          </a:xfrm>
          <a:prstGeom prst="rect">
            <a:avLst/>
          </a:prstGeom>
        </p:spPr>
      </p:pic>
      <p:cxnSp>
        <p:nvCxnSpPr>
          <p:cNvPr id="69" name="Straight Connector 68"/>
          <p:cNvCxnSpPr/>
          <p:nvPr/>
        </p:nvCxnSpPr>
        <p:spPr>
          <a:xfrm flipV="1">
            <a:off x="8551986" y="5876894"/>
            <a:ext cx="823520" cy="27824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653571" y="5273307"/>
            <a:ext cx="123218" cy="295618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868508" y="5273307"/>
            <a:ext cx="105648" cy="307970"/>
          </a:xfrm>
          <a:prstGeom prst="rect">
            <a:avLst/>
          </a:prstGeom>
        </p:spPr>
      </p:pic>
      <p:cxnSp>
        <p:nvCxnSpPr>
          <p:cNvPr id="72" name="Straight Connector 71"/>
          <p:cNvCxnSpPr/>
          <p:nvPr/>
        </p:nvCxnSpPr>
        <p:spPr>
          <a:xfrm flipH="1" flipV="1">
            <a:off x="6835009" y="5581277"/>
            <a:ext cx="267869" cy="950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490379" y="5568925"/>
            <a:ext cx="289354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871451" y="5273307"/>
            <a:ext cx="123218" cy="295618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086387" y="5273307"/>
            <a:ext cx="105648" cy="307970"/>
          </a:xfrm>
          <a:prstGeom prst="rect">
            <a:avLst/>
          </a:prstGeom>
        </p:spPr>
      </p:pic>
      <p:cxnSp>
        <p:nvCxnSpPr>
          <p:cNvPr id="76" name="Straight Connector 75"/>
          <p:cNvCxnSpPr/>
          <p:nvPr/>
        </p:nvCxnSpPr>
        <p:spPr>
          <a:xfrm flipH="1" flipV="1">
            <a:off x="9052889" y="5581277"/>
            <a:ext cx="267869" cy="950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9708258" y="5568925"/>
            <a:ext cx="289354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287726" y="4876671"/>
            <a:ext cx="123218" cy="29561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6997229" y="4876671"/>
            <a:ext cx="105648" cy="307970"/>
          </a:xfrm>
          <a:prstGeom prst="rect">
            <a:avLst/>
          </a:prstGeom>
        </p:spPr>
      </p:pic>
      <p:cxnSp>
        <p:nvCxnSpPr>
          <p:cNvPr id="80" name="Straight Connector 79"/>
          <p:cNvCxnSpPr/>
          <p:nvPr/>
        </p:nvCxnSpPr>
        <p:spPr>
          <a:xfrm flipH="1" flipV="1">
            <a:off x="6461182" y="5214102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>
            <a:off x="6824293" y="5214102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205774" y="4876671"/>
            <a:ext cx="105648" cy="307970"/>
          </a:xfrm>
          <a:prstGeom prst="rect">
            <a:avLst/>
          </a:prstGeom>
        </p:spPr>
      </p:pic>
      <p:cxnSp>
        <p:nvCxnSpPr>
          <p:cNvPr id="84" name="Straight Connector 83"/>
          <p:cNvCxnSpPr/>
          <p:nvPr/>
        </p:nvCxnSpPr>
        <p:spPr>
          <a:xfrm flipH="1" flipV="1">
            <a:off x="4647064" y="5041861"/>
            <a:ext cx="3128924" cy="40327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>
            <a:off x="8032837" y="5226454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536167" y="4876671"/>
            <a:ext cx="123218" cy="295618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245671" y="4876671"/>
            <a:ext cx="105648" cy="307970"/>
          </a:xfrm>
          <a:prstGeom prst="rect">
            <a:avLst/>
          </a:prstGeom>
        </p:spPr>
      </p:pic>
      <p:cxnSp>
        <p:nvCxnSpPr>
          <p:cNvPr id="88" name="Straight Connector 87"/>
          <p:cNvCxnSpPr/>
          <p:nvPr/>
        </p:nvCxnSpPr>
        <p:spPr>
          <a:xfrm flipH="1" flipV="1">
            <a:off x="8709623" y="5223809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9072735" y="5223809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Picture 8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719148" y="4876671"/>
            <a:ext cx="123218" cy="295618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428652" y="4876671"/>
            <a:ext cx="105648" cy="307970"/>
          </a:xfrm>
          <a:prstGeom prst="rect">
            <a:avLst/>
          </a:prstGeom>
        </p:spPr>
      </p:pic>
      <p:cxnSp>
        <p:nvCxnSpPr>
          <p:cNvPr id="92" name="Straight Connector 91"/>
          <p:cNvCxnSpPr/>
          <p:nvPr/>
        </p:nvCxnSpPr>
        <p:spPr>
          <a:xfrm flipH="1" flipV="1">
            <a:off x="9892605" y="5236161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>
            <a:off x="10255716" y="5236161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Picture 9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092183" y="4346163"/>
            <a:ext cx="123218" cy="295618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6505054" y="4346163"/>
            <a:ext cx="105648" cy="307970"/>
          </a:xfrm>
          <a:prstGeom prst="rect">
            <a:avLst/>
          </a:prstGeom>
        </p:spPr>
      </p:pic>
      <p:cxnSp>
        <p:nvCxnSpPr>
          <p:cNvPr id="96" name="Straight Connector 95"/>
          <p:cNvCxnSpPr/>
          <p:nvPr/>
        </p:nvCxnSpPr>
        <p:spPr>
          <a:xfrm flipH="1" flipV="1">
            <a:off x="6155975" y="4726812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6385947" y="4726812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826097" y="4346163"/>
            <a:ext cx="123218" cy="295618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238968" y="4346163"/>
            <a:ext cx="105648" cy="307970"/>
          </a:xfrm>
          <a:prstGeom prst="rect">
            <a:avLst/>
          </a:prstGeom>
        </p:spPr>
      </p:pic>
      <p:cxnSp>
        <p:nvCxnSpPr>
          <p:cNvPr id="100" name="Straight Connector 99"/>
          <p:cNvCxnSpPr/>
          <p:nvPr/>
        </p:nvCxnSpPr>
        <p:spPr>
          <a:xfrm flipH="1" flipV="1">
            <a:off x="6889889" y="4730263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7119861" y="4730263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849664" y="4335695"/>
            <a:ext cx="123218" cy="295618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148364" y="4333811"/>
            <a:ext cx="105648" cy="307970"/>
          </a:xfrm>
          <a:prstGeom prst="rect">
            <a:avLst/>
          </a:prstGeom>
        </p:spPr>
      </p:pic>
      <p:cxnSp>
        <p:nvCxnSpPr>
          <p:cNvPr id="108" name="Straight Connector 107"/>
          <p:cNvCxnSpPr/>
          <p:nvPr/>
        </p:nvCxnSpPr>
        <p:spPr>
          <a:xfrm flipH="1" flipV="1">
            <a:off x="7965297" y="4652930"/>
            <a:ext cx="301357" cy="18847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H="1">
            <a:off x="8697480" y="4696618"/>
            <a:ext cx="78159" cy="13442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Picture 10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52686" y="4346163"/>
            <a:ext cx="123218" cy="295618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665557" y="4346163"/>
            <a:ext cx="105648" cy="307970"/>
          </a:xfrm>
          <a:prstGeom prst="rect">
            <a:avLst/>
          </a:prstGeom>
        </p:spPr>
      </p:pic>
      <p:cxnSp>
        <p:nvCxnSpPr>
          <p:cNvPr id="112" name="Straight Connector 111"/>
          <p:cNvCxnSpPr/>
          <p:nvPr/>
        </p:nvCxnSpPr>
        <p:spPr>
          <a:xfrm flipH="1" flipV="1">
            <a:off x="10316478" y="4709336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H="1">
            <a:off x="10546450" y="4709336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9712237" y="4707339"/>
            <a:ext cx="58592" cy="13916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" name="Picture 1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009641" y="4346163"/>
            <a:ext cx="123218" cy="295618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284861" y="4346163"/>
            <a:ext cx="105648" cy="307970"/>
          </a:xfrm>
          <a:prstGeom prst="rect">
            <a:avLst/>
          </a:prstGeom>
        </p:spPr>
      </p:pic>
      <p:cxnSp>
        <p:nvCxnSpPr>
          <p:cNvPr id="120" name="Straight Connector 119"/>
          <p:cNvCxnSpPr/>
          <p:nvPr/>
        </p:nvCxnSpPr>
        <p:spPr>
          <a:xfrm flipH="1" flipV="1">
            <a:off x="9126119" y="4688966"/>
            <a:ext cx="119552" cy="15341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H="1">
            <a:off x="9312117" y="4674548"/>
            <a:ext cx="15555" cy="16685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8212398" y="4667212"/>
            <a:ext cx="50820" cy="12723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Picture 13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718305" y="4344960"/>
            <a:ext cx="105648" cy="307970"/>
          </a:xfrm>
          <a:prstGeom prst="rect">
            <a:avLst/>
          </a:prstGeom>
        </p:spPr>
      </p:pic>
      <p:cxnSp>
        <p:nvCxnSpPr>
          <p:cNvPr id="136" name="Straight Connector 135"/>
          <p:cNvCxnSpPr/>
          <p:nvPr/>
        </p:nvCxnSpPr>
        <p:spPr>
          <a:xfrm flipH="1" flipV="1">
            <a:off x="5634146" y="4498945"/>
            <a:ext cx="4052074" cy="55338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Picture 15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462214" y="4346163"/>
            <a:ext cx="123218" cy="295618"/>
          </a:xfrm>
          <a:prstGeom prst="rect">
            <a:avLst/>
          </a:prstGeom>
        </p:spPr>
      </p:pic>
      <p:cxnSp>
        <p:nvCxnSpPr>
          <p:cNvPr id="153" name="Straight Connector 152"/>
          <p:cNvCxnSpPr/>
          <p:nvPr/>
        </p:nvCxnSpPr>
        <p:spPr>
          <a:xfrm flipH="1" flipV="1">
            <a:off x="8536167" y="4686578"/>
            <a:ext cx="53778" cy="13629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4" name="Picture 16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652267" y="4346163"/>
            <a:ext cx="123218" cy="295618"/>
          </a:xfrm>
          <a:prstGeom prst="rect">
            <a:avLst/>
          </a:prstGeom>
        </p:spPr>
      </p:pic>
      <p:cxnSp>
        <p:nvCxnSpPr>
          <p:cNvPr id="123" name="Straight Connector 122"/>
          <p:cNvCxnSpPr/>
          <p:nvPr/>
        </p:nvCxnSpPr>
        <p:spPr>
          <a:xfrm flipV="1">
            <a:off x="3396167" y="5816047"/>
            <a:ext cx="557246" cy="215865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4398718" y="5444904"/>
            <a:ext cx="341016" cy="144072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flipH="1" flipV="1">
            <a:off x="4521904" y="5246094"/>
            <a:ext cx="140766" cy="155639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7553678" y="5816047"/>
            <a:ext cx="702392" cy="255619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V="1">
            <a:off x="7464903" y="5533203"/>
            <a:ext cx="231798" cy="83570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4798415" y="4982215"/>
            <a:ext cx="2884752" cy="38223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8094058" y="5269340"/>
            <a:ext cx="151506" cy="102963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V="1">
            <a:off x="8149729" y="4863239"/>
            <a:ext cx="8184" cy="288716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H="1" flipV="1">
            <a:off x="7853262" y="4677637"/>
            <a:ext cx="224070" cy="181158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flipH="1" flipV="1">
            <a:off x="2281154" y="5768143"/>
            <a:ext cx="630155" cy="246805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H="1" flipV="1">
            <a:off x="1607354" y="5498970"/>
            <a:ext cx="292477" cy="117803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H="1">
            <a:off x="1529562" y="5080315"/>
            <a:ext cx="169326" cy="159195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>
            <a:off x="1681337" y="4670222"/>
            <a:ext cx="162612" cy="131377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Oval 132"/>
          <p:cNvSpPr/>
          <p:nvPr/>
        </p:nvSpPr>
        <p:spPr>
          <a:xfrm>
            <a:off x="4326447" y="4771159"/>
            <a:ext cx="405774" cy="451038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5261205" y="4237928"/>
            <a:ext cx="412950" cy="451038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3617468" y="3771544"/>
            <a:ext cx="1793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Locus 1: shared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48282" y="3462137"/>
            <a:ext cx="22074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Locus 2: not shared</a:t>
            </a:r>
          </a:p>
        </p:txBody>
      </p:sp>
      <p:cxnSp>
        <p:nvCxnSpPr>
          <p:cNvPr id="103" name="Straight Connector 102"/>
          <p:cNvCxnSpPr>
            <a:endCxn id="38" idx="0"/>
          </p:cNvCxnSpPr>
          <p:nvPr/>
        </p:nvCxnSpPr>
        <p:spPr>
          <a:xfrm flipH="1">
            <a:off x="1633723" y="3862152"/>
            <a:ext cx="106013" cy="473543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82" idx="2"/>
          </p:cNvCxnSpPr>
          <p:nvPr/>
        </p:nvCxnSpPr>
        <p:spPr>
          <a:xfrm>
            <a:off x="1952014" y="3862247"/>
            <a:ext cx="5719149" cy="471564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17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4" grpId="0"/>
      <p:bldP spid="8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IBD segments do we expect?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23351"/>
                <a:ext cx="7547425" cy="4351338"/>
              </a:xfrm>
            </p:spPr>
            <p:txBody>
              <a:bodyPr/>
              <a:lstStyle/>
              <a:p>
                <a:r>
                  <a:rPr lang="en-US" dirty="0" smtClean="0"/>
                  <a:t>Consider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US" dirty="0" smtClean="0"/>
                  <a:t>-cousins</a:t>
                </a:r>
              </a:p>
              <a:p>
                <a:r>
                  <a:rPr lang="en-US" dirty="0" smtClean="0"/>
                  <a:t>Number of </a:t>
                </a:r>
                <a:r>
                  <a:rPr lang="en-US" dirty="0" err="1" smtClean="0"/>
                  <a:t>meioses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Genome length: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=35</m:t>
                    </m:r>
                  </m:oMath>
                </a14:m>
                <a:r>
                  <a:rPr lang="en-US" dirty="0" smtClean="0"/>
                  <a:t>M (or 3500cM)</a:t>
                </a:r>
              </a:p>
              <a:p>
                <a:r>
                  <a:rPr lang="en-US" dirty="0" smtClean="0"/>
                  <a:t>On average, one crossover per Morgan per meiosis</a:t>
                </a:r>
              </a:p>
              <a:p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IL" dirty="0" smtClean="0">
                    <a:sym typeface="Wingdings" panose="05000000000000000000" pitchFamily="2" charset="2"/>
                  </a:rPr>
                  <a:t></a:t>
                </a:r>
                <a:r>
                  <a:rPr lang="en-US" dirty="0" smtClean="0">
                    <a:sym typeface="Wingdings" panose="05000000000000000000" pitchFamily="2" charset="2"/>
                  </a:rPr>
                  <a:t> Number of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crossovers</a:t>
                </a:r>
                <a:r>
                  <a:rPr lang="en-US" dirty="0" smtClean="0">
                    <a:sym typeface="Wingdings" panose="05000000000000000000" pitchFamily="2" charset="2"/>
                  </a:rPr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≈70(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+1)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IL" dirty="0" smtClean="0">
                    <a:sym typeface="Wingdings" panose="05000000000000000000" pitchFamily="2" charset="2"/>
                  </a:rPr>
                  <a:t></a:t>
                </a:r>
                <a:r>
                  <a:rPr lang="en-US" dirty="0" smtClean="0">
                    <a:sym typeface="Wingdings" panose="05000000000000000000" pitchFamily="2" charset="2"/>
                  </a:rPr>
                  <a:t> Number of </a:t>
                </a:r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potential</a:t>
                </a: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segments</a:t>
                </a:r>
                <a:r>
                  <a:rPr lang="en-US" dirty="0" smtClean="0">
                    <a:sym typeface="Wingdings" panose="05000000000000000000" pitchFamily="2" charset="2"/>
                  </a:rPr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=22+70(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+1)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Each chromosome starts one new segment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23351"/>
                <a:ext cx="7547425" cy="4351338"/>
              </a:xfrm>
              <a:blipFill>
                <a:blip r:embed="rId2"/>
                <a:stretch>
                  <a:fillRect l="-1292"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7428216" y="1839075"/>
            <a:ext cx="4096675" cy="1243307"/>
            <a:chOff x="7428216" y="1839075"/>
            <a:chExt cx="4096675" cy="1243307"/>
          </a:xfrm>
        </p:grpSpPr>
        <p:sp>
          <p:nvSpPr>
            <p:cNvPr id="4" name="Rectangle 3"/>
            <p:cNvSpPr/>
            <p:nvPr/>
          </p:nvSpPr>
          <p:spPr>
            <a:xfrm>
              <a:off x="7428216" y="1839075"/>
              <a:ext cx="4096675" cy="302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7428216" y="2314649"/>
              <a:ext cx="3000054" cy="302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28216" y="2779982"/>
              <a:ext cx="2431776" cy="302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7945991" y="1839075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490414" y="1839075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9579259" y="1839075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0123682" y="1839075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034837" y="1839075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1212526" y="1839075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0668105" y="1839075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7952804" y="2314649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497227" y="2314649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9586072" y="2314649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0130495" y="2314649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9041650" y="2314649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950138" y="2779982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494561" y="2779982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9583406" y="2779982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9038984" y="2779982"/>
              <a:ext cx="0" cy="298800"/>
            </a:xfrm>
            <a:prstGeom prst="line">
              <a:avLst/>
            </a:prstGeom>
            <a:ln w="1905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315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IBD segments do we expect?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sym typeface="Wingdings" panose="05000000000000000000" pitchFamily="2" charset="2"/>
                  </a:rPr>
                  <a:t>Number of potential segments: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=22+70(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+1)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Each segment is IBD with probability equal to the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kinship</a:t>
                </a:r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But we can test all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four</a:t>
                </a:r>
                <a:r>
                  <a:rPr lang="en-US" dirty="0" smtClean="0"/>
                  <a:t> pairs (mat1/mat2, mat1/pat2, pat1/mat1, pat1/pat2)</a:t>
                </a:r>
              </a:p>
              <a:p>
                <a:r>
                  <a:rPr lang="en-US" dirty="0" smtClean="0"/>
                  <a:t>Thus, we will find IBD in each segment with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IL" dirty="0" smtClean="0">
                    <a:sym typeface="Wingdings" panose="05000000000000000000" pitchFamily="2" charset="2"/>
                  </a:rPr>
                  <a:t></a:t>
                </a:r>
                <a:r>
                  <a:rPr lang="en-US" dirty="0" smtClean="0">
                    <a:sym typeface="Wingdings" panose="05000000000000000000" pitchFamily="2" charset="2"/>
                  </a:rPr>
                  <a:t> The expected number of IBD segments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𝑛</m:t>
                    </m:r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𝑆</m:t>
                    </m:r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22+70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𝑘</m:t>
                            </m:r>
                            <m: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+1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4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𝑘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7705618" y="5195857"/>
            <a:ext cx="4096675" cy="308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05618" y="5671431"/>
            <a:ext cx="3000054" cy="2979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05618" y="6136764"/>
            <a:ext cx="2431776" cy="3125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223393" y="5195857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767816" y="5195857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856661" y="5195857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401084" y="5195857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312239" y="5195857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1489928" y="5195857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945507" y="5195857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230206" y="5671431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774629" y="5671431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863474" y="5671431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407897" y="5671431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319052" y="5671431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227540" y="6136764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771963" y="6136764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9860808" y="6136764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9316386" y="6136764"/>
            <a:ext cx="0" cy="29880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8782217" y="5212418"/>
            <a:ext cx="519391" cy="2819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875990" y="5684310"/>
            <a:ext cx="519391" cy="2770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722831" y="5684309"/>
            <a:ext cx="494859" cy="2770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240056" y="6152060"/>
            <a:ext cx="519391" cy="2819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9872196" y="6152060"/>
            <a:ext cx="259695" cy="2819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955781" y="5201753"/>
            <a:ext cx="519391" cy="2819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1064509" y="5353392"/>
            <a:ext cx="4807610" cy="939642"/>
            <a:chOff x="263126" y="5353392"/>
            <a:chExt cx="4807610" cy="939642"/>
          </a:xfrm>
        </p:grpSpPr>
        <p:sp>
          <p:nvSpPr>
            <p:cNvPr id="33" name="TextBox 32"/>
            <p:cNvSpPr txBox="1"/>
            <p:nvPr/>
          </p:nvSpPr>
          <p:spPr>
            <a:xfrm>
              <a:off x="1099335" y="5363111"/>
              <a:ext cx="1130118" cy="40011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maternal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99335" y="5892924"/>
              <a:ext cx="1130118" cy="40011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paternal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63126" y="5608190"/>
              <a:ext cx="7056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cs typeface="Times New Roman" panose="02020603050405020304" pitchFamily="18" charset="0"/>
                </a:rPr>
                <a:t>Ind</a:t>
              </a:r>
              <a:r>
                <a:rPr lang="en-US" sz="2000" dirty="0" smtClean="0">
                  <a:cs typeface="Times New Roman" panose="02020603050405020304" pitchFamily="18" charset="0"/>
                </a:rPr>
                <a:t> 1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64093" y="5353392"/>
              <a:ext cx="1130118" cy="40011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maternal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064093" y="5883205"/>
              <a:ext cx="1130118" cy="40011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paternal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65094" y="5608190"/>
              <a:ext cx="7056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cs typeface="Times New Roman" panose="02020603050405020304" pitchFamily="18" charset="0"/>
                </a:rPr>
                <a:t>Ind</a:t>
              </a:r>
              <a:r>
                <a:rPr lang="en-US" sz="2000" dirty="0" smtClean="0">
                  <a:cs typeface="Times New Roman" panose="02020603050405020304" pitchFamily="18" charset="0"/>
                </a:rPr>
                <a:t> 2</a:t>
              </a:r>
            </a:p>
          </p:txBody>
        </p:sp>
        <p:cxnSp>
          <p:nvCxnSpPr>
            <p:cNvPr id="42" name="Straight Connector 41"/>
            <p:cNvCxnSpPr>
              <a:stCxn id="36" idx="1"/>
              <a:endCxn id="34" idx="3"/>
            </p:cNvCxnSpPr>
            <p:nvPr/>
          </p:nvCxnSpPr>
          <p:spPr>
            <a:xfrm flipH="1">
              <a:off x="2229453" y="5553447"/>
              <a:ext cx="834640" cy="539532"/>
            </a:xfrm>
            <a:prstGeom prst="line">
              <a:avLst/>
            </a:prstGeom>
            <a:ln w="19050">
              <a:solidFill>
                <a:srgbClr val="00206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33" idx="3"/>
              <a:endCxn id="37" idx="1"/>
            </p:cNvCxnSpPr>
            <p:nvPr/>
          </p:nvCxnSpPr>
          <p:spPr>
            <a:xfrm>
              <a:off x="2229453" y="5563166"/>
              <a:ext cx="834640" cy="520094"/>
            </a:xfrm>
            <a:prstGeom prst="line">
              <a:avLst/>
            </a:prstGeom>
            <a:ln w="19050">
              <a:solidFill>
                <a:srgbClr val="00206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33" idx="3"/>
              <a:endCxn id="36" idx="1"/>
            </p:cNvCxnSpPr>
            <p:nvPr/>
          </p:nvCxnSpPr>
          <p:spPr>
            <a:xfrm flipV="1">
              <a:off x="2229453" y="5553447"/>
              <a:ext cx="834640" cy="9719"/>
            </a:xfrm>
            <a:prstGeom prst="line">
              <a:avLst/>
            </a:prstGeom>
            <a:ln w="19050">
              <a:solidFill>
                <a:srgbClr val="00206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34" idx="3"/>
              <a:endCxn id="37" idx="1"/>
            </p:cNvCxnSpPr>
            <p:nvPr/>
          </p:nvCxnSpPr>
          <p:spPr>
            <a:xfrm flipV="1">
              <a:off x="2229453" y="6083260"/>
              <a:ext cx="834640" cy="9719"/>
            </a:xfrm>
            <a:prstGeom prst="line">
              <a:avLst/>
            </a:prstGeom>
            <a:ln w="19050">
              <a:solidFill>
                <a:srgbClr val="00206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34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number of segments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1901" y="1972638"/>
                <a:ext cx="3211730" cy="3534309"/>
              </a:xfrm>
            </p:spPr>
            <p:txBody>
              <a:bodyPr/>
              <a:lstStyle/>
              <a:p>
                <a:r>
                  <a:rPr lang="en-US" dirty="0" smtClean="0">
                    <a:sym typeface="Wingdings" panose="05000000000000000000" pitchFamily="2" charset="2"/>
                  </a:rPr>
                  <a:t>The expected number of IBD segments is</a:t>
                </a: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𝑛</m:t>
                    </m:r>
                    <m:r>
                      <a:rPr lang="en-US" b="0" i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22+70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𝑘</m:t>
                            </m:r>
                            <m: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+1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4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𝑘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probability to share nothing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𝑛𝑜</m:t>
                        </m:r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𝐼𝐵𝐷</m:t>
                        </m:r>
                      </m:sub>
                    </m:sSub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901" y="1972638"/>
                <a:ext cx="3211730" cy="3534309"/>
              </a:xfrm>
              <a:blipFill>
                <a:blip r:embed="rId2"/>
                <a:stretch>
                  <a:fillRect l="-2467" t="-2418" r="-2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292" y="1639756"/>
            <a:ext cx="7900828" cy="474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37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Simulations with more detailed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969106"/>
            <a:ext cx="3811438" cy="3979363"/>
          </a:xfrm>
        </p:spPr>
        <p:txBody>
          <a:bodyPr/>
          <a:lstStyle/>
          <a:p>
            <a:r>
              <a:rPr lang="en-US" dirty="0" smtClean="0"/>
              <a:t>Different recombination models for each relationship</a:t>
            </a:r>
          </a:p>
          <a:p>
            <a:endParaRPr lang="en-US" dirty="0" smtClean="0"/>
          </a:p>
          <a:p>
            <a:r>
              <a:rPr lang="en-US" dirty="0" smtClean="0"/>
              <a:t>For 6</a:t>
            </a:r>
            <a:r>
              <a:rPr lang="en-US" baseline="30000" dirty="0" smtClean="0"/>
              <a:t>th</a:t>
            </a:r>
            <a:r>
              <a:rPr lang="en-US" dirty="0" smtClean="0"/>
              <a:t>-cousins, only 10% to share anything (usually just 1 segment)</a:t>
            </a:r>
          </a:p>
          <a:p>
            <a:r>
              <a:rPr lang="en-US" dirty="0" smtClean="0"/>
              <a:t>But 3</a:t>
            </a:r>
            <a:r>
              <a:rPr lang="en-US" baseline="30000" dirty="0" smtClean="0"/>
              <a:t>rd</a:t>
            </a:r>
            <a:r>
              <a:rPr lang="en-US" dirty="0" smtClean="0"/>
              <a:t>-cousins almost always share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734" y="2331164"/>
            <a:ext cx="6200703" cy="39565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90569" y="1784440"/>
            <a:ext cx="2167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Caballero et al., 2019</a:t>
            </a:r>
          </a:p>
        </p:txBody>
      </p:sp>
    </p:spTree>
    <p:extLst>
      <p:ext uri="{BB962C8B-B14F-4D97-AF65-F5344CB8AC3E}">
        <p14:creationId xmlns:p14="http://schemas.microsoft.com/office/powerpoint/2010/main" val="204962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lengths of segments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Number of </a:t>
                </a:r>
                <a:r>
                  <a:rPr lang="en-US" dirty="0" err="1"/>
                  <a:t>meioses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Segment lengths are exponentially distributed,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If we can only identify segments of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 smtClean="0"/>
                  <a:t> or longer (say,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=0.05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=5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The probability of a segment to be IBD: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𝑔𝑐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Small effect for close relatives</a:t>
                </a:r>
              </a:p>
              <a:p>
                <a:r>
                  <a:rPr lang="en-US" dirty="0" smtClean="0"/>
                  <a:t>Assume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r>
                  <a:rPr lang="en-US" dirty="0" smtClean="0"/>
                  <a:t> and first cousins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=0.82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893" y="4050373"/>
            <a:ext cx="3095625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8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we related to our ancestors?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20918"/>
                <a:ext cx="10607007" cy="452302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Only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one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genealogic</a:t>
                </a:r>
                <a:r>
                  <a:rPr lang="en-US" dirty="0" smtClean="0"/>
                  <a:t> ancestor is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genetic</a:t>
                </a:r>
                <a:r>
                  <a:rPr lang="en-US" dirty="0" smtClean="0"/>
                  <a:t> ancestor at each locus</a:t>
                </a:r>
              </a:p>
              <a:p>
                <a:r>
                  <a:rPr lang="en-US" dirty="0" smtClean="0"/>
                  <a:t>Some genealogical ancestors may not be genetic ancestors at all</a:t>
                </a: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Consider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 smtClean="0"/>
                  <a:t>, and assume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1024</m:t>
                    </m:r>
                  </m:oMath>
                </a14:m>
                <a:r>
                  <a:rPr lang="en-US" sz="2000" dirty="0" smtClean="0"/>
                  <a:t> ancestors (no relationship between ancestors)</a:t>
                </a:r>
              </a:p>
              <a:p>
                <a:r>
                  <a:rPr lang="en-US" sz="2000" dirty="0" smtClean="0"/>
                  <a:t>In one locus in one </a:t>
                </a:r>
                <a:r>
                  <a:rPr lang="en-US" sz="2000" dirty="0" err="1" smtClean="0"/>
                  <a:t>chr</a:t>
                </a:r>
                <a:r>
                  <a:rPr lang="en-US" sz="2000" dirty="0" smtClean="0"/>
                  <a:t>, we inherit from that ancestor with probability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We have two </a:t>
                </a:r>
                <a:r>
                  <a:rPr lang="en-US" sz="2000" dirty="0" err="1" smtClean="0"/>
                  <a:t>chrs</a:t>
                </a:r>
                <a:r>
                  <a:rPr lang="en-US" sz="2000" dirty="0" smtClean="0"/>
                  <a:t> (mat/pat), so we inherit from the ancestor with probability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002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The number of potential segments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372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The mean number of inherited loci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372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002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74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The probability of inheriting nothing is roughly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002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372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47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Probability nearly half to be genetically unrelated!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20918"/>
                <a:ext cx="10607007" cy="4523028"/>
              </a:xfrm>
              <a:blipFill>
                <a:blip r:embed="rId2"/>
                <a:stretch>
                  <a:fillRect l="-805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116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Genealogical ancestors vs genetic ancestors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20" y="1680913"/>
            <a:ext cx="8018427" cy="4811055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8846050" y="2116475"/>
            <a:ext cx="30411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We are not really genetically related to ancestors 10-15 generations ago!</a:t>
            </a:r>
          </a:p>
          <a:p>
            <a:endParaRPr lang="en-US" sz="2400" dirty="0">
              <a:solidFill>
                <a:srgbClr val="660033"/>
              </a:solidFill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Even if they are famous!</a:t>
            </a:r>
          </a:p>
        </p:txBody>
      </p:sp>
    </p:spTree>
    <p:extLst>
      <p:ext uri="{BB962C8B-B14F-4D97-AF65-F5344CB8AC3E}">
        <p14:creationId xmlns:p14="http://schemas.microsoft.com/office/powerpoint/2010/main" val="147463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Empirical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3787066" cy="2124197"/>
          </a:xfrm>
        </p:spPr>
        <p:txBody>
          <a:bodyPr/>
          <a:lstStyle/>
          <a:p>
            <a:r>
              <a:rPr lang="en-US" dirty="0" smtClean="0"/>
              <a:t>Third-degree relatives (e.g., first cousins) are usually correctly inferred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Ramstetter</a:t>
            </a:r>
            <a:r>
              <a:rPr lang="en-US" sz="2000" dirty="0" smtClean="0"/>
              <a:t> et al., Genetics, 2017</a:t>
            </a:r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4844449" y="368784"/>
            <a:ext cx="6425384" cy="6346017"/>
            <a:chOff x="4844449" y="368784"/>
            <a:chExt cx="6425384" cy="634601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44449" y="368784"/>
              <a:ext cx="6425384" cy="563672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60912" y="5859263"/>
              <a:ext cx="5908921" cy="855538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3290857" y="4029541"/>
            <a:ext cx="1553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Inferred relationship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39229" y="694304"/>
            <a:ext cx="1943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True relationship</a:t>
            </a:r>
          </a:p>
        </p:txBody>
      </p:sp>
    </p:spTree>
    <p:extLst>
      <p:ext uri="{BB962C8B-B14F-4D97-AF65-F5344CB8AC3E}">
        <p14:creationId xmlns:p14="http://schemas.microsoft.com/office/powerpoint/2010/main" val="17684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Empirical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079" y="1333835"/>
            <a:ext cx="4008890" cy="210756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-3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cousins usually inferred as related (but less accurately)</a:t>
            </a:r>
          </a:p>
          <a:p>
            <a:r>
              <a:rPr lang="en-US" sz="2000" dirty="0"/>
              <a:t>More remote cousins sometimes share nothing, sometimes IBD is missed, and sometimes </a:t>
            </a:r>
            <a:r>
              <a:rPr lang="en-US" sz="2000" dirty="0" err="1"/>
              <a:t>mis</a:t>
            </a:r>
            <a:r>
              <a:rPr lang="en-US" sz="2000" dirty="0"/>
              <a:t>-classified as unrelated</a:t>
            </a:r>
          </a:p>
          <a:p>
            <a:endParaRPr lang="en-US" sz="2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269035" y="283927"/>
            <a:ext cx="5773664" cy="6467038"/>
            <a:chOff x="5269035" y="283927"/>
            <a:chExt cx="5773664" cy="646703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01709" y="283927"/>
              <a:ext cx="5440990" cy="644978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69035" y="431103"/>
              <a:ext cx="203709" cy="6319862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845389" y="3508820"/>
            <a:ext cx="4009843" cy="3143923"/>
            <a:chOff x="6781711" y="1861744"/>
            <a:chExt cx="3805723" cy="295321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/>
            <a:srcRect l="13330"/>
            <a:stretch/>
          </p:blipFill>
          <p:spPr>
            <a:xfrm>
              <a:off x="7036726" y="1907779"/>
              <a:ext cx="3151836" cy="2798484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8798188" y="2119987"/>
              <a:ext cx="1789246" cy="46350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0" dirty="0" smtClean="0">
                  <a:ea typeface="Kohinoor Devanagari" charset="0"/>
                  <a:cs typeface="Kohinoor Devanagari" charset="0"/>
                </a:rPr>
                <a:t>Modified from Huff et al., Genome Res., 2011 </a:t>
              </a:r>
              <a:endParaRPr lang="en-US" sz="1400" i="0" dirty="0">
                <a:ea typeface="Kohinoor Devanagari" charset="0"/>
                <a:cs typeface="Kohinoor Devanagari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904852" y="2821466"/>
              <a:ext cx="1241970" cy="311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0" dirty="0" smtClean="0">
                  <a:ea typeface="Kohinoor Devanagari" charset="0"/>
                  <a:cs typeface="Kohinoor Devanagari" charset="0"/>
                </a:rPr>
                <a:t>Theoretical</a:t>
              </a:r>
              <a:endParaRPr lang="en-US" i="0" dirty="0">
                <a:ea typeface="Kohinoor Devanagari" charset="0"/>
                <a:cs typeface="Kohinoor Devanagari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59333" y="2882506"/>
              <a:ext cx="1036320" cy="311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0" dirty="0" smtClean="0">
                  <a:solidFill>
                    <a:srgbClr val="FF0000"/>
                  </a:solidFill>
                  <a:ea typeface="Kohinoor Devanagari" charset="0"/>
                  <a:cs typeface="Kohinoor Devanagari" charset="0"/>
                </a:rPr>
                <a:t>Empirical</a:t>
              </a:r>
              <a:endParaRPr lang="en-US" i="0" dirty="0">
                <a:solidFill>
                  <a:srgbClr val="FF0000"/>
                </a:solidFill>
                <a:ea typeface="Kohinoor Devanagari" charset="0"/>
                <a:cs typeface="Kohinoor Devanagari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21872" y="4289019"/>
              <a:ext cx="29629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/>
                <a:t>2</a:t>
              </a:r>
              <a:endParaRPr lang="en-US" sz="1600" i="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234813" y="4289019"/>
              <a:ext cx="29629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/>
                <a:t>3</a:t>
              </a:r>
              <a:endParaRPr lang="en-US" sz="1600" i="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592432" y="4289019"/>
              <a:ext cx="29629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/>
                <a:t>4</a:t>
              </a:r>
              <a:endParaRPr lang="en-US" sz="1600" i="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904852" y="4289019"/>
              <a:ext cx="29629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/>
                <a:t>5</a:t>
              </a:r>
              <a:endParaRPr lang="en-US" sz="1600" i="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202032" y="4289019"/>
              <a:ext cx="29629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/>
                <a:t>6</a:t>
              </a:r>
              <a:endParaRPr lang="en-US" sz="1600" i="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521952" y="4289019"/>
              <a:ext cx="29629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i="0" smtClean="0"/>
                <a:t>7</a:t>
              </a:r>
              <a:endParaRPr lang="en-US" sz="1600" i="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08563" y="4289019"/>
              <a:ext cx="388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i="0" dirty="0" smtClean="0"/>
                <a:t>1</a:t>
              </a:r>
              <a:endParaRPr lang="en-US" sz="1600" i="0" dirty="0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4"/>
            <a:srcRect r="83092"/>
            <a:stretch/>
          </p:blipFill>
          <p:spPr>
            <a:xfrm>
              <a:off x="6930206" y="1907779"/>
              <a:ext cx="614885" cy="279848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7368581" y="4560740"/>
              <a:ext cx="2129742" cy="1388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00770" y="4477488"/>
              <a:ext cx="1679613" cy="337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0" dirty="0" smtClean="0">
                  <a:solidFill>
                    <a:sysClr val="windowText" lastClr="000000"/>
                  </a:solidFill>
                </a:rPr>
                <a:t>Cousinship</a:t>
              </a:r>
              <a:endParaRPr lang="en-US" sz="2000" i="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8380726" y="2301833"/>
              <a:ext cx="0" cy="1950334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7477901" y="2307620"/>
              <a:ext cx="897040" cy="0"/>
            </a:xfrm>
            <a:prstGeom prst="line">
              <a:avLst/>
            </a:prstGeom>
            <a:ln w="63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 rot="16200000">
              <a:off x="5683490" y="2959965"/>
              <a:ext cx="259655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cs typeface="Times New Roman" panose="02020603050405020304" pitchFamily="18" charset="0"/>
                </a:rPr>
                <a:t>Probability to detect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564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genealogical ancestors before many generations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1859589"/>
              </a:xfrm>
            </p:spPr>
            <p:txBody>
              <a:bodyPr/>
              <a:lstStyle/>
              <a:p>
                <a:r>
                  <a:rPr lang="en-US" dirty="0" smtClean="0"/>
                  <a:t>The number of ancestors increases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Obviously, at some point,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, and thus the ancestors overlap</a:t>
                </a:r>
              </a:p>
              <a:p>
                <a:r>
                  <a:rPr lang="en-US" dirty="0" smtClean="0"/>
                  <a:t>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, each ancestor is reached through multiple paths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1859589"/>
              </a:xfrm>
              <a:blipFill>
                <a:blip r:embed="rId2"/>
                <a:stretch>
                  <a:fillRect l="-812" t="-4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2589088" y="4417888"/>
            <a:ext cx="7421522" cy="1940518"/>
            <a:chOff x="621961" y="3084670"/>
            <a:chExt cx="9595531" cy="325323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030544" y="5155313"/>
              <a:ext cx="252691" cy="49559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269740" y="5821604"/>
              <a:ext cx="216659" cy="516305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3463252" y="5650910"/>
              <a:ext cx="1626471" cy="46458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522521" y="5134605"/>
              <a:ext cx="216659" cy="516305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5666416" y="5650909"/>
              <a:ext cx="1688838" cy="46647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773231" y="4639008"/>
              <a:ext cx="252691" cy="49559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264769" y="4639008"/>
              <a:ext cx="216659" cy="516305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 flipH="1" flipV="1">
              <a:off x="2145316" y="5155313"/>
              <a:ext cx="549333" cy="15928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489319" y="5134605"/>
              <a:ext cx="593394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321560" y="4639008"/>
              <a:ext cx="252691" cy="49559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813098" y="4639008"/>
              <a:ext cx="216659" cy="516305"/>
            </a:xfrm>
            <a:prstGeom prst="rect">
              <a:avLst/>
            </a:prstGeom>
          </p:spPr>
        </p:pic>
        <p:cxnSp>
          <p:nvCxnSpPr>
            <p:cNvPr id="16" name="Straight Connector 15"/>
            <p:cNvCxnSpPr/>
            <p:nvPr/>
          </p:nvCxnSpPr>
          <p:spPr>
            <a:xfrm flipH="1" flipV="1">
              <a:off x="6693645" y="5155313"/>
              <a:ext cx="549333" cy="15928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8037648" y="5134605"/>
              <a:ext cx="593394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22971" y="3974056"/>
              <a:ext cx="252691" cy="49559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477990" y="3974056"/>
              <a:ext cx="216659" cy="516305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 flipH="1" flipV="1">
              <a:off x="1378688" y="4539752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2123340" y="4539752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501400" y="3974056"/>
              <a:ext cx="252691" cy="495597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956419" y="3974056"/>
              <a:ext cx="216659" cy="516305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>
            <a:xfrm flipH="1" flipV="1">
              <a:off x="3857117" y="4560460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4601769" y="4560460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5633975" y="3974056"/>
              <a:ext cx="252691" cy="495597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088994" y="3974056"/>
              <a:ext cx="216659" cy="516305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 flipH="1" flipV="1">
              <a:off x="5989692" y="4556026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6734344" y="4556026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059981" y="3974056"/>
              <a:ext cx="252691" cy="49559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515000" y="3974056"/>
              <a:ext cx="216659" cy="516305"/>
            </a:xfrm>
            <a:prstGeom prst="rect">
              <a:avLst/>
            </a:prstGeom>
          </p:spPr>
        </p:pic>
        <p:cxnSp>
          <p:nvCxnSpPr>
            <p:cNvPr id="32" name="Straight Connector 31"/>
            <p:cNvCxnSpPr/>
            <p:nvPr/>
          </p:nvCxnSpPr>
          <p:spPr>
            <a:xfrm flipH="1" flipV="1">
              <a:off x="8415698" y="4576734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9160350" y="4576734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21961" y="3084670"/>
              <a:ext cx="252691" cy="495597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468658" y="3084670"/>
              <a:ext cx="216659" cy="516305"/>
            </a:xfrm>
            <a:prstGeom prst="rect">
              <a:avLst/>
            </a:prstGeom>
          </p:spPr>
        </p:pic>
        <p:cxnSp>
          <p:nvCxnSpPr>
            <p:cNvPr id="36" name="Straight Connector 35"/>
            <p:cNvCxnSpPr/>
            <p:nvPr/>
          </p:nvCxnSpPr>
          <p:spPr>
            <a:xfrm flipH="1" flipV="1">
              <a:off x="752783" y="3722820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1224400" y="3722820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127039" y="3084670"/>
              <a:ext cx="252691" cy="49559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973736" y="3084670"/>
              <a:ext cx="216659" cy="516305"/>
            </a:xfrm>
            <a:prstGeom prst="rect">
              <a:avLst/>
            </a:prstGeom>
          </p:spPr>
        </p:pic>
        <p:cxnSp>
          <p:nvCxnSpPr>
            <p:cNvPr id="40" name="Straight Connector 39"/>
            <p:cNvCxnSpPr/>
            <p:nvPr/>
          </p:nvCxnSpPr>
          <p:spPr>
            <a:xfrm flipH="1" flipV="1">
              <a:off x="2257861" y="3728606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2729478" y="3728606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480400" y="3084670"/>
              <a:ext cx="252691" cy="495597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156439" y="3084670"/>
              <a:ext cx="216659" cy="516305"/>
            </a:xfrm>
            <a:prstGeom prst="rect">
              <a:avLst/>
            </a:prstGeom>
          </p:spPr>
        </p:pic>
        <p:cxnSp>
          <p:nvCxnSpPr>
            <p:cNvPr id="44" name="Straight Connector 43"/>
            <p:cNvCxnSpPr/>
            <p:nvPr/>
          </p:nvCxnSpPr>
          <p:spPr>
            <a:xfrm flipH="1" flipV="1">
              <a:off x="3607308" y="3638106"/>
              <a:ext cx="20438" cy="30405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816092" y="3722820"/>
              <a:ext cx="301625" cy="206975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4868195" y="3084670"/>
              <a:ext cx="252691" cy="495597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827313" y="3084670"/>
              <a:ext cx="216659" cy="516305"/>
            </a:xfrm>
            <a:prstGeom prst="rect">
              <a:avLst/>
            </a:prstGeom>
          </p:spPr>
        </p:pic>
        <p:cxnSp>
          <p:nvCxnSpPr>
            <p:cNvPr id="48" name="Straight Connector 47"/>
            <p:cNvCxnSpPr/>
            <p:nvPr/>
          </p:nvCxnSpPr>
          <p:spPr>
            <a:xfrm flipH="1" flipV="1">
              <a:off x="5057824" y="3687243"/>
              <a:ext cx="23444" cy="22769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5842781" y="3672918"/>
              <a:ext cx="24946" cy="256877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9154136" y="3084670"/>
              <a:ext cx="252691" cy="495597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000833" y="3084670"/>
              <a:ext cx="216659" cy="516305"/>
            </a:xfrm>
            <a:prstGeom prst="rect">
              <a:avLst/>
            </a:prstGeom>
          </p:spPr>
        </p:pic>
        <p:cxnSp>
          <p:nvCxnSpPr>
            <p:cNvPr id="52" name="Straight Connector 51"/>
            <p:cNvCxnSpPr/>
            <p:nvPr/>
          </p:nvCxnSpPr>
          <p:spPr>
            <a:xfrm flipH="1" flipV="1">
              <a:off x="9284958" y="3693522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9756575" y="3693522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7758375" y="3084670"/>
              <a:ext cx="252691" cy="495597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605072" y="3084670"/>
              <a:ext cx="216659" cy="516305"/>
            </a:xfrm>
            <a:prstGeom prst="rect">
              <a:avLst/>
            </a:prstGeom>
          </p:spPr>
        </p:pic>
        <p:cxnSp>
          <p:nvCxnSpPr>
            <p:cNvPr id="56" name="Straight Connector 55"/>
            <p:cNvCxnSpPr/>
            <p:nvPr/>
          </p:nvCxnSpPr>
          <p:spPr>
            <a:xfrm flipH="1" flipV="1">
              <a:off x="7889197" y="3687243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8360814" y="3687243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604955" y="3084670"/>
              <a:ext cx="252691" cy="495597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169363" y="3084670"/>
              <a:ext cx="216659" cy="516305"/>
            </a:xfrm>
            <a:prstGeom prst="rect">
              <a:avLst/>
            </a:prstGeom>
          </p:spPr>
        </p:pic>
        <p:cxnSp>
          <p:nvCxnSpPr>
            <p:cNvPr id="60" name="Straight Connector 59"/>
            <p:cNvCxnSpPr/>
            <p:nvPr/>
          </p:nvCxnSpPr>
          <p:spPr>
            <a:xfrm flipH="1" flipV="1">
              <a:off x="6843823" y="3659372"/>
              <a:ext cx="245171" cy="25718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7225260" y="3635201"/>
              <a:ext cx="31900" cy="27973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5269740" y="3635201"/>
              <a:ext cx="422060" cy="25762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5292977" y="3635201"/>
              <a:ext cx="373439" cy="25762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5839477" y="3915663"/>
            <a:ext cx="1089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 paths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608554" y="3915663"/>
            <a:ext cx="1089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 path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343928" y="3915663"/>
            <a:ext cx="1089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 path</a:t>
            </a:r>
          </a:p>
        </p:txBody>
      </p:sp>
    </p:spTree>
    <p:extLst>
      <p:ext uri="{BB962C8B-B14F-4D97-AF65-F5344CB8AC3E}">
        <p14:creationId xmlns:p14="http://schemas.microsoft.com/office/powerpoint/2010/main" val="152461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probability to share an ancestor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79550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Assume that the number of generations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is small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 probability of having one shared ancestor at generation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is: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𝑠h𝑎𝑟𝑒𝑑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There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/>
                  <a:t> ancestors of each individual, and thus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/>
                  <a:t> pairs of ancestors</a:t>
                </a:r>
              </a:p>
              <a:p>
                <a:pPr lvl="1"/>
                <a:r>
                  <a:rPr lang="en-US" dirty="0" smtClean="0"/>
                  <a:t>Each of those pairs is the same individual 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This is ignoring shared ancestors at generation more recent than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, since each term will be of order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(1−1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and thus negligible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79550"/>
                <a:ext cx="10515600" cy="4351338"/>
              </a:xfrm>
              <a:blipFill>
                <a:blip r:embed="rId2"/>
                <a:stretch>
                  <a:fillRect l="-812" t="-1821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2" name="Group 121"/>
          <p:cNvGrpSpPr/>
          <p:nvPr/>
        </p:nvGrpSpPr>
        <p:grpSpPr>
          <a:xfrm>
            <a:off x="1613489" y="4859078"/>
            <a:ext cx="8965019" cy="1576459"/>
            <a:chOff x="838200" y="5088724"/>
            <a:chExt cx="9933005" cy="19528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012686" y="6325722"/>
              <a:ext cx="123218" cy="29561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104574" y="6723156"/>
              <a:ext cx="105648" cy="307970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2223685" y="6621339"/>
              <a:ext cx="793108" cy="27711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203086" y="6313370"/>
              <a:ext cx="105648" cy="307970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3298003" y="6621339"/>
              <a:ext cx="823520" cy="278245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399588" y="6017752"/>
              <a:ext cx="123218" cy="29561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614525" y="6017752"/>
              <a:ext cx="105648" cy="307970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 flipH="1" flipV="1">
              <a:off x="1581026" y="6325722"/>
              <a:ext cx="267869" cy="950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2236396" y="6313370"/>
              <a:ext cx="289354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617468" y="6017752"/>
              <a:ext cx="123218" cy="2956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832404" y="6017752"/>
              <a:ext cx="105648" cy="307970"/>
            </a:xfrm>
            <a:prstGeom prst="rect">
              <a:avLst/>
            </a:prstGeom>
          </p:spPr>
        </p:pic>
        <p:cxnSp>
          <p:nvCxnSpPr>
            <p:cNvPr id="16" name="Straight Connector 15"/>
            <p:cNvCxnSpPr/>
            <p:nvPr/>
          </p:nvCxnSpPr>
          <p:spPr>
            <a:xfrm flipH="1" flipV="1">
              <a:off x="3798906" y="6325722"/>
              <a:ext cx="267869" cy="950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4454275" y="6313370"/>
              <a:ext cx="289354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33743" y="5621116"/>
              <a:ext cx="123218" cy="295618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743246" y="5621116"/>
              <a:ext cx="105648" cy="307970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 flipH="1" flipV="1">
              <a:off x="1207199" y="5958547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1570310" y="5958547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242287" y="5621116"/>
              <a:ext cx="123218" cy="29561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951791" y="5621116"/>
              <a:ext cx="105648" cy="307970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>
            <a:xfrm flipH="1" flipV="1">
              <a:off x="2415743" y="5970899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2778854" y="5970899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282184" y="5621116"/>
              <a:ext cx="123218" cy="295618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991688" y="5621116"/>
              <a:ext cx="105648" cy="307970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 flipH="1" flipV="1">
              <a:off x="3455640" y="5968254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3818752" y="5968254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4465165" y="5621116"/>
              <a:ext cx="123218" cy="295618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174669" y="5621116"/>
              <a:ext cx="105648" cy="307970"/>
            </a:xfrm>
            <a:prstGeom prst="rect">
              <a:avLst/>
            </a:prstGeom>
          </p:spPr>
        </p:pic>
        <p:cxnSp>
          <p:nvCxnSpPr>
            <p:cNvPr id="32" name="Straight Connector 31"/>
            <p:cNvCxnSpPr/>
            <p:nvPr/>
          </p:nvCxnSpPr>
          <p:spPr>
            <a:xfrm flipH="1" flipV="1">
              <a:off x="4638622" y="5980606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5001733" y="5980606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38200" y="5090608"/>
              <a:ext cx="123218" cy="295618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251071" y="5090608"/>
              <a:ext cx="105648" cy="307970"/>
            </a:xfrm>
            <a:prstGeom prst="rect">
              <a:avLst/>
            </a:prstGeom>
          </p:spPr>
        </p:pic>
        <p:cxnSp>
          <p:nvCxnSpPr>
            <p:cNvPr id="36" name="Straight Connector 35"/>
            <p:cNvCxnSpPr/>
            <p:nvPr/>
          </p:nvCxnSpPr>
          <p:spPr>
            <a:xfrm flipH="1" flipV="1">
              <a:off x="901992" y="5471257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1131964" y="5471257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572114" y="5090608"/>
              <a:ext cx="123218" cy="29561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984985" y="5090608"/>
              <a:ext cx="105648" cy="307970"/>
            </a:xfrm>
            <a:prstGeom prst="rect">
              <a:avLst/>
            </a:prstGeom>
          </p:spPr>
        </p:pic>
        <p:cxnSp>
          <p:nvCxnSpPr>
            <p:cNvPr id="40" name="Straight Connector 39"/>
            <p:cNvCxnSpPr/>
            <p:nvPr/>
          </p:nvCxnSpPr>
          <p:spPr>
            <a:xfrm flipH="1" flipV="1">
              <a:off x="1635906" y="5474708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1865878" y="5474708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232047" y="5090608"/>
              <a:ext cx="123218" cy="295618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561700" y="5090608"/>
              <a:ext cx="105648" cy="307970"/>
            </a:xfrm>
            <a:prstGeom prst="rect">
              <a:avLst/>
            </a:prstGeom>
          </p:spPr>
        </p:pic>
        <p:cxnSp>
          <p:nvCxnSpPr>
            <p:cNvPr id="44" name="Straight Connector 43"/>
            <p:cNvCxnSpPr/>
            <p:nvPr/>
          </p:nvCxnSpPr>
          <p:spPr>
            <a:xfrm flipH="1" flipV="1">
              <a:off x="2293930" y="5420726"/>
              <a:ext cx="9966" cy="18136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2395739" y="5471257"/>
              <a:ext cx="147080" cy="12345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908770" y="5090608"/>
              <a:ext cx="123218" cy="295618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376460" y="5090608"/>
              <a:ext cx="105648" cy="307970"/>
            </a:xfrm>
            <a:prstGeom prst="rect">
              <a:avLst/>
            </a:prstGeom>
          </p:spPr>
        </p:pic>
        <p:cxnSp>
          <p:nvCxnSpPr>
            <p:cNvPr id="48" name="Straight Connector 47"/>
            <p:cNvCxnSpPr/>
            <p:nvPr/>
          </p:nvCxnSpPr>
          <p:spPr>
            <a:xfrm flipH="1" flipV="1">
              <a:off x="3001238" y="5450036"/>
              <a:ext cx="11432" cy="135814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3384003" y="5441491"/>
              <a:ext cx="12164" cy="153224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4998703" y="5090608"/>
              <a:ext cx="123218" cy="295618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411574" y="5090608"/>
              <a:ext cx="105648" cy="307970"/>
            </a:xfrm>
            <a:prstGeom prst="rect">
              <a:avLst/>
            </a:prstGeom>
          </p:spPr>
        </p:pic>
        <p:cxnSp>
          <p:nvCxnSpPr>
            <p:cNvPr id="52" name="Straight Connector 51"/>
            <p:cNvCxnSpPr/>
            <p:nvPr/>
          </p:nvCxnSpPr>
          <p:spPr>
            <a:xfrm flipH="1" flipV="1">
              <a:off x="5062495" y="5453781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5292467" y="5453781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4318095" y="5090608"/>
              <a:ext cx="123218" cy="295618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730965" y="5090608"/>
              <a:ext cx="105648" cy="307970"/>
            </a:xfrm>
            <a:prstGeom prst="rect">
              <a:avLst/>
            </a:prstGeom>
          </p:spPr>
        </p:pic>
        <p:cxnSp>
          <p:nvCxnSpPr>
            <p:cNvPr id="56" name="Straight Connector 55"/>
            <p:cNvCxnSpPr/>
            <p:nvPr/>
          </p:nvCxnSpPr>
          <p:spPr>
            <a:xfrm flipH="1" flipV="1">
              <a:off x="4381887" y="5450036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4611859" y="5450036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755658" y="5090608"/>
              <a:ext cx="123218" cy="295618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030878" y="5090608"/>
              <a:ext cx="105648" cy="307970"/>
            </a:xfrm>
            <a:prstGeom prst="rect">
              <a:avLst/>
            </a:prstGeom>
          </p:spPr>
        </p:pic>
        <p:cxnSp>
          <p:nvCxnSpPr>
            <p:cNvPr id="60" name="Straight Connector 59"/>
            <p:cNvCxnSpPr/>
            <p:nvPr/>
          </p:nvCxnSpPr>
          <p:spPr>
            <a:xfrm flipH="1" flipV="1">
              <a:off x="3872136" y="5433411"/>
              <a:ext cx="119552" cy="15341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4058134" y="5418993"/>
              <a:ext cx="15555" cy="16685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3104574" y="5418993"/>
              <a:ext cx="205807" cy="15366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3115905" y="5418993"/>
              <a:ext cx="182098" cy="15366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7266669" y="6336190"/>
              <a:ext cx="123218" cy="295618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358557" y="6733624"/>
              <a:ext cx="105648" cy="307970"/>
            </a:xfrm>
            <a:prstGeom prst="rect">
              <a:avLst/>
            </a:prstGeom>
          </p:spPr>
        </p:pic>
        <p:cxnSp>
          <p:nvCxnSpPr>
            <p:cNvPr id="66" name="Straight Connector 65"/>
            <p:cNvCxnSpPr/>
            <p:nvPr/>
          </p:nvCxnSpPr>
          <p:spPr>
            <a:xfrm flipH="1" flipV="1">
              <a:off x="7477668" y="6631807"/>
              <a:ext cx="793108" cy="27711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457069" y="6323838"/>
              <a:ext cx="105648" cy="307970"/>
            </a:xfrm>
            <a:prstGeom prst="rect">
              <a:avLst/>
            </a:prstGeom>
          </p:spPr>
        </p:pic>
        <p:cxnSp>
          <p:nvCxnSpPr>
            <p:cNvPr id="68" name="Straight Connector 67"/>
            <p:cNvCxnSpPr/>
            <p:nvPr/>
          </p:nvCxnSpPr>
          <p:spPr>
            <a:xfrm flipV="1">
              <a:off x="8551986" y="6631807"/>
              <a:ext cx="823520" cy="278245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6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653571" y="6028220"/>
              <a:ext cx="123218" cy="295618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868508" y="6028220"/>
              <a:ext cx="105648" cy="307970"/>
            </a:xfrm>
            <a:prstGeom prst="rect">
              <a:avLst/>
            </a:prstGeom>
          </p:spPr>
        </p:pic>
        <p:cxnSp>
          <p:nvCxnSpPr>
            <p:cNvPr id="71" name="Straight Connector 70"/>
            <p:cNvCxnSpPr/>
            <p:nvPr/>
          </p:nvCxnSpPr>
          <p:spPr>
            <a:xfrm flipH="1" flipV="1">
              <a:off x="6835009" y="6336190"/>
              <a:ext cx="267869" cy="950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H="1">
              <a:off x="7490379" y="6323838"/>
              <a:ext cx="289354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3" name="Picture 7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871451" y="6028220"/>
              <a:ext cx="123218" cy="295618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086387" y="6028220"/>
              <a:ext cx="105648" cy="307970"/>
            </a:xfrm>
            <a:prstGeom prst="rect">
              <a:avLst/>
            </a:prstGeom>
          </p:spPr>
        </p:pic>
        <p:cxnSp>
          <p:nvCxnSpPr>
            <p:cNvPr id="75" name="Straight Connector 74"/>
            <p:cNvCxnSpPr/>
            <p:nvPr/>
          </p:nvCxnSpPr>
          <p:spPr>
            <a:xfrm flipH="1" flipV="1">
              <a:off x="9052889" y="6336190"/>
              <a:ext cx="267869" cy="950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9708258" y="6323838"/>
              <a:ext cx="289354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Picture 7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287726" y="5631584"/>
              <a:ext cx="123218" cy="295618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6997229" y="5631584"/>
              <a:ext cx="105648" cy="307970"/>
            </a:xfrm>
            <a:prstGeom prst="rect">
              <a:avLst/>
            </a:prstGeom>
          </p:spPr>
        </p:pic>
        <p:cxnSp>
          <p:nvCxnSpPr>
            <p:cNvPr id="79" name="Straight Connector 78"/>
            <p:cNvCxnSpPr/>
            <p:nvPr/>
          </p:nvCxnSpPr>
          <p:spPr>
            <a:xfrm flipH="1" flipV="1">
              <a:off x="6461182" y="5969015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6824293" y="5969015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1" name="Picture 8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205774" y="5631584"/>
              <a:ext cx="105648" cy="307970"/>
            </a:xfrm>
            <a:prstGeom prst="rect">
              <a:avLst/>
            </a:prstGeom>
          </p:spPr>
        </p:pic>
        <p:cxnSp>
          <p:nvCxnSpPr>
            <p:cNvPr id="82" name="Straight Connector 81"/>
            <p:cNvCxnSpPr/>
            <p:nvPr/>
          </p:nvCxnSpPr>
          <p:spPr>
            <a:xfrm flipH="1" flipV="1">
              <a:off x="4647064" y="5796774"/>
              <a:ext cx="3128924" cy="40327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8032837" y="5981367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4" name="Picture 8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536167" y="5631584"/>
              <a:ext cx="123218" cy="295618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245671" y="5631584"/>
              <a:ext cx="105648" cy="307970"/>
            </a:xfrm>
            <a:prstGeom prst="rect">
              <a:avLst/>
            </a:prstGeom>
          </p:spPr>
        </p:pic>
        <p:cxnSp>
          <p:nvCxnSpPr>
            <p:cNvPr id="86" name="Straight Connector 85"/>
            <p:cNvCxnSpPr/>
            <p:nvPr/>
          </p:nvCxnSpPr>
          <p:spPr>
            <a:xfrm flipH="1" flipV="1">
              <a:off x="8709623" y="5978722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H="1">
              <a:off x="9072735" y="5978722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8" name="Picture 8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9719148" y="5631584"/>
              <a:ext cx="123218" cy="295618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428652" y="5631584"/>
              <a:ext cx="105648" cy="307970"/>
            </a:xfrm>
            <a:prstGeom prst="rect">
              <a:avLst/>
            </a:prstGeom>
          </p:spPr>
        </p:pic>
        <p:cxnSp>
          <p:nvCxnSpPr>
            <p:cNvPr id="90" name="Straight Connector 89"/>
            <p:cNvCxnSpPr/>
            <p:nvPr/>
          </p:nvCxnSpPr>
          <p:spPr>
            <a:xfrm flipH="1" flipV="1">
              <a:off x="9892605" y="5991074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H="1">
              <a:off x="10255716" y="5991074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" name="Picture 9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092183" y="5101076"/>
              <a:ext cx="123218" cy="295618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6505054" y="5101076"/>
              <a:ext cx="105648" cy="307970"/>
            </a:xfrm>
            <a:prstGeom prst="rect">
              <a:avLst/>
            </a:prstGeom>
          </p:spPr>
        </p:pic>
        <p:cxnSp>
          <p:nvCxnSpPr>
            <p:cNvPr id="94" name="Straight Connector 93"/>
            <p:cNvCxnSpPr/>
            <p:nvPr/>
          </p:nvCxnSpPr>
          <p:spPr>
            <a:xfrm flipH="1" flipV="1">
              <a:off x="6155975" y="5481725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>
              <a:off x="6385947" y="5481725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6" name="Picture 9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826097" y="5101076"/>
              <a:ext cx="123218" cy="295618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238968" y="5101076"/>
              <a:ext cx="105648" cy="307970"/>
            </a:xfrm>
            <a:prstGeom prst="rect">
              <a:avLst/>
            </a:prstGeom>
          </p:spPr>
        </p:pic>
        <p:cxnSp>
          <p:nvCxnSpPr>
            <p:cNvPr id="98" name="Straight Connector 97"/>
            <p:cNvCxnSpPr/>
            <p:nvPr/>
          </p:nvCxnSpPr>
          <p:spPr>
            <a:xfrm flipH="1" flipV="1">
              <a:off x="6889889" y="5485176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7119861" y="5485176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0" name="Picture 9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7849664" y="5090608"/>
              <a:ext cx="123218" cy="295618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148364" y="5088724"/>
              <a:ext cx="105648" cy="307970"/>
            </a:xfrm>
            <a:prstGeom prst="rect">
              <a:avLst/>
            </a:prstGeom>
          </p:spPr>
        </p:pic>
        <p:cxnSp>
          <p:nvCxnSpPr>
            <p:cNvPr id="102" name="Straight Connector 101"/>
            <p:cNvCxnSpPr/>
            <p:nvPr/>
          </p:nvCxnSpPr>
          <p:spPr>
            <a:xfrm flipH="1" flipV="1">
              <a:off x="7965297" y="5407843"/>
              <a:ext cx="301357" cy="188475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H="1">
              <a:off x="8697480" y="5451531"/>
              <a:ext cx="78159" cy="13442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4" name="Picture 10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252686" y="5101076"/>
              <a:ext cx="123218" cy="295618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665557" y="5101076"/>
              <a:ext cx="105648" cy="307970"/>
            </a:xfrm>
            <a:prstGeom prst="rect">
              <a:avLst/>
            </a:prstGeom>
          </p:spPr>
        </p:pic>
        <p:cxnSp>
          <p:nvCxnSpPr>
            <p:cNvPr id="106" name="Straight Connector 105"/>
            <p:cNvCxnSpPr/>
            <p:nvPr/>
          </p:nvCxnSpPr>
          <p:spPr>
            <a:xfrm flipH="1" flipV="1">
              <a:off x="10316478" y="5464249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10546450" y="5464249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9712237" y="5462252"/>
              <a:ext cx="58592" cy="13916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9" name="Picture 10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9009641" y="5101076"/>
              <a:ext cx="123218" cy="295618"/>
            </a:xfrm>
            <a:prstGeom prst="rect">
              <a:avLst/>
            </a:prstGeom>
          </p:spPr>
        </p:pic>
        <p:pic>
          <p:nvPicPr>
            <p:cNvPr id="110" name="Picture 10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284861" y="5101076"/>
              <a:ext cx="105648" cy="307970"/>
            </a:xfrm>
            <a:prstGeom prst="rect">
              <a:avLst/>
            </a:prstGeom>
          </p:spPr>
        </p:pic>
        <p:cxnSp>
          <p:nvCxnSpPr>
            <p:cNvPr id="111" name="Straight Connector 110"/>
            <p:cNvCxnSpPr/>
            <p:nvPr/>
          </p:nvCxnSpPr>
          <p:spPr>
            <a:xfrm flipH="1" flipV="1">
              <a:off x="9126119" y="5443879"/>
              <a:ext cx="119552" cy="15341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9312117" y="5429461"/>
              <a:ext cx="15555" cy="16685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8212398" y="5422125"/>
              <a:ext cx="50820" cy="12723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4" name="Picture 1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718305" y="5099873"/>
              <a:ext cx="105648" cy="307970"/>
            </a:xfrm>
            <a:prstGeom prst="rect">
              <a:avLst/>
            </a:prstGeom>
          </p:spPr>
        </p:pic>
        <p:cxnSp>
          <p:nvCxnSpPr>
            <p:cNvPr id="115" name="Straight Connector 114"/>
            <p:cNvCxnSpPr/>
            <p:nvPr/>
          </p:nvCxnSpPr>
          <p:spPr>
            <a:xfrm flipH="1" flipV="1">
              <a:off x="5636592" y="5265062"/>
              <a:ext cx="4049628" cy="5421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6" name="Picture 1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462214" y="5101076"/>
              <a:ext cx="123218" cy="295618"/>
            </a:xfrm>
            <a:prstGeom prst="rect">
              <a:avLst/>
            </a:prstGeom>
          </p:spPr>
        </p:pic>
        <p:cxnSp>
          <p:nvCxnSpPr>
            <p:cNvPr id="117" name="Straight Connector 116"/>
            <p:cNvCxnSpPr/>
            <p:nvPr/>
          </p:nvCxnSpPr>
          <p:spPr>
            <a:xfrm flipH="1" flipV="1">
              <a:off x="8536167" y="5441491"/>
              <a:ext cx="53778" cy="13629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0" name="Picture 1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9652267" y="5101076"/>
              <a:ext cx="123218" cy="2956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674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probability to coalesce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4802" y="1480224"/>
                <a:ext cx="10862393" cy="4351338"/>
              </a:xfrm>
            </p:spPr>
            <p:txBody>
              <a:bodyPr/>
              <a:lstStyle/>
              <a:p>
                <a:r>
                  <a:rPr lang="en-US" dirty="0" smtClean="0"/>
                  <a:t>Given that there is one shared </a:t>
                </a:r>
                <a:r>
                  <a:rPr lang="en-US" b="1" dirty="0" smtClean="0"/>
                  <a:t>genealogical</a:t>
                </a:r>
                <a:r>
                  <a:rPr lang="en-US" dirty="0" smtClean="0"/>
                  <a:t> ancestor at generation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, what is the probability of a shared </a:t>
                </a:r>
                <a:r>
                  <a:rPr lang="en-US" b="1" dirty="0" smtClean="0"/>
                  <a:t>genetic</a:t>
                </a:r>
                <a:r>
                  <a:rPr lang="en-US" dirty="0" smtClean="0"/>
                  <a:t> ancestor (or coalescence) in that locus?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𝑐𝑜𝑎𝑙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𝑠h𝑎𝑟𝑒𝑑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The first individual has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/>
                  <a:t> to reach that particular ancestor</a:t>
                </a:r>
              </a:p>
              <a:p>
                <a:pPr lvl="1"/>
                <a:r>
                  <a:rPr lang="en-US" dirty="0" smtClean="0"/>
                  <a:t>Same for the second individual</a:t>
                </a:r>
              </a:p>
              <a:p>
                <a:pPr lvl="1"/>
                <a:r>
                  <a:rPr lang="en-US" dirty="0" smtClean="0"/>
                  <a:t>If both arrived to the same ancestor, they coalesce with probability 1/2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𝑐𝑜𝑎𝑙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𝑐𝑜𝑎𝑙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𝑠h𝑎𝑟𝑒𝑑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𝑠h𝑎𝑟𝑒𝑑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dirty="0" smtClean="0"/>
                  <a:t>, as expected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4802" y="1480224"/>
                <a:ext cx="10862393" cy="4351338"/>
              </a:xfrm>
              <a:blipFill>
                <a:blip r:embed="rId2"/>
                <a:stretch>
                  <a:fillRect l="-730" t="-1961" r="-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2" name="Group 121"/>
          <p:cNvGrpSpPr/>
          <p:nvPr/>
        </p:nvGrpSpPr>
        <p:grpSpPr>
          <a:xfrm>
            <a:off x="1613489" y="4859078"/>
            <a:ext cx="8965019" cy="1576459"/>
            <a:chOff x="838200" y="5088724"/>
            <a:chExt cx="9933005" cy="19528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012686" y="6325722"/>
              <a:ext cx="123218" cy="29561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104574" y="6723156"/>
              <a:ext cx="105648" cy="307970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2223685" y="6621339"/>
              <a:ext cx="793108" cy="27711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203086" y="6313370"/>
              <a:ext cx="105648" cy="307970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3298003" y="6621339"/>
              <a:ext cx="823520" cy="278245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399588" y="6017752"/>
              <a:ext cx="123218" cy="29561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614525" y="6017752"/>
              <a:ext cx="105648" cy="307970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 flipH="1" flipV="1">
              <a:off x="1581026" y="6325722"/>
              <a:ext cx="267869" cy="950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2236396" y="6313370"/>
              <a:ext cx="289354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617468" y="6017752"/>
              <a:ext cx="123218" cy="2956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832404" y="6017752"/>
              <a:ext cx="105648" cy="307970"/>
            </a:xfrm>
            <a:prstGeom prst="rect">
              <a:avLst/>
            </a:prstGeom>
          </p:spPr>
        </p:pic>
        <p:cxnSp>
          <p:nvCxnSpPr>
            <p:cNvPr id="16" name="Straight Connector 15"/>
            <p:cNvCxnSpPr/>
            <p:nvPr/>
          </p:nvCxnSpPr>
          <p:spPr>
            <a:xfrm flipH="1" flipV="1">
              <a:off x="3798906" y="6325722"/>
              <a:ext cx="267869" cy="950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4454275" y="6313370"/>
              <a:ext cx="289354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33743" y="5621116"/>
              <a:ext cx="123218" cy="295618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743246" y="5621116"/>
              <a:ext cx="105648" cy="307970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 flipH="1" flipV="1">
              <a:off x="1207199" y="5958547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1570310" y="5958547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242287" y="5621116"/>
              <a:ext cx="123218" cy="29561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951791" y="5621116"/>
              <a:ext cx="105648" cy="307970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>
            <a:xfrm flipH="1" flipV="1">
              <a:off x="2415743" y="5970899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2778854" y="5970899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282184" y="5621116"/>
              <a:ext cx="123218" cy="295618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991688" y="5621116"/>
              <a:ext cx="105648" cy="307970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 flipH="1" flipV="1">
              <a:off x="3455640" y="5968254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3818752" y="5968254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4465165" y="5621116"/>
              <a:ext cx="123218" cy="295618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174669" y="5621116"/>
              <a:ext cx="105648" cy="307970"/>
            </a:xfrm>
            <a:prstGeom prst="rect">
              <a:avLst/>
            </a:prstGeom>
          </p:spPr>
        </p:pic>
        <p:cxnSp>
          <p:nvCxnSpPr>
            <p:cNvPr id="32" name="Straight Connector 31"/>
            <p:cNvCxnSpPr/>
            <p:nvPr/>
          </p:nvCxnSpPr>
          <p:spPr>
            <a:xfrm flipH="1" flipV="1">
              <a:off x="4638622" y="5980606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5001733" y="5980606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38200" y="5090608"/>
              <a:ext cx="123218" cy="295618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251071" y="5090608"/>
              <a:ext cx="105648" cy="307970"/>
            </a:xfrm>
            <a:prstGeom prst="rect">
              <a:avLst/>
            </a:prstGeom>
          </p:spPr>
        </p:pic>
        <p:cxnSp>
          <p:nvCxnSpPr>
            <p:cNvPr id="36" name="Straight Connector 35"/>
            <p:cNvCxnSpPr/>
            <p:nvPr/>
          </p:nvCxnSpPr>
          <p:spPr>
            <a:xfrm flipH="1" flipV="1">
              <a:off x="901992" y="5471257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1131964" y="5471257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572114" y="5090608"/>
              <a:ext cx="123218" cy="29561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984985" y="5090608"/>
              <a:ext cx="105648" cy="307970"/>
            </a:xfrm>
            <a:prstGeom prst="rect">
              <a:avLst/>
            </a:prstGeom>
          </p:spPr>
        </p:pic>
        <p:cxnSp>
          <p:nvCxnSpPr>
            <p:cNvPr id="40" name="Straight Connector 39"/>
            <p:cNvCxnSpPr/>
            <p:nvPr/>
          </p:nvCxnSpPr>
          <p:spPr>
            <a:xfrm flipH="1" flipV="1">
              <a:off x="1635906" y="5474708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1865878" y="5474708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232047" y="5090608"/>
              <a:ext cx="123218" cy="295618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561700" y="5090608"/>
              <a:ext cx="105648" cy="307970"/>
            </a:xfrm>
            <a:prstGeom prst="rect">
              <a:avLst/>
            </a:prstGeom>
          </p:spPr>
        </p:pic>
        <p:cxnSp>
          <p:nvCxnSpPr>
            <p:cNvPr id="44" name="Straight Connector 43"/>
            <p:cNvCxnSpPr/>
            <p:nvPr/>
          </p:nvCxnSpPr>
          <p:spPr>
            <a:xfrm flipH="1" flipV="1">
              <a:off x="2293930" y="5420726"/>
              <a:ext cx="9966" cy="18136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2395739" y="5471257"/>
              <a:ext cx="147080" cy="12345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908770" y="5090608"/>
              <a:ext cx="123218" cy="295618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376460" y="5090608"/>
              <a:ext cx="105648" cy="307970"/>
            </a:xfrm>
            <a:prstGeom prst="rect">
              <a:avLst/>
            </a:prstGeom>
          </p:spPr>
        </p:pic>
        <p:cxnSp>
          <p:nvCxnSpPr>
            <p:cNvPr id="48" name="Straight Connector 47"/>
            <p:cNvCxnSpPr/>
            <p:nvPr/>
          </p:nvCxnSpPr>
          <p:spPr>
            <a:xfrm flipH="1" flipV="1">
              <a:off x="3001238" y="5450036"/>
              <a:ext cx="11432" cy="135814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3384003" y="5441491"/>
              <a:ext cx="12164" cy="153224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4998703" y="5090608"/>
              <a:ext cx="123218" cy="295618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411574" y="5090608"/>
              <a:ext cx="105648" cy="307970"/>
            </a:xfrm>
            <a:prstGeom prst="rect">
              <a:avLst/>
            </a:prstGeom>
          </p:spPr>
        </p:pic>
        <p:cxnSp>
          <p:nvCxnSpPr>
            <p:cNvPr id="52" name="Straight Connector 51"/>
            <p:cNvCxnSpPr/>
            <p:nvPr/>
          </p:nvCxnSpPr>
          <p:spPr>
            <a:xfrm flipH="1" flipV="1">
              <a:off x="5062495" y="5453781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5292467" y="5453781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4318095" y="5090608"/>
              <a:ext cx="123218" cy="295618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730965" y="5090608"/>
              <a:ext cx="105648" cy="307970"/>
            </a:xfrm>
            <a:prstGeom prst="rect">
              <a:avLst/>
            </a:prstGeom>
          </p:spPr>
        </p:pic>
        <p:cxnSp>
          <p:nvCxnSpPr>
            <p:cNvPr id="56" name="Straight Connector 55"/>
            <p:cNvCxnSpPr/>
            <p:nvPr/>
          </p:nvCxnSpPr>
          <p:spPr>
            <a:xfrm flipH="1" flipV="1">
              <a:off x="4381887" y="5450036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4611859" y="5450036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755658" y="5090608"/>
              <a:ext cx="123218" cy="295618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030878" y="5090608"/>
              <a:ext cx="105648" cy="307970"/>
            </a:xfrm>
            <a:prstGeom prst="rect">
              <a:avLst/>
            </a:prstGeom>
          </p:spPr>
        </p:pic>
        <p:cxnSp>
          <p:nvCxnSpPr>
            <p:cNvPr id="60" name="Straight Connector 59"/>
            <p:cNvCxnSpPr/>
            <p:nvPr/>
          </p:nvCxnSpPr>
          <p:spPr>
            <a:xfrm flipH="1" flipV="1">
              <a:off x="3872136" y="5433411"/>
              <a:ext cx="119552" cy="15341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4058134" y="5418993"/>
              <a:ext cx="15555" cy="16685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3104574" y="5418993"/>
              <a:ext cx="205807" cy="15366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3115905" y="5418993"/>
              <a:ext cx="182098" cy="15366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7266669" y="6336190"/>
              <a:ext cx="123218" cy="295618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358557" y="6733624"/>
              <a:ext cx="105648" cy="307970"/>
            </a:xfrm>
            <a:prstGeom prst="rect">
              <a:avLst/>
            </a:prstGeom>
          </p:spPr>
        </p:pic>
        <p:cxnSp>
          <p:nvCxnSpPr>
            <p:cNvPr id="66" name="Straight Connector 65"/>
            <p:cNvCxnSpPr/>
            <p:nvPr/>
          </p:nvCxnSpPr>
          <p:spPr>
            <a:xfrm flipH="1" flipV="1">
              <a:off x="7477668" y="6631807"/>
              <a:ext cx="793108" cy="27711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457069" y="6323838"/>
              <a:ext cx="105648" cy="307970"/>
            </a:xfrm>
            <a:prstGeom prst="rect">
              <a:avLst/>
            </a:prstGeom>
          </p:spPr>
        </p:pic>
        <p:cxnSp>
          <p:nvCxnSpPr>
            <p:cNvPr id="68" name="Straight Connector 67"/>
            <p:cNvCxnSpPr/>
            <p:nvPr/>
          </p:nvCxnSpPr>
          <p:spPr>
            <a:xfrm flipV="1">
              <a:off x="8551986" y="6631807"/>
              <a:ext cx="823520" cy="278245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6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653571" y="6028220"/>
              <a:ext cx="123218" cy="295618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868508" y="6028220"/>
              <a:ext cx="105648" cy="307970"/>
            </a:xfrm>
            <a:prstGeom prst="rect">
              <a:avLst/>
            </a:prstGeom>
          </p:spPr>
        </p:pic>
        <p:cxnSp>
          <p:nvCxnSpPr>
            <p:cNvPr id="71" name="Straight Connector 70"/>
            <p:cNvCxnSpPr/>
            <p:nvPr/>
          </p:nvCxnSpPr>
          <p:spPr>
            <a:xfrm flipH="1" flipV="1">
              <a:off x="6835009" y="6336190"/>
              <a:ext cx="267869" cy="950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H="1">
              <a:off x="7490379" y="6323838"/>
              <a:ext cx="289354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3" name="Picture 7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871451" y="6028220"/>
              <a:ext cx="123218" cy="295618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086387" y="6028220"/>
              <a:ext cx="105648" cy="307970"/>
            </a:xfrm>
            <a:prstGeom prst="rect">
              <a:avLst/>
            </a:prstGeom>
          </p:spPr>
        </p:pic>
        <p:cxnSp>
          <p:nvCxnSpPr>
            <p:cNvPr id="75" name="Straight Connector 74"/>
            <p:cNvCxnSpPr/>
            <p:nvPr/>
          </p:nvCxnSpPr>
          <p:spPr>
            <a:xfrm flipH="1" flipV="1">
              <a:off x="9052889" y="6336190"/>
              <a:ext cx="267869" cy="950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9708258" y="6323838"/>
              <a:ext cx="289354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Picture 7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287726" y="5631584"/>
              <a:ext cx="123218" cy="295618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6997229" y="5631584"/>
              <a:ext cx="105648" cy="307970"/>
            </a:xfrm>
            <a:prstGeom prst="rect">
              <a:avLst/>
            </a:prstGeom>
          </p:spPr>
        </p:pic>
        <p:cxnSp>
          <p:nvCxnSpPr>
            <p:cNvPr id="79" name="Straight Connector 78"/>
            <p:cNvCxnSpPr/>
            <p:nvPr/>
          </p:nvCxnSpPr>
          <p:spPr>
            <a:xfrm flipH="1" flipV="1">
              <a:off x="6461182" y="5969015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6824293" y="5969015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1" name="Picture 8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205774" y="5631584"/>
              <a:ext cx="105648" cy="307970"/>
            </a:xfrm>
            <a:prstGeom prst="rect">
              <a:avLst/>
            </a:prstGeom>
          </p:spPr>
        </p:pic>
        <p:cxnSp>
          <p:nvCxnSpPr>
            <p:cNvPr id="82" name="Straight Connector 81"/>
            <p:cNvCxnSpPr/>
            <p:nvPr/>
          </p:nvCxnSpPr>
          <p:spPr>
            <a:xfrm flipH="1" flipV="1">
              <a:off x="4647064" y="5796774"/>
              <a:ext cx="3128924" cy="40327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8032837" y="5981367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4" name="Picture 8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536167" y="5631584"/>
              <a:ext cx="123218" cy="295618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245671" y="5631584"/>
              <a:ext cx="105648" cy="307970"/>
            </a:xfrm>
            <a:prstGeom prst="rect">
              <a:avLst/>
            </a:prstGeom>
          </p:spPr>
        </p:pic>
        <p:cxnSp>
          <p:nvCxnSpPr>
            <p:cNvPr id="86" name="Straight Connector 85"/>
            <p:cNvCxnSpPr/>
            <p:nvPr/>
          </p:nvCxnSpPr>
          <p:spPr>
            <a:xfrm flipH="1" flipV="1">
              <a:off x="8709623" y="5978722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H="1">
              <a:off x="9072735" y="5978722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8" name="Picture 8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9719148" y="5631584"/>
              <a:ext cx="123218" cy="295618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428652" y="5631584"/>
              <a:ext cx="105648" cy="307970"/>
            </a:xfrm>
            <a:prstGeom prst="rect">
              <a:avLst/>
            </a:prstGeom>
          </p:spPr>
        </p:pic>
        <p:cxnSp>
          <p:nvCxnSpPr>
            <p:cNvPr id="90" name="Straight Connector 89"/>
            <p:cNvCxnSpPr/>
            <p:nvPr/>
          </p:nvCxnSpPr>
          <p:spPr>
            <a:xfrm flipH="1" flipV="1">
              <a:off x="9892605" y="5991074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H="1">
              <a:off x="10255716" y="5991074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" name="Picture 9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092183" y="5101076"/>
              <a:ext cx="123218" cy="295618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6505054" y="5101076"/>
              <a:ext cx="105648" cy="307970"/>
            </a:xfrm>
            <a:prstGeom prst="rect">
              <a:avLst/>
            </a:prstGeom>
          </p:spPr>
        </p:pic>
        <p:cxnSp>
          <p:nvCxnSpPr>
            <p:cNvPr id="94" name="Straight Connector 93"/>
            <p:cNvCxnSpPr/>
            <p:nvPr/>
          </p:nvCxnSpPr>
          <p:spPr>
            <a:xfrm flipH="1" flipV="1">
              <a:off x="6155975" y="5481725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>
              <a:off x="6385947" y="5481725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6" name="Picture 9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826097" y="5101076"/>
              <a:ext cx="123218" cy="295618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238968" y="5101076"/>
              <a:ext cx="105648" cy="307970"/>
            </a:xfrm>
            <a:prstGeom prst="rect">
              <a:avLst/>
            </a:prstGeom>
          </p:spPr>
        </p:pic>
        <p:cxnSp>
          <p:nvCxnSpPr>
            <p:cNvPr id="98" name="Straight Connector 97"/>
            <p:cNvCxnSpPr/>
            <p:nvPr/>
          </p:nvCxnSpPr>
          <p:spPr>
            <a:xfrm flipH="1" flipV="1">
              <a:off x="6889889" y="5485176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7119861" y="5485176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0" name="Picture 9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7849664" y="5090608"/>
              <a:ext cx="123218" cy="295618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148364" y="5088724"/>
              <a:ext cx="105648" cy="307970"/>
            </a:xfrm>
            <a:prstGeom prst="rect">
              <a:avLst/>
            </a:prstGeom>
          </p:spPr>
        </p:pic>
        <p:cxnSp>
          <p:nvCxnSpPr>
            <p:cNvPr id="102" name="Straight Connector 101"/>
            <p:cNvCxnSpPr/>
            <p:nvPr/>
          </p:nvCxnSpPr>
          <p:spPr>
            <a:xfrm flipH="1" flipV="1">
              <a:off x="7965297" y="5407843"/>
              <a:ext cx="301357" cy="188475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H="1">
              <a:off x="8697480" y="5451531"/>
              <a:ext cx="78159" cy="13442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4" name="Picture 10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252686" y="5101076"/>
              <a:ext cx="123218" cy="295618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665557" y="5101076"/>
              <a:ext cx="105648" cy="307970"/>
            </a:xfrm>
            <a:prstGeom prst="rect">
              <a:avLst/>
            </a:prstGeom>
          </p:spPr>
        </p:pic>
        <p:cxnSp>
          <p:nvCxnSpPr>
            <p:cNvPr id="106" name="Straight Connector 105"/>
            <p:cNvCxnSpPr/>
            <p:nvPr/>
          </p:nvCxnSpPr>
          <p:spPr>
            <a:xfrm flipH="1" flipV="1">
              <a:off x="10316478" y="5464249"/>
              <a:ext cx="118853" cy="10670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10546450" y="5464249"/>
              <a:ext cx="134661" cy="1030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9712237" y="5462252"/>
              <a:ext cx="58592" cy="13916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9" name="Picture 10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9009641" y="5101076"/>
              <a:ext cx="123218" cy="295618"/>
            </a:xfrm>
            <a:prstGeom prst="rect">
              <a:avLst/>
            </a:prstGeom>
          </p:spPr>
        </p:pic>
        <p:pic>
          <p:nvPicPr>
            <p:cNvPr id="110" name="Picture 10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284861" y="5101076"/>
              <a:ext cx="105648" cy="307970"/>
            </a:xfrm>
            <a:prstGeom prst="rect">
              <a:avLst/>
            </a:prstGeom>
          </p:spPr>
        </p:pic>
        <p:cxnSp>
          <p:nvCxnSpPr>
            <p:cNvPr id="111" name="Straight Connector 110"/>
            <p:cNvCxnSpPr/>
            <p:nvPr/>
          </p:nvCxnSpPr>
          <p:spPr>
            <a:xfrm flipH="1" flipV="1">
              <a:off x="9126119" y="5443879"/>
              <a:ext cx="119552" cy="15341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9312117" y="5429461"/>
              <a:ext cx="15555" cy="16685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8212398" y="5422125"/>
              <a:ext cx="50820" cy="12723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4" name="Picture 1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718305" y="5099873"/>
              <a:ext cx="105648" cy="307970"/>
            </a:xfrm>
            <a:prstGeom prst="rect">
              <a:avLst/>
            </a:prstGeom>
          </p:spPr>
        </p:pic>
        <p:cxnSp>
          <p:nvCxnSpPr>
            <p:cNvPr id="115" name="Straight Connector 114"/>
            <p:cNvCxnSpPr/>
            <p:nvPr/>
          </p:nvCxnSpPr>
          <p:spPr>
            <a:xfrm flipH="1" flipV="1">
              <a:off x="5636592" y="5265062"/>
              <a:ext cx="4049628" cy="54218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6" name="Picture 1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462214" y="5101076"/>
              <a:ext cx="123218" cy="295618"/>
            </a:xfrm>
            <a:prstGeom prst="rect">
              <a:avLst/>
            </a:prstGeom>
          </p:spPr>
        </p:pic>
        <p:cxnSp>
          <p:nvCxnSpPr>
            <p:cNvPr id="117" name="Straight Connector 116"/>
            <p:cNvCxnSpPr/>
            <p:nvPr/>
          </p:nvCxnSpPr>
          <p:spPr>
            <a:xfrm flipH="1" flipV="1">
              <a:off x="8536167" y="5441491"/>
              <a:ext cx="53778" cy="136299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0" name="Picture 1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9652267" y="5101076"/>
              <a:ext cx="123218" cy="2956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567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genealogical ancestors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 the more remote history, the number of ancestors increases exponentially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/>
                  <a:t> for each), until it saturates when exceeding the population size</a:t>
                </a:r>
              </a:p>
              <a:p>
                <a:r>
                  <a:rPr lang="en-US" dirty="0" smtClean="0"/>
                  <a:t>The number of shared ancestors increases too</a:t>
                </a:r>
              </a:p>
              <a:p>
                <a:r>
                  <a:rPr lang="en-US" dirty="0" smtClean="0"/>
                  <a:t>How many ancestors are shared after many generations?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38200" y="4335695"/>
            <a:ext cx="4679022" cy="1940518"/>
            <a:chOff x="621961" y="3084670"/>
            <a:chExt cx="9595531" cy="325323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030544" y="5155313"/>
              <a:ext cx="252691" cy="49559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269740" y="5821604"/>
              <a:ext cx="216659" cy="516305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3463252" y="5650910"/>
              <a:ext cx="1626471" cy="46458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522521" y="5134605"/>
              <a:ext cx="216659" cy="516305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5666416" y="5650909"/>
              <a:ext cx="1688838" cy="46647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773231" y="4639008"/>
              <a:ext cx="252691" cy="49559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264769" y="4639008"/>
              <a:ext cx="216659" cy="516305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 flipH="1" flipV="1">
              <a:off x="2145316" y="5155313"/>
              <a:ext cx="549333" cy="15928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489319" y="5134605"/>
              <a:ext cx="593394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321560" y="4639008"/>
              <a:ext cx="252691" cy="49559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813098" y="4639008"/>
              <a:ext cx="216659" cy="516305"/>
            </a:xfrm>
            <a:prstGeom prst="rect">
              <a:avLst/>
            </a:prstGeom>
          </p:spPr>
        </p:pic>
        <p:cxnSp>
          <p:nvCxnSpPr>
            <p:cNvPr id="16" name="Straight Connector 15"/>
            <p:cNvCxnSpPr/>
            <p:nvPr/>
          </p:nvCxnSpPr>
          <p:spPr>
            <a:xfrm flipH="1" flipV="1">
              <a:off x="6693645" y="5155313"/>
              <a:ext cx="549333" cy="15928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8037648" y="5134605"/>
              <a:ext cx="593394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22971" y="3974056"/>
              <a:ext cx="252691" cy="49559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477990" y="3974056"/>
              <a:ext cx="216659" cy="516305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 flipH="1" flipV="1">
              <a:off x="1378688" y="4539752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2123340" y="4539752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501400" y="3974056"/>
              <a:ext cx="252691" cy="495597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956419" y="3974056"/>
              <a:ext cx="216659" cy="516305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>
            <a:xfrm flipH="1" flipV="1">
              <a:off x="3857117" y="4560460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4601769" y="4560460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5633975" y="3974056"/>
              <a:ext cx="252691" cy="495597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088994" y="3974056"/>
              <a:ext cx="216659" cy="516305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 flipH="1" flipV="1">
              <a:off x="5989692" y="4556026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6734344" y="4556026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059981" y="3974056"/>
              <a:ext cx="252691" cy="49559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515000" y="3974056"/>
              <a:ext cx="216659" cy="516305"/>
            </a:xfrm>
            <a:prstGeom prst="rect">
              <a:avLst/>
            </a:prstGeom>
          </p:spPr>
        </p:pic>
        <p:cxnSp>
          <p:nvCxnSpPr>
            <p:cNvPr id="32" name="Straight Connector 31"/>
            <p:cNvCxnSpPr/>
            <p:nvPr/>
          </p:nvCxnSpPr>
          <p:spPr>
            <a:xfrm flipH="1" flipV="1">
              <a:off x="8415698" y="4576734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9160350" y="4576734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21961" y="3084670"/>
              <a:ext cx="252691" cy="495597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468658" y="3084670"/>
              <a:ext cx="216659" cy="516305"/>
            </a:xfrm>
            <a:prstGeom prst="rect">
              <a:avLst/>
            </a:prstGeom>
          </p:spPr>
        </p:pic>
        <p:cxnSp>
          <p:nvCxnSpPr>
            <p:cNvPr id="36" name="Straight Connector 35"/>
            <p:cNvCxnSpPr/>
            <p:nvPr/>
          </p:nvCxnSpPr>
          <p:spPr>
            <a:xfrm flipH="1" flipV="1">
              <a:off x="752783" y="3722820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1224400" y="3722820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127039" y="3084670"/>
              <a:ext cx="252691" cy="49559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973736" y="3084670"/>
              <a:ext cx="216659" cy="516305"/>
            </a:xfrm>
            <a:prstGeom prst="rect">
              <a:avLst/>
            </a:prstGeom>
          </p:spPr>
        </p:pic>
        <p:cxnSp>
          <p:nvCxnSpPr>
            <p:cNvPr id="40" name="Straight Connector 39"/>
            <p:cNvCxnSpPr/>
            <p:nvPr/>
          </p:nvCxnSpPr>
          <p:spPr>
            <a:xfrm flipH="1" flipV="1">
              <a:off x="2257861" y="3728606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2729478" y="3728606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480400" y="3084670"/>
              <a:ext cx="252691" cy="495597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4156439" y="3084670"/>
              <a:ext cx="216659" cy="516305"/>
            </a:xfrm>
            <a:prstGeom prst="rect">
              <a:avLst/>
            </a:prstGeom>
          </p:spPr>
        </p:pic>
        <p:cxnSp>
          <p:nvCxnSpPr>
            <p:cNvPr id="44" name="Straight Connector 43"/>
            <p:cNvCxnSpPr/>
            <p:nvPr/>
          </p:nvCxnSpPr>
          <p:spPr>
            <a:xfrm flipH="1" flipV="1">
              <a:off x="3607308" y="3638106"/>
              <a:ext cx="20438" cy="304051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816092" y="3722820"/>
              <a:ext cx="301625" cy="206975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4868195" y="3084670"/>
              <a:ext cx="252691" cy="495597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5827313" y="3084670"/>
              <a:ext cx="216659" cy="516305"/>
            </a:xfrm>
            <a:prstGeom prst="rect">
              <a:avLst/>
            </a:prstGeom>
          </p:spPr>
        </p:pic>
        <p:cxnSp>
          <p:nvCxnSpPr>
            <p:cNvPr id="48" name="Straight Connector 47"/>
            <p:cNvCxnSpPr/>
            <p:nvPr/>
          </p:nvCxnSpPr>
          <p:spPr>
            <a:xfrm flipH="1" flipV="1">
              <a:off x="5057824" y="3687243"/>
              <a:ext cx="23444" cy="22769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5842781" y="3672918"/>
              <a:ext cx="24946" cy="256877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9154136" y="3084670"/>
              <a:ext cx="252691" cy="495597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000833" y="3084670"/>
              <a:ext cx="216659" cy="516305"/>
            </a:xfrm>
            <a:prstGeom prst="rect">
              <a:avLst/>
            </a:prstGeom>
          </p:spPr>
        </p:pic>
        <p:cxnSp>
          <p:nvCxnSpPr>
            <p:cNvPr id="52" name="Straight Connector 51"/>
            <p:cNvCxnSpPr/>
            <p:nvPr/>
          </p:nvCxnSpPr>
          <p:spPr>
            <a:xfrm flipH="1" flipV="1">
              <a:off x="9284958" y="3693522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9756575" y="3693522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7758375" y="3084670"/>
              <a:ext cx="252691" cy="495597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8605072" y="3084670"/>
              <a:ext cx="216659" cy="516305"/>
            </a:xfrm>
            <a:prstGeom prst="rect">
              <a:avLst/>
            </a:prstGeom>
          </p:spPr>
        </p:pic>
        <p:cxnSp>
          <p:nvCxnSpPr>
            <p:cNvPr id="56" name="Straight Connector 55"/>
            <p:cNvCxnSpPr/>
            <p:nvPr/>
          </p:nvCxnSpPr>
          <p:spPr>
            <a:xfrm flipH="1" flipV="1">
              <a:off x="7889197" y="3687243"/>
              <a:ext cx="243738" cy="178896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8360814" y="3687243"/>
              <a:ext cx="276157" cy="172813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6604955" y="3084670"/>
              <a:ext cx="252691" cy="495597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7169363" y="3084670"/>
              <a:ext cx="216659" cy="516305"/>
            </a:xfrm>
            <a:prstGeom prst="rect">
              <a:avLst/>
            </a:prstGeom>
          </p:spPr>
        </p:pic>
        <p:cxnSp>
          <p:nvCxnSpPr>
            <p:cNvPr id="60" name="Straight Connector 59"/>
            <p:cNvCxnSpPr/>
            <p:nvPr/>
          </p:nvCxnSpPr>
          <p:spPr>
            <a:xfrm flipH="1" flipV="1">
              <a:off x="6843823" y="3659372"/>
              <a:ext cx="245171" cy="25718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7225260" y="3635201"/>
              <a:ext cx="31900" cy="27973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5269740" y="3635201"/>
              <a:ext cx="422060" cy="25762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5292977" y="3635201"/>
              <a:ext cx="373439" cy="257622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266669" y="5581277"/>
            <a:ext cx="123218" cy="295618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358557" y="5978711"/>
            <a:ext cx="105648" cy="307970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7477668" y="5876894"/>
            <a:ext cx="793108" cy="27711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457069" y="5568925"/>
            <a:ext cx="105648" cy="307970"/>
          </a:xfrm>
          <a:prstGeom prst="rect">
            <a:avLst/>
          </a:prstGeom>
        </p:spPr>
      </p:pic>
      <p:cxnSp>
        <p:nvCxnSpPr>
          <p:cNvPr id="69" name="Straight Connector 68"/>
          <p:cNvCxnSpPr/>
          <p:nvPr/>
        </p:nvCxnSpPr>
        <p:spPr>
          <a:xfrm flipV="1">
            <a:off x="8551986" y="5876894"/>
            <a:ext cx="823520" cy="27824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653571" y="5273307"/>
            <a:ext cx="123218" cy="295618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868508" y="5273307"/>
            <a:ext cx="105648" cy="307970"/>
          </a:xfrm>
          <a:prstGeom prst="rect">
            <a:avLst/>
          </a:prstGeom>
        </p:spPr>
      </p:pic>
      <p:cxnSp>
        <p:nvCxnSpPr>
          <p:cNvPr id="72" name="Straight Connector 71"/>
          <p:cNvCxnSpPr/>
          <p:nvPr/>
        </p:nvCxnSpPr>
        <p:spPr>
          <a:xfrm flipH="1" flipV="1">
            <a:off x="6835009" y="5581277"/>
            <a:ext cx="267869" cy="950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490379" y="5568925"/>
            <a:ext cx="289354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871451" y="5273307"/>
            <a:ext cx="123218" cy="295618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086387" y="5273307"/>
            <a:ext cx="105648" cy="307970"/>
          </a:xfrm>
          <a:prstGeom prst="rect">
            <a:avLst/>
          </a:prstGeom>
        </p:spPr>
      </p:pic>
      <p:cxnSp>
        <p:nvCxnSpPr>
          <p:cNvPr id="76" name="Straight Connector 75"/>
          <p:cNvCxnSpPr/>
          <p:nvPr/>
        </p:nvCxnSpPr>
        <p:spPr>
          <a:xfrm flipH="1" flipV="1">
            <a:off x="9052889" y="5581277"/>
            <a:ext cx="267869" cy="950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9708258" y="5568925"/>
            <a:ext cx="289354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287726" y="4876671"/>
            <a:ext cx="123218" cy="29561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6997229" y="4876671"/>
            <a:ext cx="105648" cy="307970"/>
          </a:xfrm>
          <a:prstGeom prst="rect">
            <a:avLst/>
          </a:prstGeom>
        </p:spPr>
      </p:pic>
      <p:cxnSp>
        <p:nvCxnSpPr>
          <p:cNvPr id="80" name="Straight Connector 79"/>
          <p:cNvCxnSpPr/>
          <p:nvPr/>
        </p:nvCxnSpPr>
        <p:spPr>
          <a:xfrm flipH="1" flipV="1">
            <a:off x="6461182" y="5214102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>
            <a:off x="6824293" y="5214102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205774" y="4876671"/>
            <a:ext cx="105648" cy="307970"/>
          </a:xfrm>
          <a:prstGeom prst="rect">
            <a:avLst/>
          </a:prstGeom>
        </p:spPr>
      </p:pic>
      <p:cxnSp>
        <p:nvCxnSpPr>
          <p:cNvPr id="84" name="Straight Connector 83"/>
          <p:cNvCxnSpPr/>
          <p:nvPr/>
        </p:nvCxnSpPr>
        <p:spPr>
          <a:xfrm flipH="1" flipV="1">
            <a:off x="4647064" y="5041861"/>
            <a:ext cx="3128924" cy="40327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>
            <a:off x="8032837" y="5226454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536167" y="4876671"/>
            <a:ext cx="123218" cy="295618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245671" y="4876671"/>
            <a:ext cx="105648" cy="307970"/>
          </a:xfrm>
          <a:prstGeom prst="rect">
            <a:avLst/>
          </a:prstGeom>
        </p:spPr>
      </p:pic>
      <p:cxnSp>
        <p:nvCxnSpPr>
          <p:cNvPr id="88" name="Straight Connector 87"/>
          <p:cNvCxnSpPr/>
          <p:nvPr/>
        </p:nvCxnSpPr>
        <p:spPr>
          <a:xfrm flipH="1" flipV="1">
            <a:off x="8709623" y="5223809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9072735" y="5223809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Picture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719148" y="4876671"/>
            <a:ext cx="123218" cy="295618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428652" y="4876671"/>
            <a:ext cx="105648" cy="307970"/>
          </a:xfrm>
          <a:prstGeom prst="rect">
            <a:avLst/>
          </a:prstGeom>
        </p:spPr>
      </p:pic>
      <p:cxnSp>
        <p:nvCxnSpPr>
          <p:cNvPr id="92" name="Straight Connector 91"/>
          <p:cNvCxnSpPr/>
          <p:nvPr/>
        </p:nvCxnSpPr>
        <p:spPr>
          <a:xfrm flipH="1" flipV="1">
            <a:off x="9892605" y="5236161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>
            <a:off x="10255716" y="5236161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Picture 9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092183" y="4346163"/>
            <a:ext cx="123218" cy="295618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6505054" y="4346163"/>
            <a:ext cx="105648" cy="307970"/>
          </a:xfrm>
          <a:prstGeom prst="rect">
            <a:avLst/>
          </a:prstGeom>
        </p:spPr>
      </p:pic>
      <p:cxnSp>
        <p:nvCxnSpPr>
          <p:cNvPr id="96" name="Straight Connector 95"/>
          <p:cNvCxnSpPr/>
          <p:nvPr/>
        </p:nvCxnSpPr>
        <p:spPr>
          <a:xfrm flipH="1" flipV="1">
            <a:off x="6155975" y="4726812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6385947" y="4726812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826097" y="4346163"/>
            <a:ext cx="123218" cy="295618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238968" y="4346163"/>
            <a:ext cx="105648" cy="307970"/>
          </a:xfrm>
          <a:prstGeom prst="rect">
            <a:avLst/>
          </a:prstGeom>
        </p:spPr>
      </p:pic>
      <p:cxnSp>
        <p:nvCxnSpPr>
          <p:cNvPr id="100" name="Straight Connector 99"/>
          <p:cNvCxnSpPr/>
          <p:nvPr/>
        </p:nvCxnSpPr>
        <p:spPr>
          <a:xfrm flipH="1" flipV="1">
            <a:off x="6889889" y="4730263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7119861" y="4730263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849664" y="4335695"/>
            <a:ext cx="123218" cy="295618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148364" y="4333811"/>
            <a:ext cx="105648" cy="307970"/>
          </a:xfrm>
          <a:prstGeom prst="rect">
            <a:avLst/>
          </a:prstGeom>
        </p:spPr>
      </p:pic>
      <p:cxnSp>
        <p:nvCxnSpPr>
          <p:cNvPr id="108" name="Straight Connector 107"/>
          <p:cNvCxnSpPr/>
          <p:nvPr/>
        </p:nvCxnSpPr>
        <p:spPr>
          <a:xfrm flipH="1" flipV="1">
            <a:off x="7965297" y="4652930"/>
            <a:ext cx="301357" cy="18847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H="1">
            <a:off x="8697480" y="4696618"/>
            <a:ext cx="78159" cy="13442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Picture 10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52686" y="4346163"/>
            <a:ext cx="123218" cy="295618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665557" y="4346163"/>
            <a:ext cx="105648" cy="307970"/>
          </a:xfrm>
          <a:prstGeom prst="rect">
            <a:avLst/>
          </a:prstGeom>
        </p:spPr>
      </p:pic>
      <p:cxnSp>
        <p:nvCxnSpPr>
          <p:cNvPr id="112" name="Straight Connector 111"/>
          <p:cNvCxnSpPr/>
          <p:nvPr/>
        </p:nvCxnSpPr>
        <p:spPr>
          <a:xfrm flipH="1" flipV="1">
            <a:off x="10316478" y="4709336"/>
            <a:ext cx="118853" cy="10670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H="1">
            <a:off x="10546450" y="4709336"/>
            <a:ext cx="134661" cy="1030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9712237" y="4707339"/>
            <a:ext cx="58592" cy="13916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" name="Picture 1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009641" y="4346163"/>
            <a:ext cx="123218" cy="295618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284861" y="4346163"/>
            <a:ext cx="105648" cy="307970"/>
          </a:xfrm>
          <a:prstGeom prst="rect">
            <a:avLst/>
          </a:prstGeom>
        </p:spPr>
      </p:pic>
      <p:cxnSp>
        <p:nvCxnSpPr>
          <p:cNvPr id="120" name="Straight Connector 119"/>
          <p:cNvCxnSpPr/>
          <p:nvPr/>
        </p:nvCxnSpPr>
        <p:spPr>
          <a:xfrm flipH="1" flipV="1">
            <a:off x="9126119" y="4688966"/>
            <a:ext cx="119552" cy="15341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H="1">
            <a:off x="9312117" y="4674548"/>
            <a:ext cx="15555" cy="16685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8212398" y="4667212"/>
            <a:ext cx="50820" cy="12723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Picture 1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718305" y="4344960"/>
            <a:ext cx="105648" cy="307970"/>
          </a:xfrm>
          <a:prstGeom prst="rect">
            <a:avLst/>
          </a:prstGeom>
        </p:spPr>
      </p:pic>
      <p:cxnSp>
        <p:nvCxnSpPr>
          <p:cNvPr id="136" name="Straight Connector 135"/>
          <p:cNvCxnSpPr/>
          <p:nvPr/>
        </p:nvCxnSpPr>
        <p:spPr>
          <a:xfrm flipH="1" flipV="1">
            <a:off x="5636592" y="4510149"/>
            <a:ext cx="4049628" cy="54218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Picture 15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462214" y="4346163"/>
            <a:ext cx="123218" cy="295618"/>
          </a:xfrm>
          <a:prstGeom prst="rect">
            <a:avLst/>
          </a:prstGeom>
        </p:spPr>
      </p:pic>
      <p:cxnSp>
        <p:nvCxnSpPr>
          <p:cNvPr id="153" name="Straight Connector 152"/>
          <p:cNvCxnSpPr/>
          <p:nvPr/>
        </p:nvCxnSpPr>
        <p:spPr>
          <a:xfrm flipH="1" flipV="1">
            <a:off x="8536167" y="4686578"/>
            <a:ext cx="53778" cy="13629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61"/>
          <p:cNvSpPr/>
          <p:nvPr/>
        </p:nvSpPr>
        <p:spPr>
          <a:xfrm>
            <a:off x="4326447" y="4771159"/>
            <a:ext cx="405774" cy="451038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5261205" y="4237928"/>
            <a:ext cx="412950" cy="451038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652267" y="4346163"/>
            <a:ext cx="123218" cy="29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3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number of genealogical ancestors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9977" y="1522754"/>
                <a:ext cx="6281791" cy="506246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Consider a population of size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, beyond the first few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</m:oMath>
                </a14:m>
                <a:r>
                  <a:rPr lang="en-US" dirty="0" smtClean="0"/>
                  <a:t> generations. Then: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distribution of the number of paths leading to each ancestor no longer changes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About 80% of individuals living in any past generation are the ancestors of </a:t>
                </a:r>
                <a:r>
                  <a:rPr lang="en-US" b="1" dirty="0" smtClean="0"/>
                  <a:t>all</a:t>
                </a:r>
                <a:r>
                  <a:rPr lang="en-US" dirty="0" smtClean="0"/>
                  <a:t> present-day individuals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remaining 20% of individuals living in any past generation went extinct (they are not the ancestors of </a:t>
                </a:r>
                <a:r>
                  <a:rPr lang="en-US" b="1" dirty="0" smtClean="0"/>
                  <a:t>any</a:t>
                </a:r>
                <a:r>
                  <a:rPr lang="en-US" dirty="0" smtClean="0"/>
                  <a:t> present-day individual)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9977" y="1522754"/>
                <a:ext cx="6281791" cy="5062462"/>
              </a:xfrm>
              <a:blipFill>
                <a:blip r:embed="rId2"/>
                <a:stretch>
                  <a:fillRect l="-1359" t="-2289" r="-2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9038" y="1481658"/>
            <a:ext cx="4063116" cy="48456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9038" y="6316525"/>
            <a:ext cx="4176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Derrida et al., </a:t>
            </a:r>
            <a:r>
              <a:rPr lang="en-US" sz="2000" dirty="0" smtClean="0"/>
              <a:t>2000; Chang et al., 1999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750121" y="1184200"/>
            <a:ext cx="2630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#paths for leftmost individual</a:t>
            </a:r>
          </a:p>
        </p:txBody>
      </p:sp>
    </p:spTree>
    <p:extLst>
      <p:ext uri="{BB962C8B-B14F-4D97-AF65-F5344CB8AC3E}">
        <p14:creationId xmlns:p14="http://schemas.microsoft.com/office/powerpoint/2010/main" val="310861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number of genealogical ancestors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9977" y="1522754"/>
                <a:ext cx="6281791" cy="506246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Further, beyond the first few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</m:oMath>
                </a14:m>
                <a:r>
                  <a:rPr lang="en-US" dirty="0" smtClean="0"/>
                  <a:t> generations, the pedigrees of all individuals are the same</a:t>
                </a:r>
              </a:p>
              <a:p>
                <a:r>
                  <a:rPr lang="en-US" dirty="0" smtClean="0"/>
                  <a:t>Meaning that pairs of individuals share their entire set of ancestors</a:t>
                </a:r>
              </a:p>
              <a:p>
                <a:r>
                  <a:rPr lang="en-US" dirty="0" smtClean="0"/>
                  <a:t>As well as the number of times each ancestor is shared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9977" y="1522754"/>
                <a:ext cx="6281791" cy="5062462"/>
              </a:xfrm>
              <a:blipFill>
                <a:blip r:embed="rId2"/>
                <a:stretch>
                  <a:fillRect l="-1359" t="-1687" r="-2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9038" y="1481658"/>
            <a:ext cx="4063116" cy="48456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9038" y="6316525"/>
            <a:ext cx="4176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Derrida et al., </a:t>
            </a:r>
            <a:r>
              <a:rPr lang="en-US" sz="2000" dirty="0" smtClean="0"/>
              <a:t>2000; Chang et al., 1999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750121" y="1184200"/>
            <a:ext cx="2630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#paths for leftmost individual</a:t>
            </a:r>
          </a:p>
        </p:txBody>
      </p:sp>
    </p:spTree>
    <p:extLst>
      <p:ext uri="{BB962C8B-B14F-4D97-AF65-F5344CB8AC3E}">
        <p14:creationId xmlns:p14="http://schemas.microsoft.com/office/powerpoint/2010/main" val="187366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575" y="1846678"/>
            <a:ext cx="5071712" cy="4351338"/>
          </a:xfrm>
        </p:spPr>
        <p:txBody>
          <a:bodyPr/>
          <a:lstStyle/>
          <a:p>
            <a:r>
              <a:rPr lang="en-US" dirty="0" smtClean="0"/>
              <a:t>Famous past ancestors are likely the genealogical parents of all living individuals</a:t>
            </a:r>
          </a:p>
          <a:p>
            <a:r>
              <a:rPr lang="en-US" dirty="0" smtClean="0"/>
              <a:t>All humans have a genealogical MRCA living just a few thousands of years ago</a:t>
            </a:r>
          </a:p>
          <a:p>
            <a:pPr lvl="1"/>
            <a:r>
              <a:rPr lang="en-US" dirty="0" smtClean="0"/>
              <a:t>Rohde et al., Nature, 2004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4544" y="2340751"/>
            <a:ext cx="5603095" cy="420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6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1425911"/>
              </a:xfrm>
            </p:spPr>
            <p:txBody>
              <a:bodyPr/>
              <a:lstStyle/>
              <a:p>
                <a:r>
                  <a:rPr lang="en-US" dirty="0" smtClean="0"/>
                  <a:t>Of course, the gene genealogies of different individuals (across their loci) can be very different</a:t>
                </a:r>
              </a:p>
              <a:p>
                <a:r>
                  <a:rPr lang="en-US" dirty="0" smtClean="0"/>
                  <a:t>In other words, same pedigree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⇏</m:t>
                    </m:r>
                  </m:oMath>
                </a14:m>
                <a:r>
                  <a:rPr lang="en-US" dirty="0" smtClean="0"/>
                  <a:t> same genome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1425911"/>
              </a:xfrm>
              <a:blipFill>
                <a:blip r:embed="rId2"/>
                <a:stretch>
                  <a:fillRect l="-812" t="-5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6454" y="3176338"/>
            <a:ext cx="7738269" cy="33403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1" y="3532472"/>
            <a:ext cx="32971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Note:</a:t>
            </a:r>
          </a:p>
          <a:p>
            <a:r>
              <a:rPr lang="en-US" sz="2000" dirty="0" smtClean="0"/>
              <a:t>Y </a:t>
            </a:r>
            <a:r>
              <a:rPr lang="en-US" sz="2000" dirty="0" err="1" smtClean="0"/>
              <a:t>chr</a:t>
            </a:r>
            <a:r>
              <a:rPr lang="en-US" sz="2000" dirty="0" smtClean="0"/>
              <a:t> </a:t>
            </a:r>
            <a:r>
              <a:rPr lang="en-US" sz="2000" dirty="0"/>
              <a:t>and </a:t>
            </a:r>
            <a:r>
              <a:rPr lang="en-US" sz="2000" dirty="0" err="1" smtClean="0"/>
              <a:t>mtDNA</a:t>
            </a:r>
            <a:r>
              <a:rPr lang="en-US" sz="2000" dirty="0" smtClean="0"/>
              <a:t> </a:t>
            </a:r>
            <a:r>
              <a:rPr lang="en-US" sz="2000" dirty="0"/>
              <a:t>are different in the sense </a:t>
            </a:r>
            <a:r>
              <a:rPr lang="en-US" sz="2000" dirty="0" smtClean="0"/>
              <a:t>that:</a:t>
            </a:r>
          </a:p>
          <a:p>
            <a:r>
              <a:rPr lang="en-US" sz="2000" dirty="0"/>
              <a:t>S</a:t>
            </a:r>
            <a:r>
              <a:rPr lang="en-US" sz="2000" dirty="0" smtClean="0"/>
              <a:t>ame </a:t>
            </a:r>
            <a:r>
              <a:rPr lang="en-US" sz="2000" dirty="0"/>
              <a:t>(paternal/maternal) pedigree </a:t>
            </a:r>
            <a:r>
              <a:rPr lang="en-US" sz="2000" dirty="0">
                <a:sym typeface="Wingdings" panose="05000000000000000000" pitchFamily="2" charset="2"/>
              </a:rPr>
              <a:t> same genome</a:t>
            </a:r>
            <a:endParaRPr lang="en-US" sz="2000" dirty="0"/>
          </a:p>
          <a:p>
            <a:endParaRPr lang="en-US" sz="20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21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Shared genealogical ancestors vs shared genetic ancestors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6985880" y="5771305"/>
            <a:ext cx="4061718" cy="349322"/>
            <a:chOff x="7567772" y="5578868"/>
            <a:chExt cx="4061718" cy="349322"/>
          </a:xfrm>
        </p:grpSpPr>
        <p:sp>
          <p:nvSpPr>
            <p:cNvPr id="5" name="Oval 4"/>
            <p:cNvSpPr/>
            <p:nvPr/>
          </p:nvSpPr>
          <p:spPr>
            <a:xfrm>
              <a:off x="8805238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9423971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0042704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0661437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280169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8186505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567772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85880" y="2634826"/>
            <a:ext cx="4061718" cy="349322"/>
            <a:chOff x="7393111" y="2405507"/>
            <a:chExt cx="4061718" cy="349322"/>
          </a:xfrm>
        </p:grpSpPr>
        <p:sp>
          <p:nvSpPr>
            <p:cNvPr id="37" name="Oval 36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985880" y="2007530"/>
            <a:ext cx="4061718" cy="349322"/>
            <a:chOff x="7343737" y="1815093"/>
            <a:chExt cx="4061718" cy="349322"/>
          </a:xfrm>
        </p:grpSpPr>
        <p:sp>
          <p:nvSpPr>
            <p:cNvPr id="45" name="Oval 44"/>
            <p:cNvSpPr/>
            <p:nvPr/>
          </p:nvSpPr>
          <p:spPr>
            <a:xfrm>
              <a:off x="8581203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9199936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9818669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10437402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11056134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7962470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7343737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2" name="Straight Arrow Connector 51"/>
          <p:cNvCxnSpPr/>
          <p:nvPr/>
        </p:nvCxnSpPr>
        <p:spPr>
          <a:xfrm flipV="1">
            <a:off x="6352492" y="1829825"/>
            <a:ext cx="0" cy="445481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6985880" y="3262122"/>
            <a:ext cx="4061718" cy="349322"/>
            <a:chOff x="7393111" y="2405507"/>
            <a:chExt cx="4061718" cy="349322"/>
          </a:xfrm>
        </p:grpSpPr>
        <p:sp>
          <p:nvSpPr>
            <p:cNvPr id="58" name="Oval 57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985880" y="3889418"/>
            <a:ext cx="4061718" cy="349322"/>
            <a:chOff x="7393111" y="2405507"/>
            <a:chExt cx="4061718" cy="349322"/>
          </a:xfrm>
        </p:grpSpPr>
        <p:sp>
          <p:nvSpPr>
            <p:cNvPr id="66" name="Oval 65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985880" y="4516714"/>
            <a:ext cx="4061718" cy="349322"/>
            <a:chOff x="7393111" y="2405507"/>
            <a:chExt cx="4061718" cy="349322"/>
          </a:xfrm>
        </p:grpSpPr>
        <p:sp>
          <p:nvSpPr>
            <p:cNvPr id="74" name="Oval 73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985880" y="5144010"/>
            <a:ext cx="4061718" cy="349322"/>
            <a:chOff x="7393111" y="2405507"/>
            <a:chExt cx="4061718" cy="349322"/>
          </a:xfrm>
        </p:grpSpPr>
        <p:sp>
          <p:nvSpPr>
            <p:cNvPr id="82" name="Oval 81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0" name="Straight Connector 89"/>
          <p:cNvCxnSpPr/>
          <p:nvPr/>
        </p:nvCxnSpPr>
        <p:spPr>
          <a:xfrm flipH="1" flipV="1">
            <a:off x="8400955" y="5329596"/>
            <a:ext cx="10633" cy="63795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 flipV="1">
            <a:off x="7779273" y="4673731"/>
            <a:ext cx="626998" cy="64494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7775141" y="3432172"/>
            <a:ext cx="1239532" cy="123063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8411588" y="2804876"/>
            <a:ext cx="603085" cy="61637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8406271" y="2182191"/>
            <a:ext cx="1237026" cy="62729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 flipV="1">
            <a:off x="9634369" y="4686046"/>
            <a:ext cx="21360" cy="12815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9647732" y="4064079"/>
            <a:ext cx="595039" cy="63390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H="1" flipV="1">
            <a:off x="10253102" y="3421247"/>
            <a:ext cx="13363" cy="62624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V="1">
            <a:off x="10259783" y="2804876"/>
            <a:ext cx="595039" cy="63390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9634287" y="2216279"/>
            <a:ext cx="1218762" cy="64573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/>
          <p:cNvGrpSpPr/>
          <p:nvPr/>
        </p:nvGrpSpPr>
        <p:grpSpPr>
          <a:xfrm>
            <a:off x="1377330" y="5801116"/>
            <a:ext cx="4061718" cy="349322"/>
            <a:chOff x="7567772" y="5578868"/>
            <a:chExt cx="4061718" cy="349322"/>
          </a:xfrm>
        </p:grpSpPr>
        <p:sp>
          <p:nvSpPr>
            <p:cNvPr id="118" name="Oval 117"/>
            <p:cNvSpPr/>
            <p:nvPr/>
          </p:nvSpPr>
          <p:spPr>
            <a:xfrm>
              <a:off x="8805238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9423971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>
              <a:off x="10042704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10661437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/>
            <p:cNvSpPr/>
            <p:nvPr/>
          </p:nvSpPr>
          <p:spPr>
            <a:xfrm>
              <a:off x="11280169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/>
            <p:cNvSpPr/>
            <p:nvPr/>
          </p:nvSpPr>
          <p:spPr>
            <a:xfrm>
              <a:off x="8186505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/>
            <p:cNvSpPr/>
            <p:nvPr/>
          </p:nvSpPr>
          <p:spPr>
            <a:xfrm>
              <a:off x="7567772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1377330" y="2664637"/>
            <a:ext cx="4061718" cy="349322"/>
            <a:chOff x="7393111" y="2405507"/>
            <a:chExt cx="4061718" cy="349322"/>
          </a:xfrm>
        </p:grpSpPr>
        <p:sp>
          <p:nvSpPr>
            <p:cNvPr id="126" name="Oval 125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1377330" y="2037341"/>
            <a:ext cx="4061718" cy="349322"/>
            <a:chOff x="7343737" y="1815093"/>
            <a:chExt cx="4061718" cy="349322"/>
          </a:xfrm>
        </p:grpSpPr>
        <p:sp>
          <p:nvSpPr>
            <p:cNvPr id="134" name="Oval 133"/>
            <p:cNvSpPr/>
            <p:nvPr/>
          </p:nvSpPr>
          <p:spPr>
            <a:xfrm>
              <a:off x="8581203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/>
            <p:cNvSpPr/>
            <p:nvPr/>
          </p:nvSpPr>
          <p:spPr>
            <a:xfrm>
              <a:off x="9199936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/>
            <p:cNvSpPr/>
            <p:nvPr/>
          </p:nvSpPr>
          <p:spPr>
            <a:xfrm>
              <a:off x="9818669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/>
            <p:cNvSpPr/>
            <p:nvPr/>
          </p:nvSpPr>
          <p:spPr>
            <a:xfrm>
              <a:off x="10437402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/>
            <p:cNvSpPr/>
            <p:nvPr/>
          </p:nvSpPr>
          <p:spPr>
            <a:xfrm>
              <a:off x="11056134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/>
            <p:nvPr/>
          </p:nvSpPr>
          <p:spPr>
            <a:xfrm>
              <a:off x="7962470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>
              <a:off x="7343737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1377330" y="3291933"/>
            <a:ext cx="4061718" cy="349322"/>
            <a:chOff x="7393111" y="2405507"/>
            <a:chExt cx="4061718" cy="349322"/>
          </a:xfrm>
        </p:grpSpPr>
        <p:sp>
          <p:nvSpPr>
            <p:cNvPr id="142" name="Oval 141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1377330" y="3919229"/>
            <a:ext cx="4061718" cy="349322"/>
            <a:chOff x="7393111" y="2405507"/>
            <a:chExt cx="4061718" cy="349322"/>
          </a:xfrm>
        </p:grpSpPr>
        <p:sp>
          <p:nvSpPr>
            <p:cNvPr id="150" name="Oval 149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1377330" y="4546525"/>
            <a:ext cx="4061718" cy="349322"/>
            <a:chOff x="7393111" y="2405507"/>
            <a:chExt cx="4061718" cy="349322"/>
          </a:xfrm>
        </p:grpSpPr>
        <p:sp>
          <p:nvSpPr>
            <p:cNvPr id="158" name="Oval 157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1377330" y="5173821"/>
            <a:ext cx="4061718" cy="349322"/>
            <a:chOff x="7393111" y="2405507"/>
            <a:chExt cx="4061718" cy="349322"/>
          </a:xfrm>
        </p:grpSpPr>
        <p:sp>
          <p:nvSpPr>
            <p:cNvPr id="166" name="Oval 165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3" name="Straight Connector 172"/>
          <p:cNvCxnSpPr/>
          <p:nvPr/>
        </p:nvCxnSpPr>
        <p:spPr>
          <a:xfrm flipH="1" flipV="1">
            <a:off x="1558871" y="4681693"/>
            <a:ext cx="1244169" cy="131566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H="1" flipV="1">
            <a:off x="2786969" y="5326798"/>
            <a:ext cx="19265" cy="67056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 flipV="1">
            <a:off x="2166591" y="3461983"/>
            <a:ext cx="1239532" cy="123063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>
            <a:off x="2803038" y="2834687"/>
            <a:ext cx="603085" cy="61637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 flipH="1">
            <a:off x="1565259" y="2831117"/>
            <a:ext cx="1243447" cy="63547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 flipH="1" flipV="1">
            <a:off x="4025819" y="4715857"/>
            <a:ext cx="21360" cy="12815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 flipV="1">
            <a:off x="4039182" y="4093890"/>
            <a:ext cx="595039" cy="63390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 flipV="1">
            <a:off x="4654938" y="2851025"/>
            <a:ext cx="626054" cy="60671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 flipH="1">
            <a:off x="4024436" y="4723557"/>
            <a:ext cx="1255263" cy="12738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 flipH="1" flipV="1">
            <a:off x="2773699" y="4673731"/>
            <a:ext cx="15399" cy="65775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 flipV="1">
            <a:off x="2796601" y="4691375"/>
            <a:ext cx="658652" cy="63542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 flipH="1" flipV="1">
            <a:off x="2182722" y="2210498"/>
            <a:ext cx="104" cy="313822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 flipV="1">
            <a:off x="1558871" y="2862012"/>
            <a:ext cx="0" cy="181171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 flipV="1">
            <a:off x="1558833" y="3458413"/>
            <a:ext cx="1272865" cy="122328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flipV="1">
            <a:off x="2782416" y="4064079"/>
            <a:ext cx="628344" cy="62040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>
          <a:xfrm flipV="1">
            <a:off x="2814935" y="3425278"/>
            <a:ext cx="2468053" cy="127547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H="1" flipV="1">
            <a:off x="3424200" y="3421247"/>
            <a:ext cx="11890" cy="129993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V="1">
            <a:off x="3461936" y="4089279"/>
            <a:ext cx="1163772" cy="63851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V="1">
            <a:off x="1550329" y="3455625"/>
            <a:ext cx="644936" cy="64052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 flipH="1" flipV="1">
            <a:off x="2786969" y="2873016"/>
            <a:ext cx="27966" cy="121269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 flipV="1">
            <a:off x="3442267" y="3468593"/>
            <a:ext cx="1230665" cy="58864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 flipV="1">
            <a:off x="4020223" y="2196929"/>
            <a:ext cx="23599" cy="188608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/>
          <p:cNvCxnSpPr/>
          <p:nvPr/>
        </p:nvCxnSpPr>
        <p:spPr>
          <a:xfrm flipV="1">
            <a:off x="2192513" y="2817615"/>
            <a:ext cx="1212524" cy="65337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/>
          <p:cNvCxnSpPr/>
          <p:nvPr/>
        </p:nvCxnSpPr>
        <p:spPr>
          <a:xfrm flipH="1" flipV="1">
            <a:off x="2143486" y="2807316"/>
            <a:ext cx="669353" cy="64586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256"/>
          <p:cNvCxnSpPr/>
          <p:nvPr/>
        </p:nvCxnSpPr>
        <p:spPr>
          <a:xfrm flipH="1">
            <a:off x="3453377" y="2817615"/>
            <a:ext cx="1204539" cy="63174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 flipH="1" flipV="1">
            <a:off x="2828652" y="2216279"/>
            <a:ext cx="1210530" cy="125031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 flipH="1" flipV="1">
            <a:off x="3443913" y="2837113"/>
            <a:ext cx="1201743" cy="60338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 flipH="1">
            <a:off x="5263203" y="2221773"/>
            <a:ext cx="1184" cy="122758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>
            <a:off x="4014339" y="2854347"/>
            <a:ext cx="1258329" cy="59144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 flipH="1" flipV="1">
            <a:off x="2769510" y="4719989"/>
            <a:ext cx="1266142" cy="62849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 flipV="1">
            <a:off x="4647584" y="3479363"/>
            <a:ext cx="0" cy="184743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flipV="1">
            <a:off x="4062516" y="4083015"/>
            <a:ext cx="1210152" cy="63284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/>
          <p:cNvCxnSpPr/>
          <p:nvPr/>
        </p:nvCxnSpPr>
        <p:spPr>
          <a:xfrm flipH="1">
            <a:off x="4648517" y="4089279"/>
            <a:ext cx="629094" cy="64568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/>
          <p:cNvCxnSpPr/>
          <p:nvPr/>
        </p:nvCxnSpPr>
        <p:spPr>
          <a:xfrm flipH="1">
            <a:off x="5273193" y="4096150"/>
            <a:ext cx="19869" cy="63881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>
            <a:off x="3442753" y="4071216"/>
            <a:ext cx="1872754" cy="64877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 flipV="1">
            <a:off x="2186658" y="3479363"/>
            <a:ext cx="2471258" cy="61055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4036120" y="3479363"/>
            <a:ext cx="1244872" cy="62830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>
            <a:off x="3425139" y="3466594"/>
            <a:ext cx="1839248" cy="62679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/>
          <p:nvPr/>
        </p:nvCxnSpPr>
        <p:spPr>
          <a:xfrm flipV="1">
            <a:off x="1550330" y="2212002"/>
            <a:ext cx="607810" cy="66101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 flipV="1">
            <a:off x="1559682" y="2221773"/>
            <a:ext cx="1271322" cy="66474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/>
          <p:cNvCxnSpPr/>
          <p:nvPr/>
        </p:nvCxnSpPr>
        <p:spPr>
          <a:xfrm flipV="1">
            <a:off x="2185597" y="2202949"/>
            <a:ext cx="1870049" cy="60339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>
          <a:xfrm flipV="1">
            <a:off x="2770462" y="2196929"/>
            <a:ext cx="1305652" cy="63020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 flipH="1" flipV="1">
            <a:off x="1522966" y="2236965"/>
            <a:ext cx="1251512" cy="60294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/>
          <p:cNvCxnSpPr/>
          <p:nvPr/>
        </p:nvCxnSpPr>
        <p:spPr>
          <a:xfrm flipV="1">
            <a:off x="3430145" y="2183716"/>
            <a:ext cx="630534" cy="61666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/>
          <p:cNvCxnSpPr/>
          <p:nvPr/>
        </p:nvCxnSpPr>
        <p:spPr>
          <a:xfrm flipV="1">
            <a:off x="4045653" y="2200788"/>
            <a:ext cx="630534" cy="61666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/>
          <p:cNvCxnSpPr/>
          <p:nvPr/>
        </p:nvCxnSpPr>
        <p:spPr>
          <a:xfrm flipH="1">
            <a:off x="4633053" y="2210015"/>
            <a:ext cx="632247" cy="64101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/>
          <p:cNvCxnSpPr/>
          <p:nvPr/>
        </p:nvCxnSpPr>
        <p:spPr>
          <a:xfrm>
            <a:off x="4056216" y="2199245"/>
            <a:ext cx="590705" cy="60896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Connector 263"/>
          <p:cNvCxnSpPr/>
          <p:nvPr/>
        </p:nvCxnSpPr>
        <p:spPr>
          <a:xfrm>
            <a:off x="4665610" y="2204193"/>
            <a:ext cx="590705" cy="60896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81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dirty="0" smtClean="0"/>
              <a:t>enealogical vs genetic co-ancestry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6996" y="1694771"/>
                <a:ext cx="10595568" cy="460977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Genetic co-ancestry:</a:t>
                </a:r>
              </a:p>
              <a:p>
                <a:r>
                  <a:rPr lang="en-US" dirty="0" smtClean="0"/>
                  <a:t>MRCA </a:t>
                </a:r>
                <a:r>
                  <a:rPr lang="en-US" dirty="0"/>
                  <a:t>of a random pair </a:t>
                </a:r>
                <a:r>
                  <a:rPr lang="en-US" dirty="0" smtClean="0"/>
                  <a:t>lived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generations </a:t>
                </a:r>
                <a:r>
                  <a:rPr lang="en-US" dirty="0" smtClean="0"/>
                  <a:t>ago</a:t>
                </a:r>
              </a:p>
              <a:p>
                <a:r>
                  <a:rPr lang="en-US" dirty="0" smtClean="0"/>
                  <a:t>MRCA </a:t>
                </a:r>
                <a:r>
                  <a:rPr lang="en-US" dirty="0"/>
                  <a:t>of all present-day individuals </a:t>
                </a:r>
                <a:r>
                  <a:rPr lang="en-US" dirty="0" smtClean="0"/>
                  <a:t>lived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 generations ago</a:t>
                </a:r>
              </a:p>
              <a:p>
                <a:endParaRPr lang="en-US" dirty="0"/>
              </a:p>
              <a:p>
                <a:r>
                  <a:rPr lang="en-US" dirty="0" smtClean="0"/>
                  <a:t>Genealogical co-ancestry:</a:t>
                </a:r>
              </a:p>
              <a:p>
                <a:r>
                  <a:rPr lang="en-US" dirty="0"/>
                  <a:t>MRCA of a random pair lived at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generations ago</a:t>
                </a:r>
              </a:p>
              <a:p>
                <a:r>
                  <a:rPr lang="en-US" dirty="0"/>
                  <a:t>MRCA of all present-day individuals lived at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</m:oMath>
                </a14:m>
                <a:r>
                  <a:rPr lang="en-US" dirty="0" smtClean="0"/>
                  <a:t> generations ago</a:t>
                </a:r>
              </a:p>
              <a:p>
                <a:endParaRPr lang="en-US" dirty="0"/>
              </a:p>
              <a:p>
                <a:r>
                  <a:rPr lang="en-US" dirty="0" smtClean="0"/>
                  <a:t>Order of magnitude difference!</a:t>
                </a:r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 smtClean="0"/>
                  <a:t>, genetic MRCA of all present-day individuals lived a million years ago, but genealogical MRCA lived 330 years ago</a:t>
                </a:r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20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6996" y="1694771"/>
                <a:ext cx="10595568" cy="4609776"/>
              </a:xfrm>
              <a:blipFill>
                <a:blip r:embed="rId2"/>
                <a:stretch>
                  <a:fillRect l="-748" t="-2513" r="-1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977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 uiExpand="1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genealogical/genetic ancestor of all humans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045" y="1846291"/>
            <a:ext cx="6295581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As we’ve seen, the </a:t>
            </a:r>
            <a:r>
              <a:rPr lang="en-US" b="1" dirty="0" smtClean="0"/>
              <a:t>genealogical</a:t>
            </a:r>
            <a:r>
              <a:rPr lang="en-US" dirty="0" smtClean="0"/>
              <a:t> MRCA of all humans lived relatively recently</a:t>
            </a:r>
          </a:p>
          <a:p>
            <a:r>
              <a:rPr lang="en-US" dirty="0" smtClean="0"/>
              <a:t>This is the MRCA across all the genome (the pedigree is fixed)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b="1" dirty="0" smtClean="0"/>
              <a:t>genetic</a:t>
            </a:r>
            <a:r>
              <a:rPr lang="en-US" dirty="0" smtClean="0"/>
              <a:t> MRCA of all humans </a:t>
            </a:r>
            <a:r>
              <a:rPr lang="en-US" b="1" dirty="0" smtClean="0"/>
              <a:t>is different in each locus</a:t>
            </a:r>
          </a:p>
          <a:p>
            <a:r>
              <a:rPr lang="en-US" dirty="0" smtClean="0"/>
              <a:t>Those genetic MRCAs lived long ago (hundreds of thousands of years)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7409392" y="5848307"/>
            <a:ext cx="4061718" cy="349322"/>
            <a:chOff x="7567772" y="5578868"/>
            <a:chExt cx="4061718" cy="349322"/>
          </a:xfrm>
        </p:grpSpPr>
        <p:sp>
          <p:nvSpPr>
            <p:cNvPr id="65" name="Oval 64"/>
            <p:cNvSpPr/>
            <p:nvPr/>
          </p:nvSpPr>
          <p:spPr>
            <a:xfrm>
              <a:off x="8805238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9423971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10042704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10661437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11280169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8186505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7567772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409392" y="2711828"/>
            <a:ext cx="4061718" cy="349322"/>
            <a:chOff x="7393111" y="2405507"/>
            <a:chExt cx="4061718" cy="349322"/>
          </a:xfrm>
        </p:grpSpPr>
        <p:sp>
          <p:nvSpPr>
            <p:cNvPr id="73" name="Oval 72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409392" y="2084532"/>
            <a:ext cx="4061718" cy="349322"/>
            <a:chOff x="7343737" y="1815093"/>
            <a:chExt cx="4061718" cy="349322"/>
          </a:xfrm>
        </p:grpSpPr>
        <p:sp>
          <p:nvSpPr>
            <p:cNvPr id="81" name="Oval 80"/>
            <p:cNvSpPr/>
            <p:nvPr/>
          </p:nvSpPr>
          <p:spPr>
            <a:xfrm>
              <a:off x="8581203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>
              <a:off x="9199936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9818669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10437402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11056134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7962470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7343737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7409392" y="3339124"/>
            <a:ext cx="4061718" cy="349322"/>
            <a:chOff x="7393111" y="2405507"/>
            <a:chExt cx="4061718" cy="349322"/>
          </a:xfrm>
        </p:grpSpPr>
        <p:sp>
          <p:nvSpPr>
            <p:cNvPr id="89" name="Oval 88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7409392" y="3966420"/>
            <a:ext cx="4061718" cy="349322"/>
            <a:chOff x="7393111" y="2405507"/>
            <a:chExt cx="4061718" cy="349322"/>
          </a:xfrm>
        </p:grpSpPr>
        <p:sp>
          <p:nvSpPr>
            <p:cNvPr id="97" name="Oval 96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7409392" y="4593716"/>
            <a:ext cx="4061718" cy="349322"/>
            <a:chOff x="7393111" y="2405507"/>
            <a:chExt cx="4061718" cy="349322"/>
          </a:xfrm>
        </p:grpSpPr>
        <p:sp>
          <p:nvSpPr>
            <p:cNvPr id="105" name="Oval 104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7409392" y="5221012"/>
            <a:ext cx="4061718" cy="349322"/>
            <a:chOff x="7393111" y="2405507"/>
            <a:chExt cx="4061718" cy="349322"/>
          </a:xfrm>
        </p:grpSpPr>
        <p:sp>
          <p:nvSpPr>
            <p:cNvPr id="113" name="Oval 112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0" name="Straight Connector 119"/>
          <p:cNvCxnSpPr/>
          <p:nvPr/>
        </p:nvCxnSpPr>
        <p:spPr>
          <a:xfrm flipH="1" flipV="1">
            <a:off x="8824467" y="5406598"/>
            <a:ext cx="10633" cy="63795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H="1" flipV="1">
            <a:off x="8202785" y="4750733"/>
            <a:ext cx="626998" cy="64494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V="1">
            <a:off x="8198653" y="3509174"/>
            <a:ext cx="1239532" cy="123063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8835100" y="2881878"/>
            <a:ext cx="603085" cy="61637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>
            <a:off x="8829783" y="2259193"/>
            <a:ext cx="1237026" cy="62729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H="1" flipV="1">
            <a:off x="10057881" y="4763048"/>
            <a:ext cx="21360" cy="12815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V="1">
            <a:off x="10071244" y="4111262"/>
            <a:ext cx="640964" cy="66372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 flipV="1">
            <a:off x="10676614" y="3498249"/>
            <a:ext cx="13363" cy="62624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flipV="1">
            <a:off x="10683295" y="2881878"/>
            <a:ext cx="595039" cy="63390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10057799" y="2293281"/>
            <a:ext cx="1218762" cy="64573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H="1" flipV="1">
            <a:off x="8183736" y="5385014"/>
            <a:ext cx="10633" cy="63795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V="1">
            <a:off x="8171739" y="4739809"/>
            <a:ext cx="646680" cy="66399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flipH="1" flipV="1">
            <a:off x="8806983" y="4124491"/>
            <a:ext cx="10633" cy="63795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7576384" y="4135752"/>
            <a:ext cx="21250" cy="194774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V="1">
            <a:off x="7593241" y="2894617"/>
            <a:ext cx="1231056" cy="125653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9438507" y="4774987"/>
            <a:ext cx="9789" cy="125707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V="1">
            <a:off x="9419438" y="3511856"/>
            <a:ext cx="1241520" cy="131428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V="1">
            <a:off x="10666283" y="5385014"/>
            <a:ext cx="630166" cy="62049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11296449" y="5385014"/>
            <a:ext cx="11130" cy="64705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V="1">
            <a:off x="11302014" y="4111262"/>
            <a:ext cx="0" cy="126990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flipH="1" flipV="1">
            <a:off x="10689977" y="3522883"/>
            <a:ext cx="606472" cy="62785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01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genetic MRCAs of all humans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200" y="1503158"/>
            <a:ext cx="6295581" cy="4926524"/>
          </a:xfrm>
        </p:spPr>
        <p:txBody>
          <a:bodyPr>
            <a:noAutofit/>
          </a:bodyPr>
          <a:lstStyle/>
          <a:p>
            <a:r>
              <a:rPr lang="en-US" dirty="0" smtClean="0"/>
              <a:t>Y-</a:t>
            </a:r>
            <a:r>
              <a:rPr lang="en-US" dirty="0" err="1" smtClean="0"/>
              <a:t>chr</a:t>
            </a:r>
            <a:r>
              <a:rPr lang="en-US" dirty="0" smtClean="0"/>
              <a:t> and </a:t>
            </a:r>
            <a:r>
              <a:rPr lang="en-US" dirty="0" err="1" smtClean="0"/>
              <a:t>mtDNA</a:t>
            </a:r>
            <a:r>
              <a:rPr lang="en-US" dirty="0" smtClean="0"/>
              <a:t> are special loci, in that the gene genealogy is always formed by going to fathers only or mothers only</a:t>
            </a:r>
          </a:p>
          <a:p>
            <a:endParaRPr lang="en-US" dirty="0" smtClean="0"/>
          </a:p>
          <a:p>
            <a:r>
              <a:rPr lang="en-US" dirty="0" smtClean="0"/>
              <a:t>Thus, Y-Adam and </a:t>
            </a:r>
            <a:r>
              <a:rPr lang="en-US" dirty="0" err="1" smtClean="0"/>
              <a:t>mtDNA</a:t>
            </a:r>
            <a:r>
              <a:rPr lang="en-US" dirty="0" smtClean="0"/>
              <a:t>-Eve are only two among the hundreds/thousands of “genetic MRCAs of all humans”</a:t>
            </a:r>
          </a:p>
          <a:p>
            <a:endParaRPr lang="en-US" dirty="0" smtClean="0"/>
          </a:p>
          <a:p>
            <a:r>
              <a:rPr lang="en-US" dirty="0" smtClean="0"/>
              <a:t>Theoretical results suggest that those MRCAs were just a few percentage of the total ancient population</a:t>
            </a:r>
          </a:p>
          <a:p>
            <a:pPr lvl="1"/>
            <a:r>
              <a:rPr lang="en-US" sz="1800" dirty="0" err="1" smtClean="0"/>
              <a:t>Wiuf</a:t>
            </a:r>
            <a:r>
              <a:rPr lang="en-US" sz="1800" dirty="0" smtClean="0"/>
              <a:t> and Hein, Genetics, 1997</a:t>
            </a:r>
          </a:p>
          <a:p>
            <a:endParaRPr lang="en-US" dirty="0"/>
          </a:p>
        </p:txBody>
      </p:sp>
      <p:grpSp>
        <p:nvGrpSpPr>
          <p:cNvPr id="131" name="Group 130"/>
          <p:cNvGrpSpPr/>
          <p:nvPr/>
        </p:nvGrpSpPr>
        <p:grpSpPr>
          <a:xfrm>
            <a:off x="7409392" y="5848307"/>
            <a:ext cx="4061718" cy="349322"/>
            <a:chOff x="7567772" y="5578868"/>
            <a:chExt cx="4061718" cy="349322"/>
          </a:xfrm>
        </p:grpSpPr>
        <p:sp>
          <p:nvSpPr>
            <p:cNvPr id="133" name="Oval 132"/>
            <p:cNvSpPr/>
            <p:nvPr/>
          </p:nvSpPr>
          <p:spPr>
            <a:xfrm>
              <a:off x="8805238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/>
            <p:cNvSpPr/>
            <p:nvPr/>
          </p:nvSpPr>
          <p:spPr>
            <a:xfrm>
              <a:off x="9423971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/>
            <p:cNvSpPr/>
            <p:nvPr/>
          </p:nvSpPr>
          <p:spPr>
            <a:xfrm>
              <a:off x="10042704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/>
            <p:nvPr/>
          </p:nvSpPr>
          <p:spPr>
            <a:xfrm>
              <a:off x="10661437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/>
            <p:cNvSpPr/>
            <p:nvPr/>
          </p:nvSpPr>
          <p:spPr>
            <a:xfrm>
              <a:off x="11280169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>
              <a:off x="8186505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7567772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7409392" y="2711828"/>
            <a:ext cx="4061718" cy="349322"/>
            <a:chOff x="7393111" y="2405507"/>
            <a:chExt cx="4061718" cy="349322"/>
          </a:xfrm>
        </p:grpSpPr>
        <p:sp>
          <p:nvSpPr>
            <p:cNvPr id="148" name="Oval 147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7409392" y="2084532"/>
            <a:ext cx="4061718" cy="349322"/>
            <a:chOff x="7343737" y="1815093"/>
            <a:chExt cx="4061718" cy="349322"/>
          </a:xfrm>
        </p:grpSpPr>
        <p:sp>
          <p:nvSpPr>
            <p:cNvPr id="158" name="Oval 157"/>
            <p:cNvSpPr/>
            <p:nvPr/>
          </p:nvSpPr>
          <p:spPr>
            <a:xfrm>
              <a:off x="8581203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9199936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9818669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10437402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11056134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/>
          </p:nvSpPr>
          <p:spPr>
            <a:xfrm>
              <a:off x="7962470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7343737" y="1815093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7409392" y="3339124"/>
            <a:ext cx="4061718" cy="349322"/>
            <a:chOff x="7393111" y="2405507"/>
            <a:chExt cx="4061718" cy="349322"/>
          </a:xfrm>
        </p:grpSpPr>
        <p:sp>
          <p:nvSpPr>
            <p:cNvPr id="166" name="Oval 165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7409392" y="3966420"/>
            <a:ext cx="4061718" cy="349322"/>
            <a:chOff x="7393111" y="2405507"/>
            <a:chExt cx="4061718" cy="349322"/>
          </a:xfrm>
        </p:grpSpPr>
        <p:sp>
          <p:nvSpPr>
            <p:cNvPr id="174" name="Oval 173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7409392" y="4593716"/>
            <a:ext cx="4061718" cy="349322"/>
            <a:chOff x="7393111" y="2405507"/>
            <a:chExt cx="4061718" cy="349322"/>
          </a:xfrm>
        </p:grpSpPr>
        <p:sp>
          <p:nvSpPr>
            <p:cNvPr id="182" name="Oval 181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7409392" y="5221012"/>
            <a:ext cx="4061718" cy="349322"/>
            <a:chOff x="7393111" y="2405507"/>
            <a:chExt cx="4061718" cy="349322"/>
          </a:xfrm>
        </p:grpSpPr>
        <p:sp>
          <p:nvSpPr>
            <p:cNvPr id="190" name="Oval 189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Oval 195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97" name="Straight Connector 196"/>
          <p:cNvCxnSpPr/>
          <p:nvPr/>
        </p:nvCxnSpPr>
        <p:spPr>
          <a:xfrm flipH="1" flipV="1">
            <a:off x="8824467" y="5406598"/>
            <a:ext cx="10633" cy="63795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 flipH="1" flipV="1">
            <a:off x="8202785" y="4750733"/>
            <a:ext cx="626998" cy="64494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 flipV="1">
            <a:off x="8198653" y="3509174"/>
            <a:ext cx="1239532" cy="123063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/>
          <p:nvPr/>
        </p:nvCxnSpPr>
        <p:spPr>
          <a:xfrm>
            <a:off x="8835100" y="2881878"/>
            <a:ext cx="603085" cy="61637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 flipH="1">
            <a:off x="8829783" y="2259193"/>
            <a:ext cx="1237026" cy="62729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 flipH="1" flipV="1">
            <a:off x="10057881" y="4763048"/>
            <a:ext cx="21360" cy="12815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 flipV="1">
            <a:off x="10071244" y="4111262"/>
            <a:ext cx="640964" cy="66372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/>
          <p:cNvCxnSpPr/>
          <p:nvPr/>
        </p:nvCxnSpPr>
        <p:spPr>
          <a:xfrm flipH="1" flipV="1">
            <a:off x="10676614" y="3498249"/>
            <a:ext cx="13363" cy="62624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 flipV="1">
            <a:off x="10683295" y="2881878"/>
            <a:ext cx="595039" cy="63390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10057799" y="2293281"/>
            <a:ext cx="1218762" cy="64573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 flipH="1" flipV="1">
            <a:off x="8183736" y="5385014"/>
            <a:ext cx="10633" cy="63795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flipV="1">
            <a:off x="8171739" y="4739809"/>
            <a:ext cx="646680" cy="66399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>
          <a:xfrm flipH="1" flipV="1">
            <a:off x="8806983" y="4124491"/>
            <a:ext cx="10633" cy="63795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>
          <a:xfrm flipV="1">
            <a:off x="7576384" y="4135752"/>
            <a:ext cx="21250" cy="194774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 flipV="1">
            <a:off x="7593241" y="2894617"/>
            <a:ext cx="1231056" cy="125653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 flipV="1">
            <a:off x="9438507" y="4774987"/>
            <a:ext cx="9789" cy="125707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/>
          <p:nvPr/>
        </p:nvCxnSpPr>
        <p:spPr>
          <a:xfrm flipV="1">
            <a:off x="9419438" y="3511856"/>
            <a:ext cx="1241520" cy="131428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V="1">
            <a:off x="10666283" y="5385014"/>
            <a:ext cx="630166" cy="62049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/>
          <p:cNvCxnSpPr/>
          <p:nvPr/>
        </p:nvCxnSpPr>
        <p:spPr>
          <a:xfrm flipV="1">
            <a:off x="11296449" y="5385014"/>
            <a:ext cx="11130" cy="64705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/>
          <p:nvPr/>
        </p:nvCxnSpPr>
        <p:spPr>
          <a:xfrm flipV="1">
            <a:off x="11302014" y="4111262"/>
            <a:ext cx="0" cy="126990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H="1" flipV="1">
            <a:off x="10689977" y="3522883"/>
            <a:ext cx="606472" cy="62785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72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 </a:t>
            </a:r>
            <a:r>
              <a:rPr lang="en-US" dirty="0" err="1" smtClean="0"/>
              <a:t>chr</a:t>
            </a:r>
            <a:r>
              <a:rPr lang="en-US" dirty="0" smtClean="0"/>
              <a:t>/</a:t>
            </a:r>
            <a:r>
              <a:rPr lang="en-US" dirty="0" err="1" smtClean="0"/>
              <a:t>mt</a:t>
            </a:r>
            <a:r>
              <a:rPr lang="en-US" dirty="0" smtClean="0"/>
              <a:t> DNA vs the autosomes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8833"/>
            <a:ext cx="10515600" cy="4351338"/>
          </a:xfrm>
        </p:spPr>
        <p:txBody>
          <a:bodyPr/>
          <a:lstStyle/>
          <a:p>
            <a:r>
              <a:rPr lang="en-US" dirty="0" smtClean="0"/>
              <a:t>Y </a:t>
            </a:r>
            <a:r>
              <a:rPr lang="en-US" dirty="0" err="1" smtClean="0"/>
              <a:t>chr</a:t>
            </a:r>
            <a:r>
              <a:rPr lang="en-US" dirty="0" smtClean="0"/>
              <a:t> and </a:t>
            </a:r>
            <a:r>
              <a:rPr lang="en-US" dirty="0" err="1" smtClean="0"/>
              <a:t>mtDNA</a:t>
            </a:r>
            <a:r>
              <a:rPr lang="en-US" dirty="0" smtClean="0"/>
              <a:t> are just two loci among thousands</a:t>
            </a:r>
          </a:p>
          <a:p>
            <a:endParaRPr lang="en-US" dirty="0" smtClean="0"/>
          </a:p>
          <a:p>
            <a:r>
              <a:rPr lang="en-US" dirty="0" smtClean="0"/>
              <a:t>They are easy to work with, because there is no recombination and we don’t need to infer the boundaries of the locus (which is usually difficult)</a:t>
            </a:r>
          </a:p>
          <a:p>
            <a:r>
              <a:rPr lang="en-US" dirty="0" smtClean="0"/>
              <a:t>They represent specifically male or female events</a:t>
            </a:r>
          </a:p>
          <a:p>
            <a:endParaRPr lang="en-US" dirty="0" smtClean="0"/>
          </a:p>
          <a:p>
            <a:r>
              <a:rPr lang="en-US" dirty="0" smtClean="0"/>
              <a:t>But their gene genealogies may not be representative: there is overwhelmingly more information in the autosomes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37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Shared genealogical ancestors vs shared genetic ancestors</a:t>
            </a:r>
            <a:endParaRPr lang="en-US" sz="3200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7287703" y="2743200"/>
            <a:ext cx="0" cy="34259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165620" y="6247057"/>
            <a:ext cx="980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Present</a:t>
            </a:r>
          </a:p>
        </p:txBody>
      </p:sp>
      <p:grpSp>
        <p:nvGrpSpPr>
          <p:cNvPr id="117" name="Group 116"/>
          <p:cNvGrpSpPr/>
          <p:nvPr/>
        </p:nvGrpSpPr>
        <p:grpSpPr>
          <a:xfrm>
            <a:off x="7510183" y="5556886"/>
            <a:ext cx="4061718" cy="349322"/>
            <a:chOff x="7567772" y="5578868"/>
            <a:chExt cx="4061718" cy="349322"/>
          </a:xfrm>
        </p:grpSpPr>
        <p:sp>
          <p:nvSpPr>
            <p:cNvPr id="118" name="Oval 117"/>
            <p:cNvSpPr/>
            <p:nvPr/>
          </p:nvSpPr>
          <p:spPr>
            <a:xfrm>
              <a:off x="8805238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9423971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>
              <a:off x="10042704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10661437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/>
            <p:cNvSpPr/>
            <p:nvPr/>
          </p:nvSpPr>
          <p:spPr>
            <a:xfrm>
              <a:off x="11280169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/>
            <p:cNvSpPr/>
            <p:nvPr/>
          </p:nvSpPr>
          <p:spPr>
            <a:xfrm>
              <a:off x="8186505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/>
            <p:cNvSpPr/>
            <p:nvPr/>
          </p:nvSpPr>
          <p:spPr>
            <a:xfrm>
              <a:off x="7567772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7510183" y="3047703"/>
            <a:ext cx="4061718" cy="349322"/>
            <a:chOff x="7393111" y="2405507"/>
            <a:chExt cx="4061718" cy="349322"/>
          </a:xfrm>
        </p:grpSpPr>
        <p:sp>
          <p:nvSpPr>
            <p:cNvPr id="142" name="Oval 141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7510183" y="3674999"/>
            <a:ext cx="4061718" cy="349322"/>
            <a:chOff x="7393111" y="2405507"/>
            <a:chExt cx="4061718" cy="349322"/>
          </a:xfrm>
        </p:grpSpPr>
        <p:sp>
          <p:nvSpPr>
            <p:cNvPr id="150" name="Oval 149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7510183" y="4302295"/>
            <a:ext cx="4061718" cy="349322"/>
            <a:chOff x="7393111" y="2405507"/>
            <a:chExt cx="4061718" cy="349322"/>
          </a:xfrm>
        </p:grpSpPr>
        <p:sp>
          <p:nvSpPr>
            <p:cNvPr id="158" name="Oval 157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7510183" y="4929591"/>
            <a:ext cx="4061718" cy="349322"/>
            <a:chOff x="7393111" y="2405507"/>
            <a:chExt cx="4061718" cy="349322"/>
          </a:xfrm>
        </p:grpSpPr>
        <p:sp>
          <p:nvSpPr>
            <p:cNvPr id="166" name="Oval 165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3" name="Straight Connector 172"/>
          <p:cNvCxnSpPr/>
          <p:nvPr/>
        </p:nvCxnSpPr>
        <p:spPr>
          <a:xfrm flipH="1" flipV="1">
            <a:off x="7691724" y="4437463"/>
            <a:ext cx="1244169" cy="131566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H="1" flipV="1">
            <a:off x="8919822" y="5082568"/>
            <a:ext cx="19265" cy="67056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 flipV="1">
            <a:off x="8299444" y="3217753"/>
            <a:ext cx="1239532" cy="123063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 flipH="1" flipV="1">
            <a:off x="10158672" y="4471627"/>
            <a:ext cx="21360" cy="12815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 flipV="1">
            <a:off x="10172035" y="3849660"/>
            <a:ext cx="595039" cy="63390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 flipH="1">
            <a:off x="10157289" y="4479327"/>
            <a:ext cx="1255263" cy="12738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 flipH="1" flipV="1">
            <a:off x="8906552" y="4429501"/>
            <a:ext cx="15399" cy="65775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 flipV="1">
            <a:off x="8929454" y="4447145"/>
            <a:ext cx="658652" cy="63542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 flipV="1">
            <a:off x="8315679" y="3211395"/>
            <a:ext cx="8135" cy="189309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 flipH="1" flipV="1">
            <a:off x="7691686" y="3217753"/>
            <a:ext cx="38" cy="12117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 flipV="1">
            <a:off x="7691686" y="3214183"/>
            <a:ext cx="1272865" cy="122328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flipV="1">
            <a:off x="8915269" y="3819849"/>
            <a:ext cx="628344" cy="62040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>
          <a:xfrm flipV="1">
            <a:off x="8947788" y="3204168"/>
            <a:ext cx="2457733" cy="125235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H="1" flipV="1">
            <a:off x="9557053" y="3177017"/>
            <a:ext cx="11890" cy="129993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V="1">
            <a:off x="9594789" y="3845049"/>
            <a:ext cx="1163772" cy="63851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V="1">
            <a:off x="7683182" y="3211395"/>
            <a:ext cx="644936" cy="64052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 flipV="1">
            <a:off x="8947788" y="3231666"/>
            <a:ext cx="1799" cy="60981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 flipV="1">
            <a:off x="9575120" y="3224363"/>
            <a:ext cx="1230665" cy="58864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 flipH="1" flipV="1">
            <a:off x="10144018" y="3227326"/>
            <a:ext cx="9058" cy="61145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 flipH="1" flipV="1">
            <a:off x="8902363" y="4475759"/>
            <a:ext cx="1266142" cy="62849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 flipV="1">
            <a:off x="10780437" y="3235133"/>
            <a:ext cx="0" cy="184743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flipV="1">
            <a:off x="10195369" y="3838785"/>
            <a:ext cx="1210152" cy="63284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/>
          <p:cNvCxnSpPr/>
          <p:nvPr/>
        </p:nvCxnSpPr>
        <p:spPr>
          <a:xfrm flipH="1">
            <a:off x="10781370" y="3845049"/>
            <a:ext cx="629094" cy="64568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/>
          <p:cNvCxnSpPr/>
          <p:nvPr/>
        </p:nvCxnSpPr>
        <p:spPr>
          <a:xfrm flipH="1">
            <a:off x="11406046" y="3851920"/>
            <a:ext cx="19869" cy="63881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>
            <a:off x="9575606" y="3826986"/>
            <a:ext cx="1872754" cy="64877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 flipV="1">
            <a:off x="8319511" y="3235133"/>
            <a:ext cx="2471258" cy="61055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10168973" y="3235133"/>
            <a:ext cx="1244872" cy="62830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>
            <a:off x="9557992" y="3222364"/>
            <a:ext cx="1839248" cy="62679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3296" y="1540767"/>
                <a:ext cx="6082952" cy="506246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There are 16 ancestors of each individual, but only 7 individuals in the population</a:t>
                </a:r>
              </a:p>
              <a:p>
                <a:r>
                  <a:rPr lang="en-US" dirty="0" smtClean="0"/>
                  <a:t>The 16 ancestors of A are:</a:t>
                </a:r>
              </a:p>
              <a:p>
                <a:pPr lvl="1"/>
                <a:r>
                  <a:rPr lang="en-US" dirty="0" smtClean="0"/>
                  <a:t>1,2,2,3,2,3,3,4,4,6,5,7,4,6,2,6</a:t>
                </a:r>
              </a:p>
              <a:p>
                <a:pPr lvl="1"/>
                <a:r>
                  <a:rPr lang="en-US" dirty="0" smtClean="0"/>
                  <a:t>Or 1(1 times), 2(4 times), 4(3), 4(3), 5(1), 6(3), 7(1)</a:t>
                </a:r>
              </a:p>
              <a:p>
                <a:r>
                  <a:rPr lang="en-US" dirty="0" smtClean="0"/>
                  <a:t>The 16 ancestors of B are:</a:t>
                </a:r>
              </a:p>
              <a:p>
                <a:pPr lvl="1"/>
                <a:r>
                  <a:rPr lang="en-US" dirty="0" smtClean="0"/>
                  <a:t>4,6,5,7,2,6,4,5,2,6,4,5,4,6,4,5</a:t>
                </a:r>
              </a:p>
              <a:p>
                <a:pPr lvl="1"/>
                <a:r>
                  <a:rPr lang="en-US" dirty="0" smtClean="0"/>
                  <a:t>Or 2(2 times), 4(5 times), 5(4), 6(4), 7(1)</a:t>
                </a:r>
              </a:p>
              <a:p>
                <a:r>
                  <a:rPr lang="en-US" dirty="0" smtClean="0"/>
                  <a:t>The shared ancestors are:</a:t>
                </a:r>
              </a:p>
              <a:p>
                <a:pPr lvl="1"/>
                <a:r>
                  <a:rPr lang="en-US" dirty="0" smtClean="0"/>
                  <a:t>2 (2*4 times), 4 (3*5), 5 (1*4), 6(3*4), 7(1*1)</a:t>
                </a:r>
              </a:p>
            </p:txBody>
          </p:sp>
        </mc:Choice>
        <mc:Fallback xmlns="">
          <p:sp>
            <p:nvSpPr>
              <p:cNvPr id="20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3296" y="1540767"/>
                <a:ext cx="6082952" cy="5062462"/>
              </a:xfrm>
              <a:blipFill>
                <a:blip r:embed="rId2"/>
                <a:stretch>
                  <a:fillRect l="-1404" t="-1687" r="-2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6824979" y="488240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6824979" y="425871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6824979" y="363502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6824979" y="301134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6824979" y="550609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9020" y="605273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10009781" y="605273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32040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8147066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8762093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9377119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9992146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10607172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1222199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184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Shared genealogical ancestors vs shared genetic ancestors</a:t>
            </a:r>
            <a:endParaRPr lang="en-US" sz="3200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7287703" y="2743200"/>
            <a:ext cx="0" cy="34259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165620" y="6247057"/>
            <a:ext cx="980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Present</a:t>
            </a:r>
          </a:p>
        </p:txBody>
      </p:sp>
      <p:grpSp>
        <p:nvGrpSpPr>
          <p:cNvPr id="117" name="Group 116"/>
          <p:cNvGrpSpPr/>
          <p:nvPr/>
        </p:nvGrpSpPr>
        <p:grpSpPr>
          <a:xfrm>
            <a:off x="7510183" y="5556886"/>
            <a:ext cx="4061718" cy="349322"/>
            <a:chOff x="7567772" y="5578868"/>
            <a:chExt cx="4061718" cy="349322"/>
          </a:xfrm>
        </p:grpSpPr>
        <p:sp>
          <p:nvSpPr>
            <p:cNvPr id="118" name="Oval 117"/>
            <p:cNvSpPr/>
            <p:nvPr/>
          </p:nvSpPr>
          <p:spPr>
            <a:xfrm>
              <a:off x="8805238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9423971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>
              <a:off x="10042704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10661437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/>
            <p:cNvSpPr/>
            <p:nvPr/>
          </p:nvSpPr>
          <p:spPr>
            <a:xfrm>
              <a:off x="11280169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/>
            <p:cNvSpPr/>
            <p:nvPr/>
          </p:nvSpPr>
          <p:spPr>
            <a:xfrm>
              <a:off x="8186505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/>
            <p:cNvSpPr/>
            <p:nvPr/>
          </p:nvSpPr>
          <p:spPr>
            <a:xfrm>
              <a:off x="7567772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7510183" y="3047703"/>
            <a:ext cx="4061718" cy="349322"/>
            <a:chOff x="7393111" y="2405507"/>
            <a:chExt cx="4061718" cy="349322"/>
          </a:xfrm>
        </p:grpSpPr>
        <p:sp>
          <p:nvSpPr>
            <p:cNvPr id="142" name="Oval 141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7510183" y="3674999"/>
            <a:ext cx="4061718" cy="349322"/>
            <a:chOff x="7393111" y="2405507"/>
            <a:chExt cx="4061718" cy="349322"/>
          </a:xfrm>
        </p:grpSpPr>
        <p:sp>
          <p:nvSpPr>
            <p:cNvPr id="150" name="Oval 149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7510183" y="4302295"/>
            <a:ext cx="4061718" cy="349322"/>
            <a:chOff x="7393111" y="2405507"/>
            <a:chExt cx="4061718" cy="349322"/>
          </a:xfrm>
        </p:grpSpPr>
        <p:sp>
          <p:nvSpPr>
            <p:cNvPr id="158" name="Oval 157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7510183" y="4929591"/>
            <a:ext cx="4061718" cy="349322"/>
            <a:chOff x="7393111" y="2405507"/>
            <a:chExt cx="4061718" cy="349322"/>
          </a:xfrm>
        </p:grpSpPr>
        <p:sp>
          <p:nvSpPr>
            <p:cNvPr id="166" name="Oval 165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3" name="Straight Connector 172"/>
          <p:cNvCxnSpPr/>
          <p:nvPr/>
        </p:nvCxnSpPr>
        <p:spPr>
          <a:xfrm flipH="1" flipV="1">
            <a:off x="7691724" y="4437463"/>
            <a:ext cx="1244169" cy="131566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H="1" flipV="1">
            <a:off x="8919822" y="5082568"/>
            <a:ext cx="19265" cy="67056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 flipV="1">
            <a:off x="8299444" y="3217753"/>
            <a:ext cx="1239532" cy="123063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 flipH="1" flipV="1">
            <a:off x="10158672" y="4471627"/>
            <a:ext cx="21360" cy="12815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 flipV="1">
            <a:off x="10172035" y="3849660"/>
            <a:ext cx="595039" cy="63390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 flipH="1">
            <a:off x="10157289" y="4479327"/>
            <a:ext cx="1255263" cy="12738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 flipH="1" flipV="1">
            <a:off x="8906552" y="4429501"/>
            <a:ext cx="15399" cy="65775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 flipV="1">
            <a:off x="8929454" y="4447145"/>
            <a:ext cx="658652" cy="63542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 flipV="1">
            <a:off x="8315679" y="3211395"/>
            <a:ext cx="8135" cy="189309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 flipH="1" flipV="1">
            <a:off x="7691686" y="3217753"/>
            <a:ext cx="38" cy="12117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 flipV="1">
            <a:off x="7691686" y="3214183"/>
            <a:ext cx="1272865" cy="122328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flipV="1">
            <a:off x="8915269" y="3819849"/>
            <a:ext cx="628344" cy="62040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>
          <a:xfrm flipV="1">
            <a:off x="8947788" y="3204168"/>
            <a:ext cx="2457733" cy="125235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H="1" flipV="1">
            <a:off x="9557053" y="3177017"/>
            <a:ext cx="11890" cy="129993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V="1">
            <a:off x="9594789" y="3845049"/>
            <a:ext cx="1163772" cy="63851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V="1">
            <a:off x="7683182" y="3211395"/>
            <a:ext cx="644936" cy="64052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 flipV="1">
            <a:off x="8947788" y="3231666"/>
            <a:ext cx="1799" cy="60981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 flipV="1">
            <a:off x="9575120" y="3224363"/>
            <a:ext cx="1230665" cy="58864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 flipH="1" flipV="1">
            <a:off x="10144018" y="3227326"/>
            <a:ext cx="9058" cy="61145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 flipH="1" flipV="1">
            <a:off x="8902363" y="4475759"/>
            <a:ext cx="1266142" cy="62849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 flipV="1">
            <a:off x="10780437" y="3235133"/>
            <a:ext cx="0" cy="184743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flipV="1">
            <a:off x="10195369" y="3838785"/>
            <a:ext cx="1210152" cy="63284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/>
          <p:cNvCxnSpPr/>
          <p:nvPr/>
        </p:nvCxnSpPr>
        <p:spPr>
          <a:xfrm flipH="1">
            <a:off x="10781370" y="3845049"/>
            <a:ext cx="629094" cy="64568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/>
          <p:cNvCxnSpPr/>
          <p:nvPr/>
        </p:nvCxnSpPr>
        <p:spPr>
          <a:xfrm flipH="1">
            <a:off x="11406046" y="3851920"/>
            <a:ext cx="19869" cy="63881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>
            <a:off x="9575606" y="3826986"/>
            <a:ext cx="1872754" cy="64877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 flipV="1">
            <a:off x="8319511" y="3235133"/>
            <a:ext cx="2471258" cy="61055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10168973" y="3235133"/>
            <a:ext cx="1244872" cy="62830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>
            <a:off x="9557992" y="3222364"/>
            <a:ext cx="1839248" cy="62679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Content Placeholder 2"/>
          <p:cNvSpPr>
            <a:spLocks noGrp="1"/>
          </p:cNvSpPr>
          <p:nvPr>
            <p:ph idx="1"/>
          </p:nvPr>
        </p:nvSpPr>
        <p:spPr>
          <a:xfrm>
            <a:off x="613296" y="1540767"/>
            <a:ext cx="6082952" cy="470629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shared ancestors are:</a:t>
            </a:r>
          </a:p>
          <a:p>
            <a:pPr lvl="1"/>
            <a:r>
              <a:rPr lang="en-US" sz="1800" dirty="0" smtClean="0"/>
              <a:t>2 (8 times), 4 (15), 5 (4), 6(12), 7(1)</a:t>
            </a:r>
          </a:p>
          <a:p>
            <a:r>
              <a:rPr lang="en-US" sz="2000" dirty="0" smtClean="0"/>
              <a:t>There are, in total, 40 shared ancestors</a:t>
            </a:r>
          </a:p>
          <a:p>
            <a:endParaRPr lang="en-US" sz="2000" dirty="0" smtClean="0"/>
          </a:p>
          <a:p>
            <a:r>
              <a:rPr lang="en-US" sz="2000" dirty="0" smtClean="0"/>
              <a:t>The probability of each gene genealogy is 1/16*1/16 = 1/256</a:t>
            </a:r>
          </a:p>
          <a:p>
            <a:r>
              <a:rPr lang="en-US" sz="2000" dirty="0" smtClean="0"/>
              <a:t>The probability of a random gene genealogy to coalesce is 40/256 = 0.16</a:t>
            </a:r>
          </a:p>
          <a:p>
            <a:r>
              <a:rPr lang="en-US" sz="2000" dirty="0" smtClean="0"/>
              <a:t>The probability of coalescence is 1/2 * </a:t>
            </a:r>
            <a:r>
              <a:rPr lang="en-US" sz="2000" dirty="0" smtClean="0"/>
              <a:t>40/256=0.08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24979" y="488240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6824979" y="425871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6824979" y="363502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6824979" y="301134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6824979" y="550609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9020" y="605273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10009781" y="605273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32040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8147066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8762093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9377119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9992146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10607172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1222199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57941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Shared genealogical ancestors vs shared genetic ancestors</a:t>
            </a:r>
            <a:endParaRPr lang="en-US" sz="3200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7287703" y="2743200"/>
            <a:ext cx="0" cy="34259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165620" y="6247057"/>
            <a:ext cx="980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Present</a:t>
            </a:r>
          </a:p>
        </p:txBody>
      </p:sp>
      <p:grpSp>
        <p:nvGrpSpPr>
          <p:cNvPr id="117" name="Group 116"/>
          <p:cNvGrpSpPr/>
          <p:nvPr/>
        </p:nvGrpSpPr>
        <p:grpSpPr>
          <a:xfrm>
            <a:off x="7510183" y="5556886"/>
            <a:ext cx="4061718" cy="349322"/>
            <a:chOff x="7567772" y="5578868"/>
            <a:chExt cx="4061718" cy="349322"/>
          </a:xfrm>
        </p:grpSpPr>
        <p:sp>
          <p:nvSpPr>
            <p:cNvPr id="118" name="Oval 117"/>
            <p:cNvSpPr/>
            <p:nvPr/>
          </p:nvSpPr>
          <p:spPr>
            <a:xfrm>
              <a:off x="8805238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9423971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>
              <a:off x="10042704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10661437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/>
            <p:cNvSpPr/>
            <p:nvPr/>
          </p:nvSpPr>
          <p:spPr>
            <a:xfrm>
              <a:off x="11280169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/>
            <p:cNvSpPr/>
            <p:nvPr/>
          </p:nvSpPr>
          <p:spPr>
            <a:xfrm>
              <a:off x="8186505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/>
            <p:cNvSpPr/>
            <p:nvPr/>
          </p:nvSpPr>
          <p:spPr>
            <a:xfrm>
              <a:off x="7567772" y="5578868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7510183" y="3047703"/>
            <a:ext cx="4061718" cy="349322"/>
            <a:chOff x="7393111" y="2405507"/>
            <a:chExt cx="4061718" cy="349322"/>
          </a:xfrm>
        </p:grpSpPr>
        <p:sp>
          <p:nvSpPr>
            <p:cNvPr id="142" name="Oval 141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7510183" y="3674999"/>
            <a:ext cx="4061718" cy="349322"/>
            <a:chOff x="7393111" y="2405507"/>
            <a:chExt cx="4061718" cy="349322"/>
          </a:xfrm>
        </p:grpSpPr>
        <p:sp>
          <p:nvSpPr>
            <p:cNvPr id="150" name="Oval 149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7510183" y="4302295"/>
            <a:ext cx="4061718" cy="349322"/>
            <a:chOff x="7393111" y="2405507"/>
            <a:chExt cx="4061718" cy="349322"/>
          </a:xfrm>
        </p:grpSpPr>
        <p:sp>
          <p:nvSpPr>
            <p:cNvPr id="158" name="Oval 157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7510183" y="4929591"/>
            <a:ext cx="4061718" cy="349322"/>
            <a:chOff x="7393111" y="2405507"/>
            <a:chExt cx="4061718" cy="349322"/>
          </a:xfrm>
        </p:grpSpPr>
        <p:sp>
          <p:nvSpPr>
            <p:cNvPr id="166" name="Oval 165"/>
            <p:cNvSpPr/>
            <p:nvPr/>
          </p:nvSpPr>
          <p:spPr>
            <a:xfrm>
              <a:off x="8630577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/>
            <p:cNvSpPr/>
            <p:nvPr/>
          </p:nvSpPr>
          <p:spPr>
            <a:xfrm>
              <a:off x="9249310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/>
            <p:nvPr/>
          </p:nvSpPr>
          <p:spPr>
            <a:xfrm>
              <a:off x="9868043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/>
            <p:cNvSpPr/>
            <p:nvPr/>
          </p:nvSpPr>
          <p:spPr>
            <a:xfrm>
              <a:off x="10486776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/>
            <p:cNvSpPr/>
            <p:nvPr/>
          </p:nvSpPr>
          <p:spPr>
            <a:xfrm>
              <a:off x="11105508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/>
            <p:cNvSpPr/>
            <p:nvPr/>
          </p:nvSpPr>
          <p:spPr>
            <a:xfrm>
              <a:off x="8011844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/>
            <p:nvPr/>
          </p:nvSpPr>
          <p:spPr>
            <a:xfrm>
              <a:off x="7393111" y="2405507"/>
              <a:ext cx="349321" cy="3493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3" name="Straight Connector 172"/>
          <p:cNvCxnSpPr/>
          <p:nvPr/>
        </p:nvCxnSpPr>
        <p:spPr>
          <a:xfrm flipH="1" flipV="1">
            <a:off x="7691724" y="4437463"/>
            <a:ext cx="1244169" cy="131566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H="1" flipV="1">
            <a:off x="8919822" y="5082568"/>
            <a:ext cx="19265" cy="67056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 flipV="1">
            <a:off x="8299444" y="3217753"/>
            <a:ext cx="1239532" cy="123063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 flipH="1" flipV="1">
            <a:off x="10158672" y="4471627"/>
            <a:ext cx="21360" cy="12815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 flipV="1">
            <a:off x="10172035" y="3849660"/>
            <a:ext cx="595039" cy="633906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 flipH="1">
            <a:off x="10157289" y="4479327"/>
            <a:ext cx="1255263" cy="12738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 flipH="1" flipV="1">
            <a:off x="8906552" y="4429501"/>
            <a:ext cx="15399" cy="657752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 flipV="1">
            <a:off x="8929454" y="4447145"/>
            <a:ext cx="658652" cy="63542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 flipV="1">
            <a:off x="8315679" y="3211395"/>
            <a:ext cx="8135" cy="189309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 flipH="1" flipV="1">
            <a:off x="7691686" y="3217753"/>
            <a:ext cx="38" cy="12117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 flipV="1">
            <a:off x="7691686" y="3214183"/>
            <a:ext cx="1272865" cy="122328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flipV="1">
            <a:off x="8915269" y="3819849"/>
            <a:ext cx="628344" cy="62040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>
          <a:xfrm flipV="1">
            <a:off x="8947788" y="3204168"/>
            <a:ext cx="2457733" cy="125235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H="1" flipV="1">
            <a:off x="9557053" y="3177017"/>
            <a:ext cx="11890" cy="129993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V="1">
            <a:off x="9594789" y="3845049"/>
            <a:ext cx="1163772" cy="63851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V="1">
            <a:off x="7683182" y="3211395"/>
            <a:ext cx="644936" cy="64052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 flipV="1">
            <a:off x="8947788" y="3231666"/>
            <a:ext cx="1799" cy="60981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 flipV="1">
            <a:off x="9575120" y="3224363"/>
            <a:ext cx="1230665" cy="58864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 flipH="1" flipV="1">
            <a:off x="10144018" y="3227326"/>
            <a:ext cx="9058" cy="61145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 flipH="1" flipV="1">
            <a:off x="8902363" y="4475759"/>
            <a:ext cx="1266142" cy="62849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 flipV="1">
            <a:off x="10780437" y="3235133"/>
            <a:ext cx="0" cy="184743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flipV="1">
            <a:off x="10195369" y="3838785"/>
            <a:ext cx="1210152" cy="63284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/>
          <p:cNvCxnSpPr/>
          <p:nvPr/>
        </p:nvCxnSpPr>
        <p:spPr>
          <a:xfrm flipH="1">
            <a:off x="10781370" y="3845049"/>
            <a:ext cx="629094" cy="64568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/>
          <p:cNvCxnSpPr/>
          <p:nvPr/>
        </p:nvCxnSpPr>
        <p:spPr>
          <a:xfrm flipH="1">
            <a:off x="11406046" y="3851920"/>
            <a:ext cx="19869" cy="638810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>
            <a:off x="9575606" y="3826986"/>
            <a:ext cx="1872754" cy="64877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 flipV="1">
            <a:off x="8319511" y="3235133"/>
            <a:ext cx="2471258" cy="61055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10168973" y="3235133"/>
            <a:ext cx="1244872" cy="628301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>
            <a:off x="9557992" y="3222364"/>
            <a:ext cx="1839248" cy="62679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Content Placeholder 2"/>
          <p:cNvSpPr>
            <a:spLocks noGrp="1"/>
          </p:cNvSpPr>
          <p:nvPr>
            <p:ph idx="1"/>
          </p:nvPr>
        </p:nvSpPr>
        <p:spPr>
          <a:xfrm>
            <a:off x="613296" y="1540767"/>
            <a:ext cx="6082952" cy="5062462"/>
          </a:xfrm>
        </p:spPr>
        <p:txBody>
          <a:bodyPr>
            <a:normAutofit/>
          </a:bodyPr>
          <a:lstStyle/>
          <a:p>
            <a:r>
              <a:rPr lang="en-US" dirty="0" smtClean="0"/>
              <a:t>At each locus (separated by recombination along one of the branches), the gene genealogy of A and B may either coalesce or not</a:t>
            </a:r>
          </a:p>
          <a:p>
            <a:endParaRPr lang="en-US" dirty="0" smtClean="0"/>
          </a:p>
          <a:p>
            <a:r>
              <a:rPr lang="en-US" dirty="0" smtClean="0"/>
              <a:t>Each locus where they coalesce will be observed as an IBD segment</a:t>
            </a:r>
          </a:p>
          <a:p>
            <a:endParaRPr lang="en-US" dirty="0" smtClean="0"/>
          </a:p>
          <a:p>
            <a:r>
              <a:rPr lang="en-US" dirty="0" smtClean="0"/>
              <a:t>IBD segments in different loci are either due to the same or different shared genealogical ancestor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24979" y="488240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6824979" y="425871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6824979" y="363502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6824979" y="301134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6824979" y="550609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9020" y="605273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10009781" y="605273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32040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8147066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8762093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9377119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9992146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10607172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1222199" y="25548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1293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Shared genealogical ancestors vs shared genetic ancestors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0081" y="1665252"/>
                <a:ext cx="6082952" cy="4472245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Different pairs of individuals can have (say) one shared genealogical ancestor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but differ widely in the number of IBD segments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This is because of the number of times that ancestor is shared: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If the ancestor is shared through multiple paths, the probability of the gene genealogies to coalesce is higher </a:t>
                </a:r>
              </a:p>
            </p:txBody>
          </p:sp>
        </mc:Choice>
        <mc:Fallback xmlns="">
          <p:sp>
            <p:nvSpPr>
              <p:cNvPr id="20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0081" y="1665252"/>
                <a:ext cx="6082952" cy="4472245"/>
              </a:xfrm>
              <a:blipFill>
                <a:blip r:embed="rId2"/>
                <a:stretch>
                  <a:fillRect l="-1403" t="-1907" r="-2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8769020" y="6081612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10522598" y="6081612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8027470" y="5091763"/>
            <a:ext cx="821797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8316227" y="5091763"/>
            <a:ext cx="533040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8769020" y="5091763"/>
            <a:ext cx="80247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H="1">
            <a:off x="8849268" y="5091763"/>
            <a:ext cx="169604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8849267" y="5128875"/>
            <a:ext cx="381359" cy="84702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H="1">
            <a:off x="8849266" y="5128875"/>
            <a:ext cx="621993" cy="84702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8631536" y="5091762"/>
            <a:ext cx="177606" cy="88413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9829729" y="5128876"/>
            <a:ext cx="821797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10118486" y="5128876"/>
            <a:ext cx="533040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10571279" y="5128876"/>
            <a:ext cx="80247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10651527" y="5128876"/>
            <a:ext cx="169604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flipH="1">
            <a:off x="10651526" y="5165988"/>
            <a:ext cx="381359" cy="84702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H="1">
            <a:off x="10651525" y="5165988"/>
            <a:ext cx="621993" cy="84702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10433795" y="5128875"/>
            <a:ext cx="177606" cy="88413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8312764" y="4524461"/>
            <a:ext cx="1128130" cy="55425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9440894" y="4524460"/>
            <a:ext cx="1380237" cy="64152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8688774" y="350126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0442352" y="350126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</a:t>
            </a:r>
          </a:p>
        </p:txBody>
      </p:sp>
      <p:cxnSp>
        <p:nvCxnSpPr>
          <p:cNvPr id="128" name="Straight Connector 127"/>
          <p:cNvCxnSpPr/>
          <p:nvPr/>
        </p:nvCxnSpPr>
        <p:spPr>
          <a:xfrm>
            <a:off x="7947224" y="2511416"/>
            <a:ext cx="821797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8235981" y="2511416"/>
            <a:ext cx="533040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8688774" y="2511416"/>
            <a:ext cx="80247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H="1">
            <a:off x="8769022" y="2511416"/>
            <a:ext cx="169604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H="1">
            <a:off x="8769021" y="2548528"/>
            <a:ext cx="381359" cy="84702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>
            <a:off x="8769020" y="2548528"/>
            <a:ext cx="621993" cy="84702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8551290" y="2511415"/>
            <a:ext cx="177606" cy="88413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9749483" y="2548529"/>
            <a:ext cx="821797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10038240" y="2548529"/>
            <a:ext cx="533040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10491033" y="2548529"/>
            <a:ext cx="80247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H="1">
            <a:off x="10571281" y="2548529"/>
            <a:ext cx="169604" cy="921249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H="1">
            <a:off x="10571280" y="2585641"/>
            <a:ext cx="381359" cy="84702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10571279" y="2585641"/>
            <a:ext cx="621993" cy="84702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>
            <a:off x="10353549" y="2548528"/>
            <a:ext cx="177606" cy="884137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 flipH="1">
            <a:off x="8232518" y="1944114"/>
            <a:ext cx="1128130" cy="554255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/>
        </p:nvCxnSpPr>
        <p:spPr>
          <a:xfrm>
            <a:off x="9360648" y="1944113"/>
            <a:ext cx="1380237" cy="64152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 flipH="1">
            <a:off x="8550945" y="1944113"/>
            <a:ext cx="807704" cy="563543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 flipH="1">
            <a:off x="9148895" y="1931066"/>
            <a:ext cx="209753" cy="633204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9347122" y="1944112"/>
            <a:ext cx="711120" cy="620158"/>
          </a:xfrm>
          <a:prstGeom prst="line">
            <a:avLst/>
          </a:prstGeom>
          <a:ln w="19050">
            <a:solidFill>
              <a:srgbClr val="66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599414" y="1462356"/>
            <a:ext cx="1754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Shared 6 times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8719114" y="4087237"/>
            <a:ext cx="1634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Shared once</a:t>
            </a:r>
          </a:p>
        </p:txBody>
      </p:sp>
    </p:spTree>
    <p:extLst>
      <p:ext uri="{BB962C8B-B14F-4D97-AF65-F5344CB8AC3E}">
        <p14:creationId xmlns:p14="http://schemas.microsoft.com/office/powerpoint/2010/main" val="127894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all Ashkenazi Jews third-cousins?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598" y="2805722"/>
            <a:ext cx="4030951" cy="30243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3960" y="6134807"/>
            <a:ext cx="5509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Carmi et al., Nat </a:t>
            </a:r>
            <a:r>
              <a:rPr lang="en-US" sz="1600" dirty="0" err="1"/>
              <a:t>Commun</a:t>
            </a:r>
            <a:r>
              <a:rPr lang="en-US" sz="1600" dirty="0"/>
              <a:t>, 2014</a:t>
            </a:r>
          </a:p>
          <a:p>
            <a:r>
              <a:rPr lang="en-US" sz="1600" dirty="0"/>
              <a:t>See also: </a:t>
            </a:r>
            <a:r>
              <a:rPr lang="en-US" sz="1600" dirty="0" err="1"/>
              <a:t>Atzmon</a:t>
            </a:r>
            <a:r>
              <a:rPr lang="en-US" sz="1600" dirty="0"/>
              <a:t> et al., AJHG, 2010, </a:t>
            </a:r>
            <a:r>
              <a:rPr lang="en-US" sz="1600" dirty="0" err="1"/>
              <a:t>Palamara</a:t>
            </a:r>
            <a:r>
              <a:rPr lang="en-US" sz="1600" dirty="0"/>
              <a:t> et al., AJHG, 2012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997" y="1544265"/>
            <a:ext cx="96266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Ashkenazi Jews (AJ) share large numbers of IBD segments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 </a:t>
            </a:r>
            <a:r>
              <a:rPr lang="en-US" sz="2400" dirty="0"/>
              <a:t>pair of AJ individuals shares 1-2% of their genome (≈10-15 long blocks)</a:t>
            </a:r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"/>
          <a:stretch/>
        </p:blipFill>
        <p:spPr>
          <a:xfrm>
            <a:off x="6963868" y="3282945"/>
            <a:ext cx="2898010" cy="2930174"/>
          </a:xfrm>
        </p:spPr>
      </p:pic>
      <p:sp>
        <p:nvSpPr>
          <p:cNvPr id="8" name="TextBox 7"/>
          <p:cNvSpPr txBox="1"/>
          <p:nvPr/>
        </p:nvSpPr>
        <p:spPr>
          <a:xfrm>
            <a:off x="6936832" y="2939132"/>
            <a:ext cx="292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Gusev</a:t>
            </a:r>
            <a:r>
              <a:rPr lang="en-US" sz="1600" dirty="0"/>
              <a:t> et al., </a:t>
            </a:r>
            <a:r>
              <a:rPr lang="en-US" sz="1600" dirty="0" err="1"/>
              <a:t>Mol</a:t>
            </a:r>
            <a:r>
              <a:rPr lang="en-US" sz="1600" dirty="0"/>
              <a:t> </a:t>
            </a:r>
            <a:r>
              <a:rPr lang="en-US" sz="1600" dirty="0" err="1"/>
              <a:t>Biol</a:t>
            </a:r>
            <a:r>
              <a:rPr lang="en-US" sz="1600" dirty="0"/>
              <a:t> </a:t>
            </a:r>
            <a:r>
              <a:rPr lang="en-US" sz="1600" dirty="0" err="1"/>
              <a:t>Evol</a:t>
            </a:r>
            <a:r>
              <a:rPr lang="en-US" sz="1600" dirty="0"/>
              <a:t>, 2012</a:t>
            </a:r>
          </a:p>
        </p:txBody>
      </p:sp>
      <p:sp>
        <p:nvSpPr>
          <p:cNvPr id="9" name="Oval 8"/>
          <p:cNvSpPr/>
          <p:nvPr/>
        </p:nvSpPr>
        <p:spPr>
          <a:xfrm>
            <a:off x="10150868" y="3616709"/>
            <a:ext cx="274320" cy="276447"/>
          </a:xfrm>
          <a:prstGeom prst="ellipse">
            <a:avLst/>
          </a:prstGeom>
          <a:solidFill>
            <a:srgbClr val="A0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150868" y="3945780"/>
            <a:ext cx="274320" cy="276447"/>
          </a:xfrm>
          <a:prstGeom prst="ellipse">
            <a:avLst/>
          </a:prstGeom>
          <a:solidFill>
            <a:srgbClr val="1A7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0150868" y="4429472"/>
            <a:ext cx="274320" cy="276447"/>
          </a:xfrm>
          <a:prstGeom prst="ellipse">
            <a:avLst/>
          </a:prstGeom>
          <a:solidFill>
            <a:srgbClr val="B0E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0420220" y="3739148"/>
            <a:ext cx="394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AJ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0219" y="436400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73275" y="4872525"/>
            <a:ext cx="991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Links: sharing &gt;100cM</a:t>
            </a:r>
          </a:p>
        </p:txBody>
      </p:sp>
    </p:spTree>
    <p:extLst>
      <p:ext uri="{BB962C8B-B14F-4D97-AF65-F5344CB8AC3E}">
        <p14:creationId xmlns:p14="http://schemas.microsoft.com/office/powerpoint/2010/main" val="14535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all </a:t>
            </a:r>
            <a:r>
              <a:rPr lang="en-US" dirty="0" smtClean="0"/>
              <a:t>Ashkenazi Jews </a:t>
            </a:r>
            <a:r>
              <a:rPr lang="en-US" dirty="0"/>
              <a:t>third-cousins?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0" y="1678557"/>
            <a:ext cx="9776917" cy="4239358"/>
          </a:xfrm>
        </p:spPr>
        <p:txBody>
          <a:bodyPr>
            <a:normAutofit/>
          </a:bodyPr>
          <a:lstStyle/>
          <a:p>
            <a:r>
              <a:rPr lang="en-US" dirty="0" smtClean="0"/>
              <a:t>Does the excess IBD sharing mean that AJ are all third cousins?</a:t>
            </a:r>
          </a:p>
          <a:p>
            <a:endParaRPr lang="en-US" dirty="0" smtClean="0"/>
          </a:p>
          <a:p>
            <a:r>
              <a:rPr lang="en-US" dirty="0" smtClean="0"/>
              <a:t>Not genealogically!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total amount of genetic material shared between any random pair of AJ is </a:t>
            </a:r>
            <a:r>
              <a:rPr lang="en-US" i="1" dirty="0">
                <a:solidFill>
                  <a:srgbClr val="1F4E79"/>
                </a:solidFill>
              </a:rPr>
              <a:t>about</a:t>
            </a:r>
            <a:r>
              <a:rPr lang="en-US" dirty="0">
                <a:solidFill>
                  <a:srgbClr val="1F4E79"/>
                </a:solidFill>
              </a:rPr>
              <a:t> </a:t>
            </a:r>
            <a:r>
              <a:rPr lang="en-US" dirty="0"/>
              <a:t>the same as third cousins</a:t>
            </a:r>
          </a:p>
          <a:p>
            <a:endParaRPr lang="en-US" dirty="0" smtClean="0"/>
          </a:p>
          <a:p>
            <a:r>
              <a:rPr lang="en-US" dirty="0" smtClean="0"/>
              <a:t>This is because all AJ have many shared ancestors 20-30 generations ago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72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Ashkenazi demography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0" y="1678557"/>
            <a:ext cx="9776917" cy="4239358"/>
          </a:xfrm>
        </p:spPr>
        <p:txBody>
          <a:bodyPr>
            <a:normAutofit/>
          </a:bodyPr>
          <a:lstStyle/>
          <a:p>
            <a:r>
              <a:rPr lang="en-US" dirty="0" smtClean="0"/>
              <a:t>The Ashkenazi population has experienced a “bottleneck” 20-30 generations ago</a:t>
            </a:r>
          </a:p>
          <a:p>
            <a:r>
              <a:rPr lang="en-US" dirty="0" smtClean="0"/>
              <a:t>Pairs of individuals have high probability to have a common ancestor at the time of the bottleneck</a:t>
            </a:r>
          </a:p>
          <a:p>
            <a:endParaRPr lang="en-US" dirty="0" smtClean="0"/>
          </a:p>
          <a:p>
            <a:r>
              <a:rPr lang="en-US" dirty="0" smtClean="0"/>
              <a:t>IBD segments from 20-30 generations ago are </a:t>
            </a:r>
            <a:r>
              <a:rPr lang="en-US" dirty="0"/>
              <a:t>much shorter and have more differences compared to cousins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313832" y="4788891"/>
            <a:ext cx="5284304" cy="1669927"/>
            <a:chOff x="3309679" y="1626086"/>
            <a:chExt cx="5284304" cy="1669927"/>
          </a:xfrm>
        </p:grpSpPr>
        <p:pic>
          <p:nvPicPr>
            <p:cNvPr id="5" name="Picture 3" descr="D:\Work\Genetics\AJSequencing\Docs\Paper\Demography\AJBottleneckFull4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1" t="54286" r="5571" b="6131"/>
            <a:stretch/>
          </p:blipFill>
          <p:spPr bwMode="auto">
            <a:xfrm>
              <a:off x="3309679" y="1626086"/>
              <a:ext cx="5284304" cy="1669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419061" y="1694745"/>
              <a:ext cx="1336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Time (years)</a:t>
              </a:r>
              <a:endParaRPr lang="en-US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811220" y="5874043"/>
            <a:ext cx="20350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Assuming</a:t>
            </a:r>
            <a:br>
              <a:rPr lang="en-US" sz="1600" dirty="0" smtClean="0"/>
            </a:br>
            <a:r>
              <a:rPr lang="en-US" sz="1600" dirty="0" smtClean="0"/>
              <a:t>1 generation=25 years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195" y="5240703"/>
            <a:ext cx="1595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28 generations</a:t>
            </a:r>
          </a:p>
        </p:txBody>
      </p:sp>
    </p:spTree>
    <p:extLst>
      <p:ext uri="{BB962C8B-B14F-4D97-AF65-F5344CB8AC3E}">
        <p14:creationId xmlns:p14="http://schemas.microsoft.com/office/powerpoint/2010/main" val="277500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all AJ third-cousins?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6187" y="323835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6187" y="3839040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" name="Rectangle 5"/>
          <p:cNvSpPr/>
          <p:nvPr/>
        </p:nvSpPr>
        <p:spPr>
          <a:xfrm>
            <a:off x="2413907" y="3339194"/>
            <a:ext cx="7845878" cy="2958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13907" y="3930032"/>
            <a:ext cx="7845878" cy="2958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773136" y="3339194"/>
                <a:ext cx="3167743" cy="295853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136" y="3339194"/>
                <a:ext cx="3167743" cy="295853"/>
              </a:xfrm>
              <a:prstGeom prst="rect">
                <a:avLst/>
              </a:prstGeom>
              <a:blipFill>
                <a:blip r:embed="rId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773136" y="3930032"/>
                <a:ext cx="3167743" cy="295853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136" y="3930032"/>
                <a:ext cx="3167743" cy="295853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773136" y="2710544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Cousins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86187" y="534514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6187" y="5945829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26339" y="5437018"/>
            <a:ext cx="7845878" cy="2958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426339" y="6027856"/>
            <a:ext cx="7845878" cy="2958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785568" y="5437018"/>
                <a:ext cx="616219" cy="295853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 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568" y="5437018"/>
                <a:ext cx="616219" cy="295853"/>
              </a:xfrm>
              <a:prstGeom prst="rect">
                <a:avLst/>
              </a:prstGeom>
              <a:blipFill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2785567" y="4808368"/>
            <a:ext cx="1779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Unrelated AJ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785568" y="6027856"/>
                <a:ext cx="616219" cy="295853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 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568" y="6027856"/>
                <a:ext cx="616219" cy="295853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113625" y="5433670"/>
                <a:ext cx="426462" cy="297618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625" y="5433670"/>
                <a:ext cx="426462" cy="297618"/>
              </a:xfrm>
              <a:prstGeom prst="rect">
                <a:avLst/>
              </a:prstGeom>
              <a:blipFill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113624" y="6017927"/>
                <a:ext cx="426462" cy="302435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624" y="6017927"/>
                <a:ext cx="426462" cy="302435"/>
              </a:xfrm>
              <a:prstGeom prst="rect">
                <a:avLst/>
              </a:prstGeom>
              <a:blipFill>
                <a:blip r:embed="rId7"/>
                <a:stretch>
                  <a:fillRect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5596060" y="5433671"/>
            <a:ext cx="344819" cy="294271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1F4E79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11202" y="6026091"/>
            <a:ext cx="344819" cy="294271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1F4E7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525776" y="5433671"/>
                <a:ext cx="590761" cy="294270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5776" y="5433671"/>
                <a:ext cx="590761" cy="294270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540918" y="6026091"/>
                <a:ext cx="590761" cy="294270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0918" y="6026091"/>
                <a:ext cx="590761" cy="294270"/>
              </a:xfrm>
              <a:prstGeom prst="rect">
                <a:avLst/>
              </a:prstGeom>
              <a:blipFill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9488425" y="5433671"/>
                <a:ext cx="297833" cy="294271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8425" y="5433671"/>
                <a:ext cx="297833" cy="294271"/>
              </a:xfrm>
              <a:prstGeom prst="rect">
                <a:avLst/>
              </a:prstGeom>
              <a:blipFill>
                <a:blip r:embed="rId10"/>
                <a:stretch>
                  <a:fillRect l="-10000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9488425" y="6026091"/>
                <a:ext cx="312975" cy="294271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8425" y="6026091"/>
                <a:ext cx="312975" cy="294271"/>
              </a:xfrm>
              <a:prstGeom prst="rect">
                <a:avLst/>
              </a:prstGeom>
              <a:blipFill>
                <a:blip r:embed="rId11"/>
                <a:stretch>
                  <a:fillRect l="-7547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2335963" y="1954368"/>
            <a:ext cx="1553936" cy="307365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985485" y="1923222"/>
            <a:ext cx="3449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Nearly-identical genomic block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30866" y="1943304"/>
            <a:ext cx="33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1F4E79"/>
                </a:solidFill>
              </a:rPr>
              <a:t>*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1813" y="1931351"/>
            <a:ext cx="145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Difference</a:t>
            </a:r>
          </a:p>
        </p:txBody>
      </p:sp>
    </p:spTree>
    <p:extLst>
      <p:ext uri="{BB962C8B-B14F-4D97-AF65-F5344CB8AC3E}">
        <p14:creationId xmlns:p14="http://schemas.microsoft.com/office/powerpoint/2010/main" val="75348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rgbClr val="00206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45165</TotalTime>
  <Words>4581</Words>
  <Application>Microsoft Office PowerPoint</Application>
  <PresentationFormat>Widescreen</PresentationFormat>
  <Paragraphs>1374</Paragraphs>
  <Slides>105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15" baseType="lpstr">
      <vt:lpstr>Arial</vt:lpstr>
      <vt:lpstr>Calibri</vt:lpstr>
      <vt:lpstr>Cambria Math</vt:lpstr>
      <vt:lpstr>Courier</vt:lpstr>
      <vt:lpstr>Courier New</vt:lpstr>
      <vt:lpstr>David</vt:lpstr>
      <vt:lpstr>Kohinoor Devanagari</vt:lpstr>
      <vt:lpstr>Times New Roman</vt:lpstr>
      <vt:lpstr>Wingdings</vt:lpstr>
      <vt:lpstr>LecturesEnglish</vt:lpstr>
      <vt:lpstr>Personal Genomics</vt:lpstr>
      <vt:lpstr>How to define relatedness between two individuals?</vt:lpstr>
      <vt:lpstr>Self-relationship</vt:lpstr>
      <vt:lpstr>Parent-child relationship</vt:lpstr>
      <vt:lpstr>Grandparent-grandchild relationship</vt:lpstr>
      <vt:lpstr>Is z_1 always exactly 1/2?</vt:lpstr>
      <vt:lpstr>Half siblings</vt:lpstr>
      <vt:lpstr>Full siblings</vt:lpstr>
      <vt:lpstr>Full siblings</vt:lpstr>
      <vt:lpstr>Uncle-nephew</vt:lpstr>
      <vt:lpstr>Uncle-nephew</vt:lpstr>
      <vt:lpstr>First cousins</vt:lpstr>
      <vt:lpstr>Second cousins</vt:lpstr>
      <vt:lpstr>k^"th" -cousins</vt:lpstr>
      <vt:lpstr>Note</vt:lpstr>
      <vt:lpstr>How to compute the kinship generally?</vt:lpstr>
      <vt:lpstr>How to compute the kinship generally?</vt:lpstr>
      <vt:lpstr>Examples</vt:lpstr>
      <vt:lpstr>Examples</vt:lpstr>
      <vt:lpstr>Examples</vt:lpstr>
      <vt:lpstr>Summary of coefficients of relatedness</vt:lpstr>
      <vt:lpstr>Summary of coefficients of relatedness</vt:lpstr>
      <vt:lpstr>Why study relationships?</vt:lpstr>
      <vt:lpstr>Umbilical cord blood donor</vt:lpstr>
      <vt:lpstr>Why study relationships?</vt:lpstr>
      <vt:lpstr>Naïve idea</vt:lpstr>
      <vt:lpstr>But how do the genotypes compare?</vt:lpstr>
      <vt:lpstr>But how do the genotypes compare?</vt:lpstr>
      <vt:lpstr>Comparing diploid individuals</vt:lpstr>
      <vt:lpstr>Comparing diploid individuals: IBD0</vt:lpstr>
      <vt:lpstr>Comparing diploid individuals: IBD1</vt:lpstr>
      <vt:lpstr>Comparing diploid individuals: IBD1</vt:lpstr>
      <vt:lpstr>Comparing diploid individuals: IBD1</vt:lpstr>
      <vt:lpstr>Comparing diploid individuals: IBD1</vt:lpstr>
      <vt:lpstr>Comparing diploid individuals: IBD2</vt:lpstr>
      <vt:lpstr>Comparing diploid individuals: IBD2</vt:lpstr>
      <vt:lpstr>Plink’s algorithm</vt:lpstr>
      <vt:lpstr>Plink’s algorithm: P(S_0 )</vt:lpstr>
      <vt:lpstr>Plink’s algorithm: P(S_1 )</vt:lpstr>
      <vt:lpstr>Plink’s algorithm: P(S_1 )</vt:lpstr>
      <vt:lpstr>Plink’s algorithm: P(S_2 )</vt:lpstr>
      <vt:lpstr>Plink’s algorithm: P(S_2 )</vt:lpstr>
      <vt:lpstr>Plink’s algorithm: P(S_2 )</vt:lpstr>
      <vt:lpstr>Plink’s algorithm: putting it all together</vt:lpstr>
      <vt:lpstr>Plink’s algorithm: putting it all together</vt:lpstr>
      <vt:lpstr>KING: A “robust” method</vt:lpstr>
      <vt:lpstr>Generalization</vt:lpstr>
      <vt:lpstr>What is the relationship?</vt:lpstr>
      <vt:lpstr>IBD is a property of segments</vt:lpstr>
      <vt:lpstr>Demonstration</vt:lpstr>
      <vt:lpstr>How are IBD segments detected?</vt:lpstr>
      <vt:lpstr>Additional problems</vt:lpstr>
      <vt:lpstr>GERMLINE</vt:lpstr>
      <vt:lpstr>How does GERMLINE work?</vt:lpstr>
      <vt:lpstr>Hash table</vt:lpstr>
      <vt:lpstr>How does GERMLINE work?</vt:lpstr>
      <vt:lpstr>How does GERMLINE work?</vt:lpstr>
      <vt:lpstr>How does GERMLINE work?</vt:lpstr>
      <vt:lpstr>Cleaning false positives</vt:lpstr>
      <vt:lpstr>Unphased genotypes?</vt:lpstr>
      <vt:lpstr>A better method for unphased data</vt:lpstr>
      <vt:lpstr>A better method for unphased data</vt:lpstr>
      <vt:lpstr>How does IBD separate relatives?</vt:lpstr>
      <vt:lpstr>Shared cM project</vt:lpstr>
      <vt:lpstr>More resources</vt:lpstr>
      <vt:lpstr>Separating very close relatives</vt:lpstr>
      <vt:lpstr>Half siblings</vt:lpstr>
      <vt:lpstr>k^"th" -cousins: must they share?</vt:lpstr>
      <vt:lpstr>Genealogical ancestors vs genetic ancestors</vt:lpstr>
      <vt:lpstr>Genealogical ancestors vs genetic ancestors</vt:lpstr>
      <vt:lpstr>Genealogical ancestors vs genetic ancestors</vt:lpstr>
      <vt:lpstr>Why would the genealogy change?</vt:lpstr>
      <vt:lpstr>Genealogical ancestors vs genetic ancestors</vt:lpstr>
      <vt:lpstr>Shared genealogical ancestors</vt:lpstr>
      <vt:lpstr>Shared genealogical ancestors</vt:lpstr>
      <vt:lpstr>How many IBD segments do we expect?</vt:lpstr>
      <vt:lpstr>How many IBD segments do we expect?</vt:lpstr>
      <vt:lpstr>The number of segments</vt:lpstr>
      <vt:lpstr>Simulations with more detailed models</vt:lpstr>
      <vt:lpstr>The lengths of segments</vt:lpstr>
      <vt:lpstr>Are we related to our ancestors?</vt:lpstr>
      <vt:lpstr>Genealogical ancestors vs genetic ancestors</vt:lpstr>
      <vt:lpstr>Empirical performance</vt:lpstr>
      <vt:lpstr>Empirical performance</vt:lpstr>
      <vt:lpstr>The genealogical ancestors before many generations</vt:lpstr>
      <vt:lpstr>The probability to share an ancestor</vt:lpstr>
      <vt:lpstr>The probability to coalesce</vt:lpstr>
      <vt:lpstr>Shared genealogical ancestors</vt:lpstr>
      <vt:lpstr>The number of genealogical ancestors</vt:lpstr>
      <vt:lpstr>The number of genealogical ancestors</vt:lpstr>
      <vt:lpstr>Implications</vt:lpstr>
      <vt:lpstr>Implications</vt:lpstr>
      <vt:lpstr>Shared genealogical ancestors vs shared genetic ancestors</vt:lpstr>
      <vt:lpstr>Genealogical vs genetic co-ancestry</vt:lpstr>
      <vt:lpstr>The genealogical/genetic ancestor of all humans</vt:lpstr>
      <vt:lpstr>The genetic MRCAs of all humans</vt:lpstr>
      <vt:lpstr>Y chr/mt DNA vs the autosomes</vt:lpstr>
      <vt:lpstr>Shared genealogical ancestors vs shared genetic ancestors</vt:lpstr>
      <vt:lpstr>Shared genealogical ancestors vs shared genetic ancestors</vt:lpstr>
      <vt:lpstr>Shared genealogical ancestors vs shared genetic ancestors</vt:lpstr>
      <vt:lpstr>Shared genealogical ancestors vs shared genetic ancestors</vt:lpstr>
      <vt:lpstr>Are all Ashkenazi Jews third-cousins?</vt:lpstr>
      <vt:lpstr>Are all Ashkenazi Jews third-cousins?</vt:lpstr>
      <vt:lpstr>Ashkenazi demography</vt:lpstr>
      <vt:lpstr>Are all AJ third-cousins?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3314</cp:revision>
  <dcterms:created xsi:type="dcterms:W3CDTF">2016-11-13T19:58:29Z</dcterms:created>
  <dcterms:modified xsi:type="dcterms:W3CDTF">2020-02-15T16:19:35Z</dcterms:modified>
</cp:coreProperties>
</file>