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hart30.xml" ContentType="application/vnd.openxmlformats-officedocument.drawingml.chart+xml"/>
  <Override PartName="/ppt/charts/chart40.xml" ContentType="application/vnd.openxmlformats-officedocument.drawingml.chart+xml"/>
  <Override PartName="/ppt/charts/colors30.xml" ContentType="application/vnd.ms-office.chartcolorstyle+xml"/>
  <Override PartName="/ppt/charts/style30.xml" ContentType="application/vnd.ms-office.chartstyle+xml"/>
  <Override PartName="/ppt/charts/colors40.xml" ContentType="application/vnd.ms-office.chartcolorstyle+xml"/>
  <Override PartName="/ppt/charts/style40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6"/>
  </p:notesMasterIdLst>
  <p:sldIdLst>
    <p:sldId id="316" r:id="rId2"/>
    <p:sldId id="389" r:id="rId3"/>
    <p:sldId id="258" r:id="rId4"/>
    <p:sldId id="379" r:id="rId5"/>
    <p:sldId id="390" r:id="rId6"/>
    <p:sldId id="391" r:id="rId7"/>
    <p:sldId id="392" r:id="rId8"/>
    <p:sldId id="393" r:id="rId9"/>
    <p:sldId id="394" r:id="rId10"/>
    <p:sldId id="396" r:id="rId11"/>
    <p:sldId id="397" r:id="rId12"/>
    <p:sldId id="398" r:id="rId13"/>
    <p:sldId id="380" r:id="rId14"/>
    <p:sldId id="309" r:id="rId15"/>
    <p:sldId id="454" r:id="rId16"/>
    <p:sldId id="399" r:id="rId17"/>
    <p:sldId id="400" r:id="rId18"/>
    <p:sldId id="401" r:id="rId19"/>
    <p:sldId id="402" r:id="rId20"/>
    <p:sldId id="403" r:id="rId21"/>
    <p:sldId id="404" r:id="rId22"/>
    <p:sldId id="405" r:id="rId23"/>
    <p:sldId id="406" r:id="rId24"/>
    <p:sldId id="407" r:id="rId25"/>
    <p:sldId id="455" r:id="rId26"/>
    <p:sldId id="456" r:id="rId27"/>
    <p:sldId id="457" r:id="rId28"/>
    <p:sldId id="458" r:id="rId29"/>
    <p:sldId id="504" r:id="rId30"/>
    <p:sldId id="506" r:id="rId31"/>
    <p:sldId id="459" r:id="rId32"/>
    <p:sldId id="461" r:id="rId33"/>
    <p:sldId id="462" r:id="rId34"/>
    <p:sldId id="463" r:id="rId35"/>
    <p:sldId id="464" r:id="rId36"/>
    <p:sldId id="465" r:id="rId37"/>
    <p:sldId id="466" r:id="rId38"/>
    <p:sldId id="467" r:id="rId39"/>
    <p:sldId id="469" r:id="rId40"/>
    <p:sldId id="471" r:id="rId41"/>
    <p:sldId id="472" r:id="rId42"/>
    <p:sldId id="473" r:id="rId43"/>
    <p:sldId id="474" r:id="rId44"/>
    <p:sldId id="475" r:id="rId45"/>
    <p:sldId id="476" r:id="rId46"/>
    <p:sldId id="477" r:id="rId47"/>
    <p:sldId id="478" r:id="rId48"/>
    <p:sldId id="479" r:id="rId49"/>
    <p:sldId id="507" r:id="rId50"/>
    <p:sldId id="489" r:id="rId51"/>
    <p:sldId id="490" r:id="rId52"/>
    <p:sldId id="491" r:id="rId53"/>
    <p:sldId id="508" r:id="rId54"/>
    <p:sldId id="493" r:id="rId55"/>
    <p:sldId id="494" r:id="rId56"/>
    <p:sldId id="495" r:id="rId57"/>
    <p:sldId id="498" r:id="rId58"/>
    <p:sldId id="496" r:id="rId59"/>
    <p:sldId id="497" r:id="rId60"/>
    <p:sldId id="499" r:id="rId61"/>
    <p:sldId id="500" r:id="rId62"/>
    <p:sldId id="501" r:id="rId63"/>
    <p:sldId id="502" r:id="rId64"/>
    <p:sldId id="503" r:id="rId6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E487CF9-D67C-4354-9338-30B06FEFFD9C}">
          <p14:sldIdLst>
            <p14:sldId id="316"/>
            <p14:sldId id="389"/>
            <p14:sldId id="258"/>
            <p14:sldId id="379"/>
            <p14:sldId id="390"/>
            <p14:sldId id="391"/>
            <p14:sldId id="392"/>
            <p14:sldId id="393"/>
            <p14:sldId id="394"/>
            <p14:sldId id="396"/>
            <p14:sldId id="397"/>
            <p14:sldId id="398"/>
            <p14:sldId id="380"/>
            <p14:sldId id="309"/>
            <p14:sldId id="454"/>
            <p14:sldId id="399"/>
            <p14:sldId id="400"/>
            <p14:sldId id="401"/>
            <p14:sldId id="402"/>
            <p14:sldId id="403"/>
            <p14:sldId id="404"/>
            <p14:sldId id="405"/>
            <p14:sldId id="406"/>
            <p14:sldId id="407"/>
            <p14:sldId id="455"/>
            <p14:sldId id="456"/>
            <p14:sldId id="457"/>
            <p14:sldId id="458"/>
            <p14:sldId id="504"/>
            <p14:sldId id="506"/>
            <p14:sldId id="459"/>
            <p14:sldId id="461"/>
            <p14:sldId id="462"/>
            <p14:sldId id="463"/>
            <p14:sldId id="464"/>
            <p14:sldId id="465"/>
            <p14:sldId id="466"/>
            <p14:sldId id="467"/>
            <p14:sldId id="469"/>
            <p14:sldId id="471"/>
            <p14:sldId id="472"/>
            <p14:sldId id="473"/>
            <p14:sldId id="474"/>
            <p14:sldId id="475"/>
            <p14:sldId id="476"/>
            <p14:sldId id="477"/>
            <p14:sldId id="478"/>
            <p14:sldId id="479"/>
            <p14:sldId id="507"/>
            <p14:sldId id="489"/>
            <p14:sldId id="490"/>
            <p14:sldId id="491"/>
            <p14:sldId id="508"/>
            <p14:sldId id="493"/>
            <p14:sldId id="494"/>
            <p14:sldId id="495"/>
            <p14:sldId id="498"/>
            <p14:sldId id="496"/>
            <p14:sldId id="497"/>
            <p14:sldId id="499"/>
            <p14:sldId id="500"/>
            <p14:sldId id="501"/>
            <p14:sldId id="502"/>
            <p14:sldId id="50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A50021"/>
    <a:srgbClr val="960000"/>
    <a:srgbClr val="800000"/>
    <a:srgbClr val="480000"/>
    <a:srgbClr val="EAF2FA"/>
    <a:srgbClr val="548235"/>
    <a:srgbClr val="C00000"/>
    <a:srgbClr val="0033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5" autoAdjust="0"/>
    <p:restoredTop sz="94883" autoAdjust="0"/>
  </p:normalViewPr>
  <p:slideViewPr>
    <p:cSldViewPr snapToGrid="0">
      <p:cViewPr varScale="1">
        <p:scale>
          <a:sx n="63" d="100"/>
          <a:sy n="63" d="100"/>
        </p:scale>
        <p:origin x="64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31578947368421"/>
          <c:y val="4.6153846153846156E-2"/>
          <c:w val="0.78618421052631582"/>
          <c:h val="0.81538461538461537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solidFill>
                <a:srgbClr val="002060"/>
              </a:solidFill>
              <a:ln w="63500" cap="rnd">
                <a:solidFill>
                  <a:srgbClr val="002060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Sheet1!$A$1:$A$4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</c:numCache>
            </c:numRef>
          </c:xVal>
          <c:yVal>
            <c:numRef>
              <c:f>Sheet1!$B$1:$B$4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2.5</c:v>
                </c:pt>
                <c:pt idx="3">
                  <c:v>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91A-495F-A591-55AB1DBBE6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6480712"/>
        <c:axId val="346487768"/>
      </c:scatterChart>
      <c:valAx>
        <c:axId val="346480712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46487768"/>
        <c:crosses val="autoZero"/>
        <c:crossBetween val="midCat"/>
        <c:majorUnit val="1"/>
        <c:minorUnit val="0.5"/>
      </c:valAx>
      <c:valAx>
        <c:axId val="346487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46480712"/>
        <c:crosses val="autoZero"/>
        <c:crossBetween val="midCat"/>
      </c:valAx>
      <c:spPr>
        <a:noFill/>
        <a:ln w="9525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latin typeface="David" panose="020E0502060401010101" pitchFamily="34" charset="-79"/>
          <a:cs typeface="David" panose="020E0502060401010101" pitchFamily="34" charset="-79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31578947368421"/>
          <c:y val="4.6153846153846156E-2"/>
          <c:w val="0.78618421052631582"/>
          <c:h val="0.81538461538461537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solidFill>
                <a:srgbClr val="002060"/>
              </a:solidFill>
              <a:ln w="63500" cap="rnd">
                <a:solidFill>
                  <a:srgbClr val="002060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Sheet1!$A$1:$A$4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</c:numCache>
            </c:numRef>
          </c:xVal>
          <c:yVal>
            <c:numRef>
              <c:f>Sheet1!$B$1:$B$4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2.5</c:v>
                </c:pt>
                <c:pt idx="3">
                  <c:v>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BAD-4D99-92B2-B85D8ADE8A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6481888"/>
        <c:axId val="346486592"/>
      </c:scatterChart>
      <c:valAx>
        <c:axId val="346481888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46486592"/>
        <c:crosses val="autoZero"/>
        <c:crossBetween val="midCat"/>
        <c:majorUnit val="1"/>
        <c:minorUnit val="0.5"/>
      </c:valAx>
      <c:valAx>
        <c:axId val="346486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46481888"/>
        <c:crosses val="autoZero"/>
        <c:crossBetween val="midCat"/>
      </c:valAx>
      <c:spPr>
        <a:noFill/>
        <a:ln w="9525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latin typeface="David" panose="020E0502060401010101" pitchFamily="34" charset="-79"/>
          <a:cs typeface="David" panose="020E0502060401010101" pitchFamily="34" charset="-79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31578947368421"/>
          <c:y val="4.6153846153846156E-2"/>
          <c:w val="0.78618421052631582"/>
          <c:h val="0.81538461538461537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solidFill>
                <a:srgbClr val="002060"/>
              </a:solidFill>
              <a:ln w="63500" cap="rnd">
                <a:solidFill>
                  <a:srgbClr val="002060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Sheet1!$A$1:$A$4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</c:numCache>
            </c:numRef>
          </c:xVal>
          <c:yVal>
            <c:numRef>
              <c:f>Sheet1!$B$1:$B$4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2.5</c:v>
                </c:pt>
                <c:pt idx="3">
                  <c:v>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BAD-4D99-92B2-B85D8ADE8A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6481888"/>
        <c:axId val="346486592"/>
      </c:scatterChart>
      <c:valAx>
        <c:axId val="346481888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46486592"/>
        <c:crosses val="autoZero"/>
        <c:crossBetween val="midCat"/>
        <c:majorUnit val="1"/>
        <c:minorUnit val="0.5"/>
      </c:valAx>
      <c:valAx>
        <c:axId val="346486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46481888"/>
        <c:crosses val="autoZero"/>
        <c:crossBetween val="midCat"/>
      </c:valAx>
      <c:spPr>
        <a:noFill/>
        <a:ln w="9525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latin typeface="David" panose="020E0502060401010101" pitchFamily="34" charset="-79"/>
          <a:cs typeface="David" panose="020E0502060401010101" pitchFamily="34" charset="-79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31578947368421"/>
          <c:y val="4.6153846153846156E-2"/>
          <c:w val="0.78618421052631582"/>
          <c:h val="0.81538461538461537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solidFill>
                <a:srgbClr val="002060"/>
              </a:solidFill>
              <a:ln w="63500" cap="rnd">
                <a:solidFill>
                  <a:srgbClr val="002060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Sheet1!$A$1:$A$4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</c:numCache>
            </c:numRef>
          </c:xVal>
          <c:yVal>
            <c:numRef>
              <c:f>Sheet1!$B$1:$B$4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2.5</c:v>
                </c:pt>
                <c:pt idx="3">
                  <c:v>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BAD-4D99-92B2-B85D8ADE8A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6481888"/>
        <c:axId val="346486592"/>
      </c:scatterChart>
      <c:valAx>
        <c:axId val="346481888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46486592"/>
        <c:crosses val="autoZero"/>
        <c:crossBetween val="midCat"/>
        <c:majorUnit val="1"/>
        <c:minorUnit val="0.5"/>
      </c:valAx>
      <c:valAx>
        <c:axId val="346486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46481888"/>
        <c:crosses val="autoZero"/>
        <c:crossBetween val="midCat"/>
      </c:valAx>
      <c:spPr>
        <a:noFill/>
        <a:ln w="9525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latin typeface="David" panose="020E0502060401010101" pitchFamily="34" charset="-79"/>
          <a:cs typeface="David" panose="020E0502060401010101" pitchFamily="34" charset="-79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31578947368421"/>
          <c:y val="4.6153846153846156E-2"/>
          <c:w val="0.78618421052631582"/>
          <c:h val="0.81538461538461537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solidFill>
                <a:srgbClr val="002060"/>
              </a:solidFill>
              <a:ln w="63500" cap="rnd">
                <a:solidFill>
                  <a:srgbClr val="002060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Sheet1!$A$1:$A$4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</c:numCache>
            </c:numRef>
          </c:xVal>
          <c:yVal>
            <c:numRef>
              <c:f>Sheet1!$B$1:$B$4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2.5</c:v>
                </c:pt>
                <c:pt idx="3">
                  <c:v>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BAD-4D99-92B2-B85D8ADE8A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6481888"/>
        <c:axId val="346486592"/>
      </c:scatterChart>
      <c:valAx>
        <c:axId val="346481888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46486592"/>
        <c:crosses val="autoZero"/>
        <c:crossBetween val="midCat"/>
        <c:majorUnit val="1"/>
        <c:minorUnit val="0.5"/>
      </c:valAx>
      <c:valAx>
        <c:axId val="346486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46481888"/>
        <c:crosses val="autoZero"/>
        <c:crossBetween val="midCat"/>
      </c:valAx>
      <c:spPr>
        <a:noFill/>
        <a:ln w="9525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latin typeface="David" panose="020E0502060401010101" pitchFamily="34" charset="-79"/>
          <a:cs typeface="David" panose="020E0502060401010101" pitchFamily="34" charset="-79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31578947368421"/>
          <c:y val="4.6153846153846156E-2"/>
          <c:w val="0.78618421052631582"/>
          <c:h val="0.81538461538461537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solidFill>
                <a:srgbClr val="002060"/>
              </a:solidFill>
              <a:ln w="63500" cap="rnd">
                <a:solidFill>
                  <a:srgbClr val="002060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trendline>
            <c:spPr>
              <a:ln w="28575" cap="rnd">
                <a:solidFill>
                  <a:srgbClr val="960000"/>
                </a:solidFill>
              </a:ln>
              <a:effectLst/>
            </c:spPr>
            <c:trendlineType val="linear"/>
            <c:forward val="1"/>
            <c:backward val="1"/>
            <c:dispRSqr val="0"/>
            <c:dispEq val="0"/>
          </c:trendline>
          <c:xVal>
            <c:numRef>
              <c:f>Sheet1!$A$1:$A$4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</c:numCache>
            </c:numRef>
          </c:xVal>
          <c:yVal>
            <c:numRef>
              <c:f>Sheet1!$B$1:$B$4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2.5</c:v>
                </c:pt>
                <c:pt idx="3">
                  <c:v>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B58-4AAF-8B73-AD901BEF0B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6486984"/>
        <c:axId val="346483848"/>
      </c:scatterChart>
      <c:valAx>
        <c:axId val="346486984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46483848"/>
        <c:crosses val="autoZero"/>
        <c:crossBetween val="midCat"/>
        <c:majorUnit val="1"/>
        <c:minorUnit val="0.5"/>
      </c:valAx>
      <c:valAx>
        <c:axId val="346483848"/>
        <c:scaling>
          <c:orientation val="minMax"/>
          <c:max val="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46486984"/>
        <c:crosses val="autoZero"/>
        <c:crossBetween val="midCat"/>
      </c:valAx>
      <c:spPr>
        <a:noFill/>
        <a:ln w="9525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latin typeface="David" panose="020E0502060401010101" pitchFamily="34" charset="-79"/>
          <a:cs typeface="David" panose="020E0502060401010101" pitchFamily="34" charset="-79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31578947368421"/>
          <c:y val="4.6153846153846156E-2"/>
          <c:w val="0.78618421052631582"/>
          <c:h val="0.81538461538461537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solidFill>
                <a:srgbClr val="002060"/>
              </a:solidFill>
              <a:ln w="63500" cap="rnd">
                <a:solidFill>
                  <a:srgbClr val="002060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trendline>
            <c:spPr>
              <a:ln w="28575" cap="rnd">
                <a:solidFill>
                  <a:srgbClr val="960000"/>
                </a:solidFill>
              </a:ln>
              <a:effectLst/>
            </c:spPr>
            <c:trendlineType val="linear"/>
            <c:forward val="1"/>
            <c:backward val="1"/>
            <c:dispRSqr val="0"/>
            <c:dispEq val="0"/>
          </c:trendline>
          <c:xVal>
            <c:numRef>
              <c:f>Sheet1!$A$1:$A$4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</c:numCache>
            </c:numRef>
          </c:xVal>
          <c:yVal>
            <c:numRef>
              <c:f>Sheet1!$B$1:$B$4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2.5</c:v>
                </c:pt>
                <c:pt idx="3">
                  <c:v>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B58-4AAF-8B73-AD901BEF0B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6486984"/>
        <c:axId val="346483848"/>
      </c:scatterChart>
      <c:valAx>
        <c:axId val="346486984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46483848"/>
        <c:crosses val="autoZero"/>
        <c:crossBetween val="midCat"/>
        <c:majorUnit val="1"/>
        <c:minorUnit val="0.5"/>
      </c:valAx>
      <c:valAx>
        <c:axId val="346483848"/>
        <c:scaling>
          <c:orientation val="minMax"/>
          <c:max val="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46486984"/>
        <c:crosses val="autoZero"/>
        <c:crossBetween val="midCat"/>
      </c:valAx>
      <c:spPr>
        <a:noFill/>
        <a:ln w="9525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latin typeface="David" panose="020E0502060401010101" pitchFamily="34" charset="-79"/>
          <a:cs typeface="David" panose="020E0502060401010101" pitchFamily="34" charset="-79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31578947368421"/>
          <c:y val="4.6153846153846156E-2"/>
          <c:w val="0.78618421052631582"/>
          <c:h val="0.81538461538461537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solidFill>
                <a:srgbClr val="002060"/>
              </a:solidFill>
              <a:ln w="63500" cap="rnd">
                <a:solidFill>
                  <a:srgbClr val="002060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trendline>
            <c:spPr>
              <a:ln w="28575" cap="rnd">
                <a:solidFill>
                  <a:srgbClr val="960000"/>
                </a:solidFill>
              </a:ln>
              <a:effectLst/>
            </c:spPr>
            <c:trendlineType val="linear"/>
            <c:forward val="1"/>
            <c:backward val="1"/>
            <c:dispRSqr val="0"/>
            <c:dispEq val="0"/>
          </c:trendline>
          <c:xVal>
            <c:numRef>
              <c:f>Sheet1!$A$1:$A$4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</c:numCache>
            </c:numRef>
          </c:xVal>
          <c:yVal>
            <c:numRef>
              <c:f>Sheet1!$B$1:$B$4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2.5</c:v>
                </c:pt>
                <c:pt idx="3">
                  <c:v>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B58-4AAF-8B73-AD901BEF0B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6486984"/>
        <c:axId val="346483848"/>
      </c:scatterChart>
      <c:valAx>
        <c:axId val="346486984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46483848"/>
        <c:crosses val="autoZero"/>
        <c:crossBetween val="midCat"/>
        <c:majorUnit val="1"/>
        <c:minorUnit val="0.5"/>
      </c:valAx>
      <c:valAx>
        <c:axId val="346483848"/>
        <c:scaling>
          <c:orientation val="minMax"/>
          <c:max val="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46486984"/>
        <c:crosses val="autoZero"/>
        <c:crossBetween val="midCat"/>
      </c:valAx>
      <c:spPr>
        <a:noFill/>
        <a:ln w="9525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latin typeface="David" panose="020E0502060401010101" pitchFamily="34" charset="-79"/>
          <a:cs typeface="David" panose="020E0502060401010101" pitchFamily="34" charset="-79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31578947368421"/>
          <c:y val="4.6153846153846156E-2"/>
          <c:w val="0.78618421052631582"/>
          <c:h val="0.81538461538461537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solidFill>
                <a:srgbClr val="002060"/>
              </a:solidFill>
              <a:ln w="63500" cap="rnd">
                <a:solidFill>
                  <a:srgbClr val="002060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Sheet1!$A$1:$A$4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</c:numCache>
            </c:numRef>
          </c:xVal>
          <c:yVal>
            <c:numRef>
              <c:f>Sheet1!$B$1:$B$4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2.5</c:v>
                </c:pt>
                <c:pt idx="3">
                  <c:v>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537-4297-920E-F6A6B0794D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6487376"/>
        <c:axId val="346485024"/>
      </c:scatterChart>
      <c:valAx>
        <c:axId val="346487376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46485024"/>
        <c:crosses val="autoZero"/>
        <c:crossBetween val="midCat"/>
        <c:majorUnit val="1"/>
        <c:minorUnit val="0.5"/>
      </c:valAx>
      <c:valAx>
        <c:axId val="346485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46487376"/>
        <c:crosses val="autoZero"/>
        <c:crossBetween val="midCat"/>
      </c:valAx>
      <c:spPr>
        <a:noFill/>
        <a:ln w="9525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latin typeface="David" panose="020E0502060401010101" pitchFamily="34" charset="-79"/>
          <a:cs typeface="David" panose="020E0502060401010101" pitchFamily="34" charset="-79"/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31578947368421"/>
          <c:y val="4.6153846153846156E-2"/>
          <c:w val="0.78618421052631582"/>
          <c:h val="0.81538461538461537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solidFill>
                <a:srgbClr val="002060"/>
              </a:solidFill>
              <a:ln w="63500" cap="rnd">
                <a:solidFill>
                  <a:srgbClr val="002060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Sheet1!$A$1:$A$4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</c:numCache>
            </c:numRef>
          </c:xVal>
          <c:yVal>
            <c:numRef>
              <c:f>Sheet1!$B$1:$B$4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2.5</c:v>
                </c:pt>
                <c:pt idx="3">
                  <c:v>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AAA-425D-86F8-382EA20E76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1241304"/>
        <c:axId val="341238952"/>
      </c:scatterChart>
      <c:valAx>
        <c:axId val="341241304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41238952"/>
        <c:crosses val="autoZero"/>
        <c:crossBetween val="midCat"/>
        <c:majorUnit val="1"/>
        <c:minorUnit val="0.5"/>
      </c:valAx>
      <c:valAx>
        <c:axId val="341238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41241304"/>
        <c:crosses val="autoZero"/>
        <c:crossBetween val="midCat"/>
      </c:valAx>
      <c:spPr>
        <a:noFill/>
        <a:ln w="9525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latin typeface="David" panose="020E0502060401010101" pitchFamily="34" charset="-79"/>
          <a:cs typeface="David" panose="020E0502060401010101" pitchFamily="34" charset="-79"/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31578947368421"/>
          <c:y val="4.6153846153846156E-2"/>
          <c:w val="0.78618421052631582"/>
          <c:h val="0.81538461538461537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solidFill>
                <a:srgbClr val="002060"/>
              </a:solidFill>
              <a:ln w="63500" cap="rnd">
                <a:solidFill>
                  <a:srgbClr val="002060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trendline>
            <c:spPr>
              <a:ln w="28575" cap="rnd">
                <a:solidFill>
                  <a:srgbClr val="960000"/>
                </a:solidFill>
              </a:ln>
              <a:effectLst/>
            </c:spPr>
            <c:trendlineType val="linear"/>
            <c:forward val="1"/>
            <c:backward val="1"/>
            <c:dispRSqr val="0"/>
            <c:dispEq val="0"/>
          </c:trendline>
          <c:xVal>
            <c:numRef>
              <c:f>Sheet1!$A$1:$A$4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</c:numCache>
            </c:numRef>
          </c:xVal>
          <c:yVal>
            <c:numRef>
              <c:f>Sheet1!$B$1:$B$4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2.5</c:v>
                </c:pt>
                <c:pt idx="3">
                  <c:v>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DE2-4064-8924-F3703DF7A7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3213144"/>
        <c:axId val="423211184"/>
      </c:scatterChart>
      <c:valAx>
        <c:axId val="423213144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423211184"/>
        <c:crosses val="autoZero"/>
        <c:crossBetween val="midCat"/>
        <c:majorUnit val="1"/>
        <c:minorUnit val="0.5"/>
      </c:valAx>
      <c:valAx>
        <c:axId val="423211184"/>
        <c:scaling>
          <c:orientation val="minMax"/>
          <c:max val="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423213144"/>
        <c:crosses val="autoZero"/>
        <c:crossBetween val="midCat"/>
      </c:valAx>
      <c:spPr>
        <a:noFill/>
        <a:ln w="9525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latin typeface="David" panose="020E0502060401010101" pitchFamily="34" charset="-79"/>
          <a:cs typeface="David" panose="020E0502060401010101" pitchFamily="34" charset="-79"/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31578947368421"/>
          <c:y val="4.6153846153846156E-2"/>
          <c:w val="0.78618421052631582"/>
          <c:h val="0.81538461538461537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solidFill>
                <a:srgbClr val="002060"/>
              </a:solidFill>
              <a:ln w="63500" cap="rnd">
                <a:solidFill>
                  <a:srgbClr val="002060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trendline>
            <c:spPr>
              <a:ln w="28575" cap="rnd">
                <a:solidFill>
                  <a:srgbClr val="960000"/>
                </a:solidFill>
              </a:ln>
              <a:effectLst/>
            </c:spPr>
            <c:trendlineType val="linear"/>
            <c:forward val="1"/>
            <c:backward val="1"/>
            <c:dispRSqr val="0"/>
            <c:dispEq val="0"/>
          </c:trendline>
          <c:xVal>
            <c:numRef>
              <c:f>Sheet1!$A$1:$A$4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</c:numCache>
            </c:numRef>
          </c:xVal>
          <c:yVal>
            <c:numRef>
              <c:f>Sheet1!$B$1:$B$4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2.5</c:v>
                </c:pt>
                <c:pt idx="3">
                  <c:v>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33B-4BB6-9E9F-E69736704E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7931840"/>
        <c:axId val="347932232"/>
      </c:scatterChart>
      <c:valAx>
        <c:axId val="347931840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47932232"/>
        <c:crosses val="autoZero"/>
        <c:crossBetween val="midCat"/>
        <c:majorUnit val="1"/>
        <c:minorUnit val="0.5"/>
      </c:valAx>
      <c:valAx>
        <c:axId val="347932232"/>
        <c:scaling>
          <c:orientation val="minMax"/>
          <c:max val="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47931840"/>
        <c:crosses val="autoZero"/>
        <c:crossBetween val="midCat"/>
      </c:valAx>
      <c:spPr>
        <a:noFill/>
        <a:ln w="9525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latin typeface="David" panose="020E0502060401010101" pitchFamily="34" charset="-79"/>
          <a:cs typeface="David" panose="020E0502060401010101" pitchFamily="34" charset="-79"/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31578947368421"/>
          <c:y val="4.6153846153846156E-2"/>
          <c:w val="0.78618421052631582"/>
          <c:h val="0.81538461538461537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solidFill>
                <a:srgbClr val="002060"/>
              </a:solidFill>
              <a:ln w="63500" cap="rnd">
                <a:solidFill>
                  <a:srgbClr val="002060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trendline>
            <c:spPr>
              <a:ln w="28575" cap="rnd">
                <a:solidFill>
                  <a:srgbClr val="960000"/>
                </a:solidFill>
              </a:ln>
              <a:effectLst/>
            </c:spPr>
            <c:trendlineType val="linear"/>
            <c:forward val="1"/>
            <c:backward val="1"/>
            <c:dispRSqr val="0"/>
            <c:dispEq val="0"/>
          </c:trendline>
          <c:xVal>
            <c:numRef>
              <c:f>Sheet1!$A$1:$A$4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</c:numCache>
            </c:numRef>
          </c:xVal>
          <c:yVal>
            <c:numRef>
              <c:f>Sheet1!$B$1:$B$4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2.5</c:v>
                </c:pt>
                <c:pt idx="3">
                  <c:v>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FC9-4276-92D3-1A88C001C9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7926352"/>
        <c:axId val="347926744"/>
      </c:scatterChart>
      <c:valAx>
        <c:axId val="347926352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47926744"/>
        <c:crosses val="autoZero"/>
        <c:crossBetween val="midCat"/>
        <c:majorUnit val="1"/>
        <c:minorUnit val="0.5"/>
      </c:valAx>
      <c:valAx>
        <c:axId val="347926744"/>
        <c:scaling>
          <c:orientation val="minMax"/>
          <c:max val="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47926352"/>
        <c:crosses val="autoZero"/>
        <c:crossBetween val="midCat"/>
      </c:valAx>
      <c:spPr>
        <a:noFill/>
        <a:ln w="9525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latin typeface="David" panose="020E0502060401010101" pitchFamily="34" charset="-79"/>
          <a:cs typeface="David" panose="020E0502060401010101" pitchFamily="34" charset="-79"/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31578947368421"/>
          <c:y val="4.6153846153846156E-2"/>
          <c:w val="0.78618421052631582"/>
          <c:h val="0.81538461538461537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solidFill>
                <a:srgbClr val="002060"/>
              </a:solidFill>
              <a:ln w="63500" cap="rnd">
                <a:solidFill>
                  <a:srgbClr val="002060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trendline>
            <c:spPr>
              <a:ln w="28575" cap="rnd">
                <a:solidFill>
                  <a:srgbClr val="960000"/>
                </a:solidFill>
              </a:ln>
              <a:effectLst/>
            </c:spPr>
            <c:trendlineType val="linear"/>
            <c:forward val="1"/>
            <c:backward val="1"/>
            <c:dispRSqr val="0"/>
            <c:dispEq val="0"/>
          </c:trendline>
          <c:xVal>
            <c:numRef>
              <c:f>Sheet1!$A$1:$A$4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</c:numCache>
            </c:numRef>
          </c:xVal>
          <c:yVal>
            <c:numRef>
              <c:f>Sheet1!$B$1:$B$4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2.5</c:v>
                </c:pt>
                <c:pt idx="3">
                  <c:v>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FF1-463F-8558-B8DEFD9165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7929488"/>
        <c:axId val="347928704"/>
      </c:scatterChart>
      <c:valAx>
        <c:axId val="347929488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47928704"/>
        <c:crosses val="autoZero"/>
        <c:crossBetween val="midCat"/>
        <c:majorUnit val="1"/>
        <c:minorUnit val="0.5"/>
      </c:valAx>
      <c:valAx>
        <c:axId val="347928704"/>
        <c:scaling>
          <c:orientation val="minMax"/>
          <c:max val="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47929488"/>
        <c:crosses val="autoZero"/>
        <c:crossBetween val="midCat"/>
      </c:valAx>
      <c:spPr>
        <a:noFill/>
        <a:ln w="9525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latin typeface="David" panose="020E0502060401010101" pitchFamily="34" charset="-79"/>
          <a:cs typeface="David" panose="020E0502060401010101" pitchFamily="34" charset="-79"/>
        </a:defRPr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31578947368421"/>
          <c:y val="4.6153846153846156E-2"/>
          <c:w val="0.78618421052631582"/>
          <c:h val="0.81538461538461537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solidFill>
                <a:srgbClr val="002060"/>
              </a:solidFill>
              <a:ln w="63500" cap="rnd">
                <a:solidFill>
                  <a:srgbClr val="002060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trendline>
            <c:spPr>
              <a:ln w="28575" cap="rnd">
                <a:solidFill>
                  <a:srgbClr val="960000"/>
                </a:solidFill>
              </a:ln>
              <a:effectLst/>
            </c:spPr>
            <c:trendlineType val="linear"/>
            <c:forward val="1"/>
            <c:backward val="1"/>
            <c:dispRSqr val="0"/>
            <c:dispEq val="0"/>
          </c:trendline>
          <c:xVal>
            <c:numRef>
              <c:f>Sheet1!$A$1:$A$4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</c:numCache>
            </c:numRef>
          </c:xVal>
          <c:yVal>
            <c:numRef>
              <c:f>Sheet1!$B$1:$B$4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2.5</c:v>
                </c:pt>
                <c:pt idx="3">
                  <c:v>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B58-4AAF-8B73-AD901BEF0B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6486984"/>
        <c:axId val="346483848"/>
      </c:scatterChart>
      <c:valAx>
        <c:axId val="346486984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46483848"/>
        <c:crosses val="autoZero"/>
        <c:crossBetween val="midCat"/>
        <c:majorUnit val="1"/>
        <c:minorUnit val="0.5"/>
      </c:valAx>
      <c:valAx>
        <c:axId val="346483848"/>
        <c:scaling>
          <c:orientation val="minMax"/>
          <c:max val="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46486984"/>
        <c:crosses val="autoZero"/>
        <c:crossBetween val="midCat"/>
      </c:valAx>
      <c:spPr>
        <a:noFill/>
        <a:ln w="9525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latin typeface="David" panose="020E0502060401010101" pitchFamily="34" charset="-79"/>
          <a:cs typeface="David" panose="020E0502060401010101" pitchFamily="34" charset="-79"/>
        </a:defRPr>
      </a:pPr>
      <a:endParaRPr lang="en-US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31578947368421"/>
          <c:y val="4.6153846153846156E-2"/>
          <c:w val="0.78618421052631582"/>
          <c:h val="0.81538461538461537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solidFill>
                <a:srgbClr val="002060"/>
              </a:solidFill>
              <a:ln w="63500" cap="rnd">
                <a:solidFill>
                  <a:srgbClr val="002060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Sheet1!$A$1:$A$4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</c:numCache>
            </c:numRef>
          </c:xVal>
          <c:yVal>
            <c:numRef>
              <c:f>Sheet1!$B$1:$B$4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2.5</c:v>
                </c:pt>
                <c:pt idx="3">
                  <c:v>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537-4297-920E-F6A6B0794D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6487376"/>
        <c:axId val="346485024"/>
      </c:scatterChart>
      <c:valAx>
        <c:axId val="346487376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46485024"/>
        <c:crosses val="autoZero"/>
        <c:crossBetween val="midCat"/>
        <c:majorUnit val="1"/>
        <c:minorUnit val="0.5"/>
      </c:valAx>
      <c:valAx>
        <c:axId val="346485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346487376"/>
        <c:crosses val="autoZero"/>
        <c:crossBetween val="midCat"/>
      </c:valAx>
      <c:spPr>
        <a:noFill/>
        <a:ln w="9525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latin typeface="David" panose="020E0502060401010101" pitchFamily="34" charset="-79"/>
          <a:cs typeface="David" panose="020E0502060401010101" pitchFamily="34" charset="-79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0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0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6F4B8E-3B31-4DB6-A028-66D2E98A4C7D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9B000-08E9-44FB-AD79-A0F78516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38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 smtClean="0"/>
              <a:t>כותרת משנה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550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r" rtl="1">
              <a:defRPr sz="3600">
                <a:solidFill>
                  <a:srgbClr val="003399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r" rtl="1">
              <a:defRPr sz="2400" baseline="0"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685800" indent="-228600" algn="r" rtl="1">
              <a:buSzPct val="70000"/>
              <a:buFont typeface="Courier New" panose="02070309020205020404" pitchFamily="49" charset="0"/>
              <a:buChar char="o"/>
              <a:defRPr sz="2000">
                <a:latin typeface="David" panose="020E0502060401010101" pitchFamily="34" charset="-79"/>
                <a:cs typeface="David" panose="020E0502060401010101" pitchFamily="34" charset="-79"/>
              </a:defRPr>
            </a:lvl2pPr>
            <a:lvl3pPr marL="1143000" indent="-228600" algn="r" rtl="1">
              <a:buSzPct val="70000"/>
              <a:buFont typeface="Wingdings" panose="05000000000000000000" pitchFamily="2" charset="2"/>
              <a:buChar char="§"/>
              <a:defRPr sz="1800">
                <a:latin typeface="David" panose="020E0502060401010101" pitchFamily="34" charset="-79"/>
                <a:cs typeface="David" panose="020E0502060401010101" pitchFamily="34" charset="-79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he-IL" dirty="0" smtClean="0"/>
              <a:t>רמה ראשונה</a:t>
            </a:r>
            <a:endParaRPr lang="en-US" dirty="0" smtClean="0"/>
          </a:p>
          <a:p>
            <a:pPr lvl="1"/>
            <a:r>
              <a:rPr lang="he-IL" dirty="0" smtClean="0"/>
              <a:t>רמה שנייה</a:t>
            </a:r>
            <a:endParaRPr lang="en-US" dirty="0" smtClean="0"/>
          </a:p>
          <a:p>
            <a:pPr lvl="2"/>
            <a:r>
              <a:rPr lang="he-IL" dirty="0" smtClean="0"/>
              <a:t>רמה שלישית</a:t>
            </a:r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154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15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26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273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756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37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128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18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10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325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658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810.png"/><Relationship Id="rId7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0" Type="http://schemas.openxmlformats.org/officeDocument/2006/relationships/image" Target="../media/image231.png"/><Relationship Id="rId9" Type="http://schemas.openxmlformats.org/officeDocument/2006/relationships/image" Target="../media/image2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93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7" Type="http://schemas.openxmlformats.org/officeDocument/2006/relationships/image" Target="../media/image72.png"/><Relationship Id="rId12" Type="http://schemas.openxmlformats.org/officeDocument/2006/relationships/image" Target="../media/image281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270.png"/><Relationship Id="rId10" Type="http://schemas.openxmlformats.org/officeDocument/2006/relationships/chart" Target="../charts/chart2.xml"/><Relationship Id="rId9" Type="http://schemas.openxmlformats.org/officeDocument/2006/relationships/chart" Target="../charts/char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7" Type="http://schemas.openxmlformats.org/officeDocument/2006/relationships/image" Target="../media/image72.png"/><Relationship Id="rId12" Type="http://schemas.openxmlformats.org/officeDocument/2006/relationships/image" Target="../media/image281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270.png"/><Relationship Id="rId10" Type="http://schemas.openxmlformats.org/officeDocument/2006/relationships/chart" Target="../charts/chart2.xml"/><Relationship Id="rId9" Type="http://schemas.openxmlformats.org/officeDocument/2006/relationships/chart" Target="../charts/chart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7" Type="http://schemas.openxmlformats.org/officeDocument/2006/relationships/image" Target="../media/image72.png"/><Relationship Id="rId12" Type="http://schemas.openxmlformats.org/officeDocument/2006/relationships/image" Target="../media/image281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270.png"/><Relationship Id="rId10" Type="http://schemas.openxmlformats.org/officeDocument/2006/relationships/chart" Target="../charts/chart2.xml"/><Relationship Id="rId9" Type="http://schemas.openxmlformats.org/officeDocument/2006/relationships/chart" Target="../charts/chart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7" Type="http://schemas.openxmlformats.org/officeDocument/2006/relationships/image" Target="../media/image72.png"/><Relationship Id="rId12" Type="http://schemas.openxmlformats.org/officeDocument/2006/relationships/image" Target="../media/image281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270.png"/><Relationship Id="rId10" Type="http://schemas.openxmlformats.org/officeDocument/2006/relationships/chart" Target="../charts/chart2.xml"/><Relationship Id="rId9" Type="http://schemas.openxmlformats.org/officeDocument/2006/relationships/chart" Target="../charts/char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7" Type="http://schemas.openxmlformats.org/officeDocument/2006/relationships/image" Target="../media/image31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0.png"/><Relationship Id="rId5" Type="http://schemas.openxmlformats.org/officeDocument/2006/relationships/image" Target="../media/image290.png"/><Relationship Id="rId4" Type="http://schemas.openxmlformats.org/officeDocument/2006/relationships/chart" Target="../charts/chart3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7" Type="http://schemas.openxmlformats.org/officeDocument/2006/relationships/image" Target="../media/image32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0.png"/><Relationship Id="rId5" Type="http://schemas.openxmlformats.org/officeDocument/2006/relationships/image" Target="../media/image290.png"/><Relationship Id="rId4" Type="http://schemas.openxmlformats.org/officeDocument/2006/relationships/chart" Target="../charts/chart3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7" Type="http://schemas.openxmlformats.org/officeDocument/2006/relationships/image" Target="../media/image33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0.png"/><Relationship Id="rId5" Type="http://schemas.openxmlformats.org/officeDocument/2006/relationships/image" Target="../media/image290.png"/><Relationship Id="rId4" Type="http://schemas.openxmlformats.org/officeDocument/2006/relationships/chart" Target="../charts/chart30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80.png"/><Relationship Id="rId12" Type="http://schemas.openxmlformats.org/officeDocument/2006/relationships/image" Target="../media/image32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310.png"/><Relationship Id="rId10" Type="http://schemas.openxmlformats.org/officeDocument/2006/relationships/chart" Target="../charts/chart40.xml"/><Relationship Id="rId9" Type="http://schemas.openxmlformats.org/officeDocument/2006/relationships/chart" Target="../charts/char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chart" Target="NUL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chart" Target="NUL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60.png"/><Relationship Id="rId5" Type="http://schemas.openxmlformats.org/officeDocument/2006/relationships/image" Target="../media/image43.png"/><Relationship Id="rId10" Type="http://schemas.openxmlformats.org/officeDocument/2006/relationships/image" Target="../media/image59.png"/><Relationship Id="rId9" Type="http://schemas.openxmlformats.org/officeDocument/2006/relationships/image" Target="../media/image58.png"/><Relationship Id="rId4" Type="http://schemas.openxmlformats.org/officeDocument/2006/relationships/image" Target="../media/image4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../media/image48.jpe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chart" Target="../charts/chart12.xml"/><Relationship Id="rId4" Type="http://schemas.openxmlformats.org/officeDocument/2006/relationships/image" Target="../media/image46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chart" Target="NUL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63.jpeg"/><Relationship Id="rId5" Type="http://schemas.openxmlformats.org/officeDocument/2006/relationships/image" Target="NULL"/><Relationship Id="rId10" Type="http://schemas.openxmlformats.org/officeDocument/2006/relationships/image" Target="../media/image62.png"/><Relationship Id="rId4" Type="http://schemas.openxmlformats.org/officeDocument/2006/relationships/chart" Target="../charts/chart14.xml"/><Relationship Id="rId9" Type="http://schemas.openxmlformats.org/officeDocument/2006/relationships/image" Target="../media/image61.png"/></Relationships>
</file>

<file path=ppt/slides/_rels/slide58.xml.rels><?xml version="1.0" encoding="UTF-8" standalone="yes"?>
<Relationships xmlns="http://schemas.openxmlformats.org/package/2006/relationships"><Relationship Id="rId7" Type="http://schemas.openxmlformats.org/officeDocument/2006/relationships/image" Target="NULL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4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75706"/>
            <a:ext cx="9144000" cy="1211037"/>
          </a:xfrm>
        </p:spPr>
        <p:txBody>
          <a:bodyPr>
            <a:normAutofit fontScale="90000"/>
          </a:bodyPr>
          <a:lstStyle/>
          <a:p>
            <a:r>
              <a:rPr lang="he-IL" dirty="0" smtClean="0"/>
              <a:t>סטטיסטיקה למדעים ביו-רפואיים</a:t>
            </a:r>
            <a:br>
              <a:rPr lang="he-IL" dirty="0" smtClean="0"/>
            </a:br>
            <a:r>
              <a:rPr lang="he-IL" dirty="0" smtClean="0"/>
              <a:t>94607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smtClean="0"/>
              <a:t>תש"</a:t>
            </a:r>
            <a:r>
              <a:rPr lang="he-IL" dirty="0"/>
              <a:t>ף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0" y="4833257"/>
            <a:ext cx="9144000" cy="9379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0206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שי כרמי</a:t>
            </a:r>
          </a:p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ביה"ס לבריאות הציבור, האוניברסיטה העברית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64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>
                <a:solidFill>
                  <a:srgbClr val="0033CC"/>
                </a:solidFill>
              </a:rPr>
              <a:t>סטטיסטיקה </a:t>
            </a:r>
            <a:r>
              <a:rPr lang="he-IL" dirty="0" smtClean="0">
                <a:solidFill>
                  <a:srgbClr val="0033CC"/>
                </a:solidFill>
              </a:rPr>
              <a:t>תיאורית</a:t>
            </a:r>
            <a:endParaRPr lang="he-IL" dirty="0">
              <a:solidFill>
                <a:srgbClr val="0033CC"/>
              </a:solidFill>
            </a:endParaRPr>
          </a:p>
          <a:p>
            <a:r>
              <a:rPr lang="he-IL" dirty="0" smtClean="0"/>
              <a:t>הסתברות</a:t>
            </a:r>
          </a:p>
          <a:p>
            <a:r>
              <a:rPr lang="he-IL" dirty="0" smtClean="0"/>
              <a:t>הסקה סטטיסטית</a:t>
            </a:r>
          </a:p>
        </p:txBody>
      </p:sp>
    </p:spTree>
    <p:extLst>
      <p:ext uri="{BB962C8B-B14F-4D97-AF65-F5344CB8AC3E}">
        <p14:creationId xmlns:p14="http://schemas.microsoft.com/office/powerpoint/2010/main" val="405539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/>
              <a:t>סטטיסטיקה </a:t>
            </a:r>
            <a:r>
              <a:rPr lang="he-IL" dirty="0" smtClean="0"/>
              <a:t>תיאורית</a:t>
            </a:r>
            <a:endParaRPr lang="he-IL" dirty="0"/>
          </a:p>
          <a:p>
            <a:pPr lvl="1"/>
            <a:r>
              <a:rPr lang="he-IL" dirty="0" smtClean="0"/>
              <a:t>סטטיסטיקה תיאורית בסיסית</a:t>
            </a:r>
            <a:endParaRPr lang="he-IL" dirty="0"/>
          </a:p>
          <a:p>
            <a:pPr lvl="1"/>
            <a:r>
              <a:rPr lang="he-IL" dirty="0" smtClean="0"/>
              <a:t>קשר </a:t>
            </a:r>
            <a:r>
              <a:rPr lang="he-IL" dirty="0"/>
              <a:t>בין שני </a:t>
            </a:r>
            <a:r>
              <a:rPr lang="he-IL" dirty="0" smtClean="0"/>
              <a:t>משתנים</a:t>
            </a:r>
            <a:endParaRPr lang="en-US" dirty="0" smtClean="0"/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רגרסיה לינארית</a:t>
            </a:r>
          </a:p>
        </p:txBody>
      </p:sp>
    </p:spTree>
    <p:extLst>
      <p:ext uri="{BB962C8B-B14F-4D97-AF65-F5344CB8AC3E}">
        <p14:creationId xmlns:p14="http://schemas.microsoft.com/office/powerpoint/2010/main" val="186526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רגרסיה לינארית</a:t>
            </a:r>
            <a:endParaRPr lang="en-US" dirty="0" smtClean="0"/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מבוא</a:t>
            </a:r>
            <a:endParaRPr lang="en-US" dirty="0" smtClean="0">
              <a:solidFill>
                <a:srgbClr val="0033CC"/>
              </a:solidFill>
            </a:endParaRPr>
          </a:p>
          <a:p>
            <a:pPr lvl="1"/>
            <a:r>
              <a:rPr lang="he-IL" dirty="0" smtClean="0"/>
              <a:t>מציאת קו הרגרסיה</a:t>
            </a:r>
          </a:p>
          <a:p>
            <a:pPr lvl="1"/>
            <a:r>
              <a:rPr lang="he-IL" dirty="0" smtClean="0"/>
              <a:t>תכונות</a:t>
            </a:r>
          </a:p>
          <a:p>
            <a:pPr lvl="1"/>
            <a:r>
              <a:rPr lang="he-IL" dirty="0" smtClean="0"/>
              <a:t>טיב ההתאמה</a:t>
            </a:r>
            <a:endParaRPr lang="en-US" dirty="0" smtClean="0"/>
          </a:p>
          <a:p>
            <a:pPr lvl="1"/>
            <a:r>
              <a:rPr lang="he-IL" dirty="0" smtClean="0"/>
              <a:t>מגבלות</a:t>
            </a:r>
          </a:p>
          <a:p>
            <a:pPr lvl="1"/>
            <a:endParaRPr lang="he-IL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54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תפקידי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64656" y="1392457"/>
                <a:ext cx="10222544" cy="1591374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עד כה, ראינו כי התפקיד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היה סימטרי</a:t>
                </a:r>
              </a:p>
              <a:p>
                <a:r>
                  <a:rPr lang="he-IL" dirty="0" smtClean="0"/>
                  <a:t>במקרים </a:t>
                </a:r>
                <a:r>
                  <a:rPr lang="he-IL" dirty="0"/>
                  <a:t>רבים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/>
                  <a:t> יהיה </a:t>
                </a:r>
                <a:r>
                  <a:rPr lang="he-IL" dirty="0">
                    <a:solidFill>
                      <a:srgbClr val="0033CC"/>
                    </a:solidFill>
                  </a:rPr>
                  <a:t>פרמטר</a:t>
                </a:r>
                <a:r>
                  <a:rPr lang="he-IL" dirty="0"/>
                  <a:t> שאנו כחוקרים שולטים </a:t>
                </a:r>
                <a:r>
                  <a:rPr lang="he-IL" dirty="0" smtClean="0"/>
                  <a:t>עליו או יודעים אותו, </a:t>
                </a:r>
                <a:r>
                  <a:rPr lang="he-IL" dirty="0"/>
                  <a:t>או רמה של </a:t>
                </a:r>
                <a:r>
                  <a:rPr lang="he-IL" dirty="0">
                    <a:solidFill>
                      <a:srgbClr val="0033CC"/>
                    </a:solidFill>
                  </a:rPr>
                  <a:t>חשיפה</a:t>
                </a:r>
                <a:r>
                  <a:rPr lang="he-IL" dirty="0"/>
                  <a:t> לגורם מסוים</a:t>
                </a:r>
              </a:p>
              <a:p>
                <a:r>
                  <a:rPr lang="he-IL" dirty="0"/>
                  <a:t>נהיה מעוניינים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לחזות</a:t>
                </a:r>
                <a:r>
                  <a:rPr lang="he-IL" dirty="0" smtClean="0"/>
                  <a:t> (לנבא) </a:t>
                </a:r>
                <a:r>
                  <a:rPr lang="he-IL" dirty="0"/>
                  <a:t>את </a:t>
                </a:r>
                <a:r>
                  <a:rPr lang="he-IL" dirty="0">
                    <a:solidFill>
                      <a:srgbClr val="0033CC"/>
                    </a:solidFill>
                  </a:rPr>
                  <a:t>התוצאה</a:t>
                </a:r>
                <a:r>
                  <a:rPr lang="he-IL" dirty="0"/>
                  <a:t> או </a:t>
                </a:r>
                <a:r>
                  <a:rPr lang="he-IL" dirty="0">
                    <a:solidFill>
                      <a:srgbClr val="0033CC"/>
                    </a:solidFill>
                  </a:rPr>
                  <a:t>התגובה</a:t>
                </a:r>
                <a:r>
                  <a:rPr lang="he-IL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/>
                  <a:t> בהתאם ל-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he-IL" dirty="0"/>
              </a:p>
              <a:p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64656" y="1392457"/>
                <a:ext cx="10222544" cy="1591374"/>
              </a:xfrm>
              <a:blipFill>
                <a:blip r:embed="rId3"/>
                <a:stretch>
                  <a:fillRect t="-6513" r="-894" b="-314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94802875"/>
                  </p:ext>
                </p:extLst>
              </p:nvPr>
            </p:nvGraphicFramePr>
            <p:xfrm>
              <a:off x="3470022" y="3196090"/>
              <a:ext cx="5777412" cy="33223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88870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88870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18284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𝑌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93801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ממוצע בתואר</a:t>
                          </a:r>
                          <a:r>
                            <a:rPr lang="he-IL" sz="18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ראשון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ציון פסיכומטרי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93801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הכנסה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שנות לימוד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93801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רמת </a:t>
                          </a:r>
                          <a:r>
                            <a:rPr lang="en-US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LDL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צריכת קלוריות ליום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93801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גובה בן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גובה אב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93801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משקל</a:t>
                          </a:r>
                          <a:r>
                            <a:rPr lang="he-IL" sz="18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התינוק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מספר סיגריות ליום בהריון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293801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מספר חולי סרטן בשנה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ריכוז מזהמים באוויר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293801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לחץ דם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גיל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293801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מספר מאמרים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תקציב</a:t>
                          </a:r>
                          <a:r>
                            <a:rPr lang="he-IL" sz="18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אוניברסיטה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94802875"/>
                  </p:ext>
                </p:extLst>
              </p:nvPr>
            </p:nvGraphicFramePr>
            <p:xfrm>
              <a:off x="3470022" y="3196090"/>
              <a:ext cx="5777412" cy="33223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88870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88870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11" t="-1538" r="-100633" b="-76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211" t="-1538" r="-633" b="-7630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ממוצע בתואר</a:t>
                          </a:r>
                          <a:r>
                            <a:rPr lang="he-IL" sz="18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ראשון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ציון פסיכומטרי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הכנסה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שנות לימוד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רמת </a:t>
                          </a:r>
                          <a:r>
                            <a:rPr lang="en-US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LDL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צריכת קלוריות ליום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גובה בן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גובה אב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משקל</a:t>
                          </a:r>
                          <a:r>
                            <a:rPr lang="he-IL" sz="18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התינוק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מספר סיגריות ליום בהריון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מספר חולי סרטן בשנה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ריכוז מזהמים באוויר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לחץ דם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גיל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מספר מאמרים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18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תקציב</a:t>
                          </a:r>
                          <a:r>
                            <a:rPr lang="he-IL" sz="18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אוניברסיטה</a:t>
                          </a:r>
                          <a:endParaRPr lang="en-US" sz="18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358545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/>
                  <a:t>תפקידי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/>
                  <a:t> ו-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569506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למשתנים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/>
                  <a:t> ו-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dirty="0"/>
                  <a:t> </a:t>
                </a:r>
                <a:r>
                  <a:rPr lang="he-IL" dirty="0"/>
                  <a:t> יש מספר שמות/תפקידים:</a:t>
                </a:r>
              </a:p>
              <a:p>
                <a:endParaRPr lang="en-US" dirty="0" smtClean="0"/>
              </a:p>
              <a:p>
                <a:endParaRPr lang="he-IL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569506"/>
                <a:ext cx="10515600" cy="4351338"/>
              </a:xfrm>
              <a:blipFill>
                <a:blip r:embed="rId3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53783550"/>
                  </p:ext>
                </p:extLst>
              </p:nvPr>
            </p:nvGraphicFramePr>
            <p:xfrm>
              <a:off x="2177296" y="2679392"/>
              <a:ext cx="8128000" cy="28346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064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064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𝑌</m:t>
                                </m:r>
                              </m:oMath>
                            </m:oMathPara>
                          </a14:m>
                          <a:endParaRPr lang="en-US" sz="24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en-US" sz="2400" b="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 תלוי</a:t>
                          </a: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 בלתי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תלוי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 מוסבר</a:t>
                          </a: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מסביר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 מנובא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 מנבא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תגובה, תוצאה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חשיפה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511148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Outcome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Covariate, Exposure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Response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Predictor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53783550"/>
                  </p:ext>
                </p:extLst>
              </p:nvPr>
            </p:nvGraphicFramePr>
            <p:xfrm>
              <a:off x="2177296" y="2679392"/>
              <a:ext cx="8128000" cy="28346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064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064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50" t="-1333" r="-100300" b="-54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150" t="-1333" r="-300" b="-54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 תלוי</a:t>
                          </a: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 בלתי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תלוי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 מוסבר</a:t>
                          </a: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מסביר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 מנובא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 מנבא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תגובה, תוצאה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חשיפה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51114846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Outcome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Covariate, Exposure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Response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Predictor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74227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ניבוי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באמצעות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בשלב הראשון, נאסוף מדגם של ערכים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ושל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באמצעות המדגם, אנו רוצים למצוא משוואה המנבאת את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בהינתן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באופן מדויק במדגם, אשר תהיה תקפה גם עבור פרטים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שאינם נמצאים במדגם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דוגמא: דגמנו גיל ולחץ דם עבור 100 אנשים. נרצה לדעת מהו לחץ הדם הצפוי עבור אדם שלא דגמנו אשר גילו ידוע.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משימה זו נקראת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רגרסיה</a:t>
                </a:r>
                <a:r>
                  <a:rPr lang="he-IL" dirty="0" smtClean="0"/>
                  <a:t> (</a:t>
                </a:r>
                <a:r>
                  <a:rPr lang="en-US" dirty="0" smtClean="0"/>
                  <a:t>regression</a:t>
                </a:r>
                <a:r>
                  <a:rPr lang="he-IL" dirty="0" smtClean="0"/>
                  <a:t>)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על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באופן מילולי: נסיגה, אך השם חסר משמעות (הומצא ע"י פרנסיס </a:t>
                </a:r>
                <a:r>
                  <a:rPr lang="he-IL" dirty="0" err="1" smtClean="0"/>
                  <a:t>גלטון</a:t>
                </a:r>
                <a:r>
                  <a:rPr lang="he-IL" dirty="0" smtClean="0"/>
                  <a:t> במאה ה- 19)</a:t>
                </a:r>
              </a:p>
              <a:p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33"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8317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פרנסיס </a:t>
            </a:r>
            <a:r>
              <a:rPr lang="he-IL" dirty="0" err="1" smtClean="0"/>
              <a:t>גלטון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2866" y="1654173"/>
            <a:ext cx="7890933" cy="4351338"/>
          </a:xfrm>
        </p:spPr>
        <p:txBody>
          <a:bodyPr/>
          <a:lstStyle/>
          <a:p>
            <a:r>
              <a:rPr lang="he-IL" dirty="0" smtClean="0"/>
              <a:t>מראשוני הסטטיסטיקאים </a:t>
            </a:r>
            <a:r>
              <a:rPr lang="he-IL" dirty="0" err="1" smtClean="0"/>
              <a:t>והגנטיקאים</a:t>
            </a:r>
            <a:endParaRPr lang="he-IL" dirty="0" smtClean="0"/>
          </a:p>
          <a:p>
            <a:endParaRPr lang="he-IL" sz="2000" dirty="0" smtClean="0"/>
          </a:p>
          <a:p>
            <a:r>
              <a:rPr lang="he-IL" sz="2000" dirty="0" smtClean="0"/>
              <a:t>המציא את </a:t>
            </a:r>
            <a:r>
              <a:rPr lang="he-IL" sz="2000" dirty="0" smtClean="0">
                <a:solidFill>
                  <a:srgbClr val="0070C0"/>
                </a:solidFill>
              </a:rPr>
              <a:t>הרגרסיה והמתאם</a:t>
            </a:r>
            <a:r>
              <a:rPr lang="he-IL" sz="2000" dirty="0" smtClean="0"/>
              <a:t>, עיקרון הנסיגה לממוצע</a:t>
            </a:r>
          </a:p>
          <a:p>
            <a:r>
              <a:rPr lang="he-IL" sz="2000" dirty="0" smtClean="0"/>
              <a:t>עבד על שיטות סטטיסטיות ראשונות למחקר גנטי בתכונות אנושיות: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he-IL" sz="2000" dirty="0" smtClean="0"/>
              <a:t>גובה, אינטליגנציה, ועוד. שימוש ראשון בשאלונים.</a:t>
            </a:r>
          </a:p>
          <a:p>
            <a:r>
              <a:rPr lang="he-IL" sz="2000" dirty="0" smtClean="0"/>
              <a:t>תכונות מתמטיות של עצי משפחה</a:t>
            </a:r>
          </a:p>
          <a:p>
            <a:r>
              <a:rPr lang="he-IL" sz="2000" dirty="0" smtClean="0"/>
              <a:t>זיהוי פלילי בעזרת טביעות אצבע</a:t>
            </a:r>
          </a:p>
          <a:p>
            <a:endParaRPr lang="he-IL" dirty="0" smtClean="0"/>
          </a:p>
          <a:p>
            <a:r>
              <a:rPr lang="he-IL" sz="2000" dirty="0" smtClean="0"/>
              <a:t>בן דודו של צ'רלס דרווין</a:t>
            </a:r>
          </a:p>
          <a:p>
            <a:r>
              <a:rPr lang="he-IL" sz="2000" dirty="0" smtClean="0"/>
              <a:t>המציא את </a:t>
            </a:r>
            <a:r>
              <a:rPr lang="he-IL" sz="2000" dirty="0" err="1" smtClean="0"/>
              <a:t>האאוגניקה</a:t>
            </a:r>
            <a:endParaRPr lang="he-IL" sz="2000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64" y="1654173"/>
            <a:ext cx="2038351" cy="27653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69570" y="4612359"/>
            <a:ext cx="22509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Francis Galton</a:t>
            </a:r>
          </a:p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1822-1911</a:t>
            </a:r>
          </a:p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United Kingdom</a:t>
            </a:r>
          </a:p>
        </p:txBody>
      </p:sp>
    </p:spTree>
    <p:extLst>
      <p:ext uri="{BB962C8B-B14F-4D97-AF65-F5344CB8AC3E}">
        <p14:creationId xmlns:p14="http://schemas.microsoft.com/office/powerpoint/2010/main" val="56187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רגרסיה לינארית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404223"/>
                <a:ext cx="10515600" cy="454368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במקרים רבים, הקשר בין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ל-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הוא בקירוב לינארי (בין אם חזק או חלש)</a:t>
                </a:r>
              </a:p>
              <a:p>
                <a:r>
                  <a:rPr lang="he-IL" dirty="0" smtClean="0">
                    <a:sym typeface="Wingdings" panose="05000000000000000000" pitchFamily="2" charset="2"/>
                  </a:rPr>
                  <a:t> </a:t>
                </a:r>
                <a:r>
                  <a:rPr lang="he-IL" dirty="0" smtClean="0"/>
                  <a:t>שינוי ב-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גורם לשינוי קבוע בממוצע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he-IL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ב</a:t>
                </a:r>
                <a:r>
                  <a:rPr lang="he-IL" b="1" dirty="0" smtClean="0">
                    <a:solidFill>
                      <a:srgbClr val="480000"/>
                    </a:solidFill>
                  </a:rPr>
                  <a:t>רגרסיה לינארית</a:t>
                </a:r>
                <a:r>
                  <a:rPr lang="he-IL" dirty="0" smtClean="0"/>
                  <a:t>, נרצה למצוא 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הקו הישר</a:t>
                </a:r>
                <a:r>
                  <a:rPr lang="he-IL" dirty="0" smtClean="0"/>
                  <a:t> שמנבא את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באופן המדויק ביותר</a:t>
                </a:r>
              </a:p>
              <a:p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404223"/>
                <a:ext cx="10515600" cy="4543688"/>
              </a:xfrm>
              <a:blipFill>
                <a:blip r:embed="rId2"/>
                <a:stretch>
                  <a:fillRect t="-1609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3609611" y="3387635"/>
            <a:ext cx="4972775" cy="3272866"/>
            <a:chOff x="443385" y="3351995"/>
            <a:chExt cx="5245489" cy="3157183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46" t="13226" r="4105" b="10754"/>
            <a:stretch/>
          </p:blipFill>
          <p:spPr>
            <a:xfrm>
              <a:off x="838200" y="3351995"/>
              <a:ext cx="4850674" cy="2883343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2501708" y="6123210"/>
              <a:ext cx="1834980" cy="3859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גובה האב (אינץ')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 rot="16200000">
              <a:off x="-316555" y="4465780"/>
              <a:ext cx="1941933" cy="422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גובה הבן (אינץ')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176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שימושי קו הרגרסיה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קו הרגרסיה מאפשר חיזוי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בהינתן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, ע"י אמידת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הממוצע </a:t>
                </a:r>
                <a:r>
                  <a:rPr lang="he-IL" dirty="0">
                    <a:solidFill>
                      <a:srgbClr val="0033CC"/>
                    </a:solidFill>
                  </a:rPr>
                  <a:t>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>
                    <a:solidFill>
                      <a:srgbClr val="0033CC"/>
                    </a:solidFill>
                  </a:rPr>
                  <a:t> בהינתן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he-IL" dirty="0">
                  <a:solidFill>
                    <a:srgbClr val="0033CC"/>
                  </a:solidFill>
                </a:endParaRPr>
              </a:p>
              <a:p>
                <a:pPr lvl="1"/>
                <a:r>
                  <a:rPr lang="he-IL" dirty="0" smtClean="0"/>
                  <a:t>אך יש לזכור שגם </a:t>
                </a:r>
                <a:r>
                  <a:rPr lang="he-IL" dirty="0"/>
                  <a:t>בהינתן הקו, יש </a:t>
                </a:r>
                <a:r>
                  <a:rPr lang="he-IL" dirty="0" smtClean="0"/>
                  <a:t>שונות </a:t>
                </a:r>
                <a:r>
                  <a:rPr lang="he-IL" dirty="0"/>
                  <a:t>בערכי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he-IL" dirty="0"/>
              </a:p>
              <a:p>
                <a:r>
                  <a:rPr lang="he-IL" dirty="0" smtClean="0"/>
                  <a:t>הקו </a:t>
                </a:r>
                <a:r>
                  <a:rPr lang="he-IL" dirty="0"/>
                  <a:t>משמש גם לתמצות הקשר ולביצוע </a:t>
                </a:r>
                <a:r>
                  <a:rPr lang="he-IL" dirty="0" smtClean="0"/>
                  <a:t>השוואות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3193572" y="3121572"/>
            <a:ext cx="5214704" cy="3413800"/>
            <a:chOff x="443385" y="3351995"/>
            <a:chExt cx="5245489" cy="3157183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46" t="13226" r="4105" b="10754"/>
            <a:stretch/>
          </p:blipFill>
          <p:spPr>
            <a:xfrm>
              <a:off x="838200" y="3351995"/>
              <a:ext cx="4850674" cy="2883343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2501708" y="6123210"/>
              <a:ext cx="1834980" cy="3859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גובה האב (אינץ')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 rot="16200000">
              <a:off x="-316555" y="4465780"/>
              <a:ext cx="1941933" cy="422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גובה הבן (אינץ')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528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משמעות קו הרגרסיה: 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44547"/>
                <a:ext cx="10515600" cy="458299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000" dirty="0" smtClean="0"/>
                  <a:t>: ציון פסיכומטרי;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sz="2000" dirty="0" smtClean="0"/>
                  <a:t>:</a:t>
                </a:r>
                <a:r>
                  <a:rPr lang="en-US" sz="2000" dirty="0" smtClean="0"/>
                  <a:t> </a:t>
                </a:r>
                <a:r>
                  <a:rPr lang="he-IL" sz="2000" dirty="0" smtClean="0"/>
                  <a:t>הכנסה (₪ לחודש)</a:t>
                </a:r>
              </a:p>
              <a:p>
                <a:r>
                  <a:rPr lang="he-IL" sz="2000" dirty="0" smtClean="0"/>
                  <a:t>נניח שקיבלנו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he-IL" sz="2000" dirty="0" smtClean="0"/>
                  <a:t> ו-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2000</m:t>
                    </m:r>
                  </m:oMath>
                </a14:m>
                <a:endParaRPr lang="he-IL" sz="2000" dirty="0" smtClean="0"/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2000</m:t>
                    </m:r>
                  </m:oMath>
                </a14:m>
                <a:endParaRPr lang="en-US" sz="2000" dirty="0" smtClean="0"/>
              </a:p>
              <a:p>
                <a:r>
                  <a:rPr lang="he-IL" sz="2000" dirty="0" smtClean="0"/>
                  <a:t>משמעות: עלייה של נקודה אחת בציון מוסיפה, </a:t>
                </a:r>
                <a:r>
                  <a:rPr lang="he-IL" sz="2000" b="1" dirty="0" smtClean="0"/>
                  <a:t>בממוצע</a:t>
                </a:r>
                <a:r>
                  <a:rPr lang="he-IL" sz="2000" dirty="0" smtClean="0"/>
                  <a:t>, 20 ₪ למשכורת</a:t>
                </a:r>
              </a:p>
              <a:p>
                <a:endParaRPr lang="he-IL" sz="2000" dirty="0" smtClean="0"/>
              </a:p>
              <a:p>
                <a:r>
                  <a:rPr lang="he-IL" sz="2000" dirty="0"/>
                  <a:t>מה הניחוש הטוב ביותר של המשכורת אם קיבלנו 700?</a:t>
                </a:r>
              </a:p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700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2000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16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000</m:t>
                    </m:r>
                  </m:oMath>
                </a14:m>
                <a:endParaRPr lang="he-IL" sz="2000" dirty="0"/>
              </a:p>
              <a:p>
                <a:r>
                  <a:rPr lang="he-IL" sz="2000" dirty="0"/>
                  <a:t>זהו </a:t>
                </a:r>
                <a:r>
                  <a:rPr lang="he-IL" sz="2000" b="1" dirty="0"/>
                  <a:t>הממוצע</a:t>
                </a:r>
                <a:r>
                  <a:rPr lang="he-IL" sz="2000" dirty="0"/>
                  <a:t> עבור מקבלי ציון זה, אך הערך </a:t>
                </a:r>
                <a:r>
                  <a:rPr lang="he-IL" sz="2000" dirty="0" err="1"/>
                  <a:t>האמיתי</a:t>
                </a:r>
                <a:r>
                  <a:rPr lang="he-IL" sz="2000" dirty="0"/>
                  <a:t> יהיה בהכרח שונה</a:t>
                </a:r>
              </a:p>
              <a:p>
                <a:endParaRPr lang="he-IL" sz="2000" dirty="0" smtClean="0"/>
              </a:p>
              <a:p>
                <a:r>
                  <a:rPr lang="he-IL" sz="2000" dirty="0" smtClean="0"/>
                  <a:t>נניח שבגברים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r>
                  <a:rPr lang="he-IL" sz="2000" dirty="0" smtClean="0"/>
                  <a:t> ובנשים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endParaRPr lang="he-IL" sz="2000" dirty="0" smtClean="0"/>
              </a:p>
              <a:p>
                <a:r>
                  <a:rPr lang="he-IL" sz="2000" dirty="0" smtClean="0"/>
                  <a:t>משמעות: בגברים, עלייה של נקודה אחת בציון מוסיפה, </a:t>
                </a:r>
                <a:r>
                  <a:rPr lang="he-IL" sz="2000" b="1" dirty="0" smtClean="0"/>
                  <a:t>בממוצע</a:t>
                </a:r>
                <a:r>
                  <a:rPr lang="he-IL" sz="2000" dirty="0" smtClean="0"/>
                  <a:t>, 10 ₪ יותר מאשר נשים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44547"/>
                <a:ext cx="10515600" cy="4582998"/>
              </a:xfrm>
              <a:blipFill>
                <a:blip r:embed="rId2"/>
                <a:stretch>
                  <a:fillRect t="-1330" r="-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2857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משמעות קו הרגרסיה:</a:t>
            </a:r>
            <a:r>
              <a:rPr lang="en-US" dirty="0" smtClean="0"/>
              <a:t> </a:t>
            </a:r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/>
              <p:cNvSpPr txBox="1">
                <a:spLocks/>
              </p:cNvSpPr>
              <p:nvPr/>
            </p:nvSpPr>
            <p:spPr>
              <a:xfrm>
                <a:off x="838199" y="1642533"/>
                <a:ext cx="10515600" cy="465084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r" defTabSz="914400" rtl="1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1pPr>
                <a:lvl2pPr marL="6858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2pPr>
                <a:lvl3pPr marL="11430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000" dirty="0" smtClean="0"/>
                  <a:t>: צריכת אלכוהול לשבוע במהלך </a:t>
                </a:r>
                <a:r>
                  <a:rPr lang="he-IL" sz="2000" dirty="0" err="1" smtClean="0"/>
                  <a:t>ההריון</a:t>
                </a:r>
                <a:r>
                  <a:rPr lang="he-IL" sz="2000" dirty="0" smtClean="0"/>
                  <a:t> (</a:t>
                </a:r>
                <a:r>
                  <a:rPr lang="en-US" sz="2000" dirty="0" smtClean="0"/>
                  <a:t>mL</a:t>
                </a:r>
                <a:r>
                  <a:rPr lang="he-IL" sz="2000" dirty="0" smtClean="0"/>
                  <a:t>);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sz="2000" dirty="0" smtClean="0"/>
                  <a:t>:</a:t>
                </a:r>
                <a:r>
                  <a:rPr lang="en-US" sz="2000" dirty="0" smtClean="0"/>
                  <a:t> </a:t>
                </a:r>
                <a:r>
                  <a:rPr lang="he-IL" sz="2000" dirty="0" smtClean="0"/>
                  <a:t>משקל לידה של התינוק (</a:t>
                </a:r>
                <a:r>
                  <a:rPr lang="en-US" sz="2000" dirty="0" smtClean="0"/>
                  <a:t>gr</a:t>
                </a:r>
                <a:r>
                  <a:rPr lang="he-IL" sz="2000" dirty="0" smtClean="0"/>
                  <a:t>)</a:t>
                </a:r>
              </a:p>
              <a:p>
                <a:r>
                  <a:rPr lang="he-IL" sz="2000" dirty="0" smtClean="0"/>
                  <a:t>נניח שקיבלנו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sz="2000" dirty="0" smtClean="0"/>
                  <a:t> ו-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3000</m:t>
                    </m:r>
                  </m:oMath>
                </a14:m>
                <a:endParaRPr lang="he-IL" sz="2000" dirty="0" smtClean="0"/>
              </a:p>
              <a:p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3000</m:t>
                    </m:r>
                  </m:oMath>
                </a14:m>
                <a:endParaRPr lang="en-US" sz="2000" dirty="0" smtClean="0"/>
              </a:p>
              <a:p>
                <a:r>
                  <a:rPr lang="he-IL" sz="2000" dirty="0" smtClean="0"/>
                  <a:t>משמעות: שתייה של 1 מ"ל לשבוע מורידה, </a:t>
                </a:r>
                <a:r>
                  <a:rPr lang="he-IL" sz="2000" b="1" dirty="0" smtClean="0"/>
                  <a:t>בממוצע</a:t>
                </a:r>
                <a:r>
                  <a:rPr lang="he-IL" sz="2000" dirty="0" smtClean="0"/>
                  <a:t>, 2 גר' ממשקל התינוק</a:t>
                </a:r>
              </a:p>
              <a:p>
                <a:r>
                  <a:rPr lang="he-IL" sz="2000" dirty="0" smtClean="0"/>
                  <a:t>משקל הלידה </a:t>
                </a:r>
                <a:r>
                  <a:rPr lang="he-IL" sz="2000" b="1" dirty="0" smtClean="0"/>
                  <a:t>הממוצע</a:t>
                </a:r>
                <a:r>
                  <a:rPr lang="he-IL" sz="2000" dirty="0" smtClean="0"/>
                  <a:t> של נשים </a:t>
                </a:r>
                <a:r>
                  <a:rPr lang="he-IL" sz="2000" dirty="0" smtClean="0">
                    <a:solidFill>
                      <a:srgbClr val="0070C0"/>
                    </a:solidFill>
                  </a:rPr>
                  <a:t>שאינן שותות</a:t>
                </a:r>
                <a:r>
                  <a:rPr lang="he-IL" sz="2000" dirty="0" smtClean="0"/>
                  <a:t> (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sz="2000" dirty="0" smtClean="0"/>
                  <a:t>) הוא 3000 גרם</a:t>
                </a:r>
              </a:p>
              <a:p>
                <a:endParaRPr lang="he-IL" sz="2000" dirty="0" smtClean="0"/>
              </a:p>
              <a:p>
                <a:r>
                  <a:rPr lang="he-IL" sz="2000" dirty="0"/>
                  <a:t>מה הניחוש הטוב ביותר של משקל הלידה אם האישה שתתה 100 מ"ל לשבוע?</a:t>
                </a:r>
              </a:p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3000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800</m:t>
                    </m:r>
                  </m:oMath>
                </a14:m>
                <a:endParaRPr lang="he-IL" sz="2000" dirty="0" smtClean="0"/>
              </a:p>
              <a:p>
                <a:r>
                  <a:rPr lang="he-IL" sz="2000" dirty="0" smtClean="0"/>
                  <a:t>זהו </a:t>
                </a:r>
                <a:r>
                  <a:rPr lang="he-IL" sz="2000" b="1" dirty="0" smtClean="0"/>
                  <a:t>הממוצע</a:t>
                </a:r>
                <a:r>
                  <a:rPr lang="he-IL" sz="2000" dirty="0" smtClean="0"/>
                  <a:t> עבור נשים ששתו כמות זו, </a:t>
                </a:r>
                <a:r>
                  <a:rPr lang="he-IL" sz="2000" dirty="0"/>
                  <a:t>אך הערך </a:t>
                </a:r>
                <a:r>
                  <a:rPr lang="he-IL" sz="2000" dirty="0" err="1"/>
                  <a:t>האמיתי</a:t>
                </a:r>
                <a:r>
                  <a:rPr lang="he-IL" sz="2000" dirty="0"/>
                  <a:t> יהיה בהכרח שונה</a:t>
                </a:r>
              </a:p>
              <a:p>
                <a:endParaRPr lang="he-IL" sz="2000" dirty="0" smtClean="0"/>
              </a:p>
              <a:p>
                <a:r>
                  <a:rPr lang="he-IL" sz="2000" dirty="0" smtClean="0"/>
                  <a:t>נניח שבנשים מעשנות,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2500</m:t>
                    </m:r>
                  </m:oMath>
                </a14:m>
                <a:endParaRPr lang="he-IL" sz="2000" dirty="0" smtClean="0"/>
              </a:p>
              <a:p>
                <a:r>
                  <a:rPr lang="he-IL" sz="2000" dirty="0" smtClean="0"/>
                  <a:t>משמעות: בנשים מעשנות, משקל הלידה </a:t>
                </a:r>
                <a:r>
                  <a:rPr lang="he-IL" sz="2000" b="1" dirty="0" smtClean="0"/>
                  <a:t>הממוצע</a:t>
                </a:r>
                <a:r>
                  <a:rPr lang="he-IL" sz="2000" dirty="0" smtClean="0"/>
                  <a:t> נמוך יותר ב- 500 גרם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642533"/>
                <a:ext cx="10515600" cy="4650844"/>
              </a:xfrm>
              <a:prstGeom prst="rect">
                <a:avLst/>
              </a:prstGeom>
              <a:blipFill>
                <a:blip r:embed="rId2"/>
                <a:stretch>
                  <a:fillRect t="-1704" r="-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4480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רגרסיה לינארית</a:t>
            </a:r>
            <a:endParaRPr lang="en-US" dirty="0" smtClean="0"/>
          </a:p>
          <a:p>
            <a:pPr lvl="1"/>
            <a:r>
              <a:rPr lang="he-IL" dirty="0" smtClean="0"/>
              <a:t>מבוא</a:t>
            </a:r>
            <a:endParaRPr lang="en-US" dirty="0" smtClean="0"/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מציאת קו הרגרסיה</a:t>
            </a:r>
          </a:p>
          <a:p>
            <a:pPr lvl="1"/>
            <a:r>
              <a:rPr lang="he-IL" dirty="0" smtClean="0"/>
              <a:t>תכונות</a:t>
            </a:r>
          </a:p>
          <a:p>
            <a:pPr lvl="1"/>
            <a:r>
              <a:rPr lang="he-IL" dirty="0" smtClean="0"/>
              <a:t>טיב ההתאמה</a:t>
            </a:r>
            <a:endParaRPr lang="en-US" dirty="0" smtClean="0"/>
          </a:p>
          <a:p>
            <a:pPr lvl="1"/>
            <a:r>
              <a:rPr lang="he-IL" dirty="0" smtClean="0"/>
              <a:t>מגבלות</a:t>
            </a:r>
          </a:p>
          <a:p>
            <a:pPr lvl="1"/>
            <a:endParaRPr lang="he-IL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53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901171" y="2689669"/>
            <a:ext cx="6251537" cy="3747637"/>
            <a:chOff x="461392" y="3351995"/>
            <a:chExt cx="5227482" cy="3138836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46" t="13226" r="4105" b="10754"/>
            <a:stretch/>
          </p:blipFill>
          <p:spPr>
            <a:xfrm>
              <a:off x="838200" y="3351995"/>
              <a:ext cx="4850674" cy="2883343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2576869" y="6104163"/>
              <a:ext cx="1710641" cy="3866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גובה האב (אינץ')</a:t>
              </a:r>
              <a:endParaRPr lang="en-US" sz="2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 rot="16200000">
              <a:off x="-316555" y="4483787"/>
              <a:ext cx="1941933" cy="386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גובה הבן (אינץ')</a:t>
              </a:r>
              <a:endParaRPr lang="en-US" sz="2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רגרסיה לינארית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10300" y="1780972"/>
                <a:ext cx="9763217" cy="232249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e-IL" dirty="0" smtClean="0"/>
                  <a:t>איזה קו ישר מתאר באופן המדויק ביותר את הקשר בין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ל-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?</a:t>
                </a:r>
              </a:p>
              <a:p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10300" y="1780972"/>
                <a:ext cx="9763217" cy="2322490"/>
              </a:xfrm>
              <a:blipFill>
                <a:blip r:embed="rId3"/>
                <a:stretch>
                  <a:fillRect t="-3150" r="-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 flipV="1">
            <a:off x="4336192" y="3975702"/>
            <a:ext cx="3950126" cy="746931"/>
          </a:xfrm>
          <a:prstGeom prst="line">
            <a:avLst/>
          </a:prstGeom>
          <a:ln w="28575">
            <a:solidFill>
              <a:srgbClr val="00B0F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4501072" y="3264590"/>
            <a:ext cx="3620365" cy="1999939"/>
          </a:xfrm>
          <a:prstGeom prst="line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5431066" y="2859965"/>
            <a:ext cx="2338454" cy="2809188"/>
          </a:xfrm>
          <a:prstGeom prst="line">
            <a:avLst/>
          </a:prstGeom>
          <a:ln w="28575">
            <a:solidFill>
              <a:srgbClr val="92D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209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תזכורת:</a:t>
            </a:r>
            <a:r>
              <a:rPr lang="en-US" dirty="0" smtClean="0"/>
              <a:t> </a:t>
            </a:r>
            <a:r>
              <a:rPr lang="he-IL" dirty="0" smtClean="0"/>
              <a:t>קו ישר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700323"/>
                <a:ext cx="10515600" cy="398518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קו ישר הוא משוואה מהצורה: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𝑎𝑋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dirty="0"/>
              </a:p>
              <a:p>
                <a:endParaRPr lang="he-IL" sz="2400" dirty="0" smtClean="0"/>
              </a:p>
              <a:p>
                <a:r>
                  <a:rPr lang="he-IL" sz="2400" dirty="0" smtClean="0">
                    <a:solidFill>
                      <a:srgbClr val="0033CC"/>
                    </a:solidFill>
                  </a:rPr>
                  <a:t>השיפוע</a:t>
                </a:r>
                <a:r>
                  <a:rPr lang="he-IL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he-IL" sz="2400" dirty="0" smtClean="0"/>
                  <a:t> הוא השינוי ב-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sz="2400" dirty="0" smtClean="0"/>
                  <a:t> הנובע </a:t>
                </a:r>
                <a:r>
                  <a:rPr lang="he-IL" sz="2400" dirty="0"/>
                  <a:t>משינוי </a:t>
                </a:r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:r>
                  <a:rPr lang="he-IL" sz="2400" dirty="0" smtClean="0"/>
                  <a:t>של יחידה אחת ב-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he-IL" sz="2400" dirty="0" smtClean="0"/>
              </a:p>
              <a:p>
                <a:pPr lvl="1"/>
                <a:r>
                  <a:rPr lang="en-US" sz="2000" dirty="0" smtClean="0"/>
                  <a:t>  </a:t>
                </a:r>
                <a:r>
                  <a:rPr lang="he-IL" sz="2000" dirty="0"/>
                  <a:t>שיפוע חיובי – </a:t>
                </a:r>
                <a:r>
                  <a:rPr lang="he-IL" sz="2000" dirty="0" smtClean="0"/>
                  <a:t>כאשר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000" dirty="0" smtClean="0"/>
                  <a:t> עולה גם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sz="2000" dirty="0" smtClean="0"/>
                  <a:t> עולה</a:t>
                </a:r>
                <a:endParaRPr lang="he-IL" sz="2000" dirty="0"/>
              </a:p>
              <a:p>
                <a:pPr lvl="1"/>
                <a:r>
                  <a:rPr lang="he-IL" sz="2000" dirty="0"/>
                  <a:t>  שיפוע שלילי – </a:t>
                </a:r>
                <a:r>
                  <a:rPr lang="he-IL" sz="2000" dirty="0" smtClean="0"/>
                  <a:t>כאשר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000" dirty="0" smtClean="0"/>
                  <a:t> עולה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sz="2000" dirty="0" smtClean="0"/>
                  <a:t> יורד</a:t>
                </a:r>
                <a:endParaRPr lang="he-IL" sz="2000" dirty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r>
                  <a:rPr lang="he-IL" sz="2400" dirty="0" smtClean="0">
                    <a:solidFill>
                      <a:srgbClr val="0033CC"/>
                    </a:solidFill>
                  </a:rPr>
                  <a:t>החותך</a:t>
                </a:r>
                <a:r>
                  <a:rPr lang="he-IL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he-IL" sz="2400" dirty="0" smtClean="0"/>
                  <a:t> הוא ערך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sz="2400" dirty="0" smtClean="0"/>
                  <a:t> כאשר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700323"/>
                <a:ext cx="10515600" cy="3985188"/>
              </a:xfrm>
              <a:blipFill>
                <a:blip r:embed="rId2"/>
                <a:stretch>
                  <a:fillRect t="-1835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 Box 57"/>
              <p:cNvSpPr txBox="1">
                <a:spLocks noChangeArrowheads="1"/>
              </p:cNvSpPr>
              <p:nvPr/>
            </p:nvSpPr>
            <p:spPr bwMode="auto">
              <a:xfrm>
                <a:off x="2719156" y="4354340"/>
                <a:ext cx="500561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l" rtl="0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800" i="1" dirty="0" smtClean="0">
                          <a:solidFill>
                            <a:srgbClr val="FF99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altLang="en-US" sz="2800" i="1" dirty="0">
                  <a:solidFill>
                    <a:srgbClr val="FF9900"/>
                  </a:solidFill>
                </a:endParaRPr>
              </a:p>
            </p:txBody>
          </p:sp>
        </mc:Choice>
        <mc:Fallback xmlns="">
          <p:sp>
            <p:nvSpPr>
              <p:cNvPr id="23" name="Text 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19156" y="4354340"/>
                <a:ext cx="500561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 Box 60"/>
              <p:cNvSpPr txBox="1">
                <a:spLocks noChangeArrowheads="1"/>
              </p:cNvSpPr>
              <p:nvPr/>
            </p:nvSpPr>
            <p:spPr bwMode="auto">
              <a:xfrm>
                <a:off x="3989033" y="3578919"/>
                <a:ext cx="116352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l" rtl="0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800" b="0" i="1" smtClean="0">
                          <a:solidFill>
                            <a:srgbClr val="FF99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altLang="en-US" sz="2800" b="0" i="1" smtClean="0">
                          <a:solidFill>
                            <a:srgbClr val="FF99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altLang="en-US" sz="2800" b="0" i="1" smtClean="0">
                          <a:solidFill>
                            <a:srgbClr val="FF99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en-US" sz="2800" dirty="0">
                  <a:solidFill>
                    <a:srgbClr val="FF9900"/>
                  </a:solidFill>
                </a:endParaRPr>
              </a:p>
            </p:txBody>
          </p:sp>
        </mc:Choice>
        <mc:Fallback xmlns="">
          <p:sp>
            <p:nvSpPr>
              <p:cNvPr id="26" name="Text 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89033" y="3578919"/>
                <a:ext cx="1163522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 Box 62"/>
              <p:cNvSpPr txBox="1">
                <a:spLocks noChangeArrowheads="1"/>
              </p:cNvSpPr>
              <p:nvPr/>
            </p:nvSpPr>
            <p:spPr bwMode="auto">
              <a:xfrm>
                <a:off x="1430220" y="3150447"/>
                <a:ext cx="1140439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l" rtl="0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800" b="0" i="1" smtClean="0">
                          <a:solidFill>
                            <a:srgbClr val="80808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altLang="en-US" sz="2800" b="0" i="1" smtClean="0">
                          <a:solidFill>
                            <a:srgbClr val="80808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altLang="en-US" sz="2800" b="0" i="1" smtClean="0">
                          <a:solidFill>
                            <a:srgbClr val="80808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en-US" sz="2800" dirty="0">
                  <a:solidFill>
                    <a:srgbClr val="808080"/>
                  </a:solidFill>
                </a:endParaRPr>
              </a:p>
            </p:txBody>
          </p:sp>
        </mc:Choice>
        <mc:Fallback xmlns="">
          <p:sp>
            <p:nvSpPr>
              <p:cNvPr id="27" name="Text 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0220" y="3150447"/>
                <a:ext cx="1140439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812477" y="3090919"/>
            <a:ext cx="5655699" cy="2915743"/>
            <a:chOff x="812477" y="3467783"/>
            <a:chExt cx="5655699" cy="2915743"/>
          </a:xfrm>
        </p:grpSpPr>
        <p:sp>
          <p:nvSpPr>
            <p:cNvPr id="22" name="Line 56"/>
            <p:cNvSpPr>
              <a:spLocks noChangeShapeType="1"/>
            </p:cNvSpPr>
            <p:nvPr/>
          </p:nvSpPr>
          <p:spPr bwMode="auto">
            <a:xfrm flipV="1">
              <a:off x="1475139" y="4185429"/>
              <a:ext cx="4082150" cy="164730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61"/>
            <p:cNvSpPr>
              <a:spLocks noChangeShapeType="1"/>
            </p:cNvSpPr>
            <p:nvPr/>
          </p:nvSpPr>
          <p:spPr bwMode="auto">
            <a:xfrm rot="2581060" flipV="1">
              <a:off x="1062072" y="3714172"/>
              <a:ext cx="4221294" cy="1760053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65"/>
            <p:cNvSpPr>
              <a:spLocks noChangeShapeType="1"/>
            </p:cNvSpPr>
            <p:nvPr/>
          </p:nvSpPr>
          <p:spPr bwMode="auto">
            <a:xfrm>
              <a:off x="812477" y="6096600"/>
              <a:ext cx="4997196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67"/>
            <p:cNvSpPr>
              <a:spLocks noChangeShapeType="1"/>
            </p:cNvSpPr>
            <p:nvPr/>
          </p:nvSpPr>
          <p:spPr bwMode="auto">
            <a:xfrm flipV="1">
              <a:off x="3159644" y="3686655"/>
              <a:ext cx="0" cy="2696871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 Box 69"/>
                <p:cNvSpPr txBox="1">
                  <a:spLocks noChangeArrowheads="1"/>
                </p:cNvSpPr>
                <p:nvPr/>
              </p:nvSpPr>
              <p:spPr bwMode="auto">
                <a:xfrm>
                  <a:off x="2630732" y="3467783"/>
                  <a:ext cx="499624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algn="r" rtl="1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algn="r" rtl="1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algn="r" rtl="1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algn="r" rtl="1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algn="r" rtl="1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l" rtl="0"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2800" i="1" dirty="0" smtClean="0">
                            <a:latin typeface="Cambria Math" panose="02040503050406030204" pitchFamily="18" charset="0"/>
                          </a:rPr>
                          <m:t>𝑌</m:t>
                        </m:r>
                      </m:oMath>
                    </m:oMathPara>
                  </a14:m>
                  <a:endParaRPr lang="en-US" altLang="en-US" sz="2800" dirty="0"/>
                </a:p>
              </p:txBody>
            </p:sp>
          </mc:Choice>
          <mc:Fallback xmlns="">
            <p:sp>
              <p:nvSpPr>
                <p:cNvPr id="33" name="Text Box 6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30732" y="3467783"/>
                  <a:ext cx="499624" cy="52322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 Box 68"/>
                <p:cNvSpPr txBox="1">
                  <a:spLocks noChangeArrowheads="1"/>
                </p:cNvSpPr>
                <p:nvPr/>
              </p:nvSpPr>
              <p:spPr bwMode="auto">
                <a:xfrm>
                  <a:off x="5961939" y="5832730"/>
                  <a:ext cx="506237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algn="r" rtl="1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algn="r" rtl="1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algn="r" rtl="1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algn="r" rtl="1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algn="r" rtl="1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algn="r" rtl="1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l" rtl="0"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280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oMath>
                    </m:oMathPara>
                  </a14:m>
                  <a:endParaRPr lang="en-US" altLang="en-US" sz="2800" dirty="0"/>
                </a:p>
              </p:txBody>
            </p:sp>
          </mc:Choice>
          <mc:Fallback xmlns="">
            <p:sp>
              <p:nvSpPr>
                <p:cNvPr id="35" name="Text Box 6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61939" y="5832730"/>
                  <a:ext cx="506237" cy="52322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 Box 57"/>
              <p:cNvSpPr txBox="1">
                <a:spLocks noChangeArrowheads="1"/>
              </p:cNvSpPr>
              <p:nvPr/>
            </p:nvSpPr>
            <p:spPr bwMode="auto">
              <a:xfrm>
                <a:off x="3120755" y="3740473"/>
                <a:ext cx="500561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l" rtl="0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800" i="1" dirty="0" smtClean="0">
                          <a:solidFill>
                            <a:srgbClr val="80808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altLang="en-US" sz="2800" i="1" dirty="0">
                  <a:solidFill>
                    <a:srgbClr val="808080"/>
                  </a:solidFill>
                </a:endParaRPr>
              </a:p>
            </p:txBody>
          </p:sp>
        </mc:Choice>
        <mc:Fallback xmlns="">
          <p:sp>
            <p:nvSpPr>
              <p:cNvPr id="36" name="Text 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20755" y="3740473"/>
                <a:ext cx="500561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9809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3" grpId="0"/>
      <p:bldP spid="26" grpId="0"/>
      <p:bldP spid="27" grpId="0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מציאת קו הרגרסיה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71071" y="1606694"/>
                <a:ext cx="10864066" cy="4717751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ניסוח הבעיה:</a:t>
                </a:r>
                <a:r>
                  <a:rPr lang="en-US" dirty="0" smtClean="0"/>
                  <a:t> </a:t>
                </a:r>
                <a:r>
                  <a:rPr lang="he-IL" dirty="0" smtClean="0"/>
                  <a:t>יש לנו נתונים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baseline="-25000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baseline="-25000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אנו מעוניינים למצוא קו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dirty="0" err="1" smtClean="0"/>
                  <a:t>שיתן</a:t>
                </a:r>
                <a:r>
                  <a:rPr lang="he-IL" dirty="0" smtClean="0"/>
                  <a:t> את יכולת הניבוי הטובה ביותר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עבור נתוני המדגם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כלומר, אנו מעוניינים למצוא פרמטרים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he-IL" dirty="0" smtClean="0"/>
                  <a:t> כך ש-</a:t>
                </a:r>
                <a:endParaRPr lang="en-US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he-IL" dirty="0" smtClean="0"/>
                  <a:t> הוא "הניבוי הטוב ביותר" ל-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dirty="0"/>
                  <a:t>הוא </a:t>
                </a:r>
                <a:r>
                  <a:rPr lang="he-IL" dirty="0" smtClean="0"/>
                  <a:t>"הניבוי </a:t>
                </a:r>
                <a:r>
                  <a:rPr lang="he-IL" dirty="0"/>
                  <a:t>הטוב </a:t>
                </a:r>
                <a:r>
                  <a:rPr lang="he-IL" dirty="0" smtClean="0"/>
                  <a:t>ביותר" </a:t>
                </a:r>
                <a:r>
                  <a:rPr lang="he-IL" dirty="0"/>
                  <a:t>ל-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baseline="-25000" dirty="0" smtClean="0"/>
              </a:p>
              <a:p>
                <a:pPr lvl="1"/>
                <a:r>
                  <a:rPr lang="en-US" baseline="-25000" dirty="0" smtClean="0"/>
                  <a:t>…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i="1" baseline="-25000" dirty="0" err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dirty="0"/>
                  <a:t>הוא </a:t>
                </a:r>
                <a:r>
                  <a:rPr lang="he-IL" dirty="0" smtClean="0"/>
                  <a:t>"הניבוי </a:t>
                </a:r>
                <a:r>
                  <a:rPr lang="he-IL" dirty="0"/>
                  <a:t>הטוב </a:t>
                </a:r>
                <a:r>
                  <a:rPr lang="he-IL" dirty="0" smtClean="0"/>
                  <a:t>ביותר" </a:t>
                </a:r>
                <a:r>
                  <a:rPr lang="he-IL" dirty="0"/>
                  <a:t>ל-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baseline="-25000" dirty="0" err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endParaRPr lang="he-IL" dirty="0" smtClean="0"/>
              </a:p>
              <a:p>
                <a:r>
                  <a:rPr lang="he-IL" dirty="0" smtClean="0"/>
                  <a:t>הערה</a:t>
                </a:r>
                <a:r>
                  <a:rPr lang="he-IL" dirty="0"/>
                  <a:t>: </a:t>
                </a:r>
                <a:r>
                  <a:rPr lang="he-IL" dirty="0" smtClean="0"/>
                  <a:t>השימוש של קו הרגרסיה הוא עבור חיזוי </a:t>
                </a:r>
                <a:r>
                  <a:rPr lang="he-IL" b="1" dirty="0" smtClean="0"/>
                  <a:t>מחוץ למדגם</a:t>
                </a:r>
                <a:r>
                  <a:rPr lang="he-IL" dirty="0" smtClean="0"/>
                  <a:t>, אך אנו </a:t>
                </a:r>
                <a:r>
                  <a:rPr lang="he-IL" dirty="0"/>
                  <a:t>מתמקדים במדגם </a:t>
                </a:r>
                <a:r>
                  <a:rPr lang="he-IL" dirty="0" smtClean="0"/>
                  <a:t>מכיוון שרק בו אנחנו </a:t>
                </a:r>
                <a:r>
                  <a:rPr lang="he-IL" dirty="0"/>
                  <a:t>יכולים לבדוק את </a:t>
                </a:r>
                <a:r>
                  <a:rPr lang="he-IL" dirty="0" smtClean="0"/>
                  <a:t>עצמנו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1071" y="1606694"/>
                <a:ext cx="10864066" cy="4717751"/>
              </a:xfrm>
              <a:blipFill>
                <a:blip r:embed="rId2"/>
                <a:stretch>
                  <a:fillRect l="-224" t="-1552" r="-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089059" y="3811457"/>
            <a:ext cx="48173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96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אך מה </a:t>
            </a:r>
            <a:r>
              <a:rPr lang="he-IL" sz="2400" dirty="0">
                <a:solidFill>
                  <a:srgbClr val="96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זאת אומרת "הניבוי הטוב ביותר</a:t>
            </a:r>
            <a:r>
              <a:rPr lang="he-IL" sz="2400" dirty="0" smtClean="0">
                <a:solidFill>
                  <a:srgbClr val="96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"?</a:t>
            </a:r>
            <a:endParaRPr lang="he-IL" sz="2400" dirty="0">
              <a:solidFill>
                <a:srgbClr val="96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26302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שארית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85333" y="1696507"/>
                <a:ext cx="9821332" cy="4196293"/>
              </a:xfrm>
            </p:spPr>
            <p:txBody>
              <a:bodyPr>
                <a:normAutofit/>
              </a:bodyPr>
              <a:lstStyle/>
              <a:p>
                <a:r>
                  <a:rPr lang="he-IL" dirty="0"/>
                  <a:t>נגדיר את הערך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המנובא</a:t>
                </a:r>
                <a:r>
                  <a:rPr lang="he-IL" dirty="0" smtClean="0"/>
                  <a:t> (</a:t>
                </a:r>
                <a:r>
                  <a:rPr lang="en-US" dirty="0"/>
                  <a:t>predicted</a:t>
                </a:r>
                <a:r>
                  <a:rPr lang="he-IL" dirty="0"/>
                  <a:t>)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dirty="0"/>
                  <a:t>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𝑎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נגדיר 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השארית</a:t>
                </a:r>
                <a:r>
                  <a:rPr lang="he-IL" dirty="0" smtClean="0"/>
                  <a:t> (</a:t>
                </a:r>
                <a:r>
                  <a:rPr lang="en-US" dirty="0" smtClean="0"/>
                  <a:t>residual</a:t>
                </a:r>
                <a:r>
                  <a:rPr lang="he-IL" dirty="0" smtClean="0"/>
                  <a:t>):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sz="2000" dirty="0" smtClean="0"/>
                  <a:t>(נקראת גם </a:t>
                </a:r>
                <a:r>
                  <a:rPr lang="he-IL" sz="2000" dirty="0" smtClean="0">
                    <a:solidFill>
                      <a:srgbClr val="960000"/>
                    </a:solidFill>
                  </a:rPr>
                  <a:t>שגיאה/טעות/סטייה</a:t>
                </a:r>
                <a:r>
                  <a:rPr lang="he-IL" sz="2000" dirty="0" smtClean="0"/>
                  <a:t>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ניבוי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טוב</a:t>
                </a:r>
                <a:r>
                  <a:rPr lang="he-IL" dirty="0" smtClean="0"/>
                  <a:t> </a:t>
                </a:r>
                <a:r>
                  <a:rPr lang="he-IL" dirty="0" err="1" smtClean="0"/>
                  <a:t>יתן</a:t>
                </a:r>
                <a:r>
                  <a:rPr lang="he-IL" dirty="0" smtClean="0"/>
                  <a:t> ערכים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קטנים</a:t>
                </a:r>
                <a:r>
                  <a:rPr lang="he-IL" dirty="0" smtClean="0"/>
                  <a:t> של השארית</a:t>
                </a:r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85333" y="1696507"/>
                <a:ext cx="9821332" cy="4196293"/>
              </a:xfrm>
              <a:blipFill>
                <a:blip r:embed="rId2"/>
                <a:stretch>
                  <a:fillRect t="-1742" r="-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803017" y="2156773"/>
                <a:ext cx="193629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solidFill>
                      <a:srgbClr val="48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קוראים: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48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𝑦</m:t>
                    </m:r>
                  </m:oMath>
                </a14:m>
                <a:r>
                  <a:rPr lang="he-IL" sz="2000" dirty="0" smtClean="0">
                    <a:solidFill>
                      <a:srgbClr val="48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"כובע"</a:t>
                </a:r>
                <a:endParaRPr lang="en-US" sz="2000" dirty="0" smtClean="0">
                  <a:solidFill>
                    <a:srgbClr val="48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3017" y="2156773"/>
                <a:ext cx="1936299" cy="400110"/>
              </a:xfrm>
              <a:prstGeom prst="rect">
                <a:avLst/>
              </a:prstGeom>
              <a:blipFill>
                <a:blip r:embed="rId3"/>
                <a:stretch>
                  <a:fillRect l="-3459" t="-9231" r="-2830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141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לחישוב השגיאות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91573"/>
                <a:ext cx="10515600" cy="1190325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הנתונים בדוגמא: </a:t>
                </a:r>
                <a:r>
                  <a:rPr lang="en-US" dirty="0"/>
                  <a:t>(1,2.5), (2,4), (3,4), (4,7</a:t>
                </a:r>
                <a:r>
                  <a:rPr lang="en-US" dirty="0" smtClean="0"/>
                  <a:t>)</a:t>
                </a:r>
              </a:p>
              <a:p>
                <a:r>
                  <a:rPr lang="he-IL" dirty="0" smtClean="0"/>
                  <a:t>ניקח קו היפותטי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dirty="0"/>
              </a:p>
              <a:p>
                <a:endParaRPr lang="he-IL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91573"/>
                <a:ext cx="10515600" cy="1190325"/>
              </a:xfrm>
              <a:blipFill rotWithShape="0">
                <a:blip r:embed="rId6"/>
                <a:stretch>
                  <a:fillRect t="-6633" r="-870" b="-163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6197593" y="3445804"/>
              <a:ext cx="5075925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1518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1518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518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1518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15185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5.1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81502052"/>
                  </p:ext>
                </p:extLst>
              </p:nvPr>
            </p:nvGraphicFramePr>
            <p:xfrm>
              <a:off x="6197593" y="3445804"/>
              <a:ext cx="5075925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15185"/>
                    <a:gridCol w="1015185"/>
                    <a:gridCol w="1015185"/>
                    <a:gridCol w="1015185"/>
                    <a:gridCol w="1015185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99" t="-7692" r="-400599" b="-4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0599" t="-7692" r="-300599" b="-4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01807" t="-7692" r="-202410" b="-4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00000" t="-7692" r="-101198" b="-4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400000" t="-7692" r="-1198" b="-426154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5.1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grpSp>
        <p:nvGrpSpPr>
          <p:cNvPr id="21" name="Group 20"/>
          <p:cNvGrpSpPr/>
          <p:nvPr/>
        </p:nvGrpSpPr>
        <p:grpSpPr>
          <a:xfrm>
            <a:off x="222636" y="1851558"/>
            <a:ext cx="5105430" cy="4509471"/>
            <a:chOff x="253458" y="1841753"/>
            <a:chExt cx="5105430" cy="4509471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16" name="Object 5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7"/>
                </a:graphicData>
              </a:graphic>
            </p:graphicFrame>
          </mc:Choice>
          <mc:Fallback xmlns="">
            <p:graphicFrame>
              <p:nvGraphicFramePr>
                <p:cNvPr id="16" name="Object 5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8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2896893" y="5889559"/>
                  <a:ext cx="45826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6893" y="5889559"/>
                  <a:ext cx="458267" cy="4616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253458" y="3322297"/>
                  <a:ext cx="44544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𝑌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3458" y="3322297"/>
                  <a:ext cx="445443" cy="46166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7" name="Straight Connector 6"/>
          <p:cNvCxnSpPr/>
          <p:nvPr/>
        </p:nvCxnSpPr>
        <p:spPr>
          <a:xfrm flipV="1">
            <a:off x="1176867" y="2240724"/>
            <a:ext cx="3863484" cy="2579631"/>
          </a:xfrm>
          <a:prstGeom prst="line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4243227" y="2435170"/>
            <a:ext cx="0" cy="338852"/>
          </a:xfrm>
          <a:prstGeom prst="straightConnector1">
            <a:avLst/>
          </a:prstGeom>
          <a:ln w="28575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470952" y="3306701"/>
            <a:ext cx="0" cy="452554"/>
          </a:xfrm>
          <a:prstGeom prst="straightConnector1">
            <a:avLst/>
          </a:prstGeom>
          <a:ln w="28575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2710759" y="3750788"/>
            <a:ext cx="0" cy="36000"/>
          </a:xfrm>
          <a:prstGeom prst="straightConnector1">
            <a:avLst/>
          </a:prstGeom>
          <a:ln w="28575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1930018" y="4322702"/>
            <a:ext cx="0" cy="72000"/>
          </a:xfrm>
          <a:prstGeom prst="straightConnector1">
            <a:avLst/>
          </a:prstGeom>
          <a:ln w="28575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468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מציאת </a:t>
            </a:r>
            <a:r>
              <a:rPr lang="he-IL" smtClean="0"/>
              <a:t>קו הרגרסיה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27152" y="1654172"/>
                <a:ext cx="8526647" cy="449897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לכל נתון יש ערך חזוי ושארית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נרצה למצוא קו שנותן שגיאה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כללית</a:t>
                </a:r>
                <a:r>
                  <a:rPr lang="he-IL" dirty="0" smtClean="0"/>
                  <a:t> מינימלית</a:t>
                </a:r>
              </a:p>
              <a:p>
                <a:r>
                  <a:rPr lang="he-IL" dirty="0" smtClean="0"/>
                  <a:t>כיצד נגדיר את השגיאה הכללית של כל הנתונים?</a:t>
                </a:r>
              </a:p>
              <a:p>
                <a:endParaRPr lang="he-IL" dirty="0"/>
              </a:p>
              <a:p>
                <a:r>
                  <a:rPr lang="he-IL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רעיון</a:t>
                </a:r>
                <a:r>
                  <a:rPr lang="he-IL" dirty="0" smtClean="0"/>
                  <a:t>: נחשב את הסכום: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he-IL" dirty="0" smtClean="0"/>
                  <a:t>, וננסה למצוא קו רגרסיה שנותן סכום מינימלי</a:t>
                </a:r>
              </a:p>
              <a:p>
                <a:endParaRPr lang="he-IL" dirty="0"/>
              </a:p>
              <a:p>
                <a:r>
                  <a:rPr lang="he-IL" dirty="0" smtClean="0">
                    <a:solidFill>
                      <a:srgbClr val="C00000"/>
                    </a:solidFill>
                  </a:rPr>
                  <a:t>בעיה</a:t>
                </a:r>
                <a:r>
                  <a:rPr lang="he-IL" dirty="0" smtClean="0"/>
                  <a:t>: יתכן מצב שבו הרבה שגיאות חיוביות גדולות והרבה שגיאות שליליות גדולות</a:t>
                </a:r>
              </a:p>
              <a:p>
                <a:r>
                  <a:rPr lang="he-IL" dirty="0" smtClean="0"/>
                  <a:t>השגיאות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מתקזזות</a:t>
                </a:r>
                <a:r>
                  <a:rPr lang="he-IL" dirty="0" smtClean="0"/>
                  <a:t> ונקבל סכום אפס, כאילו אין שגיאה כלל!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27152" y="1654172"/>
                <a:ext cx="8526647" cy="4498977"/>
              </a:xfrm>
              <a:blipFill>
                <a:blip r:embed="rId2"/>
                <a:stretch>
                  <a:fillRect t="-1626" r="-10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/>
          <p:cNvGrpSpPr/>
          <p:nvPr/>
        </p:nvGrpSpPr>
        <p:grpSpPr>
          <a:xfrm>
            <a:off x="513051" y="3530992"/>
            <a:ext cx="3042587" cy="2977597"/>
            <a:chOff x="513051" y="3530992"/>
            <a:chExt cx="3042587" cy="2977597"/>
          </a:xfrm>
        </p:grpSpPr>
        <p:sp>
          <p:nvSpPr>
            <p:cNvPr id="5" name="Line 9"/>
            <p:cNvSpPr>
              <a:spLocks noChangeShapeType="1"/>
            </p:cNvSpPr>
            <p:nvPr/>
          </p:nvSpPr>
          <p:spPr bwMode="auto">
            <a:xfrm>
              <a:off x="716793" y="3992658"/>
              <a:ext cx="0" cy="2285099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arrow"/>
              <a:tailEnd type="none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Line 10"/>
            <p:cNvSpPr>
              <a:spLocks noChangeShapeType="1"/>
            </p:cNvSpPr>
            <p:nvPr/>
          </p:nvSpPr>
          <p:spPr bwMode="auto">
            <a:xfrm>
              <a:off x="716793" y="6277757"/>
              <a:ext cx="2285021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none"/>
              <a:tailEnd type="arrow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Oval 20"/>
            <p:cNvSpPr>
              <a:spLocks noChangeArrowheads="1"/>
            </p:cNvSpPr>
            <p:nvPr/>
          </p:nvSpPr>
          <p:spPr bwMode="auto">
            <a:xfrm>
              <a:off x="965251" y="4607011"/>
              <a:ext cx="142875" cy="142875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" name="Oval 21"/>
            <p:cNvSpPr>
              <a:spLocks noChangeArrowheads="1"/>
            </p:cNvSpPr>
            <p:nvPr/>
          </p:nvSpPr>
          <p:spPr bwMode="auto">
            <a:xfrm>
              <a:off x="1147510" y="4920895"/>
              <a:ext cx="142875" cy="142875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1" name="Oval 22"/>
            <p:cNvSpPr>
              <a:spLocks noChangeArrowheads="1"/>
            </p:cNvSpPr>
            <p:nvPr/>
          </p:nvSpPr>
          <p:spPr bwMode="auto">
            <a:xfrm>
              <a:off x="1467775" y="5135207"/>
              <a:ext cx="142875" cy="142875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2" name="Oval 23"/>
            <p:cNvSpPr>
              <a:spLocks noChangeArrowheads="1"/>
            </p:cNvSpPr>
            <p:nvPr/>
          </p:nvSpPr>
          <p:spPr bwMode="auto">
            <a:xfrm>
              <a:off x="1693502" y="5485594"/>
              <a:ext cx="142875" cy="142875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3" name="Oval 24"/>
            <p:cNvSpPr>
              <a:spLocks noChangeArrowheads="1"/>
            </p:cNvSpPr>
            <p:nvPr/>
          </p:nvSpPr>
          <p:spPr bwMode="auto">
            <a:xfrm>
              <a:off x="2031335" y="5739936"/>
              <a:ext cx="142875" cy="142875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" name="Oval 25"/>
            <p:cNvSpPr>
              <a:spLocks noChangeArrowheads="1"/>
            </p:cNvSpPr>
            <p:nvPr/>
          </p:nvSpPr>
          <p:spPr bwMode="auto">
            <a:xfrm>
              <a:off x="2345231" y="5964699"/>
              <a:ext cx="142875" cy="142875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" name="Line 56"/>
            <p:cNvSpPr>
              <a:spLocks noChangeShapeType="1"/>
            </p:cNvSpPr>
            <p:nvPr/>
          </p:nvSpPr>
          <p:spPr bwMode="auto">
            <a:xfrm flipV="1">
              <a:off x="987013" y="4607010"/>
              <a:ext cx="1501093" cy="1452964"/>
            </a:xfrm>
            <a:prstGeom prst="line">
              <a:avLst/>
            </a:prstGeom>
            <a:noFill/>
            <a:ln w="19050">
              <a:solidFill>
                <a:schemeClr val="accent2">
                  <a:lumMod val="50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513051" y="3530992"/>
                  <a:ext cx="44544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𝑌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3051" y="3530992"/>
                  <a:ext cx="445443" cy="46166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3097371" y="6046924"/>
                  <a:ext cx="45826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97371" y="6046924"/>
                  <a:ext cx="458267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4" name="Straight Arrow Connector 23"/>
          <p:cNvCxnSpPr/>
          <p:nvPr/>
        </p:nvCxnSpPr>
        <p:spPr>
          <a:xfrm flipV="1">
            <a:off x="1041451" y="4652962"/>
            <a:ext cx="0" cy="1332000"/>
          </a:xfrm>
          <a:prstGeom prst="straightConnector1">
            <a:avLst/>
          </a:prstGeom>
          <a:ln w="19050">
            <a:solidFill>
              <a:srgbClr val="0070C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1219772" y="4952294"/>
            <a:ext cx="0" cy="897466"/>
          </a:xfrm>
          <a:prstGeom prst="straightConnector1">
            <a:avLst/>
          </a:prstGeom>
          <a:ln w="19050">
            <a:solidFill>
              <a:srgbClr val="0070C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1538950" y="5170205"/>
            <a:ext cx="0" cy="360000"/>
          </a:xfrm>
          <a:prstGeom prst="straightConnector1">
            <a:avLst/>
          </a:prstGeom>
          <a:ln w="19050">
            <a:solidFill>
              <a:srgbClr val="0070C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2100806" y="4985345"/>
            <a:ext cx="0" cy="862354"/>
          </a:xfrm>
          <a:prstGeom prst="straightConnector1">
            <a:avLst/>
          </a:prstGeom>
          <a:ln w="19050">
            <a:solidFill>
              <a:srgbClr val="0070C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2421582" y="4705817"/>
            <a:ext cx="0" cy="1368000"/>
          </a:xfrm>
          <a:prstGeom prst="straightConnector1">
            <a:avLst/>
          </a:prstGeom>
          <a:ln w="19050">
            <a:solidFill>
              <a:srgbClr val="0070C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1757974" y="5299373"/>
            <a:ext cx="0" cy="294597"/>
          </a:xfrm>
          <a:prstGeom prst="straightConnector1">
            <a:avLst/>
          </a:prstGeom>
          <a:ln w="19050">
            <a:solidFill>
              <a:srgbClr val="0070C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124690" y="4235639"/>
                <a:ext cx="85055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&gt;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690" y="4235639"/>
                <a:ext cx="850554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1217237" y="5833674"/>
                <a:ext cx="85055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&lt;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7237" y="5833674"/>
                <a:ext cx="850554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3313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8" grpId="0"/>
      <p:bldP spid="3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ריבועים פְּחוּתִים (</a:t>
            </a:r>
            <a:r>
              <a:rPr lang="en-US" dirty="0" smtClean="0"/>
              <a:t>least squares</a:t>
            </a:r>
            <a:r>
              <a:rPr lang="he-IL" dirty="0" smtClean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47965" y="1571978"/>
                <a:ext cx="10386116" cy="486991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>
                    <a:solidFill>
                      <a:srgbClr val="7030A0"/>
                    </a:solidFill>
                  </a:rPr>
                  <a:t>פתרון</a:t>
                </a:r>
                <a:r>
                  <a:rPr lang="he-IL" dirty="0" smtClean="0"/>
                  <a:t>: נגדיר את השגיאה הכוללת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כסכום הריבועים </a:t>
                </a:r>
                <a:r>
                  <a:rPr lang="he-IL" dirty="0" smtClean="0"/>
                  <a:t>של השגיאות: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פתרון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הריבועים הפחותים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 של קו הרגרסיה יהיה הערכים של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(כלומר, מאפייני הקו הישר) עבורם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סכום ריבועי השגיאות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 (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) הוא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מינימלי</a:t>
                </a:r>
              </a:p>
              <a:p>
                <a:endParaRPr lang="he-IL" dirty="0">
                  <a:solidFill>
                    <a:srgbClr val="960000"/>
                  </a:solidFill>
                </a:endParaRPr>
              </a:p>
              <a:p>
                <a:r>
                  <a:rPr lang="he-IL" dirty="0" smtClean="0"/>
                  <a:t>אין יותר בעיה של קיזוז ערכים חיובים ושליליים!</a:t>
                </a:r>
              </a:p>
              <a:p>
                <a:r>
                  <a:rPr lang="he-IL" dirty="0" smtClean="0"/>
                  <a:t>ניתן להגדיר את השגיאה הכוללת באופנים אחרים, אך לריבועים פחותים תכונות מתמטיות נוחות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אבל איך נמצא את הערכים האופטימליים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he-IL" dirty="0" smtClean="0"/>
                  <a:t>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7965" y="1571978"/>
                <a:ext cx="10386116" cy="4869918"/>
              </a:xfrm>
              <a:blipFill>
                <a:blip r:embed="rId2"/>
                <a:stretch>
                  <a:fillRect l="-587" t="-12891" r="-8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511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פתרון הריבועים הפחותים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659467"/>
                <a:ext cx="10515600" cy="4436533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באופן מפורש, השגיאה היא:</a:t>
                </a:r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אנו רוצים למצוא את המינימום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הנתונים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הם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קבועים</a:t>
                </a:r>
                <a:r>
                  <a:rPr lang="he-IL" dirty="0" smtClean="0"/>
                  <a:t>;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he-IL" dirty="0"/>
                  <a:t> ו-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he-IL" dirty="0" smtClean="0"/>
                  <a:t> הם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המשתנים</a:t>
                </a:r>
                <a:endParaRPr lang="he-IL" dirty="0" smtClean="0"/>
              </a:p>
              <a:p>
                <a:r>
                  <a:rPr lang="he-IL" dirty="0" smtClean="0"/>
                  <a:t>ע"פ החשבון הדיפרנציאלי, נגזור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he-IL" dirty="0" smtClean="0"/>
                  <a:t> לפי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he-IL" dirty="0"/>
                  <a:t> ו-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he-IL" dirty="0" smtClean="0"/>
                  <a:t> ונשווה לאפס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659467"/>
                <a:ext cx="10515600" cy="4436533"/>
              </a:xfrm>
              <a:blipFill>
                <a:blip r:embed="rId2"/>
                <a:stretch>
                  <a:fillRect l="-2319" t="-1648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4163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פתרון הריבועים הפחותים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69507"/>
                <a:ext cx="10515600" cy="4862116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אם כך, אנו רוצים למצוא את המינימום של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he-IL" dirty="0" smtClean="0"/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𝑑𝐸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𝑑𝑏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 </m:t>
                        </m:r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 smtClean="0"/>
              </a:p>
              <a:p>
                <a:pPr algn="l" rtl="0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 </m:t>
                        </m:r>
                      </m:e>
                    </m:nary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 smtClean="0"/>
              </a:p>
              <a:p>
                <a:pPr algn="l" rtl="0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 smtClean="0"/>
              </a:p>
              <a:p>
                <a:pPr algn="l" rtl="0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𝑛𝑏</m:t>
                    </m:r>
                  </m:oMath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𝑛𝑏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dirty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69507"/>
                <a:ext cx="10515600" cy="4862116"/>
              </a:xfrm>
              <a:blipFill>
                <a:blip r:embed="rId2"/>
                <a:stretch>
                  <a:fillRect l="-2319" t="-13158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099336" y="5548152"/>
            <a:ext cx="1755074" cy="410859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000102" y="3913187"/>
                <a:ext cx="146783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8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מה עם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96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he-IL" sz="28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?</a:t>
                </a:r>
                <a:endParaRPr lang="en-US" sz="2800" dirty="0">
                  <a:solidFill>
                    <a:srgbClr val="96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0102" y="3913187"/>
                <a:ext cx="1467838" cy="523220"/>
              </a:xfrm>
              <a:prstGeom prst="rect">
                <a:avLst/>
              </a:prstGeom>
              <a:blipFill>
                <a:blip r:embed="rId3"/>
                <a:stretch>
                  <a:fillRect l="-7054" t="-12791" r="-8714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0008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פתרון הריבועים הפחותים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571980"/>
                <a:ext cx="10515600" cy="2979472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כעת נגזור את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he-IL" dirty="0" smtClean="0"/>
                  <a:t> לפי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he-IL" dirty="0"/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𝑑𝐸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𝑑𝑎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d>
                          </m:e>
                        </m:d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 smtClean="0"/>
              </a:p>
              <a:p>
                <a:pPr algn="l" rtl="0"/>
                <a:r>
                  <a:rPr lang="en-US" b="0" i="1" dirty="0" smtClean="0">
                    <a:latin typeface="Cambria Math" panose="02040503050406030204" pitchFamily="18" charset="0"/>
                  </a:rPr>
                  <a:t>…</a:t>
                </a: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ba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bar>
                              </m:e>
                            </m:d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bar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den>
                    </m:f>
                  </m:oMath>
                </a14:m>
                <a:endParaRPr lang="en-US" dirty="0"/>
              </a:p>
              <a:p>
                <a:pPr algn="l" rtl="0"/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571980"/>
                <a:ext cx="10515600" cy="2979472"/>
              </a:xfrm>
              <a:blipFill rotWithShape="0">
                <a:blip r:embed="rId2"/>
                <a:stretch>
                  <a:fillRect l="-812" t="-21472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022877" y="4551452"/>
                <a:ext cx="4551246" cy="1117935"/>
              </a:xfrm>
              <a:prstGeom prst="rect">
                <a:avLst/>
              </a:prstGeom>
              <a:noFill/>
              <a:ln w="19050">
                <a:solidFill>
                  <a:srgbClr val="7030A0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בסיכום, פתרון הריבועים הפחותים הוא</a:t>
                </a:r>
              </a:p>
              <a:p>
                <a:pPr algn="r" rtl="1"/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sz="2400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400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sz="2400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400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bar>
                                <m:r>
                                  <a:rPr lang="en-US" sz="2400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sz="2400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400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bar>
                              </m:e>
                            </m:d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ctrlPr>
                              <a:rPr lang="en-US" sz="2400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400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sz="2400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solidFill>
                                              <a:srgbClr val="0033CC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solidFill>
                                              <a:srgbClr val="0033CC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0033CC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400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400" i="1">
                                            <a:solidFill>
                                              <a:srgbClr val="0033CC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400" i="1">
                                            <a:solidFill>
                                              <a:srgbClr val="0033CC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bar>
                                  </m:e>
                                </m:d>
                              </m:e>
                              <m:sup>
                                <m:r>
                                  <a:rPr lang="en-US" sz="2400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den>
                    </m:f>
                  </m:oMath>
                </a14:m>
                <a:r>
                  <a:rPr lang="en-US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𝑏</m:t>
                    </m:r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bar>
                      <m:barPr>
                        <m:pos m:val="top"/>
                        <m:ctrlP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barPr>
                      <m:e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𝑦</m:t>
                        </m:r>
                      </m:e>
                    </m:bar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𝑎</m:t>
                    </m:r>
                    <m:bar>
                      <m:barPr>
                        <m:pos m:val="top"/>
                        <m:ctrlP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barPr>
                      <m:e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𝑥</m:t>
                        </m:r>
                      </m:e>
                    </m:ba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2877" y="4551452"/>
                <a:ext cx="4551246" cy="1117935"/>
              </a:xfrm>
              <a:prstGeom prst="rect">
                <a:avLst/>
              </a:prstGeom>
              <a:blipFill>
                <a:blip r:embed="rId3"/>
                <a:stretch>
                  <a:fillRect l="-2533" t="-3763" r="-1600"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7558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רגרסיה לינארית:</a:t>
            </a:r>
            <a:r>
              <a:rPr lang="en-US" dirty="0"/>
              <a:t> </a:t>
            </a:r>
            <a:r>
              <a:rPr lang="he-IL" dirty="0"/>
              <a:t>דוגמא מספרית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503221"/>
                <a:ext cx="10515600" cy="1801560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i="1" dirty="0" smtClean="0">
                    <a:latin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375</m:t>
                    </m:r>
                  </m:oMath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ba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bar>
                              </m:e>
                            </m:d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bar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den>
                    </m:f>
                  </m:oMath>
                </a14:m>
                <a:r>
                  <a:rPr lang="en-US" sz="2000" dirty="0" smtClean="0"/>
                  <a:t> 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bar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𝑎</m:t>
                    </m:r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endParaRPr lang="en-US" sz="2000" dirty="0" smtClean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503221"/>
                <a:ext cx="10515600" cy="1801560"/>
              </a:xfrm>
              <a:blipFill rotWithShape="0">
                <a:blip r:embed="rId7"/>
                <a:stretch>
                  <a:fillRect t="-4746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31108581"/>
                  </p:ext>
                </p:extLst>
              </p:nvPr>
            </p:nvGraphicFramePr>
            <p:xfrm>
              <a:off x="3809999" y="3070397"/>
              <a:ext cx="7546325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268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686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2686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1760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1760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96252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3680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𝑦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𝑥</m:t>
                                        </m:r>
                                      </m:e>
                                    </m:bar>
                                  </m:e>
                                </m:d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𝑦</m:t>
                                        </m:r>
                                      </m:e>
                                    </m:bar>
                                  </m:e>
                                </m:d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−</m:t>
                                        </m:r>
                                        <m:bar>
                                          <m:barPr>
                                            <m:pos m:val="top"/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</m:ctrlPr>
                                          </m:bar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𝑥</m:t>
                                            </m:r>
                                          </m:e>
                                        </m:bar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31108581"/>
                  </p:ext>
                </p:extLst>
              </p:nvPr>
            </p:nvGraphicFramePr>
            <p:xfrm>
              <a:off x="3809999" y="3070397"/>
              <a:ext cx="7546325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268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686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2686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1760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1760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96252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3680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840" t="-1538" r="-942857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100000" t="-1538" r="-835000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201681" t="-1538" r="-742017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214970" t="-1538" r="-428743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314970" t="-1538" r="-328743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215217" t="-1538" r="-70497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451111" t="-1538" r="-889" b="-4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6" name="Group 5"/>
          <p:cNvGrpSpPr/>
          <p:nvPr/>
        </p:nvGrpSpPr>
        <p:grpSpPr>
          <a:xfrm>
            <a:off x="326563" y="3334076"/>
            <a:ext cx="2907703" cy="3179844"/>
            <a:chOff x="457200" y="1120352"/>
            <a:chExt cx="4901688" cy="5395933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7" name="Object 5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9"/>
                </a:graphicData>
              </a:graphic>
            </p:graphicFrame>
          </mc:Choice>
          <mc:Fallback xmlns="">
            <p:graphicFrame>
              <p:nvGraphicFramePr>
                <p:cNvPr id="7" name="Object 5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10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2896894" y="5889559"/>
                  <a:ext cx="658599" cy="62672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</m:oMath>
                    </m:oMathPara>
                  </a14:m>
                  <a:endParaRPr lang="en-US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6894" y="5889559"/>
                  <a:ext cx="658599" cy="626726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618524" y="1120352"/>
                  <a:ext cx="466782" cy="6267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𝑌</m:t>
                        </m:r>
                      </m:oMath>
                    </m:oMathPara>
                  </a14:m>
                  <a:endParaRPr lang="en-US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8524" y="1120352"/>
                  <a:ext cx="466782" cy="626726"/>
                </a:xfrm>
                <a:prstGeom prst="rect">
                  <a:avLst/>
                </a:prstGeom>
                <a:blipFill>
                  <a:blip r:embed="rId12"/>
                  <a:stretch>
                    <a:fillRect r="-130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1251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רגרסיה לינארית:</a:t>
            </a:r>
            <a:r>
              <a:rPr lang="en-US" dirty="0"/>
              <a:t> </a:t>
            </a:r>
            <a:r>
              <a:rPr lang="he-IL" dirty="0"/>
              <a:t>דוגמא מספרית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503221"/>
                <a:ext cx="10515600" cy="1801560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i="1" dirty="0" smtClean="0">
                    <a:latin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375</m:t>
                    </m:r>
                  </m:oMath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ba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bar>
                              </m:e>
                            </m:d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bar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den>
                    </m:f>
                  </m:oMath>
                </a14:m>
                <a:r>
                  <a:rPr lang="en-US" sz="2000" dirty="0" smtClean="0"/>
                  <a:t> 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bar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𝑎</m:t>
                    </m:r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endParaRPr lang="en-US" sz="2000" dirty="0" smtClean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503221"/>
                <a:ext cx="10515600" cy="1801560"/>
              </a:xfrm>
              <a:blipFill rotWithShape="0">
                <a:blip r:embed="rId7"/>
                <a:stretch>
                  <a:fillRect t="-4746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74532821"/>
                  </p:ext>
                </p:extLst>
              </p:nvPr>
            </p:nvGraphicFramePr>
            <p:xfrm>
              <a:off x="3809999" y="3070397"/>
              <a:ext cx="7546325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268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686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2686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1760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1760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96252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3680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𝑦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𝑥</m:t>
                                        </m:r>
                                      </m:e>
                                    </m:bar>
                                  </m:e>
                                </m:d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𝑦</m:t>
                                        </m:r>
                                      </m:e>
                                    </m:bar>
                                  </m:e>
                                </m:d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−</m:t>
                                        </m:r>
                                        <m:bar>
                                          <m:barPr>
                                            <m:pos m:val="top"/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</m:ctrlPr>
                                          </m:bar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𝑥</m:t>
                                            </m:r>
                                          </m:e>
                                        </m:bar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-1.875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-0.375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-0.375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2.625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74532821"/>
                  </p:ext>
                </p:extLst>
              </p:nvPr>
            </p:nvGraphicFramePr>
            <p:xfrm>
              <a:off x="3809999" y="3070397"/>
              <a:ext cx="7546325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268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686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2686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1760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1760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96252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3680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840" t="-1538" r="-942857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100000" t="-1538" r="-835000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201681" t="-1538" r="-742017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214970" t="-1538" r="-428743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314970" t="-1538" r="-328743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215217" t="-1538" r="-70497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451111" t="-1538" r="-889" b="-4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-1.875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-0.375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-0.375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2.625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6" name="Group 5"/>
          <p:cNvGrpSpPr/>
          <p:nvPr/>
        </p:nvGrpSpPr>
        <p:grpSpPr>
          <a:xfrm>
            <a:off x="326563" y="3334076"/>
            <a:ext cx="2907703" cy="3179844"/>
            <a:chOff x="457200" y="1120352"/>
            <a:chExt cx="4901688" cy="5395933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7" name="Object 5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9"/>
                </a:graphicData>
              </a:graphic>
            </p:graphicFrame>
          </mc:Choice>
          <mc:Fallback xmlns="">
            <p:graphicFrame>
              <p:nvGraphicFramePr>
                <p:cNvPr id="7" name="Object 5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10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2896894" y="5889559"/>
                  <a:ext cx="658599" cy="62672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</m:oMath>
                    </m:oMathPara>
                  </a14:m>
                  <a:endParaRPr lang="en-US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6894" y="5889559"/>
                  <a:ext cx="658599" cy="626726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618524" y="1120352"/>
                  <a:ext cx="466782" cy="6267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𝑌</m:t>
                        </m:r>
                      </m:oMath>
                    </m:oMathPara>
                  </a14:m>
                  <a:endParaRPr lang="en-US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8524" y="1120352"/>
                  <a:ext cx="466782" cy="626726"/>
                </a:xfrm>
                <a:prstGeom prst="rect">
                  <a:avLst/>
                </a:prstGeom>
                <a:blipFill>
                  <a:blip r:embed="rId12"/>
                  <a:stretch>
                    <a:fillRect r="-130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14032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רגרסיה לינארית:</a:t>
            </a:r>
            <a:r>
              <a:rPr lang="en-US" dirty="0"/>
              <a:t> </a:t>
            </a:r>
            <a:r>
              <a:rPr lang="he-IL" dirty="0"/>
              <a:t>דוגמא מספרית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503221"/>
                <a:ext cx="10515600" cy="1801560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i="1" dirty="0" smtClean="0">
                    <a:latin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375</m:t>
                    </m:r>
                  </m:oMath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ba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bar>
                              </m:e>
                            </m:d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bar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den>
                    </m:f>
                  </m:oMath>
                </a14:m>
                <a:r>
                  <a:rPr lang="en-US" sz="2000" dirty="0" smtClean="0"/>
                  <a:t> 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bar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𝑎</m:t>
                    </m:r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endParaRPr lang="en-US" sz="2000" dirty="0" smtClean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503221"/>
                <a:ext cx="10515600" cy="1801560"/>
              </a:xfrm>
              <a:blipFill rotWithShape="0">
                <a:blip r:embed="rId7"/>
                <a:stretch>
                  <a:fillRect t="-4746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94615139"/>
                  </p:ext>
                </p:extLst>
              </p:nvPr>
            </p:nvGraphicFramePr>
            <p:xfrm>
              <a:off x="3809999" y="3070397"/>
              <a:ext cx="7546325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268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686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2686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1760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1760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96252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3680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𝑦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𝑥</m:t>
                                        </m:r>
                                      </m:e>
                                    </m:bar>
                                  </m:e>
                                </m:d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𝑦</m:t>
                                        </m:r>
                                      </m:e>
                                    </m:bar>
                                  </m:e>
                                </m:d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−</m:t>
                                        </m:r>
                                        <m:bar>
                                          <m:barPr>
                                            <m:pos m:val="top"/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</m:ctrlPr>
                                          </m:bar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𝑥</m:t>
                                            </m:r>
                                          </m:e>
                                        </m:bar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-1.875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2.81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-0.375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-0.375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-0.19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2.625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3.94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94615139"/>
                  </p:ext>
                </p:extLst>
              </p:nvPr>
            </p:nvGraphicFramePr>
            <p:xfrm>
              <a:off x="3809999" y="3070397"/>
              <a:ext cx="7546325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268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686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2686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1760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1760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96252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3680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840" t="-1538" r="-942857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100000" t="-1538" r="-835000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201681" t="-1538" r="-742017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214970" t="-1538" r="-428743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314970" t="-1538" r="-328743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215217" t="-1538" r="-70497" b="-4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451111" t="-1538" r="-889" b="-4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-1.875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2.81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-0.375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-0.375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-0.19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2.625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3.94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6" name="Group 5"/>
          <p:cNvGrpSpPr/>
          <p:nvPr/>
        </p:nvGrpSpPr>
        <p:grpSpPr>
          <a:xfrm>
            <a:off x="326563" y="3334076"/>
            <a:ext cx="2907703" cy="3179844"/>
            <a:chOff x="457200" y="1120352"/>
            <a:chExt cx="4901688" cy="5395933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7" name="Object 5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9"/>
                </a:graphicData>
              </a:graphic>
            </p:graphicFrame>
          </mc:Choice>
          <mc:Fallback xmlns="">
            <p:graphicFrame>
              <p:nvGraphicFramePr>
                <p:cNvPr id="7" name="Object 5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10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2896894" y="5889559"/>
                  <a:ext cx="658599" cy="62672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</m:oMath>
                    </m:oMathPara>
                  </a14:m>
                  <a:endParaRPr lang="en-US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6894" y="5889559"/>
                  <a:ext cx="658599" cy="626726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618524" y="1120352"/>
                  <a:ext cx="466782" cy="6267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𝑌</m:t>
                        </m:r>
                      </m:oMath>
                    </m:oMathPara>
                  </a14:m>
                  <a:endParaRPr lang="en-US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8524" y="1120352"/>
                  <a:ext cx="466782" cy="626726"/>
                </a:xfrm>
                <a:prstGeom prst="rect">
                  <a:avLst/>
                </a:prstGeom>
                <a:blipFill>
                  <a:blip r:embed="rId12"/>
                  <a:stretch>
                    <a:fillRect r="-130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55571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רגרסיה לינארית:</a:t>
            </a:r>
            <a:r>
              <a:rPr lang="en-US" dirty="0"/>
              <a:t> </a:t>
            </a:r>
            <a:r>
              <a:rPr lang="he-IL" dirty="0"/>
              <a:t>דוגמא מספרית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503221"/>
                <a:ext cx="10515600" cy="1801560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i="1" dirty="0" smtClean="0">
                    <a:latin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375</m:t>
                    </m:r>
                  </m:oMath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ba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bar>
                              </m:e>
                            </m:d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bar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den>
                    </m:f>
                  </m:oMath>
                </a14:m>
                <a:r>
                  <a:rPr lang="en-US" sz="2000" dirty="0" smtClean="0"/>
                  <a:t> 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bar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𝑎</m:t>
                    </m:r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endParaRPr lang="en-US" sz="2000" dirty="0" smtClean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503221"/>
                <a:ext cx="10515600" cy="1801560"/>
              </a:xfrm>
              <a:blipFill rotWithShape="0">
                <a:blip r:embed="rId7"/>
                <a:stretch>
                  <a:fillRect t="-4746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28772301"/>
                  </p:ext>
                </p:extLst>
              </p:nvPr>
            </p:nvGraphicFramePr>
            <p:xfrm>
              <a:off x="3809999" y="3070397"/>
              <a:ext cx="7546325" cy="32918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268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686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2686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1760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1760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96252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3680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𝑦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𝑥</m:t>
                                        </m:r>
                                      </m:e>
                                    </m:bar>
                                  </m:e>
                                </m:d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𝑦</m:t>
                                        </m:r>
                                      </m:e>
                                    </m:bar>
                                  </m:e>
                                </m:d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−</m:t>
                                        </m:r>
                                        <m:bar>
                                          <m:barPr>
                                            <m:pos m:val="top"/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</m:ctrlPr>
                                          </m:bar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𝑥</m:t>
                                            </m:r>
                                          </m:e>
                                        </m:bar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-1.875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2.81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-0.375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-0.375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-0.19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2.625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3.94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 rowSpan="3" gridSpan="4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B w="12700" cmpd="sng">
                          <a:noFill/>
                        </a:lnB>
                        <a:noFill/>
                      </a:tcPr>
                    </a:tc>
                    <a:tc rowSpan="3" h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3" h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3" h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Total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70840">
                    <a:tc gridSpan="4"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B w="12700" cmpd="sng">
                          <a:noFill/>
                        </a:lnB>
                        <a:noFill/>
                      </a:tcPr>
                    </a:tc>
                    <a:tc hMerge="1"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solidFill>
                                      <a:srgbClr val="480000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US" sz="2400" dirty="0">
                            <a:solidFill>
                              <a:srgbClr val="48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solidFill>
                                <a:srgbClr val="48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6.75/5 = 1.35</a:t>
                          </a:r>
                          <a:endParaRPr lang="en-US" sz="2400" dirty="0">
                            <a:solidFill>
                              <a:srgbClr val="48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70840">
                    <a:tc gridSpan="4"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B w="12700" cmpd="sng">
                          <a:noFill/>
                        </a:lnB>
                        <a:noFill/>
                      </a:tcPr>
                    </a:tc>
                    <a:tc hMerge="1"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solidFill>
                                      <a:srgbClr val="480000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2400" dirty="0">
                            <a:solidFill>
                              <a:srgbClr val="48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solidFill>
                                <a:srgbClr val="48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4.375-1.35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dirty="0" smtClean="0">
                                  <a:solidFill>
                                    <a:srgbClr val="48000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⋅</m:t>
                              </m:r>
                            </m:oMath>
                          </a14:m>
                          <a:r>
                            <a:rPr lang="en-US" sz="2400" dirty="0" smtClean="0">
                              <a:solidFill>
                                <a:srgbClr val="48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2.5 = 1</a:t>
                          </a:r>
                          <a:endParaRPr lang="en-US" sz="2400" dirty="0">
                            <a:solidFill>
                              <a:srgbClr val="48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28772301"/>
                  </p:ext>
                </p:extLst>
              </p:nvPr>
            </p:nvGraphicFramePr>
            <p:xfrm>
              <a:off x="3809999" y="3070397"/>
              <a:ext cx="7546325" cy="32918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268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686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2686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1760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1760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96252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3680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840" t="-1538" r="-944538" b="-76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100000" t="-1538" r="-836667" b="-76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201681" t="-1538" r="-743697" b="-76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214970" t="-1538" r="-429940" b="-76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314970" t="-1538" r="-329940" b="-76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215217" t="-1538" r="-71118" b="-76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451111" t="-1538" r="-1778" b="-76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-1.875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2.81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-0.375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-0.375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-0.19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2.625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3.94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96240">
                    <a:tc rowSpan="3" gridSpan="4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B w="12700" cmpd="sng">
                          <a:noFill/>
                        </a:lnB>
                        <a:noFill/>
                      </a:tcPr>
                    </a:tc>
                    <a:tc rowSpan="3" h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3" h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3" h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Total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57200">
                    <a:tc gridSpan="4"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B w="12700" cmpd="sng">
                          <a:noFill/>
                        </a:lnB>
                        <a:noFill/>
                      </a:tcPr>
                    </a:tc>
                    <a:tc hMerge="1"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314970" t="-522667" r="-329940" b="-130667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solidFill>
                                <a:srgbClr val="48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6.75/5 = 1.35</a:t>
                          </a:r>
                          <a:endParaRPr lang="en-US" sz="2400" dirty="0">
                            <a:solidFill>
                              <a:srgbClr val="48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457200">
                    <a:tc gridSpan="4"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B w="12700" cmpd="sng">
                          <a:noFill/>
                        </a:lnB>
                        <a:noFill/>
                      </a:tcPr>
                    </a:tc>
                    <a:tc hMerge="1"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314970" t="-622667" r="-329940" b="-30667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126691" t="-622667" r="-731" b="-3066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6" name="Group 5"/>
          <p:cNvGrpSpPr/>
          <p:nvPr/>
        </p:nvGrpSpPr>
        <p:grpSpPr>
          <a:xfrm>
            <a:off x="326563" y="3334076"/>
            <a:ext cx="2907703" cy="3179844"/>
            <a:chOff x="457200" y="1120352"/>
            <a:chExt cx="4901688" cy="5395933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7" name="Object 5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9"/>
                </a:graphicData>
              </a:graphic>
            </p:graphicFrame>
          </mc:Choice>
          <mc:Fallback xmlns="">
            <p:graphicFrame>
              <p:nvGraphicFramePr>
                <p:cNvPr id="7" name="Object 5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10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2896894" y="5889559"/>
                  <a:ext cx="658599" cy="62672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</m:oMath>
                    </m:oMathPara>
                  </a14:m>
                  <a:endParaRPr lang="en-US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6894" y="5889559"/>
                  <a:ext cx="658599" cy="626726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618524" y="1120352"/>
                  <a:ext cx="466782" cy="6267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𝑌</m:t>
                        </m:r>
                      </m:oMath>
                    </m:oMathPara>
                  </a14:m>
                  <a:endParaRPr lang="en-US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8524" y="1120352"/>
                  <a:ext cx="466782" cy="626726"/>
                </a:xfrm>
                <a:prstGeom prst="rect">
                  <a:avLst/>
                </a:prstGeom>
                <a:blipFill>
                  <a:blip r:embed="rId12"/>
                  <a:stretch>
                    <a:fillRect r="-130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64469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מספרית: שאריות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29137" y="1654173"/>
                <a:ext cx="5918200" cy="73342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e-IL" dirty="0" smtClean="0"/>
                  <a:t>קו הרגרסיה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29137" y="1654173"/>
                <a:ext cx="5918200" cy="733427"/>
              </a:xfrm>
              <a:blipFill rotWithShape="0">
                <a:blip r:embed="rId2"/>
                <a:stretch>
                  <a:fillRect t="-9917" r="-1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440266" y="1826248"/>
            <a:ext cx="4546601" cy="3271187"/>
            <a:chOff x="181308" y="1841753"/>
            <a:chExt cx="5177580" cy="4712948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5" name="Object 5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3"/>
                </a:graphicData>
              </a:graphic>
            </p:graphicFrame>
          </mc:Choice>
          <mc:Fallback xmlns="">
            <p:graphicFrame>
              <p:nvGraphicFramePr>
                <p:cNvPr id="5" name="Object 5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2896893" y="5889559"/>
                  <a:ext cx="521865" cy="6651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6893" y="5889559"/>
                  <a:ext cx="521865" cy="66514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181308" y="3298316"/>
                  <a:ext cx="507262" cy="6651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𝑌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1308" y="3298316"/>
                  <a:ext cx="507262" cy="66514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27131921"/>
                  </p:ext>
                </p:extLst>
              </p:nvPr>
            </p:nvGraphicFramePr>
            <p:xfrm>
              <a:off x="5983010" y="2538252"/>
              <a:ext cx="5290508" cy="199771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8262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8262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8262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78262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214751403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2.35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5.05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27131921"/>
                  </p:ext>
                </p:extLst>
              </p:nvPr>
            </p:nvGraphicFramePr>
            <p:xfrm>
              <a:off x="5983010" y="2538252"/>
              <a:ext cx="5290508" cy="199771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8262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8262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8262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78262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2147514037"/>
                        </a:ext>
                      </a:extLst>
                    </a:gridCol>
                  </a:tblGrid>
                  <a:tr h="4127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775" t="-7353" r="-575194" b="-407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1563" t="-7353" r="-479688" b="-407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200000" t="-7353" r="-375969" b="-407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302344" t="-7353" r="-278906" b="-407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289326" t="-7353" r="-100562" b="-407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391525" t="-7353" r="-1130" b="-40735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2.35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5.05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2" name="Straight Arrow Connector 11"/>
          <p:cNvCxnSpPr/>
          <p:nvPr/>
        </p:nvCxnSpPr>
        <p:spPr>
          <a:xfrm flipV="1">
            <a:off x="3362652" y="2837227"/>
            <a:ext cx="0" cy="275708"/>
          </a:xfrm>
          <a:prstGeom prst="straightConnector1">
            <a:avLst/>
          </a:prstGeom>
          <a:ln w="28575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4042786" y="2225675"/>
            <a:ext cx="0" cy="198000"/>
          </a:xfrm>
          <a:prstGeom prst="straightConnector1">
            <a:avLst/>
          </a:prstGeom>
          <a:ln w="28575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691408" y="3098976"/>
            <a:ext cx="0" cy="90000"/>
          </a:xfrm>
          <a:prstGeom prst="straightConnector1">
            <a:avLst/>
          </a:prstGeom>
          <a:ln w="28575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2007545" y="3521346"/>
            <a:ext cx="0" cy="54000"/>
          </a:xfrm>
          <a:prstGeom prst="straightConnector1">
            <a:avLst/>
          </a:prstGeom>
          <a:ln w="28575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359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מספרית: שאריות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29137" y="1654173"/>
                <a:ext cx="5918200" cy="73342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e-IL" dirty="0" smtClean="0"/>
                  <a:t>קו הרגרסיה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29137" y="1654173"/>
                <a:ext cx="5918200" cy="733427"/>
              </a:xfrm>
              <a:blipFill rotWithShape="0">
                <a:blip r:embed="rId2"/>
                <a:stretch>
                  <a:fillRect t="-9917" r="-1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440266" y="1826248"/>
            <a:ext cx="4546601" cy="3271187"/>
            <a:chOff x="181308" y="1841753"/>
            <a:chExt cx="5177580" cy="4712948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5" name="Object 5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3"/>
                </a:graphicData>
              </a:graphic>
            </p:graphicFrame>
          </mc:Choice>
          <mc:Fallback xmlns="">
            <p:graphicFrame>
              <p:nvGraphicFramePr>
                <p:cNvPr id="5" name="Object 5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2896893" y="5889559"/>
                  <a:ext cx="521865" cy="6651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6893" y="5889559"/>
                  <a:ext cx="521865" cy="66514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181308" y="3298316"/>
                  <a:ext cx="507262" cy="6651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𝑌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1308" y="3298316"/>
                  <a:ext cx="507262" cy="66514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07606693"/>
                  </p:ext>
                </p:extLst>
              </p:nvPr>
            </p:nvGraphicFramePr>
            <p:xfrm>
              <a:off x="5983010" y="2538252"/>
              <a:ext cx="5290508" cy="199771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8262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8262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8262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78262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214751403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2.35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5.05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-1.05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1.1025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0.36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07606693"/>
                  </p:ext>
                </p:extLst>
              </p:nvPr>
            </p:nvGraphicFramePr>
            <p:xfrm>
              <a:off x="5983010" y="2538252"/>
              <a:ext cx="5290508" cy="199771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8262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8262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8262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78262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2147514037"/>
                        </a:ext>
                      </a:extLst>
                    </a:gridCol>
                  </a:tblGrid>
                  <a:tr h="4127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775" t="-7353" r="-575194" b="-407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1563" t="-7353" r="-479688" b="-407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200000" t="-7353" r="-375969" b="-407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302344" t="-7353" r="-278906" b="-407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289326" t="-7353" r="-100562" b="-407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391525" t="-7353" r="-1130" b="-40735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2.35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5.05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-1.05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1.1025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0.36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2" name="Straight Arrow Connector 11"/>
          <p:cNvCxnSpPr/>
          <p:nvPr/>
        </p:nvCxnSpPr>
        <p:spPr>
          <a:xfrm flipV="1">
            <a:off x="3362652" y="2837227"/>
            <a:ext cx="0" cy="275708"/>
          </a:xfrm>
          <a:prstGeom prst="straightConnector1">
            <a:avLst/>
          </a:prstGeom>
          <a:ln w="28575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4042786" y="2225675"/>
            <a:ext cx="0" cy="198000"/>
          </a:xfrm>
          <a:prstGeom prst="straightConnector1">
            <a:avLst/>
          </a:prstGeom>
          <a:ln w="28575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691408" y="3098976"/>
            <a:ext cx="0" cy="90000"/>
          </a:xfrm>
          <a:prstGeom prst="straightConnector1">
            <a:avLst/>
          </a:prstGeom>
          <a:ln w="28575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2007545" y="3521346"/>
            <a:ext cx="0" cy="54000"/>
          </a:xfrm>
          <a:prstGeom prst="straightConnector1">
            <a:avLst/>
          </a:prstGeom>
          <a:ln w="28575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152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מספרית: שאריות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29137" y="1654173"/>
                <a:ext cx="5918200" cy="73342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e-IL" dirty="0" smtClean="0"/>
                  <a:t>קו הרגרסיה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29137" y="1654173"/>
                <a:ext cx="5918200" cy="733427"/>
              </a:xfrm>
              <a:blipFill rotWithShape="0">
                <a:blip r:embed="rId2"/>
                <a:stretch>
                  <a:fillRect t="-9917" r="-1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440266" y="1826248"/>
            <a:ext cx="4546601" cy="3271187"/>
            <a:chOff x="181308" y="1841753"/>
            <a:chExt cx="5177580" cy="4712948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5" name="Object 5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3"/>
                </a:graphicData>
              </a:graphic>
            </p:graphicFrame>
          </mc:Choice>
          <mc:Fallback xmlns="">
            <p:graphicFrame>
              <p:nvGraphicFramePr>
                <p:cNvPr id="5" name="Object 5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2896893" y="5889559"/>
                  <a:ext cx="521865" cy="6651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6893" y="5889559"/>
                  <a:ext cx="521865" cy="66514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181308" y="3298316"/>
                  <a:ext cx="507262" cy="6651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𝑌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1308" y="3298316"/>
                  <a:ext cx="507262" cy="66514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13468694"/>
                  </p:ext>
                </p:extLst>
              </p:nvPr>
            </p:nvGraphicFramePr>
            <p:xfrm>
              <a:off x="5983010" y="2538252"/>
              <a:ext cx="5290508" cy="331755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8262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8262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8262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78262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214751403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2.35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5.05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-1.05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1.1025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0.36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 rowSpan="2" gridSpan="4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B w="12700" cmpd="sng">
                          <a:noFill/>
                        </a:lnB>
                        <a:noFill/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solidFill>
                              <a:srgbClr val="48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ctrlPr>
                                      <a:rPr lang="en-US" sz="2000" b="0" i="1" dirty="0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000" b="0" i="1" dirty="0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  <m:r>
                                      <a:rPr lang="en-US" sz="2000" b="0" i="1" dirty="0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=</m:t>
                                    </m:r>
                                    <m:r>
                                      <a:rPr lang="en-US" sz="2000" b="0" i="1" dirty="0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000" b="0" i="1" dirty="0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sz="2000" b="0" i="1" dirty="0" smtClean="0">
                                            <a:solidFill>
                                              <a:srgbClr val="480000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dirty="0" smtClean="0">
                                            <a:solidFill>
                                              <a:srgbClr val="480000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r>
                                          <a:rPr lang="en-US" sz="2000" b="0" i="1" dirty="0" smtClean="0">
                                            <a:solidFill>
                                              <a:srgbClr val="480000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nary>
                              </m:oMath>
                            </m:oMathPara>
                          </a14:m>
                          <a:endParaRPr lang="en-US" sz="2000" dirty="0">
                            <a:solidFill>
                              <a:srgbClr val="48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ctrlPr>
                                      <a:rPr lang="en-US" sz="2000" b="0" i="1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000" b="0" i="1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  <m:r>
                                      <a:rPr lang="en-US" sz="2000" b="0" i="1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=</m:t>
                                    </m:r>
                                    <m:r>
                                      <a:rPr lang="en-US" sz="2000" b="0" i="1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sup>
                                  <m:e>
                                    <m:sSubSup>
                                      <m:sSubSupPr>
                                        <m:ctrlPr>
                                          <a:rPr lang="en-US" sz="2000" b="0" i="1" smtClean="0">
                                            <a:solidFill>
                                              <a:srgbClr val="480000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000" b="0" i="1" smtClean="0">
                                            <a:solidFill>
                                              <a:srgbClr val="480000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solidFill>
                                              <a:srgbClr val="480000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  <m:sup>
                                        <m:r>
                                          <a:rPr lang="en-US" sz="2000" b="0" i="1" smtClean="0">
                                            <a:solidFill>
                                              <a:srgbClr val="480000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e>
                                </m:nary>
                              </m:oMath>
                            </m:oMathPara>
                          </a14:m>
                          <a:endParaRPr lang="en-US" sz="2000" dirty="0">
                            <a:solidFill>
                              <a:srgbClr val="48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70840">
                    <a:tc gridSpan="4"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rgbClr val="48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48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1.575</a:t>
                          </a:r>
                          <a:endParaRPr lang="en-US" sz="2000" dirty="0">
                            <a:solidFill>
                              <a:srgbClr val="48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13468694"/>
                  </p:ext>
                </p:extLst>
              </p:nvPr>
            </p:nvGraphicFramePr>
            <p:xfrm>
              <a:off x="5983010" y="2538252"/>
              <a:ext cx="5290508" cy="331755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8262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8262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8262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78262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2147514037"/>
                        </a:ext>
                      </a:extLst>
                    </a:gridCol>
                  </a:tblGrid>
                  <a:tr h="4127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775" t="-7353" r="-575969" b="-726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1563" t="-7353" r="-480469" b="-726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200000" t="-7353" r="-376744" b="-726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302344" t="-7353" r="-279688" b="-726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289326" t="-7353" r="-101124" b="-726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391525" t="-7353" r="-1695" b="-7264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2.35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5.05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-1.05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1.1025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0.36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923608">
                    <a:tc rowSpan="2" gridSpan="4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B w="12700" cmpd="sng">
                          <a:noFill/>
                        </a:lnB>
                        <a:noFill/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solidFill>
                              <a:srgbClr val="48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7"/>
                          <a:stretch>
                            <a:fillRect l="-289326" t="-219079" r="-101124" b="-539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7"/>
                          <a:stretch>
                            <a:fillRect l="-391525" t="-219079" r="-1695" b="-539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96240">
                    <a:tc gridSpan="4"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rgbClr val="48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48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1.575</a:t>
                          </a:r>
                          <a:endParaRPr lang="en-US" sz="2000" dirty="0">
                            <a:solidFill>
                              <a:srgbClr val="48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2" name="Straight Arrow Connector 11"/>
          <p:cNvCxnSpPr/>
          <p:nvPr/>
        </p:nvCxnSpPr>
        <p:spPr>
          <a:xfrm flipV="1">
            <a:off x="3362652" y="2837227"/>
            <a:ext cx="0" cy="275708"/>
          </a:xfrm>
          <a:prstGeom prst="straightConnector1">
            <a:avLst/>
          </a:prstGeom>
          <a:ln w="28575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4042786" y="2225675"/>
            <a:ext cx="0" cy="198000"/>
          </a:xfrm>
          <a:prstGeom prst="straightConnector1">
            <a:avLst/>
          </a:prstGeom>
          <a:ln w="28575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691408" y="3098976"/>
            <a:ext cx="0" cy="90000"/>
          </a:xfrm>
          <a:prstGeom prst="straightConnector1">
            <a:avLst/>
          </a:prstGeom>
          <a:ln w="28575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2007545" y="3521346"/>
            <a:ext cx="0" cy="54000"/>
          </a:xfrm>
          <a:prstGeom prst="straightConnector1">
            <a:avLst/>
          </a:prstGeom>
          <a:ln w="28575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071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מספרית: שאריות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29137" y="1654173"/>
                <a:ext cx="5918200" cy="73342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e-IL" dirty="0" smtClean="0"/>
                  <a:t>ניזכר בקו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29137" y="1654173"/>
                <a:ext cx="5918200" cy="733427"/>
              </a:xfrm>
              <a:blipFill rotWithShape="0">
                <a:blip r:embed="rId2"/>
                <a:stretch>
                  <a:fillRect t="-9917" r="-1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5989610" y="2486881"/>
              <a:ext cx="5290508" cy="331755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8262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8262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8262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78262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21636861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5.1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1.21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 rowSpan="2" gridSpan="4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B w="12700" cmpd="sng">
                          <a:noFill/>
                        </a:lnB>
                        <a:noFill/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solidFill>
                              <a:srgbClr val="48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ctrlPr>
                                      <a:rPr lang="en-US" sz="2000" b="0" i="1" dirty="0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000" b="0" i="1" dirty="0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  <m:r>
                                      <a:rPr lang="en-US" sz="2000" b="0" i="1" dirty="0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=</m:t>
                                    </m:r>
                                    <m:r>
                                      <a:rPr lang="en-US" sz="2000" b="0" i="1" dirty="0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000" b="0" i="1" dirty="0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sz="2000" b="0" i="1" dirty="0" smtClean="0">
                                            <a:solidFill>
                                              <a:srgbClr val="480000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dirty="0" smtClean="0">
                                            <a:solidFill>
                                              <a:srgbClr val="480000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r>
                                          <a:rPr lang="en-US" sz="2000" b="0" i="1" dirty="0" smtClean="0">
                                            <a:solidFill>
                                              <a:srgbClr val="480000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nary>
                              </m:oMath>
                            </m:oMathPara>
                          </a14:m>
                          <a:endParaRPr lang="en-US" sz="2000" dirty="0">
                            <a:solidFill>
                              <a:srgbClr val="48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ctrlPr>
                                      <a:rPr lang="en-US" sz="2000" b="0" i="1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000" b="0" i="1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  <m:r>
                                      <a:rPr lang="en-US" sz="2000" b="0" i="1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=</m:t>
                                    </m:r>
                                    <m:r>
                                      <a:rPr lang="en-US" sz="2000" b="0" i="1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sup>
                                  <m:e>
                                    <m:sSubSup>
                                      <m:sSubSupPr>
                                        <m:ctrlPr>
                                          <a:rPr lang="en-US" sz="2000" b="0" i="1" smtClean="0">
                                            <a:solidFill>
                                              <a:srgbClr val="480000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000" b="0" i="1" smtClean="0">
                                            <a:solidFill>
                                              <a:srgbClr val="480000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solidFill>
                                              <a:srgbClr val="480000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  <m:sup>
                                        <m:r>
                                          <a:rPr lang="en-US" sz="2000" b="0" i="1" smtClean="0">
                                            <a:solidFill>
                                              <a:srgbClr val="480000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e>
                                </m:nary>
                              </m:oMath>
                            </m:oMathPara>
                          </a14:m>
                          <a:endParaRPr lang="en-US" sz="2000" dirty="0">
                            <a:solidFill>
                              <a:srgbClr val="48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70840">
                    <a:tc gridSpan="4"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solidFill>
                              <a:srgbClr val="48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rgbClr val="48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rgbClr val="48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1.75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5752725"/>
                  </p:ext>
                </p:extLst>
              </p:nvPr>
            </p:nvGraphicFramePr>
            <p:xfrm>
              <a:off x="5989610" y="2486881"/>
              <a:ext cx="5290508" cy="331755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8262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8262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8262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78262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216368612"/>
                        </a:ext>
                      </a:extLst>
                    </a:gridCol>
                  </a:tblGrid>
                  <a:tr h="4127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75" t="-5882" r="-575194" b="-726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563" t="-5882" r="-479688" b="-726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5882" r="-375969" b="-726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2344" t="-5882" r="-278906" b="-726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89326" t="-5882" r="-100562" b="-726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91525" t="-5882" r="-1130" b="-7264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0.01</a:t>
                          </a: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5.1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1.21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923608">
                    <a:tc rowSpan="2" gridSpan="4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B w="12700" cmpd="sng">
                          <a:noFill/>
                        </a:lnB>
                        <a:noFill/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solidFill>
                              <a:srgbClr val="48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89326" t="-219079" r="-100562" b="-532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91525" t="-219079" r="-1130" b="-532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96240">
                    <a:tc gridSpan="4"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solidFill>
                              <a:srgbClr val="48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rgbClr val="48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rgbClr val="48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1.75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40266" y="5439761"/>
                <a:ext cx="7557716" cy="4826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האם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𝑛</m:t>
                        </m:r>
                      </m:sup>
                      <m:e>
                        <m:sSubSup>
                          <m:sSub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גדול או קטן ממה שקיבלנו עבור קו הרגרסיה? מדוע?</a:t>
                </a:r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266" y="5439761"/>
                <a:ext cx="7557716" cy="482696"/>
              </a:xfrm>
              <a:prstGeom prst="rect">
                <a:avLst/>
              </a:prstGeom>
              <a:blipFill rotWithShape="0">
                <a:blip r:embed="rId8"/>
                <a:stretch>
                  <a:fillRect l="-484" t="-121250" r="-1290" b="-18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562186" y="1654173"/>
            <a:ext cx="4478497" cy="3364867"/>
            <a:chOff x="127762" y="1851558"/>
            <a:chExt cx="5200304" cy="4638902"/>
          </a:xfrm>
        </p:grpSpPr>
        <p:grpSp>
          <p:nvGrpSpPr>
            <p:cNvPr id="15" name="Group 14"/>
            <p:cNvGrpSpPr/>
            <p:nvPr/>
          </p:nvGrpSpPr>
          <p:grpSpPr>
            <a:xfrm>
              <a:off x="127762" y="1851558"/>
              <a:ext cx="5200304" cy="4638902"/>
              <a:chOff x="158584" y="1841753"/>
              <a:chExt cx="5200304" cy="4638902"/>
            </a:xfrm>
          </p:grpSpPr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17" name="Object 5"/>
                  <p:cNvGraphicFramePr>
                    <a:graphicFrameLocks noChangeAspect="1"/>
                  </p:cNvGraphicFramePr>
                  <p:nvPr>
                    <p:extLst/>
                  </p:nvPr>
                </p:nvGraphicFramePr>
                <p:xfrm>
                  <a:off x="457200" y="1841753"/>
                  <a:ext cx="4901688" cy="4194980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9"/>
                  </a:graphicData>
                </a:graphic>
              </p:graphicFrame>
            </mc:Choice>
            <mc:Fallback xmlns="">
              <p:graphicFrame>
                <p:nvGraphicFramePr>
                  <p:cNvPr id="17" name="Object 5"/>
                  <p:cNvGraphicFramePr>
                    <a:graphicFrameLocks noChangeAspect="1"/>
                  </p:cNvGraphicFramePr>
                  <p:nvPr>
                    <p:extLst/>
                  </p:nvPr>
                </p:nvGraphicFramePr>
                <p:xfrm>
                  <a:off x="457200" y="1841753"/>
                  <a:ext cx="4901688" cy="4194980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10"/>
                  </a:graphicData>
                </a:graphic>
              </p:graphicFrame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Box 17"/>
                  <p:cNvSpPr txBox="1"/>
                  <p:nvPr/>
                </p:nvSpPr>
                <p:spPr>
                  <a:xfrm>
                    <a:off x="2896893" y="5889558"/>
                    <a:ext cx="564628" cy="59109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oMath>
                      </m:oMathPara>
                    </a14:m>
                    <a:endParaRPr lang="en-US" sz="2400" dirty="0" smtClean="0">
                      <a:latin typeface="David" panose="020E0502060401010101" pitchFamily="34" charset="-79"/>
                      <a:cs typeface="David" panose="020E0502060401010101" pitchFamily="34" charset="-79"/>
                    </a:endParaRPr>
                  </a:p>
                </p:txBody>
              </p:sp>
            </mc:Choice>
            <mc:Fallback xmlns="">
              <p:sp>
                <p:nvSpPr>
                  <p:cNvPr id="18" name="TextBox 1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96893" y="5889558"/>
                    <a:ext cx="564628" cy="591097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TextBox 18"/>
                  <p:cNvSpPr txBox="1"/>
                  <p:nvPr/>
                </p:nvSpPr>
                <p:spPr>
                  <a:xfrm>
                    <a:off x="158584" y="3322297"/>
                    <a:ext cx="548828" cy="59109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𝑌</m:t>
                          </m:r>
                        </m:oMath>
                      </m:oMathPara>
                    </a14:m>
                    <a:endParaRPr lang="en-US" sz="2400" dirty="0" smtClean="0">
                      <a:latin typeface="David" panose="020E0502060401010101" pitchFamily="34" charset="-79"/>
                      <a:cs typeface="David" panose="020E0502060401010101" pitchFamily="34" charset="-79"/>
                    </a:endParaRPr>
                  </a:p>
                </p:txBody>
              </p:sp>
            </mc:Choice>
            <mc:Fallback xmlns="">
              <p:sp>
                <p:nvSpPr>
                  <p:cNvPr id="19" name="TextBox 1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58584" y="3322297"/>
                    <a:ext cx="548828" cy="591097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0" name="Straight Connector 19"/>
            <p:cNvCxnSpPr/>
            <p:nvPr/>
          </p:nvCxnSpPr>
          <p:spPr>
            <a:xfrm flipV="1">
              <a:off x="1176867" y="2240724"/>
              <a:ext cx="3863484" cy="2579631"/>
            </a:xfrm>
            <a:prstGeom prst="line">
              <a:avLst/>
            </a:prstGeom>
            <a:ln w="28575">
              <a:solidFill>
                <a:srgbClr val="7030A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V="1">
              <a:off x="4243227" y="2435170"/>
              <a:ext cx="0" cy="338852"/>
            </a:xfrm>
            <a:prstGeom prst="straightConnector1">
              <a:avLst/>
            </a:prstGeom>
            <a:ln w="28575">
              <a:solidFill>
                <a:srgbClr val="00B0F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V="1">
              <a:off x="3470952" y="3306701"/>
              <a:ext cx="0" cy="452554"/>
            </a:xfrm>
            <a:prstGeom prst="straightConnector1">
              <a:avLst/>
            </a:prstGeom>
            <a:ln w="28575">
              <a:solidFill>
                <a:srgbClr val="00B0F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V="1">
              <a:off x="2700485" y="3750788"/>
              <a:ext cx="0" cy="36000"/>
            </a:xfrm>
            <a:prstGeom prst="straightConnector1">
              <a:avLst/>
            </a:prstGeom>
            <a:ln w="28575">
              <a:solidFill>
                <a:srgbClr val="00B0F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V="1">
              <a:off x="1930018" y="4322702"/>
              <a:ext cx="0" cy="72000"/>
            </a:xfrm>
            <a:prstGeom prst="straightConnector1">
              <a:avLst/>
            </a:prstGeom>
            <a:ln w="28575">
              <a:solidFill>
                <a:srgbClr val="00B0F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7977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</a:t>
            </a:r>
            <a:r>
              <a:rPr lang="en-US" dirty="0" smtClean="0"/>
              <a:t> </a:t>
            </a:r>
            <a:r>
              <a:rPr lang="he-IL" dirty="0" smtClean="0"/>
              <a:t>הנתונים של </a:t>
            </a:r>
            <a:r>
              <a:rPr lang="he-IL" dirty="0" err="1" smtClean="0"/>
              <a:t>גלטון</a:t>
            </a:r>
            <a:r>
              <a:rPr lang="he-IL" dirty="0" smtClean="0"/>
              <a:t> על גבהי אבות ובנים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833713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מקבלים את קו הרגרסיה הבא: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34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כאשר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נמדדים באינץ' </a:t>
                </a:r>
                <a:r>
                  <a:rPr lang="he-IL" sz="1600" dirty="0" smtClean="0"/>
                  <a:t>(2.54 ס"מ)</a:t>
                </a:r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מהו הניבוי ל-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כאשר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r>
                  <a:rPr lang="he-IL" dirty="0" smtClean="0"/>
                  <a:t> (כ- 163 ס"מ)?</a:t>
                </a:r>
                <a:endParaRPr lang="en-US" dirty="0" smtClean="0"/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66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en-US" dirty="0" smtClean="0"/>
                  <a:t> </a:t>
                </a:r>
                <a:r>
                  <a:rPr lang="he-IL" dirty="0" smtClean="0"/>
                  <a:t>(168 ס"מ)</a:t>
                </a:r>
                <a:endParaRPr lang="en-US" dirty="0" smtClean="0"/>
              </a:p>
              <a:p>
                <a:endParaRPr lang="en-US" dirty="0"/>
              </a:p>
              <a:p>
                <a:r>
                  <a:rPr lang="he-IL" dirty="0"/>
                  <a:t>מהו הניבוי ל-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/>
                  <a:t> כאשר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72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dirty="0"/>
                  <a:t>(כ- </a:t>
                </a:r>
                <a:r>
                  <a:rPr lang="he-IL" dirty="0" smtClean="0"/>
                  <a:t>183 </a:t>
                </a:r>
                <a:r>
                  <a:rPr lang="he-IL" dirty="0"/>
                  <a:t>ס"מ)?</a:t>
                </a:r>
                <a:endParaRPr lang="en-US" dirty="0"/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34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70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en-US" dirty="0" smtClean="0"/>
                  <a:t> </a:t>
                </a:r>
                <a:r>
                  <a:rPr lang="he-IL" dirty="0" smtClean="0"/>
                  <a:t>(178 ס"מ)</a:t>
                </a:r>
              </a:p>
              <a:p>
                <a:endParaRPr lang="he-IL" dirty="0"/>
              </a:p>
              <a:p>
                <a:r>
                  <a:rPr lang="he-IL" dirty="0" smtClean="0"/>
                  <a:t>ניתן לראות את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הנסיגה לממוצע</a:t>
                </a:r>
                <a:r>
                  <a:rPr lang="he-IL" sz="2000" dirty="0" smtClean="0"/>
                  <a:t>  (</a:t>
                </a:r>
                <a:r>
                  <a:rPr lang="en-US" sz="2000" dirty="0" smtClean="0"/>
                  <a:t>regression to the mean</a:t>
                </a:r>
                <a:r>
                  <a:rPr lang="he-IL" sz="2000" dirty="0" smtClean="0"/>
                  <a:t>)</a:t>
                </a:r>
                <a:endParaRPr lang="he-IL" dirty="0" smtClean="0"/>
              </a:p>
              <a:p>
                <a:pPr lvl="1"/>
                <a:r>
                  <a:rPr lang="he-IL" dirty="0" smtClean="0"/>
                  <a:t>הגובה החזוי של הבן קרוב יותר לממוצע מאשר גובה האב (ומכאן מקור השם "רגרסיה")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833713"/>
              </a:xfrm>
              <a:blipFill>
                <a:blip r:embed="rId2"/>
                <a:stretch>
                  <a:fillRect t="-1513" r="-812" b="-5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270311" y="2272181"/>
            <a:ext cx="5287136" cy="3219555"/>
            <a:chOff x="401738" y="3351995"/>
            <a:chExt cx="5287136" cy="321955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46" t="13226" r="4105" b="10754"/>
            <a:stretch/>
          </p:blipFill>
          <p:spPr>
            <a:xfrm>
              <a:off x="838200" y="3351995"/>
              <a:ext cx="4850674" cy="2883343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2417715" y="6109885"/>
              <a:ext cx="204575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2400" dirty="0">
                  <a:latin typeface="David" panose="020E0502060401010101" pitchFamily="34" charset="-79"/>
                  <a:cs typeface="David" panose="020E0502060401010101" pitchFamily="34" charset="-79"/>
                </a:rPr>
                <a:t>גובה האב (אינץ')</a:t>
              </a:r>
              <a:endParaRPr lang="en-US" sz="2400" dirty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 rot="16200000">
              <a:off x="-338396" y="4505683"/>
              <a:ext cx="19419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e-IL" sz="2400" dirty="0">
                  <a:latin typeface="David" panose="020E0502060401010101" pitchFamily="34" charset="-79"/>
                  <a:cs typeface="David" panose="020E0502060401010101" pitchFamily="34" charset="-79"/>
                </a:rPr>
                <a:t>גובה </a:t>
              </a:r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הבן </a:t>
              </a:r>
              <a:r>
                <a:rPr lang="he-IL" sz="2400" dirty="0">
                  <a:latin typeface="David" panose="020E0502060401010101" pitchFamily="34" charset="-79"/>
                  <a:cs typeface="David" panose="020E0502060401010101" pitchFamily="34" charset="-79"/>
                </a:rPr>
                <a:t>(אינץ')</a:t>
              </a:r>
              <a:endParaRPr lang="en-US" sz="2400" dirty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sp>
        <p:nvSpPr>
          <p:cNvPr id="8" name="5-Point Star 7"/>
          <p:cNvSpPr/>
          <p:nvPr/>
        </p:nvSpPr>
        <p:spPr>
          <a:xfrm>
            <a:off x="2324388" y="3619964"/>
            <a:ext cx="357052" cy="313911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/>
          <p:cNvSpPr/>
          <p:nvPr/>
        </p:nvSpPr>
        <p:spPr>
          <a:xfrm>
            <a:off x="4231666" y="3169907"/>
            <a:ext cx="357052" cy="313911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58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רגרסיה לינארית</a:t>
            </a:r>
            <a:endParaRPr lang="en-US" dirty="0" smtClean="0"/>
          </a:p>
          <a:p>
            <a:pPr lvl="1"/>
            <a:r>
              <a:rPr lang="he-IL" dirty="0" smtClean="0"/>
              <a:t>מבוא</a:t>
            </a:r>
            <a:endParaRPr lang="en-US" dirty="0" smtClean="0"/>
          </a:p>
          <a:p>
            <a:pPr lvl="1"/>
            <a:r>
              <a:rPr lang="he-IL" dirty="0" smtClean="0"/>
              <a:t>מציאת קו הרגרסיה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תכונות</a:t>
            </a:r>
          </a:p>
          <a:p>
            <a:pPr lvl="1"/>
            <a:r>
              <a:rPr lang="he-IL" dirty="0" smtClean="0"/>
              <a:t>טיב ההתאמה</a:t>
            </a:r>
            <a:endParaRPr lang="en-US" dirty="0" smtClean="0"/>
          </a:p>
          <a:p>
            <a:pPr lvl="1"/>
            <a:r>
              <a:rPr lang="he-IL" dirty="0" smtClean="0"/>
              <a:t>מגבלות</a:t>
            </a:r>
          </a:p>
          <a:p>
            <a:pPr lvl="1"/>
            <a:endParaRPr lang="he-IL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05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נוסחאות שקולות עבור השיפוע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683502" y="2129447"/>
                <a:ext cx="7256929" cy="3292935"/>
              </a:xfrm>
            </p:spPr>
            <p:txBody>
              <a:bodyPr/>
              <a:lstStyle/>
              <a:p>
                <a:pPr algn="l" rtl="0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ba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bar>
                              </m:e>
                            </m:d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bar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den>
                    </m:f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ba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bar>
                              </m:e>
                            </m:d>
                          </m:e>
                        </m:nary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bar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den>
                    </m:f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Cov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d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Var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func>
                      </m:den>
                    </m:f>
                  </m:oMath>
                </a14:m>
                <a:endParaRPr lang="en-US" dirty="0" smtClean="0"/>
              </a:p>
              <a:p>
                <a:pPr algn="l" rtl="0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83502" y="2129447"/>
                <a:ext cx="7256929" cy="3292935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911276" y="4448715"/>
            <a:ext cx="1759614" cy="973667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872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נוסחאות שקולות עבור השיפוע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003613" y="1618313"/>
                <a:ext cx="5732929" cy="4351338"/>
              </a:xfrm>
            </p:spPr>
            <p:txBody>
              <a:bodyPr>
                <a:normAutofit/>
              </a:bodyPr>
              <a:lstStyle/>
              <a:p>
                <a:pPr algn="l" rtl="0"/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Cov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d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Var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func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Cov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d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SD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func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SD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func>
                      </m:den>
                    </m:f>
                  </m:oMath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Cov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d>
                          </m:e>
                        </m:func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SD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d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SD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func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SD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func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SD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d>
                          </m:e>
                        </m:func>
                      </m:den>
                    </m:f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Cov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d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SD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func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SD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d>
                          </m:e>
                        </m:func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SD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d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SD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func>
                      </m:den>
                    </m:f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SD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d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SD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func>
                      </m:den>
                    </m:f>
                  </m:oMath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03613" y="1618313"/>
                <a:ext cx="5732929" cy="4351338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2248835" y="4561726"/>
            <a:ext cx="1263026" cy="832005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882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מספרית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822389" y="1619339"/>
                <a:ext cx="9189479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קיבלנו קודם: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67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smtClean="0">
                    <a:sym typeface="Wingdings" panose="05000000000000000000" pitchFamily="2" charset="2"/>
                  </a:rPr>
                  <a:t>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𝑋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29</m:t>
                    </m:r>
                  </m:oMath>
                </a14:m>
                <a:endParaRPr lang="en-US" dirty="0" smtClean="0">
                  <a:sym typeface="Wingdings" panose="05000000000000000000" pitchFamily="2" charset="2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56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ym typeface="Wingdings" panose="05000000000000000000" pitchFamily="2" charset="2"/>
                  </a:rPr>
                  <a:t>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𝑌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89</m:t>
                    </m:r>
                  </m:oMath>
                </a14:m>
                <a:endParaRPr lang="en-US" dirty="0">
                  <a:sym typeface="Wingdings" panose="05000000000000000000" pitchFamily="2" charset="2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Cov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𝑌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25</m:t>
                    </m:r>
                  </m:oMath>
                </a14:m>
                <a:endParaRPr lang="he-IL" dirty="0" smtClean="0">
                  <a:sym typeface="Wingdings" panose="05000000000000000000" pitchFamily="2" charset="2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𝑟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𝑌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92</m:t>
                    </m:r>
                  </m:oMath>
                </a14:m>
                <a:endParaRPr lang="he-IL" dirty="0" smtClean="0">
                  <a:sym typeface="Wingdings" panose="05000000000000000000" pitchFamily="2" charset="2"/>
                </a:endParaRPr>
              </a:p>
              <a:p>
                <a:pPr lvl="1"/>
                <a:endParaRPr lang="he-IL" dirty="0">
                  <a:sym typeface="Wingdings" panose="05000000000000000000" pitchFamily="2" charset="2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Cov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d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Var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func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67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35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89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29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35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22389" y="1619339"/>
                <a:ext cx="9189479" cy="4351338"/>
              </a:xfrm>
              <a:blipFill>
                <a:blip r:embed="rId2"/>
                <a:stretch>
                  <a:fillRect t="-1823" r="-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1480457" y="2455914"/>
            <a:ext cx="3932572" cy="3318566"/>
            <a:chOff x="-9582" y="1841753"/>
            <a:chExt cx="5368470" cy="4701917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5" name="Object 5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3"/>
                </a:graphicData>
              </a:graphic>
            </p:graphicFrame>
          </mc:Choice>
          <mc:Fallback xmlns="">
            <p:graphicFrame>
              <p:nvGraphicFramePr>
                <p:cNvPr id="5" name="Object 5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4229748020"/>
                    </p:ext>
                  </p:extLst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2896893" y="5889559"/>
                  <a:ext cx="625594" cy="65411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6893" y="5889559"/>
                  <a:ext cx="625594" cy="65411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-9582" y="3513782"/>
                  <a:ext cx="466781" cy="6541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𝑌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9582" y="3513782"/>
                  <a:ext cx="466781" cy="654111"/>
                </a:xfrm>
                <a:prstGeom prst="rect">
                  <a:avLst/>
                </a:prstGeom>
                <a:blipFill>
                  <a:blip r:embed="rId6"/>
                  <a:stretch>
                    <a:fillRect l="-5357" r="-10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985927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הסבר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>
                    <a:solidFill>
                      <a:schemeClr val="tx1"/>
                    </a:solidFill>
                  </a:rPr>
                  <a:t>קשר בין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ל-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הוא צפוי, מכיוון ששני הגדלים מתארים קשר בין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ל-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he-IL" dirty="0" smtClean="0">
                  <a:solidFill>
                    <a:schemeClr val="tx1"/>
                  </a:solidFill>
                </a:endParaRPr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ל-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he-IL" dirty="0">
                    <a:solidFill>
                      <a:schemeClr val="tx1"/>
                    </a:solidFill>
                  </a:rPr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he-IL" dirty="0">
                    <a:solidFill>
                      <a:schemeClr val="tx1"/>
                    </a:solidFill>
                  </a:rPr>
                  <a:t> אותו </a:t>
                </a:r>
                <a:r>
                  <a:rPr lang="he-IL" dirty="0"/>
                  <a:t>סימן (מכיוון שסטיות התקן תמיד </a:t>
                </a:r>
                <a:r>
                  <a:rPr lang="he-IL" dirty="0" smtClean="0"/>
                  <a:t>חיוביות)</a:t>
                </a:r>
                <a:endParaRPr lang="he-IL" dirty="0" smtClean="0">
                  <a:solidFill>
                    <a:schemeClr val="tx1"/>
                  </a:solidFill>
                </a:endParaRPr>
              </a:p>
              <a:p>
                <a:endParaRPr lang="he-IL" dirty="0" smtClean="0"/>
              </a:p>
              <a:p>
                <a:r>
                  <a:rPr lang="he-IL" dirty="0" err="1" smtClean="0"/>
                  <a:t>הנוסחא</a:t>
                </a:r>
                <a:r>
                  <a:rPr lang="he-IL" dirty="0" smtClean="0"/>
                  <a:t> מראה כי לשיפוע יחידות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מקדם המתאם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he-IL" dirty="0" smtClean="0"/>
                  <a:t> הוא חסר יחידות</a:t>
                </a:r>
              </a:p>
              <a:p>
                <a:pPr lvl="1"/>
                <a:r>
                  <a:rPr lang="he-IL" dirty="0" smtClean="0"/>
                  <a:t>סטיית התקן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נמדדת ביחידות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סטיית התקן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נמדדת ביחידות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he-IL" dirty="0" smtClean="0"/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ine 9"/>
          <p:cNvSpPr>
            <a:spLocks noChangeShapeType="1"/>
          </p:cNvSpPr>
          <p:nvPr/>
        </p:nvSpPr>
        <p:spPr bwMode="auto">
          <a:xfrm>
            <a:off x="1666656" y="3117474"/>
            <a:ext cx="0" cy="2590087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arrow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10"/>
          <p:cNvSpPr>
            <a:spLocks noChangeShapeType="1"/>
          </p:cNvSpPr>
          <p:nvPr/>
        </p:nvSpPr>
        <p:spPr bwMode="auto">
          <a:xfrm>
            <a:off x="1640468" y="5707561"/>
            <a:ext cx="2070463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Oval 18"/>
          <p:cNvSpPr>
            <a:spLocks noChangeArrowheads="1"/>
          </p:cNvSpPr>
          <p:nvPr/>
        </p:nvSpPr>
        <p:spPr bwMode="auto">
          <a:xfrm>
            <a:off x="2804164" y="3645274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" name="Oval 19"/>
          <p:cNvSpPr>
            <a:spLocks noChangeArrowheads="1"/>
          </p:cNvSpPr>
          <p:nvPr/>
        </p:nvSpPr>
        <p:spPr bwMode="auto">
          <a:xfrm>
            <a:off x="2512897" y="3906203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" name="Oval 20"/>
          <p:cNvSpPr>
            <a:spLocks noChangeArrowheads="1"/>
          </p:cNvSpPr>
          <p:nvPr/>
        </p:nvSpPr>
        <p:spPr bwMode="auto">
          <a:xfrm>
            <a:off x="2374237" y="4340848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" name="Oval 21"/>
          <p:cNvSpPr>
            <a:spLocks noChangeArrowheads="1"/>
          </p:cNvSpPr>
          <p:nvPr/>
        </p:nvSpPr>
        <p:spPr bwMode="auto">
          <a:xfrm>
            <a:off x="2112863" y="4672205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" name="Oval 22"/>
          <p:cNvSpPr>
            <a:spLocks noChangeArrowheads="1"/>
          </p:cNvSpPr>
          <p:nvPr/>
        </p:nvSpPr>
        <p:spPr bwMode="auto">
          <a:xfrm>
            <a:off x="1983439" y="5029524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" name="Oval 23"/>
          <p:cNvSpPr>
            <a:spLocks noChangeArrowheads="1"/>
          </p:cNvSpPr>
          <p:nvPr/>
        </p:nvSpPr>
        <p:spPr bwMode="auto">
          <a:xfrm>
            <a:off x="1794394" y="5415017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" name="Oval 24"/>
          <p:cNvSpPr>
            <a:spLocks noChangeArrowheads="1"/>
          </p:cNvSpPr>
          <p:nvPr/>
        </p:nvSpPr>
        <p:spPr bwMode="auto">
          <a:xfrm>
            <a:off x="2968274" y="3275004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" name="Line 56"/>
          <p:cNvSpPr>
            <a:spLocks noChangeShapeType="1"/>
          </p:cNvSpPr>
          <p:nvPr/>
        </p:nvSpPr>
        <p:spPr bwMode="auto">
          <a:xfrm flipV="1">
            <a:off x="1750261" y="3042477"/>
            <a:ext cx="1386365" cy="2574803"/>
          </a:xfrm>
          <a:prstGeom prst="line">
            <a:avLst/>
          </a:prstGeom>
          <a:noFill/>
          <a:ln w="28575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802807" y="3040881"/>
                <a:ext cx="547672" cy="4682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2807" y="3040881"/>
                <a:ext cx="547672" cy="4682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715441" y="5193593"/>
                <a:ext cx="4997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5441" y="5193593"/>
                <a:ext cx="499734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1125876" y="3173997"/>
            <a:ext cx="457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86908" y="5405352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02371" y="5707561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110277" y="3738520"/>
                <a:ext cx="1613647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𝑆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𝑌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10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𝑆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10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0277" y="3738520"/>
                <a:ext cx="1613647" cy="12003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219152" y="5143084"/>
                <a:ext cx="1795785" cy="9722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8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f>
                        <m:f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800" dirty="0" smtClean="0">
                  <a:solidFill>
                    <a:srgbClr val="7030A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9152" y="5143084"/>
                <a:ext cx="1795785" cy="9722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6044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מה עם רגרסיה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על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?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336646" y="1654173"/>
                <a:ext cx="7017154" cy="4351338"/>
              </a:xfrm>
            </p:spPr>
            <p:txBody>
              <a:bodyPr/>
              <a:lstStyle/>
              <a:p>
                <a:r>
                  <a:rPr lang="he-IL" dirty="0" smtClean="0"/>
                  <a:t>עבור רגרסיה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על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, קיבלנו את </a:t>
                </a:r>
                <a:r>
                  <a:rPr lang="he-IL" dirty="0" err="1" smtClean="0"/>
                  <a:t>הנוסחא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</m:den>
                    </m:f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ברגרסיה </a:t>
                </a:r>
                <a:r>
                  <a:rPr lang="he-IL" dirty="0"/>
                  <a:t>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/>
                  <a:t> על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/>
                  <a:t>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sub>
                        </m:sSub>
                      </m:den>
                    </m:f>
                  </m:oMath>
                </a14:m>
                <a:endParaRPr lang="he-IL" dirty="0" smtClean="0">
                  <a:solidFill>
                    <a:schemeClr val="tx1"/>
                  </a:solidFill>
                </a:endParaRPr>
              </a:p>
              <a:p>
                <a:r>
                  <a:rPr lang="he-IL" dirty="0" smtClean="0"/>
                  <a:t>אם ל-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סטיות תקן שונות, השיפועים שונים</a:t>
                </a:r>
                <a:endParaRPr lang="he-IL" dirty="0" smtClean="0">
                  <a:solidFill>
                    <a:schemeClr val="tx1"/>
                  </a:solidFill>
                </a:endParaRPr>
              </a:p>
              <a:p>
                <a:endParaRPr lang="he-IL" dirty="0"/>
              </a:p>
              <a:p>
                <a:r>
                  <a:rPr lang="he-IL" b="1" dirty="0">
                    <a:solidFill>
                      <a:srgbClr val="7030A0"/>
                    </a:solidFill>
                  </a:rPr>
                  <a:t>מסקנה:</a:t>
                </a:r>
              </a:p>
              <a:p>
                <a:pPr marL="342900" indent="-342900">
                  <a:buFont typeface="Wingdings" panose="05000000000000000000" pitchFamily="2" charset="2"/>
                  <a:buChar char="ç"/>
                </a:pPr>
                <a:r>
                  <a:rPr lang="he-IL" dirty="0">
                    <a:solidFill>
                      <a:srgbClr val="0033CC"/>
                    </a:solidFill>
                    <a:sym typeface="Wingdings" panose="05000000000000000000" pitchFamily="2" charset="2"/>
                  </a:rPr>
                  <a:t>ברגרסיה, ל-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𝑋</m:t>
                    </m:r>
                  </m:oMath>
                </a14:m>
                <a:r>
                  <a:rPr lang="he-IL" dirty="0">
                    <a:solidFill>
                      <a:srgbClr val="0033CC"/>
                    </a:solidFill>
                    <a:sym typeface="Wingdings" panose="05000000000000000000" pitchFamily="2" charset="2"/>
                  </a:rPr>
                  <a:t> ו-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𝑌</m:t>
                    </m:r>
                  </m:oMath>
                </a14:m>
                <a:r>
                  <a:rPr lang="he-IL" dirty="0">
                    <a:solidFill>
                      <a:srgbClr val="0033CC"/>
                    </a:solidFill>
                    <a:sym typeface="Wingdings" panose="05000000000000000000" pitchFamily="2" charset="2"/>
                  </a:rPr>
                  <a:t> תפקידים נבדלים</a:t>
                </a:r>
              </a:p>
              <a:p>
                <a:pPr marL="342900" indent="-342900">
                  <a:buFont typeface="Wingdings" panose="05000000000000000000" pitchFamily="2" charset="2"/>
                  <a:buChar char="ç"/>
                </a:pPr>
                <a:r>
                  <a:rPr lang="he-IL" dirty="0">
                    <a:solidFill>
                      <a:srgbClr val="0033CC"/>
                    </a:solidFill>
                    <a:sym typeface="Wingdings" panose="05000000000000000000" pitchFamily="2" charset="2"/>
                  </a:rPr>
                  <a:t>לא כמו עבור מקדם </a:t>
                </a:r>
                <a:r>
                  <a:rPr lang="he-IL" dirty="0" smtClean="0">
                    <a:solidFill>
                      <a:srgbClr val="0033CC"/>
                    </a:solidFill>
                    <a:sym typeface="Wingdings" panose="05000000000000000000" pitchFamily="2" charset="2"/>
                  </a:rPr>
                  <a:t>המתאם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36646" y="1654173"/>
                <a:ext cx="7017154" cy="4351338"/>
              </a:xfrm>
              <a:blipFill>
                <a:blip r:embed="rId3"/>
                <a:stretch>
                  <a:fillRect r="-12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1430446" y="1551207"/>
            <a:ext cx="0" cy="2590087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arrow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>
            <a:off x="1414532" y="4141294"/>
            <a:ext cx="2070463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Oval 18"/>
          <p:cNvSpPr>
            <a:spLocks noChangeArrowheads="1"/>
          </p:cNvSpPr>
          <p:nvPr/>
        </p:nvSpPr>
        <p:spPr bwMode="auto">
          <a:xfrm>
            <a:off x="2567954" y="2079007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" name="Oval 19"/>
          <p:cNvSpPr>
            <a:spLocks noChangeArrowheads="1"/>
          </p:cNvSpPr>
          <p:nvPr/>
        </p:nvSpPr>
        <p:spPr bwMode="auto">
          <a:xfrm>
            <a:off x="2276687" y="2339936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" name="Oval 20"/>
          <p:cNvSpPr>
            <a:spLocks noChangeArrowheads="1"/>
          </p:cNvSpPr>
          <p:nvPr/>
        </p:nvSpPr>
        <p:spPr bwMode="auto">
          <a:xfrm>
            <a:off x="2138027" y="2774581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" name="Oval 21"/>
          <p:cNvSpPr>
            <a:spLocks noChangeArrowheads="1"/>
          </p:cNvSpPr>
          <p:nvPr/>
        </p:nvSpPr>
        <p:spPr bwMode="auto">
          <a:xfrm>
            <a:off x="1876653" y="3105938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" name="Oval 22"/>
          <p:cNvSpPr>
            <a:spLocks noChangeArrowheads="1"/>
          </p:cNvSpPr>
          <p:nvPr/>
        </p:nvSpPr>
        <p:spPr bwMode="auto">
          <a:xfrm>
            <a:off x="1747229" y="3463257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4" name="Oval 23"/>
          <p:cNvSpPr>
            <a:spLocks noChangeArrowheads="1"/>
          </p:cNvSpPr>
          <p:nvPr/>
        </p:nvSpPr>
        <p:spPr bwMode="auto">
          <a:xfrm>
            <a:off x="1558184" y="3848750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" name="Oval 24"/>
          <p:cNvSpPr>
            <a:spLocks noChangeArrowheads="1"/>
          </p:cNvSpPr>
          <p:nvPr/>
        </p:nvSpPr>
        <p:spPr bwMode="auto">
          <a:xfrm>
            <a:off x="2732064" y="1708737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7" name="Line 56"/>
          <p:cNvSpPr>
            <a:spLocks noChangeShapeType="1"/>
          </p:cNvSpPr>
          <p:nvPr/>
        </p:nvSpPr>
        <p:spPr bwMode="auto">
          <a:xfrm flipV="1">
            <a:off x="1514051" y="1476210"/>
            <a:ext cx="1386365" cy="2574803"/>
          </a:xfrm>
          <a:prstGeom prst="line">
            <a:avLst/>
          </a:prstGeom>
          <a:noFill/>
          <a:ln w="28575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545339" y="1499420"/>
                <a:ext cx="547672" cy="4682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5339" y="1499420"/>
                <a:ext cx="547672" cy="4682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511751" y="3936965"/>
                <a:ext cx="4123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1751" y="3936965"/>
                <a:ext cx="412392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89666" y="1607730"/>
            <a:ext cx="457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50698" y="3839085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866161" y="4141294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855036" y="4823375"/>
            <a:ext cx="4412101" cy="1604293"/>
            <a:chOff x="855036" y="4823375"/>
            <a:chExt cx="4412101" cy="1604293"/>
          </a:xfrm>
        </p:grpSpPr>
        <p:sp>
          <p:nvSpPr>
            <p:cNvPr id="31" name="Line 9"/>
            <p:cNvSpPr>
              <a:spLocks noChangeShapeType="1"/>
            </p:cNvSpPr>
            <p:nvPr/>
          </p:nvSpPr>
          <p:spPr bwMode="auto">
            <a:xfrm>
              <a:off x="1228079" y="4838172"/>
              <a:ext cx="0" cy="1377209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arrow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10"/>
            <p:cNvSpPr>
              <a:spLocks noChangeShapeType="1"/>
            </p:cNvSpPr>
            <p:nvPr/>
          </p:nvSpPr>
          <p:spPr bwMode="auto">
            <a:xfrm>
              <a:off x="1201891" y="6215381"/>
              <a:ext cx="3328539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arrow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Oval 18"/>
            <p:cNvSpPr>
              <a:spLocks noChangeArrowheads="1"/>
            </p:cNvSpPr>
            <p:nvPr/>
          </p:nvSpPr>
          <p:spPr bwMode="auto">
            <a:xfrm>
              <a:off x="3511750" y="5415868"/>
              <a:ext cx="168352" cy="156012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" name="Oval 19"/>
            <p:cNvSpPr>
              <a:spLocks noChangeArrowheads="1"/>
            </p:cNvSpPr>
            <p:nvPr/>
          </p:nvSpPr>
          <p:spPr bwMode="auto">
            <a:xfrm>
              <a:off x="3016969" y="5563851"/>
              <a:ext cx="168352" cy="156012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5" name="Oval 20"/>
            <p:cNvSpPr>
              <a:spLocks noChangeArrowheads="1"/>
            </p:cNvSpPr>
            <p:nvPr/>
          </p:nvSpPr>
          <p:spPr bwMode="auto">
            <a:xfrm>
              <a:off x="2652311" y="5684828"/>
              <a:ext cx="168352" cy="156012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6" name="Oval 21"/>
            <p:cNvSpPr>
              <a:spLocks noChangeArrowheads="1"/>
            </p:cNvSpPr>
            <p:nvPr/>
          </p:nvSpPr>
          <p:spPr bwMode="auto">
            <a:xfrm>
              <a:off x="2180534" y="5773708"/>
              <a:ext cx="168352" cy="156012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7" name="Oval 22"/>
            <p:cNvSpPr>
              <a:spLocks noChangeArrowheads="1"/>
            </p:cNvSpPr>
            <p:nvPr/>
          </p:nvSpPr>
          <p:spPr bwMode="auto">
            <a:xfrm>
              <a:off x="1801205" y="5853566"/>
              <a:ext cx="168352" cy="156012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" name="Oval 23"/>
            <p:cNvSpPr>
              <a:spLocks noChangeArrowheads="1"/>
            </p:cNvSpPr>
            <p:nvPr/>
          </p:nvSpPr>
          <p:spPr bwMode="auto">
            <a:xfrm>
              <a:off x="1438890" y="5959423"/>
              <a:ext cx="168352" cy="156012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9" name="Oval 24"/>
            <p:cNvSpPr>
              <a:spLocks noChangeArrowheads="1"/>
            </p:cNvSpPr>
            <p:nvPr/>
          </p:nvSpPr>
          <p:spPr bwMode="auto">
            <a:xfrm>
              <a:off x="3936914" y="5345797"/>
              <a:ext cx="168352" cy="156012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40" name="Line 56"/>
            <p:cNvSpPr>
              <a:spLocks noChangeShapeType="1"/>
            </p:cNvSpPr>
            <p:nvPr/>
          </p:nvSpPr>
          <p:spPr bwMode="auto">
            <a:xfrm flipV="1">
              <a:off x="1379509" y="5355946"/>
              <a:ext cx="2911525" cy="730902"/>
            </a:xfrm>
            <a:prstGeom prst="line">
              <a:avLst/>
            </a:prstGeom>
            <a:noFill/>
            <a:ln w="28575">
              <a:solidFill>
                <a:schemeClr val="accent2">
                  <a:lumMod val="50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1295305" y="4823375"/>
                  <a:ext cx="54764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5305" y="4823375"/>
                  <a:ext cx="547646" cy="46166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TextBox 42"/>
            <p:cNvSpPr txBox="1"/>
            <p:nvPr/>
          </p:nvSpPr>
          <p:spPr>
            <a:xfrm>
              <a:off x="855036" y="5179523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55036" y="5913172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873148" y="5806596"/>
              <a:ext cx="4571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10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4608845" y="5959423"/>
                  <a:ext cx="658292" cy="4682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𝑌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08845" y="5959423"/>
                  <a:ext cx="658292" cy="46824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/>
                <p:cNvSpPr txBox="1"/>
                <p:nvPr/>
              </p:nvSpPr>
              <p:spPr>
                <a:xfrm>
                  <a:off x="2431169" y="4838172"/>
                  <a:ext cx="154974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𝑎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≈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/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10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57" name="TextBox 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31169" y="4838172"/>
                  <a:ext cx="1549745" cy="46166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680203" y="2549741"/>
                <a:ext cx="161364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𝑆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𝑌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10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𝑆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10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0203" y="2549741"/>
                <a:ext cx="1613647" cy="83099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305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ממוצע השאריות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11596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>
                    <a:solidFill>
                      <a:srgbClr val="0033CC"/>
                    </a:solidFill>
                  </a:rPr>
                  <a:t>סכום/ממוצע השאריות</a:t>
                </a:r>
                <a:r>
                  <a:rPr lang="he-IL" dirty="0" smtClean="0"/>
                  <a:t> הוא אפס</a:t>
                </a:r>
                <a:endParaRPr lang="en-US" dirty="0" smtClean="0"/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 smtClean="0"/>
              </a:p>
              <a:p>
                <a:pPr marL="0" indent="0" algn="l" rtl="0">
                  <a:buNone/>
                </a:pPr>
                <a:endParaRPr lang="he-IL" dirty="0" smtClean="0"/>
              </a:p>
              <a:p>
                <a:pPr algn="l" rtl="0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𝑛𝑎</m:t>
                    </m:r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11596"/>
                <a:ext cx="10515600" cy="4351338"/>
              </a:xfrm>
              <a:blipFill>
                <a:blip r:embed="rId2"/>
                <a:stretch>
                  <a:fillRect l="-2261"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6663157" y="2962917"/>
              <a:ext cx="3918500" cy="290480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7962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7962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796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7962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2.35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5.05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-1.05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B w="12700" cmpd="sng">
                          <a:noFill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ctrlPr>
                                      <a:rPr lang="en-US" sz="2000" b="0" i="1" dirty="0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000" b="0" i="1" dirty="0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  <m:r>
                                      <a:rPr lang="en-US" sz="2000" b="0" i="1" dirty="0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=</m:t>
                                    </m:r>
                                    <m:r>
                                      <a:rPr lang="en-US" sz="2000" b="0" i="1" dirty="0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000" b="0" i="1" dirty="0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sz="2000" b="0" i="1" dirty="0" smtClean="0">
                                            <a:solidFill>
                                              <a:srgbClr val="480000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dirty="0" smtClean="0">
                                            <a:solidFill>
                                              <a:srgbClr val="480000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r>
                                          <a:rPr lang="en-US" sz="2000" b="0" i="1" dirty="0" smtClean="0">
                                            <a:solidFill>
                                              <a:srgbClr val="480000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nary>
                              </m:oMath>
                            </m:oMathPara>
                          </a14:m>
                          <a:endParaRPr lang="en-US" sz="2000" dirty="0">
                            <a:solidFill>
                              <a:srgbClr val="48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 smtClean="0">
                              <a:solidFill>
                                <a:srgbClr val="48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endParaRPr lang="en-US" sz="2000" b="1" dirty="0">
                            <a:solidFill>
                              <a:srgbClr val="48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81153925"/>
                  </p:ext>
                </p:extLst>
              </p:nvPr>
            </p:nvGraphicFramePr>
            <p:xfrm>
              <a:off x="6663157" y="2962917"/>
              <a:ext cx="3918500" cy="290480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79625"/>
                    <a:gridCol w="979625"/>
                    <a:gridCol w="979625"/>
                    <a:gridCol w="979625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242" t="-7692" r="-300621" b="-6369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1242" t="-7692" r="-200621" b="-6369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02500" t="-7692" r="-101875" b="-6369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00621" t="-7692" r="-1242" b="-636923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2.35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5.05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-1.05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</a:tr>
                  <a:tr h="923608">
                    <a:tc gridSpan="2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B w="12700" cmpd="sng">
                          <a:noFill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202500" t="-217105" r="-101875" b="-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 smtClean="0">
                              <a:solidFill>
                                <a:srgbClr val="48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endParaRPr lang="en-US" sz="2000" b="1" dirty="0">
                            <a:solidFill>
                              <a:srgbClr val="48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970194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רגרסיה לינארית</a:t>
            </a:r>
            <a:endParaRPr lang="en-US" dirty="0" smtClean="0"/>
          </a:p>
          <a:p>
            <a:pPr lvl="1"/>
            <a:r>
              <a:rPr lang="he-IL" dirty="0" smtClean="0"/>
              <a:t>מבוא</a:t>
            </a:r>
            <a:endParaRPr lang="en-US" dirty="0" smtClean="0"/>
          </a:p>
          <a:p>
            <a:pPr lvl="1"/>
            <a:r>
              <a:rPr lang="he-IL" dirty="0" smtClean="0"/>
              <a:t>מציאת קו הרגרסיה</a:t>
            </a:r>
          </a:p>
          <a:p>
            <a:pPr lvl="1"/>
            <a:r>
              <a:rPr lang="he-IL" dirty="0" smtClean="0"/>
              <a:t>תכונות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טיב ההתאמה</a:t>
            </a:r>
            <a:endParaRPr lang="en-US" dirty="0" smtClean="0">
              <a:solidFill>
                <a:srgbClr val="0033CC"/>
              </a:solidFill>
            </a:endParaRPr>
          </a:p>
          <a:p>
            <a:pPr lvl="1"/>
            <a:r>
              <a:rPr lang="he-IL" dirty="0" smtClean="0"/>
              <a:t>מגבלות</a:t>
            </a:r>
          </a:p>
          <a:p>
            <a:pPr lvl="1"/>
            <a:endParaRPr lang="he-IL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4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טיב ההתאמה (</a:t>
            </a:r>
            <a:r>
              <a:rPr lang="en-US" dirty="0" smtClean="0"/>
              <a:t>goodness of fit</a:t>
            </a:r>
            <a:r>
              <a:rPr lang="he-IL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580788"/>
            <a:ext cx="10515600" cy="4351338"/>
          </a:xfrm>
        </p:spPr>
        <p:txBody>
          <a:bodyPr/>
          <a:lstStyle/>
          <a:p>
            <a:r>
              <a:rPr lang="he-IL" dirty="0" smtClean="0"/>
              <a:t>באיזה מקרה קו הרגרסיה מסביר טוב יותר את הנתונים?</a:t>
            </a:r>
          </a:p>
          <a:p>
            <a:r>
              <a:rPr lang="he-IL" dirty="0" smtClean="0"/>
              <a:t>באיזה מקרה ידיעת קו הרגרסיה נותנת ניבוי יותר טוב לתצפית שלא </a:t>
            </a:r>
            <a:r>
              <a:rPr lang="he-IL" dirty="0" err="1" smtClean="0"/>
              <a:t>היתה</a:t>
            </a:r>
            <a:r>
              <a:rPr lang="he-IL" dirty="0" smtClean="0"/>
              <a:t> במדגם?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439890" y="3073495"/>
            <a:ext cx="4644119" cy="3173230"/>
            <a:chOff x="1102233" y="2685381"/>
            <a:chExt cx="6480822" cy="392338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2233" y="2685381"/>
              <a:ext cx="6480822" cy="3923382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6011333" y="3920067"/>
              <a:ext cx="1571722" cy="55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87063" y="3190740"/>
            <a:ext cx="5287136" cy="3219555"/>
            <a:chOff x="401738" y="3351995"/>
            <a:chExt cx="5287136" cy="3219555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46" t="13226" r="4105" b="10754"/>
            <a:stretch/>
          </p:blipFill>
          <p:spPr>
            <a:xfrm>
              <a:off x="838200" y="3351995"/>
              <a:ext cx="4850674" cy="2883343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2417715" y="6109885"/>
              <a:ext cx="204575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2400" dirty="0">
                  <a:latin typeface="David" panose="020E0502060401010101" pitchFamily="34" charset="-79"/>
                  <a:cs typeface="David" panose="020E0502060401010101" pitchFamily="34" charset="-79"/>
                </a:rPr>
                <a:t>גובה האב (אינץ')</a:t>
              </a:r>
              <a:endParaRPr lang="en-US" sz="2400" dirty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 rot="16200000">
              <a:off x="-338396" y="4444039"/>
              <a:ext cx="19419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e-IL" sz="2400" dirty="0">
                  <a:latin typeface="David" panose="020E0502060401010101" pitchFamily="34" charset="-79"/>
                  <a:cs typeface="David" panose="020E0502060401010101" pitchFamily="34" charset="-79"/>
                </a:rPr>
                <a:t>גובה </a:t>
              </a:r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הבן </a:t>
              </a:r>
              <a:r>
                <a:rPr lang="he-IL" sz="2400" dirty="0">
                  <a:latin typeface="David" panose="020E0502060401010101" pitchFamily="34" charset="-79"/>
                  <a:cs typeface="David" panose="020E0502060401010101" pitchFamily="34" charset="-79"/>
                </a:rPr>
                <a:t>(אינץ')</a:t>
              </a:r>
              <a:endParaRPr lang="en-US" sz="2400" dirty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8147972" y="6015892"/>
            <a:ext cx="157607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גיל כרונולוגי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5469084" y="4253670"/>
            <a:ext cx="1760418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רמת </a:t>
            </a:r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מתילציה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173990" y="3040487"/>
            <a:ext cx="4965549" cy="3404062"/>
            <a:chOff x="6071248" y="3184325"/>
            <a:chExt cx="4965549" cy="3404062"/>
          </a:xfrm>
        </p:grpSpPr>
        <p:grpSp>
          <p:nvGrpSpPr>
            <p:cNvPr id="24" name="Group 23"/>
            <p:cNvGrpSpPr/>
            <p:nvPr/>
          </p:nvGrpSpPr>
          <p:grpSpPr>
            <a:xfrm>
              <a:off x="6392678" y="3184325"/>
              <a:ext cx="4644119" cy="3173230"/>
              <a:chOff x="1102233" y="2685381"/>
              <a:chExt cx="6480822" cy="3923382"/>
            </a:xfrm>
          </p:grpSpPr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02233" y="2685381"/>
                <a:ext cx="6480822" cy="3923382"/>
              </a:xfrm>
              <a:prstGeom prst="rect">
                <a:avLst/>
              </a:prstGeom>
            </p:spPr>
          </p:pic>
          <p:sp>
            <p:nvSpPr>
              <p:cNvPr id="26" name="Rectangle 25"/>
              <p:cNvSpPr/>
              <p:nvPr/>
            </p:nvSpPr>
            <p:spPr>
              <a:xfrm>
                <a:off x="6011333" y="3920067"/>
                <a:ext cx="1571722" cy="558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8100760" y="6126722"/>
              <a:ext cx="157607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l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גיל כרונולוגי</a:t>
              </a:r>
              <a:endParaRPr lang="en-US" sz="2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 rot="16200000">
              <a:off x="5421872" y="4364500"/>
              <a:ext cx="1760418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l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רמת </a:t>
              </a:r>
              <a:r>
                <a:rPr lang="he-IL" sz="2400" dirty="0" err="1" smtClean="0">
                  <a:latin typeface="David" panose="020E0502060401010101" pitchFamily="34" charset="-79"/>
                  <a:cs typeface="David" panose="020E0502060401010101" pitchFamily="34" charset="-79"/>
                </a:rPr>
                <a:t>מתילציה</a:t>
              </a:r>
              <a:endParaRPr lang="en-US" sz="2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20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סכום ריבועי השאריות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79679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ברור כי ככל שהשאריות קטנות יותר, כך ההתאמה של הקו טובה יותר</a:t>
                </a:r>
              </a:p>
              <a:p>
                <a:r>
                  <a:rPr lang="he-IL" dirty="0" smtClean="0"/>
                  <a:t>מדד אפשרי לטיב ההתאמה הוא סכום ריבועי השאריות: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endParaRPr lang="he-IL" b="0" dirty="0" smtClean="0"/>
              </a:p>
              <a:p>
                <a:pPr lvl="1"/>
                <a:r>
                  <a:rPr lang="he-IL" dirty="0" smtClean="0"/>
                  <a:t>(סכום השאריות הוא אפס)</a:t>
                </a:r>
                <a:endParaRPr lang="en-US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כזכור</a:t>
                </a:r>
                <a:r>
                  <a:rPr lang="he-IL" dirty="0"/>
                  <a:t>, פתרון הריבועים הפחותים מבטיח כי </a:t>
                </a:r>
                <a:r>
                  <a:rPr lang="he-IL" dirty="0" smtClean="0"/>
                  <a:t>סכום ריבועי </a:t>
                </a:r>
                <a:r>
                  <a:rPr lang="he-IL" dirty="0"/>
                  <a:t>השאריות </a:t>
                </a:r>
                <a:r>
                  <a:rPr lang="he-IL" dirty="0" smtClean="0"/>
                  <a:t>הוא הקטן </a:t>
                </a:r>
                <a:r>
                  <a:rPr lang="he-IL" dirty="0"/>
                  <a:t>ביותר </a:t>
                </a:r>
                <a:r>
                  <a:rPr lang="he-IL" dirty="0" smtClean="0"/>
                  <a:t>האפשרי </a:t>
                </a:r>
                <a:r>
                  <a:rPr lang="he-IL" dirty="0">
                    <a:solidFill>
                      <a:srgbClr val="7030A0"/>
                    </a:solidFill>
                  </a:rPr>
                  <a:t>עבור הבעיה הנתונה</a:t>
                </a:r>
                <a:endParaRPr lang="he-IL" dirty="0" smtClean="0"/>
              </a:p>
              <a:p>
                <a:r>
                  <a:rPr lang="he-IL" dirty="0" smtClean="0"/>
                  <a:t>אך בכל מחקר (השוואה בין שני משתנים) נקבל סכום אחר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האם ע"י השוואת סכום ריבועי השאריות בין מחקרים נוכל להשוות את טיב ההתאמה בין המחקרים?</a:t>
                </a:r>
                <a:endParaRPr lang="he-IL" dirty="0" smtClean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79679"/>
                <a:ext cx="10515600" cy="4351338"/>
              </a:xfrm>
              <a:blipFill>
                <a:blip r:embed="rId2"/>
                <a:stretch>
                  <a:fillRect t="-3922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688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שונות השאריות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79679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לפני שנשווה מחקרים, כדאי קודם להשתמש בממוצע ריבועי השאריות,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endParaRPr lang="he-IL" dirty="0" smtClean="0"/>
              </a:p>
              <a:p>
                <a:pPr marL="800100" lvl="2" indent="-342900">
                  <a:spcBef>
                    <a:spcPts val="1000"/>
                  </a:spcBef>
                  <a:buFont typeface="Courier New" panose="02070309020205020404" pitchFamily="49" charset="0"/>
                  <a:buChar char="o"/>
                </a:pPr>
                <a:r>
                  <a:rPr lang="he-IL" sz="2000" dirty="0" smtClean="0"/>
                  <a:t>זאת מכיוון שסכום ריבועי השאריות גדל עם גודל המדגם</a:t>
                </a:r>
                <a:endParaRPr lang="en-US" sz="2000" dirty="0"/>
              </a:p>
              <a:p>
                <a:endParaRPr lang="he-IL" dirty="0" smtClean="0"/>
              </a:p>
              <a:p>
                <a:r>
                  <a:rPr lang="he-IL" dirty="0" smtClean="0"/>
                  <a:t>למעשה, נרצה להשתמש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בשונות השאריות</a:t>
                </a:r>
                <a:r>
                  <a:rPr lang="he-IL" dirty="0" smtClean="0"/>
                  <a:t>:</a:t>
                </a:r>
                <a:endParaRPr lang="en-US" dirty="0" smtClean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</m:ba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  <m:nary>
                          <m:naryPr>
                            <m:chr m:val="∑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  <m:nary>
                          <m:naryPr>
                            <m:chr m:val="∑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nary>
                      </m:e>
                    </m:nary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אם כך, האם שונות השאריות מהווה מדד לטיב ההתאמה?</a:t>
                </a:r>
              </a:p>
              <a:p>
                <a:endParaRPr lang="he-IL" dirty="0"/>
              </a:p>
              <a:p>
                <a:endParaRPr lang="he-IL" dirty="0" smtClean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79679"/>
                <a:ext cx="10515600" cy="4351338"/>
              </a:xfrm>
              <a:blipFill>
                <a:blip r:embed="rId2"/>
                <a:stretch>
                  <a:fillRect r="-870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1045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שונות השאריות: דוגמא מספרית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29137" y="1654173"/>
                <a:ext cx="5918200" cy="73342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e-IL" dirty="0" smtClean="0"/>
                  <a:t>קו הרגרסיה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29137" y="1654173"/>
                <a:ext cx="5918200" cy="733427"/>
              </a:xfrm>
              <a:blipFill rotWithShape="0">
                <a:blip r:embed="rId2"/>
                <a:stretch>
                  <a:fillRect t="-9917" r="-1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440266" y="1826248"/>
            <a:ext cx="4546601" cy="3271187"/>
            <a:chOff x="181308" y="1841753"/>
            <a:chExt cx="5177580" cy="4712948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5" name="Object 5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3"/>
                </a:graphicData>
              </a:graphic>
            </p:graphicFrame>
          </mc:Choice>
          <mc:Fallback xmlns="">
            <p:graphicFrame>
              <p:nvGraphicFramePr>
                <p:cNvPr id="5" name="Object 5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2896893" y="5889559"/>
                  <a:ext cx="521865" cy="6651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6893" y="5889559"/>
                  <a:ext cx="521865" cy="66514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181308" y="3298316"/>
                  <a:ext cx="507262" cy="6651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𝑌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1308" y="3298316"/>
                  <a:ext cx="507262" cy="66514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2" name="Straight Arrow Connector 11"/>
          <p:cNvCxnSpPr/>
          <p:nvPr/>
        </p:nvCxnSpPr>
        <p:spPr>
          <a:xfrm flipV="1">
            <a:off x="3362652" y="2837227"/>
            <a:ext cx="0" cy="275708"/>
          </a:xfrm>
          <a:prstGeom prst="straightConnector1">
            <a:avLst/>
          </a:prstGeom>
          <a:ln w="28575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4042786" y="2225675"/>
            <a:ext cx="0" cy="198000"/>
          </a:xfrm>
          <a:prstGeom prst="straightConnector1">
            <a:avLst/>
          </a:prstGeom>
          <a:ln w="28575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691408" y="3098976"/>
            <a:ext cx="0" cy="90000"/>
          </a:xfrm>
          <a:prstGeom prst="straightConnector1">
            <a:avLst/>
          </a:prstGeom>
          <a:ln w="28575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2007545" y="3521346"/>
            <a:ext cx="0" cy="54000"/>
          </a:xfrm>
          <a:prstGeom prst="straightConnector1">
            <a:avLst/>
          </a:prstGeom>
          <a:ln w="28575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289244" y="5433378"/>
            <a:ext cx="6394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70C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האם הערך שקיבלנו עבור שונות השאריות גבוה או נמוך?</a:t>
            </a:r>
            <a:endParaRPr lang="en-US" sz="2400" dirty="0" smtClean="0">
              <a:solidFill>
                <a:srgbClr val="0070C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5690010" y="2496266"/>
              <a:ext cx="5758508" cy="331755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8262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8262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8262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78262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548000">
                      <a:extLst>
                        <a:ext uri="{9D8B030D-6E8A-4147-A177-3AD203B41FA5}">
                          <a16:colId xmlns:a16="http://schemas.microsoft.com/office/drawing/2014/main" val="214751403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2.35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5.05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-1.05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1.1025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0.36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 rowSpan="2" gridSpan="5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B w="12700" cmpd="sng">
                          <a:noFill/>
                        </a:lnB>
                        <a:noFill/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solidFill>
                              <a:srgbClr val="48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solidFill>
                              <a:srgbClr val="48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000" b="0" i="1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  <m:r>
                                      <a:rPr lang="en-US" sz="2000" b="0" i="1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000" b="0" i="1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den>
                                </m:f>
                                <m:nary>
                                  <m:naryPr>
                                    <m:chr m:val="∑"/>
                                    <m:ctrlPr>
                                      <a:rPr lang="en-US" sz="2000" b="0" i="1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000" b="0" i="1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𝑖</m:t>
                                    </m:r>
                                    <m:r>
                                      <a:rPr lang="en-US" sz="2000" b="0" i="1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=</m:t>
                                    </m:r>
                                    <m:r>
                                      <a:rPr lang="en-US" sz="2000" b="0" i="1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solidFill>
                                          <a:srgbClr val="480000"/>
                                        </a:solidFill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sup>
                                  <m:e>
                                    <m:sSubSup>
                                      <m:sSubSupPr>
                                        <m:ctrlPr>
                                          <a:rPr lang="en-US" sz="2000" b="0" i="1" smtClean="0">
                                            <a:solidFill>
                                              <a:srgbClr val="480000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000" b="0" i="1" smtClean="0">
                                            <a:solidFill>
                                              <a:srgbClr val="480000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solidFill>
                                              <a:srgbClr val="480000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𝑖</m:t>
                                        </m:r>
                                      </m:sub>
                                      <m:sup>
                                        <m:r>
                                          <a:rPr lang="en-US" sz="2000" b="0" i="1" smtClean="0">
                                            <a:solidFill>
                                              <a:srgbClr val="480000"/>
                                            </a:solidFill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e>
                                </m:nary>
                              </m:oMath>
                            </m:oMathPara>
                          </a14:m>
                          <a:endParaRPr lang="en-US" sz="2000" dirty="0">
                            <a:solidFill>
                              <a:srgbClr val="48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70840">
                    <a:tc gridSpan="5"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>
                        <a:noFill/>
                      </a:tcPr>
                    </a:tc>
                    <a:tc hMerge="1" v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dirty="0" smtClean="0">
                            <a:solidFill>
                              <a:srgbClr val="48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48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0.525</a:t>
                          </a:r>
                          <a:endParaRPr lang="en-US" sz="2000" dirty="0">
                            <a:solidFill>
                              <a:srgbClr val="48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12752164"/>
                  </p:ext>
                </p:extLst>
              </p:nvPr>
            </p:nvGraphicFramePr>
            <p:xfrm>
              <a:off x="5690010" y="2496266"/>
              <a:ext cx="5758508" cy="331755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8262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8262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8262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78262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800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548000">
                      <a:extLst>
                        <a:ext uri="{9D8B030D-6E8A-4147-A177-3AD203B41FA5}">
                          <a16:colId xmlns:a16="http://schemas.microsoft.com/office/drawing/2014/main" val="2147514037"/>
                        </a:ext>
                      </a:extLst>
                    </a:gridCol>
                  </a:tblGrid>
                  <a:tr h="4127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775" t="-7353" r="-634884" b="-726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1563" t="-7353" r="-539844" b="-726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200000" t="-7353" r="-435659" b="-726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302344" t="-7353" r="-339063" b="-726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289326" t="-7353" r="-143820" b="-726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272835" t="-7353" r="-787" b="-7264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2.35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0.0225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5.05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-1.05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1.1025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0.36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923608">
                    <a:tc rowSpan="2" gridSpan="5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B w="12700" cmpd="sng">
                          <a:noFill/>
                        </a:lnB>
                        <a:noFill/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solidFill>
                              <a:srgbClr val="48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solidFill>
                              <a:srgbClr val="48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7"/>
                          <a:stretch>
                            <a:fillRect l="-272835" t="-219079" r="-787" b="-539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96240">
                    <a:tc gridSpan="5"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>
                        <a:noFill/>
                      </a:tcPr>
                    </a:tc>
                    <a:tc hMerge="1" v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dirty="0" smtClean="0">
                            <a:solidFill>
                              <a:srgbClr val="48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48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0.525</a:t>
                          </a:r>
                          <a:endParaRPr lang="en-US" sz="2000" dirty="0">
                            <a:solidFill>
                              <a:srgbClr val="48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349075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בעיה: האם שונות השאריות קטנה או גדולה?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3622" y="1657811"/>
            <a:ext cx="6607580" cy="758101"/>
          </a:xfrm>
        </p:spPr>
        <p:txBody>
          <a:bodyPr/>
          <a:lstStyle/>
          <a:p>
            <a:pPr marL="0" indent="0">
              <a:buNone/>
            </a:pPr>
            <a:r>
              <a:rPr lang="he-IL" dirty="0" smtClean="0"/>
              <a:t>בשני המקרים, שונות השאריות תהיה בערך 1</a:t>
            </a:r>
            <a:endParaRPr lang="en-US" dirty="0"/>
          </a:p>
        </p:txBody>
      </p:sp>
      <p:sp>
        <p:nvSpPr>
          <p:cNvPr id="4" name="Line 9"/>
          <p:cNvSpPr>
            <a:spLocks noChangeShapeType="1"/>
          </p:cNvSpPr>
          <p:nvPr/>
        </p:nvSpPr>
        <p:spPr bwMode="auto">
          <a:xfrm>
            <a:off x="2623521" y="3501927"/>
            <a:ext cx="0" cy="2590087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arrow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10"/>
          <p:cNvSpPr>
            <a:spLocks noChangeShapeType="1"/>
          </p:cNvSpPr>
          <p:nvPr/>
        </p:nvSpPr>
        <p:spPr bwMode="auto">
          <a:xfrm>
            <a:off x="2597333" y="6092014"/>
            <a:ext cx="3019744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Oval 18"/>
          <p:cNvSpPr>
            <a:spLocks noChangeArrowheads="1"/>
          </p:cNvSpPr>
          <p:nvPr/>
        </p:nvSpPr>
        <p:spPr bwMode="auto">
          <a:xfrm>
            <a:off x="4455160" y="3918385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" name="Oval 19"/>
          <p:cNvSpPr>
            <a:spLocks noChangeArrowheads="1"/>
          </p:cNvSpPr>
          <p:nvPr/>
        </p:nvSpPr>
        <p:spPr bwMode="auto">
          <a:xfrm>
            <a:off x="4107205" y="4363333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" name="Oval 20"/>
          <p:cNvSpPr>
            <a:spLocks noChangeArrowheads="1"/>
          </p:cNvSpPr>
          <p:nvPr/>
        </p:nvSpPr>
        <p:spPr bwMode="auto">
          <a:xfrm>
            <a:off x="3756787" y="4719723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" name="Oval 21"/>
          <p:cNvSpPr>
            <a:spLocks noChangeArrowheads="1"/>
          </p:cNvSpPr>
          <p:nvPr/>
        </p:nvSpPr>
        <p:spPr bwMode="auto">
          <a:xfrm>
            <a:off x="3393131" y="5097572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" name="Oval 22"/>
          <p:cNvSpPr>
            <a:spLocks noChangeArrowheads="1"/>
          </p:cNvSpPr>
          <p:nvPr/>
        </p:nvSpPr>
        <p:spPr bwMode="auto">
          <a:xfrm>
            <a:off x="3101996" y="5485725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" name="Oval 23"/>
          <p:cNvSpPr>
            <a:spLocks noChangeArrowheads="1"/>
          </p:cNvSpPr>
          <p:nvPr/>
        </p:nvSpPr>
        <p:spPr bwMode="auto">
          <a:xfrm>
            <a:off x="2839974" y="5829962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" name="Oval 24"/>
          <p:cNvSpPr>
            <a:spLocks noChangeArrowheads="1"/>
          </p:cNvSpPr>
          <p:nvPr/>
        </p:nvSpPr>
        <p:spPr bwMode="auto">
          <a:xfrm>
            <a:off x="4801827" y="3569629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" name="Line 56"/>
          <p:cNvSpPr>
            <a:spLocks noChangeShapeType="1"/>
          </p:cNvSpPr>
          <p:nvPr/>
        </p:nvSpPr>
        <p:spPr bwMode="auto">
          <a:xfrm flipV="1">
            <a:off x="2730929" y="3476032"/>
            <a:ext cx="2288019" cy="2641875"/>
          </a:xfrm>
          <a:prstGeom prst="line">
            <a:avLst/>
          </a:prstGeom>
          <a:noFill/>
          <a:ln w="28575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745999" y="3450140"/>
                <a:ext cx="524349" cy="4682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5999" y="3450140"/>
                <a:ext cx="524349" cy="46824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126356" y="5545290"/>
                <a:ext cx="38217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6356" y="5545290"/>
                <a:ext cx="382175" cy="461665"/>
              </a:xfrm>
              <a:prstGeom prst="rect">
                <a:avLst/>
              </a:prstGeom>
              <a:blipFill>
                <a:blip r:embed="rId3"/>
                <a:stretch>
                  <a:fillRect l="-4762" r="-15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1715370" y="3765558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1,000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43773" y="5789805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20" name="Line 9"/>
          <p:cNvSpPr>
            <a:spLocks noChangeShapeType="1"/>
          </p:cNvSpPr>
          <p:nvPr/>
        </p:nvSpPr>
        <p:spPr bwMode="auto">
          <a:xfrm>
            <a:off x="7156332" y="3501927"/>
            <a:ext cx="0" cy="2590087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arrow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Line 10"/>
          <p:cNvSpPr>
            <a:spLocks noChangeShapeType="1"/>
          </p:cNvSpPr>
          <p:nvPr/>
        </p:nvSpPr>
        <p:spPr bwMode="auto">
          <a:xfrm>
            <a:off x="7130144" y="6092014"/>
            <a:ext cx="3019744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Oval 18"/>
          <p:cNvSpPr>
            <a:spLocks noChangeArrowheads="1"/>
          </p:cNvSpPr>
          <p:nvPr/>
        </p:nvSpPr>
        <p:spPr bwMode="auto">
          <a:xfrm>
            <a:off x="9141977" y="4240711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3" name="Oval 19"/>
          <p:cNvSpPr>
            <a:spLocks noChangeArrowheads="1"/>
          </p:cNvSpPr>
          <p:nvPr/>
        </p:nvSpPr>
        <p:spPr bwMode="auto">
          <a:xfrm>
            <a:off x="8804134" y="5399219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" name="Oval 20"/>
          <p:cNvSpPr>
            <a:spLocks noChangeArrowheads="1"/>
          </p:cNvSpPr>
          <p:nvPr/>
        </p:nvSpPr>
        <p:spPr bwMode="auto">
          <a:xfrm>
            <a:off x="8382181" y="4162705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" name="Oval 21"/>
          <p:cNvSpPr>
            <a:spLocks noChangeArrowheads="1"/>
          </p:cNvSpPr>
          <p:nvPr/>
        </p:nvSpPr>
        <p:spPr bwMode="auto">
          <a:xfrm>
            <a:off x="7903800" y="4669473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6" name="Oval 22"/>
          <p:cNvSpPr>
            <a:spLocks noChangeArrowheads="1"/>
          </p:cNvSpPr>
          <p:nvPr/>
        </p:nvSpPr>
        <p:spPr bwMode="auto">
          <a:xfrm>
            <a:off x="7727705" y="5711799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7" name="Oval 23"/>
          <p:cNvSpPr>
            <a:spLocks noChangeArrowheads="1"/>
          </p:cNvSpPr>
          <p:nvPr/>
        </p:nvSpPr>
        <p:spPr bwMode="auto">
          <a:xfrm>
            <a:off x="7269060" y="4921142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Oval 24"/>
          <p:cNvSpPr>
            <a:spLocks noChangeArrowheads="1"/>
          </p:cNvSpPr>
          <p:nvPr/>
        </p:nvSpPr>
        <p:spPr bwMode="auto">
          <a:xfrm>
            <a:off x="9548975" y="4921271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" name="Line 56"/>
          <p:cNvSpPr>
            <a:spLocks noChangeShapeType="1"/>
          </p:cNvSpPr>
          <p:nvPr/>
        </p:nvSpPr>
        <p:spPr bwMode="auto">
          <a:xfrm flipV="1">
            <a:off x="6966458" y="4735757"/>
            <a:ext cx="3183430" cy="745324"/>
          </a:xfrm>
          <a:prstGeom prst="line">
            <a:avLst/>
          </a:prstGeom>
          <a:noFill/>
          <a:ln w="28575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312321" y="3450140"/>
                <a:ext cx="490838" cy="4682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2321" y="3450140"/>
                <a:ext cx="490838" cy="4682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659167" y="5545290"/>
                <a:ext cx="38217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9167" y="5545290"/>
                <a:ext cx="382175" cy="461665"/>
              </a:xfrm>
              <a:prstGeom prst="rect">
                <a:avLst/>
              </a:prstGeom>
              <a:blipFill>
                <a:blip r:embed="rId5"/>
                <a:stretch>
                  <a:fillRect l="-4839" r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6731314" y="4105392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76584" y="5789805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101996" y="2728585"/>
            <a:ext cx="22878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chemeClr val="accent2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התאמה טובה מאד</a:t>
            </a:r>
            <a:endParaRPr lang="en-US" sz="2400" dirty="0" smtClean="0">
              <a:solidFill>
                <a:schemeClr val="accent2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764149" y="2725458"/>
            <a:ext cx="1776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chemeClr val="accent2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התאמה גרועה</a:t>
            </a:r>
            <a:endParaRPr lang="en-US" sz="2400" dirty="0" smtClean="0">
              <a:solidFill>
                <a:schemeClr val="accent2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141977" y="6117907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510178" y="6106519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64996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/>
                  <a:t>ניבוי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35301"/>
                <a:ext cx="10515600" cy="1541761"/>
              </a:xfrm>
            </p:spPr>
            <p:txBody>
              <a:bodyPr/>
              <a:lstStyle/>
              <a:p>
                <a:r>
                  <a:rPr lang="he-IL" dirty="0" smtClean="0">
                    <a:solidFill>
                      <a:srgbClr val="0033CC"/>
                    </a:solidFill>
                  </a:rPr>
                  <a:t>טענה:</a:t>
                </a:r>
                <a:r>
                  <a:rPr lang="en-US" dirty="0" smtClean="0"/>
                  <a:t> </a:t>
                </a:r>
                <a:r>
                  <a:rPr lang="he-IL" dirty="0" smtClean="0"/>
                  <a:t>השונות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היא מדד של כמה קשה לנבא את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(כרגע ללא מידע על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אם כל הערכים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הם זהים – השונות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היא אפס </a:t>
                </a:r>
                <a:r>
                  <a:rPr lang="he-IL" dirty="0"/>
                  <a:t>–</a:t>
                </a:r>
                <a:r>
                  <a:rPr lang="he-IL" dirty="0" smtClean="0"/>
                  <a:t> קל מאד לנבא את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אם השונות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גדולה</a:t>
                </a:r>
                <a:r>
                  <a:rPr lang="en-US" dirty="0" smtClean="0"/>
                  <a:t> </a:t>
                </a:r>
                <a:r>
                  <a:rPr lang="he-IL" dirty="0" smtClean="0"/>
                  <a:t>–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מקבל ערכים שונים מאד – קשה לנבא את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35301"/>
                <a:ext cx="10515600" cy="1541761"/>
              </a:xfrm>
              <a:blipFill>
                <a:blip r:embed="rId3"/>
                <a:stretch>
                  <a:fillRect t="-4743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/>
          <p:cNvGrpSpPr/>
          <p:nvPr/>
        </p:nvGrpSpPr>
        <p:grpSpPr>
          <a:xfrm>
            <a:off x="1723644" y="3223367"/>
            <a:ext cx="3479292" cy="3104281"/>
            <a:chOff x="1220724" y="3077063"/>
            <a:chExt cx="3479292" cy="3104281"/>
          </a:xfrm>
        </p:grpSpPr>
        <p:cxnSp>
          <p:nvCxnSpPr>
            <p:cNvPr id="9" name="Straight Arrow Connector 8"/>
            <p:cNvCxnSpPr/>
            <p:nvPr/>
          </p:nvCxnSpPr>
          <p:spPr>
            <a:xfrm flipV="1">
              <a:off x="1499616" y="3538728"/>
              <a:ext cx="0" cy="264261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1295874" y="3077063"/>
                  <a:ext cx="44544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𝑌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5874" y="3077063"/>
                  <a:ext cx="445443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Straight Connector 11"/>
            <p:cNvCxnSpPr/>
            <p:nvPr/>
          </p:nvCxnSpPr>
          <p:spPr>
            <a:xfrm>
              <a:off x="1220724" y="6181344"/>
              <a:ext cx="3479292" cy="0"/>
            </a:xfrm>
            <a:prstGeom prst="line">
              <a:avLst/>
            </a:prstGeom>
            <a:ln w="2857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/>
            <p:cNvSpPr/>
            <p:nvPr/>
          </p:nvSpPr>
          <p:spPr>
            <a:xfrm>
              <a:off x="1682496" y="4677156"/>
              <a:ext cx="192024" cy="1828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1971549" y="4677156"/>
              <a:ext cx="192024" cy="1828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2260602" y="4677156"/>
              <a:ext cx="192024" cy="1828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2549655" y="4677156"/>
              <a:ext cx="192024" cy="1828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2838708" y="4677156"/>
              <a:ext cx="192024" cy="1828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3127761" y="4677156"/>
              <a:ext cx="192024" cy="1828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3416814" y="4677156"/>
              <a:ext cx="192024" cy="1828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3705867" y="4677156"/>
              <a:ext cx="192024" cy="1828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3994920" y="4677156"/>
              <a:ext cx="192024" cy="1828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4283972" y="4677156"/>
              <a:ext cx="192024" cy="1828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752606" y="3223367"/>
            <a:ext cx="3516106" cy="3104281"/>
            <a:chOff x="6249686" y="3077063"/>
            <a:chExt cx="3516106" cy="3104281"/>
          </a:xfrm>
        </p:grpSpPr>
        <p:cxnSp>
          <p:nvCxnSpPr>
            <p:cNvPr id="25" name="Straight Arrow Connector 24"/>
            <p:cNvCxnSpPr/>
            <p:nvPr/>
          </p:nvCxnSpPr>
          <p:spPr>
            <a:xfrm flipV="1">
              <a:off x="6528578" y="3538728"/>
              <a:ext cx="0" cy="264261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6324836" y="3077063"/>
                  <a:ext cx="44544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𝑌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24836" y="3077063"/>
                  <a:ext cx="445443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Connector 26"/>
            <p:cNvCxnSpPr/>
            <p:nvPr/>
          </p:nvCxnSpPr>
          <p:spPr>
            <a:xfrm>
              <a:off x="6249686" y="6181344"/>
              <a:ext cx="3516106" cy="0"/>
            </a:xfrm>
            <a:prstGeom prst="line">
              <a:avLst/>
            </a:prstGeom>
            <a:ln w="2857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Oval 27"/>
            <p:cNvSpPr/>
            <p:nvPr/>
          </p:nvSpPr>
          <p:spPr>
            <a:xfrm>
              <a:off x="6711458" y="4796028"/>
              <a:ext cx="192024" cy="1828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7000511" y="5207508"/>
              <a:ext cx="192024" cy="1828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7289564" y="4466844"/>
              <a:ext cx="192024" cy="1828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7578617" y="4969764"/>
              <a:ext cx="192024" cy="1828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7867670" y="4960620"/>
              <a:ext cx="192024" cy="1828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8156723" y="3991356"/>
              <a:ext cx="192024" cy="1828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8445776" y="4585716"/>
              <a:ext cx="192024" cy="1828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8734829" y="4914900"/>
              <a:ext cx="192024" cy="1828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9023882" y="5527548"/>
              <a:ext cx="192024" cy="1828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9312934" y="5052060"/>
              <a:ext cx="192024" cy="1828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3" name="Straight Connector 42"/>
          <p:cNvCxnSpPr/>
          <p:nvPr/>
        </p:nvCxnSpPr>
        <p:spPr>
          <a:xfrm>
            <a:off x="7035447" y="5061204"/>
            <a:ext cx="3132681" cy="0"/>
          </a:xfrm>
          <a:prstGeom prst="line">
            <a:avLst/>
          </a:prstGeom>
          <a:ln w="28575">
            <a:solidFill>
              <a:srgbClr val="7030A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2002536" y="4911525"/>
            <a:ext cx="3132681" cy="0"/>
          </a:xfrm>
          <a:prstGeom prst="line">
            <a:avLst/>
          </a:prstGeom>
          <a:ln w="28575">
            <a:solidFill>
              <a:srgbClr val="7030A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884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ניבוי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בעזרת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61821"/>
                <a:ext cx="10515600" cy="1408396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במידה ויש לנו מידע על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, נוכל להשתמש בקו הרגרסיה כדי לנבא את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עד כמה כעת קל לנבא את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? האם השונות קטנה אם יודעים את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61821"/>
                <a:ext cx="10515600" cy="1408396"/>
              </a:xfrm>
              <a:blipFill>
                <a:blip r:embed="rId3"/>
                <a:stretch>
                  <a:fillRect t="-5195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6573869" y="3159123"/>
            <a:ext cx="4644119" cy="3173230"/>
            <a:chOff x="1102233" y="2685381"/>
            <a:chExt cx="6480822" cy="392338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2233" y="2685381"/>
              <a:ext cx="6480822" cy="3923382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6011333" y="3920067"/>
              <a:ext cx="1571722" cy="55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21042" y="3276368"/>
            <a:ext cx="5287136" cy="3219555"/>
            <a:chOff x="401738" y="3351995"/>
            <a:chExt cx="5287136" cy="3219555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46" t="13226" r="4105" b="10754"/>
            <a:stretch/>
          </p:blipFill>
          <p:spPr>
            <a:xfrm>
              <a:off x="838200" y="3351995"/>
              <a:ext cx="4850674" cy="2883343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2417715" y="6109885"/>
              <a:ext cx="204575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2400" dirty="0">
                  <a:latin typeface="David" panose="020E0502060401010101" pitchFamily="34" charset="-79"/>
                  <a:cs typeface="David" panose="020E0502060401010101" pitchFamily="34" charset="-79"/>
                </a:rPr>
                <a:t>גובה האב (אינץ')</a:t>
              </a:r>
              <a:endParaRPr lang="en-US" sz="2400" dirty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 rot="16200000">
              <a:off x="-338396" y="4505683"/>
              <a:ext cx="19419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e-IL" sz="2400" dirty="0">
                  <a:latin typeface="David" panose="020E0502060401010101" pitchFamily="34" charset="-79"/>
                  <a:cs typeface="David" panose="020E0502060401010101" pitchFamily="34" charset="-79"/>
                </a:rPr>
                <a:t>גובה </a:t>
              </a:r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הבן </a:t>
              </a:r>
              <a:r>
                <a:rPr lang="he-IL" sz="2400" dirty="0">
                  <a:latin typeface="David" panose="020E0502060401010101" pitchFamily="34" charset="-79"/>
                  <a:cs typeface="David" panose="020E0502060401010101" pitchFamily="34" charset="-79"/>
                </a:rPr>
                <a:t>(אינץ')</a:t>
              </a:r>
              <a:endParaRPr lang="en-US" sz="2400" dirty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281951" y="6101520"/>
            <a:ext cx="157607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גיל כרונולוגי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0" name="TextBox 19"/>
          <p:cNvSpPr txBox="1"/>
          <p:nvPr/>
        </p:nvSpPr>
        <p:spPr>
          <a:xfrm rot="16200000">
            <a:off x="5603063" y="4339298"/>
            <a:ext cx="1760418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רמת </a:t>
            </a:r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מתילציה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307969" y="3126115"/>
            <a:ext cx="4965549" cy="3404062"/>
            <a:chOff x="6071248" y="3184325"/>
            <a:chExt cx="4965549" cy="3404062"/>
          </a:xfrm>
        </p:grpSpPr>
        <p:grpSp>
          <p:nvGrpSpPr>
            <p:cNvPr id="22" name="Group 21"/>
            <p:cNvGrpSpPr/>
            <p:nvPr/>
          </p:nvGrpSpPr>
          <p:grpSpPr>
            <a:xfrm>
              <a:off x="6392678" y="3184325"/>
              <a:ext cx="4644119" cy="3173230"/>
              <a:chOff x="1102233" y="2685381"/>
              <a:chExt cx="6480822" cy="3923382"/>
            </a:xfrm>
          </p:grpSpPr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02233" y="2685381"/>
                <a:ext cx="6480822" cy="3923382"/>
              </a:xfrm>
              <a:prstGeom prst="rect">
                <a:avLst/>
              </a:prstGeom>
            </p:spPr>
          </p:pic>
          <p:sp>
            <p:nvSpPr>
              <p:cNvPr id="26" name="Rectangle 25"/>
              <p:cNvSpPr/>
              <p:nvPr/>
            </p:nvSpPr>
            <p:spPr>
              <a:xfrm>
                <a:off x="6011333" y="3920067"/>
                <a:ext cx="1571722" cy="558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8100760" y="6126722"/>
              <a:ext cx="157607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l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גיל כרונולוגי</a:t>
              </a:r>
              <a:endParaRPr lang="en-US" sz="2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 rot="16200000">
              <a:off x="5421872" y="4364500"/>
              <a:ext cx="1760418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l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רמת </a:t>
              </a:r>
              <a:r>
                <a:rPr lang="he-IL" sz="2400" dirty="0" err="1" smtClean="0">
                  <a:latin typeface="David" panose="020E0502060401010101" pitchFamily="34" charset="-79"/>
                  <a:cs typeface="David" panose="020E0502060401010101" pitchFamily="34" charset="-79"/>
                </a:rPr>
                <a:t>מתילציה</a:t>
              </a:r>
              <a:endParaRPr lang="en-US" sz="2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242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רעיון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48298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נוכל למדוד את טיב ההתאמה כ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יחס בין שונות השאריות לשונות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he-IL" dirty="0" smtClean="0">
                  <a:solidFill>
                    <a:srgbClr val="0033CC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48298"/>
                <a:ext cx="10515600" cy="4351338"/>
              </a:xfrm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0" name="Group 69"/>
          <p:cNvGrpSpPr/>
          <p:nvPr/>
        </p:nvGrpSpPr>
        <p:grpSpPr>
          <a:xfrm>
            <a:off x="2417465" y="2173957"/>
            <a:ext cx="7207790" cy="3260089"/>
            <a:chOff x="1497512" y="2728584"/>
            <a:chExt cx="8652376" cy="3948471"/>
          </a:xfrm>
        </p:grpSpPr>
        <p:sp>
          <p:nvSpPr>
            <p:cNvPr id="36" name="Line 9"/>
            <p:cNvSpPr>
              <a:spLocks noChangeShapeType="1"/>
            </p:cNvSpPr>
            <p:nvPr/>
          </p:nvSpPr>
          <p:spPr bwMode="auto">
            <a:xfrm>
              <a:off x="2623521" y="3501927"/>
              <a:ext cx="0" cy="2590087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arrow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Line 10"/>
            <p:cNvSpPr>
              <a:spLocks noChangeShapeType="1"/>
            </p:cNvSpPr>
            <p:nvPr/>
          </p:nvSpPr>
          <p:spPr bwMode="auto">
            <a:xfrm>
              <a:off x="2597333" y="6092014"/>
              <a:ext cx="3019744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arrow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Oval 18"/>
            <p:cNvSpPr>
              <a:spLocks noChangeArrowheads="1"/>
            </p:cNvSpPr>
            <p:nvPr/>
          </p:nvSpPr>
          <p:spPr bwMode="auto">
            <a:xfrm>
              <a:off x="4455160" y="3918385"/>
              <a:ext cx="168352" cy="156012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9" name="Oval 19"/>
            <p:cNvSpPr>
              <a:spLocks noChangeArrowheads="1"/>
            </p:cNvSpPr>
            <p:nvPr/>
          </p:nvSpPr>
          <p:spPr bwMode="auto">
            <a:xfrm>
              <a:off x="4107205" y="4363333"/>
              <a:ext cx="168352" cy="156012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40" name="Oval 20"/>
            <p:cNvSpPr>
              <a:spLocks noChangeArrowheads="1"/>
            </p:cNvSpPr>
            <p:nvPr/>
          </p:nvSpPr>
          <p:spPr bwMode="auto">
            <a:xfrm>
              <a:off x="3756787" y="4719723"/>
              <a:ext cx="168352" cy="156012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41" name="Oval 21"/>
            <p:cNvSpPr>
              <a:spLocks noChangeArrowheads="1"/>
            </p:cNvSpPr>
            <p:nvPr/>
          </p:nvSpPr>
          <p:spPr bwMode="auto">
            <a:xfrm>
              <a:off x="3393131" y="5097572"/>
              <a:ext cx="168352" cy="156012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42" name="Oval 22"/>
            <p:cNvSpPr>
              <a:spLocks noChangeArrowheads="1"/>
            </p:cNvSpPr>
            <p:nvPr/>
          </p:nvSpPr>
          <p:spPr bwMode="auto">
            <a:xfrm>
              <a:off x="3101996" y="5485725"/>
              <a:ext cx="168352" cy="156012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43" name="Oval 23"/>
            <p:cNvSpPr>
              <a:spLocks noChangeArrowheads="1"/>
            </p:cNvSpPr>
            <p:nvPr/>
          </p:nvSpPr>
          <p:spPr bwMode="auto">
            <a:xfrm>
              <a:off x="2839974" y="5829962"/>
              <a:ext cx="168352" cy="156012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44" name="Oval 24"/>
            <p:cNvSpPr>
              <a:spLocks noChangeArrowheads="1"/>
            </p:cNvSpPr>
            <p:nvPr/>
          </p:nvSpPr>
          <p:spPr bwMode="auto">
            <a:xfrm>
              <a:off x="4801827" y="3569629"/>
              <a:ext cx="168352" cy="156012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45" name="Line 56"/>
            <p:cNvSpPr>
              <a:spLocks noChangeShapeType="1"/>
            </p:cNvSpPr>
            <p:nvPr/>
          </p:nvSpPr>
          <p:spPr bwMode="auto">
            <a:xfrm flipV="1">
              <a:off x="2730929" y="3427774"/>
              <a:ext cx="2329813" cy="2690134"/>
            </a:xfrm>
            <a:prstGeom prst="line">
              <a:avLst/>
            </a:prstGeom>
            <a:noFill/>
            <a:ln w="28575">
              <a:solidFill>
                <a:schemeClr val="accent2">
                  <a:lumMod val="50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2733294" y="3450140"/>
                  <a:ext cx="658292" cy="5591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𝑌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33294" y="3450140"/>
                  <a:ext cx="658292" cy="559148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/>
                <p:cNvSpPr txBox="1"/>
                <p:nvPr/>
              </p:nvSpPr>
              <p:spPr>
                <a:xfrm>
                  <a:off x="5126356" y="5545291"/>
                  <a:ext cx="382175" cy="5591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26356" y="5545291"/>
                  <a:ext cx="382175" cy="559148"/>
                </a:xfrm>
                <a:prstGeom prst="rect">
                  <a:avLst/>
                </a:prstGeom>
                <a:blipFill>
                  <a:blip r:embed="rId4"/>
                  <a:stretch>
                    <a:fillRect l="-3774" r="-2264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8" name="TextBox 47"/>
            <p:cNvSpPr txBox="1"/>
            <p:nvPr/>
          </p:nvSpPr>
          <p:spPr>
            <a:xfrm>
              <a:off x="1497512" y="3917635"/>
              <a:ext cx="1060396" cy="559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1,000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243773" y="5789805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p:sp>
          <p:nvSpPr>
            <p:cNvPr id="50" name="Line 9"/>
            <p:cNvSpPr>
              <a:spLocks noChangeShapeType="1"/>
            </p:cNvSpPr>
            <p:nvPr/>
          </p:nvSpPr>
          <p:spPr bwMode="auto">
            <a:xfrm>
              <a:off x="7156332" y="3501927"/>
              <a:ext cx="0" cy="2590087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arrow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Line 10"/>
            <p:cNvSpPr>
              <a:spLocks noChangeShapeType="1"/>
            </p:cNvSpPr>
            <p:nvPr/>
          </p:nvSpPr>
          <p:spPr bwMode="auto">
            <a:xfrm>
              <a:off x="7130144" y="6092014"/>
              <a:ext cx="3019744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arrow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Oval 18"/>
            <p:cNvSpPr>
              <a:spLocks noChangeArrowheads="1"/>
            </p:cNvSpPr>
            <p:nvPr/>
          </p:nvSpPr>
          <p:spPr bwMode="auto">
            <a:xfrm>
              <a:off x="9141977" y="4240711"/>
              <a:ext cx="168352" cy="156012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3" name="Oval 19"/>
            <p:cNvSpPr>
              <a:spLocks noChangeArrowheads="1"/>
            </p:cNvSpPr>
            <p:nvPr/>
          </p:nvSpPr>
          <p:spPr bwMode="auto">
            <a:xfrm>
              <a:off x="8804134" y="5399219"/>
              <a:ext cx="168352" cy="156012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4" name="Oval 20"/>
            <p:cNvSpPr>
              <a:spLocks noChangeArrowheads="1"/>
            </p:cNvSpPr>
            <p:nvPr/>
          </p:nvSpPr>
          <p:spPr bwMode="auto">
            <a:xfrm>
              <a:off x="8382181" y="4162705"/>
              <a:ext cx="168352" cy="156012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5" name="Oval 21"/>
            <p:cNvSpPr>
              <a:spLocks noChangeArrowheads="1"/>
            </p:cNvSpPr>
            <p:nvPr/>
          </p:nvSpPr>
          <p:spPr bwMode="auto">
            <a:xfrm>
              <a:off x="7903800" y="4669473"/>
              <a:ext cx="168352" cy="156012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6" name="Oval 22"/>
            <p:cNvSpPr>
              <a:spLocks noChangeArrowheads="1"/>
            </p:cNvSpPr>
            <p:nvPr/>
          </p:nvSpPr>
          <p:spPr bwMode="auto">
            <a:xfrm>
              <a:off x="7727705" y="5711799"/>
              <a:ext cx="168352" cy="156012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7" name="Oval 23"/>
            <p:cNvSpPr>
              <a:spLocks noChangeArrowheads="1"/>
            </p:cNvSpPr>
            <p:nvPr/>
          </p:nvSpPr>
          <p:spPr bwMode="auto">
            <a:xfrm>
              <a:off x="7269060" y="4921142"/>
              <a:ext cx="168352" cy="156012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8" name="Oval 24"/>
            <p:cNvSpPr>
              <a:spLocks noChangeArrowheads="1"/>
            </p:cNvSpPr>
            <p:nvPr/>
          </p:nvSpPr>
          <p:spPr bwMode="auto">
            <a:xfrm>
              <a:off x="9548975" y="4921271"/>
              <a:ext cx="168352" cy="156012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" name="Line 56"/>
            <p:cNvSpPr>
              <a:spLocks noChangeShapeType="1"/>
            </p:cNvSpPr>
            <p:nvPr/>
          </p:nvSpPr>
          <p:spPr bwMode="auto">
            <a:xfrm flipV="1">
              <a:off x="6966458" y="4735757"/>
              <a:ext cx="3183430" cy="745324"/>
            </a:xfrm>
            <a:prstGeom prst="line">
              <a:avLst/>
            </a:prstGeom>
            <a:noFill/>
            <a:ln w="28575">
              <a:solidFill>
                <a:schemeClr val="accent2">
                  <a:lumMod val="50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TextBox 59"/>
                <p:cNvSpPr txBox="1"/>
                <p:nvPr/>
              </p:nvSpPr>
              <p:spPr>
                <a:xfrm>
                  <a:off x="7312321" y="3450140"/>
                  <a:ext cx="490839" cy="5591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𝑌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60" name="TextBox 5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12321" y="3450140"/>
                  <a:ext cx="490839" cy="55914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TextBox 60"/>
                <p:cNvSpPr txBox="1"/>
                <p:nvPr/>
              </p:nvSpPr>
              <p:spPr>
                <a:xfrm>
                  <a:off x="9659167" y="5545291"/>
                  <a:ext cx="382175" cy="5591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61" name="TextBox 6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59167" y="5545291"/>
                  <a:ext cx="382175" cy="559148"/>
                </a:xfrm>
                <a:prstGeom prst="rect">
                  <a:avLst/>
                </a:prstGeom>
                <a:blipFill>
                  <a:blip r:embed="rId6"/>
                  <a:stretch>
                    <a:fillRect l="-5769" r="-230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2" name="TextBox 61"/>
            <p:cNvSpPr txBox="1"/>
            <p:nvPr/>
          </p:nvSpPr>
          <p:spPr>
            <a:xfrm>
              <a:off x="6675909" y="4010028"/>
              <a:ext cx="385486" cy="556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776584" y="5789805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708034" y="2728584"/>
              <a:ext cx="2966694" cy="559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2400" dirty="0" smtClean="0">
                  <a:solidFill>
                    <a:schemeClr val="accent2">
                      <a:lumMod val="50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התאמה טובה מאד</a:t>
              </a:r>
              <a:endParaRPr lang="en-US" sz="2400" dirty="0" smtClean="0">
                <a:solidFill>
                  <a:schemeClr val="accent2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437412" y="2728585"/>
              <a:ext cx="2279915" cy="559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2400" dirty="0" smtClean="0">
                  <a:solidFill>
                    <a:schemeClr val="accent2">
                      <a:lumMod val="50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התאמה גרועה</a:t>
              </a:r>
              <a:endParaRPr lang="en-US" sz="2400" dirty="0" smtClean="0">
                <a:solidFill>
                  <a:schemeClr val="accent2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9141977" y="6117907"/>
              <a:ext cx="406998" cy="559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4510178" y="6106519"/>
              <a:ext cx="508770" cy="559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6984352" y="5467973"/>
                <a:ext cx="2612190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שונות השאריות: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שונות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𝑌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יחס </a:t>
                </a:r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גבוה</a:t>
                </a:r>
                <a:endParaRPr lang="en-US" sz="24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4352" y="5467973"/>
                <a:ext cx="2612190" cy="1200329"/>
              </a:xfrm>
              <a:prstGeom prst="rect">
                <a:avLst/>
              </a:prstGeom>
              <a:blipFill>
                <a:blip r:embed="rId7"/>
                <a:stretch>
                  <a:fillRect t="-4061" r="-3505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3203722" y="5411585"/>
                <a:ext cx="2612190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שונות השאריות: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שונות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𝑌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≈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10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6</m:t>
                        </m:r>
                      </m:sup>
                    </m:sSup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יחס </a:t>
                </a:r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נמוך</a:t>
                </a:r>
                <a:endParaRPr lang="en-US" sz="24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722" y="5411585"/>
                <a:ext cx="2612190" cy="1200329"/>
              </a:xfrm>
              <a:prstGeom prst="rect">
                <a:avLst/>
              </a:prstGeom>
              <a:blipFill>
                <a:blip r:embed="rId8"/>
                <a:stretch>
                  <a:fillRect t="-4061" r="-3505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4302" y="2587449"/>
                <a:ext cx="167212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השאריות זניחות ביחס לשונות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𝑌</m:t>
                    </m:r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302" y="2587449"/>
                <a:ext cx="1672126" cy="1200329"/>
              </a:xfrm>
              <a:prstGeom prst="rect">
                <a:avLst/>
              </a:prstGeom>
              <a:blipFill>
                <a:blip r:embed="rId9"/>
                <a:stretch>
                  <a:fillRect l="-5474" t="-4061" r="-5839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10140667" y="2829863"/>
                <a:ext cx="1451122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השאריות מהוות כמעט את כל השונות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𝑌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0667" y="2829863"/>
                <a:ext cx="1451122" cy="1938992"/>
              </a:xfrm>
              <a:prstGeom prst="rect">
                <a:avLst/>
              </a:prstGeom>
              <a:blipFill>
                <a:blip r:embed="rId10"/>
                <a:stretch>
                  <a:fillRect l="-2929" t="-2516" r="-6276" b="-6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Rectangle 72"/>
          <p:cNvSpPr/>
          <p:nvPr/>
        </p:nvSpPr>
        <p:spPr>
          <a:xfrm>
            <a:off x="489388" y="3846415"/>
            <a:ext cx="17022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sz="2400" dirty="0">
                <a:solidFill>
                  <a:srgbClr val="5F298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רוב השונות </a:t>
            </a:r>
            <a:r>
              <a:rPr lang="he-IL" sz="2400" b="1" dirty="0">
                <a:solidFill>
                  <a:srgbClr val="5F298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מוסברת</a:t>
            </a:r>
            <a:r>
              <a:rPr lang="he-IL" sz="2400" dirty="0">
                <a:solidFill>
                  <a:srgbClr val="5F298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ע"י קו הרגרסיה</a:t>
            </a:r>
            <a:endParaRPr lang="en-US" sz="2400" dirty="0">
              <a:solidFill>
                <a:srgbClr val="5F2987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15594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1" grpId="0"/>
      <p:bldP spid="72" grpId="0"/>
      <p:bldP spid="7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17285" y="1539427"/>
                <a:ext cx="10515600" cy="1805482"/>
              </a:xfrm>
            </p:spPr>
            <p:txBody>
              <a:bodyPr/>
              <a:lstStyle/>
              <a:p>
                <a:r>
                  <a:rPr lang="he-IL" dirty="0" smtClean="0">
                    <a:solidFill>
                      <a:srgbClr val="A50021"/>
                    </a:solidFill>
                  </a:rPr>
                  <a:t>השיפוע אינו מה שקובע את טיב ההתאמה</a:t>
                </a:r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מה שקובע הוא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יכולת החיזוי</a:t>
                </a:r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כלומר, שונות השאריות כנגד השונות של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7285" y="1539427"/>
                <a:ext cx="10515600" cy="1805482"/>
              </a:xfrm>
              <a:blipFill>
                <a:blip r:embed="rId9"/>
                <a:stretch>
                  <a:fillRect t="-4392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Line 9"/>
          <p:cNvSpPr>
            <a:spLocks noChangeShapeType="1"/>
          </p:cNvSpPr>
          <p:nvPr/>
        </p:nvSpPr>
        <p:spPr bwMode="auto">
          <a:xfrm>
            <a:off x="7080127" y="3989457"/>
            <a:ext cx="0" cy="2138528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arrow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" name="Line 10"/>
          <p:cNvSpPr>
            <a:spLocks noChangeShapeType="1"/>
          </p:cNvSpPr>
          <p:nvPr/>
        </p:nvSpPr>
        <p:spPr bwMode="auto">
          <a:xfrm>
            <a:off x="7080127" y="6127985"/>
            <a:ext cx="2493757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" name="Oval 18"/>
          <p:cNvSpPr>
            <a:spLocks noChangeArrowheads="1"/>
          </p:cNvSpPr>
          <p:nvPr/>
        </p:nvSpPr>
        <p:spPr bwMode="auto">
          <a:xfrm>
            <a:off x="8734252" y="4599441"/>
            <a:ext cx="140244" cy="12881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" name="Oval 19"/>
          <p:cNvSpPr>
            <a:spLocks noChangeArrowheads="1"/>
          </p:cNvSpPr>
          <p:nvPr/>
        </p:nvSpPr>
        <p:spPr bwMode="auto">
          <a:xfrm>
            <a:off x="8452815" y="5555973"/>
            <a:ext cx="140244" cy="12881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3" name="Oval 20"/>
          <p:cNvSpPr>
            <a:spLocks noChangeArrowheads="1"/>
          </p:cNvSpPr>
          <p:nvPr/>
        </p:nvSpPr>
        <p:spPr bwMode="auto">
          <a:xfrm>
            <a:off x="8101310" y="4535034"/>
            <a:ext cx="140244" cy="12881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4" name="Oval 21"/>
          <p:cNvSpPr>
            <a:spLocks noChangeArrowheads="1"/>
          </p:cNvSpPr>
          <p:nvPr/>
        </p:nvSpPr>
        <p:spPr bwMode="auto">
          <a:xfrm>
            <a:off x="7702799" y="4953452"/>
            <a:ext cx="140244" cy="12881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5" name="Oval 22"/>
          <p:cNvSpPr>
            <a:spLocks noChangeArrowheads="1"/>
          </p:cNvSpPr>
          <p:nvPr/>
        </p:nvSpPr>
        <p:spPr bwMode="auto">
          <a:xfrm>
            <a:off x="7556105" y="5814057"/>
            <a:ext cx="140244" cy="12881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6" name="Oval 23"/>
          <p:cNvSpPr>
            <a:spLocks noChangeArrowheads="1"/>
          </p:cNvSpPr>
          <p:nvPr/>
        </p:nvSpPr>
        <p:spPr bwMode="auto">
          <a:xfrm>
            <a:off x="7174034" y="5161244"/>
            <a:ext cx="140244" cy="12881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7" name="Oval 24"/>
          <p:cNvSpPr>
            <a:spLocks noChangeArrowheads="1"/>
          </p:cNvSpPr>
          <p:nvPr/>
        </p:nvSpPr>
        <p:spPr bwMode="auto">
          <a:xfrm>
            <a:off x="9073298" y="5161351"/>
            <a:ext cx="140244" cy="12881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8" name="Line 56"/>
          <p:cNvSpPr>
            <a:spLocks noChangeShapeType="1"/>
          </p:cNvSpPr>
          <p:nvPr/>
        </p:nvSpPr>
        <p:spPr bwMode="auto">
          <a:xfrm flipV="1">
            <a:off x="6921954" y="5008180"/>
            <a:ext cx="2651930" cy="615383"/>
          </a:xfrm>
          <a:prstGeom prst="line">
            <a:avLst/>
          </a:prstGeom>
          <a:noFill/>
          <a:ln w="28575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/>
              <p:cNvSpPr txBox="1"/>
              <p:nvPr/>
            </p:nvSpPr>
            <p:spPr>
              <a:xfrm>
                <a:off x="7210072" y="3946699"/>
                <a:ext cx="4088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9" name="TextBox 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0072" y="3946699"/>
                <a:ext cx="408889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/>
              <p:cNvSpPr txBox="1"/>
              <p:nvPr/>
            </p:nvSpPr>
            <p:spPr>
              <a:xfrm>
                <a:off x="9165093" y="5676578"/>
                <a:ext cx="31836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0" name="TextBox 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5093" y="5676578"/>
                <a:ext cx="318368" cy="461665"/>
              </a:xfrm>
              <a:prstGeom prst="rect">
                <a:avLst/>
              </a:prstGeom>
              <a:blipFill>
                <a:blip r:embed="rId4"/>
                <a:stretch>
                  <a:fillRect l="-3774" r="-226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Box 100"/>
          <p:cNvSpPr txBox="1"/>
          <p:nvPr/>
        </p:nvSpPr>
        <p:spPr>
          <a:xfrm>
            <a:off x="6679915" y="4408975"/>
            <a:ext cx="321126" cy="459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6763781" y="5878463"/>
            <a:ext cx="267341" cy="3811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3374509" y="3350940"/>
            <a:ext cx="2471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chemeClr val="accent2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התאמה טובה מאד</a:t>
            </a:r>
            <a:endParaRPr lang="en-US" sz="2400" dirty="0" smtClean="0">
              <a:solidFill>
                <a:schemeClr val="accent2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7314278" y="3350941"/>
            <a:ext cx="1899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chemeClr val="accent2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התאמה גרועה</a:t>
            </a:r>
            <a:endParaRPr lang="en-US" sz="2400" dirty="0" smtClean="0">
              <a:solidFill>
                <a:schemeClr val="accent2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8734252" y="6149364"/>
            <a:ext cx="3390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</a:p>
        </p:txBody>
      </p:sp>
      <p:sp>
        <p:nvSpPr>
          <p:cNvPr id="116" name="5-Point Star 115"/>
          <p:cNvSpPr/>
          <p:nvPr/>
        </p:nvSpPr>
        <p:spPr>
          <a:xfrm>
            <a:off x="7167694" y="5421887"/>
            <a:ext cx="216000" cy="216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5-Point Star 116"/>
          <p:cNvSpPr/>
          <p:nvPr/>
        </p:nvSpPr>
        <p:spPr>
          <a:xfrm>
            <a:off x="7515300" y="5348907"/>
            <a:ext cx="216000" cy="216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5-Point Star 117"/>
          <p:cNvSpPr/>
          <p:nvPr/>
        </p:nvSpPr>
        <p:spPr>
          <a:xfrm>
            <a:off x="7698523" y="5306097"/>
            <a:ext cx="216000" cy="216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5-Point Star 118"/>
          <p:cNvSpPr/>
          <p:nvPr/>
        </p:nvSpPr>
        <p:spPr>
          <a:xfrm>
            <a:off x="8097499" y="5222194"/>
            <a:ext cx="216000" cy="216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5-Point Star 119"/>
          <p:cNvSpPr/>
          <p:nvPr/>
        </p:nvSpPr>
        <p:spPr>
          <a:xfrm>
            <a:off x="8424559" y="5147916"/>
            <a:ext cx="216000" cy="216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5-Point Star 120"/>
          <p:cNvSpPr/>
          <p:nvPr/>
        </p:nvSpPr>
        <p:spPr>
          <a:xfrm>
            <a:off x="8710521" y="5074288"/>
            <a:ext cx="216000" cy="216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5-Point Star 121"/>
          <p:cNvSpPr/>
          <p:nvPr/>
        </p:nvSpPr>
        <p:spPr>
          <a:xfrm>
            <a:off x="9047853" y="5011583"/>
            <a:ext cx="216000" cy="216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Line 9"/>
          <p:cNvSpPr>
            <a:spLocks noChangeShapeType="1"/>
          </p:cNvSpPr>
          <p:nvPr/>
        </p:nvSpPr>
        <p:spPr bwMode="auto">
          <a:xfrm>
            <a:off x="3422235" y="4043405"/>
            <a:ext cx="0" cy="2138528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arrow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Line 10"/>
          <p:cNvSpPr>
            <a:spLocks noChangeShapeType="1"/>
          </p:cNvSpPr>
          <p:nvPr/>
        </p:nvSpPr>
        <p:spPr bwMode="auto">
          <a:xfrm>
            <a:off x="3422235" y="6181933"/>
            <a:ext cx="2493757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" name="Oval 18"/>
          <p:cNvSpPr>
            <a:spLocks noChangeArrowheads="1"/>
          </p:cNvSpPr>
          <p:nvPr/>
        </p:nvSpPr>
        <p:spPr bwMode="auto">
          <a:xfrm>
            <a:off x="5095521" y="5238805"/>
            <a:ext cx="140244" cy="12881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4" name="Oval 19"/>
          <p:cNvSpPr>
            <a:spLocks noChangeArrowheads="1"/>
          </p:cNvSpPr>
          <p:nvPr/>
        </p:nvSpPr>
        <p:spPr bwMode="auto">
          <a:xfrm>
            <a:off x="4790144" y="5164167"/>
            <a:ext cx="140244" cy="12881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5" name="Oval 20"/>
          <p:cNvSpPr>
            <a:spLocks noChangeArrowheads="1"/>
          </p:cNvSpPr>
          <p:nvPr/>
        </p:nvSpPr>
        <p:spPr bwMode="auto">
          <a:xfrm>
            <a:off x="4487188" y="5279829"/>
            <a:ext cx="140244" cy="12881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" name="Oval 21"/>
          <p:cNvSpPr>
            <a:spLocks noChangeArrowheads="1"/>
          </p:cNvSpPr>
          <p:nvPr/>
        </p:nvSpPr>
        <p:spPr bwMode="auto">
          <a:xfrm>
            <a:off x="4073923" y="5378247"/>
            <a:ext cx="140244" cy="12881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7" name="Oval 22"/>
          <p:cNvSpPr>
            <a:spLocks noChangeArrowheads="1"/>
          </p:cNvSpPr>
          <p:nvPr/>
        </p:nvSpPr>
        <p:spPr bwMode="auto">
          <a:xfrm>
            <a:off x="3890700" y="5510855"/>
            <a:ext cx="140244" cy="12881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8" name="Oval 23"/>
          <p:cNvSpPr>
            <a:spLocks noChangeArrowheads="1"/>
          </p:cNvSpPr>
          <p:nvPr/>
        </p:nvSpPr>
        <p:spPr bwMode="auto">
          <a:xfrm>
            <a:off x="3538687" y="5481108"/>
            <a:ext cx="140244" cy="12881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" name="Oval 24"/>
          <p:cNvSpPr>
            <a:spLocks noChangeArrowheads="1"/>
          </p:cNvSpPr>
          <p:nvPr/>
        </p:nvSpPr>
        <p:spPr bwMode="auto">
          <a:xfrm>
            <a:off x="5413450" y="5137457"/>
            <a:ext cx="140244" cy="12881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0" name="Line 56"/>
          <p:cNvSpPr>
            <a:spLocks noChangeShapeType="1"/>
          </p:cNvSpPr>
          <p:nvPr/>
        </p:nvSpPr>
        <p:spPr bwMode="auto">
          <a:xfrm flipV="1">
            <a:off x="3264062" y="5062128"/>
            <a:ext cx="2651930" cy="615383"/>
          </a:xfrm>
          <a:prstGeom prst="line">
            <a:avLst/>
          </a:prstGeom>
          <a:noFill/>
          <a:ln w="28575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552180" y="4000647"/>
                <a:ext cx="4088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2180" y="4000647"/>
                <a:ext cx="408889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5507201" y="5730526"/>
                <a:ext cx="31836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7201" y="5730526"/>
                <a:ext cx="318368" cy="461665"/>
              </a:xfrm>
              <a:prstGeom prst="rect">
                <a:avLst/>
              </a:prstGeom>
              <a:blipFill>
                <a:blip r:embed="rId6"/>
                <a:stretch>
                  <a:fillRect l="-3774" r="-226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TextBox 62"/>
          <p:cNvSpPr txBox="1"/>
          <p:nvPr/>
        </p:nvSpPr>
        <p:spPr>
          <a:xfrm>
            <a:off x="3022023" y="4462923"/>
            <a:ext cx="321126" cy="459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105889" y="5932411"/>
            <a:ext cx="267341" cy="3811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076360" y="6203312"/>
            <a:ext cx="3390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</a:p>
        </p:txBody>
      </p:sp>
      <p:sp>
        <p:nvSpPr>
          <p:cNvPr id="66" name="5-Point Star 65"/>
          <p:cNvSpPr/>
          <p:nvPr/>
        </p:nvSpPr>
        <p:spPr>
          <a:xfrm>
            <a:off x="3509802" y="5475835"/>
            <a:ext cx="216000" cy="216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5-Point Star 66"/>
          <p:cNvSpPr/>
          <p:nvPr/>
        </p:nvSpPr>
        <p:spPr>
          <a:xfrm>
            <a:off x="3857408" y="5402855"/>
            <a:ext cx="216000" cy="216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5-Point Star 67"/>
          <p:cNvSpPr/>
          <p:nvPr/>
        </p:nvSpPr>
        <p:spPr>
          <a:xfrm>
            <a:off x="4040631" y="5360045"/>
            <a:ext cx="216000" cy="216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5-Point Star 68"/>
          <p:cNvSpPr/>
          <p:nvPr/>
        </p:nvSpPr>
        <p:spPr>
          <a:xfrm>
            <a:off x="4439607" y="5276142"/>
            <a:ext cx="216000" cy="216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5-Point Star 69"/>
          <p:cNvSpPr/>
          <p:nvPr/>
        </p:nvSpPr>
        <p:spPr>
          <a:xfrm>
            <a:off x="4766667" y="5201864"/>
            <a:ext cx="216000" cy="216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5-Point Star 70"/>
          <p:cNvSpPr/>
          <p:nvPr/>
        </p:nvSpPr>
        <p:spPr>
          <a:xfrm>
            <a:off x="5052629" y="5128236"/>
            <a:ext cx="216000" cy="216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5-Point Star 71"/>
          <p:cNvSpPr/>
          <p:nvPr/>
        </p:nvSpPr>
        <p:spPr>
          <a:xfrm>
            <a:off x="5389961" y="5065531"/>
            <a:ext cx="216000" cy="216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43248" y="3115702"/>
            <a:ext cx="1937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בשני המקרים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: 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שיפוע זהה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/>
              <p:cNvSpPr txBox="1"/>
              <p:nvPr/>
            </p:nvSpPr>
            <p:spPr>
              <a:xfrm>
                <a:off x="614112" y="4742541"/>
                <a:ext cx="199371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שונות שאריות נמוכה ביחס לשונות של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𝑌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8" name="TextBox 10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112" y="4742541"/>
                <a:ext cx="1993714" cy="1200329"/>
              </a:xfrm>
              <a:prstGeom prst="rect">
                <a:avLst/>
              </a:prstGeom>
              <a:blipFill>
                <a:blip r:embed="rId10"/>
                <a:stretch>
                  <a:fillRect t="-4061" r="-4587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/>
              <p:cNvSpPr txBox="1"/>
              <p:nvPr/>
            </p:nvSpPr>
            <p:spPr>
              <a:xfrm>
                <a:off x="9715441" y="4728254"/>
                <a:ext cx="193749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שונות שאריות גבוהה ביחס</a:t>
                </a:r>
              </a:p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לשונות של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𝑌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9" name="TextBox 1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5441" y="4728254"/>
                <a:ext cx="1937495" cy="1200329"/>
              </a:xfrm>
              <a:prstGeom prst="rect">
                <a:avLst/>
              </a:prstGeom>
              <a:blipFill>
                <a:blip r:embed="rId11"/>
                <a:stretch>
                  <a:fillRect t="-4061" r="-4717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290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108" grpId="0"/>
      <p:bldP spid="10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פירוק השונות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888911" y="4436560"/>
                <a:ext cx="121250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השונות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𝑌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8911" y="4436560"/>
                <a:ext cx="1212504" cy="830997"/>
              </a:xfrm>
              <a:prstGeom prst="rect">
                <a:avLst/>
              </a:prstGeom>
              <a:blipFill>
                <a:blip r:embed="rId3"/>
                <a:stretch>
                  <a:fillRect l="-3518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6468651" y="3316615"/>
            <a:ext cx="15026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שונות השאריות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47494" y="4852058"/>
            <a:ext cx="17449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השונות </a:t>
            </a:r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המוסברת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49948" y="1501423"/>
                <a:ext cx="10023570" cy="135416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חלק מהשונות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מוסברת</a:t>
                </a:r>
                <a:r>
                  <a:rPr lang="he-IL" dirty="0" smtClean="0"/>
                  <a:t> ע"י קו הרגרסיה – הערכים המנובאים</a:t>
                </a:r>
              </a:p>
              <a:p>
                <a:r>
                  <a:rPr lang="he-IL" dirty="0" smtClean="0"/>
                  <a:t>השונות "הנותרת", או השונות ה- "לא-מוסברת" היא לשונות השאריות</a:t>
                </a:r>
              </a:p>
              <a:p>
                <a:r>
                  <a:rPr lang="he-IL" dirty="0" smtClean="0"/>
                  <a:t>ככל </a:t>
                </a:r>
                <a:r>
                  <a:rPr lang="he-IL" dirty="0"/>
                  <a:t>ששונות השאריות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גדולה</a:t>
                </a:r>
                <a:r>
                  <a:rPr lang="he-IL" dirty="0" smtClean="0"/>
                  <a:t> </a:t>
                </a:r>
                <a:r>
                  <a:rPr lang="he-IL" dirty="0"/>
                  <a:t>יותר ביחס</a:t>
                </a:r>
                <a:r>
                  <a:rPr lang="he-IL" dirty="0">
                    <a:solidFill>
                      <a:srgbClr val="0033CC"/>
                    </a:solidFill>
                  </a:rPr>
                  <a:t> </a:t>
                </a:r>
                <a:r>
                  <a:rPr lang="he-IL" dirty="0"/>
                  <a:t>לשונות של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, כך </a:t>
                </a:r>
                <a:r>
                  <a:rPr lang="he-IL" dirty="0"/>
                  <a:t>ההתאמה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גרועה</a:t>
                </a:r>
                <a:r>
                  <a:rPr lang="he-IL" dirty="0" smtClean="0"/>
                  <a:t> </a:t>
                </a:r>
                <a:r>
                  <a:rPr lang="he-IL" dirty="0"/>
                  <a:t>יותר</a:t>
                </a:r>
              </a:p>
              <a:p>
                <a:endParaRPr lang="he-IL" dirty="0"/>
              </a:p>
            </p:txBody>
          </p:sp>
        </mc:Choice>
        <mc:Fallback xmlns="">
          <p:sp>
            <p:nvSpPr>
              <p:cNvPr id="12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49948" y="1501423"/>
                <a:ext cx="10023570" cy="1354168"/>
              </a:xfrm>
              <a:blipFill>
                <a:blip r:embed="rId4"/>
                <a:stretch>
                  <a:fillRect t="-5405" r="-912" b="-432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5035929" y="3282048"/>
            <a:ext cx="576072" cy="3118104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3399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936705" y="3282048"/>
            <a:ext cx="576072" cy="85291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3399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936705" y="4134963"/>
            <a:ext cx="576072" cy="226518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3399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57903" y="3477672"/>
            <a:ext cx="22365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שונות </a:t>
            </a:r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לא-מוסברת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67467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פירוק השונות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66344" y="4791629"/>
                <a:ext cx="90468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השונות של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𝑌</m:t>
                    </m:r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344" y="4791629"/>
                <a:ext cx="904689" cy="707886"/>
              </a:xfrm>
              <a:prstGeom prst="rect">
                <a:avLst/>
              </a:prstGeom>
              <a:blipFill>
                <a:blip r:embed="rId3"/>
                <a:stretch>
                  <a:fillRect l="-10811" t="-5172" r="-4730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2758265" y="4186352"/>
            <a:ext cx="12587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שונות השאריות</a:t>
            </a:r>
          </a:p>
          <a:p>
            <a:pPr algn="ct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75%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88292" y="5564714"/>
            <a:ext cx="1384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השונות המוסברת</a:t>
            </a:r>
          </a:p>
          <a:p>
            <a:pPr algn="ct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25%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354874" y="4144131"/>
            <a:ext cx="1476848" cy="2275343"/>
            <a:chOff x="1645920" y="3337947"/>
            <a:chExt cx="1476848" cy="3118104"/>
          </a:xfrm>
        </p:grpSpPr>
        <p:sp>
          <p:nvSpPr>
            <p:cNvPr id="3" name="Rectangle 2"/>
            <p:cNvSpPr/>
            <p:nvPr/>
          </p:nvSpPr>
          <p:spPr>
            <a:xfrm>
              <a:off x="1645920" y="3337947"/>
              <a:ext cx="576072" cy="3118104"/>
            </a:xfrm>
            <a:prstGeom prst="rect">
              <a:avLst/>
            </a:prstGeom>
            <a:solidFill>
              <a:srgbClr val="00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3399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546696" y="3337947"/>
              <a:ext cx="576072" cy="213016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3399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546696" y="5468112"/>
              <a:ext cx="576072" cy="98793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3399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545450" y="4914740"/>
                <a:ext cx="10277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השונות של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𝑌</m:t>
                    </m:r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5450" y="4914740"/>
                <a:ext cx="1027738" cy="707886"/>
              </a:xfrm>
              <a:prstGeom prst="rect">
                <a:avLst/>
              </a:prstGeom>
              <a:blipFill>
                <a:blip r:embed="rId4"/>
                <a:stretch>
                  <a:fillRect l="-2976" t="-5172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6944086" y="3964611"/>
            <a:ext cx="12587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smtClean="0">
                <a:latin typeface="David" panose="020E0502060401010101" pitchFamily="34" charset="-79"/>
                <a:cs typeface="David" panose="020E0502060401010101" pitchFamily="34" charset="-79"/>
              </a:rPr>
              <a:t>שונות השאריות</a:t>
            </a:r>
          </a:p>
          <a:p>
            <a:pPr algn="ct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8%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803015" y="5227797"/>
            <a:ext cx="14617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השונות המוסברת</a:t>
            </a:r>
          </a:p>
          <a:p>
            <a:pPr algn="ct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92%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5501222" y="4144131"/>
            <a:ext cx="1476848" cy="2375459"/>
            <a:chOff x="1645920" y="3337947"/>
            <a:chExt cx="1476848" cy="3118104"/>
          </a:xfrm>
        </p:grpSpPr>
        <p:sp>
          <p:nvSpPr>
            <p:cNvPr id="31" name="Rectangle 30"/>
            <p:cNvSpPr/>
            <p:nvPr/>
          </p:nvSpPr>
          <p:spPr>
            <a:xfrm>
              <a:off x="1645920" y="3337947"/>
              <a:ext cx="576072" cy="3118104"/>
            </a:xfrm>
            <a:prstGeom prst="rect">
              <a:avLst/>
            </a:prstGeom>
            <a:solidFill>
              <a:srgbClr val="00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3399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546696" y="3337947"/>
              <a:ext cx="576072" cy="52864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3399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546696" y="3866590"/>
              <a:ext cx="576072" cy="258946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3399"/>
                </a:solidFill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401947" y="1385471"/>
            <a:ext cx="1717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70C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התאמה טובה</a:t>
            </a:r>
            <a:endParaRPr lang="en-US" sz="2400" dirty="0" smtClean="0">
              <a:solidFill>
                <a:srgbClr val="0070C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478096" y="1375197"/>
            <a:ext cx="1794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70C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התאמה חלשה</a:t>
            </a:r>
            <a:endParaRPr lang="en-US" sz="2400" dirty="0" smtClean="0">
              <a:solidFill>
                <a:srgbClr val="0070C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9395218" y="4144132"/>
            <a:ext cx="1476848" cy="2375458"/>
            <a:chOff x="9468370" y="4192024"/>
            <a:chExt cx="1476848" cy="2344641"/>
          </a:xfrm>
        </p:grpSpPr>
        <p:sp>
          <p:nvSpPr>
            <p:cNvPr id="35" name="Rectangle 34"/>
            <p:cNvSpPr/>
            <p:nvPr/>
          </p:nvSpPr>
          <p:spPr>
            <a:xfrm>
              <a:off x="9468370" y="4192025"/>
              <a:ext cx="576072" cy="2344639"/>
            </a:xfrm>
            <a:prstGeom prst="rect">
              <a:avLst/>
            </a:prstGeom>
            <a:solidFill>
              <a:srgbClr val="00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3399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0369146" y="4192024"/>
              <a:ext cx="576072" cy="54350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3399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10369146" y="4735528"/>
              <a:ext cx="576072" cy="1801137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3399"/>
                </a:solidFill>
              </a:endParaRPr>
            </a:p>
          </p:txBody>
        </p:sp>
      </p:grpSp>
      <p:graphicFrame>
        <p:nvGraphicFramePr>
          <p:cNvPr id="43" name="Object 5"/>
          <p:cNvGraphicFramePr>
            <a:graphicFrameLocks noChangeAspect="1"/>
          </p:cNvGraphicFramePr>
          <p:nvPr>
            <p:extLst/>
          </p:nvPr>
        </p:nvGraphicFramePr>
        <p:xfrm>
          <a:off x="8576163" y="1781352"/>
          <a:ext cx="2971872" cy="2112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9372821" y="1385471"/>
            <a:ext cx="1717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70C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התאמה טובה</a:t>
            </a:r>
            <a:endParaRPr lang="en-US" sz="2400" dirty="0" smtClean="0">
              <a:solidFill>
                <a:srgbClr val="0070C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4261104" y="1316736"/>
            <a:ext cx="0" cy="53218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8338294" y="1277693"/>
            <a:ext cx="0" cy="53218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41"/>
          <p:cNvGrpSpPr/>
          <p:nvPr/>
        </p:nvGrpSpPr>
        <p:grpSpPr>
          <a:xfrm>
            <a:off x="569647" y="1810843"/>
            <a:ext cx="3280604" cy="2153768"/>
            <a:chOff x="406627" y="3351995"/>
            <a:chExt cx="5282247" cy="3252311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46" t="13226" r="4105" b="10754"/>
            <a:stretch/>
          </p:blipFill>
          <p:spPr>
            <a:xfrm>
              <a:off x="838200" y="3351995"/>
              <a:ext cx="4850674" cy="288334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2287365" y="6139545"/>
              <a:ext cx="2052464" cy="4647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he-IL" sz="1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גובה האב (אינץ')</a:t>
              </a:r>
              <a:endParaRPr lang="en-US" sz="1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 rot="16200000">
              <a:off x="-316557" y="4429025"/>
              <a:ext cx="1941934" cy="495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e-IL" sz="1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גובה הבן (אינץ')</a:t>
              </a:r>
              <a:endParaRPr lang="en-US" sz="1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784789" y="1892633"/>
            <a:ext cx="2829568" cy="2042100"/>
            <a:chOff x="6029770" y="3184325"/>
            <a:chExt cx="5007027" cy="3464560"/>
          </a:xfrm>
        </p:grpSpPr>
        <p:grpSp>
          <p:nvGrpSpPr>
            <p:cNvPr id="50" name="Group 49"/>
            <p:cNvGrpSpPr/>
            <p:nvPr/>
          </p:nvGrpSpPr>
          <p:grpSpPr>
            <a:xfrm>
              <a:off x="6392678" y="3184325"/>
              <a:ext cx="4644119" cy="3173230"/>
              <a:chOff x="1102233" y="2685381"/>
              <a:chExt cx="6480822" cy="3923382"/>
            </a:xfrm>
          </p:grpSpPr>
          <p:pic>
            <p:nvPicPr>
              <p:cNvPr id="53" name="Picture 5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02233" y="2685381"/>
                <a:ext cx="6480822" cy="3923382"/>
              </a:xfrm>
              <a:prstGeom prst="rect">
                <a:avLst/>
              </a:prstGeom>
            </p:spPr>
          </p:pic>
          <p:sp>
            <p:nvSpPr>
              <p:cNvPr id="54" name="Rectangle 53"/>
              <p:cNvSpPr/>
              <p:nvPr/>
            </p:nvSpPr>
            <p:spPr>
              <a:xfrm>
                <a:off x="6011333" y="3920067"/>
                <a:ext cx="1571722" cy="558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</p:grpSp>
        <p:sp>
          <p:nvSpPr>
            <p:cNvPr id="51" name="TextBox 50"/>
            <p:cNvSpPr txBox="1"/>
            <p:nvPr/>
          </p:nvSpPr>
          <p:spPr>
            <a:xfrm>
              <a:off x="8100761" y="6126721"/>
              <a:ext cx="1770590" cy="52216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l"/>
              <a:r>
                <a:rPr lang="he-IL" sz="1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גיל כרונולוגי</a:t>
              </a:r>
              <a:endParaRPr lang="en-US" sz="1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 rot="16200000">
              <a:off x="5364906" y="4323021"/>
              <a:ext cx="1874351" cy="54462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l"/>
              <a:r>
                <a:rPr lang="he-IL" sz="1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רמת </a:t>
              </a:r>
              <a:r>
                <a:rPr lang="he-IL" sz="1400" dirty="0" err="1" smtClean="0">
                  <a:latin typeface="David" panose="020E0502060401010101" pitchFamily="34" charset="-79"/>
                  <a:cs typeface="David" panose="020E0502060401010101" pitchFamily="34" charset="-79"/>
                </a:rPr>
                <a:t>מתילציה</a:t>
              </a:r>
              <a:endParaRPr lang="en-US" sz="1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8522775" y="5027742"/>
            <a:ext cx="8178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3.5625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863599" y="4256718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0.525</a:t>
            </a:r>
            <a:endParaRPr lang="he-IL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15%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0863599" y="5255992"/>
            <a:ext cx="8178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3.0375</a:t>
            </a:r>
            <a:endParaRPr lang="he-IL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85%</a:t>
            </a:r>
          </a:p>
        </p:txBody>
      </p:sp>
    </p:spTree>
    <p:extLst>
      <p:ext uri="{BB962C8B-B14F-4D97-AF65-F5344CB8AC3E}">
        <p14:creationId xmlns:p14="http://schemas.microsoft.com/office/powerpoint/2010/main" val="222463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מדד מספרי לטיב ההתאמה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14244"/>
                <a:ext cx="10515600" cy="4321913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היחס בין שונות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הלא-מוסברת</a:t>
                </a:r>
                <a:r>
                  <a:rPr lang="he-IL" dirty="0" smtClean="0"/>
                  <a:t> לשונות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הוא מדד עד כמה ההתאמה גרועה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Var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d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Var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d>
                          </m:e>
                        </m:func>
                      </m:den>
                    </m:f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היחס בין השונות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המוסברת</a:t>
                </a:r>
                <a:r>
                  <a:rPr lang="he-IL" dirty="0" smtClean="0"/>
                  <a:t> לשונות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(</a:t>
                </a:r>
                <a:r>
                  <a:rPr lang="he-IL" dirty="0" smtClean="0">
                    <a:solidFill>
                      <a:srgbClr val="7030A0"/>
                    </a:solidFill>
                  </a:rPr>
                  <a:t>אחוז השונות המוסברת</a:t>
                </a:r>
                <a:r>
                  <a:rPr lang="he-IL" dirty="0" smtClean="0"/>
                  <a:t>) הוא מדד ל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טיב ההתאמה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Var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d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Var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d>
                          </m:e>
                        </m:func>
                      </m:den>
                    </m:f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en-US" sz="2000" dirty="0" smtClean="0"/>
                  <a:t>Coefficient of determination</a:t>
                </a:r>
              </a:p>
              <a:p>
                <a:r>
                  <a:rPr lang="en-US" sz="2000" dirty="0" smtClean="0"/>
                  <a:t>Proportion of variance explained</a:t>
                </a:r>
                <a:endParaRPr lang="he-IL" sz="2000" dirty="0" smtClean="0"/>
              </a:p>
              <a:p>
                <a:r>
                  <a:rPr lang="he-IL" sz="2000" dirty="0"/>
                  <a:t>קוראים: </a:t>
                </a:r>
                <a:r>
                  <a:rPr lang="en-US" sz="2000" dirty="0" smtClean="0"/>
                  <a:t>R-squared</a:t>
                </a:r>
                <a:endParaRPr lang="en-US" sz="2000" dirty="0"/>
              </a:p>
              <a:p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14244"/>
                <a:ext cx="10515600" cy="4321913"/>
              </a:xfrm>
              <a:blipFill>
                <a:blip r:embed="rId2"/>
                <a:stretch>
                  <a:fillRect l="-1043" t="-1693" r="-870" b="-133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1667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הסבר: מקרי קצה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23907412"/>
                  </p:ext>
                </p:extLst>
              </p:nvPr>
            </p:nvGraphicFramePr>
            <p:xfrm>
              <a:off x="3101757" y="2498878"/>
              <a:ext cx="5963906" cy="23469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04863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91526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אין קשר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קשר לינארי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𝑅</m:t>
                                    </m:r>
                                  </m:e>
                                  <m:sup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≈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𝑅</m:t>
                                    </m:r>
                                  </m:e>
                                  <m:sup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2000" b="0" i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Var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𝑒</m:t>
                                    </m:r>
                                  </m:e>
                                </m:d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≈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0" i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Var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𝑌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2000" b="0" i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Var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𝑒</m:t>
                                    </m:r>
                                  </m:e>
                                </m:d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קו הרגרסיה לא מסביר שום שונות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כל השונות מוסברת ע"י קו הרגרסיה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השאריות הן: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b="0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2000" b="0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0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2000" b="0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000" b="0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0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−</m:t>
                              </m:r>
                              <m:bar>
                                <m:barPr>
                                  <m:pos m:val="top"/>
                                  <m:ctrlPr>
                                    <a:rPr lang="en-US" sz="2000" b="0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barPr>
                                <m:e>
                                  <m:r>
                                    <a:rPr lang="en-US" sz="2000" b="0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𝑦</m:t>
                                  </m:r>
                                </m:e>
                              </m:bar>
                            </m:oMath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השאריות הן אפס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23907412"/>
                  </p:ext>
                </p:extLst>
              </p:nvPr>
            </p:nvGraphicFramePr>
            <p:xfrm>
              <a:off x="3101757" y="2498878"/>
              <a:ext cx="5963906" cy="23469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04863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91526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אין קשר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קשר לינארי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" t="-126154" r="-96008" b="-40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4802" t="-126154" r="-418" b="-40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" t="-222727" r="-96008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4802" t="-222727" r="-418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קו הרגרסיה לא מסביר שום שונות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כל השונות מוסברת ע"י קו הרגרסיה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" t="-504615" r="-96008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השאריות הן אפס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6" name="Group 8"/>
          <p:cNvGrpSpPr>
            <a:grpSpLocks/>
          </p:cNvGrpSpPr>
          <p:nvPr/>
        </p:nvGrpSpPr>
        <p:grpSpPr bwMode="auto">
          <a:xfrm>
            <a:off x="9779848" y="2859661"/>
            <a:ext cx="1761786" cy="1689775"/>
            <a:chOff x="553" y="436"/>
            <a:chExt cx="1769" cy="1588"/>
          </a:xfrm>
        </p:grpSpPr>
        <p:sp>
          <p:nvSpPr>
            <p:cNvPr id="7" name="Line 9"/>
            <p:cNvSpPr>
              <a:spLocks noChangeShapeType="1"/>
            </p:cNvSpPr>
            <p:nvPr/>
          </p:nvSpPr>
          <p:spPr bwMode="auto">
            <a:xfrm>
              <a:off x="567" y="436"/>
              <a:ext cx="0" cy="158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arrow"/>
              <a:tailEnd type="none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10"/>
            <p:cNvSpPr>
              <a:spLocks noChangeShapeType="1"/>
            </p:cNvSpPr>
            <p:nvPr/>
          </p:nvSpPr>
          <p:spPr bwMode="auto">
            <a:xfrm>
              <a:off x="553" y="2024"/>
              <a:ext cx="1769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arrow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Oval 18"/>
          <p:cNvSpPr>
            <a:spLocks noChangeArrowheads="1"/>
          </p:cNvSpPr>
          <p:nvPr/>
        </p:nvSpPr>
        <p:spPr bwMode="auto">
          <a:xfrm>
            <a:off x="10877931" y="3419874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" name="Oval 19"/>
          <p:cNvSpPr>
            <a:spLocks noChangeArrowheads="1"/>
          </p:cNvSpPr>
          <p:nvPr/>
        </p:nvSpPr>
        <p:spPr bwMode="auto">
          <a:xfrm>
            <a:off x="10715630" y="3546434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" name="Oval 20"/>
          <p:cNvSpPr>
            <a:spLocks noChangeArrowheads="1"/>
          </p:cNvSpPr>
          <p:nvPr/>
        </p:nvSpPr>
        <p:spPr bwMode="auto">
          <a:xfrm>
            <a:off x="10564199" y="3667987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" name="Oval 21"/>
          <p:cNvSpPr>
            <a:spLocks noChangeArrowheads="1"/>
          </p:cNvSpPr>
          <p:nvPr/>
        </p:nvSpPr>
        <p:spPr bwMode="auto">
          <a:xfrm>
            <a:off x="10345663" y="3844257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" name="Oval 22"/>
          <p:cNvSpPr>
            <a:spLocks noChangeArrowheads="1"/>
          </p:cNvSpPr>
          <p:nvPr/>
        </p:nvSpPr>
        <p:spPr bwMode="auto">
          <a:xfrm>
            <a:off x="10173919" y="3975285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4" name="Oval 23"/>
          <p:cNvSpPr>
            <a:spLocks noChangeArrowheads="1"/>
          </p:cNvSpPr>
          <p:nvPr/>
        </p:nvSpPr>
        <p:spPr bwMode="auto">
          <a:xfrm>
            <a:off x="10012750" y="4114223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" name="Oval 24"/>
          <p:cNvSpPr>
            <a:spLocks noChangeArrowheads="1"/>
          </p:cNvSpPr>
          <p:nvPr/>
        </p:nvSpPr>
        <p:spPr bwMode="auto">
          <a:xfrm>
            <a:off x="11066412" y="3265061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7" name="Oval 25"/>
          <p:cNvSpPr>
            <a:spLocks noChangeArrowheads="1"/>
          </p:cNvSpPr>
          <p:nvPr/>
        </p:nvSpPr>
        <p:spPr bwMode="auto">
          <a:xfrm>
            <a:off x="11282808" y="3095209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8" name="Line 56"/>
          <p:cNvSpPr>
            <a:spLocks noChangeShapeType="1"/>
          </p:cNvSpPr>
          <p:nvPr/>
        </p:nvSpPr>
        <p:spPr bwMode="auto">
          <a:xfrm flipV="1">
            <a:off x="9995092" y="3080437"/>
            <a:ext cx="1413533" cy="1135930"/>
          </a:xfrm>
          <a:prstGeom prst="line">
            <a:avLst/>
          </a:prstGeom>
          <a:noFill/>
          <a:ln w="19050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9" name="Group 8"/>
          <p:cNvGrpSpPr>
            <a:grpSpLocks/>
          </p:cNvGrpSpPr>
          <p:nvPr/>
        </p:nvGrpSpPr>
        <p:grpSpPr bwMode="auto">
          <a:xfrm>
            <a:off x="483799" y="2918867"/>
            <a:ext cx="1761786" cy="1689775"/>
            <a:chOff x="553" y="436"/>
            <a:chExt cx="1769" cy="1588"/>
          </a:xfrm>
        </p:grpSpPr>
        <p:sp>
          <p:nvSpPr>
            <p:cNvPr id="20" name="Line 9"/>
            <p:cNvSpPr>
              <a:spLocks noChangeShapeType="1"/>
            </p:cNvSpPr>
            <p:nvPr/>
          </p:nvSpPr>
          <p:spPr bwMode="auto">
            <a:xfrm>
              <a:off x="567" y="436"/>
              <a:ext cx="0" cy="158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arrow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0"/>
            <p:cNvSpPr>
              <a:spLocks noChangeShapeType="1"/>
            </p:cNvSpPr>
            <p:nvPr/>
          </p:nvSpPr>
          <p:spPr bwMode="auto">
            <a:xfrm>
              <a:off x="553" y="2024"/>
              <a:ext cx="1769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arrow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Oval 18"/>
          <p:cNvSpPr>
            <a:spLocks noChangeArrowheads="1"/>
          </p:cNvSpPr>
          <p:nvPr/>
        </p:nvSpPr>
        <p:spPr bwMode="auto">
          <a:xfrm>
            <a:off x="1466495" y="3956011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3" name="Oval 19"/>
          <p:cNvSpPr>
            <a:spLocks noChangeArrowheads="1"/>
          </p:cNvSpPr>
          <p:nvPr/>
        </p:nvSpPr>
        <p:spPr bwMode="auto">
          <a:xfrm>
            <a:off x="1291170" y="3621920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" name="Oval 20"/>
          <p:cNvSpPr>
            <a:spLocks noChangeArrowheads="1"/>
          </p:cNvSpPr>
          <p:nvPr/>
        </p:nvSpPr>
        <p:spPr bwMode="auto">
          <a:xfrm>
            <a:off x="1115049" y="4077661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" name="Oval 21"/>
          <p:cNvSpPr>
            <a:spLocks noChangeArrowheads="1"/>
          </p:cNvSpPr>
          <p:nvPr/>
        </p:nvSpPr>
        <p:spPr bwMode="auto">
          <a:xfrm>
            <a:off x="1015809" y="3785832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6" name="Oval 22"/>
          <p:cNvSpPr>
            <a:spLocks noChangeArrowheads="1"/>
          </p:cNvSpPr>
          <p:nvPr/>
        </p:nvSpPr>
        <p:spPr bwMode="auto">
          <a:xfrm>
            <a:off x="742278" y="3999231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7" name="Oval 23"/>
          <p:cNvSpPr>
            <a:spLocks noChangeArrowheads="1"/>
          </p:cNvSpPr>
          <p:nvPr/>
        </p:nvSpPr>
        <p:spPr bwMode="auto">
          <a:xfrm>
            <a:off x="587847" y="3667987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Oval 24"/>
          <p:cNvSpPr>
            <a:spLocks noChangeArrowheads="1"/>
          </p:cNvSpPr>
          <p:nvPr/>
        </p:nvSpPr>
        <p:spPr bwMode="auto">
          <a:xfrm>
            <a:off x="1659670" y="4067375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" name="Oval 25"/>
          <p:cNvSpPr>
            <a:spLocks noChangeArrowheads="1"/>
          </p:cNvSpPr>
          <p:nvPr/>
        </p:nvSpPr>
        <p:spPr bwMode="auto">
          <a:xfrm>
            <a:off x="1879187" y="3741291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Line 56"/>
          <p:cNvSpPr>
            <a:spLocks noChangeShapeType="1"/>
          </p:cNvSpPr>
          <p:nvPr/>
        </p:nvSpPr>
        <p:spPr bwMode="auto">
          <a:xfrm flipV="1">
            <a:off x="579805" y="3940415"/>
            <a:ext cx="1679551" cy="0"/>
          </a:xfrm>
          <a:prstGeom prst="line">
            <a:avLst/>
          </a:prstGeom>
          <a:noFill/>
          <a:ln w="19050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924004" y="3889965"/>
                <a:ext cx="4287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𝑦</m:t>
                          </m:r>
                        </m:e>
                      </m:ba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4004" y="3889965"/>
                <a:ext cx="428772" cy="461665"/>
              </a:xfrm>
              <a:prstGeom prst="rect">
                <a:avLst/>
              </a:prstGeom>
              <a:blipFill>
                <a:blip r:embed="rId3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04630" y="2435728"/>
                <a:ext cx="4454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630" y="2435728"/>
                <a:ext cx="445443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394818" y="4370056"/>
                <a:ext cx="4582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4818" y="4370056"/>
                <a:ext cx="45826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9617844" y="2362301"/>
                <a:ext cx="4454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7844" y="2362301"/>
                <a:ext cx="445443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1180624" y="3975285"/>
                <a:ext cx="4582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80624" y="3975285"/>
                <a:ext cx="45826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/>
          <p:cNvCxnSpPr/>
          <p:nvPr/>
        </p:nvCxnSpPr>
        <p:spPr>
          <a:xfrm flipV="1">
            <a:off x="627282" y="3710934"/>
            <a:ext cx="0" cy="225908"/>
          </a:xfrm>
          <a:prstGeom prst="straightConnector1">
            <a:avLst/>
          </a:prstGeom>
          <a:ln w="12700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786940" y="3936842"/>
            <a:ext cx="0" cy="105994"/>
          </a:xfrm>
          <a:prstGeom prst="straightConnector1">
            <a:avLst/>
          </a:prstGeom>
          <a:ln w="12700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1063343" y="3830848"/>
            <a:ext cx="0" cy="105994"/>
          </a:xfrm>
          <a:prstGeom prst="straightConnector1">
            <a:avLst/>
          </a:prstGeom>
          <a:ln w="12700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1159531" y="3947521"/>
            <a:ext cx="0" cy="183137"/>
          </a:xfrm>
          <a:prstGeom prst="straightConnector1">
            <a:avLst/>
          </a:prstGeom>
          <a:ln w="12700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1697928" y="3936842"/>
            <a:ext cx="0" cy="183137"/>
          </a:xfrm>
          <a:prstGeom prst="straightConnector1">
            <a:avLst/>
          </a:prstGeom>
          <a:ln w="12700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V="1">
            <a:off x="1925352" y="3785833"/>
            <a:ext cx="0" cy="161688"/>
          </a:xfrm>
          <a:prstGeom prst="straightConnector1">
            <a:avLst/>
          </a:prstGeom>
          <a:ln w="12700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1334318" y="3667987"/>
            <a:ext cx="0" cy="268855"/>
          </a:xfrm>
          <a:prstGeom prst="straightConnector1">
            <a:avLst/>
          </a:prstGeom>
          <a:ln w="12700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V="1">
            <a:off x="1511311" y="3947521"/>
            <a:ext cx="0" cy="63799"/>
          </a:xfrm>
          <a:prstGeom prst="straightConnector1">
            <a:avLst/>
          </a:prstGeom>
          <a:ln w="12700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260106" y="5514572"/>
                <a:ext cx="392254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rtl="1"/>
                <a:r>
                  <a:rPr lang="he-IL" sz="28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ניתן </a:t>
                </a:r>
                <a:r>
                  <a:rPr lang="he-IL" sz="28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להוכיח </a:t>
                </a:r>
                <a:r>
                  <a:rPr lang="he-IL" sz="28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כי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80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sz="28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28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80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sz="28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0106" y="5514572"/>
                <a:ext cx="3922549" cy="523220"/>
              </a:xfrm>
              <a:prstGeom prst="rect">
                <a:avLst/>
              </a:prstGeom>
              <a:blipFill>
                <a:blip r:embed="rId8"/>
                <a:stretch>
                  <a:fillRect l="-4355" t="-12941" r="-3110" b="-3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468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אחוז השונות המוסברת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968998" y="1839024"/>
                <a:ext cx="5185593" cy="3437805"/>
              </a:xfrm>
            </p:spPr>
            <p:txBody>
              <a:bodyPr>
                <a:normAutofit fontScale="92500" lnSpcReduction="10000"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Var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d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Var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d>
                          </m:e>
                        </m:func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525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5625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85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כדי לחשב את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, היינו צריכים:</a:t>
                </a:r>
              </a:p>
              <a:p>
                <a:pPr lvl="1"/>
                <a:r>
                  <a:rPr lang="he-IL" dirty="0" smtClean="0"/>
                  <a:t>לחשב את קו הרגרסיה</a:t>
                </a:r>
                <a:endParaRPr lang="he-IL" dirty="0"/>
              </a:p>
              <a:p>
                <a:pPr lvl="1"/>
                <a:r>
                  <a:rPr lang="he-IL" dirty="0" smtClean="0"/>
                  <a:t>לחשב את כל ערכי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dirty="0" smtClean="0"/>
                  <a:t> ואת השאריות</a:t>
                </a:r>
              </a:p>
              <a:p>
                <a:pPr lvl="1"/>
                <a:r>
                  <a:rPr lang="he-IL" dirty="0" smtClean="0"/>
                  <a:t>לחשב את שונות השאריות</a:t>
                </a:r>
              </a:p>
              <a:p>
                <a:pPr lvl="1"/>
                <a:r>
                  <a:rPr lang="he-IL" dirty="0" smtClean="0"/>
                  <a:t>לחשב את יחס </a:t>
                </a:r>
                <a:r>
                  <a:rPr lang="he-IL" dirty="0" err="1" smtClean="0"/>
                  <a:t>השונויות</a:t>
                </a:r>
                <a:endParaRPr lang="en-US" dirty="0" smtClean="0"/>
              </a:p>
              <a:p>
                <a:pPr lvl="1"/>
                <a:endParaRPr lang="en-US" dirty="0"/>
              </a:p>
              <a:p>
                <a:r>
                  <a:rPr lang="he-IL" dirty="0">
                    <a:solidFill>
                      <a:srgbClr val="960000"/>
                    </a:solidFill>
                  </a:rPr>
                  <a:t>האם ניתן לחשב יותר בקלות את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i="1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>
                    <a:solidFill>
                      <a:srgbClr val="960000"/>
                    </a:solidFill>
                  </a:rPr>
                  <a:t>?</a:t>
                </a:r>
                <a:endParaRPr lang="en-US" dirty="0">
                  <a:solidFill>
                    <a:srgbClr val="96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68998" y="1839024"/>
                <a:ext cx="5185593" cy="3437805"/>
              </a:xfrm>
              <a:blipFill>
                <a:blip r:embed="rId2"/>
                <a:stretch>
                  <a:fillRect r="-15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575422" y="2658534"/>
            <a:ext cx="5393576" cy="3786014"/>
            <a:chOff x="417235" y="1841753"/>
            <a:chExt cx="4941653" cy="4555079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5" name="Object 5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3"/>
                </a:graphicData>
              </a:graphic>
            </p:graphicFrame>
          </mc:Choice>
          <mc:Fallback xmlns="">
            <p:graphicFrame>
              <p:nvGraphicFramePr>
                <p:cNvPr id="5" name="Object 5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457200" y="1841753"/>
                <a:ext cx="4901688" cy="419498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2896893" y="5767329"/>
                  <a:ext cx="462166" cy="62950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𝑋</m:t>
                        </m:r>
                      </m:oMath>
                    </m:oMathPara>
                  </a14:m>
                  <a:endParaRPr lang="en-US" sz="28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6893" y="5767329"/>
                  <a:ext cx="462166" cy="62950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417235" y="3270693"/>
                  <a:ext cx="448949" cy="62950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𝑌</m:t>
                        </m:r>
                      </m:oMath>
                    </m:oMathPara>
                  </a14:m>
                  <a:endParaRPr lang="en-US" sz="28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7235" y="3270693"/>
                  <a:ext cx="448949" cy="629503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5-Point Star 7"/>
          <p:cNvSpPr/>
          <p:nvPr/>
        </p:nvSpPr>
        <p:spPr>
          <a:xfrm>
            <a:off x="2141472" y="4670511"/>
            <a:ext cx="252000" cy="252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5-Point Star 8"/>
          <p:cNvSpPr/>
          <p:nvPr/>
        </p:nvSpPr>
        <p:spPr>
          <a:xfrm>
            <a:off x="2983458" y="4193777"/>
            <a:ext cx="252000" cy="252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5-Point Star 9"/>
          <p:cNvSpPr/>
          <p:nvPr/>
        </p:nvSpPr>
        <p:spPr>
          <a:xfrm>
            <a:off x="3827407" y="3704580"/>
            <a:ext cx="252000" cy="252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5-Point Star 10"/>
          <p:cNvSpPr/>
          <p:nvPr/>
        </p:nvSpPr>
        <p:spPr>
          <a:xfrm>
            <a:off x="4662297" y="3232355"/>
            <a:ext cx="252000" cy="252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3957487" y="3846216"/>
            <a:ext cx="0" cy="382904"/>
          </a:xfrm>
          <a:prstGeom prst="straightConnector1">
            <a:avLst/>
          </a:prstGeom>
          <a:ln w="28575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4782512" y="3136400"/>
            <a:ext cx="0" cy="249985"/>
          </a:xfrm>
          <a:prstGeom prst="straightConnector1">
            <a:avLst/>
          </a:prstGeom>
          <a:ln w="28575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3102473" y="4217017"/>
            <a:ext cx="0" cy="99994"/>
          </a:xfrm>
          <a:prstGeom prst="straightConnector1">
            <a:avLst/>
          </a:prstGeom>
          <a:ln w="28575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2260399" y="4737685"/>
            <a:ext cx="0" cy="49997"/>
          </a:xfrm>
          <a:prstGeom prst="straightConnector1">
            <a:avLst/>
          </a:prstGeom>
          <a:ln w="28575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321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השונות המוסברת ומקדם המתאם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653494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נניח שנתון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מקדם המתאם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ברגרסיה לינארית,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r>
                  <a:rPr lang="he-IL" sz="2000" dirty="0" smtClean="0"/>
                  <a:t>(הוכחה קשה)</a:t>
                </a:r>
              </a:p>
              <a:p>
                <a:endParaRPr lang="he-IL" sz="2000" dirty="0"/>
              </a:p>
              <a:p>
                <a:r>
                  <a:rPr lang="he-IL" dirty="0" smtClean="0"/>
                  <a:t>יש </a:t>
                </a:r>
                <a:r>
                  <a:rPr lang="he-IL" dirty="0" err="1" smtClean="0"/>
                  <a:t>להזהר</a:t>
                </a:r>
                <a:r>
                  <a:rPr lang="he-IL" dirty="0" smtClean="0"/>
                  <a:t> לא להתבלבל בין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he-IL" dirty="0" smtClean="0"/>
                  <a:t> ל-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he-IL" dirty="0" smtClean="0"/>
              </a:p>
              <a:p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he-IL" dirty="0" smtClean="0"/>
                  <a:t> הוא מקדם המתאם: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bar>
                              </m:e>
                            </m:d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bar>
                              </m:e>
                            </m:d>
                          </m:e>
                        </m:nary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nary>
                              <m:naryPr>
                                <m:chr m:val="∑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bar>
                                          <m:barPr>
                                            <m:pos m:val="top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bar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</m:bar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e>
                        </m:rad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nary>
                              <m:naryPr>
                                <m:chr m:val="∑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bar>
                                          <m:barPr>
                                            <m:pos m:val="top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bar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bar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e>
                        </m:rad>
                      </m:den>
                    </m:f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 הוא אחוז השונות המוסברת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653494"/>
              </a:xfrm>
              <a:blipFill>
                <a:blip r:embed="rId2"/>
                <a:stretch>
                  <a:fillRect t="-157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440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השונות המוסברת ומקדם המתאם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97457" y="2007240"/>
                <a:ext cx="10797083" cy="3310995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ברגרסיה לינארית ערכי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ו-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he-IL" dirty="0" smtClean="0"/>
                  <a:t> שווים מבחינה מספרית, והקשר ביניהם מאפשר </a:t>
                </a:r>
                <a:r>
                  <a:rPr lang="he-IL" dirty="0"/>
                  <a:t>חישוב נוח של אחוז השונות </a:t>
                </a:r>
                <a:r>
                  <a:rPr lang="he-IL" dirty="0" smtClean="0"/>
                  <a:t>המוסברת, </a:t>
                </a:r>
                <a:r>
                  <a:rPr lang="he-IL" dirty="0"/>
                  <a:t>אך משמעויותיהם שונות</a:t>
                </a:r>
              </a:p>
              <a:p>
                <a:endParaRPr lang="en-US" dirty="0" smtClean="0">
                  <a:solidFill>
                    <a:schemeClr val="tx1"/>
                  </a:solidFill>
                </a:endParaRPr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עם זאת, אין זה מפתיע שיש קשר בין מקדם המתאם </a:t>
                </a:r>
                <a:r>
                  <a:rPr lang="he-IL" dirty="0" smtClean="0"/>
                  <a:t>לבין טיב ההתאמה של קו הרגרסיה</a:t>
                </a:r>
                <a:endParaRPr lang="en-US" dirty="0" smtClean="0"/>
              </a:p>
              <a:p>
                <a:r>
                  <a:rPr lang="he-IL" dirty="0" smtClean="0"/>
                  <a:t>כזכור, מקדם המתאם גם השתתף </a:t>
                </a:r>
                <a:r>
                  <a:rPr lang="he-IL" dirty="0" err="1" smtClean="0"/>
                  <a:t>בנוסחא</a:t>
                </a:r>
                <a:r>
                  <a:rPr lang="he-IL" dirty="0" smtClean="0"/>
                  <a:t> עבור השיפוע: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7457" y="2007240"/>
                <a:ext cx="10797083" cy="3310995"/>
              </a:xfrm>
              <a:blipFill>
                <a:blip r:embed="rId2"/>
                <a:stretch>
                  <a:fillRect t="-2210" r="-7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380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השונות </a:t>
            </a:r>
            <a:r>
              <a:rPr lang="he-IL" dirty="0" smtClean="0"/>
              <a:t>המוסברת ומקדם המתאם: </a:t>
            </a:r>
            <a:r>
              <a:rPr lang="he-IL" dirty="0"/>
              <a:t>דוגמא מספרית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753141" y="1605603"/>
                <a:ext cx="13531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𝑟</m:t>
                      </m:r>
                      <m:r>
                        <a:rPr lang="en-US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96</m:t>
                      </m:r>
                    </m:oMath>
                  </m:oMathPara>
                </a14:m>
                <a:endParaRPr lang="en-US" sz="2400" dirty="0" smtClean="0">
                  <a:solidFill>
                    <a:srgbClr val="0070C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3141" y="1605603"/>
                <a:ext cx="1353169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646427" y="1605603"/>
                <a:ext cx="12071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𝑟</m:t>
                      </m:r>
                      <m:r>
                        <a:rPr lang="en-US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5</m:t>
                      </m:r>
                    </m:oMath>
                  </m:oMathPara>
                </a14:m>
                <a:endParaRPr lang="en-US" sz="2400" dirty="0" smtClean="0">
                  <a:solidFill>
                    <a:srgbClr val="0070C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6427" y="1605603"/>
                <a:ext cx="120712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3" name="Object 5"/>
          <p:cNvGraphicFramePr>
            <a:graphicFrameLocks noChangeAspect="1"/>
          </p:cNvGraphicFramePr>
          <p:nvPr>
            <p:extLst/>
          </p:nvPr>
        </p:nvGraphicFramePr>
        <p:xfrm>
          <a:off x="8576163" y="2187753"/>
          <a:ext cx="2971872" cy="2112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9426506" y="1605603"/>
                <a:ext cx="162848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𝑟</m:t>
                      </m:r>
                      <m:r>
                        <a:rPr lang="en-US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92</m:t>
                      </m:r>
                    </m:oMath>
                  </m:oMathPara>
                </a14:m>
                <a:endParaRPr lang="en-US" sz="2400" dirty="0" smtClean="0">
                  <a:solidFill>
                    <a:srgbClr val="0070C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6506" y="1605603"/>
                <a:ext cx="162848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Connector 46"/>
          <p:cNvCxnSpPr/>
          <p:nvPr/>
        </p:nvCxnSpPr>
        <p:spPr>
          <a:xfrm>
            <a:off x="4261104" y="1316736"/>
            <a:ext cx="0" cy="53218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8338294" y="1277693"/>
            <a:ext cx="0" cy="53218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206635" y="4720398"/>
                <a:ext cx="22753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𝑅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𝑟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25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6635" y="4720398"/>
                <a:ext cx="2275302" cy="46166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183359" y="4715934"/>
                <a:ext cx="227530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𝑅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𝑟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92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3359" y="4715934"/>
                <a:ext cx="2275303" cy="46166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8390306" y="4715934"/>
                <a:ext cx="3700885" cy="13462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𝑅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𝑟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85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l"/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−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Var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𝑒</m:t>
                              </m:r>
                            </m:e>
                          </m:d>
                        </m:num>
                        <m:den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Var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𝑌</m:t>
                              </m:r>
                            </m:e>
                          </m: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.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525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3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.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5625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85</m:t>
                      </m:r>
                    </m:oMath>
                  </m:oMathPara>
                </a14:m>
                <a:endParaRPr lang="en-US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0306" y="4715934"/>
                <a:ext cx="3700885" cy="134620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/>
          <p:cNvGrpSpPr/>
          <p:nvPr/>
        </p:nvGrpSpPr>
        <p:grpSpPr>
          <a:xfrm>
            <a:off x="400717" y="2214010"/>
            <a:ext cx="3213543" cy="2334400"/>
            <a:chOff x="203869" y="3434530"/>
            <a:chExt cx="5485005" cy="3334529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46" t="13226" r="4105" b="10754"/>
            <a:stretch/>
          </p:blipFill>
          <p:spPr>
            <a:xfrm>
              <a:off x="838199" y="3509172"/>
              <a:ext cx="4850675" cy="2883343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1834112" y="6197529"/>
              <a:ext cx="2969184" cy="5715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2000" dirty="0">
                  <a:latin typeface="David" panose="020E0502060401010101" pitchFamily="34" charset="-79"/>
                  <a:cs typeface="David" panose="020E0502060401010101" pitchFamily="34" charset="-79"/>
                </a:rPr>
                <a:t>גובה האב (אינץ')</a:t>
              </a:r>
              <a:endParaRPr lang="en-US" sz="2000" dirty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 rot="16200000">
              <a:off x="-748624" y="4387023"/>
              <a:ext cx="2587909" cy="682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e-IL" sz="2000" dirty="0">
                  <a:latin typeface="David" panose="020E0502060401010101" pitchFamily="34" charset="-79"/>
                  <a:cs typeface="David" panose="020E0502060401010101" pitchFamily="34" charset="-79"/>
                </a:rPr>
                <a:t>גובה </a:t>
              </a:r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הבן </a:t>
              </a:r>
              <a:r>
                <a:rPr lang="he-IL" sz="2000" dirty="0">
                  <a:latin typeface="David" panose="020E0502060401010101" pitchFamily="34" charset="-79"/>
                  <a:cs typeface="David" panose="020E0502060401010101" pitchFamily="34" charset="-79"/>
                </a:rPr>
                <a:t>(אינץ')</a:t>
              </a:r>
              <a:endParaRPr lang="en-US" sz="2000" dirty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4630235" y="2266264"/>
            <a:ext cx="3023775" cy="2165239"/>
            <a:chOff x="5844973" y="3184325"/>
            <a:chExt cx="5191824" cy="3342507"/>
          </a:xfrm>
        </p:grpSpPr>
        <p:grpSp>
          <p:nvGrpSpPr>
            <p:cNvPr id="29" name="Group 28"/>
            <p:cNvGrpSpPr/>
            <p:nvPr/>
          </p:nvGrpSpPr>
          <p:grpSpPr>
            <a:xfrm>
              <a:off x="6392678" y="3184325"/>
              <a:ext cx="4644119" cy="3173230"/>
              <a:chOff x="1102233" y="2685381"/>
              <a:chExt cx="6480822" cy="3923382"/>
            </a:xfrm>
          </p:grpSpPr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02233" y="2685381"/>
                <a:ext cx="6480822" cy="3923382"/>
              </a:xfrm>
              <a:prstGeom prst="rect">
                <a:avLst/>
              </a:prstGeom>
            </p:spPr>
          </p:pic>
          <p:sp>
            <p:nvSpPr>
              <p:cNvPr id="33" name="Rectangle 32"/>
              <p:cNvSpPr/>
              <p:nvPr/>
            </p:nvSpPr>
            <p:spPr>
              <a:xfrm>
                <a:off x="6011333" y="3920067"/>
                <a:ext cx="1571722" cy="558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8100760" y="6126722"/>
              <a:ext cx="1350050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l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גיל כרונולוגי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 rot="16200000">
              <a:off x="4992347" y="4239213"/>
              <a:ext cx="2392242" cy="68698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רמת </a:t>
              </a:r>
              <a:r>
                <a:rPr lang="he-IL" sz="2000" dirty="0" err="1" smtClean="0">
                  <a:latin typeface="David" panose="020E0502060401010101" pitchFamily="34" charset="-79"/>
                  <a:cs typeface="David" panose="020E0502060401010101" pitchFamily="34" charset="-79"/>
                </a:rPr>
                <a:t>מתילציה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196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מקרי קצה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45063141"/>
                  </p:ext>
                </p:extLst>
              </p:nvPr>
            </p:nvGraphicFramePr>
            <p:xfrm>
              <a:off x="6146871" y="2177210"/>
              <a:ext cx="2915267" cy="31394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91526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קשר לינארי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𝑟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𝑅</m:t>
                                    </m:r>
                                  </m:e>
                                  <m:sup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2000" b="0" i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Var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𝑒</m:t>
                                    </m:r>
                                  </m:e>
                                </m:d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כל השונות מוסברת ע"י קו הרגרסיה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השאריות הן אפס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45063141"/>
                  </p:ext>
                </p:extLst>
              </p:nvPr>
            </p:nvGraphicFramePr>
            <p:xfrm>
              <a:off x="6146871" y="2177210"/>
              <a:ext cx="2915267" cy="31394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91526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קשר לינארי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9" t="-127692" r="-418" b="-6030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9" t="-227692" r="-418" b="-5030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9" t="-322727" r="-418" b="-39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9" t="-429231" r="-418" b="-30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כל השונות מוסברת ע"י קו הרגרסיה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השאריות הן אפס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6" name="Group 8"/>
          <p:cNvGrpSpPr>
            <a:grpSpLocks/>
          </p:cNvGrpSpPr>
          <p:nvPr/>
        </p:nvGrpSpPr>
        <p:grpSpPr bwMode="auto">
          <a:xfrm>
            <a:off x="9779848" y="2975271"/>
            <a:ext cx="1761786" cy="1689775"/>
            <a:chOff x="553" y="436"/>
            <a:chExt cx="1769" cy="1588"/>
          </a:xfrm>
        </p:grpSpPr>
        <p:sp>
          <p:nvSpPr>
            <p:cNvPr id="7" name="Line 9"/>
            <p:cNvSpPr>
              <a:spLocks noChangeShapeType="1"/>
            </p:cNvSpPr>
            <p:nvPr/>
          </p:nvSpPr>
          <p:spPr bwMode="auto">
            <a:xfrm>
              <a:off x="567" y="436"/>
              <a:ext cx="0" cy="158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arrow"/>
              <a:tailEnd type="none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10"/>
            <p:cNvSpPr>
              <a:spLocks noChangeShapeType="1"/>
            </p:cNvSpPr>
            <p:nvPr/>
          </p:nvSpPr>
          <p:spPr bwMode="auto">
            <a:xfrm>
              <a:off x="553" y="2024"/>
              <a:ext cx="1769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arrow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Oval 18"/>
          <p:cNvSpPr>
            <a:spLocks noChangeArrowheads="1"/>
          </p:cNvSpPr>
          <p:nvPr/>
        </p:nvSpPr>
        <p:spPr bwMode="auto">
          <a:xfrm>
            <a:off x="10877931" y="3535484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" name="Oval 19"/>
          <p:cNvSpPr>
            <a:spLocks noChangeArrowheads="1"/>
          </p:cNvSpPr>
          <p:nvPr/>
        </p:nvSpPr>
        <p:spPr bwMode="auto">
          <a:xfrm>
            <a:off x="10715630" y="3662044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" name="Oval 20"/>
          <p:cNvSpPr>
            <a:spLocks noChangeArrowheads="1"/>
          </p:cNvSpPr>
          <p:nvPr/>
        </p:nvSpPr>
        <p:spPr bwMode="auto">
          <a:xfrm>
            <a:off x="10564199" y="3783597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" name="Oval 21"/>
          <p:cNvSpPr>
            <a:spLocks noChangeArrowheads="1"/>
          </p:cNvSpPr>
          <p:nvPr/>
        </p:nvSpPr>
        <p:spPr bwMode="auto">
          <a:xfrm>
            <a:off x="10345663" y="3959867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" name="Oval 22"/>
          <p:cNvSpPr>
            <a:spLocks noChangeArrowheads="1"/>
          </p:cNvSpPr>
          <p:nvPr/>
        </p:nvSpPr>
        <p:spPr bwMode="auto">
          <a:xfrm>
            <a:off x="10173919" y="4090895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4" name="Oval 23"/>
          <p:cNvSpPr>
            <a:spLocks noChangeArrowheads="1"/>
          </p:cNvSpPr>
          <p:nvPr/>
        </p:nvSpPr>
        <p:spPr bwMode="auto">
          <a:xfrm>
            <a:off x="10012750" y="4229833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" name="Oval 24"/>
          <p:cNvSpPr>
            <a:spLocks noChangeArrowheads="1"/>
          </p:cNvSpPr>
          <p:nvPr/>
        </p:nvSpPr>
        <p:spPr bwMode="auto">
          <a:xfrm>
            <a:off x="11066412" y="3380671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7" name="Oval 25"/>
          <p:cNvSpPr>
            <a:spLocks noChangeArrowheads="1"/>
          </p:cNvSpPr>
          <p:nvPr/>
        </p:nvSpPr>
        <p:spPr bwMode="auto">
          <a:xfrm>
            <a:off x="11282808" y="3210819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8" name="Line 56"/>
          <p:cNvSpPr>
            <a:spLocks noChangeShapeType="1"/>
          </p:cNvSpPr>
          <p:nvPr/>
        </p:nvSpPr>
        <p:spPr bwMode="auto">
          <a:xfrm flipV="1">
            <a:off x="9995092" y="3196047"/>
            <a:ext cx="1413533" cy="1135930"/>
          </a:xfrm>
          <a:prstGeom prst="line">
            <a:avLst/>
          </a:prstGeom>
          <a:noFill/>
          <a:ln w="19050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9617844" y="2477911"/>
                <a:ext cx="4454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7844" y="2477911"/>
                <a:ext cx="445443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1180624" y="4090895"/>
                <a:ext cx="4582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80624" y="4090895"/>
                <a:ext cx="45826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308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מקרי קצה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39620376"/>
                  </p:ext>
                </p:extLst>
              </p:nvPr>
            </p:nvGraphicFramePr>
            <p:xfrm>
              <a:off x="3101757" y="2177210"/>
              <a:ext cx="5963906" cy="31394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04863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91526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אין קשר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קשר לינארי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𝑟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≈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𝑟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≈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𝑅</m:t>
                                    </m:r>
                                  </m:e>
                                  <m:sup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≈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𝑅</m:t>
                                    </m:r>
                                  </m:e>
                                  <m:sup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2000" b="0" i="0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Var</m:t>
                                </m:r>
                                <m:d>
                                  <m:dPr>
                                    <m:ctrlPr>
                                      <a:rPr lang="en-US" sz="20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𝑒</m:t>
                                    </m:r>
                                  </m:e>
                                </m:d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≈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0" i="0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Var</m:t>
                                </m:r>
                                <m:d>
                                  <m:dPr>
                                    <m:ctrlPr>
                                      <a:rPr lang="en-US" sz="20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𝑌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2000" b="0" i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Var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𝑒</m:t>
                                    </m:r>
                                  </m:e>
                                </m:d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קו הרגרסיה לא מסביר שום שונות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כל השונות מוסברת ע"י קו הרגרסיה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השאריות הן: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b="0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2000" b="0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0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2000" b="0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000" b="0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0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−</m:t>
                              </m:r>
                              <m:bar>
                                <m:barPr>
                                  <m:pos m:val="top"/>
                                  <m:ctrlPr>
                                    <a:rPr lang="en-US" sz="2000" b="0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barPr>
                                <m:e>
                                  <m:r>
                                    <a:rPr lang="en-US" sz="2000" b="0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𝑦</m:t>
                                  </m:r>
                                </m:e>
                              </m:bar>
                            </m:oMath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השאריות הן אפס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39620376"/>
                  </p:ext>
                </p:extLst>
              </p:nvPr>
            </p:nvGraphicFramePr>
            <p:xfrm>
              <a:off x="3101757" y="2177210"/>
              <a:ext cx="5963906" cy="31394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04863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91526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אין קשר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קשר לינארי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" t="-127692" r="-96008" b="-604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4802" t="-127692" r="-418" b="-6046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" t="-227692" r="-96008" b="-504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4802" t="-227692" r="-418" b="-5046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" t="-322727" r="-96008" b="-3969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4802" t="-322727" r="-418" b="-3969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" t="-429231" r="-96008" b="-3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4802" t="-429231" r="-418" b="-3030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קו הרגרסיה לא מסביר שום שונות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כל השונות מוסברת ע"י קו הרגרסיה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" t="-706154" r="-96008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השאריות הן אפס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6" name="Group 8"/>
          <p:cNvGrpSpPr>
            <a:grpSpLocks/>
          </p:cNvGrpSpPr>
          <p:nvPr/>
        </p:nvGrpSpPr>
        <p:grpSpPr bwMode="auto">
          <a:xfrm>
            <a:off x="9779848" y="2975271"/>
            <a:ext cx="1761786" cy="1689775"/>
            <a:chOff x="553" y="436"/>
            <a:chExt cx="1769" cy="1588"/>
          </a:xfrm>
        </p:grpSpPr>
        <p:sp>
          <p:nvSpPr>
            <p:cNvPr id="7" name="Line 9"/>
            <p:cNvSpPr>
              <a:spLocks noChangeShapeType="1"/>
            </p:cNvSpPr>
            <p:nvPr/>
          </p:nvSpPr>
          <p:spPr bwMode="auto">
            <a:xfrm>
              <a:off x="567" y="436"/>
              <a:ext cx="0" cy="158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arrow"/>
              <a:tailEnd type="none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10"/>
            <p:cNvSpPr>
              <a:spLocks noChangeShapeType="1"/>
            </p:cNvSpPr>
            <p:nvPr/>
          </p:nvSpPr>
          <p:spPr bwMode="auto">
            <a:xfrm>
              <a:off x="553" y="2024"/>
              <a:ext cx="1769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arrow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Oval 18"/>
          <p:cNvSpPr>
            <a:spLocks noChangeArrowheads="1"/>
          </p:cNvSpPr>
          <p:nvPr/>
        </p:nvSpPr>
        <p:spPr bwMode="auto">
          <a:xfrm>
            <a:off x="10877931" y="3535484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" name="Oval 19"/>
          <p:cNvSpPr>
            <a:spLocks noChangeArrowheads="1"/>
          </p:cNvSpPr>
          <p:nvPr/>
        </p:nvSpPr>
        <p:spPr bwMode="auto">
          <a:xfrm>
            <a:off x="10715630" y="3662044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" name="Oval 20"/>
          <p:cNvSpPr>
            <a:spLocks noChangeArrowheads="1"/>
          </p:cNvSpPr>
          <p:nvPr/>
        </p:nvSpPr>
        <p:spPr bwMode="auto">
          <a:xfrm>
            <a:off x="10564199" y="3783597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" name="Oval 21"/>
          <p:cNvSpPr>
            <a:spLocks noChangeArrowheads="1"/>
          </p:cNvSpPr>
          <p:nvPr/>
        </p:nvSpPr>
        <p:spPr bwMode="auto">
          <a:xfrm>
            <a:off x="10345663" y="3959867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" name="Oval 22"/>
          <p:cNvSpPr>
            <a:spLocks noChangeArrowheads="1"/>
          </p:cNvSpPr>
          <p:nvPr/>
        </p:nvSpPr>
        <p:spPr bwMode="auto">
          <a:xfrm>
            <a:off x="10173919" y="4090895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4" name="Oval 23"/>
          <p:cNvSpPr>
            <a:spLocks noChangeArrowheads="1"/>
          </p:cNvSpPr>
          <p:nvPr/>
        </p:nvSpPr>
        <p:spPr bwMode="auto">
          <a:xfrm>
            <a:off x="10012750" y="4229833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" name="Oval 24"/>
          <p:cNvSpPr>
            <a:spLocks noChangeArrowheads="1"/>
          </p:cNvSpPr>
          <p:nvPr/>
        </p:nvSpPr>
        <p:spPr bwMode="auto">
          <a:xfrm>
            <a:off x="11066412" y="3380671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7" name="Oval 25"/>
          <p:cNvSpPr>
            <a:spLocks noChangeArrowheads="1"/>
          </p:cNvSpPr>
          <p:nvPr/>
        </p:nvSpPr>
        <p:spPr bwMode="auto">
          <a:xfrm>
            <a:off x="11282808" y="3210819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8" name="Line 56"/>
          <p:cNvSpPr>
            <a:spLocks noChangeShapeType="1"/>
          </p:cNvSpPr>
          <p:nvPr/>
        </p:nvSpPr>
        <p:spPr bwMode="auto">
          <a:xfrm flipV="1">
            <a:off x="9995092" y="3196047"/>
            <a:ext cx="1413533" cy="1135930"/>
          </a:xfrm>
          <a:prstGeom prst="line">
            <a:avLst/>
          </a:prstGeom>
          <a:noFill/>
          <a:ln w="19050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9" name="Group 8"/>
          <p:cNvGrpSpPr>
            <a:grpSpLocks/>
          </p:cNvGrpSpPr>
          <p:nvPr/>
        </p:nvGrpSpPr>
        <p:grpSpPr bwMode="auto">
          <a:xfrm>
            <a:off x="483799" y="3034477"/>
            <a:ext cx="1761786" cy="1689775"/>
            <a:chOff x="553" y="436"/>
            <a:chExt cx="1769" cy="1588"/>
          </a:xfrm>
        </p:grpSpPr>
        <p:sp>
          <p:nvSpPr>
            <p:cNvPr id="20" name="Line 9"/>
            <p:cNvSpPr>
              <a:spLocks noChangeShapeType="1"/>
            </p:cNvSpPr>
            <p:nvPr/>
          </p:nvSpPr>
          <p:spPr bwMode="auto">
            <a:xfrm>
              <a:off x="567" y="436"/>
              <a:ext cx="0" cy="158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arrow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0"/>
            <p:cNvSpPr>
              <a:spLocks noChangeShapeType="1"/>
            </p:cNvSpPr>
            <p:nvPr/>
          </p:nvSpPr>
          <p:spPr bwMode="auto">
            <a:xfrm>
              <a:off x="553" y="2024"/>
              <a:ext cx="1769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arrow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Oval 18"/>
          <p:cNvSpPr>
            <a:spLocks noChangeArrowheads="1"/>
          </p:cNvSpPr>
          <p:nvPr/>
        </p:nvSpPr>
        <p:spPr bwMode="auto">
          <a:xfrm>
            <a:off x="1466495" y="4071621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3" name="Oval 19"/>
          <p:cNvSpPr>
            <a:spLocks noChangeArrowheads="1"/>
          </p:cNvSpPr>
          <p:nvPr/>
        </p:nvSpPr>
        <p:spPr bwMode="auto">
          <a:xfrm>
            <a:off x="1291170" y="3737530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" name="Oval 20"/>
          <p:cNvSpPr>
            <a:spLocks noChangeArrowheads="1"/>
          </p:cNvSpPr>
          <p:nvPr/>
        </p:nvSpPr>
        <p:spPr bwMode="auto">
          <a:xfrm>
            <a:off x="1115049" y="4193271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" name="Oval 21"/>
          <p:cNvSpPr>
            <a:spLocks noChangeArrowheads="1"/>
          </p:cNvSpPr>
          <p:nvPr/>
        </p:nvSpPr>
        <p:spPr bwMode="auto">
          <a:xfrm>
            <a:off x="1015809" y="3901442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6" name="Oval 22"/>
          <p:cNvSpPr>
            <a:spLocks noChangeArrowheads="1"/>
          </p:cNvSpPr>
          <p:nvPr/>
        </p:nvSpPr>
        <p:spPr bwMode="auto">
          <a:xfrm>
            <a:off x="742278" y="4114841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7" name="Oval 23"/>
          <p:cNvSpPr>
            <a:spLocks noChangeArrowheads="1"/>
          </p:cNvSpPr>
          <p:nvPr/>
        </p:nvSpPr>
        <p:spPr bwMode="auto">
          <a:xfrm>
            <a:off x="587847" y="3783597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Oval 24"/>
          <p:cNvSpPr>
            <a:spLocks noChangeArrowheads="1"/>
          </p:cNvSpPr>
          <p:nvPr/>
        </p:nvSpPr>
        <p:spPr bwMode="auto">
          <a:xfrm>
            <a:off x="1659670" y="4182985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" name="Oval 25"/>
          <p:cNvSpPr>
            <a:spLocks noChangeArrowheads="1"/>
          </p:cNvSpPr>
          <p:nvPr/>
        </p:nvSpPr>
        <p:spPr bwMode="auto">
          <a:xfrm>
            <a:off x="1879187" y="3856901"/>
            <a:ext cx="89633" cy="9576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Line 56"/>
          <p:cNvSpPr>
            <a:spLocks noChangeShapeType="1"/>
          </p:cNvSpPr>
          <p:nvPr/>
        </p:nvSpPr>
        <p:spPr bwMode="auto">
          <a:xfrm flipV="1">
            <a:off x="579805" y="4056025"/>
            <a:ext cx="1679551" cy="0"/>
          </a:xfrm>
          <a:prstGeom prst="line">
            <a:avLst/>
          </a:prstGeom>
          <a:noFill/>
          <a:ln w="19050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924004" y="4005575"/>
                <a:ext cx="4287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𝑦</m:t>
                          </m:r>
                        </m:e>
                      </m:ba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4004" y="4005575"/>
                <a:ext cx="428772" cy="461665"/>
              </a:xfrm>
              <a:prstGeom prst="rect">
                <a:avLst/>
              </a:prstGeom>
              <a:blipFill>
                <a:blip r:embed="rId3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04630" y="2551338"/>
                <a:ext cx="4454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630" y="2551338"/>
                <a:ext cx="445443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394818" y="4485666"/>
                <a:ext cx="4582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4818" y="4485666"/>
                <a:ext cx="45826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9617844" y="2477911"/>
                <a:ext cx="4454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7844" y="2477911"/>
                <a:ext cx="445443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1180624" y="4090895"/>
                <a:ext cx="4582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80624" y="4090895"/>
                <a:ext cx="45826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/>
          <p:cNvCxnSpPr/>
          <p:nvPr/>
        </p:nvCxnSpPr>
        <p:spPr>
          <a:xfrm flipV="1">
            <a:off x="627282" y="3826544"/>
            <a:ext cx="0" cy="225908"/>
          </a:xfrm>
          <a:prstGeom prst="straightConnector1">
            <a:avLst/>
          </a:prstGeom>
          <a:ln w="12700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786940" y="4052452"/>
            <a:ext cx="0" cy="105994"/>
          </a:xfrm>
          <a:prstGeom prst="straightConnector1">
            <a:avLst/>
          </a:prstGeom>
          <a:ln w="12700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1063343" y="3946458"/>
            <a:ext cx="0" cy="105994"/>
          </a:xfrm>
          <a:prstGeom prst="straightConnector1">
            <a:avLst/>
          </a:prstGeom>
          <a:ln w="12700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1159531" y="4063131"/>
            <a:ext cx="0" cy="183137"/>
          </a:xfrm>
          <a:prstGeom prst="straightConnector1">
            <a:avLst/>
          </a:prstGeom>
          <a:ln w="12700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1697928" y="4052452"/>
            <a:ext cx="0" cy="183137"/>
          </a:xfrm>
          <a:prstGeom prst="straightConnector1">
            <a:avLst/>
          </a:prstGeom>
          <a:ln w="12700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V="1">
            <a:off x="1925352" y="3901443"/>
            <a:ext cx="0" cy="161688"/>
          </a:xfrm>
          <a:prstGeom prst="straightConnector1">
            <a:avLst/>
          </a:prstGeom>
          <a:ln w="12700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1334318" y="3783597"/>
            <a:ext cx="0" cy="268855"/>
          </a:xfrm>
          <a:prstGeom prst="straightConnector1">
            <a:avLst/>
          </a:prstGeom>
          <a:ln w="12700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V="1">
            <a:off x="1511311" y="4063131"/>
            <a:ext cx="0" cy="63799"/>
          </a:xfrm>
          <a:prstGeom prst="straightConnector1">
            <a:avLst/>
          </a:prstGeom>
          <a:ln w="12700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68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רגרסיה לינארית</a:t>
            </a:r>
            <a:endParaRPr lang="en-US" dirty="0" smtClean="0"/>
          </a:p>
          <a:p>
            <a:pPr lvl="1"/>
            <a:r>
              <a:rPr lang="he-IL" dirty="0" smtClean="0"/>
              <a:t>מבוא</a:t>
            </a:r>
            <a:endParaRPr lang="en-US" dirty="0" smtClean="0"/>
          </a:p>
          <a:p>
            <a:pPr lvl="1"/>
            <a:r>
              <a:rPr lang="he-IL" dirty="0" smtClean="0"/>
              <a:t>מציאת קו הרגרסיה</a:t>
            </a:r>
          </a:p>
          <a:p>
            <a:pPr lvl="1"/>
            <a:r>
              <a:rPr lang="he-IL" dirty="0" smtClean="0"/>
              <a:t>תכונות</a:t>
            </a:r>
          </a:p>
          <a:p>
            <a:pPr lvl="1"/>
            <a:r>
              <a:rPr lang="he-IL" dirty="0" smtClean="0"/>
              <a:t>טיב ההתאמה</a:t>
            </a:r>
            <a:endParaRPr lang="en-US" dirty="0" smtClean="0"/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מגבלות</a:t>
            </a:r>
          </a:p>
          <a:p>
            <a:pPr lvl="1"/>
            <a:endParaRPr lang="he-IL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67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מתי להשתמש ברגרסיה לינארית?</a:t>
            </a:r>
            <a:endParaRPr lang="en-US" dirty="0"/>
          </a:p>
        </p:txBody>
      </p:sp>
      <p:grpSp>
        <p:nvGrpSpPr>
          <p:cNvPr id="9" name="Group 6"/>
          <p:cNvGrpSpPr>
            <a:grpSpLocks/>
          </p:cNvGrpSpPr>
          <p:nvPr/>
        </p:nvGrpSpPr>
        <p:grpSpPr bwMode="auto">
          <a:xfrm>
            <a:off x="1186970" y="1294543"/>
            <a:ext cx="2808287" cy="2520950"/>
            <a:chOff x="567" y="436"/>
            <a:chExt cx="1769" cy="1588"/>
          </a:xfrm>
        </p:grpSpPr>
        <p:sp>
          <p:nvSpPr>
            <p:cNvPr id="10" name="Line 4"/>
            <p:cNvSpPr>
              <a:spLocks noChangeShapeType="1"/>
            </p:cNvSpPr>
            <p:nvPr/>
          </p:nvSpPr>
          <p:spPr bwMode="auto">
            <a:xfrm>
              <a:off x="567" y="436"/>
              <a:ext cx="0" cy="158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arrow"/>
              <a:tailEnd type="none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5"/>
            <p:cNvSpPr>
              <a:spLocks noChangeShapeType="1"/>
            </p:cNvSpPr>
            <p:nvPr/>
          </p:nvSpPr>
          <p:spPr bwMode="auto">
            <a:xfrm>
              <a:off x="567" y="2024"/>
              <a:ext cx="1769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arrow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8"/>
          <p:cNvGrpSpPr>
            <a:grpSpLocks/>
          </p:cNvGrpSpPr>
          <p:nvPr/>
        </p:nvGrpSpPr>
        <p:grpSpPr bwMode="auto">
          <a:xfrm>
            <a:off x="1186970" y="4102831"/>
            <a:ext cx="2822574" cy="2520950"/>
            <a:chOff x="567" y="436"/>
            <a:chExt cx="1778" cy="1588"/>
          </a:xfrm>
        </p:grpSpPr>
        <p:sp>
          <p:nvSpPr>
            <p:cNvPr id="13" name="Line 9"/>
            <p:cNvSpPr>
              <a:spLocks noChangeShapeType="1"/>
            </p:cNvSpPr>
            <p:nvPr/>
          </p:nvSpPr>
          <p:spPr bwMode="auto">
            <a:xfrm>
              <a:off x="567" y="436"/>
              <a:ext cx="0" cy="158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arrow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0"/>
            <p:cNvSpPr>
              <a:spLocks noChangeShapeType="1"/>
            </p:cNvSpPr>
            <p:nvPr/>
          </p:nvSpPr>
          <p:spPr bwMode="auto">
            <a:xfrm>
              <a:off x="576" y="2024"/>
              <a:ext cx="1769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arrow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1690207" y="467909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1737038" y="499042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2122007" y="499092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2162715" y="5333044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2482370" y="5544281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" name="Oval 23"/>
          <p:cNvSpPr>
            <a:spLocks noChangeArrowheads="1"/>
          </p:cNvSpPr>
          <p:nvPr/>
        </p:nvSpPr>
        <p:spPr bwMode="auto">
          <a:xfrm>
            <a:off x="2589706" y="590968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" name="Oval 24"/>
          <p:cNvSpPr>
            <a:spLocks noChangeArrowheads="1"/>
          </p:cNvSpPr>
          <p:nvPr/>
        </p:nvSpPr>
        <p:spPr bwMode="auto">
          <a:xfrm>
            <a:off x="3024501" y="5842696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3201507" y="619039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23" name="Group 59"/>
          <p:cNvGrpSpPr>
            <a:grpSpLocks/>
          </p:cNvGrpSpPr>
          <p:nvPr/>
        </p:nvGrpSpPr>
        <p:grpSpPr bwMode="auto">
          <a:xfrm>
            <a:off x="1618770" y="1799368"/>
            <a:ext cx="1870075" cy="1438275"/>
            <a:chOff x="839" y="890"/>
            <a:chExt cx="1178" cy="906"/>
          </a:xfrm>
        </p:grpSpPr>
        <p:sp>
          <p:nvSpPr>
            <p:cNvPr id="24" name="Oval 11"/>
            <p:cNvSpPr>
              <a:spLocks noChangeArrowheads="1"/>
            </p:cNvSpPr>
            <p:nvPr/>
          </p:nvSpPr>
          <p:spPr bwMode="auto">
            <a:xfrm>
              <a:off x="975" y="1570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5" name="Oval 12"/>
            <p:cNvSpPr>
              <a:spLocks noChangeArrowheads="1"/>
            </p:cNvSpPr>
            <p:nvPr/>
          </p:nvSpPr>
          <p:spPr bwMode="auto">
            <a:xfrm>
              <a:off x="1292" y="1706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" name="Oval 13"/>
            <p:cNvSpPr>
              <a:spLocks noChangeArrowheads="1"/>
            </p:cNvSpPr>
            <p:nvPr/>
          </p:nvSpPr>
          <p:spPr bwMode="auto">
            <a:xfrm>
              <a:off x="839" y="1026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" name="Oval 14"/>
            <p:cNvSpPr>
              <a:spLocks noChangeArrowheads="1"/>
            </p:cNvSpPr>
            <p:nvPr/>
          </p:nvSpPr>
          <p:spPr bwMode="auto">
            <a:xfrm>
              <a:off x="1655" y="1616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8" name="Oval 15"/>
            <p:cNvSpPr>
              <a:spLocks noChangeArrowheads="1"/>
            </p:cNvSpPr>
            <p:nvPr/>
          </p:nvSpPr>
          <p:spPr bwMode="auto">
            <a:xfrm>
              <a:off x="1519" y="1117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9" name="Oval 16"/>
            <p:cNvSpPr>
              <a:spLocks noChangeArrowheads="1"/>
            </p:cNvSpPr>
            <p:nvPr/>
          </p:nvSpPr>
          <p:spPr bwMode="auto">
            <a:xfrm>
              <a:off x="1927" y="1298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0" name="Oval 17"/>
            <p:cNvSpPr>
              <a:spLocks noChangeArrowheads="1"/>
            </p:cNvSpPr>
            <p:nvPr/>
          </p:nvSpPr>
          <p:spPr bwMode="auto">
            <a:xfrm>
              <a:off x="1791" y="890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1" name="Oval 26"/>
            <p:cNvSpPr>
              <a:spLocks noChangeArrowheads="1"/>
            </p:cNvSpPr>
            <p:nvPr/>
          </p:nvSpPr>
          <p:spPr bwMode="auto">
            <a:xfrm>
              <a:off x="1111" y="1207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" name="Oval 27"/>
            <p:cNvSpPr>
              <a:spLocks noChangeArrowheads="1"/>
            </p:cNvSpPr>
            <p:nvPr/>
          </p:nvSpPr>
          <p:spPr bwMode="auto">
            <a:xfrm>
              <a:off x="1383" y="1389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3" name="Oval 28"/>
            <p:cNvSpPr>
              <a:spLocks noChangeArrowheads="1"/>
            </p:cNvSpPr>
            <p:nvPr/>
          </p:nvSpPr>
          <p:spPr bwMode="auto">
            <a:xfrm>
              <a:off x="1292" y="890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34" name="Group 44"/>
          <p:cNvGrpSpPr>
            <a:grpSpLocks/>
          </p:cNvGrpSpPr>
          <p:nvPr/>
        </p:nvGrpSpPr>
        <p:grpSpPr bwMode="auto">
          <a:xfrm>
            <a:off x="5290657" y="4102831"/>
            <a:ext cx="2808288" cy="2520950"/>
            <a:chOff x="567" y="436"/>
            <a:chExt cx="1769" cy="1588"/>
          </a:xfrm>
        </p:grpSpPr>
        <p:sp>
          <p:nvSpPr>
            <p:cNvPr id="35" name="Line 45"/>
            <p:cNvSpPr>
              <a:spLocks noChangeShapeType="1"/>
            </p:cNvSpPr>
            <p:nvPr/>
          </p:nvSpPr>
          <p:spPr bwMode="auto">
            <a:xfrm>
              <a:off x="567" y="436"/>
              <a:ext cx="0" cy="158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arrow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Line 46"/>
            <p:cNvSpPr>
              <a:spLocks noChangeShapeType="1"/>
            </p:cNvSpPr>
            <p:nvPr/>
          </p:nvSpPr>
          <p:spPr bwMode="auto">
            <a:xfrm>
              <a:off x="567" y="2024"/>
              <a:ext cx="1769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arrow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" name="Oval 47"/>
          <p:cNvSpPr>
            <a:spLocks noChangeArrowheads="1"/>
          </p:cNvSpPr>
          <p:nvPr/>
        </p:nvSpPr>
        <p:spPr bwMode="auto">
          <a:xfrm>
            <a:off x="6089815" y="575633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" name="Oval 48"/>
          <p:cNvSpPr>
            <a:spLocks noChangeArrowheads="1"/>
          </p:cNvSpPr>
          <p:nvPr/>
        </p:nvSpPr>
        <p:spPr bwMode="auto">
          <a:xfrm>
            <a:off x="6371745" y="5471256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9" name="Oval 49"/>
          <p:cNvSpPr>
            <a:spLocks noChangeArrowheads="1"/>
          </p:cNvSpPr>
          <p:nvPr/>
        </p:nvSpPr>
        <p:spPr bwMode="auto">
          <a:xfrm>
            <a:off x="6443182" y="5110893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0" name="Oval 50"/>
          <p:cNvSpPr>
            <a:spLocks noChangeArrowheads="1"/>
          </p:cNvSpPr>
          <p:nvPr/>
        </p:nvSpPr>
        <p:spPr bwMode="auto">
          <a:xfrm>
            <a:off x="6874982" y="4823556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1" name="Oval 51"/>
          <p:cNvSpPr>
            <a:spLocks noChangeArrowheads="1"/>
          </p:cNvSpPr>
          <p:nvPr/>
        </p:nvSpPr>
        <p:spPr bwMode="auto">
          <a:xfrm>
            <a:off x="7320744" y="4938390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2" name="Oval 52"/>
          <p:cNvSpPr>
            <a:spLocks noChangeArrowheads="1"/>
          </p:cNvSpPr>
          <p:nvPr/>
        </p:nvSpPr>
        <p:spPr bwMode="auto">
          <a:xfrm>
            <a:off x="7658679" y="4817328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3" name="Oval 53"/>
          <p:cNvSpPr>
            <a:spLocks noChangeArrowheads="1"/>
          </p:cNvSpPr>
          <p:nvPr/>
        </p:nvSpPr>
        <p:spPr bwMode="auto">
          <a:xfrm>
            <a:off x="7989845" y="489499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" name="Oval 54"/>
          <p:cNvSpPr>
            <a:spLocks noChangeArrowheads="1"/>
          </p:cNvSpPr>
          <p:nvPr/>
        </p:nvSpPr>
        <p:spPr bwMode="auto">
          <a:xfrm>
            <a:off x="5812989" y="5687156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5" name="Oval 55"/>
          <p:cNvSpPr>
            <a:spLocks noChangeArrowheads="1"/>
          </p:cNvSpPr>
          <p:nvPr/>
        </p:nvSpPr>
        <p:spPr bwMode="auto">
          <a:xfrm>
            <a:off x="5501149" y="5813461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6" name="Oval 56"/>
          <p:cNvSpPr>
            <a:spLocks noChangeArrowheads="1"/>
          </p:cNvSpPr>
          <p:nvPr/>
        </p:nvSpPr>
        <p:spPr bwMode="auto">
          <a:xfrm>
            <a:off x="8165354" y="506186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7" name="Oval 57"/>
          <p:cNvSpPr>
            <a:spLocks noChangeArrowheads="1"/>
          </p:cNvSpPr>
          <p:nvPr/>
        </p:nvSpPr>
        <p:spPr bwMode="auto">
          <a:xfrm>
            <a:off x="5930165" y="6170557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48" name="Group 63"/>
          <p:cNvGrpSpPr>
            <a:grpSpLocks/>
          </p:cNvGrpSpPr>
          <p:nvPr/>
        </p:nvGrpSpPr>
        <p:grpSpPr bwMode="auto">
          <a:xfrm>
            <a:off x="5290657" y="1294543"/>
            <a:ext cx="3355975" cy="2520950"/>
            <a:chOff x="3152" y="572"/>
            <a:chExt cx="2114" cy="1588"/>
          </a:xfrm>
        </p:grpSpPr>
        <p:grpSp>
          <p:nvGrpSpPr>
            <p:cNvPr id="49" name="Group 29"/>
            <p:cNvGrpSpPr>
              <a:grpSpLocks/>
            </p:cNvGrpSpPr>
            <p:nvPr/>
          </p:nvGrpSpPr>
          <p:grpSpPr bwMode="auto">
            <a:xfrm>
              <a:off x="3152" y="572"/>
              <a:ext cx="2114" cy="1588"/>
              <a:chOff x="567" y="436"/>
              <a:chExt cx="2114" cy="1588"/>
            </a:xfrm>
          </p:grpSpPr>
          <p:sp>
            <p:nvSpPr>
              <p:cNvPr id="62" name="Line 30"/>
              <p:cNvSpPr>
                <a:spLocks noChangeShapeType="1"/>
              </p:cNvSpPr>
              <p:nvPr/>
            </p:nvSpPr>
            <p:spPr bwMode="auto">
              <a:xfrm>
                <a:off x="567" y="436"/>
                <a:ext cx="0" cy="1588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 type="arrow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Line 31"/>
              <p:cNvSpPr>
                <a:spLocks noChangeShapeType="1"/>
              </p:cNvSpPr>
              <p:nvPr/>
            </p:nvSpPr>
            <p:spPr bwMode="auto">
              <a:xfrm>
                <a:off x="567" y="2024"/>
                <a:ext cx="2114" cy="0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 type="arrow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0" name="Oval 32"/>
            <p:cNvSpPr>
              <a:spLocks noChangeArrowheads="1"/>
            </p:cNvSpPr>
            <p:nvPr/>
          </p:nvSpPr>
          <p:spPr bwMode="auto">
            <a:xfrm>
              <a:off x="3281" y="1071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1" name="Oval 33"/>
            <p:cNvSpPr>
              <a:spLocks noChangeArrowheads="1"/>
            </p:cNvSpPr>
            <p:nvPr/>
          </p:nvSpPr>
          <p:spPr bwMode="auto">
            <a:xfrm>
              <a:off x="3508" y="1207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2" name="Oval 34"/>
            <p:cNvSpPr>
              <a:spLocks noChangeArrowheads="1"/>
            </p:cNvSpPr>
            <p:nvPr/>
          </p:nvSpPr>
          <p:spPr bwMode="auto">
            <a:xfrm>
              <a:off x="3565" y="1469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3" name="Oval 35"/>
            <p:cNvSpPr>
              <a:spLocks noChangeArrowheads="1"/>
            </p:cNvSpPr>
            <p:nvPr/>
          </p:nvSpPr>
          <p:spPr bwMode="auto">
            <a:xfrm>
              <a:off x="3826" y="1570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4" name="Oval 36"/>
            <p:cNvSpPr>
              <a:spLocks noChangeArrowheads="1"/>
            </p:cNvSpPr>
            <p:nvPr/>
          </p:nvSpPr>
          <p:spPr bwMode="auto">
            <a:xfrm>
              <a:off x="3916" y="1797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5" name="Oval 37"/>
            <p:cNvSpPr>
              <a:spLocks noChangeArrowheads="1"/>
            </p:cNvSpPr>
            <p:nvPr/>
          </p:nvSpPr>
          <p:spPr bwMode="auto">
            <a:xfrm>
              <a:off x="4234" y="1842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6" name="Oval 38"/>
            <p:cNvSpPr>
              <a:spLocks noChangeArrowheads="1"/>
            </p:cNvSpPr>
            <p:nvPr/>
          </p:nvSpPr>
          <p:spPr bwMode="auto">
            <a:xfrm>
              <a:off x="4506" y="1752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7" name="Oval 39"/>
            <p:cNvSpPr>
              <a:spLocks noChangeArrowheads="1"/>
            </p:cNvSpPr>
            <p:nvPr/>
          </p:nvSpPr>
          <p:spPr bwMode="auto">
            <a:xfrm>
              <a:off x="4551" y="1434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8" name="Oval 40"/>
            <p:cNvSpPr>
              <a:spLocks noChangeArrowheads="1"/>
            </p:cNvSpPr>
            <p:nvPr/>
          </p:nvSpPr>
          <p:spPr bwMode="auto">
            <a:xfrm>
              <a:off x="4747" y="1357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" name="Oval 41"/>
            <p:cNvSpPr>
              <a:spLocks noChangeArrowheads="1"/>
            </p:cNvSpPr>
            <p:nvPr/>
          </p:nvSpPr>
          <p:spPr bwMode="auto">
            <a:xfrm>
              <a:off x="4824" y="1162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60" name="Oval 42"/>
            <p:cNvSpPr>
              <a:spLocks noChangeArrowheads="1"/>
            </p:cNvSpPr>
            <p:nvPr/>
          </p:nvSpPr>
          <p:spPr bwMode="auto">
            <a:xfrm>
              <a:off x="4052" y="1933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61" name="Oval 58"/>
            <p:cNvSpPr>
              <a:spLocks noChangeArrowheads="1"/>
            </p:cNvSpPr>
            <p:nvPr/>
          </p:nvSpPr>
          <p:spPr bwMode="auto">
            <a:xfrm>
              <a:off x="5005" y="1163"/>
              <a:ext cx="90" cy="9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64" name="Text Box 60"/>
          <p:cNvSpPr txBox="1">
            <a:spLocks noChangeArrowheads="1"/>
          </p:cNvSpPr>
          <p:nvPr/>
        </p:nvSpPr>
        <p:spPr bwMode="auto">
          <a:xfrm>
            <a:off x="6445130" y="1642205"/>
            <a:ext cx="881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en-US" sz="2400" dirty="0">
                <a:cs typeface="David" panose="020E0502060401010101" pitchFamily="34" charset="-79"/>
              </a:rPr>
              <a:t>ריבועי</a:t>
            </a:r>
            <a:endParaRPr lang="en-US" altLang="en-US" sz="2400" dirty="0">
              <a:cs typeface="David" panose="020E0502060401010101" pitchFamily="34" charset="-79"/>
            </a:endParaRPr>
          </a:p>
        </p:txBody>
      </p:sp>
      <p:sp>
        <p:nvSpPr>
          <p:cNvPr id="65" name="Text Box 61"/>
          <p:cNvSpPr txBox="1">
            <a:spLocks noChangeArrowheads="1"/>
          </p:cNvSpPr>
          <p:nvPr/>
        </p:nvSpPr>
        <p:spPr bwMode="auto">
          <a:xfrm>
            <a:off x="2572857" y="4205802"/>
            <a:ext cx="9159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en-US" sz="2400" dirty="0">
                <a:cs typeface="David" panose="020E0502060401010101" pitchFamily="34" charset="-79"/>
              </a:rPr>
              <a:t>לינארי</a:t>
            </a:r>
            <a:endParaRPr lang="en-US" altLang="en-US" sz="2400" dirty="0">
              <a:cs typeface="David" panose="020E0502060401010101" pitchFamily="34" charset="-79"/>
            </a:endParaRPr>
          </a:p>
        </p:txBody>
      </p:sp>
      <p:sp>
        <p:nvSpPr>
          <p:cNvPr id="66" name="Text Box 62"/>
          <p:cNvSpPr txBox="1">
            <a:spLocks noChangeArrowheads="1"/>
          </p:cNvSpPr>
          <p:nvPr/>
        </p:nvSpPr>
        <p:spPr bwMode="auto">
          <a:xfrm>
            <a:off x="7316227" y="5437549"/>
            <a:ext cx="13420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en-US" sz="2400" dirty="0" smtClean="0">
                <a:cs typeface="David" panose="020E0502060401010101" pitchFamily="34" charset="-79"/>
              </a:rPr>
              <a:t>לא-לינארי</a:t>
            </a:r>
            <a:endParaRPr lang="en-US" altLang="en-US" sz="2400" dirty="0">
              <a:cs typeface="David" panose="020E0502060401010101" pitchFamily="34" charset="-79"/>
            </a:endParaRPr>
          </a:p>
        </p:txBody>
      </p:sp>
      <p:sp>
        <p:nvSpPr>
          <p:cNvPr id="67" name="TextBox 1"/>
          <p:cNvSpPr txBox="1">
            <a:spLocks noChangeArrowheads="1"/>
          </p:cNvSpPr>
          <p:nvPr/>
        </p:nvSpPr>
        <p:spPr bwMode="auto">
          <a:xfrm>
            <a:off x="2340085" y="1194191"/>
            <a:ext cx="11334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he-IL" altLang="en-US" dirty="0">
                <a:latin typeface="David" panose="020E0502060401010101" pitchFamily="34" charset="-79"/>
                <a:cs typeface="David" panose="020E0502060401010101" pitchFamily="34" charset="-79"/>
              </a:rPr>
              <a:t>אין קשר</a:t>
            </a:r>
            <a:endParaRPr lang="en-US" alt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1215345" y="1257343"/>
                <a:ext cx="4454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5345" y="1257343"/>
                <a:ext cx="445443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3707088" y="3295736"/>
                <a:ext cx="4582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088" y="3295736"/>
                <a:ext cx="458267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705330" y="4116184"/>
                <a:ext cx="4454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330" y="4116184"/>
                <a:ext cx="445443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3767956" y="6055089"/>
                <a:ext cx="4582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7956" y="6055089"/>
                <a:ext cx="45826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5397349" y="1276177"/>
                <a:ext cx="4454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7349" y="1276177"/>
                <a:ext cx="445443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8743932" y="3526568"/>
                <a:ext cx="4582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3932" y="3526568"/>
                <a:ext cx="45826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5406974" y="4048474"/>
                <a:ext cx="4454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6974" y="4048474"/>
                <a:ext cx="445443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8296755" y="6235845"/>
                <a:ext cx="4582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6755" y="6235845"/>
                <a:ext cx="458267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>
          <a:xfrm flipV="1">
            <a:off x="1319675" y="2468980"/>
            <a:ext cx="2791255" cy="101593"/>
          </a:xfrm>
          <a:prstGeom prst="line">
            <a:avLst/>
          </a:prstGeom>
          <a:ln w="28575">
            <a:solidFill>
              <a:srgbClr val="48000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5438656" y="2651849"/>
            <a:ext cx="3087037" cy="282806"/>
          </a:xfrm>
          <a:prstGeom prst="line">
            <a:avLst/>
          </a:prstGeom>
          <a:ln w="28575">
            <a:solidFill>
              <a:srgbClr val="48000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flipV="1">
            <a:off x="5610716" y="4883494"/>
            <a:ext cx="2697513" cy="1306899"/>
          </a:xfrm>
          <a:prstGeom prst="line">
            <a:avLst/>
          </a:prstGeom>
          <a:ln w="28575">
            <a:solidFill>
              <a:srgbClr val="48000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1548027" y="4465345"/>
            <a:ext cx="1775417" cy="2021147"/>
          </a:xfrm>
          <a:prstGeom prst="line">
            <a:avLst/>
          </a:prstGeom>
          <a:ln w="28575">
            <a:solidFill>
              <a:srgbClr val="48000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Oval 51"/>
          <p:cNvSpPr>
            <a:spLocks noChangeArrowheads="1"/>
          </p:cNvSpPr>
          <p:nvPr/>
        </p:nvSpPr>
        <p:spPr bwMode="auto">
          <a:xfrm>
            <a:off x="7212917" y="471510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6" name="Oval 55"/>
          <p:cNvSpPr>
            <a:spLocks noChangeArrowheads="1"/>
          </p:cNvSpPr>
          <p:nvPr/>
        </p:nvSpPr>
        <p:spPr bwMode="auto">
          <a:xfrm>
            <a:off x="5581111" y="5485852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7" name="Oval 21"/>
          <p:cNvSpPr>
            <a:spLocks noChangeArrowheads="1"/>
          </p:cNvSpPr>
          <p:nvPr/>
        </p:nvSpPr>
        <p:spPr bwMode="auto">
          <a:xfrm>
            <a:off x="2501419" y="5291869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8" name="Oval 21"/>
          <p:cNvSpPr>
            <a:spLocks noChangeArrowheads="1"/>
          </p:cNvSpPr>
          <p:nvPr/>
        </p:nvSpPr>
        <p:spPr bwMode="auto">
          <a:xfrm>
            <a:off x="2794210" y="5608880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9" name="Oval 21"/>
          <p:cNvSpPr>
            <a:spLocks noChangeArrowheads="1"/>
          </p:cNvSpPr>
          <p:nvPr/>
        </p:nvSpPr>
        <p:spPr bwMode="auto">
          <a:xfrm>
            <a:off x="2864390" y="6120455"/>
            <a:ext cx="142875" cy="1428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" name="TextBox 91"/>
          <p:cNvSpPr txBox="1"/>
          <p:nvPr/>
        </p:nvSpPr>
        <p:spPr>
          <a:xfrm>
            <a:off x="9046565" y="1850623"/>
            <a:ext cx="24103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8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כאשר הקשר בקירוב לינארי!</a:t>
            </a:r>
            <a:endParaRPr lang="en-US" sz="28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4" name="Multiply 93"/>
          <p:cNvSpPr/>
          <p:nvPr/>
        </p:nvSpPr>
        <p:spPr>
          <a:xfrm>
            <a:off x="802806" y="857304"/>
            <a:ext cx="3661369" cy="3440083"/>
          </a:xfrm>
          <a:prstGeom prst="mathMultiply">
            <a:avLst>
              <a:gd name="adj1" fmla="val 4787"/>
            </a:avLst>
          </a:prstGeom>
          <a:solidFill>
            <a:srgbClr val="96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241782" y="4394809"/>
            <a:ext cx="23311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96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אחרת, התוצאות עשויות להיות חסרות משמעות</a:t>
            </a:r>
            <a:endParaRPr lang="en-US" sz="2400" dirty="0" smtClean="0">
              <a:solidFill>
                <a:srgbClr val="96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4" name="Multiply 83"/>
          <p:cNvSpPr/>
          <p:nvPr/>
        </p:nvSpPr>
        <p:spPr>
          <a:xfrm>
            <a:off x="5258187" y="966322"/>
            <a:ext cx="3661369" cy="3440083"/>
          </a:xfrm>
          <a:prstGeom prst="mathMultiply">
            <a:avLst>
              <a:gd name="adj1" fmla="val 4787"/>
            </a:avLst>
          </a:prstGeom>
          <a:solidFill>
            <a:srgbClr val="96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Multiply 84"/>
          <p:cNvSpPr/>
          <p:nvPr/>
        </p:nvSpPr>
        <p:spPr>
          <a:xfrm>
            <a:off x="5020087" y="3829527"/>
            <a:ext cx="3661369" cy="3440083"/>
          </a:xfrm>
          <a:prstGeom prst="mathMultiply">
            <a:avLst>
              <a:gd name="adj1" fmla="val 4787"/>
            </a:avLst>
          </a:prstGeom>
          <a:solidFill>
            <a:srgbClr val="96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187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3" grpId="0"/>
      <p:bldP spid="84" grpId="0" animBg="1"/>
      <p:bldP spid="85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מתי אפשר להשתמש בקו הרגרסיה לניבוי?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29885" y="1861039"/>
                <a:ext cx="10515600" cy="2885621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רק כאשר ערך ה-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המבוקש נמצא בתוך התחום של ערכי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של המדגם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גובה אב וגובה בן: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34</m:t>
                    </m:r>
                  </m:oMath>
                </a14:m>
                <a:r>
                  <a:rPr lang="he-IL" dirty="0" smtClean="0"/>
                  <a:t> (אינץ')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אם נציב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dirty="0" smtClean="0"/>
                  <a:t>, נקבל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34</m:t>
                    </m:r>
                  </m:oMath>
                </a14:m>
                <a:r>
                  <a:rPr lang="he-IL" dirty="0" smtClean="0"/>
                  <a:t> (86 ס"מ) </a:t>
                </a:r>
                <a:endParaRPr lang="en-US" dirty="0" smtClean="0"/>
              </a:p>
              <a:p>
                <a:r>
                  <a:rPr lang="he-IL" dirty="0" smtClean="0">
                    <a:sym typeface="Wingdings" panose="05000000000000000000" pitchFamily="2" charset="2"/>
                  </a:rPr>
                  <a:t> </a:t>
                </a:r>
                <a:r>
                  <a:rPr lang="he-IL" dirty="0" smtClean="0"/>
                  <a:t>אבסורד!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29885" y="1861039"/>
                <a:ext cx="10515600" cy="2885621"/>
              </a:xfrm>
              <a:blipFill>
                <a:blip r:embed="rId2"/>
                <a:stretch>
                  <a:fillRect t="-2532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/>
          <p:cNvGrpSpPr/>
          <p:nvPr/>
        </p:nvGrpSpPr>
        <p:grpSpPr>
          <a:xfrm>
            <a:off x="592674" y="3484344"/>
            <a:ext cx="4677699" cy="2877756"/>
            <a:chOff x="366991" y="3351994"/>
            <a:chExt cx="5381833" cy="3219556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46" t="13226" r="4105" b="10754"/>
            <a:stretch/>
          </p:blipFill>
          <p:spPr>
            <a:xfrm>
              <a:off x="898150" y="3351994"/>
              <a:ext cx="4850674" cy="2883343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2417715" y="6109885"/>
              <a:ext cx="204575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2400" dirty="0">
                  <a:latin typeface="David" panose="020E0502060401010101" pitchFamily="34" charset="-79"/>
                  <a:cs typeface="David" panose="020E0502060401010101" pitchFamily="34" charset="-79"/>
                </a:rPr>
                <a:t>גובה האב (אינץ')</a:t>
              </a:r>
              <a:endParaRPr lang="en-US" sz="2400" dirty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 rot="16200000">
              <a:off x="-545173" y="4264158"/>
              <a:ext cx="2355487" cy="531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e-IL" sz="2400" dirty="0">
                  <a:latin typeface="David" panose="020E0502060401010101" pitchFamily="34" charset="-79"/>
                  <a:cs typeface="David" panose="020E0502060401010101" pitchFamily="34" charset="-79"/>
                </a:rPr>
                <a:t>גובה </a:t>
              </a:r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הבן </a:t>
              </a:r>
              <a:r>
                <a:rPr lang="he-IL" sz="2400" dirty="0">
                  <a:latin typeface="David" panose="020E0502060401010101" pitchFamily="34" charset="-79"/>
                  <a:cs typeface="David" panose="020E0502060401010101" pitchFamily="34" charset="-79"/>
                </a:rPr>
                <a:t>(אינץ')</a:t>
              </a:r>
              <a:endParaRPr lang="en-US" sz="2400" dirty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373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מתי אפשר להשתמש בקו הרגרסיה לניבוי?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829946"/>
                <a:ext cx="10515600" cy="2383977"/>
              </a:xfrm>
            </p:spPr>
            <p:txBody>
              <a:bodyPr>
                <a:noAutofit/>
              </a:bodyPr>
              <a:lstStyle/>
              <a:p>
                <a:r>
                  <a:rPr lang="he-IL" dirty="0"/>
                  <a:t>מחוץ לתחום </a:t>
                </a:r>
                <a:r>
                  <a:rPr lang="he-IL" dirty="0" smtClean="0"/>
                  <a:t>המדגם</a:t>
                </a:r>
                <a:r>
                  <a:rPr lang="he-IL" dirty="0"/>
                  <a:t>:</a:t>
                </a:r>
              </a:p>
              <a:p>
                <a:pPr marL="342900" indent="-342900"/>
                <a:r>
                  <a:rPr lang="he-IL" dirty="0">
                    <a:solidFill>
                      <a:srgbClr val="480000"/>
                    </a:solidFill>
                  </a:rPr>
                  <a:t>ערכי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480000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>
                    <a:solidFill>
                      <a:srgbClr val="480000"/>
                    </a:solidFill>
                  </a:rPr>
                  <a:t> </a:t>
                </a:r>
                <a:r>
                  <a:rPr lang="he-IL" dirty="0" smtClean="0">
                    <a:solidFill>
                      <a:srgbClr val="480000"/>
                    </a:solidFill>
                  </a:rPr>
                  <a:t>ו-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480000"/>
                        </a:solidFill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>
                    <a:solidFill>
                      <a:srgbClr val="480000"/>
                    </a:solidFill>
                  </a:rPr>
                  <a:t> עשויים </a:t>
                </a:r>
                <a:r>
                  <a:rPr lang="he-IL" dirty="0">
                    <a:solidFill>
                      <a:srgbClr val="480000"/>
                    </a:solidFill>
                  </a:rPr>
                  <a:t>להיות לא הגיוניים או </a:t>
                </a:r>
                <a:r>
                  <a:rPr lang="he-IL" dirty="0" smtClean="0">
                    <a:solidFill>
                      <a:srgbClr val="480000"/>
                    </a:solidFill>
                  </a:rPr>
                  <a:t>לעבור מקסימום/מינימום </a:t>
                </a:r>
                <a:r>
                  <a:rPr lang="he-IL" dirty="0">
                    <a:solidFill>
                      <a:srgbClr val="480000"/>
                    </a:solidFill>
                  </a:rPr>
                  <a:t>תיאורטי</a:t>
                </a:r>
              </a:p>
              <a:p>
                <a:pPr marL="800100" lvl="1" indent="-342900"/>
                <a:r>
                  <a:rPr lang="he-IL" dirty="0" smtClean="0"/>
                  <a:t>גיל, מספר </a:t>
                </a:r>
                <a:r>
                  <a:rPr lang="he-IL" dirty="0"/>
                  <a:t>ימי אשפוז בשנה, ציון מבחן, משקל </a:t>
                </a:r>
                <a:r>
                  <a:rPr lang="he-IL" dirty="0" smtClean="0"/>
                  <a:t>לידה, הכנסה</a:t>
                </a:r>
                <a:endParaRPr lang="he-IL" dirty="0"/>
              </a:p>
              <a:p>
                <a:pPr marL="342900" indent="-342900"/>
                <a:r>
                  <a:rPr lang="he-IL" dirty="0">
                    <a:solidFill>
                      <a:srgbClr val="480000"/>
                    </a:solidFill>
                  </a:rPr>
                  <a:t>הקשר הלינארי עשוי להשתנות לקשר </a:t>
                </a:r>
                <a:r>
                  <a:rPr lang="he-IL" dirty="0" smtClean="0">
                    <a:solidFill>
                      <a:srgbClr val="480000"/>
                    </a:solidFill>
                  </a:rPr>
                  <a:t>אחר</a:t>
                </a:r>
                <a:endParaRPr lang="he-IL" dirty="0">
                  <a:solidFill>
                    <a:srgbClr val="48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829946"/>
                <a:ext cx="10515600" cy="2383977"/>
              </a:xfrm>
              <a:blipFill>
                <a:blip r:embed="rId2"/>
                <a:stretch>
                  <a:fillRect t="-3325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8"/>
          <p:cNvGrpSpPr>
            <a:grpSpLocks/>
          </p:cNvGrpSpPr>
          <p:nvPr/>
        </p:nvGrpSpPr>
        <p:grpSpPr bwMode="auto">
          <a:xfrm>
            <a:off x="1540503" y="3695231"/>
            <a:ext cx="4397732" cy="2752753"/>
            <a:chOff x="553" y="436"/>
            <a:chExt cx="2351" cy="1588"/>
          </a:xfrm>
        </p:grpSpPr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567" y="436"/>
              <a:ext cx="0" cy="158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arrow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553" y="2024"/>
              <a:ext cx="2351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arrow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Oval 18"/>
          <p:cNvSpPr>
            <a:spLocks noChangeArrowheads="1"/>
          </p:cNvSpPr>
          <p:nvPr/>
        </p:nvSpPr>
        <p:spPr bwMode="auto">
          <a:xfrm>
            <a:off x="3039773" y="4450163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4" name="Oval 19"/>
          <p:cNvSpPr>
            <a:spLocks noChangeArrowheads="1"/>
          </p:cNvSpPr>
          <p:nvPr/>
        </p:nvSpPr>
        <p:spPr bwMode="auto">
          <a:xfrm>
            <a:off x="2851815" y="4785619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" name="Oval 20"/>
          <p:cNvSpPr>
            <a:spLocks noChangeArrowheads="1"/>
          </p:cNvSpPr>
          <p:nvPr/>
        </p:nvSpPr>
        <p:spPr bwMode="auto">
          <a:xfrm>
            <a:off x="2564440" y="5072581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6" name="Oval 21"/>
          <p:cNvSpPr>
            <a:spLocks noChangeArrowheads="1"/>
          </p:cNvSpPr>
          <p:nvPr/>
        </p:nvSpPr>
        <p:spPr bwMode="auto">
          <a:xfrm>
            <a:off x="2360625" y="5410195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7" name="Oval 22"/>
          <p:cNvSpPr>
            <a:spLocks noChangeArrowheads="1"/>
          </p:cNvSpPr>
          <p:nvPr/>
        </p:nvSpPr>
        <p:spPr bwMode="auto">
          <a:xfrm>
            <a:off x="2103949" y="5717389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8" name="Oval 23"/>
          <p:cNvSpPr>
            <a:spLocks noChangeArrowheads="1"/>
          </p:cNvSpPr>
          <p:nvPr/>
        </p:nvSpPr>
        <p:spPr bwMode="auto">
          <a:xfrm>
            <a:off x="1816245" y="6067770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9" name="Oval 24"/>
          <p:cNvSpPr>
            <a:spLocks noChangeArrowheads="1"/>
          </p:cNvSpPr>
          <p:nvPr/>
        </p:nvSpPr>
        <p:spPr bwMode="auto">
          <a:xfrm>
            <a:off x="3357085" y="4142015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" name="Oval 25"/>
          <p:cNvSpPr>
            <a:spLocks noChangeArrowheads="1"/>
          </p:cNvSpPr>
          <p:nvPr/>
        </p:nvSpPr>
        <p:spPr bwMode="auto">
          <a:xfrm>
            <a:off x="3720225" y="4077504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" name="Line 56"/>
          <p:cNvSpPr>
            <a:spLocks noChangeShapeType="1"/>
          </p:cNvSpPr>
          <p:nvPr/>
        </p:nvSpPr>
        <p:spPr bwMode="auto">
          <a:xfrm flipV="1">
            <a:off x="1843573" y="3883396"/>
            <a:ext cx="1778437" cy="2396853"/>
          </a:xfrm>
          <a:prstGeom prst="line">
            <a:avLst/>
          </a:prstGeom>
          <a:noFill/>
          <a:ln w="28575">
            <a:solidFill>
              <a:schemeClr val="accent2">
                <a:lumMod val="50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592880" y="3461108"/>
                <a:ext cx="658292" cy="4682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𝑌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2880" y="3461108"/>
                <a:ext cx="658292" cy="4682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343423" y="5929860"/>
                <a:ext cx="6024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𝑋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3423" y="5929860"/>
                <a:ext cx="602415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Oval 25"/>
          <p:cNvSpPr>
            <a:spLocks noChangeArrowheads="1"/>
          </p:cNvSpPr>
          <p:nvPr/>
        </p:nvSpPr>
        <p:spPr bwMode="auto">
          <a:xfrm>
            <a:off x="4052003" y="3999498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4436742" y="4023241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6" name="Oval 25"/>
          <p:cNvSpPr>
            <a:spLocks noChangeArrowheads="1"/>
          </p:cNvSpPr>
          <p:nvPr/>
        </p:nvSpPr>
        <p:spPr bwMode="auto">
          <a:xfrm>
            <a:off x="4768520" y="4051075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7" name="Oval 25"/>
          <p:cNvSpPr>
            <a:spLocks noChangeArrowheads="1"/>
          </p:cNvSpPr>
          <p:nvPr/>
        </p:nvSpPr>
        <p:spPr bwMode="auto">
          <a:xfrm>
            <a:off x="5153259" y="4077504"/>
            <a:ext cx="168352" cy="15601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Rectangle 27"/>
          <p:cNvSpPr/>
          <p:nvPr/>
        </p:nvSpPr>
        <p:spPr>
          <a:xfrm>
            <a:off x="3649339" y="3735977"/>
            <a:ext cx="2010318" cy="7053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735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200" dirty="0" smtClean="0"/>
              <a:t>חיזוי גובה באמצעות סמנים גנטיים: 130</a:t>
            </a:r>
            <a:r>
              <a:rPr lang="he-IL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he-IL" sz="3200" dirty="0" smtClean="0"/>
              <a:t> שנים אחרי </a:t>
            </a:r>
            <a:r>
              <a:rPr lang="he-IL" sz="3200" dirty="0" err="1" smtClean="0"/>
              <a:t>גלטון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861901" y="5823004"/>
            <a:ext cx="40366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גובה חזוי ע"פ סמנים גנטיים (ס"מ)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780" y="5869171"/>
            <a:ext cx="27090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Lello</a:t>
            </a:r>
            <a:r>
              <a:rPr lang="en-US" sz="1600" dirty="0">
                <a:latin typeface="David" panose="020E0502060401010101" pitchFamily="34" charset="-79"/>
                <a:cs typeface="David" panose="020E0502060401010101" pitchFamily="34" charset="-79"/>
              </a:rPr>
              <a:t> et al., Accurate </a:t>
            </a:r>
            <a:r>
              <a:rPr lang="en-US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genomic prediction of human </a:t>
            </a:r>
            <a:r>
              <a:rPr lang="en-US" sz="1600" dirty="0">
                <a:latin typeface="David" panose="020E0502060401010101" pitchFamily="34" charset="-79"/>
                <a:cs typeface="David" panose="020E0502060401010101" pitchFamily="34" charset="-79"/>
              </a:rPr>
              <a:t>h</a:t>
            </a:r>
            <a:r>
              <a:rPr lang="en-US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eight, Genetics, 2018</a:t>
            </a:r>
            <a:endParaRPr lang="en-US" sz="16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90526" y="2923478"/>
            <a:ext cx="14863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גובה </a:t>
            </a:r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אמיתי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(ס"מ)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971601" y="3338976"/>
                <a:ext cx="262601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5F2987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5F2987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𝑅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5F2987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5F2987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≈</m:t>
                      </m:r>
                      <m:r>
                        <a:rPr lang="en-US" sz="2400" b="0" i="1" smtClean="0">
                          <a:solidFill>
                            <a:srgbClr val="5F2987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b="0" i="1" smtClean="0">
                          <a:solidFill>
                            <a:srgbClr val="5F2987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solidFill>
                            <a:srgbClr val="5F2987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3</m:t>
                      </m:r>
                    </m:oMath>
                  </m:oMathPara>
                </a14:m>
                <a:endParaRPr lang="en-US" sz="2400" dirty="0" smtClean="0">
                  <a:solidFill>
                    <a:srgbClr val="5F2987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ctr" rtl="1"/>
                <a:r>
                  <a:rPr lang="he-IL" sz="2400" dirty="0" smtClean="0">
                    <a:solidFill>
                      <a:srgbClr val="5F2987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יותר מאשר ביחס לחיזוי ע"י ההורה!</a:t>
                </a:r>
                <a:endParaRPr lang="en-US" sz="2400" dirty="0" smtClean="0">
                  <a:solidFill>
                    <a:srgbClr val="5F2987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1601" y="3338976"/>
                <a:ext cx="2626011" cy="1200329"/>
              </a:xfrm>
              <a:prstGeom prst="rect">
                <a:avLst/>
              </a:prstGeom>
              <a:blipFill>
                <a:blip r:embed="rId2"/>
                <a:stretch>
                  <a:fillRect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216" y="1765367"/>
            <a:ext cx="6077999" cy="405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49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28575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2400" dirty="0" smtClean="0">
            <a:latin typeface="David" panose="020E0502060401010101" pitchFamily="34" charset="-79"/>
            <a:cs typeface="David" panose="020E0502060401010101" pitchFamily="34" charset="-79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ectures.potx" id="{B08AB4B4-AC94-43E2-9277-E6C2DA335FC5}" vid="{AA689B7B-4BA3-46F0-98A2-75F8F493EF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</Template>
  <TotalTime>9554</TotalTime>
  <Words>2332</Words>
  <Application>Microsoft Office PowerPoint</Application>
  <PresentationFormat>Widescreen</PresentationFormat>
  <Paragraphs>955</Paragraphs>
  <Slides>64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2" baseType="lpstr">
      <vt:lpstr>Arial</vt:lpstr>
      <vt:lpstr>Calibri</vt:lpstr>
      <vt:lpstr>Cambria Math</vt:lpstr>
      <vt:lpstr>Courier New</vt:lpstr>
      <vt:lpstr>David</vt:lpstr>
      <vt:lpstr>Times New Roman</vt:lpstr>
      <vt:lpstr>Wingdings</vt:lpstr>
      <vt:lpstr>Lectures</vt:lpstr>
      <vt:lpstr>סטטיסטיקה למדעים ביו-רפואיים 94607</vt:lpstr>
      <vt:lpstr>נושאים</vt:lpstr>
      <vt:lpstr>נושאים</vt:lpstr>
      <vt:lpstr>נושאים</vt:lpstr>
      <vt:lpstr>תפקידי X ו- Y</vt:lpstr>
      <vt:lpstr>תפקידי X ו- Y</vt:lpstr>
      <vt:lpstr>ניבוי Y באמצעות X</vt:lpstr>
      <vt:lpstr>פרנסיס גלטון</vt:lpstr>
      <vt:lpstr>רגרסיה לינארית</vt:lpstr>
      <vt:lpstr>שימושי קו הרגרסיה</vt:lpstr>
      <vt:lpstr>משמעות קו הרגרסיה: דוגמא</vt:lpstr>
      <vt:lpstr>משמעות קו הרגרסיה: דוגמא</vt:lpstr>
      <vt:lpstr>נושאים</vt:lpstr>
      <vt:lpstr>רגרסיה לינארית</vt:lpstr>
      <vt:lpstr>תזכורת: קו ישר</vt:lpstr>
      <vt:lpstr>מציאת קו הרגרסיה</vt:lpstr>
      <vt:lpstr>שארית</vt:lpstr>
      <vt:lpstr>דוגמא לחישוב השגיאות</vt:lpstr>
      <vt:lpstr>מציאת קו הרגרסיה</vt:lpstr>
      <vt:lpstr>ריבועים פְּחוּתִים (least squares)</vt:lpstr>
      <vt:lpstr>פתרון הריבועים הפחותים</vt:lpstr>
      <vt:lpstr>פתרון הריבועים הפחותים</vt:lpstr>
      <vt:lpstr>פתרון הריבועים הפחותים</vt:lpstr>
      <vt:lpstr>רגרסיה לינארית: דוגמא מספרית</vt:lpstr>
      <vt:lpstr>רגרסיה לינארית: דוגמא מספרית</vt:lpstr>
      <vt:lpstr>רגרסיה לינארית: דוגמא מספרית</vt:lpstr>
      <vt:lpstr>רגרסיה לינארית: דוגמא מספרית</vt:lpstr>
      <vt:lpstr>דוגמא מספרית: שאריות</vt:lpstr>
      <vt:lpstr>דוגמא מספרית: שאריות</vt:lpstr>
      <vt:lpstr>דוגמא מספרית: שאריות</vt:lpstr>
      <vt:lpstr>דוגמא מספרית: שאריות</vt:lpstr>
      <vt:lpstr>דוגמא: הנתונים של גלטון על גבהי אבות ובנים</vt:lpstr>
      <vt:lpstr>נושאים</vt:lpstr>
      <vt:lpstr>נוסחאות שקולות עבור השיפוע</vt:lpstr>
      <vt:lpstr>נוסחאות שקולות עבור השיפוע</vt:lpstr>
      <vt:lpstr>דוגמא מספרית</vt:lpstr>
      <vt:lpstr>הסבר</vt:lpstr>
      <vt:lpstr>מה עם רגרסיה של X על Y?</vt:lpstr>
      <vt:lpstr>ממוצע השאריות</vt:lpstr>
      <vt:lpstr>נושאים</vt:lpstr>
      <vt:lpstr>טיב ההתאמה (goodness of fit)</vt:lpstr>
      <vt:lpstr>סכום ריבועי השאריות</vt:lpstr>
      <vt:lpstr>שונות השאריות</vt:lpstr>
      <vt:lpstr>שונות השאריות: דוגמא מספרית</vt:lpstr>
      <vt:lpstr>בעיה: האם שונות השאריות קטנה או גדולה?</vt:lpstr>
      <vt:lpstr>ניבוי Y</vt:lpstr>
      <vt:lpstr>ניבוי Y בעזרת X</vt:lpstr>
      <vt:lpstr>רעיון</vt:lpstr>
      <vt:lpstr>הערה</vt:lpstr>
      <vt:lpstr>פירוק השונות של Y</vt:lpstr>
      <vt:lpstr>פירוק השונות של Y</vt:lpstr>
      <vt:lpstr>מדד מספרי לטיב ההתאמה</vt:lpstr>
      <vt:lpstr>הסבר: מקרי קצה</vt:lpstr>
      <vt:lpstr>אחוז השונות המוסברת</vt:lpstr>
      <vt:lpstr>השונות המוסברת ומקדם המתאם</vt:lpstr>
      <vt:lpstr>השונות המוסברת ומקדם המתאם</vt:lpstr>
      <vt:lpstr>השונות המוסברת ומקדם המתאם: דוגמא מספרית</vt:lpstr>
      <vt:lpstr>מקרי קצה</vt:lpstr>
      <vt:lpstr>מקרי קצה</vt:lpstr>
      <vt:lpstr>נושאים</vt:lpstr>
      <vt:lpstr>מתי להשתמש ברגרסיה לינארית?</vt:lpstr>
      <vt:lpstr>מתי אפשר להשתמש בקו הרגרסיה לניבוי?</vt:lpstr>
      <vt:lpstr>מתי אפשר להשתמש בקו הרגרסיה לניבוי?</vt:lpstr>
      <vt:lpstr>חיזוי גובה באמצעות סמנים גנטיים: 130≈ שנים אחרי גלטון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סטטיסטיקה לתלמידי רפואה</dc:title>
  <dc:creator>Shai Carmi</dc:creator>
  <cp:lastModifiedBy>Shai Carmi</cp:lastModifiedBy>
  <cp:revision>1775</cp:revision>
  <dcterms:created xsi:type="dcterms:W3CDTF">2016-12-07T10:48:10Z</dcterms:created>
  <dcterms:modified xsi:type="dcterms:W3CDTF">2020-02-11T08:35:56Z</dcterms:modified>
</cp:coreProperties>
</file>