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7"/>
  </p:notesMasterIdLst>
  <p:sldIdLst>
    <p:sldId id="256" r:id="rId2"/>
    <p:sldId id="257" r:id="rId3"/>
    <p:sldId id="258" r:id="rId4"/>
    <p:sldId id="376" r:id="rId5"/>
    <p:sldId id="259" r:id="rId6"/>
    <p:sldId id="260" r:id="rId7"/>
    <p:sldId id="261" r:id="rId8"/>
    <p:sldId id="263" r:id="rId9"/>
    <p:sldId id="262" r:id="rId10"/>
    <p:sldId id="377" r:id="rId11"/>
    <p:sldId id="265" r:id="rId12"/>
    <p:sldId id="342" r:id="rId13"/>
    <p:sldId id="343" r:id="rId14"/>
    <p:sldId id="344" r:id="rId15"/>
    <p:sldId id="345" r:id="rId16"/>
    <p:sldId id="346" r:id="rId17"/>
    <p:sldId id="351" r:id="rId18"/>
    <p:sldId id="350" r:id="rId19"/>
    <p:sldId id="348" r:id="rId20"/>
    <p:sldId id="347" r:id="rId21"/>
    <p:sldId id="270" r:id="rId22"/>
    <p:sldId id="271" r:id="rId23"/>
    <p:sldId id="272" r:id="rId24"/>
    <p:sldId id="352" r:id="rId25"/>
    <p:sldId id="353" r:id="rId26"/>
    <p:sldId id="444" r:id="rId27"/>
    <p:sldId id="442" r:id="rId28"/>
    <p:sldId id="443" r:id="rId29"/>
    <p:sldId id="354" r:id="rId30"/>
    <p:sldId id="275" r:id="rId31"/>
    <p:sldId id="452" r:id="rId32"/>
    <p:sldId id="276" r:id="rId33"/>
    <p:sldId id="355" r:id="rId34"/>
    <p:sldId id="454" r:id="rId35"/>
    <p:sldId id="278" r:id="rId36"/>
    <p:sldId id="356" r:id="rId37"/>
    <p:sldId id="280" r:id="rId38"/>
    <p:sldId id="455" r:id="rId39"/>
    <p:sldId id="456" r:id="rId40"/>
    <p:sldId id="458" r:id="rId41"/>
    <p:sldId id="457" r:id="rId42"/>
    <p:sldId id="357" r:id="rId43"/>
    <p:sldId id="358" r:id="rId44"/>
    <p:sldId id="445" r:id="rId45"/>
    <p:sldId id="446" r:id="rId46"/>
    <p:sldId id="283" r:id="rId47"/>
    <p:sldId id="362" r:id="rId48"/>
    <p:sldId id="363" r:id="rId49"/>
    <p:sldId id="364" r:id="rId50"/>
    <p:sldId id="288" r:id="rId51"/>
    <p:sldId id="365" r:id="rId52"/>
    <p:sldId id="369" r:id="rId53"/>
    <p:sldId id="370" r:id="rId54"/>
    <p:sldId id="371" r:id="rId55"/>
    <p:sldId id="372" r:id="rId56"/>
    <p:sldId id="447" r:id="rId57"/>
    <p:sldId id="449" r:id="rId58"/>
    <p:sldId id="450" r:id="rId59"/>
    <p:sldId id="293" r:id="rId60"/>
    <p:sldId id="294" r:id="rId61"/>
    <p:sldId id="295" r:id="rId62"/>
    <p:sldId id="297" r:id="rId63"/>
    <p:sldId id="298" r:id="rId64"/>
    <p:sldId id="373" r:id="rId65"/>
    <p:sldId id="374" r:id="rId66"/>
    <p:sldId id="375" r:id="rId67"/>
    <p:sldId id="378" r:id="rId68"/>
    <p:sldId id="299" r:id="rId69"/>
    <p:sldId id="380" r:id="rId70"/>
    <p:sldId id="381" r:id="rId71"/>
    <p:sldId id="382" r:id="rId72"/>
    <p:sldId id="383" r:id="rId73"/>
    <p:sldId id="384" r:id="rId74"/>
    <p:sldId id="385" r:id="rId75"/>
    <p:sldId id="386" r:id="rId76"/>
    <p:sldId id="387" r:id="rId77"/>
    <p:sldId id="388" r:id="rId78"/>
    <p:sldId id="307" r:id="rId79"/>
    <p:sldId id="308" r:id="rId80"/>
    <p:sldId id="309" r:id="rId81"/>
    <p:sldId id="310" r:id="rId82"/>
    <p:sldId id="389" r:id="rId83"/>
    <p:sldId id="390" r:id="rId84"/>
    <p:sldId id="392" r:id="rId85"/>
    <p:sldId id="393" r:id="rId86"/>
    <p:sldId id="453" r:id="rId87"/>
    <p:sldId id="398" r:id="rId88"/>
    <p:sldId id="399" r:id="rId89"/>
    <p:sldId id="318" r:id="rId90"/>
    <p:sldId id="319" r:id="rId91"/>
    <p:sldId id="320" r:id="rId92"/>
    <p:sldId id="321" r:id="rId93"/>
    <p:sldId id="322" r:id="rId94"/>
    <p:sldId id="323" r:id="rId95"/>
    <p:sldId id="400" r:id="rId96"/>
    <p:sldId id="401" r:id="rId97"/>
    <p:sldId id="326" r:id="rId98"/>
    <p:sldId id="327" r:id="rId99"/>
    <p:sldId id="402" r:id="rId100"/>
    <p:sldId id="403" r:id="rId101"/>
    <p:sldId id="404" r:id="rId102"/>
    <p:sldId id="331" r:id="rId103"/>
    <p:sldId id="405" r:id="rId104"/>
    <p:sldId id="406" r:id="rId105"/>
    <p:sldId id="407" r:id="rId106"/>
    <p:sldId id="408" r:id="rId107"/>
    <p:sldId id="409" r:id="rId108"/>
    <p:sldId id="410" r:id="rId109"/>
    <p:sldId id="441" r:id="rId110"/>
    <p:sldId id="411" r:id="rId111"/>
    <p:sldId id="412" r:id="rId112"/>
    <p:sldId id="339" r:id="rId113"/>
    <p:sldId id="379" r:id="rId114"/>
    <p:sldId id="360" r:id="rId115"/>
    <p:sldId id="413" r:id="rId116"/>
    <p:sldId id="414" r:id="rId117"/>
    <p:sldId id="415" r:id="rId118"/>
    <p:sldId id="417" r:id="rId119"/>
    <p:sldId id="416" r:id="rId120"/>
    <p:sldId id="418" r:id="rId121"/>
    <p:sldId id="419" r:id="rId122"/>
    <p:sldId id="359" r:id="rId123"/>
    <p:sldId id="420" r:id="rId124"/>
    <p:sldId id="421" r:id="rId125"/>
    <p:sldId id="422" r:id="rId126"/>
    <p:sldId id="435" r:id="rId127"/>
    <p:sldId id="423" r:id="rId128"/>
    <p:sldId id="424" r:id="rId129"/>
    <p:sldId id="436" r:id="rId130"/>
    <p:sldId id="425" r:id="rId131"/>
    <p:sldId id="438" r:id="rId132"/>
    <p:sldId id="439" r:id="rId133"/>
    <p:sldId id="440" r:id="rId134"/>
    <p:sldId id="426" r:id="rId135"/>
    <p:sldId id="427" r:id="rId1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  <a:srgbClr val="0033CC"/>
    <a:srgbClr val="3333CC"/>
    <a:srgbClr val="800000"/>
    <a:srgbClr val="EAF2FA"/>
    <a:srgbClr val="003399"/>
    <a:srgbClr val="9966FF"/>
    <a:srgbClr val="66FF99"/>
    <a:srgbClr val="F7F7F7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16" autoAdjust="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01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425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7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4.png"/><Relationship Id="rId10" Type="http://schemas.openxmlformats.org/officeDocument/2006/relationships/image" Target="../media/image53.png"/><Relationship Id="rId9" Type="http://schemas.openxmlformats.org/officeDocument/2006/relationships/image" Target="../media/image52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1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23" Type="http://schemas.openxmlformats.org/officeDocument/2006/relationships/image" Target="../media/image103.png"/><Relationship Id="rId22" Type="http://schemas.openxmlformats.org/officeDocument/2006/relationships/image" Target="../media/image10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pn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5.png"/><Relationship Id="rId4" Type="http://schemas.openxmlformats.org/officeDocument/2006/relationships/image" Target="../media/image1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openxmlformats.org/officeDocument/2006/relationships/image" Target="../media/image1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7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62.png"/><Relationship Id="rId4" Type="http://schemas.openxmlformats.org/officeDocument/2006/relationships/image" Target="../media/image18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0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1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0.png"/><Relationship Id="rId4" Type="http://schemas.openxmlformats.org/officeDocument/2006/relationships/image" Target="../media/image8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6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3.jpeg"/><Relationship Id="rId10" Type="http://schemas.openxmlformats.org/officeDocument/2006/relationships/image" Target="../media/image32.png"/><Relationship Id="rId9" Type="http://schemas.openxmlformats.org/officeDocument/2006/relationships/image" Target="../media/image81.png"/><Relationship Id="rId14" Type="http://schemas.openxmlformats.org/officeDocument/2006/relationships/image" Target="../media/image37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7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360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38.jpg"/><Relationship Id="rId4" Type="http://schemas.openxmlformats.org/officeDocument/2006/relationships/image" Target="../media/image93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0.png"/><Relationship Id="rId5" Type="http://schemas.openxmlformats.org/officeDocument/2006/relationships/image" Target="../media/image690.png"/><Relationship Id="rId4" Type="http://schemas.openxmlformats.org/officeDocument/2006/relationships/image" Target="../media/image55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0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0.png"/><Relationship Id="rId5" Type="http://schemas.openxmlformats.org/officeDocument/2006/relationships/image" Target="../media/image790.png"/><Relationship Id="rId4" Type="http://schemas.openxmlformats.org/officeDocument/2006/relationships/image" Target="../media/image10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0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0.png"/><Relationship Id="rId5" Type="http://schemas.openxmlformats.org/officeDocument/2006/relationships/image" Target="../media/image106.png"/><Relationship Id="rId4" Type="http://schemas.openxmlformats.org/officeDocument/2006/relationships/image" Target="../media/image830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0.png"/><Relationship Id="rId2" Type="http://schemas.openxmlformats.org/officeDocument/2006/relationships/image" Target="../media/image7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0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0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0.png"/><Relationship Id="rId5" Type="http://schemas.openxmlformats.org/officeDocument/2006/relationships/image" Target="../media/image930.png"/><Relationship Id="rId4" Type="http://schemas.openxmlformats.org/officeDocument/2006/relationships/image" Target="../media/image92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0.png"/><Relationship Id="rId4" Type="http://schemas.openxmlformats.org/officeDocument/2006/relationships/image" Target="../media/image960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980.png"/><Relationship Id="rId7" Type="http://schemas.openxmlformats.org/officeDocument/2006/relationships/image" Target="../media/image10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0.png"/><Relationship Id="rId5" Type="http://schemas.openxmlformats.org/officeDocument/2006/relationships/image" Target="../media/image1011.png"/><Relationship Id="rId4" Type="http://schemas.openxmlformats.org/officeDocument/2006/relationships/image" Target="../media/image990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pn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err="1" smtClean="0"/>
              <a:t>תש"ף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הציבור, האוניברסיטה העברית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סטטיסטיקה </a:t>
            </a:r>
            <a:r>
              <a:rPr lang="he-IL" dirty="0" smtClean="0"/>
              <a:t>תיאורית</a:t>
            </a:r>
            <a:endParaRPr lang="he-IL" dirty="0"/>
          </a:p>
          <a:p>
            <a:r>
              <a:rPr lang="he-IL" dirty="0" smtClean="0">
                <a:solidFill>
                  <a:srgbClr val="0033CC"/>
                </a:solidFill>
              </a:rPr>
              <a:t>הסתברות</a:t>
            </a:r>
          </a:p>
          <a:p>
            <a:r>
              <a:rPr lang="he-IL" dirty="0" smtClean="0"/>
              <a:t>הסקה סטטיסטית</a:t>
            </a:r>
          </a:p>
        </p:txBody>
      </p:sp>
    </p:spTree>
    <p:extLst>
      <p:ext uri="{BB962C8B-B14F-4D97-AF65-F5344CB8AC3E}">
        <p14:creationId xmlns:p14="http://schemas.microsoft.com/office/powerpoint/2010/main" val="143080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הסתברות</a:t>
            </a:r>
          </a:p>
          <a:p>
            <a:pPr lvl="1"/>
            <a:r>
              <a:rPr lang="he-IL" dirty="0"/>
              <a:t>מבוא להסתברות</a:t>
            </a:r>
          </a:p>
          <a:p>
            <a:pPr lvl="1"/>
            <a:r>
              <a:rPr lang="he-IL" dirty="0"/>
              <a:t>שני מאורעות</a:t>
            </a:r>
          </a:p>
          <a:p>
            <a:pPr lvl="1"/>
            <a:r>
              <a:rPr lang="he-IL" dirty="0">
                <a:solidFill>
                  <a:srgbClr val="0033CC"/>
                </a:solidFill>
              </a:rPr>
              <a:t>משתנים </a:t>
            </a:r>
            <a:r>
              <a:rPr lang="he-IL" dirty="0" smtClean="0">
                <a:solidFill>
                  <a:srgbClr val="0033CC"/>
                </a:solidFill>
              </a:rPr>
              <a:t>מקריים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85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משתנים מקריים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משתנים מקריים בדידים</a:t>
            </a:r>
            <a:endParaRPr lang="he-IL" dirty="0"/>
          </a:p>
          <a:p>
            <a:pPr lvl="1"/>
            <a:r>
              <a:rPr lang="he-IL" dirty="0" smtClean="0"/>
              <a:t>משתנה </a:t>
            </a:r>
            <a:r>
              <a:rPr lang="he-IL" dirty="0"/>
              <a:t>בינומי</a:t>
            </a:r>
          </a:p>
          <a:p>
            <a:pPr lvl="1"/>
            <a:r>
              <a:rPr lang="he-IL" dirty="0" smtClean="0"/>
              <a:t>משתנים בדידים נוספים</a:t>
            </a:r>
          </a:p>
          <a:p>
            <a:pPr lvl="1"/>
            <a:r>
              <a:rPr lang="he-IL" dirty="0" smtClean="0"/>
              <a:t>משתנים מקריים רציפים</a:t>
            </a:r>
          </a:p>
          <a:p>
            <a:pPr lvl="1"/>
            <a:r>
              <a:rPr lang="he-IL" dirty="0" smtClean="0"/>
              <a:t>משתנה </a:t>
            </a:r>
            <a:r>
              <a:rPr lang="he-IL" dirty="0"/>
              <a:t>נורמלי</a:t>
            </a:r>
          </a:p>
        </p:txBody>
      </p:sp>
    </p:spTree>
    <p:extLst>
      <p:ext uri="{BB962C8B-B14F-4D97-AF65-F5344CB8AC3E}">
        <p14:creationId xmlns:p14="http://schemas.microsoft.com/office/powerpoint/2010/main" val="297664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משתנים מקריים (</a:t>
            </a:r>
            <a:r>
              <a:rPr lang="en-US" dirty="0" smtClean="0"/>
              <a:t>random variables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47641"/>
                <a:ext cx="10515600" cy="451580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עד כה ראינו הסתברויות של מאורעות המתקבלים כתוצאה של ניסוי</a:t>
                </a:r>
              </a:p>
              <a:p>
                <a:r>
                  <a:rPr lang="he-IL" sz="2400" dirty="0" smtClean="0"/>
                  <a:t>לרוב, המאורעות תיארו תוצאות לא-מספריות</a:t>
                </a:r>
              </a:p>
              <a:p>
                <a:pPr lvl="1"/>
                <a:r>
                  <a:rPr lang="he-IL" dirty="0" smtClean="0"/>
                  <a:t>היטלנו מטבע וקיבלנו עץ</a:t>
                </a:r>
                <a:endParaRPr lang="he-IL" dirty="0"/>
              </a:p>
              <a:p>
                <a:pPr lvl="1"/>
                <a:r>
                  <a:rPr lang="he-IL" sz="2000" dirty="0" smtClean="0"/>
                  <a:t>אדם שנדגם היה חולה</a:t>
                </a:r>
              </a:p>
              <a:p>
                <a:pPr lvl="1"/>
                <a:r>
                  <a:rPr lang="he-IL" dirty="0" smtClean="0"/>
                  <a:t>סטודנט איחר לשיעור</a:t>
                </a:r>
              </a:p>
              <a:p>
                <a:pPr lvl="1"/>
                <a:r>
                  <a:rPr lang="he-IL" dirty="0" smtClean="0"/>
                  <a:t>בחרנו כדור אדום</a:t>
                </a:r>
              </a:p>
              <a:p>
                <a:pPr lvl="1"/>
                <a:r>
                  <a:rPr lang="he-IL" dirty="0" smtClean="0"/>
                  <a:t>בחרנו קלפים וקיבלנו </a:t>
                </a:r>
                <a:r>
                  <a:rPr lang="he-IL" dirty="0" err="1" smtClean="0"/>
                  <a:t>בלאק</a:t>
                </a:r>
                <a:r>
                  <a:rPr lang="he-IL" dirty="0" smtClean="0"/>
                  <a:t>-ג'ק</a:t>
                </a:r>
              </a:p>
              <a:p>
                <a:r>
                  <a:rPr lang="he-IL" dirty="0" smtClean="0"/>
                  <a:t>לעתים </a:t>
                </a:r>
                <a:r>
                  <a:rPr lang="he-IL" dirty="0"/>
                  <a:t>קרובות נוח לבטא את תוצאות הניסוי </a:t>
                </a:r>
                <a:r>
                  <a:rPr lang="he-IL" dirty="0" smtClean="0"/>
                  <a:t>במספרים גם אם התוצאה לא מספרית</a:t>
                </a:r>
                <a:endParaRPr lang="he-IL" dirty="0"/>
              </a:p>
              <a:p>
                <a:endParaRPr lang="en-US" sz="2400" dirty="0" smtClean="0">
                  <a:solidFill>
                    <a:srgbClr val="0070C0"/>
                  </a:solidFill>
                </a:endParaRPr>
              </a:p>
              <a:p>
                <a:r>
                  <a:rPr lang="he-IL" sz="2400" dirty="0" smtClean="0">
                    <a:solidFill>
                      <a:srgbClr val="0033CC"/>
                    </a:solidFill>
                  </a:rPr>
                  <a:t>משתנה </a:t>
                </a:r>
                <a:r>
                  <a:rPr lang="he-IL" sz="2400" dirty="0">
                    <a:solidFill>
                      <a:srgbClr val="0033CC"/>
                    </a:solidFill>
                  </a:rPr>
                  <a:t>מקרי</a:t>
                </a:r>
                <a:r>
                  <a:rPr lang="he-IL" sz="2400" dirty="0">
                    <a:solidFill>
                      <a:srgbClr val="0070C0"/>
                    </a:solidFill>
                  </a:rPr>
                  <a:t> </a:t>
                </a:r>
                <a:r>
                  <a:rPr lang="he-IL" sz="2400" dirty="0"/>
                  <a:t>הוא </a:t>
                </a:r>
                <a:r>
                  <a:rPr lang="he-IL" sz="2400" dirty="0">
                    <a:solidFill>
                      <a:srgbClr val="960000"/>
                    </a:solidFill>
                  </a:rPr>
                  <a:t>פונקציה המתאימה לכל </a:t>
                </a:r>
                <a:r>
                  <a:rPr lang="he-IL" sz="2400">
                    <a:solidFill>
                      <a:srgbClr val="960000"/>
                    </a:solidFill>
                  </a:rPr>
                  <a:t>תוצאה </a:t>
                </a:r>
                <a:r>
                  <a:rPr lang="he-IL" sz="2400" smtClean="0">
                    <a:solidFill>
                      <a:srgbClr val="960000"/>
                    </a:solidFill>
                  </a:rPr>
                  <a:t>במרחב המדגם ערך </a:t>
                </a:r>
                <a:r>
                  <a:rPr lang="he-IL" sz="2400" dirty="0" smtClean="0">
                    <a:solidFill>
                      <a:srgbClr val="960000"/>
                    </a:solidFill>
                  </a:rPr>
                  <a:t>מספרי</a:t>
                </a:r>
                <a:endParaRPr lang="he-IL" sz="2400" dirty="0">
                  <a:solidFill>
                    <a:srgbClr val="960000"/>
                  </a:solidFill>
                </a:endParaRPr>
              </a:p>
              <a:p>
                <a:r>
                  <a:rPr lang="he-IL" sz="2400" dirty="0" smtClean="0"/>
                  <a:t>סימון: </a:t>
                </a:r>
                <a:r>
                  <a:rPr lang="he-IL" sz="2400" dirty="0"/>
                  <a:t>משתנים מקריים (מ"מ</a:t>
                </a:r>
                <a:r>
                  <a:rPr lang="he-IL" sz="2400" dirty="0" smtClean="0"/>
                  <a:t>):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47641"/>
                <a:ext cx="10515600" cy="4515808"/>
              </a:xfrm>
              <a:blipFill>
                <a:blip r:embed="rId3"/>
                <a:stretch>
                  <a:fillRect t="-1754" r="-870" b="-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821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משתנים מקריים: 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3197" y="1535836"/>
                <a:ext cx="10611928" cy="4935985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מצב מחלה</a:t>
                </a:r>
                <a:endParaRPr lang="he-IL" dirty="0"/>
              </a:p>
              <a:p>
                <a:pPr lvl="1"/>
                <a:r>
                  <a:rPr lang="he-IL" dirty="0"/>
                  <a:t>נגדיר </a:t>
                </a:r>
                <a:r>
                  <a:rPr lang="he-IL" dirty="0" smtClean="0"/>
                  <a:t>מ"מ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המקבל </a:t>
                </a:r>
                <a:r>
                  <a:rPr lang="he-IL" dirty="0"/>
                  <a:t>את הערך 1 אם </a:t>
                </a:r>
                <a:r>
                  <a:rPr lang="he-IL" dirty="0" smtClean="0"/>
                  <a:t>האדם שנדגם חולה במחלה, </a:t>
                </a:r>
                <a:r>
                  <a:rPr lang="he-IL" dirty="0"/>
                  <a:t>0 אם </a:t>
                </a:r>
                <a:r>
                  <a:rPr lang="he-IL" dirty="0" smtClean="0"/>
                  <a:t>הוא בריא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הימור ב- 100 ₪ על הטלת מטבע</a:t>
                </a:r>
              </a:p>
              <a:p>
                <a:pPr lvl="1"/>
                <a:r>
                  <a:rPr lang="he-IL" dirty="0" smtClean="0"/>
                  <a:t>נגדיר מ"מ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המקבל את תוצאת ההימור: </a:t>
                </a:r>
                <a:r>
                  <a:rPr lang="en-US" dirty="0" smtClean="0"/>
                  <a:t>+100</a:t>
                </a:r>
                <a:r>
                  <a:rPr lang="he-IL" dirty="0" smtClean="0"/>
                  <a:t> אם יצא עץ ו- </a:t>
                </a:r>
                <a:r>
                  <a:rPr lang="en-US" dirty="0" smtClean="0"/>
                  <a:t>-100</a:t>
                </a:r>
                <a:r>
                  <a:rPr lang="he-IL" dirty="0" smtClean="0"/>
                  <a:t> אם יצא פלי</a:t>
                </a:r>
              </a:p>
              <a:p>
                <a:endParaRPr lang="he-IL" dirty="0"/>
              </a:p>
              <a:p>
                <a:r>
                  <a:rPr lang="he-IL" dirty="0" smtClean="0"/>
                  <a:t>הטלת </a:t>
                </a:r>
                <a:r>
                  <a:rPr lang="he-IL" dirty="0" err="1" smtClean="0"/>
                  <a:t>קוביה</a:t>
                </a:r>
                <a:endParaRPr lang="he-IL" dirty="0" smtClean="0"/>
              </a:p>
              <a:p>
                <a:pPr lvl="1"/>
                <a:r>
                  <a:rPr lang="he-IL" dirty="0" smtClean="0"/>
                  <a:t>נגדיר מ"מ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המקבל 1 אם התקבל ערך זוגי ו- </a:t>
                </a:r>
                <a:r>
                  <a:rPr lang="en-US" dirty="0" smtClean="0"/>
                  <a:t>-1</a:t>
                </a:r>
                <a:r>
                  <a:rPr lang="he-IL" dirty="0" smtClean="0"/>
                  <a:t> אם הערך היה אי זוגי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מדידת </a:t>
                </a:r>
                <a:r>
                  <a:rPr lang="he-IL" dirty="0"/>
                  <a:t>גובה</a:t>
                </a:r>
              </a:p>
              <a:p>
                <a:pPr lvl="1"/>
                <a:r>
                  <a:rPr lang="he-IL" dirty="0"/>
                  <a:t>נגדיר </a:t>
                </a:r>
                <a:r>
                  <a:rPr lang="he-IL" dirty="0" smtClean="0"/>
                  <a:t>מ"מ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שהוא </a:t>
                </a:r>
                <a:r>
                  <a:rPr lang="he-IL" dirty="0"/>
                  <a:t>הגובה הנמדד. במקרה זה הערכים שהמשתנה המקרי מקבל שווים לתוצאות </a:t>
                </a:r>
                <a:r>
                  <a:rPr lang="he-IL" dirty="0" smtClean="0"/>
                  <a:t>הניסוי</a:t>
                </a:r>
                <a:r>
                  <a:rPr lang="he-IL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3197" y="1535836"/>
                <a:ext cx="10611928" cy="4935985"/>
              </a:xfrm>
              <a:blipFill>
                <a:blip r:embed="rId3"/>
                <a:stretch>
                  <a:fillRect t="-1605" r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010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משתנים מקריים: 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4"/>
                <a:ext cx="10515600" cy="1604034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/>
                  <a:t>ניסוי: הטלת מטבע 3 </a:t>
                </a:r>
                <a:r>
                  <a:rPr lang="he-IL" sz="2400" dirty="0" smtClean="0"/>
                  <a:t>פעמים</a:t>
                </a:r>
                <a:endParaRPr lang="he-IL" sz="2400" dirty="0"/>
              </a:p>
              <a:p>
                <a:r>
                  <a:rPr lang="he-IL" sz="2400" dirty="0"/>
                  <a:t>נגדיר </a:t>
                </a:r>
                <a:r>
                  <a:rPr lang="he-IL" sz="2400" dirty="0" smtClean="0"/>
                  <a:t>מ"מ 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– מספר פעמים שיצא עץ בשלוש ההטלות  </a:t>
                </a:r>
                <a:endParaRPr lang="he-IL" sz="2400" dirty="0"/>
              </a:p>
              <a:p>
                <a:r>
                  <a:rPr lang="he-IL" sz="2400" dirty="0" smtClean="0"/>
                  <a:t>נגדיר </a:t>
                </a:r>
                <a:r>
                  <a:rPr lang="he-IL" sz="2400" dirty="0"/>
                  <a:t>מ"מ 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– ההפרש בין מספר </a:t>
                </a:r>
                <a:r>
                  <a:rPr lang="he-IL" sz="2400" dirty="0"/>
                  <a:t>פעמים שיצא </a:t>
                </a:r>
                <a:r>
                  <a:rPr lang="he-IL" sz="2400" dirty="0" smtClean="0"/>
                  <a:t>עץ למספר הפעמים שיצא פלי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4"/>
                <a:ext cx="10515600" cy="1604034"/>
              </a:xfrm>
              <a:blipFill>
                <a:blip r:embed="rId2"/>
                <a:stretch>
                  <a:fillRect t="-494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3830818"/>
                  </p:ext>
                </p:extLst>
              </p:nvPr>
            </p:nvGraphicFramePr>
            <p:xfrm>
              <a:off x="838200" y="3513261"/>
              <a:ext cx="10367516" cy="118858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846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690548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עץ, עץ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עץ, עץ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פלי, עץ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עץ, פלי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פלי, פלי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עץ, פלי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פלי, עץ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פלי, פלי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תוצאת הניסוי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endParaRPr kumimoji="0" lang="en-U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𝑌</m:t>
                              </m:r>
                            </m:oMath>
                          </a14:m>
                          <a:endParaRPr kumimoji="0" lang="en-U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3830818"/>
                  </p:ext>
                </p:extLst>
              </p:nvPr>
            </p:nvGraphicFramePr>
            <p:xfrm>
              <a:off x="838200" y="3513261"/>
              <a:ext cx="10367516" cy="118858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846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084621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690548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עץ, עץ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עץ, עץ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פלי, עץ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עץ, פלי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פלי, פלי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עץ, פלי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פלי, עץ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פלי, פלי</a:t>
                          </a:r>
                          <a:endParaRPr kumimoji="0" lang="en-US" sz="1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תוצאת הניסוי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blipFill>
                          <a:blip r:embed="rId3"/>
                          <a:stretch>
                            <a:fillRect l="-512590" t="-107576" r="-719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blipFill>
                          <a:blip r:embed="rId3"/>
                          <a:stretch>
                            <a:fillRect l="-512590" t="-210769" r="-719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1136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חשיבות בהסקה סטטיסטית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46535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נניח כי לתכונה יש התפלגות מסוימת </a:t>
            </a:r>
            <a:r>
              <a:rPr lang="he-IL" dirty="0" err="1" smtClean="0"/>
              <a:t>באוכלוסיה</a:t>
            </a:r>
            <a:endParaRPr lang="he-IL" dirty="0" smtClean="0"/>
          </a:p>
          <a:p>
            <a:pPr lvl="1"/>
            <a:r>
              <a:rPr lang="he-IL" dirty="0" smtClean="0"/>
              <a:t>משקל לידה, גובה, כולסטרול, וכו'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התכונה </a:t>
            </a:r>
            <a:r>
              <a:rPr lang="he-IL" dirty="0" err="1" smtClean="0">
                <a:solidFill>
                  <a:srgbClr val="0033CC"/>
                </a:solidFill>
              </a:rPr>
              <a:t>באוכלוסיה</a:t>
            </a:r>
            <a:r>
              <a:rPr lang="he-IL" dirty="0" smtClean="0"/>
              <a:t> היא </a:t>
            </a:r>
            <a:r>
              <a:rPr lang="he-IL" dirty="0" smtClean="0">
                <a:solidFill>
                  <a:srgbClr val="960000"/>
                </a:solidFill>
              </a:rPr>
              <a:t>משתנה מקרי</a:t>
            </a:r>
          </a:p>
          <a:p>
            <a:pPr lvl="1"/>
            <a:r>
              <a:rPr lang="he-IL" dirty="0" smtClean="0"/>
              <a:t>תוצאה מספרית של ניסוי בו אנו מודדים את התכונה על פרט אקראי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ממוצע המדגם</a:t>
            </a:r>
            <a:r>
              <a:rPr lang="he-IL" dirty="0" smtClean="0"/>
              <a:t> הוא </a:t>
            </a:r>
            <a:r>
              <a:rPr lang="he-IL" dirty="0" smtClean="0">
                <a:solidFill>
                  <a:srgbClr val="960000"/>
                </a:solidFill>
              </a:rPr>
              <a:t>משתנה מקרי</a:t>
            </a:r>
          </a:p>
          <a:p>
            <a:pPr lvl="1"/>
            <a:r>
              <a:rPr lang="he-IL" dirty="0" smtClean="0"/>
              <a:t>תוצאה מספרית של ניסוי בו אנו מודדים את התכונה על מספר פרטים ומחשבים את הממוצע שלהם</a:t>
            </a:r>
          </a:p>
          <a:p>
            <a:endParaRPr lang="he-IL" dirty="0" smtClean="0"/>
          </a:p>
          <a:p>
            <a:r>
              <a:rPr lang="he-IL" dirty="0" smtClean="0"/>
              <a:t>נשתמש בחוקי ההסתברות ובתכונות של משתנים מקריים על מנת ללמוד מתוך תוצאות המדגם על תכונות של </a:t>
            </a:r>
            <a:r>
              <a:rPr lang="he-IL" dirty="0" err="1" smtClean="0"/>
              <a:t>האוכלוסיה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39207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סוגי משתנים מקריים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>
                <a:solidFill>
                  <a:schemeClr val="accent1">
                    <a:lumMod val="75000"/>
                  </a:schemeClr>
                </a:solidFill>
              </a:rPr>
              <a:t>מ"מ </a:t>
            </a:r>
            <a:r>
              <a:rPr lang="he-IL" dirty="0" smtClean="0">
                <a:solidFill>
                  <a:schemeClr val="accent1">
                    <a:lumMod val="75000"/>
                  </a:schemeClr>
                </a:solidFill>
              </a:rPr>
              <a:t>רציף</a:t>
            </a:r>
            <a:r>
              <a:rPr lang="he-IL" dirty="0" smtClean="0"/>
              <a:t> (</a:t>
            </a:r>
            <a:r>
              <a:rPr lang="en-US" dirty="0" smtClean="0"/>
              <a:t>continuous</a:t>
            </a:r>
            <a:r>
              <a:rPr lang="he-IL" dirty="0" smtClean="0"/>
              <a:t>) מקבל </a:t>
            </a:r>
            <a:r>
              <a:rPr lang="he-IL" dirty="0"/>
              <a:t>כל ערך אפשרי בטווח ערכים </a:t>
            </a:r>
            <a:r>
              <a:rPr lang="he-IL" dirty="0" smtClean="0"/>
              <a:t>מסוים</a:t>
            </a:r>
            <a:endParaRPr lang="he-IL" dirty="0"/>
          </a:p>
          <a:p>
            <a:pPr lvl="1"/>
            <a:r>
              <a:rPr lang="he-IL" dirty="0" smtClean="0"/>
              <a:t>דוגמאות: גובה, משקל, רמת כולסטרול, זמן עד שמכונית מתקלקלת, זמן החלוקה של תא, תוצאה של קפיצה לרוחק, טמפרטורה, שכיחות של מוטציה</a:t>
            </a:r>
            <a:endParaRPr lang="he-IL" dirty="0"/>
          </a:p>
          <a:p>
            <a:endParaRPr lang="he-IL" dirty="0"/>
          </a:p>
          <a:p>
            <a:r>
              <a:rPr lang="he-IL" dirty="0">
                <a:solidFill>
                  <a:schemeClr val="accent1">
                    <a:lumMod val="75000"/>
                  </a:schemeClr>
                </a:solidFill>
              </a:rPr>
              <a:t>מ"מ </a:t>
            </a:r>
            <a:r>
              <a:rPr lang="he-IL" dirty="0" smtClean="0">
                <a:solidFill>
                  <a:schemeClr val="accent1">
                    <a:lumMod val="75000"/>
                  </a:schemeClr>
                </a:solidFill>
              </a:rPr>
              <a:t>בדיד</a:t>
            </a:r>
            <a:r>
              <a:rPr lang="he-IL" dirty="0" smtClean="0"/>
              <a:t> (</a:t>
            </a:r>
            <a:r>
              <a:rPr lang="en-US" dirty="0" smtClean="0"/>
              <a:t>discrete</a:t>
            </a:r>
            <a:r>
              <a:rPr lang="he-IL" dirty="0" smtClean="0"/>
              <a:t>) מקבל ערכים מסוימים בלבד</a:t>
            </a:r>
            <a:endParaRPr lang="he-IL" dirty="0"/>
          </a:p>
          <a:p>
            <a:pPr lvl="1"/>
            <a:r>
              <a:rPr lang="he-IL" dirty="0"/>
              <a:t>דוגמאות: מספר הילדים </a:t>
            </a:r>
            <a:r>
              <a:rPr lang="he-IL" dirty="0" smtClean="0"/>
              <a:t>במשפחה, </a:t>
            </a:r>
            <a:r>
              <a:rPr lang="he-IL" dirty="0"/>
              <a:t>מספר המלכים מתוך חמישה </a:t>
            </a:r>
            <a:r>
              <a:rPr lang="he-IL" dirty="0" smtClean="0"/>
              <a:t>קלפים, </a:t>
            </a:r>
            <a:r>
              <a:rPr lang="he-IL" dirty="0"/>
              <a:t>מספר הלקוחות </a:t>
            </a:r>
            <a:r>
              <a:rPr lang="he-IL" dirty="0" smtClean="0"/>
              <a:t>שנכנסו לחנות, </a:t>
            </a:r>
            <a:r>
              <a:rPr lang="he-IL" dirty="0"/>
              <a:t>מספר </a:t>
            </a:r>
            <a:r>
              <a:rPr lang="he-IL" dirty="0" err="1"/>
              <a:t>הנסיונות</a:t>
            </a:r>
            <a:r>
              <a:rPr lang="he-IL" dirty="0"/>
              <a:t> עד </a:t>
            </a:r>
            <a:r>
              <a:rPr lang="he-IL" dirty="0" smtClean="0"/>
              <a:t>שקולעים לסל</a:t>
            </a:r>
            <a:r>
              <a:rPr lang="he-IL" dirty="0"/>
              <a:t>, מספר החולים שהבריאו </a:t>
            </a:r>
            <a:r>
              <a:rPr lang="he-IL" dirty="0" smtClean="0"/>
              <a:t>בניסוי</a:t>
            </a:r>
          </a:p>
          <a:p>
            <a:pPr lvl="1"/>
            <a:endParaRPr lang="he-IL" dirty="0"/>
          </a:p>
          <a:p>
            <a:r>
              <a:rPr lang="he-IL" dirty="0" smtClean="0"/>
              <a:t>למשתנים </a:t>
            </a:r>
            <a:r>
              <a:rPr lang="he-IL" dirty="0"/>
              <a:t>בדידים </a:t>
            </a:r>
            <a:r>
              <a:rPr lang="he-IL" dirty="0" smtClean="0"/>
              <a:t>ורציפים מאפיינים שונים, </a:t>
            </a:r>
            <a:r>
              <a:rPr lang="he-IL" dirty="0"/>
              <a:t>לכן נלמד כ"א </a:t>
            </a:r>
            <a:r>
              <a:rPr lang="he-IL" dirty="0" smtClean="0"/>
              <a:t>בנפרד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09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משתנים מקריים</a:t>
            </a:r>
          </a:p>
          <a:p>
            <a:pPr lvl="1"/>
            <a:r>
              <a:rPr lang="he-IL" dirty="0" smtClean="0"/>
              <a:t>מבוא</a:t>
            </a:r>
            <a:endParaRPr lang="he-IL" dirty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משתנים מקריים בדידים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משתנה </a:t>
            </a:r>
            <a:r>
              <a:rPr lang="he-IL" dirty="0"/>
              <a:t>בינומי</a:t>
            </a:r>
          </a:p>
          <a:p>
            <a:pPr lvl="1"/>
            <a:r>
              <a:rPr lang="he-IL" dirty="0" smtClean="0"/>
              <a:t>משתנים בדידים נוספים</a:t>
            </a:r>
          </a:p>
          <a:p>
            <a:pPr lvl="1"/>
            <a:r>
              <a:rPr lang="he-IL" dirty="0" smtClean="0"/>
              <a:t>משתנים מקריים רציפים</a:t>
            </a:r>
          </a:p>
          <a:p>
            <a:pPr lvl="1"/>
            <a:r>
              <a:rPr lang="he-IL" dirty="0" smtClean="0"/>
              <a:t>משתנה </a:t>
            </a:r>
            <a:r>
              <a:rPr lang="he-IL" dirty="0"/>
              <a:t>נורמלי</a:t>
            </a:r>
          </a:p>
        </p:txBody>
      </p:sp>
    </p:spTree>
    <p:extLst>
      <p:ext uri="{BB962C8B-B14F-4D97-AF65-F5344CB8AC3E}">
        <p14:creationId xmlns:p14="http://schemas.microsoft.com/office/powerpoint/2010/main" val="252629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משתנים מקריים בדידים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התפלגות</a:t>
            </a:r>
          </a:p>
          <a:p>
            <a:pPr lvl="1"/>
            <a:r>
              <a:rPr lang="he-IL" dirty="0" smtClean="0"/>
              <a:t>תוחלת</a:t>
            </a:r>
          </a:p>
          <a:p>
            <a:pPr lvl="1"/>
            <a:r>
              <a:rPr lang="he-IL" dirty="0" smtClean="0"/>
              <a:t>שונות</a:t>
            </a:r>
          </a:p>
          <a:p>
            <a:pPr lvl="1"/>
            <a:r>
              <a:rPr lang="he-IL" dirty="0" smtClean="0"/>
              <a:t>טרנספורמציות</a:t>
            </a:r>
          </a:p>
        </p:txBody>
      </p:sp>
    </p:spTree>
    <p:extLst>
      <p:ext uri="{BB962C8B-B14F-4D97-AF65-F5344CB8AC3E}">
        <p14:creationId xmlns:p14="http://schemas.microsoft.com/office/powerpoint/2010/main" val="249527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הגדרה: התפלגות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31557"/>
                <a:ext cx="10515600" cy="4351338"/>
              </a:xfrm>
            </p:spPr>
            <p:txBody>
              <a:bodyPr/>
              <a:lstStyle/>
              <a:p>
                <a:r>
                  <a:rPr lang="he-IL" dirty="0">
                    <a:solidFill>
                      <a:srgbClr val="0000CC"/>
                    </a:solidFill>
                  </a:rPr>
                  <a:t>התפלגות משתנה מקרי</a:t>
                </a:r>
                <a:r>
                  <a:rPr lang="he-IL" dirty="0"/>
                  <a:t> מתארת את הערכים האפשריים שמשתנה יכול לקבל ואת ההסתברויות </a:t>
                </a:r>
                <a:r>
                  <a:rPr lang="he-IL" dirty="0" smtClean="0"/>
                  <a:t>שלהם (</a:t>
                </a:r>
                <a:r>
                  <a:rPr lang="en-US" dirty="0" smtClean="0"/>
                  <a:t>probability distribution</a:t>
                </a:r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דוגמא: הטלת </a:t>
                </a:r>
                <a:r>
                  <a:rPr lang="he-IL" dirty="0" err="1"/>
                  <a:t>קוביה</a:t>
                </a:r>
                <a:endParaRPr lang="he-IL" dirty="0"/>
              </a:p>
              <a:p>
                <a:pPr lvl="1"/>
                <a:r>
                  <a:rPr lang="he-IL" dirty="0"/>
                  <a:t>נגדיר מ"מ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המקבל 1 אם התקבל ערך זוגי ו- </a:t>
                </a:r>
                <a:r>
                  <a:rPr lang="en-US" dirty="0"/>
                  <a:t>-1</a:t>
                </a:r>
                <a:r>
                  <a:rPr lang="he-IL" dirty="0"/>
                  <a:t> אם הערך היה אי </a:t>
                </a:r>
                <a:r>
                  <a:rPr lang="he-IL" dirty="0" smtClean="0"/>
                  <a:t>זוגי</a:t>
                </a:r>
                <a:endParaRPr lang="en-US" dirty="0" smtClean="0"/>
              </a:p>
              <a:p>
                <a:pPr lvl="1"/>
                <a:endParaRPr lang="en-US" dirty="0"/>
              </a:p>
              <a:p>
                <a:pPr lvl="1"/>
                <a:r>
                  <a:rPr lang="he-IL" dirty="0" smtClean="0"/>
                  <a:t>נגדיר מ"מ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המקבל:</a:t>
                </a:r>
              </a:p>
              <a:p>
                <a:pPr lvl="1"/>
                <a:r>
                  <a:rPr lang="he-IL" dirty="0" smtClean="0"/>
                  <a:t>10 אם יצא 1 או 2</a:t>
                </a:r>
              </a:p>
              <a:p>
                <a:pPr lvl="1"/>
                <a:r>
                  <a:rPr lang="he-IL" dirty="0" smtClean="0"/>
                  <a:t>20 אם יצא 3 או 4 או 5</a:t>
                </a:r>
              </a:p>
              <a:p>
                <a:pPr lvl="1"/>
                <a:r>
                  <a:rPr lang="he-IL" dirty="0" smtClean="0"/>
                  <a:t>30 אם יצא 6</a:t>
                </a:r>
              </a:p>
              <a:p>
                <a:pPr lvl="1"/>
                <a:endParaRPr lang="he-IL" dirty="0"/>
              </a:p>
              <a:p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31557"/>
                <a:ext cx="10515600" cy="4351338"/>
              </a:xfrm>
              <a:blipFill>
                <a:blip r:embed="rId2"/>
                <a:stretch>
                  <a:fillRect t="-1821" r="-812" b="-6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Group 10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6455774"/>
                  </p:ext>
                </p:extLst>
              </p:nvPr>
            </p:nvGraphicFramePr>
            <p:xfrm>
              <a:off x="1233791" y="2864899"/>
              <a:ext cx="2565304" cy="1188582"/>
            </p:xfrm>
            <a:graphic>
              <a:graphicData uri="http://schemas.openxmlformats.org/drawingml/2006/table">
                <a:tbl>
                  <a:tblPr rtl="1"/>
                  <a:tblGrid>
                    <a:gridCol w="1282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826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490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9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9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099772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Group 10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6455774"/>
                  </p:ext>
                </p:extLst>
              </p:nvPr>
            </p:nvGraphicFramePr>
            <p:xfrm>
              <a:off x="1233791" y="2864899"/>
              <a:ext cx="2565304" cy="1188582"/>
            </p:xfrm>
            <a:graphic>
              <a:graphicData uri="http://schemas.openxmlformats.org/drawingml/2006/table">
                <a:tbl>
                  <a:tblPr rtl="1"/>
                  <a:tblGrid>
                    <a:gridCol w="1282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826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474" t="-9231" r="-100948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0997722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Group 10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6283761"/>
                  </p:ext>
                </p:extLst>
              </p:nvPr>
            </p:nvGraphicFramePr>
            <p:xfrm>
              <a:off x="5145345" y="4298119"/>
              <a:ext cx="2565304" cy="1584776"/>
            </p:xfrm>
            <a:graphic>
              <a:graphicData uri="http://schemas.openxmlformats.org/drawingml/2006/table">
                <a:tbl>
                  <a:tblPr rtl="1"/>
                  <a:tblGrid>
                    <a:gridCol w="1282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826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𝑌</m:t>
                              </m:r>
                            </m:oMath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1/3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1/2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09977228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41255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Group 10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6283761"/>
                  </p:ext>
                </p:extLst>
              </p:nvPr>
            </p:nvGraphicFramePr>
            <p:xfrm>
              <a:off x="5145345" y="4298119"/>
              <a:ext cx="2565304" cy="1584776"/>
            </p:xfrm>
            <a:graphic>
              <a:graphicData uri="http://schemas.openxmlformats.org/drawingml/2006/table">
                <a:tbl>
                  <a:tblPr rtl="1"/>
                  <a:tblGrid>
                    <a:gridCol w="1282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826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474" t="-9231" r="-100474" b="-3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1/3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1/2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09977228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412551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7900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הטלת מטבע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68995"/>
                <a:ext cx="10515600" cy="102394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את מספר העצים </a:t>
                </a:r>
                <a:r>
                  <a:rPr lang="he-IL" sz="2400" dirty="0"/>
                  <a:t>בשלוש </a:t>
                </a:r>
                <a:r>
                  <a:rPr lang="he-IL" sz="2400" dirty="0" smtClean="0"/>
                  <a:t>הטלות מטבע</a:t>
                </a:r>
              </a:p>
              <a:p>
                <a:r>
                  <a:rPr lang="he-IL" sz="2400" dirty="0" smtClean="0"/>
                  <a:t>מהם הערכים האפשריים ומהן ההסתברויות המתאימות?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68995"/>
                <a:ext cx="10515600" cy="1023948"/>
              </a:xfrm>
              <a:blipFill>
                <a:blip r:embed="rId2"/>
                <a:stretch>
                  <a:fillRect t="-714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8188332"/>
                  </p:ext>
                </p:extLst>
              </p:nvPr>
            </p:nvGraphicFramePr>
            <p:xfrm>
              <a:off x="621102" y="2744716"/>
              <a:ext cx="10665368" cy="79238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3067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6200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עץ, עץ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עץ, עץ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פלי, עץ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עץ, פלי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פלי, פלי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עץ, פלי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פלי, עץ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פלי, פלי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תוצאת הניסוי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endParaRPr kumimoji="0" lang="en-U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8188332"/>
                  </p:ext>
                </p:extLst>
              </p:nvPr>
            </p:nvGraphicFramePr>
            <p:xfrm>
              <a:off x="621102" y="2744716"/>
              <a:ext cx="10665368" cy="79238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3067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130671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6200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עץ, עץ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עץ, עץ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פלי, עץ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עץ, פלי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עץ, פלי, פלי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עץ, פלי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פלי, עץ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16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פלי, פלי, פלי</a:t>
                          </a:r>
                          <a:endParaRPr kumimoji="0" lang="en-US" sz="16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תוצאת הניסוי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anchor="ctr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blipFill>
                          <a:blip r:embed="rId3"/>
                          <a:stretch>
                            <a:fillRect l="-558647" t="-110769" r="-752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Group 10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1994085"/>
                  </p:ext>
                </p:extLst>
              </p:nvPr>
            </p:nvGraphicFramePr>
            <p:xfrm>
              <a:off x="5179065" y="4257264"/>
              <a:ext cx="2565304" cy="1980970"/>
            </p:xfrm>
            <a:graphic>
              <a:graphicData uri="http://schemas.openxmlformats.org/drawingml/2006/table">
                <a:tbl>
                  <a:tblPr rtl="1"/>
                  <a:tblGrid>
                    <a:gridCol w="1282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826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1/8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3/8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09977228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3/8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4125513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1/8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935238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Group 10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1994085"/>
                  </p:ext>
                </p:extLst>
              </p:nvPr>
            </p:nvGraphicFramePr>
            <p:xfrm>
              <a:off x="5179065" y="4257264"/>
              <a:ext cx="2565304" cy="1980970"/>
            </p:xfrm>
            <a:graphic>
              <a:graphicData uri="http://schemas.openxmlformats.org/drawingml/2006/table">
                <a:tbl>
                  <a:tblPr rtl="1"/>
                  <a:tblGrid>
                    <a:gridCol w="1282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826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474" t="-9231" r="-100948" b="-4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1/8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3/8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09977228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3/8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4125513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1/8</a:t>
                          </a: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935238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3613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פורמלי להתפלגות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61048" y="1654173"/>
                <a:ext cx="10292751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>
                    <a:solidFill>
                      <a:srgbClr val="0000CC"/>
                    </a:solidFill>
                  </a:rPr>
                  <a:t>ההתפלגות של מ"מ בדיד</a:t>
                </a:r>
                <a:r>
                  <a:rPr lang="he-IL" sz="2400" dirty="0" smtClean="0"/>
                  <a:t> היא:</a:t>
                </a:r>
              </a:p>
              <a:p>
                <a:pPr marL="514350" indent="-514350">
                  <a:buFont typeface="+mj-lt"/>
                  <a:buAutoNum type="romanUcPeriod"/>
                </a:pPr>
                <a:r>
                  <a:rPr lang="he-IL" sz="2400" dirty="0" smtClean="0">
                    <a:solidFill>
                      <a:schemeClr val="tx1"/>
                    </a:solidFill>
                  </a:rPr>
                  <a:t>רשימה </a:t>
                </a:r>
                <a:r>
                  <a:rPr lang="he-IL" sz="2400" dirty="0">
                    <a:solidFill>
                      <a:schemeClr val="tx1"/>
                    </a:solidFill>
                  </a:rPr>
                  <a:t>של </a:t>
                </a:r>
                <a:r>
                  <a:rPr lang="he-IL" sz="2400" dirty="0">
                    <a:solidFill>
                      <a:srgbClr val="960000"/>
                    </a:solidFill>
                  </a:rPr>
                  <a:t>הערכים</a:t>
                </a:r>
                <a:r>
                  <a:rPr lang="he-IL" sz="2400" dirty="0">
                    <a:solidFill>
                      <a:schemeClr val="tx1"/>
                    </a:solidFill>
                  </a:rPr>
                  <a:t> שהמשתנה </a:t>
                </a:r>
                <a:r>
                  <a:rPr lang="he-IL" sz="2400" dirty="0" smtClean="0">
                    <a:solidFill>
                      <a:schemeClr val="tx1"/>
                    </a:solidFill>
                  </a:rPr>
                  <a:t>מקבל: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he-IL" sz="2400" dirty="0" smtClean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romanUcPeriod"/>
                </a:pPr>
                <a:r>
                  <a:rPr lang="he-IL" sz="2400" dirty="0" smtClean="0">
                    <a:solidFill>
                      <a:srgbClr val="960000"/>
                    </a:solidFill>
                  </a:rPr>
                  <a:t>ההסתברות</a:t>
                </a:r>
                <a:r>
                  <a:rPr lang="he-IL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he-IL" sz="2400" dirty="0">
                    <a:solidFill>
                      <a:schemeClr val="tx1"/>
                    </a:solidFill>
                  </a:rPr>
                  <a:t>המתאימה לכל אחד </a:t>
                </a:r>
                <a:r>
                  <a:rPr lang="he-IL" sz="2400" dirty="0" smtClean="0">
                    <a:solidFill>
                      <a:schemeClr val="tx1"/>
                    </a:solidFill>
                  </a:rPr>
                  <a:t>מהערכים: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he-IL" sz="2400" dirty="0">
                  <a:solidFill>
                    <a:schemeClr val="tx1"/>
                  </a:solidFill>
                </a:endParaRP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סימון: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 ,  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400" dirty="0" smtClean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במילים: ההסתברות של המ"מ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לקבל את הערך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400" dirty="0" smtClean="0"/>
                  <a:t> היא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400" dirty="0" smtClean="0"/>
                  <a:t>, לכל אחד מ-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הערכים האפשריים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1048" y="1654173"/>
                <a:ext cx="10292751" cy="4351338"/>
              </a:xfrm>
              <a:blipFill>
                <a:blip r:embed="rId2"/>
                <a:stretch>
                  <a:fillRect t="-1821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790258" y="5615015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הערכים מסומנים בד"כ באותיות קטנות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945835" y="4808836"/>
            <a:ext cx="487299" cy="68500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788521" y="5493840"/>
            <a:ext cx="1779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המשתנים באותיות גדולות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8" name="Straight Arrow Connector 7"/>
          <p:cNvCxnSpPr>
            <a:stCxn id="7" idx="0"/>
          </p:cNvCxnSpPr>
          <p:nvPr/>
        </p:nvCxnSpPr>
        <p:spPr>
          <a:xfrm flipH="1" flipV="1">
            <a:off x="7528264" y="4808836"/>
            <a:ext cx="149900" cy="68500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4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התפלגות </a:t>
            </a:r>
            <a:r>
              <a:rPr lang="he-IL" dirty="0" smtClean="0"/>
              <a:t>מ"מ בדיד: </a:t>
            </a:r>
            <a:r>
              <a:rPr lang="he-IL" dirty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68995"/>
                <a:ext cx="10515600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יקבל 1 אם תוצאת הטלת </a:t>
                </a:r>
                <a:r>
                  <a:rPr lang="he-IL" dirty="0" err="1"/>
                  <a:t>קוביה</a:t>
                </a:r>
                <a:r>
                  <a:rPr lang="he-IL" dirty="0"/>
                  <a:t> היא זוגית ו- </a:t>
                </a:r>
                <a:r>
                  <a:rPr lang="en-US" dirty="0"/>
                  <a:t>-1</a:t>
                </a:r>
                <a:r>
                  <a:rPr lang="he-IL" dirty="0"/>
                  <a:t> אם אי זוגית</a:t>
                </a:r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הוא </a:t>
                </a:r>
                <a:r>
                  <a:rPr lang="he-IL" dirty="0"/>
                  <a:t>מספר העצים בשלוש הטלות </a:t>
                </a:r>
                <a:r>
                  <a:rPr lang="he-IL" dirty="0" smtClean="0"/>
                  <a:t>מטבע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68995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582492" y="4848166"/>
                <a:ext cx="285881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2492" y="4848166"/>
                <a:ext cx="2858813" cy="1569660"/>
              </a:xfrm>
              <a:prstGeom prst="rect">
                <a:avLst/>
              </a:prstGeom>
              <a:blipFill>
                <a:blip r:embed="rId7"/>
                <a:stretch>
                  <a:fillRect b="-3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531855" y="5351857"/>
                <a:ext cx="14370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855" y="5351857"/>
                <a:ext cx="143709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Group 10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437063"/>
                  </p:ext>
                </p:extLst>
              </p:nvPr>
            </p:nvGraphicFramePr>
            <p:xfrm>
              <a:off x="5616387" y="4487316"/>
              <a:ext cx="2565304" cy="1980970"/>
            </p:xfrm>
            <a:graphic>
              <a:graphicData uri="http://schemas.openxmlformats.org/drawingml/2006/table">
                <a:tbl>
                  <a:tblPr rtl="1"/>
                  <a:tblGrid>
                    <a:gridCol w="1282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826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m:rPr>
                                    <m:lit/>
                                  </m:rP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09977228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m:rPr>
                                    <m:lit/>
                                  </m:rP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4125513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935238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Group 10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437063"/>
                  </p:ext>
                </p:extLst>
              </p:nvPr>
            </p:nvGraphicFramePr>
            <p:xfrm>
              <a:off x="5616387" y="4487316"/>
              <a:ext cx="2565304" cy="1980970"/>
            </p:xfrm>
            <a:graphic>
              <a:graphicData uri="http://schemas.openxmlformats.org/drawingml/2006/table">
                <a:tbl>
                  <a:tblPr rtl="1"/>
                  <a:tblGrid>
                    <a:gridCol w="1282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826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9"/>
                          <a:stretch>
                            <a:fillRect l="-474" t="-9231" r="-100948" b="-4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9"/>
                          <a:stretch>
                            <a:fillRect l="-474" t="-109231" r="-100948" b="-3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9"/>
                          <a:stretch>
                            <a:fillRect l="-100474" t="-109231" r="-948" b="-31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9"/>
                          <a:stretch>
                            <a:fillRect l="-474" t="-206061" r="-100948" b="-2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9"/>
                          <a:stretch>
                            <a:fillRect l="-100474" t="-206061" r="-948" b="-2090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09977228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9"/>
                          <a:stretch>
                            <a:fillRect l="-474" t="-310769" r="-100948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9"/>
                          <a:stretch>
                            <a:fillRect l="-100474" t="-310769" r="-948" b="-1123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4125513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9"/>
                          <a:stretch>
                            <a:fillRect l="-474" t="-410769" r="-100948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9"/>
                          <a:stretch>
                            <a:fillRect l="-100474" t="-410769" r="-948" b="-123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935238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444279" y="2529903"/>
                <a:ext cx="299573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=−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279" y="2529903"/>
                <a:ext cx="2995738" cy="830997"/>
              </a:xfrm>
              <a:prstGeom prst="rect">
                <a:avLst/>
              </a:prstGeom>
              <a:blipFill>
                <a:blip r:embed="rId10"/>
                <a:stretch>
                  <a:fillRect b="-8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531855" y="2535776"/>
                <a:ext cx="14370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855" y="2535776"/>
                <a:ext cx="143709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Group 10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54073966"/>
                  </p:ext>
                </p:extLst>
              </p:nvPr>
            </p:nvGraphicFramePr>
            <p:xfrm>
              <a:off x="5616387" y="2172318"/>
              <a:ext cx="2565304" cy="1188582"/>
            </p:xfrm>
            <a:graphic>
              <a:graphicData uri="http://schemas.openxmlformats.org/drawingml/2006/table">
                <a:tbl>
                  <a:tblPr rtl="1"/>
                  <a:tblGrid>
                    <a:gridCol w="1282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826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=−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099772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Group 10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54073966"/>
                  </p:ext>
                </p:extLst>
              </p:nvPr>
            </p:nvGraphicFramePr>
            <p:xfrm>
              <a:off x="5616387" y="2172318"/>
              <a:ext cx="2565304" cy="1188582"/>
            </p:xfrm>
            <a:graphic>
              <a:graphicData uri="http://schemas.openxmlformats.org/drawingml/2006/table">
                <a:tbl>
                  <a:tblPr rtl="1"/>
                  <a:tblGrid>
                    <a:gridCol w="1282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826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11"/>
                          <a:stretch>
                            <a:fillRect l="-474" t="-9231" r="-100948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11"/>
                          <a:stretch>
                            <a:fillRect l="-474" t="-107576" r="-100948" b="-10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11"/>
                          <a:stretch>
                            <a:fillRect l="-100474" t="-107576" r="-948" b="-10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11"/>
                          <a:stretch>
                            <a:fillRect l="-474" t="-210769" r="-100948" b="-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11"/>
                          <a:stretch>
                            <a:fillRect l="-100474" t="-210769" r="-948" b="-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0997722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4764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של התפלגות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80767" y="1881434"/>
                <a:ext cx="10292751" cy="4208815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 smtClean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ההסתברות </a:t>
                </a:r>
                <a:r>
                  <a:rPr lang="he-IL" sz="2400" dirty="0"/>
                  <a:t>לקבל ערך שהוא לא אחד מתוך</a:t>
                </a:r>
                <a:r>
                  <a:rPr lang="he-IL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err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היא </a:t>
                </a:r>
                <a:r>
                  <a:rPr lang="he-IL" sz="2400" dirty="0"/>
                  <a:t>אפס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ההסתברות </a:t>
                </a:r>
                <a:r>
                  <a:rPr lang="he-IL" sz="2400" dirty="0"/>
                  <a:t>לקבל אחד מתוך קבוצה של ערכים </a:t>
                </a:r>
                <a:r>
                  <a:rPr lang="he-IL" sz="2400" dirty="0" smtClean="0"/>
                  <a:t>היא </a:t>
                </a:r>
                <a:r>
                  <a:rPr lang="he-IL" sz="2400" dirty="0"/>
                  <a:t>סכום ההסתברויות של </a:t>
                </a:r>
                <a:r>
                  <a:rPr lang="he-IL" sz="2400" dirty="0" smtClean="0"/>
                  <a:t>הערכים</a:t>
                </a:r>
              </a:p>
              <a:p>
                <a:r>
                  <a:rPr lang="he-IL" dirty="0" smtClean="0"/>
                  <a:t>לדוגמא, ההסתברות לקבל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he-IL" dirty="0" smtClean="0"/>
                  <a:t> היא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baseline="-25000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baseline="-25000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0767" y="1881434"/>
                <a:ext cx="10292751" cy="4208815"/>
              </a:xfrm>
              <a:blipFill>
                <a:blip r:embed="rId2"/>
                <a:stretch>
                  <a:fillRect t="-1594" r="-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086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Content Placeholder 1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3870271"/>
                  </p:ext>
                </p:extLst>
              </p:nvPr>
            </p:nvGraphicFramePr>
            <p:xfrm>
              <a:off x="2361076" y="1661633"/>
              <a:ext cx="5807150" cy="237556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61430">
                      <a:extLst>
                        <a:ext uri="{9D8B030D-6E8A-4147-A177-3AD203B41FA5}">
                          <a16:colId xmlns:a16="http://schemas.microsoft.com/office/drawing/2014/main" val="130734944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2847498395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2522589415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3826214619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4155395780"/>
                        </a:ext>
                      </a:extLst>
                    </a:gridCol>
                  </a:tblGrid>
                  <a:tr h="475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6566453"/>
                      </a:ext>
                    </a:extLst>
                  </a:tr>
                  <a:tr h="4751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7953529"/>
                      </a:ext>
                    </a:extLst>
                  </a:tr>
                  <a:tr h="475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49481192"/>
                      </a:ext>
                    </a:extLst>
                  </a:tr>
                  <a:tr h="475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2024250"/>
                      </a:ext>
                    </a:extLst>
                  </a:tr>
                  <a:tr h="475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91752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Content Placeholder 1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3870271"/>
                  </p:ext>
                </p:extLst>
              </p:nvPr>
            </p:nvGraphicFramePr>
            <p:xfrm>
              <a:off x="2361076" y="1661633"/>
              <a:ext cx="5807150" cy="237556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61430">
                      <a:extLst>
                        <a:ext uri="{9D8B030D-6E8A-4147-A177-3AD203B41FA5}">
                          <a16:colId xmlns:a16="http://schemas.microsoft.com/office/drawing/2014/main" val="130734944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2847498395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2522589415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3826214619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4155395780"/>
                        </a:ext>
                      </a:extLst>
                    </a:gridCol>
                  </a:tblGrid>
                  <a:tr h="475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24" t="-1282" r="-400524" b="-4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053" t="-1282" r="-302632" b="-4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282" r="-201047" b="-4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79" t="-1282" r="-102105" b="-4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9476" t="-1282" r="-1571" b="-4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6566453"/>
                      </a:ext>
                    </a:extLst>
                  </a:tr>
                  <a:tr h="475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24" t="-101282" r="-400524" b="-3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053" t="-101282" r="-302632" b="-3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01282" r="-201047" b="-3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79" t="-101282" r="-102105" b="-3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9476" t="-101282" r="-1571" b="-3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7953529"/>
                      </a:ext>
                    </a:extLst>
                  </a:tr>
                  <a:tr h="475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24" t="-198734" r="-40052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053" t="-198734" r="-30263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98734" r="-20104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79" t="-198734" r="-10210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9476" t="-198734" r="-1571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49481192"/>
                      </a:ext>
                    </a:extLst>
                  </a:tr>
                  <a:tr h="475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24" t="-302564" r="-400524" b="-1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053" t="-302564" r="-302632" b="-1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302564" r="-201047" b="-1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79" t="-302564" r="-102105" b="-1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9476" t="-302564" r="-1571" b="-10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2024250"/>
                      </a:ext>
                    </a:extLst>
                  </a:tr>
                  <a:tr h="475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24" t="-402564" r="-400524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053" t="-402564" r="-302632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402564" r="-201047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79" t="-402564" r="-102105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9476" t="-402564" r="-1571" b="-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917529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TextBox 15"/>
          <p:cNvSpPr txBox="1"/>
          <p:nvPr/>
        </p:nvSpPr>
        <p:spPr>
          <a:xfrm>
            <a:off x="9155511" y="2611033"/>
            <a:ext cx="1673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מרחב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Right Brace 16"/>
          <p:cNvSpPr/>
          <p:nvPr/>
        </p:nvSpPr>
        <p:spPr>
          <a:xfrm>
            <a:off x="8449218" y="1661633"/>
            <a:ext cx="425301" cy="2375565"/>
          </a:xfrm>
          <a:prstGeom prst="rightBrace">
            <a:avLst>
              <a:gd name="adj1" fmla="val 83333"/>
              <a:gd name="adj2" fmla="val 50448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 txBox="1">
                <a:spLocks/>
              </p:cNvSpPr>
              <p:nvPr/>
            </p:nvSpPr>
            <p:spPr>
              <a:xfrm>
                <a:off x="727998" y="4703336"/>
                <a:ext cx="10292751" cy="161454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/>
                <a:r>
                  <a:rPr lang="he-IL" dirty="0"/>
                  <a:t>מאורע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: התקבלה תוצאה עבורה המשתנה המקרי מקבל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/>
              </a:p>
              <a:p>
                <a:pPr marL="342900" indent="-342900"/>
                <a:r>
                  <a:rPr lang="he-IL" dirty="0"/>
                  <a:t>מאורע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: התקבלה תוצאה עבורה המשתנה המקרי מקבל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he-IL" dirty="0"/>
              </a:p>
              <a:p>
                <a:pPr marL="342900" indent="-342900"/>
                <a:r>
                  <a:rPr lang="he-IL" dirty="0"/>
                  <a:t>המאורעות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 זרים: כל </a:t>
                </a:r>
                <a:r>
                  <a:rPr lang="he-IL" dirty="0" smtClean="0"/>
                  <a:t>תוצאה </a:t>
                </a:r>
                <a:r>
                  <a:rPr lang="he-IL" dirty="0"/>
                  <a:t>במרחב המדגם מקבלת ערך מספרי אחד בלבד</a:t>
                </a:r>
                <a:r>
                  <a:rPr lang="he-IL" dirty="0" smtClean="0"/>
                  <a:t>!</a:t>
                </a:r>
                <a:endParaRPr lang="en-US" dirty="0"/>
              </a:p>
            </p:txBody>
          </p:sp>
        </mc:Choice>
        <mc:Fallback xmlns=""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998" y="4703336"/>
                <a:ext cx="10292751" cy="1614546"/>
              </a:xfrm>
              <a:prstGeom prst="rect">
                <a:avLst/>
              </a:prstGeom>
              <a:blipFill>
                <a:blip r:embed="rId3"/>
                <a:stretch>
                  <a:fillRect t="-4545" r="-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316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Content Placeholder 1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74314261"/>
                  </p:ext>
                </p:extLst>
              </p:nvPr>
            </p:nvGraphicFramePr>
            <p:xfrm>
              <a:off x="2361076" y="1661633"/>
              <a:ext cx="5807150" cy="237556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61430">
                      <a:extLst>
                        <a:ext uri="{9D8B030D-6E8A-4147-A177-3AD203B41FA5}">
                          <a16:colId xmlns:a16="http://schemas.microsoft.com/office/drawing/2014/main" val="130734944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2847498395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2522589415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3826214619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4155395780"/>
                        </a:ext>
                      </a:extLst>
                    </a:gridCol>
                  </a:tblGrid>
                  <a:tr h="475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6566453"/>
                      </a:ext>
                    </a:extLst>
                  </a:tr>
                  <a:tr h="475113"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7953529"/>
                      </a:ext>
                    </a:extLst>
                  </a:tr>
                  <a:tr h="475113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49481192"/>
                      </a:ext>
                    </a:extLst>
                  </a:tr>
                  <a:tr h="475113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solidFill>
                          <a:schemeClr val="bg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solidFill>
                          <a:schemeClr val="bg2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2024250"/>
                      </a:ext>
                    </a:extLst>
                  </a:tr>
                  <a:tr h="475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400" b="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91752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Content Placeholder 1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74314261"/>
                  </p:ext>
                </p:extLst>
              </p:nvPr>
            </p:nvGraphicFramePr>
            <p:xfrm>
              <a:off x="2361076" y="1661633"/>
              <a:ext cx="5807150" cy="237556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61430">
                      <a:extLst>
                        <a:ext uri="{9D8B030D-6E8A-4147-A177-3AD203B41FA5}">
                          <a16:colId xmlns:a16="http://schemas.microsoft.com/office/drawing/2014/main" val="130734944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2847498395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2522589415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3826214619"/>
                        </a:ext>
                      </a:extLst>
                    </a:gridCol>
                    <a:gridCol w="1161430">
                      <a:extLst>
                        <a:ext uri="{9D8B030D-6E8A-4147-A177-3AD203B41FA5}">
                          <a16:colId xmlns:a16="http://schemas.microsoft.com/office/drawing/2014/main" val="4155395780"/>
                        </a:ext>
                      </a:extLst>
                    </a:gridCol>
                  </a:tblGrid>
                  <a:tr h="475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1"/>
                          <a:stretch>
                            <a:fillRect l="-524" t="-1282" r="-400524" b="-40384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1"/>
                          <a:stretch>
                            <a:fillRect l="-101053" t="-641" r="-302632" b="-151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1"/>
                          <a:stretch>
                            <a:fillRect l="-301579" t="-1282" r="-102105" b="-40384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1"/>
                          <a:stretch>
                            <a:fillRect l="-399476" t="-641" r="-1571" b="-151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6566453"/>
                      </a:ext>
                    </a:extLst>
                  </a:tr>
                  <a:tr h="475113"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1"/>
                          <a:stretch>
                            <a:fillRect l="-200000" t="-50318" r="-201047" b="-100637"/>
                          </a:stretch>
                        </a:blipFill>
                      </a:tcPr>
                    </a:tc>
                    <a:tc rowSpan="4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7953529"/>
                      </a:ext>
                    </a:extLst>
                  </a:tr>
                  <a:tr h="475113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49481192"/>
                      </a:ext>
                    </a:extLst>
                  </a:tr>
                  <a:tr h="475113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solidFill>
                          <a:schemeClr val="bg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solidFill>
                          <a:schemeClr val="bg2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1"/>
                          <a:stretch>
                            <a:fillRect l="-399476" t="-302564" r="-1571" b="-10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2024250"/>
                      </a:ext>
                    </a:extLst>
                  </a:tr>
                  <a:tr h="475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1"/>
                          <a:stretch>
                            <a:fillRect l="-524" t="-402564" r="-400524" b="-2564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1"/>
                          <a:stretch>
                            <a:fillRect l="-50394" t="-402564" r="-100787" b="-256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1"/>
                          <a:stretch>
                            <a:fillRect l="-399476" t="-402564" r="-1571" b="-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917529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TextBox 15"/>
          <p:cNvSpPr txBox="1"/>
          <p:nvPr/>
        </p:nvSpPr>
        <p:spPr>
          <a:xfrm>
            <a:off x="9155511" y="2611033"/>
            <a:ext cx="1673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מרחב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Right Brace 16"/>
          <p:cNvSpPr/>
          <p:nvPr/>
        </p:nvSpPr>
        <p:spPr>
          <a:xfrm>
            <a:off x="8449218" y="1661633"/>
            <a:ext cx="425301" cy="2375565"/>
          </a:xfrm>
          <a:prstGeom prst="rightBrace">
            <a:avLst>
              <a:gd name="adj1" fmla="val 83333"/>
              <a:gd name="adj2" fmla="val 50448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 txBox="1">
                <a:spLocks/>
              </p:cNvSpPr>
              <p:nvPr/>
            </p:nvSpPr>
            <p:spPr>
              <a:xfrm>
                <a:off x="2361076" y="4889716"/>
                <a:ext cx="8003381" cy="155624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 algn="l" rtl="0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mtClean="0">
                            <a:latin typeface="Cambria Math" panose="02040503050406030204" pitchFamily="18" charset="0"/>
                          </a:rPr>
                          <m:t>or</m:t>
                        </m:r>
                        <m:r>
                          <m:rPr>
                            <m:nor/>
                          </m:rPr>
                          <a:rPr lang="en-US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marL="342900" indent="-342900"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marL="342900" indent="-342900"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indent="-342900"/>
                <a:endParaRPr lang="en-US" dirty="0"/>
              </a:p>
            </p:txBody>
          </p:sp>
        </mc:Choice>
        <mc:Fallback xmlns=""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1076" y="4889716"/>
                <a:ext cx="8003381" cy="1556240"/>
              </a:xfrm>
              <a:prstGeom prst="rect">
                <a:avLst/>
              </a:prstGeom>
              <a:blipFill>
                <a:blip r:embed="rId22"/>
                <a:stretch>
                  <a:fillRect l="-990" t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278367" y="5403061"/>
                <a:ext cx="13033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ו-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זרים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367" y="5403061"/>
                <a:ext cx="1303306" cy="400110"/>
              </a:xfrm>
              <a:prstGeom prst="rect">
                <a:avLst/>
              </a:prstGeom>
              <a:blipFill>
                <a:blip r:embed="rId23"/>
                <a:stretch>
                  <a:fillRect l="-4673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106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של התפלגות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9623" y="1790808"/>
                <a:ext cx="10292751" cy="4200089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>
                    <a:latin typeface="Cambria Math" panose="02040503050406030204" pitchFamily="18" charset="0"/>
                  </a:rPr>
                  <a:t>מהי ההסתברות לקבל ערך כלשהו?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or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or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or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or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…+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he-IL" sz="2400" dirty="0" smtClean="0">
                  <a:latin typeface="Cambria Math" panose="02040503050406030204" pitchFamily="18" charset="0"/>
                </a:endParaRPr>
              </a:p>
              <a:p>
                <a:r>
                  <a:rPr lang="he-IL" sz="2400" dirty="0" smtClean="0">
                    <a:latin typeface="Cambria Math" panose="02040503050406030204" pitchFamily="18" charset="0"/>
                  </a:rPr>
                  <a:t>הסתברות זו חייבת להיות שווה 1, מכיוון שהמ"מ חייב בהכרח לקבל ערך כלשהו</a:t>
                </a:r>
              </a:p>
              <a:p>
                <a:r>
                  <a:rPr lang="he-IL" sz="2400" dirty="0" smtClean="0">
                    <a:latin typeface="Cambria Math" panose="02040503050406030204" pitchFamily="18" charset="0"/>
                  </a:rPr>
                  <a:t>לכן,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nary>
                  </m:oMath>
                </a14:m>
                <a:endParaRPr lang="he-IL" sz="2400" dirty="0" smtClean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נקרא "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נִרְמוּל</a:t>
                </a:r>
                <a:r>
                  <a:rPr lang="he-IL" sz="2400" dirty="0" smtClean="0"/>
                  <a:t>"</a:t>
                </a:r>
                <a:r>
                  <a:rPr lang="he-IL" dirty="0"/>
                  <a:t> </a:t>
                </a:r>
                <a:r>
                  <a:rPr lang="he-IL" dirty="0" smtClean="0"/>
                  <a:t>(</a:t>
                </a:r>
                <a:r>
                  <a:rPr lang="en-US" dirty="0" smtClean="0"/>
                  <a:t>normalization</a:t>
                </a:r>
                <a:r>
                  <a:rPr lang="he-IL" dirty="0" smtClean="0"/>
                  <a:t>)</a:t>
                </a:r>
                <a:endParaRPr lang="he-IL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9623" y="1790808"/>
                <a:ext cx="10292751" cy="4200089"/>
              </a:xfrm>
              <a:blipFill>
                <a:blip r:embed="rId2"/>
                <a:stretch>
                  <a:fillRect t="-1887" r="-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090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של התפלגות: </a:t>
            </a:r>
            <a:r>
              <a:rPr lang="he-IL" dirty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6859" y="1418895"/>
                <a:ext cx="11258603" cy="510703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נחזור לדוגמא של מספר העצים ב- 3 הטלות מטבע</a:t>
                </a:r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כל ההסתברויות נמצאות בתחום </a:t>
                </a:r>
                <a:r>
                  <a:rPr lang="en-US" dirty="0" smtClean="0"/>
                  <a:t>[0,1]</a:t>
                </a:r>
                <a:endParaRPr lang="he-IL" dirty="0" smtClean="0"/>
              </a:p>
              <a:p>
                <a:r>
                  <a:rPr lang="he-IL" dirty="0" smtClean="0"/>
                  <a:t>ההסתברות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לקבל כל ערך מלבד </a:t>
                </a:r>
                <a:r>
                  <a:rPr lang="en-US" dirty="0" smtClean="0"/>
                  <a:t>0,1,2,3</a:t>
                </a:r>
                <a:r>
                  <a:rPr lang="he-IL" dirty="0" smtClean="0"/>
                  <a:t> היא אפס. לדוגמא: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ההסתברות </a:t>
                </a:r>
                <a:r>
                  <a:rPr lang="he-IL" dirty="0"/>
                  <a:t>לקבל עץ אחד או שני עצים: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or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/>
              </a:p>
              <a:p>
                <a:endParaRPr lang="he-IL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6859" y="1418895"/>
                <a:ext cx="11258603" cy="5107033"/>
              </a:xfrm>
              <a:blipFill>
                <a:blip r:embed="rId2"/>
                <a:stretch>
                  <a:fillRect l="-1137" t="-202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10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1756281"/>
                  </p:ext>
                </p:extLst>
              </p:nvPr>
            </p:nvGraphicFramePr>
            <p:xfrm>
              <a:off x="2366291" y="1303281"/>
              <a:ext cx="2565304" cy="1980970"/>
            </p:xfrm>
            <a:graphic>
              <a:graphicData uri="http://schemas.openxmlformats.org/drawingml/2006/table">
                <a:tbl>
                  <a:tblPr rtl="1"/>
                  <a:tblGrid>
                    <a:gridCol w="1282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826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m:rPr>
                                    <m:lit/>
                                  </m:rP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09977228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m:rPr>
                                    <m:lit/>
                                  </m:rP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4125513"/>
                      </a:ext>
                    </a:extLst>
                  </a:tr>
                  <a:tr h="2958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935238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10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1756281"/>
                  </p:ext>
                </p:extLst>
              </p:nvPr>
            </p:nvGraphicFramePr>
            <p:xfrm>
              <a:off x="2366291" y="1303281"/>
              <a:ext cx="2565304" cy="1980970"/>
            </p:xfrm>
            <a:graphic>
              <a:graphicData uri="http://schemas.openxmlformats.org/drawingml/2006/table">
                <a:tbl>
                  <a:tblPr rtl="1"/>
                  <a:tblGrid>
                    <a:gridCol w="1282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826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7"/>
                          <a:stretch>
                            <a:fillRect l="-474" t="-9231" r="-100948" b="-4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7"/>
                          <a:stretch>
                            <a:fillRect l="-474" t="-109231" r="-100948" b="-3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7"/>
                          <a:stretch>
                            <a:fillRect l="-100952" t="-109231" r="-1429" b="-31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7"/>
                          <a:stretch>
                            <a:fillRect l="-474" t="-206061" r="-100948" b="-2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7"/>
                          <a:stretch>
                            <a:fillRect l="-100952" t="-206061" r="-1429" b="-2106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09977228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7"/>
                          <a:stretch>
                            <a:fillRect l="-474" t="-310769" r="-100948" b="-1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7"/>
                          <a:stretch>
                            <a:fillRect l="-100952" t="-310769" r="-1429" b="-11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4125513"/>
                      </a:ext>
                    </a:extLst>
                  </a:tr>
                  <a:tr h="39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7"/>
                          <a:stretch>
                            <a:fillRect l="-474" t="-410769" r="-100948" b="-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697" marB="45697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7"/>
                          <a:stretch>
                            <a:fillRect l="-100952" t="-410769" r="-1429" b="-1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935238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2712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 של התפלגות של מ"מ בדיד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ההצגה המקובלת היא באמצעות דיאגרמת עמודות (</a:t>
            </a:r>
            <a:r>
              <a:rPr lang="en-US" sz="2400" dirty="0" smtClean="0"/>
              <a:t>bar plot</a:t>
            </a:r>
            <a:r>
              <a:rPr lang="he-IL" sz="2400" dirty="0" smtClean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7476" r="2223"/>
          <a:stretch/>
        </p:blipFill>
        <p:spPr>
          <a:xfrm>
            <a:off x="3138702" y="2639604"/>
            <a:ext cx="5443267" cy="39502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73216" y="2981740"/>
            <a:ext cx="2394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העצים מתוך שלוש הטלות מטבע 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6570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משתנים מקריים בדידים</a:t>
            </a:r>
          </a:p>
          <a:p>
            <a:pPr lvl="1"/>
            <a:r>
              <a:rPr lang="he-IL" dirty="0" smtClean="0"/>
              <a:t>התפלגות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תוחלת</a:t>
            </a:r>
          </a:p>
          <a:p>
            <a:pPr lvl="1"/>
            <a:r>
              <a:rPr lang="he-IL" dirty="0" smtClean="0"/>
              <a:t>שונות</a:t>
            </a:r>
          </a:p>
          <a:p>
            <a:pPr lvl="1"/>
            <a:r>
              <a:rPr lang="he-IL" dirty="0" smtClean="0"/>
              <a:t>טרנספורמציות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9486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"ממוצע" של מ"מ בדיד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95223" y="1654173"/>
                <a:ext cx="10758577" cy="4686242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כיצד נגדיר את "הממוצע"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?</a:t>
                </a:r>
              </a:p>
              <a:p>
                <a:r>
                  <a:rPr lang="he-IL" sz="2400" dirty="0" smtClean="0"/>
                  <a:t>דוגמא: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/>
                  <a:t> מ"מ המתאר תוצאת ניסוי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/>
                  <a:t> מקבל רק שני ערכים </a:t>
                </a:r>
                <a:r>
                  <a:rPr lang="he-IL" sz="2000" dirty="0" smtClean="0"/>
                  <a:t>אפשריים בהסתברות שווה</a:t>
                </a:r>
                <a:endParaRPr lang="en-US" sz="2000" dirty="0" smtClean="0"/>
              </a:p>
              <a:p>
                <a:pPr lvl="1"/>
                <a:r>
                  <a:rPr lang="en-US" sz="2000" dirty="0" smtClean="0"/>
                  <a:t>“Average of X” = (3 + 7) / 2 = </a:t>
                </a:r>
                <a:r>
                  <a:rPr lang="en-US" sz="2000" dirty="0"/>
                  <a:t>5</a:t>
                </a:r>
                <a:endParaRPr lang="en-US" sz="2000" dirty="0" smtClean="0"/>
              </a:p>
              <a:p>
                <a:r>
                  <a:rPr lang="he-IL" sz="2400" dirty="0" smtClean="0"/>
                  <a:t>דוגמא שנייה: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/>
                  <a:t> מקבל רק שני ערכים אפשריים </a:t>
                </a:r>
                <a:r>
                  <a:rPr lang="he-IL" sz="2000" dirty="0" smtClean="0"/>
                  <a:t>בהסתברויות שונות</a:t>
                </a:r>
              </a:p>
              <a:p>
                <a:pPr lvl="1"/>
                <a:r>
                  <a:rPr lang="he-IL" sz="2000" dirty="0" smtClean="0"/>
                  <a:t>ממוצע פשוט לא מייצג את הסיכוי הגבוה יותר לקבל </a:t>
                </a:r>
                <a:r>
                  <a:rPr lang="en-US" sz="2000" dirty="0" smtClean="0"/>
                  <a:t>7</a:t>
                </a:r>
                <a:endParaRPr lang="he-IL" sz="2000" dirty="0" smtClean="0"/>
              </a:p>
              <a:p>
                <a:pPr lvl="1"/>
                <a:r>
                  <a:rPr lang="he-IL" sz="2000" dirty="0" smtClean="0"/>
                  <a:t>נשתמש בממוצע משוקלל</a:t>
                </a:r>
                <a:endParaRPr lang="en-US" sz="2000" dirty="0" smtClean="0"/>
              </a:p>
              <a:p>
                <a:pPr lvl="1"/>
                <a:r>
                  <a:rPr lang="en-US" sz="2000" dirty="0" smtClean="0"/>
                  <a:t>“Average of X” = 3 * 0.25 + 7 * 0.75 = 6</a:t>
                </a:r>
              </a:p>
              <a:p>
                <a:r>
                  <a:rPr lang="he-IL" sz="2400" dirty="0" smtClean="0">
                    <a:solidFill>
                      <a:srgbClr val="960000"/>
                    </a:solidFill>
                    <a:sym typeface="Wingdings" panose="05000000000000000000" pitchFamily="2" charset="2"/>
                  </a:rPr>
                  <a:t> </a:t>
                </a:r>
                <a:r>
                  <a:rPr lang="he-IL" sz="2400" dirty="0" smtClean="0">
                    <a:solidFill>
                      <a:srgbClr val="960000"/>
                    </a:solidFill>
                  </a:rPr>
                  <a:t>הגיוני לתת לכל ערך אפשרי משקל בממוצע </a:t>
                </a:r>
                <a:r>
                  <a:rPr lang="en-US" sz="2400" dirty="0" smtClean="0">
                    <a:solidFill>
                      <a:srgbClr val="960000"/>
                    </a:solidFill>
                  </a:rPr>
                  <a:t/>
                </a:r>
                <a:br>
                  <a:rPr lang="en-US" sz="2400" dirty="0" smtClean="0">
                    <a:solidFill>
                      <a:srgbClr val="960000"/>
                    </a:solidFill>
                  </a:rPr>
                </a:br>
                <a:r>
                  <a:rPr lang="he-IL" sz="2400" dirty="0" smtClean="0">
                    <a:solidFill>
                      <a:srgbClr val="960000"/>
                    </a:solidFill>
                  </a:rPr>
                  <a:t>בהתאם להסתברות לקבל ערך זה</a:t>
                </a:r>
                <a:endParaRPr lang="en-US" sz="2400" dirty="0">
                  <a:solidFill>
                    <a:srgbClr val="96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5223" y="1654173"/>
                <a:ext cx="10758577" cy="4686242"/>
              </a:xfrm>
              <a:blipFill>
                <a:blip r:embed="rId2"/>
                <a:stretch>
                  <a:fillRect t="-1560" r="-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0160224"/>
                  </p:ext>
                </p:extLst>
              </p:nvPr>
            </p:nvGraphicFramePr>
            <p:xfrm>
              <a:off x="1358536" y="2176408"/>
              <a:ext cx="2743474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371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73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0160224"/>
                  </p:ext>
                </p:extLst>
              </p:nvPr>
            </p:nvGraphicFramePr>
            <p:xfrm>
              <a:off x="1358536" y="2176408"/>
              <a:ext cx="2743474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371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73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442" t="-9231" r="-100442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2173079"/>
                  </p:ext>
                </p:extLst>
              </p:nvPr>
            </p:nvGraphicFramePr>
            <p:xfrm>
              <a:off x="1358536" y="4494436"/>
              <a:ext cx="2743474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371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73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2173079"/>
                  </p:ext>
                </p:extLst>
              </p:nvPr>
            </p:nvGraphicFramePr>
            <p:xfrm>
              <a:off x="1358536" y="4494436"/>
              <a:ext cx="2743474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371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73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4"/>
                          <a:stretch>
                            <a:fillRect l="-442" t="-9231" r="-100442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9008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תוחלת של מ"מ בדיד (</a:t>
            </a:r>
            <a:r>
              <a:rPr lang="en-US" dirty="0" smtClean="0"/>
              <a:t>mean, expectation, expected value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2424348"/>
                <a:ext cx="10515600" cy="920063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>
                    <a:solidFill>
                      <a:srgbClr val="0033CC"/>
                    </a:solidFill>
                  </a:rPr>
                  <a:t>התוחלת</a:t>
                </a:r>
                <a:r>
                  <a:rPr lang="he-IL" sz="2400" dirty="0" smtClean="0"/>
                  <a:t> של מ"מ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המקבל ערכים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בהסתברויות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היא: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2424348"/>
                <a:ext cx="10515600" cy="920063"/>
              </a:xfrm>
              <a:blipFill>
                <a:blip r:embed="rId2"/>
                <a:stretch>
                  <a:fillRect t="-794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905414" y="3412465"/>
            <a:ext cx="2942820" cy="120631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17433" y="3412465"/>
                <a:ext cx="3854175" cy="113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𝐸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7433" y="3412465"/>
                <a:ext cx="3854175" cy="11382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40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תוחלת של מ"מ בדיד: </a:t>
            </a:r>
            <a:r>
              <a:rPr lang="he-IL" dirty="0" err="1" smtClean="0"/>
              <a:t>קוביה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4172"/>
                <a:ext cx="10711071" cy="4816202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מטילים </a:t>
                </a:r>
                <a:r>
                  <a:rPr lang="he-IL" sz="2400" dirty="0" err="1" smtClean="0"/>
                  <a:t>קוביה</a:t>
                </a:r>
                <a:endParaRPr lang="he-IL" sz="2400" dirty="0" smtClean="0"/>
              </a:p>
              <a:p>
                <a:r>
                  <a:rPr lang="he-IL" sz="2400" dirty="0" smtClean="0"/>
                  <a:t>מהי התוחלת של תוצאת ההטלה?</a:t>
                </a:r>
              </a:p>
              <a:p>
                <a:r>
                  <a:rPr lang="he-IL" sz="2400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את תוצאת ההטלה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sz="24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כעת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יקבל 10 אם יצא 1 או 2, אחרת יקבל 25</a:t>
                </a:r>
              </a:p>
              <a:p>
                <a:r>
                  <a:rPr lang="he-IL" sz="2400" dirty="0" smtClean="0"/>
                  <a:t>מהי התוחלת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?</a:t>
                </a:r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4172"/>
                <a:ext cx="10711071" cy="4816202"/>
              </a:xfrm>
              <a:blipFill>
                <a:blip r:embed="rId2"/>
                <a:stretch>
                  <a:fillRect t="-1646" r="-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96571" y="1552110"/>
                <a:ext cx="2660824" cy="113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𝐸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571" y="1552110"/>
                <a:ext cx="2660824" cy="11382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023" y="1286946"/>
            <a:ext cx="2208486" cy="2208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8372819"/>
                  </p:ext>
                </p:extLst>
              </p:nvPr>
            </p:nvGraphicFramePr>
            <p:xfrm>
              <a:off x="918481" y="3663931"/>
              <a:ext cx="2102078" cy="2773484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8633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3877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522285333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239679333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2126624507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25559422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8372819"/>
                  </p:ext>
                </p:extLst>
              </p:nvPr>
            </p:nvGraphicFramePr>
            <p:xfrm>
              <a:off x="918481" y="3663931"/>
              <a:ext cx="2102078" cy="2773484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8633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3877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5"/>
                          <a:stretch>
                            <a:fillRect l="-704" t="-9231" r="-145070" b="-6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522285333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239679333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2126624507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1/6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255594227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9988432"/>
                  </p:ext>
                </p:extLst>
              </p:nvPr>
            </p:nvGraphicFramePr>
            <p:xfrm>
              <a:off x="4850296" y="4874295"/>
              <a:ext cx="1891020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79771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33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25</a:t>
                          </a: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2/3</a:t>
                          </a: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9988432"/>
                  </p:ext>
                </p:extLst>
              </p:nvPr>
            </p:nvGraphicFramePr>
            <p:xfrm>
              <a:off x="4850296" y="4874295"/>
              <a:ext cx="1891020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79771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33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6"/>
                          <a:stretch>
                            <a:fillRect l="-6870" t="-9231" r="-143511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1655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משתנה מקרי לעומת מדגם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80297"/>
            <a:ext cx="10515600" cy="3958351"/>
          </a:xfrm>
        </p:spPr>
        <p:txBody>
          <a:bodyPr>
            <a:normAutofit/>
          </a:bodyPr>
          <a:lstStyle/>
          <a:p>
            <a:r>
              <a:rPr lang="he-IL" sz="2400" dirty="0" smtClean="0"/>
              <a:t>ממוצע המדגם או שונות המדגם הם מדדים המחושבים על סמך אוסף של תצפיות</a:t>
            </a:r>
          </a:p>
          <a:p>
            <a:r>
              <a:rPr lang="he-IL" sz="2400" dirty="0" smtClean="0"/>
              <a:t>נקראים </a:t>
            </a:r>
            <a:r>
              <a:rPr lang="he-IL" sz="2400" dirty="0" smtClean="0">
                <a:solidFill>
                  <a:srgbClr val="0033CC"/>
                </a:solidFill>
              </a:rPr>
              <a:t>סְטַטִיסְטִים</a:t>
            </a:r>
            <a:r>
              <a:rPr lang="he-IL" sz="2400" dirty="0" smtClean="0"/>
              <a:t> של המדגם</a:t>
            </a:r>
          </a:p>
          <a:p>
            <a:r>
              <a:rPr lang="he-IL" dirty="0" smtClean="0"/>
              <a:t>יכולה להיות, אבל לא חייבת להיות, חוקיות מסוימת בתצפיות</a:t>
            </a:r>
          </a:p>
          <a:p>
            <a:endParaRPr lang="he-IL" sz="2400" dirty="0"/>
          </a:p>
          <a:p>
            <a:r>
              <a:rPr lang="he-IL" dirty="0" smtClean="0"/>
              <a:t>משתנה מקרי מקבל ערכים מסוימים בהסתברויות ידועות</a:t>
            </a:r>
          </a:p>
          <a:p>
            <a:r>
              <a:rPr lang="he-IL" sz="2400" dirty="0" smtClean="0"/>
              <a:t>בשימושים מסוימים, מייצג מודל למערכת שיש בה אי-ודאות</a:t>
            </a:r>
          </a:p>
          <a:p>
            <a:r>
              <a:rPr lang="he-IL" dirty="0" smtClean="0"/>
              <a:t>בשימושים אחרים, מייצג </a:t>
            </a:r>
            <a:r>
              <a:rPr lang="he-IL" dirty="0" smtClean="0">
                <a:solidFill>
                  <a:srgbClr val="0033CC"/>
                </a:solidFill>
              </a:rPr>
              <a:t>תכונה של כלל </a:t>
            </a:r>
            <a:r>
              <a:rPr lang="he-IL" dirty="0" err="1" smtClean="0">
                <a:solidFill>
                  <a:srgbClr val="0033CC"/>
                </a:solidFill>
              </a:rPr>
              <a:t>האוכלוסיה</a:t>
            </a:r>
            <a:r>
              <a:rPr lang="he-IL" dirty="0" smtClean="0"/>
              <a:t> (גובה, משקל, וכו')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641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משתנה מקרי לעומת 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174157" y="1654480"/>
              <a:ext cx="10355037" cy="1889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084443">
                      <a:extLst>
                        <a:ext uri="{9D8B030D-6E8A-4147-A177-3AD203B41FA5}">
                          <a16:colId xmlns:a16="http://schemas.microsoft.com/office/drawing/2014/main" val="2743720412"/>
                        </a:ext>
                      </a:extLst>
                    </a:gridCol>
                    <a:gridCol w="3915583">
                      <a:extLst>
                        <a:ext uri="{9D8B030D-6E8A-4147-A177-3AD203B41FA5}">
                          <a16:colId xmlns:a16="http://schemas.microsoft.com/office/drawing/2014/main" val="71044067"/>
                        </a:ext>
                      </a:extLst>
                    </a:gridCol>
                    <a:gridCol w="2355011">
                      <a:extLst>
                        <a:ext uri="{9D8B030D-6E8A-4147-A177-3AD203B41FA5}">
                          <a16:colId xmlns:a16="http://schemas.microsoft.com/office/drawing/2014/main" val="215681082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מקרי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293566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---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מדגם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6418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אין תצפיות,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יש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𝑘</m:t>
                              </m:r>
                            </m:oMath>
                          </a14:m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ערכים אפשריים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עם הסתברויות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תצפיות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81031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𝑋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כמה פעמים התקבל כל ערך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5255061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6124571"/>
                  </p:ext>
                </p:extLst>
              </p:nvPr>
            </p:nvGraphicFramePr>
            <p:xfrm>
              <a:off x="1174157" y="1654480"/>
              <a:ext cx="10355037" cy="1889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084443">
                      <a:extLst>
                        <a:ext uri="{9D8B030D-6E8A-4147-A177-3AD203B41FA5}">
                          <a16:colId xmlns:a16="http://schemas.microsoft.com/office/drawing/2014/main" val="2743720412"/>
                        </a:ext>
                      </a:extLst>
                    </a:gridCol>
                    <a:gridCol w="3915583">
                      <a:extLst>
                        <a:ext uri="{9D8B030D-6E8A-4147-A177-3AD203B41FA5}">
                          <a16:colId xmlns:a16="http://schemas.microsoft.com/office/drawing/2014/main" val="71044067"/>
                        </a:ext>
                      </a:extLst>
                    </a:gridCol>
                    <a:gridCol w="2355011">
                      <a:extLst>
                        <a:ext uri="{9D8B030D-6E8A-4147-A177-3AD203B41FA5}">
                          <a16:colId xmlns:a16="http://schemas.microsoft.com/office/drawing/2014/main" val="215681082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מקרי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2935664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---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673" t="-109231" r="-60592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מדגם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641896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9" t="-117241" r="-153651" b="-69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673" t="-117241" r="-60592" b="-69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תצפיות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810316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9" t="-387692" r="-153651" b="-2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כמה פעמים התקבל כל ערך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5255061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9860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משתנה מקרי לעומת 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174157" y="1654480"/>
              <a:ext cx="10355037" cy="314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084443">
                      <a:extLst>
                        <a:ext uri="{9D8B030D-6E8A-4147-A177-3AD203B41FA5}">
                          <a16:colId xmlns:a16="http://schemas.microsoft.com/office/drawing/2014/main" val="2743720412"/>
                        </a:ext>
                      </a:extLst>
                    </a:gridCol>
                    <a:gridCol w="3915583">
                      <a:extLst>
                        <a:ext uri="{9D8B030D-6E8A-4147-A177-3AD203B41FA5}">
                          <a16:colId xmlns:a16="http://schemas.microsoft.com/office/drawing/2014/main" val="71044067"/>
                        </a:ext>
                      </a:extLst>
                    </a:gridCol>
                    <a:gridCol w="2355011">
                      <a:extLst>
                        <a:ext uri="{9D8B030D-6E8A-4147-A177-3AD203B41FA5}">
                          <a16:colId xmlns:a16="http://schemas.microsoft.com/office/drawing/2014/main" val="215681082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מקרי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293566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---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מדגם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6418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אין תצפיות,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יש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𝑘</m:t>
                              </m:r>
                            </m:oMath>
                          </a14:m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ערכים אפשריים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עם הסתברויות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תצפיות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81031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𝑋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כמה פעמים התקבל כל ערך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525506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i="0" dirty="0" smtClean="0">
                              <a:solidFill>
                                <a:srgbClr val="0070C0"/>
                              </a:solidFill>
                              <a:latin typeface="+mn-lt"/>
                              <a:cs typeface="David" panose="020E0502060401010101" pitchFamily="34" charset="-79"/>
                            </a:rPr>
                            <a:t>תוחלת</a:t>
                          </a:r>
                          <a:endParaRPr lang="he-IL" sz="20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endParaRPr>
                        </a:p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𝜇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𝑘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solidFill>
                                <a:srgbClr val="0070C0"/>
                              </a:solidFill>
                              <a:cs typeface="David" panose="020E0502060401010101" pitchFamily="34" charset="-79"/>
                            </a:rPr>
                            <a:t>ממוצע המדגם</a:t>
                          </a:r>
                          <a:endParaRPr lang="he-IL" sz="20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51570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53285660"/>
                  </p:ext>
                </p:extLst>
              </p:nvPr>
            </p:nvGraphicFramePr>
            <p:xfrm>
              <a:off x="1174157" y="1654480"/>
              <a:ext cx="10355037" cy="314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084443">
                      <a:extLst>
                        <a:ext uri="{9D8B030D-6E8A-4147-A177-3AD203B41FA5}">
                          <a16:colId xmlns:a16="http://schemas.microsoft.com/office/drawing/2014/main" val="2743720412"/>
                        </a:ext>
                      </a:extLst>
                    </a:gridCol>
                    <a:gridCol w="3915583">
                      <a:extLst>
                        <a:ext uri="{9D8B030D-6E8A-4147-A177-3AD203B41FA5}">
                          <a16:colId xmlns:a16="http://schemas.microsoft.com/office/drawing/2014/main" val="71044067"/>
                        </a:ext>
                      </a:extLst>
                    </a:gridCol>
                    <a:gridCol w="2355011">
                      <a:extLst>
                        <a:ext uri="{9D8B030D-6E8A-4147-A177-3AD203B41FA5}">
                          <a16:colId xmlns:a16="http://schemas.microsoft.com/office/drawing/2014/main" val="215681082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מקרי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2935664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---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673" t="-109231" r="-60592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מדגם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641896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9" t="-117241" r="-153651" b="-2362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673" t="-117241" r="-60592" b="-2362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תצפיות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810316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9" t="-387692" r="-153651" b="-32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כמה פעמים התקבל כל ערך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52550619"/>
                      </a:ext>
                    </a:extLst>
                  </a:tr>
                  <a:tr h="12595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9" t="-153140" r="-153651" b="-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673" t="-153140" r="-60592" b="-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515709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1467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משמעות התוחלת?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631013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>
                    <a:solidFill>
                      <a:srgbClr val="0033CC"/>
                    </a:solidFill>
                  </a:rPr>
                  <a:t>התוחלת</a:t>
                </a:r>
                <a:r>
                  <a:rPr lang="he-IL" sz="2400" dirty="0" smtClean="0"/>
                  <a:t> של מ"מ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he-IL" dirty="0" smtClean="0"/>
                  <a:t> היא ממוצע משוקלל של ערכי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  <a:p>
                <a:endParaRPr lang="en-US" sz="2400" dirty="0" smtClean="0">
                  <a:solidFill>
                    <a:srgbClr val="0070C0"/>
                  </a:solidFill>
                </a:endParaRPr>
              </a:p>
              <a:p>
                <a:r>
                  <a:rPr lang="he-IL" sz="2400" dirty="0" smtClean="0">
                    <a:solidFill>
                      <a:srgbClr val="0033CC"/>
                    </a:solidFill>
                  </a:rPr>
                  <a:t>פירוש נוסף</a:t>
                </a:r>
                <a:r>
                  <a:rPr lang="he-IL" sz="2400" dirty="0" smtClean="0"/>
                  <a:t>: נחזור על הניסוי מספר רב של פעמים, ובכל פעם נקבל ערך אחר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. בסוף נחשב את הממוצע על כל הערכים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. ממוצע זה יהיה שווה לתוחלת.</a:t>
                </a:r>
              </a:p>
              <a:p>
                <a:pPr lvl="1"/>
                <a:endParaRPr lang="he-IL" dirty="0" smtClean="0"/>
              </a:p>
              <a:p>
                <a:r>
                  <a:rPr lang="he-IL" dirty="0" smtClean="0"/>
                  <a:t>רשות: הוכיחו מדוע הממוצע לעיל יהיה שווה לתוחלת. השתמשו בהגדרה של הסתברות כשכיחות יחסית.</a:t>
                </a:r>
              </a:p>
              <a:p>
                <a:endParaRPr lang="he-IL" sz="2400" dirty="0"/>
              </a:p>
              <a:p>
                <a:r>
                  <a:rPr lang="he-IL" sz="2400" dirty="0" smtClean="0">
                    <a:solidFill>
                      <a:srgbClr val="0033CC"/>
                    </a:solidFill>
                  </a:rPr>
                  <a:t>היחידות</a:t>
                </a:r>
                <a:r>
                  <a:rPr lang="he-IL" sz="2400" dirty="0" smtClean="0"/>
                  <a:t> של התוחלת הן אותן היחידות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631013"/>
              </a:xfrm>
              <a:blipFill>
                <a:blip r:embed="rId2"/>
                <a:stretch>
                  <a:fillRect t="-134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459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תוחלת של מ"מ בדיד: </a:t>
            </a:r>
            <a:r>
              <a:rPr lang="he-IL" dirty="0" smtClean="0"/>
              <a:t>רולטה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87919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התוצאות האפשריות ברולטה הן המספרים 0 עד 36, בסיכוי שווה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משקיעים 1 ₪ בהימור שיצא מספר זוגי</a:t>
                </a:r>
              </a:p>
              <a:p>
                <a:r>
                  <a:rPr lang="he-IL" sz="2400" dirty="0" smtClean="0"/>
                  <a:t>אם יצא מספר זוגי, מרוויחים 1 ₪ </a:t>
                </a:r>
                <a:r>
                  <a:rPr lang="he-IL" sz="2000" dirty="0" smtClean="0"/>
                  <a:t>(כלומר מקבלים 2 ₪ פחות סכום ההימור)</a:t>
                </a:r>
              </a:p>
              <a:p>
                <a:r>
                  <a:rPr lang="he-IL" sz="2400" dirty="0" smtClean="0"/>
                  <a:t>אם יצא אי-זוגי או 0, מפסידים 1 ₪ </a:t>
                </a:r>
                <a:r>
                  <a:rPr lang="he-IL" sz="2000" dirty="0" smtClean="0"/>
                  <a:t>(כלומר לא מקבלים כלום)</a:t>
                </a:r>
                <a:endParaRPr lang="he-IL" sz="2400" dirty="0"/>
              </a:p>
              <a:p>
                <a:r>
                  <a:rPr lang="he-IL" sz="2400" dirty="0" smtClean="0"/>
                  <a:t>מהי תוחלת הרווח?</a:t>
                </a:r>
              </a:p>
              <a:p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37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37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37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027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87919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2509409"/>
                  </p:ext>
                </p:extLst>
              </p:nvPr>
            </p:nvGraphicFramePr>
            <p:xfrm>
              <a:off x="1544343" y="4851604"/>
              <a:ext cx="2601638" cy="137151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3008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0081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948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18/37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19/37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2509409"/>
                  </p:ext>
                </p:extLst>
              </p:nvPr>
            </p:nvGraphicFramePr>
            <p:xfrm>
              <a:off x="1544343" y="4851604"/>
              <a:ext cx="2601638" cy="137151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3008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0081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1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4"/>
                          <a:stretch>
                            <a:fillRect l="-5607" t="-9333" r="-100935" b="-2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17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18/37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17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19/37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080887" y="5398173"/>
                <a:ext cx="2660824" cy="964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𝐸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=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887" y="5398173"/>
                <a:ext cx="2660824" cy="9640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97" y="1487919"/>
            <a:ext cx="2739158" cy="273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9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תוחלת של מ"מ בדיד: </a:t>
            </a:r>
            <a:r>
              <a:rPr lang="he-IL" dirty="0" smtClean="0"/>
              <a:t>לוטו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00062"/>
                <a:ext cx="10515600" cy="3687930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חישבנו קודם שיש </a:t>
                </a:r>
                <a:r>
                  <a:rPr lang="en-US" dirty="0" smtClean="0"/>
                  <a:t>16,273,488</a:t>
                </a:r>
                <a:r>
                  <a:rPr lang="he-IL" dirty="0" smtClean="0"/>
                  <a:t> אפשרויות</a:t>
                </a:r>
              </a:p>
              <a:p>
                <a:r>
                  <a:rPr lang="he-IL" sz="2400" dirty="0" smtClean="0"/>
                  <a:t>בטופס מינימלי מסמנים שני ניחושים ועלותו 6 ש"ח</a:t>
                </a:r>
              </a:p>
              <a:p>
                <a:r>
                  <a:rPr lang="he-IL" sz="2400" dirty="0" smtClean="0"/>
                  <a:t>נניח כי פרס הזכייה הוא 10 מיליון ש"ח</a:t>
                </a:r>
              </a:p>
              <a:p>
                <a:r>
                  <a:rPr lang="he-IL" sz="2400" dirty="0" smtClean="0"/>
                  <a:t>מהי תוחלת הרווח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(בש"ח)?</a:t>
                </a:r>
              </a:p>
              <a:p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16273488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16273488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77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00062"/>
                <a:ext cx="10515600" cy="3687930"/>
              </a:xfrm>
              <a:blipFill>
                <a:blip r:embed="rId2"/>
                <a:stretch>
                  <a:fillRect t="-214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2738640"/>
                  </p:ext>
                </p:extLst>
              </p:nvPr>
            </p:nvGraphicFramePr>
            <p:xfrm>
              <a:off x="918481" y="4838790"/>
              <a:ext cx="3584508" cy="137151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47172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1278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948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-6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1 - 2/16,273,488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r>
                            <a:rPr kumimoji="0" lang="en-US" sz="2400" b="0" i="0" u="none" strike="noStrike" cap="none" normalizeH="0" baseline="30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2/16,273,488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2738640"/>
                  </p:ext>
                </p:extLst>
              </p:nvPr>
            </p:nvGraphicFramePr>
            <p:xfrm>
              <a:off x="918481" y="4838790"/>
              <a:ext cx="3584508" cy="137151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47172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1278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1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2479" t="-9333" r="-144215" b="-2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17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-6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1 - </a:t>
                          </a: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2/16,273,488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17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r>
                            <a:rPr kumimoji="0" lang="en-US" sz="2400" b="0" i="0" u="none" strike="noStrike" cap="none" normalizeH="0" baseline="30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2/16,273,488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01989" y="5287992"/>
                <a:ext cx="2660824" cy="964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𝐸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=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1989" y="5287992"/>
                <a:ext cx="2660824" cy="9640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79" y="1423358"/>
            <a:ext cx="2488242" cy="139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7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7476" r="2223"/>
          <a:stretch/>
        </p:blipFill>
        <p:spPr>
          <a:xfrm>
            <a:off x="709971" y="3420704"/>
            <a:ext cx="4490202" cy="32585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תוחלת של מ"מ בדיד: </a:t>
            </a:r>
            <a:r>
              <a:rPr lang="he-IL" dirty="0" smtClean="0"/>
              <a:t>הטלת מטבעות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sz="2400" dirty="0" smtClean="0"/>
                  <a:t>מטילים מטבע 3 פעמים</a:t>
                </a:r>
              </a:p>
              <a:p>
                <a:r>
                  <a:rPr lang="he-IL" sz="2400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את מספר הפעמים שיצא עץ</a:t>
                </a:r>
              </a:p>
              <a:p>
                <a:r>
                  <a:rPr lang="he-IL" sz="2400" dirty="0" smtClean="0"/>
                  <a:t>מה התוחלת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?</a:t>
                </a:r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7823480"/>
                  </p:ext>
                </p:extLst>
              </p:nvPr>
            </p:nvGraphicFramePr>
            <p:xfrm>
              <a:off x="8377645" y="4069696"/>
              <a:ext cx="2290716" cy="1981060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4535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453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28383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383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8383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8383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8383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7823480"/>
                  </p:ext>
                </p:extLst>
              </p:nvPr>
            </p:nvGraphicFramePr>
            <p:xfrm>
              <a:off x="8377645" y="4069696"/>
              <a:ext cx="2290716" cy="1981060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4535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453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4"/>
                          <a:stretch>
                            <a:fillRect l="-2646" t="-9231" r="-100529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" name="Straight Connector 6"/>
          <p:cNvCxnSpPr/>
          <p:nvPr/>
        </p:nvCxnSpPr>
        <p:spPr>
          <a:xfrm>
            <a:off x="3240557" y="3011055"/>
            <a:ext cx="0" cy="3084945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08408" y="2458901"/>
                <a:ext cx="17216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𝐸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408" y="2458901"/>
                <a:ext cx="1721690" cy="461665"/>
              </a:xfrm>
              <a:prstGeom prst="rect">
                <a:avLst/>
              </a:prstGeom>
              <a:blipFill>
                <a:blip r:embed="rId5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151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תוחלת של מ"מ בדיד: </a:t>
            </a:r>
            <a:r>
              <a:rPr lang="he-IL" dirty="0" smtClean="0"/>
              <a:t>זמן הישרדות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sz="2400" dirty="0" smtClean="0"/>
                  <a:t>בבדיקת סקר התגלה גידול סרטני</a:t>
                </a:r>
              </a:p>
              <a:p>
                <a:pPr lvl="1"/>
                <a:r>
                  <a:rPr lang="he-IL" sz="2000" dirty="0" smtClean="0"/>
                  <a:t>בהסתברות 0.5, הגידול יהיה מסוג א', וזמן ההישרדות יהיה 10 חודשים</a:t>
                </a:r>
                <a:endParaRPr lang="he-IL" sz="2000" dirty="0"/>
              </a:p>
              <a:p>
                <a:pPr lvl="1"/>
                <a:r>
                  <a:rPr lang="he-IL" sz="2000" dirty="0" smtClean="0"/>
                  <a:t>בהסתברות 0.4, </a:t>
                </a:r>
                <a:r>
                  <a:rPr lang="he-IL" sz="2000" dirty="0"/>
                  <a:t>הגידול יהיה מסוג </a:t>
                </a:r>
                <a:r>
                  <a:rPr lang="he-IL" sz="2000" dirty="0" smtClean="0"/>
                  <a:t>ב', </a:t>
                </a:r>
                <a:r>
                  <a:rPr lang="he-IL" sz="2000" dirty="0"/>
                  <a:t>וזמן </a:t>
                </a:r>
                <a:r>
                  <a:rPr lang="he-IL" sz="2000" dirty="0" smtClean="0"/>
                  <a:t>ההישרדות </a:t>
                </a:r>
                <a:r>
                  <a:rPr lang="he-IL" sz="2000" dirty="0"/>
                  <a:t>יהיה </a:t>
                </a:r>
                <a:r>
                  <a:rPr lang="he-IL" sz="2000" dirty="0" smtClean="0"/>
                  <a:t>5 חודשים</a:t>
                </a:r>
                <a:endParaRPr lang="he-IL" sz="2000" dirty="0"/>
              </a:p>
              <a:p>
                <a:pPr lvl="1"/>
                <a:r>
                  <a:rPr lang="he-IL" sz="2000" dirty="0"/>
                  <a:t>בהסתברות </a:t>
                </a:r>
                <a:r>
                  <a:rPr lang="he-IL" sz="2000" dirty="0" smtClean="0"/>
                  <a:t>0.1, </a:t>
                </a:r>
                <a:r>
                  <a:rPr lang="he-IL" sz="2000" dirty="0"/>
                  <a:t>הגידול יהיה מסוג </a:t>
                </a:r>
                <a:r>
                  <a:rPr lang="he-IL" sz="2000" dirty="0" smtClean="0"/>
                  <a:t>ג', </a:t>
                </a:r>
                <a:r>
                  <a:rPr lang="he-IL" sz="2000" dirty="0"/>
                  <a:t>וזמן </a:t>
                </a:r>
                <a:r>
                  <a:rPr lang="he-IL" sz="2000" dirty="0" smtClean="0"/>
                  <a:t>ההישרדות </a:t>
                </a:r>
                <a:r>
                  <a:rPr lang="he-IL" sz="2000" dirty="0"/>
                  <a:t>יהיה </a:t>
                </a:r>
                <a:r>
                  <a:rPr lang="he-IL" sz="2000" dirty="0" smtClean="0"/>
                  <a:t>15 חודשים</a:t>
                </a:r>
                <a:endParaRPr lang="he-IL" sz="2000" dirty="0"/>
              </a:p>
              <a:p>
                <a:pPr lvl="1"/>
                <a:endParaRPr lang="he-IL" sz="2000" dirty="0" smtClean="0"/>
              </a:p>
              <a:p>
                <a:r>
                  <a:rPr lang="he-IL" sz="2400" dirty="0" smtClean="0"/>
                  <a:t>מהי תוחלת זמן הה</a:t>
                </a:r>
                <a:r>
                  <a:rPr lang="he-IL" dirty="0"/>
                  <a:t>י</a:t>
                </a:r>
                <a:r>
                  <a:rPr lang="he-IL" sz="2400" dirty="0" smtClean="0"/>
                  <a:t>שרדות (בחודשים)?</a:t>
                </a:r>
                <a:endParaRPr lang="en-US" sz="2400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את זמן ההישרדות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sz="2400" dirty="0" smtClean="0"/>
              </a:p>
              <a:p>
                <a:endParaRPr lang="he-IL" sz="2400" dirty="0"/>
              </a:p>
              <a:p>
                <a:r>
                  <a:rPr lang="he-IL" sz="2400" dirty="0" smtClean="0"/>
                  <a:t>תרופה מסוימת תבטיח לחולה בדיוק 8 חודשי חיים.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he-IL" sz="2400" dirty="0" smtClean="0"/>
                  <a:t>האם כדאי לו לקחתה?</a:t>
                </a:r>
                <a:endParaRPr lang="he-IL" sz="2400" dirty="0"/>
              </a:p>
              <a:p>
                <a:pPr lvl="1"/>
                <a:endParaRPr lang="he-IL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 b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2482611"/>
                  </p:ext>
                </p:extLst>
              </p:nvPr>
            </p:nvGraphicFramePr>
            <p:xfrm>
              <a:off x="1032534" y="3462095"/>
              <a:ext cx="2692682" cy="1828688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34634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4634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2187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2482611"/>
                  </p:ext>
                </p:extLst>
              </p:nvPr>
            </p:nvGraphicFramePr>
            <p:xfrm>
              <a:off x="1032534" y="3462095"/>
              <a:ext cx="2692682" cy="1828688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34634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4634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1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3604" t="-9333" r="-100450" b="-3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17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17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5717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3493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תוחלת של מ"מ בדיד: </a:t>
            </a:r>
            <a:r>
              <a:rPr lang="he-IL" dirty="0" smtClean="0"/>
              <a:t>ביטוח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07164" y="1528836"/>
                <a:ext cx="10515600" cy="484049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sz="2400" dirty="0" smtClean="0"/>
                  <a:t>רכב מסוים שווה 50,000 </a:t>
                </a:r>
                <a:r>
                  <a:rPr lang="en-IL" sz="2400" dirty="0" smtClean="0"/>
                  <a:t>₪</a:t>
                </a:r>
                <a:r>
                  <a:rPr lang="he-IL" sz="2400" dirty="0" smtClean="0"/>
                  <a:t> </a:t>
                </a:r>
              </a:p>
              <a:p>
                <a:r>
                  <a:rPr lang="he-IL" sz="2400" dirty="0" smtClean="0"/>
                  <a:t>ביטוח רכב עולה 3,000 </a:t>
                </a:r>
                <a:r>
                  <a:rPr lang="en-IL" sz="2400" dirty="0" smtClean="0"/>
                  <a:t>₪</a:t>
                </a:r>
                <a:r>
                  <a:rPr lang="he-IL" sz="2400" dirty="0" smtClean="0"/>
                  <a:t> לשנה</a:t>
                </a:r>
              </a:p>
              <a:p>
                <a:r>
                  <a:rPr lang="he-IL" dirty="0" smtClean="0"/>
                  <a:t>הסיכוי שהרכב </a:t>
                </a:r>
                <a:r>
                  <a:rPr lang="he-IL" dirty="0" err="1" smtClean="0"/>
                  <a:t>יגנב</a:t>
                </a:r>
                <a:r>
                  <a:rPr lang="he-IL" dirty="0" smtClean="0"/>
                  <a:t>/</a:t>
                </a:r>
                <a:r>
                  <a:rPr lang="he-IL" dirty="0" err="1" smtClean="0"/>
                  <a:t>יהרס</a:t>
                </a:r>
                <a:r>
                  <a:rPr lang="he-IL" dirty="0" smtClean="0"/>
                  <a:t> בשנה זו הוא </a:t>
                </a:r>
                <a:r>
                  <a:rPr lang="en-US" dirty="0" smtClean="0"/>
                  <a:t>0.01</a:t>
                </a:r>
                <a:endParaRPr lang="he-IL" dirty="0" smtClean="0"/>
              </a:p>
              <a:p>
                <a:r>
                  <a:rPr lang="he-IL" sz="2400" dirty="0" smtClean="0"/>
                  <a:t>האם שווה לעשות ביטוח?</a:t>
                </a:r>
              </a:p>
              <a:p>
                <a:endParaRPr lang="he-IL" sz="2400" dirty="0" smtClean="0"/>
              </a:p>
              <a:p>
                <a:r>
                  <a:rPr lang="he-IL" dirty="0" smtClean="0"/>
                  <a:t>אם עשינו ביטוח, שילמנו 3,000 ומובטח כי לא תהיינה הוצאות נוספות</a:t>
                </a:r>
              </a:p>
              <a:p>
                <a:r>
                  <a:rPr lang="he-IL" dirty="0" smtClean="0"/>
                  <a:t>אם לא עשינו, 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את תוחלת ההוצאות שלנו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000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99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500</m:t>
                    </m:r>
                  </m:oMath>
                </a14:m>
                <a:endParaRPr lang="he-IL" sz="2400" dirty="0" smtClean="0"/>
              </a:p>
              <a:p>
                <a:endParaRPr lang="he-IL" dirty="0"/>
              </a:p>
              <a:p>
                <a:r>
                  <a:rPr lang="he-IL" sz="2400" dirty="0" smtClean="0"/>
                  <a:t>אם כך, </a:t>
                </a:r>
                <a:r>
                  <a:rPr lang="he-IL" sz="2400" b="1" dirty="0" smtClean="0"/>
                  <a:t>בממוצע</a:t>
                </a:r>
                <a:r>
                  <a:rPr lang="he-IL" sz="2400" dirty="0" smtClean="0"/>
                  <a:t>, אנו נשלם 2,500 </a:t>
                </a:r>
                <a:r>
                  <a:rPr lang="en-IL" sz="2400" dirty="0" smtClean="0"/>
                  <a:t>₪</a:t>
                </a:r>
                <a:r>
                  <a:rPr lang="he-IL" sz="2400" dirty="0" smtClean="0"/>
                  <a:t> </a:t>
                </a:r>
                <a:r>
                  <a:rPr lang="he-IL" sz="2400" b="1" dirty="0" smtClean="0"/>
                  <a:t>יותר</a:t>
                </a:r>
                <a:r>
                  <a:rPr lang="he-IL" sz="2400" dirty="0" smtClean="0"/>
                  <a:t> בשנה אם נעשה ביטוח</a:t>
                </a:r>
              </a:p>
              <a:p>
                <a:r>
                  <a:rPr lang="he-IL" sz="2400" dirty="0" smtClean="0"/>
                  <a:t>מדוע אנשים עושים ביטוח?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7164" y="1528836"/>
                <a:ext cx="10515600" cy="4840496"/>
              </a:xfrm>
              <a:blipFill>
                <a:blip r:embed="rId2"/>
                <a:stretch>
                  <a:fillRect t="-214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9067033"/>
                  </p:ext>
                </p:extLst>
              </p:nvPr>
            </p:nvGraphicFramePr>
            <p:xfrm>
              <a:off x="698060" y="4997816"/>
              <a:ext cx="3012119" cy="137151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3324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67971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948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50,000</a:t>
                          </a: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0.99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9067033"/>
                  </p:ext>
                </p:extLst>
              </p:nvPr>
            </p:nvGraphicFramePr>
            <p:xfrm>
              <a:off x="698060" y="4997816"/>
              <a:ext cx="3012119" cy="137151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3324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67971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1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457" t="-9333" r="-126941" b="-2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17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50,000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17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0.99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/>
          <p:cNvSpPr txBox="1"/>
          <p:nvPr/>
        </p:nvSpPr>
        <p:spPr>
          <a:xfrm>
            <a:off x="698060" y="1600062"/>
            <a:ext cx="4025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נניח כי נזק חלקי אינו אפשרי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ושהביטוח משלם את כל מחיר הרכב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0775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תוחלת של מ"מ בדיד:</a:t>
            </a:r>
            <a:r>
              <a:rPr lang="en-US" dirty="0" smtClean="0"/>
              <a:t> </a:t>
            </a:r>
            <a:r>
              <a:rPr lang="he-IL" dirty="0" smtClean="0"/>
              <a:t>סביבון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29044"/>
                <a:ext cx="10515600" cy="4881381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sz="2400" dirty="0" smtClean="0"/>
                  <a:t>מהמרים על 1 ₪ שבסביבון יצא "ג"</a:t>
                </a:r>
              </a:p>
              <a:p>
                <a:pPr lvl="1"/>
                <a:r>
                  <a:rPr lang="he-IL" sz="2000" dirty="0" smtClean="0"/>
                  <a:t>אם יוצא "ג", מרוויחים 5 ₪ (מקבלים 6 ₪ פחות סכום ההימור)</a:t>
                </a:r>
              </a:p>
              <a:p>
                <a:pPr lvl="1"/>
                <a:r>
                  <a:rPr lang="he-IL" sz="2000" dirty="0" smtClean="0"/>
                  <a:t>אם יוצא משהו אחר, לא מקבלים כלום, כלומר מפסידים 1 ₪</a:t>
                </a:r>
              </a:p>
              <a:p>
                <a:pPr lvl="1"/>
                <a:r>
                  <a:rPr lang="he-IL" sz="2000" dirty="0" smtClean="0"/>
                  <a:t>מהי </a:t>
                </a:r>
                <a:r>
                  <a:rPr lang="he-IL" sz="2000" dirty="0"/>
                  <a:t>תוחלת </a:t>
                </a:r>
                <a:r>
                  <a:rPr lang="he-IL" sz="2000" dirty="0" smtClean="0"/>
                  <a:t>הרווח?</a:t>
                </a:r>
                <a:endParaRPr lang="he-IL" sz="2000" dirty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את המ"מ של סכום הרווח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en-US" sz="20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endParaRPr lang="he-IL" sz="20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נחשב את התוחלת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sz="2400" dirty="0" smtClean="0"/>
              </a:p>
              <a:p>
                <a:endParaRPr lang="he-IL" dirty="0"/>
              </a:p>
              <a:p>
                <a:r>
                  <a:rPr lang="he-IL" sz="2400" dirty="0" smtClean="0"/>
                  <a:t>האם כדאי לשחק?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29044"/>
                <a:ext cx="10515600" cy="4881381"/>
              </a:xfrm>
              <a:blipFill>
                <a:blip r:embed="rId2"/>
                <a:stretch>
                  <a:fillRect t="-1998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58" y="2800952"/>
            <a:ext cx="4023473" cy="290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99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תוחלת של סכום של משתנים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sz="2400" dirty="0" smtClean="0"/>
                  <a:t>נניח שנתונים מ"מ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400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sz="2400" dirty="0" smtClean="0"/>
                  <a:t> עם </a:t>
                </a:r>
                <a:r>
                  <a:rPr lang="he-IL" sz="2400" dirty="0" err="1" smtClean="0"/>
                  <a:t>תוחלות</a:t>
                </a:r>
                <a:r>
                  <a:rPr lang="he-IL" sz="2400" dirty="0" smtClean="0"/>
                  <a:t> ידועות</a:t>
                </a:r>
              </a:p>
              <a:p>
                <a:r>
                  <a:rPr lang="he-IL" sz="2400" dirty="0" smtClean="0"/>
                  <a:t>נניח ש-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sz="2400" dirty="0" smtClean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התוחלת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שווה </a:t>
                </a:r>
                <a:r>
                  <a:rPr lang="he-IL" sz="2400" dirty="0" smtClean="0">
                    <a:solidFill>
                      <a:srgbClr val="0000CC"/>
                    </a:solidFill>
                  </a:rPr>
                  <a:t>לסכום </a:t>
                </a:r>
                <a:r>
                  <a:rPr lang="he-IL" sz="2400" dirty="0" err="1" smtClean="0">
                    <a:solidFill>
                      <a:srgbClr val="0000CC"/>
                    </a:solidFill>
                  </a:rPr>
                  <a:t>התוחלות</a:t>
                </a:r>
                <a:r>
                  <a:rPr lang="he-IL" sz="2400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 smtClean="0"/>
              </a:p>
              <a:p>
                <a:endParaRPr lang="he-IL" sz="2400" dirty="0"/>
              </a:p>
              <a:p>
                <a:r>
                  <a:rPr lang="he-IL" sz="1800" dirty="0" smtClean="0"/>
                  <a:t>(ללא הוכחה)</a:t>
                </a:r>
              </a:p>
              <a:p>
                <a:endParaRPr lang="he-IL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312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677053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מ"מ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400" dirty="0" smtClean="0"/>
                  <a:t> הוא התוצאה של הטלת </a:t>
                </a:r>
                <a:r>
                  <a:rPr lang="he-IL" sz="2400" dirty="0" err="1" smtClean="0"/>
                  <a:t>קוביה</a:t>
                </a:r>
                <a:r>
                  <a:rPr lang="he-IL" sz="2400" dirty="0"/>
                  <a:t> </a:t>
                </a:r>
                <a:r>
                  <a:rPr lang="he-IL" sz="2400" dirty="0" smtClean="0"/>
                  <a:t>אחת</a:t>
                </a:r>
              </a:p>
              <a:p>
                <a:r>
                  <a:rPr lang="he-IL" sz="2400" dirty="0" smtClean="0"/>
                  <a:t>מ"מ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sz="2400" dirty="0" smtClean="0"/>
                  <a:t> </a:t>
                </a:r>
                <a:r>
                  <a:rPr lang="he-IL" sz="2400" dirty="0"/>
                  <a:t>הוא התוצאה של הטלת </a:t>
                </a:r>
                <a:r>
                  <a:rPr lang="he-IL" sz="2400" dirty="0" err="1" smtClean="0"/>
                  <a:t>קוביה</a:t>
                </a:r>
                <a:r>
                  <a:rPr lang="he-IL" sz="2400" dirty="0" smtClean="0"/>
                  <a:t> שנייה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הוא הסכום של שתי ההטלות: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sz="24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התוחלת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היא: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he-IL" sz="2400" dirty="0" smtClean="0"/>
              </a:p>
              <a:p>
                <a:endParaRPr lang="he-IL" dirty="0"/>
              </a:p>
              <a:p>
                <a:r>
                  <a:rPr lang="he-IL" sz="2400" dirty="0" smtClean="0"/>
                  <a:t>רשות: פתרו את התרגיל בדרך "הישירה", ע"י מציאת ההתפלגות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sz="2400" dirty="0" smtClean="0"/>
              </a:p>
              <a:p>
                <a:pPr lvl="1"/>
                <a:r>
                  <a:rPr lang="he-IL" dirty="0" smtClean="0"/>
                  <a:t>מהם הערכים האפשריים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pPr lvl="1"/>
                <a:r>
                  <a:rPr lang="he-IL" dirty="0" smtClean="0"/>
                  <a:t>מהי ההסתברות של כל ערך?</a:t>
                </a:r>
              </a:p>
              <a:p>
                <a:pPr lvl="1"/>
                <a:r>
                  <a:rPr lang="he-IL" dirty="0" smtClean="0"/>
                  <a:t>מהי התוחלת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בהתבסס על ההתפלגות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?</a:t>
                </a:r>
                <a:endParaRPr lang="he-IL" dirty="0"/>
              </a:p>
              <a:p>
                <a:endParaRPr lang="he-IL" sz="2400" dirty="0" smtClean="0"/>
              </a:p>
              <a:p>
                <a:pPr marL="0" indent="0">
                  <a:buNone/>
                </a:pPr>
                <a:endParaRPr lang="he-IL" sz="2400" dirty="0" smtClean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677053"/>
              </a:xfrm>
              <a:blipFill>
                <a:blip r:embed="rId2"/>
                <a:stretch>
                  <a:fillRect t="-1563" r="-870" b="-11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906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המתיישבים של </a:t>
            </a:r>
            <a:r>
              <a:rPr lang="he-IL" dirty="0" err="1" smtClean="0"/>
              <a:t>קטאן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5920" y="1654172"/>
            <a:ext cx="4678680" cy="4351338"/>
          </a:xfrm>
        </p:spPr>
        <p:txBody>
          <a:bodyPr/>
          <a:lstStyle/>
          <a:p>
            <a:r>
              <a:rPr lang="he-IL" dirty="0" smtClean="0"/>
              <a:t>כל שחקן יכול למקום "יישובים" בקודקודי המשושה</a:t>
            </a:r>
          </a:p>
          <a:p>
            <a:endParaRPr lang="he-IL" dirty="0" smtClean="0"/>
          </a:p>
          <a:p>
            <a:r>
              <a:rPr lang="he-IL" dirty="0" smtClean="0"/>
              <a:t>השחקן מטיל שתי קוביות ומחשב את סכום המספרים שיצאו</a:t>
            </a:r>
          </a:p>
          <a:p>
            <a:endParaRPr lang="he-IL" dirty="0" smtClean="0"/>
          </a:p>
          <a:p>
            <a:r>
              <a:rPr lang="he-IL" dirty="0" smtClean="0"/>
              <a:t>כל יישוב שנמצא </a:t>
            </a:r>
            <a:r>
              <a:rPr lang="he-IL" dirty="0" err="1" smtClean="0"/>
              <a:t>בקודקוד</a:t>
            </a:r>
            <a:r>
              <a:rPr lang="he-IL" dirty="0" smtClean="0"/>
              <a:t> של משושה עם הסכום שיצא מזכה את השחקן ב- "משאב" של המשושה</a:t>
            </a:r>
          </a:p>
          <a:p>
            <a:pPr lvl="1"/>
            <a:r>
              <a:rPr lang="he-IL" dirty="0" smtClean="0"/>
              <a:t>עץ, לבנים, צמר, שיבולת, ברזל</a:t>
            </a:r>
            <a:endParaRPr lang="en-US" dirty="0"/>
          </a:p>
        </p:txBody>
      </p:sp>
      <p:pic>
        <p:nvPicPr>
          <p:cNvPr id="1026" name="Picture 2" descr="https://cdn.shopify.com/s/files/1/0921/7330/products/1_54f7de45-e2af-4e74-9866-350f0aa41ce7_670x670.jpg?v=15199005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" y="1314924"/>
            <a:ext cx="6372225" cy="51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76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המתיישבים של </a:t>
            </a:r>
            <a:r>
              <a:rPr lang="he-IL" dirty="0" err="1" smtClean="0"/>
              <a:t>קטאן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5920" y="1654172"/>
            <a:ext cx="4678680" cy="4351338"/>
          </a:xfrm>
        </p:spPr>
        <p:txBody>
          <a:bodyPr/>
          <a:lstStyle/>
          <a:p>
            <a:r>
              <a:rPr lang="he-IL" dirty="0" smtClean="0"/>
              <a:t>נניח כי לשחקן יש יישובים </a:t>
            </a:r>
            <a:r>
              <a:rPr lang="he-IL" dirty="0" err="1" smtClean="0"/>
              <a:t>בקודקודים</a:t>
            </a:r>
            <a:r>
              <a:rPr lang="he-IL" dirty="0" smtClean="0"/>
              <a:t> של המשושים הבאים:</a:t>
            </a:r>
          </a:p>
          <a:p>
            <a:r>
              <a:rPr lang="he-IL" dirty="0" smtClean="0"/>
              <a:t>4: עץ, ברזל</a:t>
            </a:r>
          </a:p>
          <a:p>
            <a:r>
              <a:rPr lang="he-IL" dirty="0" smtClean="0"/>
              <a:t>5: עץ</a:t>
            </a:r>
          </a:p>
          <a:p>
            <a:r>
              <a:rPr lang="he-IL" dirty="0" smtClean="0"/>
              <a:t>6: צמר, לבנים</a:t>
            </a:r>
          </a:p>
          <a:p>
            <a:r>
              <a:rPr lang="he-IL" dirty="0" smtClean="0"/>
              <a:t>8: ברזל</a:t>
            </a:r>
          </a:p>
          <a:p>
            <a:r>
              <a:rPr lang="he-IL" dirty="0" smtClean="0"/>
              <a:t>9: ברזל, ברזל, לבנים</a:t>
            </a:r>
          </a:p>
          <a:p>
            <a:r>
              <a:rPr lang="he-IL" dirty="0" smtClean="0"/>
              <a:t>10: עץ</a:t>
            </a:r>
          </a:p>
        </p:txBody>
      </p:sp>
      <p:pic>
        <p:nvPicPr>
          <p:cNvPr id="1026" name="Picture 2" descr="https://cdn.shopify.com/s/files/1/0921/7330/products/1_54f7de45-e2af-4e74-9866-350f0aa41ce7_670x670.jpg?v=15199005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" y="1314924"/>
            <a:ext cx="6372225" cy="51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38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שאלות רשות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0358" y="1704972"/>
            <a:ext cx="7503160" cy="4147188"/>
          </a:xfrm>
        </p:spPr>
        <p:txBody>
          <a:bodyPr/>
          <a:lstStyle/>
          <a:p>
            <a:r>
              <a:rPr lang="he-IL" dirty="0" smtClean="0"/>
              <a:t>מהי ההסתברות שהשחקן יקבל עץ בתור הקרוב?</a:t>
            </a:r>
          </a:p>
          <a:p>
            <a:endParaRPr lang="he-IL" dirty="0" smtClean="0"/>
          </a:p>
          <a:p>
            <a:r>
              <a:rPr lang="he-IL" dirty="0" smtClean="0"/>
              <a:t>מהי ההסתברות שהשחקן יקבל משאב אחד לפחות בתור הקרוב?</a:t>
            </a:r>
          </a:p>
          <a:p>
            <a:endParaRPr lang="he-IL" dirty="0" smtClean="0"/>
          </a:p>
          <a:p>
            <a:r>
              <a:rPr lang="he-IL" dirty="0" smtClean="0"/>
              <a:t>מהי ההתפלגות של המשתנה המקרי של מספר המשאבים שהשחקן יקבל? ומהי התוחלת והשונות?</a:t>
            </a:r>
          </a:p>
          <a:p>
            <a:endParaRPr lang="he-IL" dirty="0" smtClean="0"/>
          </a:p>
          <a:p>
            <a:r>
              <a:rPr lang="he-IL" dirty="0" smtClean="0"/>
              <a:t>מהי ההתפלגות של המשתנה המקרי של מספר הברזלים שהשחקן יקבל? ומהי התוחלת והשונות?</a:t>
            </a:r>
          </a:p>
          <a:p>
            <a:endParaRPr lang="he-IL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62000" y="1704972"/>
            <a:ext cx="2006600" cy="2694308"/>
          </a:xfrm>
          <a:prstGeom prst="rect">
            <a:avLst/>
          </a:prstGeom>
          <a:ln w="12700">
            <a:solidFill>
              <a:srgbClr val="960000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/>
              <a:t>4: עץ, ברזל</a:t>
            </a:r>
          </a:p>
          <a:p>
            <a:r>
              <a:rPr lang="he-IL" dirty="0"/>
              <a:t>5: עץ</a:t>
            </a:r>
          </a:p>
          <a:p>
            <a:r>
              <a:rPr lang="he-IL" dirty="0"/>
              <a:t>6: צמר, לבנים</a:t>
            </a:r>
          </a:p>
          <a:p>
            <a:r>
              <a:rPr lang="he-IL" dirty="0"/>
              <a:t>8: ברזל</a:t>
            </a:r>
          </a:p>
          <a:p>
            <a:r>
              <a:rPr lang="he-IL" dirty="0"/>
              <a:t>9: ברזל, ברזל, לבנים</a:t>
            </a:r>
          </a:p>
          <a:p>
            <a:r>
              <a:rPr lang="he-IL" dirty="0"/>
              <a:t>10: עץ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204" y="6262778"/>
            <a:ext cx="1337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רעיון: יעל שר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3892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ההתפלגות של סכום ההטלות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01440" y="1654172"/>
                <a:ext cx="7503160" cy="1302388"/>
              </a:xfrm>
            </p:spPr>
            <p:txBody>
              <a:bodyPr/>
              <a:lstStyle/>
              <a:p>
                <a:r>
                  <a:rPr lang="he-IL" dirty="0"/>
                  <a:t>את </a:t>
                </a:r>
                <a:r>
                  <a:rPr lang="he-IL" dirty="0" smtClean="0"/>
                  <a:t>השאלות לעיל ניתן לפתור ע"י כתיבת כל האפשרויות</a:t>
                </a:r>
                <a:endParaRPr lang="he-IL" dirty="0"/>
              </a:p>
              <a:p>
                <a:r>
                  <a:rPr lang="he-IL" dirty="0" smtClean="0"/>
                  <a:t>או ישירות ע"י ההתפלגות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, הסכום של שתי ההטלות</a:t>
                </a:r>
              </a:p>
              <a:p>
                <a:endParaRPr lang="he-IL" dirty="0"/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01440" y="1654172"/>
                <a:ext cx="7503160" cy="1302388"/>
              </a:xfrm>
              <a:blipFill>
                <a:blip r:embed="rId2"/>
                <a:stretch>
                  <a:fillRect t="-6075" r="-1137" b="-485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662305"/>
              </p:ext>
            </p:extLst>
          </p:nvPr>
        </p:nvGraphicFramePr>
        <p:xfrm>
          <a:off x="5437560" y="3221313"/>
          <a:ext cx="565208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2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4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24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3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6497">
                <a:tc gridSpan="6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4845591"/>
                  </p:ext>
                </p:extLst>
              </p:nvPr>
            </p:nvGraphicFramePr>
            <p:xfrm>
              <a:off x="1530256" y="1910673"/>
              <a:ext cx="2096864" cy="43891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484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4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2764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של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𝑌</m:t>
                              </m:r>
                            </m:oMath>
                          </a14:m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64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764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764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764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764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764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764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9851781"/>
                      </a:ext>
                    </a:extLst>
                  </a:tr>
                  <a:tr h="2764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513795"/>
                      </a:ext>
                    </a:extLst>
                  </a:tr>
                  <a:tr h="2764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4811576"/>
                      </a:ext>
                    </a:extLst>
                  </a:tr>
                  <a:tr h="2764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11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6310925"/>
                      </a:ext>
                    </a:extLst>
                  </a:tr>
                  <a:tr h="2764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12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942048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4845591"/>
                  </p:ext>
                </p:extLst>
              </p:nvPr>
            </p:nvGraphicFramePr>
            <p:xfrm>
              <a:off x="1530256" y="1910673"/>
              <a:ext cx="2096864" cy="43891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484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4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163" t="-8333" r="-1744" b="-1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985178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51379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481157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11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631092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1/36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12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942048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ight Arrow 3"/>
          <p:cNvSpPr/>
          <p:nvPr/>
        </p:nvSpPr>
        <p:spPr>
          <a:xfrm flipH="1">
            <a:off x="4096440" y="4262713"/>
            <a:ext cx="802640" cy="538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3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89" y="5023071"/>
            <a:ext cx="6811326" cy="1409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553158" y="2665288"/>
            <a:ext cx="3694051" cy="2437511"/>
            <a:chOff x="553158" y="2665288"/>
            <a:chExt cx="3694051" cy="243751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158" y="2886368"/>
              <a:ext cx="3694051" cy="221643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1126589" y="2665288"/>
                  <a:ext cx="95141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8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6589" y="2665288"/>
                  <a:ext cx="95141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הילוך אקראי (</a:t>
            </a:r>
            <a:r>
              <a:rPr lang="en-US" dirty="0" smtClean="0"/>
              <a:t>random walk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26589" y="1637722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מודל חשוב בפיזיקה, כימיה, וביולוגיה (דיפוזיה</a:t>
                </a:r>
                <a:r>
                  <a:rPr lang="he-IL" dirty="0"/>
                  <a:t>) לתנועה של </a:t>
                </a:r>
                <a:r>
                  <a:rPr lang="he-IL" dirty="0" smtClean="0"/>
                  <a:t>חלקיקים</a:t>
                </a:r>
                <a:endParaRPr lang="he-IL" sz="2400" dirty="0" smtClean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מתחילים ב- 0, ובכל יחידת זמן הולכים בסיכוי שווה ימינה או שמאלה</a:t>
                </a:r>
              </a:p>
              <a:p>
                <a:pPr lvl="1"/>
                <a:r>
                  <a:rPr lang="he-IL" dirty="0" smtClean="0"/>
                  <a:t>נקרא גם הילוך שיכור</a:t>
                </a:r>
              </a:p>
              <a:p>
                <a:r>
                  <a:rPr lang="he-IL" sz="2400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את המיקום של החלקיק לאחר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sz="2400" dirty="0" smtClean="0"/>
                  <a:t> צעדים</a:t>
                </a:r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מ"מ בעל התפלגות מסובכת</a:t>
                </a:r>
                <a:endParaRPr lang="he-IL" sz="2400" dirty="0" smtClean="0"/>
              </a:p>
              <a:p>
                <a:r>
                  <a:rPr lang="he-IL" sz="2400" dirty="0" smtClean="0"/>
                  <a:t>האם נוכל למצוא את התוחלת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?</a:t>
                </a:r>
              </a:p>
              <a:p>
                <a:endParaRPr lang="he-IL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26589" y="1637722"/>
                <a:ext cx="10515600" cy="4351338"/>
              </a:xfrm>
              <a:blipFill>
                <a:blip r:embed="rId5"/>
                <a:stretch>
                  <a:fillRect t="-182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05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73" y="4416392"/>
            <a:ext cx="3694052" cy="22164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הילוך אקראי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04476"/>
                <a:ext cx="10515600" cy="469693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sz="2400" dirty="0" smtClean="0"/>
                  <a:t>נסתכל על הצעד ה-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he-IL" sz="2400" dirty="0"/>
              </a:p>
              <a:p>
                <a:r>
                  <a:rPr lang="he-IL" sz="2400" dirty="0" smtClean="0"/>
                  <a:t>נגדיר משתנה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sz="2400" dirty="0" smtClean="0"/>
                  <a:t> שיקבל </a:t>
                </a:r>
                <a:r>
                  <a:rPr lang="en-US" sz="2400" dirty="0" smtClean="0"/>
                  <a:t>+1</a:t>
                </a:r>
                <a:r>
                  <a:rPr lang="he-IL" sz="2400" dirty="0" smtClean="0"/>
                  <a:t> אם הלכנו ימינה, או </a:t>
                </a:r>
                <a:r>
                  <a:rPr lang="en-US" sz="2400" dirty="0" smtClean="0"/>
                  <a:t>-1</a:t>
                </a:r>
                <a:r>
                  <a:rPr lang="he-IL" sz="2400" dirty="0" smtClean="0"/>
                  <a:t> אם הלכנו שמאלה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הוא השינוי במיקום החלקיק בצעד ה-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 dirty="0" smtClean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ניתן לראות: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he-IL" sz="2400" dirty="0" smtClean="0"/>
              </a:p>
              <a:p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 smtClean="0"/>
              </a:p>
              <a:p>
                <a:endParaRPr lang="he-IL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+…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sz="240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כלומר התוחלת של מיקום החלקיק היא תמיד אפס</a:t>
                </a:r>
                <a:endParaRPr lang="he-IL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04476"/>
                <a:ext cx="10515600" cy="4696931"/>
              </a:xfrm>
              <a:blipFill>
                <a:blip r:embed="rId4"/>
                <a:stretch>
                  <a:fillRect t="-2205" r="-812" b="-23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Group 13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83977" y="2585656"/>
              <a:ext cx="2507550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79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7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  <m:r>
                                <a:rPr kumimoji="0" lang="en-US" sz="2000" i="1" u="none" strike="noStrike" cap="none" normalizeH="0" baseline="-2500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9672946"/>
                  </p:ext>
                </p:extLst>
              </p:nvPr>
            </p:nvGraphicFramePr>
            <p:xfrm>
              <a:off x="683977" y="2585656"/>
              <a:ext cx="2507550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79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7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5"/>
                          <a:stretch>
                            <a:fillRect l="-515" t="-9231" r="-113402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6" name="Straight Connector 5"/>
          <p:cNvCxnSpPr/>
          <p:nvPr/>
        </p:nvCxnSpPr>
        <p:spPr>
          <a:xfrm>
            <a:off x="2536249" y="4256689"/>
            <a:ext cx="0" cy="2013826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635361" y="4105708"/>
                <a:ext cx="11123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361" y="4105708"/>
                <a:ext cx="1112332" cy="461665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023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משחק הקלפים </a:t>
            </a:r>
            <a:r>
              <a:rPr lang="en-US" dirty="0" smtClean="0"/>
              <a:t>SET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61661" y="1791156"/>
                <a:ext cx="9762771" cy="459970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הנחנו על השולחן 12 קלפי </a:t>
                </a:r>
                <a:r>
                  <a:rPr lang="en-US" dirty="0" smtClean="0"/>
                  <a:t>SET</a:t>
                </a:r>
                <a:r>
                  <a:rPr lang="he-IL" dirty="0" smtClean="0"/>
                  <a:t> אקראיים</a:t>
                </a:r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את מספר הסטים על השולחן</a:t>
                </a:r>
              </a:p>
              <a:p>
                <a:r>
                  <a:rPr lang="he-IL" dirty="0" smtClean="0"/>
                  <a:t>מהי התוחלת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?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מספר האפשרויות לבחור 3 קלפים מתוך 12 הוא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220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נגדיר משתנה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 המקבל 1 אם השלישייה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(כאשר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הוא 1 עד 220) היא סט</a:t>
                </a:r>
              </a:p>
              <a:p>
                <a:r>
                  <a:rPr lang="he-IL" dirty="0" smtClean="0"/>
                  <a:t>אחרת המשתנה מקבל 0</a:t>
                </a:r>
              </a:p>
              <a:p>
                <a:r>
                  <a:rPr lang="he-IL" dirty="0" smtClean="0"/>
                  <a:t>מהי ההתפלגות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61661" y="1791156"/>
                <a:ext cx="9762771" cy="4599706"/>
              </a:xfrm>
              <a:blipFill>
                <a:blip r:embed="rId2"/>
                <a:stretch>
                  <a:fillRect t="-1724" r="-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878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משחק הקלפים </a:t>
            </a:r>
            <a:r>
              <a:rPr lang="en-US" dirty="0" smtClean="0"/>
              <a:t>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11040"/>
            <a:ext cx="10515600" cy="1599299"/>
          </a:xfrm>
        </p:spPr>
        <p:txBody>
          <a:bodyPr>
            <a:normAutofit/>
          </a:bodyPr>
          <a:lstStyle/>
          <a:p>
            <a:r>
              <a:rPr lang="he-IL" dirty="0" smtClean="0"/>
              <a:t>כל זוג קלפים מגדיר סט באופן ייחודי, כלומר קיים בדיוק קלף אחד המשלים את הזוג לסט</a:t>
            </a:r>
          </a:p>
          <a:p>
            <a:r>
              <a:rPr lang="he-IL" dirty="0" smtClean="0"/>
              <a:t>הקלף הזה צריך להיבחר מתוך </a:t>
            </a:r>
            <a:r>
              <a:rPr lang="en-US" dirty="0" smtClean="0"/>
              <a:t>81-2=79</a:t>
            </a:r>
            <a:r>
              <a:rPr lang="he-IL" dirty="0" smtClean="0"/>
              <a:t> הקלפים הנותרים</a:t>
            </a:r>
          </a:p>
          <a:p>
            <a:r>
              <a:rPr lang="he-IL" dirty="0" smtClean="0"/>
              <a:t>לכן, אם ניקח שלישיה אקראית של קלפים, ההסתברות שהם סט היא </a:t>
            </a:r>
            <a:r>
              <a:rPr lang="en-US" dirty="0" smtClean="0"/>
              <a:t>1/79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55" y="3302422"/>
            <a:ext cx="4032637" cy="22657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901498"/>
                  </p:ext>
                </p:extLst>
              </p:nvPr>
            </p:nvGraphicFramePr>
            <p:xfrm>
              <a:off x="7652279" y="3276483"/>
              <a:ext cx="2507550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79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7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  <m:r>
                                <a:rPr kumimoji="0" lang="en-US" sz="2000" i="1" u="none" strike="noStrike" cap="none" normalizeH="0" baseline="-2500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78/79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1/79</a:t>
                          </a: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901498"/>
                  </p:ext>
                </p:extLst>
              </p:nvPr>
            </p:nvGraphicFramePr>
            <p:xfrm>
              <a:off x="7652279" y="3276483"/>
              <a:ext cx="2507550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79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7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515" t="-9231" r="-113402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78/79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1/79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2763078" y="4959752"/>
                <a:ext cx="8590721" cy="171934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78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79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79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79</m:t>
                        </m:r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/>
                  <a:t>מתוך ההגדרה: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220</m:t>
                        </m:r>
                      </m:sub>
                    </m:sSub>
                  </m:oMath>
                </a14:m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220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79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79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+…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79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220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79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78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3078" y="4959752"/>
                <a:ext cx="8590721" cy="1719343"/>
              </a:xfrm>
              <a:prstGeom prst="rect">
                <a:avLst/>
              </a:prstGeom>
              <a:blipFill>
                <a:blip r:embed="rId4"/>
                <a:stretch>
                  <a:fillRect r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139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משתנים מקריים בדידים</a:t>
            </a:r>
          </a:p>
          <a:p>
            <a:pPr lvl="1"/>
            <a:r>
              <a:rPr lang="he-IL" dirty="0" smtClean="0"/>
              <a:t>התפלגות</a:t>
            </a:r>
          </a:p>
          <a:p>
            <a:pPr lvl="1"/>
            <a:r>
              <a:rPr lang="he-IL" dirty="0" smtClean="0"/>
              <a:t>תוחלת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שונות</a:t>
            </a:r>
          </a:p>
          <a:p>
            <a:pPr lvl="1"/>
            <a:r>
              <a:rPr lang="he-IL" dirty="0" smtClean="0"/>
              <a:t>טרנספורמציות</a:t>
            </a:r>
          </a:p>
        </p:txBody>
      </p:sp>
    </p:spTree>
    <p:extLst>
      <p:ext uri="{BB962C8B-B14F-4D97-AF65-F5344CB8AC3E}">
        <p14:creationId xmlns:p14="http://schemas.microsoft.com/office/powerpoint/2010/main" val="282605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של מ"מ בדיד (</a:t>
            </a:r>
            <a:r>
              <a:rPr lang="en-US" dirty="0" smtClean="0"/>
              <a:t>variance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47435" y="1822674"/>
                <a:ext cx="10651435" cy="3812814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מדד למידת </a:t>
                </a:r>
                <a:r>
                  <a:rPr lang="he-IL" sz="2400" dirty="0" smtClean="0">
                    <a:solidFill>
                      <a:srgbClr val="0000CC"/>
                    </a:solidFill>
                  </a:rPr>
                  <a:t>הפיזור</a:t>
                </a:r>
                <a:r>
                  <a:rPr lang="he-IL" sz="2400" dirty="0" smtClean="0"/>
                  <a:t> של הערכים האפשריים שהמ"מ יכול לקבל</a:t>
                </a:r>
              </a:p>
              <a:p>
                <a:r>
                  <a:rPr lang="he-IL" sz="2400" dirty="0" smtClean="0"/>
                  <a:t>מוגדר באופן דומה לשונות של מדגם: התוחלת של ריבוע הסטיות מהתוחלת</a:t>
                </a:r>
              </a:p>
              <a:p>
                <a:endParaRPr lang="he-IL" sz="2400" dirty="0" smtClean="0">
                  <a:solidFill>
                    <a:srgbClr val="0070C0"/>
                  </a:solidFill>
                </a:endParaRPr>
              </a:p>
              <a:p>
                <a:r>
                  <a:rPr lang="he-IL" sz="2400" dirty="0" smtClean="0">
                    <a:solidFill>
                      <a:srgbClr val="0000CC"/>
                    </a:solidFill>
                  </a:rPr>
                  <a:t>השונות</a:t>
                </a:r>
                <a:r>
                  <a:rPr lang="he-IL" sz="2400" dirty="0" smtClean="0"/>
                  <a:t> של </a:t>
                </a:r>
                <a:r>
                  <a:rPr lang="he-IL" sz="2400" dirty="0"/>
                  <a:t>מ"מ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/>
                  <a:t> המקבל ערכים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</a:t>
                </a:r>
                <a:r>
                  <a:rPr lang="he-IL" sz="2400" dirty="0"/>
                  <a:t>בהסתברויות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</a:t>
                </a:r>
                <a:r>
                  <a:rPr lang="he-IL" sz="2400" dirty="0"/>
                  <a:t>היא</a:t>
                </a:r>
                <a:r>
                  <a:rPr lang="he-IL" sz="2400" dirty="0" smtClean="0"/>
                  <a:t>:</a:t>
                </a:r>
                <a:endParaRPr lang="en-US" sz="2400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7435" y="1822674"/>
                <a:ext cx="10651435" cy="3812814"/>
              </a:xfrm>
              <a:blipFill>
                <a:blip r:embed="rId2"/>
                <a:stretch>
                  <a:fillRect t="-2080" r="-8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955636" y="3946030"/>
            <a:ext cx="6825673" cy="120151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55636" y="3946030"/>
                <a:ext cx="6677895" cy="113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636" y="3946030"/>
                <a:ext cx="6677895" cy="11382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10574" y="1654158"/>
                <a:ext cx="2355132" cy="12404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64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תזכורת: שונות המדגם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000" i="1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64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64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64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64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64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solidFill>
                                        <a:srgbClr val="64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bar>
                                    <m:barPr>
                                      <m:pos m:val="top"/>
                                      <m:ctrlPr>
                                        <a:rPr lang="en-US" sz="2000" i="1">
                                          <a:solidFill>
                                            <a:srgbClr val="64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64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bar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solidFill>
                                    <a:srgbClr val="64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000" dirty="0">
                  <a:solidFill>
                    <a:srgbClr val="64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74" y="1654158"/>
                <a:ext cx="2355132" cy="1240404"/>
              </a:xfrm>
              <a:prstGeom prst="rect">
                <a:avLst/>
              </a:prstGeom>
              <a:blipFill>
                <a:blip r:embed="rId4"/>
                <a:stretch>
                  <a:fillRect l="-1809" t="-2941" r="-2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147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של מ"מ בדיד: הילוך אקראי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48138"/>
                <a:ext cx="10515600" cy="3989244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נסתכל על צעד בודד</a:t>
                </a:r>
              </a:p>
              <a:p>
                <a:r>
                  <a:rPr lang="he-IL" sz="2400" dirty="0" smtClean="0"/>
                  <a:t>הולכים צעד אחד ימינה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sz="2400" dirty="0" smtClean="0"/>
                  <a:t>) בסיכוי 0.5</a:t>
                </a:r>
              </a:p>
              <a:p>
                <a:r>
                  <a:rPr lang="he-IL" sz="2400" dirty="0" smtClean="0"/>
                  <a:t>הולכים צעד אחד שמאלה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sz="2400" dirty="0" smtClean="0"/>
                  <a:t>) בסיכוי 0.5</a:t>
                </a:r>
                <a:endParaRPr lang="en-US" sz="2400" dirty="0" smtClean="0"/>
              </a:p>
              <a:p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 smtClean="0"/>
              </a:p>
              <a:p>
                <a:endParaRPr lang="he-IL" sz="2400" dirty="0" smtClean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i="0" dirty="0" smtClean="0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 baseline="-25000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func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 baseline="30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 baseline="30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48138"/>
                <a:ext cx="10515600" cy="3989244"/>
              </a:xfrm>
              <a:blipFill>
                <a:blip r:embed="rId2"/>
                <a:stretch>
                  <a:fillRect t="-1985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610423" y="2641206"/>
              <a:ext cx="2507550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79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7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  <m:r>
                                <a:rPr kumimoji="0" lang="en-US" sz="2000" i="1" u="none" strike="noStrike" cap="none" normalizeH="0" baseline="-2500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0153119"/>
                  </p:ext>
                </p:extLst>
              </p:nvPr>
            </p:nvGraphicFramePr>
            <p:xfrm>
              <a:off x="1610423" y="2641206"/>
              <a:ext cx="2507550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79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7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515" t="-9231" r="-113402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416268" y="4959639"/>
                <a:ext cx="3448765" cy="11382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Var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268" y="4959639"/>
                <a:ext cx="3448765" cy="11382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126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סטיית התקן של מ"מ בדיד (</a:t>
            </a:r>
            <a:r>
              <a:rPr lang="en-US" dirty="0" smtClean="0"/>
              <a:t>standard deviation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63782" y="1779104"/>
                <a:ext cx="10027025" cy="4015409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מוגדרת באופן דומה למדגם</a:t>
                </a:r>
              </a:p>
              <a:p>
                <a:r>
                  <a:rPr lang="he-IL" sz="2400" dirty="0" smtClean="0">
                    <a:solidFill>
                      <a:srgbClr val="0000CC"/>
                    </a:solidFill>
                  </a:rPr>
                  <a:t>סטיית התקן</a:t>
                </a:r>
                <a:r>
                  <a:rPr lang="he-IL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he-IL" sz="2400" dirty="0" smtClean="0"/>
                  <a:t>שווה לשורש השונות:</a:t>
                </a:r>
                <a:r>
                  <a:rPr lang="he-IL" sz="2400" dirty="0"/>
                  <a:t> </a:t>
                </a:r>
                <a:r>
                  <a:rPr lang="he-IL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std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SD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Var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endParaRPr lang="he-IL" sz="2400" b="0" dirty="0" smtClean="0"/>
              </a:p>
              <a:p>
                <a:endParaRPr lang="he-IL" sz="2400" dirty="0" smtClean="0"/>
              </a:p>
              <a:p>
                <a:r>
                  <a:rPr lang="he-IL" dirty="0"/>
                  <a:t>לשונות יחידות של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ו</a:t>
                </a:r>
                <a:r>
                  <a:rPr lang="he-IL" dirty="0"/>
                  <a:t>לסטיית התקן יחידות של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  <a:p>
                <a:r>
                  <a:rPr lang="he-IL" dirty="0" smtClean="0"/>
                  <a:t>השונות וסטיית התקן תמיד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חיוביות</a:t>
                </a:r>
                <a:endParaRPr lang="en-US" dirty="0">
                  <a:solidFill>
                    <a:srgbClr val="0033CC"/>
                  </a:solidFill>
                </a:endParaRPr>
              </a:p>
              <a:p>
                <a:endParaRPr lang="he-IL" dirty="0">
                  <a:solidFill>
                    <a:srgbClr val="0033CC"/>
                  </a:solidFill>
                </a:endParaRPr>
              </a:p>
              <a:p>
                <a:r>
                  <a:rPr lang="he-IL" sz="2400" b="0" dirty="0" smtClean="0">
                    <a:solidFill>
                      <a:schemeClr val="tx1"/>
                    </a:solidFill>
                  </a:rPr>
                  <a:t>ניתן לומר שהערכים </a:t>
                </a:r>
                <a:r>
                  <a:rPr lang="he-IL" sz="2400" b="0" dirty="0" smtClean="0">
                    <a:solidFill>
                      <a:srgbClr val="0000CC"/>
                    </a:solidFill>
                  </a:rPr>
                  <a:t>האופייניים</a:t>
                </a:r>
                <a:r>
                  <a:rPr lang="he-IL" sz="2400" b="0" dirty="0" smtClean="0">
                    <a:solidFill>
                      <a:schemeClr val="tx1"/>
                    </a:solidFill>
                  </a:rPr>
                  <a:t> שהמשתנה יקבל יהיו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63782" y="1779104"/>
                <a:ext cx="10027025" cy="4015409"/>
              </a:xfrm>
              <a:blipFill>
                <a:blip r:embed="rId2"/>
                <a:stretch>
                  <a:fillRect t="-1973" r="-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297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7476" r="2223" b="2754"/>
          <a:stretch/>
        </p:blipFill>
        <p:spPr>
          <a:xfrm>
            <a:off x="3813990" y="3599415"/>
            <a:ext cx="4490202" cy="31616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שונות של מ"מ </a:t>
            </a:r>
            <a:r>
              <a:rPr lang="he-IL" dirty="0" smtClean="0"/>
              <a:t>בדיד:</a:t>
            </a:r>
            <a:r>
              <a:rPr lang="en-US" dirty="0" smtClean="0"/>
              <a:t> </a:t>
            </a:r>
            <a:r>
              <a:rPr lang="he-IL" dirty="0" smtClean="0"/>
              <a:t>הטלת מטבעות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2987" y="1423269"/>
                <a:ext cx="10707756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מטילים מטבע 3 פעמים, ומסמנים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כמה פעמים יצא עץ</a:t>
                </a:r>
              </a:p>
              <a:p>
                <a:r>
                  <a:rPr lang="he-IL" sz="2400" dirty="0" smtClean="0"/>
                  <a:t>מהי השונות וסטיית התקן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?</a:t>
                </a:r>
              </a:p>
              <a:p>
                <a:r>
                  <a:rPr lang="he-IL" sz="2400" dirty="0" smtClean="0"/>
                  <a:t>קיבלנו קודם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std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87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2987" y="1423269"/>
                <a:ext cx="10707756" cy="4351338"/>
              </a:xfrm>
              <a:blipFill>
                <a:blip r:embed="rId3"/>
                <a:stretch>
                  <a:fillRect t="-1681" r="-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5724538"/>
                  </p:ext>
                </p:extLst>
              </p:nvPr>
            </p:nvGraphicFramePr>
            <p:xfrm>
              <a:off x="717236" y="4341377"/>
              <a:ext cx="2319720" cy="1981060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5986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98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28383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383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8383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8383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8383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5724538"/>
                  </p:ext>
                </p:extLst>
              </p:nvPr>
            </p:nvGraphicFramePr>
            <p:xfrm>
              <a:off x="717236" y="4341377"/>
              <a:ext cx="2319720" cy="1981060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5986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98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4"/>
                          <a:stretch>
                            <a:fillRect l="-2094" t="-9231" r="-101047" b="-4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1/8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5616554" y="5381830"/>
            <a:ext cx="1469571" cy="0"/>
          </a:xfrm>
          <a:prstGeom prst="straightConnector1">
            <a:avLst/>
          </a:prstGeom>
          <a:ln w="381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640141" y="4618182"/>
            <a:ext cx="1320800" cy="637309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974605" y="4251723"/>
                <a:ext cx="11192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4605" y="4251723"/>
                <a:ext cx="1119217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6351505" y="3945835"/>
            <a:ext cx="0" cy="2354112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82725" y="3545725"/>
                <a:ext cx="19498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000" i="1" dirty="0" smtClean="0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𝜇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=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𝐸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)=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725" y="3545725"/>
                <a:ext cx="1949893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17236" y="1542048"/>
                <a:ext cx="2907206" cy="9640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Var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236" y="1542048"/>
                <a:ext cx="2907206" cy="9640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313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  <p:bldP spid="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שונות של מ"מ </a:t>
            </a:r>
            <a:r>
              <a:rPr lang="he-IL" dirty="0" smtClean="0"/>
              <a:t>בדיד: זמן הישרדות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הוא זמן ההישרדות. מהי סטיית התקן?</a:t>
                </a:r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מצאנו קודם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sz="2400" dirty="0" smtClean="0"/>
              </a:p>
              <a:p>
                <a:endParaRPr lang="he-IL" sz="2400" dirty="0" smtClean="0"/>
              </a:p>
              <a:p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sz="2400" dirty="0" smtClean="0"/>
              </a:p>
              <a:p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std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1673440"/>
                  </p:ext>
                </p:extLst>
              </p:nvPr>
            </p:nvGraphicFramePr>
            <p:xfrm>
              <a:off x="1362079" y="1654173"/>
              <a:ext cx="2564694" cy="1584848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2823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23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1673440"/>
                  </p:ext>
                </p:extLst>
              </p:nvPr>
            </p:nvGraphicFramePr>
            <p:xfrm>
              <a:off x="1362079" y="1654173"/>
              <a:ext cx="2564694" cy="1584848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2823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23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474" t="-9231" r="-100948" b="-3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3994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משתנה מקרי לעומת 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376255"/>
                  </p:ext>
                </p:extLst>
              </p:nvPr>
            </p:nvGraphicFramePr>
            <p:xfrm>
              <a:off x="1174157" y="1654480"/>
              <a:ext cx="10355037" cy="440880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084443">
                      <a:extLst>
                        <a:ext uri="{9D8B030D-6E8A-4147-A177-3AD203B41FA5}">
                          <a16:colId xmlns:a16="http://schemas.microsoft.com/office/drawing/2014/main" val="2743720412"/>
                        </a:ext>
                      </a:extLst>
                    </a:gridCol>
                    <a:gridCol w="3915583">
                      <a:extLst>
                        <a:ext uri="{9D8B030D-6E8A-4147-A177-3AD203B41FA5}">
                          <a16:colId xmlns:a16="http://schemas.microsoft.com/office/drawing/2014/main" val="71044067"/>
                        </a:ext>
                      </a:extLst>
                    </a:gridCol>
                    <a:gridCol w="2355011">
                      <a:extLst>
                        <a:ext uri="{9D8B030D-6E8A-4147-A177-3AD203B41FA5}">
                          <a16:colId xmlns:a16="http://schemas.microsoft.com/office/drawing/2014/main" val="215681082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מקרי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293566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---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מדגם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6418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אין תצפיות,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יש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𝑘</m:t>
                              </m:r>
                            </m:oMath>
                          </a14:m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ערכים אפשריים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עם הסתברויות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תצפיות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81031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𝑋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כמה פעמים התקבל כל ערך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525506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i="0" dirty="0" smtClean="0">
                              <a:solidFill>
                                <a:srgbClr val="0070C0"/>
                              </a:solidFill>
                              <a:latin typeface="+mn-lt"/>
                              <a:cs typeface="David" panose="020E0502060401010101" pitchFamily="34" charset="-79"/>
                            </a:rPr>
                            <a:t>תוחלת</a:t>
                          </a:r>
                          <a:endParaRPr lang="he-IL" sz="20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endParaRPr>
                        </a:p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𝜇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𝑘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solidFill>
                                <a:srgbClr val="0070C0"/>
                              </a:solidFill>
                              <a:cs typeface="David" panose="020E0502060401010101" pitchFamily="34" charset="-79"/>
                            </a:rPr>
                            <a:t>ממוצע המדגם</a:t>
                          </a:r>
                          <a:endParaRPr lang="he-IL" sz="20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51570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</a:p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המדגם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bar>
                                              <m:barPr>
                                                <m:pos m:val="top"/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bar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ba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768115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376255"/>
                  </p:ext>
                </p:extLst>
              </p:nvPr>
            </p:nvGraphicFramePr>
            <p:xfrm>
              <a:off x="1174157" y="1654480"/>
              <a:ext cx="10355037" cy="440880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084443">
                      <a:extLst>
                        <a:ext uri="{9D8B030D-6E8A-4147-A177-3AD203B41FA5}">
                          <a16:colId xmlns:a16="http://schemas.microsoft.com/office/drawing/2014/main" val="2743720412"/>
                        </a:ext>
                      </a:extLst>
                    </a:gridCol>
                    <a:gridCol w="3915583">
                      <a:extLst>
                        <a:ext uri="{9D8B030D-6E8A-4147-A177-3AD203B41FA5}">
                          <a16:colId xmlns:a16="http://schemas.microsoft.com/office/drawing/2014/main" val="71044067"/>
                        </a:ext>
                      </a:extLst>
                    </a:gridCol>
                    <a:gridCol w="2355011">
                      <a:extLst>
                        <a:ext uri="{9D8B030D-6E8A-4147-A177-3AD203B41FA5}">
                          <a16:colId xmlns:a16="http://schemas.microsoft.com/office/drawing/2014/main" val="215681082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מקרי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2935664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---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673" t="-109231" r="-60592" b="-91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מדגם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641896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9" t="-118261" r="-153651" b="-4182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673" t="-118261" r="-60592" b="-4182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תצפיות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810316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9" t="-386154" r="-153651" b="-6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כמה פעמים התקבל כל ערך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52550619"/>
                      </a:ext>
                    </a:extLst>
                  </a:tr>
                  <a:tr h="12595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9" t="-152657" r="-153651" b="-100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673" t="-152657" r="-60592" b="-100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5157093"/>
                      </a:ext>
                    </a:extLst>
                  </a:tr>
                  <a:tr h="12595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9" t="-252657" r="-153651" b="-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673" t="-252657" r="-60592" b="-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7681150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8639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של סכום של משתנים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17234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נתונים מ"מ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400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sz="2400" dirty="0" smtClean="0"/>
                  <a:t> עם </a:t>
                </a:r>
                <a:r>
                  <a:rPr lang="he-IL" sz="2400" dirty="0" err="1" smtClean="0"/>
                  <a:t>שונויות</a:t>
                </a:r>
                <a:r>
                  <a:rPr lang="he-IL" sz="2400" dirty="0" smtClean="0"/>
                  <a:t> ידועות</a:t>
                </a:r>
              </a:p>
              <a:p>
                <a:r>
                  <a:rPr lang="he-IL" sz="2400" dirty="0" smtClean="0"/>
                  <a:t>נניח ש-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sz="2400" baseline="-25000" dirty="0" smtClean="0"/>
              </a:p>
              <a:p>
                <a:r>
                  <a:rPr lang="he-IL" sz="2400" dirty="0" smtClean="0"/>
                  <a:t>נניח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400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sz="2400" dirty="0" smtClean="0"/>
                  <a:t> מתארים ניסויים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בלתי תלויים</a:t>
                </a:r>
              </a:p>
              <a:p>
                <a:pPr lvl="1"/>
                <a:r>
                  <a:rPr lang="he-IL" dirty="0" smtClean="0"/>
                  <a:t>כלומר, הערך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לא נותן שום מידע על הערך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, וההפך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השונות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שווה לסכום </a:t>
                </a:r>
                <a:r>
                  <a:rPr lang="he-IL" sz="2400" dirty="0" err="1" smtClean="0"/>
                  <a:t>השונויות</a:t>
                </a:r>
                <a:r>
                  <a:rPr lang="he-IL" sz="2400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 smtClean="0"/>
              </a:p>
              <a:p>
                <a:endParaRPr lang="he-IL" sz="2400" dirty="0"/>
              </a:p>
              <a:p>
                <a:r>
                  <a:rPr lang="he-IL" sz="1800" dirty="0"/>
                  <a:t>(ללא הוכחה</a:t>
                </a:r>
                <a:r>
                  <a:rPr lang="he-IL" sz="1800" dirty="0" smtClean="0"/>
                  <a:t>)</a:t>
                </a:r>
              </a:p>
              <a:p>
                <a:endParaRPr lang="he-IL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17234"/>
                <a:ext cx="10515600" cy="4351338"/>
              </a:xfrm>
              <a:blipFill>
                <a:blip r:embed="rId2"/>
                <a:stretch>
                  <a:fillRect t="-1681" r="-812" b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997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sz="2400" dirty="0" smtClean="0"/>
                  <a:t>מ"מ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400" dirty="0" smtClean="0"/>
                  <a:t> הוא התוצאה של הטלת </a:t>
                </a:r>
                <a:r>
                  <a:rPr lang="he-IL" sz="2400" dirty="0" err="1" smtClean="0"/>
                  <a:t>קוביה</a:t>
                </a:r>
                <a:r>
                  <a:rPr lang="he-IL" sz="2400" dirty="0"/>
                  <a:t> </a:t>
                </a:r>
                <a:r>
                  <a:rPr lang="he-IL" sz="2400" dirty="0" smtClean="0"/>
                  <a:t>אחת</a:t>
                </a:r>
              </a:p>
              <a:p>
                <a:r>
                  <a:rPr lang="he-IL" sz="2400" dirty="0" smtClean="0"/>
                  <a:t>מ"מ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sz="2400" dirty="0" smtClean="0"/>
                  <a:t> </a:t>
                </a:r>
                <a:r>
                  <a:rPr lang="he-IL" sz="2400" dirty="0"/>
                  <a:t>הוא התוצאה של הטלת </a:t>
                </a:r>
                <a:r>
                  <a:rPr lang="he-IL" sz="2400" dirty="0" err="1" smtClean="0"/>
                  <a:t>קוביה</a:t>
                </a:r>
                <a:r>
                  <a:rPr lang="he-IL" sz="2400" dirty="0" smtClean="0"/>
                  <a:t> שנייה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הוא הסכום של שתי ההטלות: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sz="24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השונות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400" dirty="0" smtClean="0"/>
                  <a:t> (או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sz="2400" dirty="0" smtClean="0"/>
                  <a:t>) היא: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+…+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92</m:t>
                    </m:r>
                  </m:oMath>
                </a14:m>
                <a:endParaRPr lang="he-IL" sz="20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השונות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היא: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83</m:t>
                    </m:r>
                  </m:oMath>
                </a14:m>
                <a:endParaRPr lang="he-IL" sz="2400" dirty="0" smtClean="0"/>
              </a:p>
              <a:p>
                <a:endParaRPr lang="he-IL" dirty="0"/>
              </a:p>
              <a:p>
                <a:r>
                  <a:rPr lang="he-IL" sz="2400" dirty="0" smtClean="0"/>
                  <a:t>רשות: חשב באופן ישיר ע"פ ההתפלגות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sz="2400" dirty="0"/>
              </a:p>
              <a:p>
                <a:endParaRPr lang="he-IL" sz="2400" dirty="0" smtClean="0"/>
              </a:p>
              <a:p>
                <a:pPr marL="0" indent="0">
                  <a:buNone/>
                </a:pPr>
                <a:endParaRPr lang="he-IL" sz="2400" dirty="0" smtClean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70" b="-19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634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הילוך אקראי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5218" y="1617166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תזכורת: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 smtClean="0"/>
              </a:p>
              <a:p>
                <a:endParaRPr lang="he-IL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std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rad>
                  </m:oMath>
                </a14:m>
                <a:endParaRPr lang="he-IL" sz="2400" dirty="0" smtClean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תוצאה יסודית של דיפוזיה לגבי הפיזור במיקום החלקיק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5218" y="1617166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338" y="5410842"/>
            <a:ext cx="5388223" cy="1115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Group 13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318490" y="1942432"/>
              <a:ext cx="2507550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79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7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  <m:r>
                                <a:rPr kumimoji="0" lang="en-US" sz="2000" i="1" u="none" strike="noStrike" cap="none" normalizeH="0" baseline="-2500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4287780"/>
                  </p:ext>
                </p:extLst>
              </p:nvPr>
            </p:nvGraphicFramePr>
            <p:xfrm>
              <a:off x="1318490" y="1942432"/>
              <a:ext cx="2507550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79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7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4"/>
                          <a:stretch>
                            <a:fillRect l="-515" t="-9231" r="-113402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/>
          <p:cNvSpPr txBox="1"/>
          <p:nvPr/>
        </p:nvSpPr>
        <p:spPr>
          <a:xfrm>
            <a:off x="3775441" y="3424804"/>
            <a:ext cx="2435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כי הצעדים בלתי-תלויים</a:t>
            </a:r>
            <a:endParaRPr lang="en-US" sz="2000" dirty="0" smtClean="0">
              <a:solidFill>
                <a:srgbClr val="48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69" y="3882179"/>
            <a:ext cx="2849615" cy="1709768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1642197" y="4649962"/>
            <a:ext cx="953856" cy="0"/>
          </a:xfrm>
          <a:prstGeom prst="straightConnector1">
            <a:avLst/>
          </a:prstGeom>
          <a:ln w="38100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45869" y="4019143"/>
                <a:ext cx="1121013" cy="483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869" y="4019143"/>
                <a:ext cx="1121013" cy="4830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>
            <a:off x="2090848" y="3792835"/>
            <a:ext cx="0" cy="1491465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14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uiExpand="1"/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משחק הקלפים </a:t>
            </a:r>
            <a:r>
              <a:rPr lang="en-US" dirty="0" smtClean="0"/>
              <a:t>SET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91478" y="1681826"/>
                <a:ext cx="9762771" cy="459970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הנחנו על השולחן 12 קלפי </a:t>
                </a:r>
                <a:r>
                  <a:rPr lang="en-US" dirty="0" smtClean="0"/>
                  <a:t>SET</a:t>
                </a:r>
                <a:r>
                  <a:rPr lang="he-IL" dirty="0" smtClean="0"/>
                  <a:t> אקראיים</a:t>
                </a:r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את מספר הסטים על השולחן</a:t>
                </a:r>
              </a:p>
              <a:p>
                <a:r>
                  <a:rPr lang="he-IL" dirty="0" smtClean="0"/>
                  <a:t>מהי השונות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?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מספר האפשרויות לבחור 3 קלפים מתוך 12 הוא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220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נגדיר משתנה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 המקבל 1 אם השלישייה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(כאשר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הוא 1 עד 220) היא סט</a:t>
                </a:r>
              </a:p>
              <a:p>
                <a:r>
                  <a:rPr lang="he-IL" dirty="0" smtClean="0"/>
                  <a:t>בהגדרה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220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91478" y="1681826"/>
                <a:ext cx="9762771" cy="4599706"/>
              </a:xfrm>
              <a:blipFill>
                <a:blip r:embed="rId2"/>
                <a:stretch>
                  <a:fillRect t="-1724" r="-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4499374"/>
                  </p:ext>
                </p:extLst>
              </p:nvPr>
            </p:nvGraphicFramePr>
            <p:xfrm>
              <a:off x="826747" y="1681826"/>
              <a:ext cx="2507550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79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7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  <m:r>
                                <a:rPr kumimoji="0" lang="en-US" sz="2000" i="1" u="none" strike="noStrike" cap="none" normalizeH="0" baseline="-2500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78/79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1/79</a:t>
                          </a: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4499374"/>
                  </p:ext>
                </p:extLst>
              </p:nvPr>
            </p:nvGraphicFramePr>
            <p:xfrm>
              <a:off x="826747" y="1681826"/>
              <a:ext cx="2507550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797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7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515" t="-9231" r="-113918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78/79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1/79</a:t>
                          </a: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9414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משחק הקלפים </a:t>
            </a:r>
            <a:r>
              <a:rPr lang="en-US" dirty="0" smtClean="0"/>
              <a:t>SET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3382271"/>
              </a:xfrm>
            </p:spPr>
            <p:txBody>
              <a:bodyPr/>
              <a:lstStyle/>
              <a:p>
                <a:r>
                  <a:rPr lang="he-IL" dirty="0" smtClean="0"/>
                  <a:t>האם ניתן להשתמש </a:t>
                </a:r>
                <a:r>
                  <a:rPr lang="he-IL" dirty="0" err="1" smtClean="0"/>
                  <a:t>בנוסחא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r>
                  <a:rPr lang="he-IL" dirty="0" smtClean="0"/>
                  <a:t>נניח כי שלישיה מסוימת (מתוך 12 הקלפים) היא סט</a:t>
                </a:r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האם שלישיה אחרת המורכבת משני הקלפים הראשונים ועוד קלף אחר יכולה להיות סט?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3382271"/>
              </a:xfrm>
              <a:blipFill>
                <a:blip r:embed="rId2"/>
                <a:stretch>
                  <a:fillRect t="-216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4866862" y="2801143"/>
            <a:ext cx="3256722" cy="1182756"/>
            <a:chOff x="4866862" y="2801143"/>
            <a:chExt cx="3256722" cy="1182756"/>
          </a:xfrm>
        </p:grpSpPr>
        <p:sp>
          <p:nvSpPr>
            <p:cNvPr id="4" name="Rounded Rectangle 3"/>
            <p:cNvSpPr/>
            <p:nvPr/>
          </p:nvSpPr>
          <p:spPr>
            <a:xfrm>
              <a:off x="4866862" y="2801143"/>
              <a:ext cx="844826" cy="118275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Diamond 4"/>
            <p:cNvSpPr/>
            <p:nvPr/>
          </p:nvSpPr>
          <p:spPr>
            <a:xfrm>
              <a:off x="5015949" y="3258342"/>
              <a:ext cx="546652" cy="268357"/>
            </a:xfrm>
            <a:prstGeom prst="diamond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072810" y="2801143"/>
              <a:ext cx="844826" cy="118275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Diamond 6"/>
            <p:cNvSpPr/>
            <p:nvPr/>
          </p:nvSpPr>
          <p:spPr>
            <a:xfrm>
              <a:off x="6221897" y="3258342"/>
              <a:ext cx="546652" cy="268357"/>
            </a:xfrm>
            <a:prstGeom prst="diamond">
              <a:avLst/>
            </a:prstGeom>
            <a:pattFill prst="ltUpDiag">
              <a:fgClr>
                <a:schemeClr val="accent6">
                  <a:lumMod val="50000"/>
                </a:schemeClr>
              </a:fgClr>
              <a:bgClr>
                <a:schemeClr val="bg1"/>
              </a:bgClr>
            </a:pattFill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7278758" y="2801143"/>
              <a:ext cx="844826" cy="118275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Diamond 8"/>
            <p:cNvSpPr/>
            <p:nvPr/>
          </p:nvSpPr>
          <p:spPr>
            <a:xfrm>
              <a:off x="7427845" y="3258342"/>
              <a:ext cx="546652" cy="268357"/>
            </a:xfrm>
            <a:prstGeom prst="diamond">
              <a:avLst/>
            </a:prstGeom>
            <a:no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866862" y="5130868"/>
            <a:ext cx="3256722" cy="1182756"/>
            <a:chOff x="4866862" y="5130868"/>
            <a:chExt cx="3256722" cy="1182756"/>
          </a:xfrm>
        </p:grpSpPr>
        <p:sp>
          <p:nvSpPr>
            <p:cNvPr id="10" name="Rounded Rectangle 9"/>
            <p:cNvSpPr/>
            <p:nvPr/>
          </p:nvSpPr>
          <p:spPr>
            <a:xfrm>
              <a:off x="4866862" y="5130868"/>
              <a:ext cx="844826" cy="118275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iamond 10"/>
            <p:cNvSpPr/>
            <p:nvPr/>
          </p:nvSpPr>
          <p:spPr>
            <a:xfrm>
              <a:off x="5015949" y="5588067"/>
              <a:ext cx="546652" cy="268357"/>
            </a:xfrm>
            <a:prstGeom prst="diamond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072810" y="5130868"/>
              <a:ext cx="844826" cy="118275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Diamond 12"/>
            <p:cNvSpPr/>
            <p:nvPr/>
          </p:nvSpPr>
          <p:spPr>
            <a:xfrm>
              <a:off x="6221897" y="5588067"/>
              <a:ext cx="546652" cy="268357"/>
            </a:xfrm>
            <a:prstGeom prst="diamond">
              <a:avLst/>
            </a:prstGeom>
            <a:pattFill prst="ltUpDiag">
              <a:fgClr>
                <a:schemeClr val="accent6">
                  <a:lumMod val="50000"/>
                </a:schemeClr>
              </a:fgClr>
              <a:bgClr>
                <a:schemeClr val="bg1"/>
              </a:bgClr>
            </a:pattFill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278758" y="5130868"/>
              <a:ext cx="844826" cy="118275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Diamond 14"/>
            <p:cNvSpPr/>
            <p:nvPr/>
          </p:nvSpPr>
          <p:spPr>
            <a:xfrm>
              <a:off x="7427845" y="5757031"/>
              <a:ext cx="546652" cy="268357"/>
            </a:xfrm>
            <a:prstGeom prst="diamond">
              <a:avLst/>
            </a:prstGeom>
            <a:solidFill>
              <a:srgbClr val="7030A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Diamond 15"/>
            <p:cNvSpPr/>
            <p:nvPr/>
          </p:nvSpPr>
          <p:spPr>
            <a:xfrm>
              <a:off x="7417906" y="5394250"/>
              <a:ext cx="546652" cy="268357"/>
            </a:xfrm>
            <a:prstGeom prst="diamond">
              <a:avLst/>
            </a:prstGeom>
            <a:solidFill>
              <a:srgbClr val="7030A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068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משחק הקלפים </a:t>
            </a:r>
            <a:r>
              <a:rPr lang="en-US" dirty="0" smtClean="0"/>
              <a:t>SET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03070" y="1780740"/>
                <a:ext cx="10515600" cy="3382271"/>
              </a:xfrm>
            </p:spPr>
            <p:txBody>
              <a:bodyPr/>
              <a:lstStyle/>
              <a:p>
                <a:r>
                  <a:rPr lang="he-IL" dirty="0" smtClean="0"/>
                  <a:t>נניח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, כלומר השלישיה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היא סט</a:t>
                </a:r>
              </a:p>
              <a:p>
                <a:r>
                  <a:rPr lang="he-IL" dirty="0" smtClean="0"/>
                  <a:t>אז אנחנו יודעים כי שלישיה אחרת, המכילה 2 מתוך 3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+ קלף אחר, לא יכולה להיות סט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 ידע על ערך של משתנה אחד משפיע על ערך של משתנה אחר</a:t>
                </a:r>
              </a:p>
              <a:p>
                <a:r>
                  <a:rPr lang="he-IL" dirty="0" smtClean="0"/>
                  <a:t>המשתנים אינם תלויים, ואנו לא יכולים להשתמש </a:t>
                </a:r>
                <a:r>
                  <a:rPr lang="he-IL" dirty="0" err="1" smtClean="0"/>
                  <a:t>בנוסחא</a:t>
                </a:r>
                <a:r>
                  <a:rPr lang="he-IL" dirty="0" smtClean="0"/>
                  <a:t> של השונות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יש שיטות מתקדמות יותר לחישוב השונות (מעבר לקורס זה)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03070" y="1780740"/>
                <a:ext cx="10515600" cy="3382271"/>
              </a:xfrm>
              <a:blipFill>
                <a:blip r:embed="rId2"/>
                <a:stretch>
                  <a:fillRect l="-754" t="-2162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557361" y="4305901"/>
            <a:ext cx="2696816" cy="946494"/>
            <a:chOff x="4866862" y="2801143"/>
            <a:chExt cx="3256722" cy="1182756"/>
          </a:xfrm>
        </p:grpSpPr>
        <p:sp>
          <p:nvSpPr>
            <p:cNvPr id="4" name="Rounded Rectangle 3"/>
            <p:cNvSpPr/>
            <p:nvPr/>
          </p:nvSpPr>
          <p:spPr>
            <a:xfrm>
              <a:off x="4866862" y="2801143"/>
              <a:ext cx="844826" cy="118275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Diamond 4"/>
            <p:cNvSpPr/>
            <p:nvPr/>
          </p:nvSpPr>
          <p:spPr>
            <a:xfrm>
              <a:off x="5015949" y="3258342"/>
              <a:ext cx="546652" cy="268357"/>
            </a:xfrm>
            <a:prstGeom prst="diamond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072810" y="2801143"/>
              <a:ext cx="844826" cy="118275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Diamond 6"/>
            <p:cNvSpPr/>
            <p:nvPr/>
          </p:nvSpPr>
          <p:spPr>
            <a:xfrm>
              <a:off x="6221897" y="3258342"/>
              <a:ext cx="546652" cy="268357"/>
            </a:xfrm>
            <a:prstGeom prst="diamond">
              <a:avLst/>
            </a:prstGeom>
            <a:pattFill prst="ltUpDiag">
              <a:fgClr>
                <a:schemeClr val="accent6">
                  <a:lumMod val="50000"/>
                </a:schemeClr>
              </a:fgClr>
              <a:bgClr>
                <a:schemeClr val="bg1"/>
              </a:bgClr>
            </a:pattFill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7278758" y="2801143"/>
              <a:ext cx="844826" cy="118275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Diamond 8"/>
            <p:cNvSpPr/>
            <p:nvPr/>
          </p:nvSpPr>
          <p:spPr>
            <a:xfrm>
              <a:off x="7427845" y="3258342"/>
              <a:ext cx="546652" cy="268357"/>
            </a:xfrm>
            <a:prstGeom prst="diamond">
              <a:avLst/>
            </a:prstGeom>
            <a:no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53280" y="5493642"/>
            <a:ext cx="2696816" cy="1008825"/>
            <a:chOff x="4866862" y="5130868"/>
            <a:chExt cx="3256722" cy="1182756"/>
          </a:xfrm>
        </p:grpSpPr>
        <p:sp>
          <p:nvSpPr>
            <p:cNvPr id="10" name="Rounded Rectangle 9"/>
            <p:cNvSpPr/>
            <p:nvPr/>
          </p:nvSpPr>
          <p:spPr>
            <a:xfrm>
              <a:off x="4866862" y="5130868"/>
              <a:ext cx="844826" cy="118275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iamond 10"/>
            <p:cNvSpPr/>
            <p:nvPr/>
          </p:nvSpPr>
          <p:spPr>
            <a:xfrm>
              <a:off x="5015949" y="5588067"/>
              <a:ext cx="546652" cy="268357"/>
            </a:xfrm>
            <a:prstGeom prst="diamond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072810" y="5130868"/>
              <a:ext cx="844826" cy="118275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Diamond 12"/>
            <p:cNvSpPr/>
            <p:nvPr/>
          </p:nvSpPr>
          <p:spPr>
            <a:xfrm>
              <a:off x="6221897" y="5588067"/>
              <a:ext cx="546652" cy="268357"/>
            </a:xfrm>
            <a:prstGeom prst="diamond">
              <a:avLst/>
            </a:prstGeom>
            <a:pattFill prst="ltUpDiag">
              <a:fgClr>
                <a:schemeClr val="accent6">
                  <a:lumMod val="50000"/>
                </a:schemeClr>
              </a:fgClr>
              <a:bgClr>
                <a:schemeClr val="bg1"/>
              </a:bgClr>
            </a:pattFill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278758" y="5130868"/>
              <a:ext cx="844826" cy="118275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Diamond 14"/>
            <p:cNvSpPr/>
            <p:nvPr/>
          </p:nvSpPr>
          <p:spPr>
            <a:xfrm>
              <a:off x="7427845" y="5757031"/>
              <a:ext cx="546652" cy="268357"/>
            </a:xfrm>
            <a:prstGeom prst="diamond">
              <a:avLst/>
            </a:prstGeom>
            <a:solidFill>
              <a:srgbClr val="7030A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Diamond 15"/>
            <p:cNvSpPr/>
            <p:nvPr/>
          </p:nvSpPr>
          <p:spPr>
            <a:xfrm>
              <a:off x="7417906" y="5394250"/>
              <a:ext cx="546652" cy="268357"/>
            </a:xfrm>
            <a:prstGeom prst="diamond">
              <a:avLst/>
            </a:prstGeom>
            <a:solidFill>
              <a:srgbClr val="7030A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0307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משתנים מקריים בדידים</a:t>
            </a:r>
          </a:p>
          <a:p>
            <a:pPr lvl="1"/>
            <a:r>
              <a:rPr lang="he-IL" dirty="0" smtClean="0"/>
              <a:t>התפלגות</a:t>
            </a:r>
          </a:p>
          <a:p>
            <a:pPr lvl="1"/>
            <a:r>
              <a:rPr lang="he-IL" dirty="0" smtClean="0"/>
              <a:t>תוחלת</a:t>
            </a:r>
          </a:p>
          <a:p>
            <a:pPr lvl="1"/>
            <a:r>
              <a:rPr lang="he-IL" dirty="0" smtClean="0"/>
              <a:t>שונות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טרנספורמציות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62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טרנספורמציה לינארית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709682"/>
              </a:xfrm>
            </p:spPr>
            <p:txBody>
              <a:bodyPr>
                <a:normAutofit/>
              </a:bodyPr>
              <a:lstStyle/>
              <a:p>
                <a:pPr algn="r"/>
                <a:r>
                  <a:rPr lang="he-IL" sz="2400" dirty="0" smtClean="0">
                    <a:latin typeface="Cambria Math" panose="02040503050406030204" pitchFamily="18" charset="0"/>
                  </a:rPr>
                  <a:t>נתון מ"מ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>
                    <a:latin typeface="Cambria Math" panose="02040503050406030204" pitchFamily="18" charset="0"/>
                  </a:rPr>
                  <a:t> עבורו אנו יודעים את התוחלת והשונות</a:t>
                </a:r>
              </a:p>
              <a:p>
                <a:pPr algn="r"/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 algn="r"/>
                <a:r>
                  <a:rPr lang="he-IL" sz="2400" dirty="0" smtClean="0">
                    <a:latin typeface="Cambria Math" panose="02040503050406030204" pitchFamily="18" charset="0"/>
                  </a:rPr>
                  <a:t>נניח שאנו מעוניינים במ"מ חדש</a:t>
                </a:r>
                <a:r>
                  <a:rPr lang="he-IL" sz="2400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he-IL" sz="2400" dirty="0" smtClean="0">
                  <a:latin typeface="Cambria Math" panose="02040503050406030204" pitchFamily="18" charset="0"/>
                </a:endParaRPr>
              </a:p>
              <a:p>
                <a:pPr lvl="1"/>
                <a:r>
                  <a:rPr lang="he-IL" sz="2000" dirty="0" smtClean="0"/>
                  <a:t>דוגמא: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 smtClean="0"/>
                  <a:t> טמפרטורה בצלסיוס, ו-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000" dirty="0" smtClean="0"/>
                  <a:t> בפרנהייט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32</m:t>
                    </m:r>
                  </m:oMath>
                </a14:m>
                <a:r>
                  <a:rPr lang="he-IL" sz="2000" dirty="0" smtClean="0"/>
                  <a:t>)</a:t>
                </a:r>
              </a:p>
              <a:p>
                <a:pPr lvl="1"/>
                <a:r>
                  <a:rPr lang="he-IL" sz="2000" dirty="0" smtClean="0"/>
                  <a:t>דוגמא: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 smtClean="0"/>
                  <a:t> זמן בשניות ו-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he-IL" sz="2000" dirty="0" smtClean="0"/>
                  <a:t> זמן בדקות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 smtClean="0"/>
                  <a:t>)</a:t>
                </a:r>
              </a:p>
              <a:p>
                <a:pPr algn="r"/>
                <a:endParaRPr lang="he-IL" sz="2400" dirty="0" smtClean="0">
                  <a:latin typeface="Cambria Math" panose="02040503050406030204" pitchFamily="18" charset="0"/>
                </a:endParaRPr>
              </a:p>
              <a:p>
                <a:pPr algn="r"/>
                <a:r>
                  <a:rPr lang="he-IL" sz="2400" dirty="0" smtClean="0">
                    <a:latin typeface="Cambria Math" panose="02040503050406030204" pitchFamily="18" charset="0"/>
                  </a:rPr>
                  <a:t>מהן התוחלת והשונות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>
                    <a:latin typeface="Cambria Math" panose="02040503050406030204" pitchFamily="18" charset="0"/>
                  </a:rPr>
                  <a:t>? האם צריך לחשב מחדש?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709682"/>
              </a:xfrm>
              <a:blipFill>
                <a:blip r:embed="rId4"/>
                <a:stretch>
                  <a:fillRect t="-155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278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טרנספורמציה של תוחלת ושונות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709682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>
                    <a:latin typeface="Cambria Math" panose="02040503050406030204" pitchFamily="18" charset="0"/>
                  </a:rPr>
                  <a:t>ניתן להוכיח (רשות</a:t>
                </a:r>
                <a:r>
                  <a:rPr lang="he-IL" dirty="0" smtClean="0">
                    <a:latin typeface="Cambria Math" panose="02040503050406030204" pitchFamily="18" charset="0"/>
                  </a:rPr>
                  <a:t>), </a:t>
                </a:r>
                <a:r>
                  <a:rPr lang="he-IL" dirty="0">
                    <a:latin typeface="Cambria Math" panose="02040503050406030204" pitchFamily="18" charset="0"/>
                  </a:rPr>
                  <a:t>שאם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he-IL" dirty="0">
                    <a:latin typeface="Cambria Math" panose="02040503050406030204" pitchFamily="18" charset="0"/>
                  </a:rPr>
                  <a:t> </a:t>
                </a:r>
                <a:r>
                  <a:rPr lang="he-IL" dirty="0" smtClean="0">
                    <a:latin typeface="Cambria Math" panose="02040503050406030204" pitchFamily="18" charset="0"/>
                  </a:rPr>
                  <a:t>אז</a:t>
                </a:r>
                <a:r>
                  <a:rPr lang="he-IL" sz="2400" dirty="0" smtClean="0">
                    <a:latin typeface="Cambria Math" panose="02040503050406030204" pitchFamily="18" charset="0"/>
                  </a:rPr>
                  <a:t>:</a:t>
                </a:r>
              </a:p>
              <a:p>
                <a:pPr algn="r"/>
                <a:endParaRPr lang="he-IL" sz="2400" i="1" dirty="0" smtClean="0">
                  <a:latin typeface="Cambria Math" panose="02040503050406030204" pitchFamily="18" charset="0"/>
                </a:endParaRPr>
              </a:p>
              <a:p>
                <a:pPr algn="r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400" dirty="0" smtClean="0"/>
              </a:p>
              <a:p>
                <a:pPr algn="r"/>
                <a:endParaRPr lang="he-IL" sz="2400" b="0" i="0" dirty="0" smtClean="0">
                  <a:latin typeface="Cambria Math" panose="02040503050406030204" pitchFamily="18" charset="0"/>
                </a:endParaRPr>
              </a:p>
              <a:p>
                <a:pPr algn="r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i="0" dirty="0" smtClean="0">
                  <a:latin typeface="Cambria Math" panose="02040503050406030204" pitchFamily="18" charset="0"/>
                </a:endParaRPr>
              </a:p>
              <a:p>
                <a:pPr algn="r"/>
                <a:endParaRPr lang="he-IL" sz="2400" b="0" i="0" dirty="0" smtClean="0">
                  <a:latin typeface="Cambria Math" panose="02040503050406030204" pitchFamily="18" charset="0"/>
                </a:endParaRPr>
              </a:p>
              <a:p>
                <a:pPr algn="r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std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=|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|∙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std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709682"/>
              </a:xfrm>
              <a:blipFill>
                <a:blip r:embed="rId3"/>
                <a:stretch>
                  <a:fillRect t="-155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004922" y="3291840"/>
            <a:ext cx="4232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96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הוספת קבוע לא משפיעה על השונות!</a:t>
            </a:r>
            <a:endParaRPr lang="en-US" sz="2400" dirty="0" smtClean="0">
              <a:solidFill>
                <a:srgbClr val="96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9513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הסבר: הוספת קבוע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913345" y="5195456"/>
            <a:ext cx="407323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616364" y="4027055"/>
            <a:ext cx="216000" cy="11637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88897" y="3574473"/>
            <a:ext cx="216000" cy="16163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361430" y="3278909"/>
            <a:ext cx="216000" cy="19119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33963" y="2901560"/>
            <a:ext cx="216000" cy="22892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06496" y="3292764"/>
            <a:ext cx="216000" cy="18980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479029" y="3574473"/>
            <a:ext cx="216000" cy="16163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851563" y="4033983"/>
            <a:ext cx="216000" cy="11568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542229" y="5233594"/>
                <a:ext cx="50443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8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229" y="5233594"/>
                <a:ext cx="50443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066751" y="1787135"/>
            <a:ext cx="1550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Probability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841963" y="2312498"/>
            <a:ext cx="0" cy="28921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842608" y="5204692"/>
            <a:ext cx="407323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545627" y="4036291"/>
            <a:ext cx="216000" cy="11637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918160" y="3583709"/>
            <a:ext cx="216000" cy="16163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290693" y="3288145"/>
            <a:ext cx="216000" cy="19119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663226" y="2910796"/>
            <a:ext cx="216000" cy="22892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035759" y="3302000"/>
            <a:ext cx="216000" cy="18980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408292" y="3583709"/>
            <a:ext cx="216000" cy="16163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80826" y="4043219"/>
            <a:ext cx="216000" cy="11568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571704" y="5233594"/>
                <a:ext cx="4900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8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1704" y="5233594"/>
                <a:ext cx="49000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6142948" y="1765245"/>
            <a:ext cx="1550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Probability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5988608" y="2312498"/>
            <a:ext cx="0" cy="28921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679289" y="5162730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557746" y="1805606"/>
                <a:ext cx="182287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7746" y="1805606"/>
                <a:ext cx="182287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ight Arrow 38"/>
          <p:cNvSpPr/>
          <p:nvPr/>
        </p:nvSpPr>
        <p:spPr>
          <a:xfrm>
            <a:off x="4624580" y="3154217"/>
            <a:ext cx="856533" cy="429491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082810" y="6020668"/>
                <a:ext cx="68080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התוחלת זזה בקבוע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𝑏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5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אבל אין שינוי ברוחב ההתפלגות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810" y="6020668"/>
                <a:ext cx="6808019" cy="461665"/>
              </a:xfrm>
              <a:prstGeom prst="rect">
                <a:avLst/>
              </a:prstGeom>
              <a:blipFill>
                <a:blip r:embed="rId5"/>
                <a:stretch>
                  <a:fillRect l="-537" t="-10667" r="-1343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/>
          <p:cNvSpPr txBox="1"/>
          <p:nvPr/>
        </p:nvSpPr>
        <p:spPr>
          <a:xfrm>
            <a:off x="3054979" y="5162730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21431" y="5162730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87881" y="5162730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231160" y="5162730"/>
            <a:ext cx="461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-1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838447" y="5162730"/>
            <a:ext cx="461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-2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454969" y="5162730"/>
            <a:ext cx="461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-3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05850" y="5162730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79361" y="5162730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352872" y="5162730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726384" y="5162730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8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32339" y="5162730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58828" y="5162730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485317" y="5162730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811702" y="5162730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78034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הסבר: מכפלה בקבוע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42297" y="5195456"/>
            <a:ext cx="407323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34480" y="4027055"/>
            <a:ext cx="216000" cy="11637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407013" y="3574473"/>
            <a:ext cx="216000" cy="16163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79546" y="3278909"/>
            <a:ext cx="216000" cy="19119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152079" y="2901560"/>
            <a:ext cx="216000" cy="22892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24612" y="3292764"/>
            <a:ext cx="216000" cy="18980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897145" y="3574473"/>
            <a:ext cx="216000" cy="16163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269679" y="4033983"/>
            <a:ext cx="216000" cy="11568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071181" y="5233594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X</a:t>
            </a:r>
            <a:endParaRPr lang="en-US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7240" y="1768298"/>
            <a:ext cx="1550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Probability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51533" y="2317115"/>
            <a:ext cx="0" cy="28921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286873" y="5204692"/>
            <a:ext cx="640636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605165" y="4036291"/>
            <a:ext cx="216000" cy="11637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326797" y="3583709"/>
            <a:ext cx="216000" cy="16163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048429" y="3288145"/>
            <a:ext cx="216000" cy="19119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770061" y="2910796"/>
            <a:ext cx="216000" cy="22892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9491693" y="3302000"/>
            <a:ext cx="216000" cy="18980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0213325" y="3583709"/>
            <a:ext cx="216000" cy="16163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0934956" y="4043219"/>
            <a:ext cx="216000" cy="11568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1471063" y="5304232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Y</a:t>
            </a:r>
            <a:endParaRPr lang="en-US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09031" y="1796370"/>
            <a:ext cx="1550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Probability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5292100" y="2326351"/>
            <a:ext cx="0" cy="28921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149319" y="5166154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802941" y="1829517"/>
                <a:ext cx="139563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2941" y="1829517"/>
                <a:ext cx="139563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209698" y="5166154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37" name="Right Arrow 36"/>
          <p:cNvSpPr/>
          <p:nvPr/>
        </p:nvSpPr>
        <p:spPr>
          <a:xfrm>
            <a:off x="3895341" y="3087254"/>
            <a:ext cx="856533" cy="429491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2075982" y="5169407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449493" y="5169407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823004" y="5169407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7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196516" y="5169407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702471" y="5169407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328960" y="5169407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5449" y="5169407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002122" y="5171741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631143" y="5171741"/>
            <a:ext cx="502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372681" y="5171741"/>
            <a:ext cx="502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846521" y="5171741"/>
            <a:ext cx="502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71498" y="5171741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40879" y="5171741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077275" y="5171741"/>
            <a:ext cx="502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3311069" y="6020668"/>
                <a:ext cx="83722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התוחלת מוכפלת בקבוע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𝑎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וההתפלגות הופכת להיות רחבה פי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069" y="6020668"/>
                <a:ext cx="8372227" cy="461665"/>
              </a:xfrm>
              <a:prstGeom prst="rect">
                <a:avLst/>
              </a:prstGeom>
              <a:blipFill rotWithShape="0">
                <a:blip r:embed="rId2"/>
                <a:stretch>
                  <a:fillRect t="-10667" r="-1092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377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זמן הישרדות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361794" y="1687698"/>
                <a:ext cx="710762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התגלתה שגיאה באבחנה: זמן הה</a:t>
                </a:r>
                <a:r>
                  <a:rPr lang="he-IL" dirty="0"/>
                  <a:t>י</a:t>
                </a:r>
                <a:r>
                  <a:rPr lang="he-IL" sz="2400" dirty="0" smtClean="0"/>
                  <a:t>שרדות ארוך ב- 50% מהצפוי, כלומר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sz="2400" dirty="0" smtClean="0"/>
              </a:p>
              <a:p>
                <a:endParaRPr lang="he-IL" sz="2400" dirty="0"/>
              </a:p>
              <a:p>
                <a:r>
                  <a:rPr lang="he-IL" sz="2000" dirty="0" smtClean="0"/>
                  <a:t>מקודם קיבלנו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sz="2000" dirty="0" smtClean="0"/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sz="2000" dirty="0" smtClean="0"/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std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he-IL" sz="2400" dirty="0" smtClean="0"/>
              </a:p>
              <a:p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63</m:t>
                    </m:r>
                  </m:oMath>
                </a14:m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std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std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86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61794" y="1687698"/>
                <a:ext cx="7107620" cy="4351338"/>
              </a:xfrm>
              <a:blipFill>
                <a:blip r:embed="rId2"/>
                <a:stretch>
                  <a:fillRect t="-1821" r="-1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7012702"/>
                  </p:ext>
                </p:extLst>
              </p:nvPr>
            </p:nvGraphicFramePr>
            <p:xfrm>
              <a:off x="1148183" y="1866608"/>
              <a:ext cx="2564694" cy="1584848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2823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23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7012702"/>
                  </p:ext>
                </p:extLst>
              </p:nvPr>
            </p:nvGraphicFramePr>
            <p:xfrm>
              <a:off x="1148183" y="1866608"/>
              <a:ext cx="2564694" cy="1584848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2823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23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7"/>
                          <a:stretch>
                            <a:fillRect l="-474" t="-9231" r="-100948" b="-3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6479196"/>
                  </p:ext>
                </p:extLst>
              </p:nvPr>
            </p:nvGraphicFramePr>
            <p:xfrm>
              <a:off x="1148183" y="3863367"/>
              <a:ext cx="2564694" cy="1584848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2823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23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𝑌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376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22.5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6479196"/>
                  </p:ext>
                </p:extLst>
              </p:nvPr>
            </p:nvGraphicFramePr>
            <p:xfrm>
              <a:off x="1148183" y="3863367"/>
              <a:ext cx="2564694" cy="1584848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2823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23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8"/>
                          <a:stretch>
                            <a:fillRect l="-474" t="-9231" r="-100948" b="-3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22.5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38200" y="6084104"/>
                <a:ext cx="62156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רשות: חשבו ישירות את התוחלת והשונות של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לבדיקת </a:t>
                </a:r>
                <a:r>
                  <a:rPr lang="he-IL" sz="20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הנוסחא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084104"/>
                <a:ext cx="6215610" cy="400110"/>
              </a:xfrm>
              <a:prstGeom prst="rect">
                <a:avLst/>
              </a:prstGeom>
              <a:blipFill>
                <a:blip r:embed="rId9"/>
                <a:stretch>
                  <a:fillRect t="-7576" r="-1079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45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</a:t>
            </a:r>
            <a:r>
              <a:rPr lang="en-US" dirty="0" smtClean="0"/>
              <a:t> </a:t>
            </a:r>
            <a:r>
              <a:rPr lang="he-IL" dirty="0" smtClean="0"/>
              <a:t>זמן נסיעה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32622"/>
            <a:ext cx="10515600" cy="4351338"/>
          </a:xfrm>
        </p:spPr>
        <p:txBody>
          <a:bodyPr/>
          <a:lstStyle/>
          <a:p>
            <a:r>
              <a:rPr lang="he-IL" dirty="0" smtClean="0"/>
              <a:t>הנסיעה ברכבת לוקחת 3 דקות, אך יש זמן המתנה</a:t>
            </a:r>
          </a:p>
          <a:p>
            <a:r>
              <a:rPr lang="he-IL" dirty="0" smtClean="0"/>
              <a:t>זמן ההמתנה יכול להיות 1,2,3,4,5,6 דקות</a:t>
            </a:r>
          </a:p>
          <a:p>
            <a:r>
              <a:rPr lang="he-IL" dirty="0" smtClean="0"/>
              <a:t>הסתברות </a:t>
            </a:r>
            <a:r>
              <a:rPr lang="en-US" dirty="0" smtClean="0"/>
              <a:t>1/6</a:t>
            </a:r>
            <a:r>
              <a:rPr lang="he-IL" dirty="0" smtClean="0"/>
              <a:t> לכל זמן המתנה</a:t>
            </a:r>
          </a:p>
          <a:p>
            <a:endParaRPr lang="he-IL" dirty="0"/>
          </a:p>
          <a:p>
            <a:r>
              <a:rPr lang="he-IL" dirty="0" smtClean="0"/>
              <a:t>מה צריך להיות זמן ההליכה, כדי שיהיה עדיף ללכת?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82568" y="5341771"/>
            <a:ext cx="412655" cy="9833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25561" y="2571179"/>
            <a:ext cx="558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יעד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Arc 5"/>
          <p:cNvSpPr/>
          <p:nvPr/>
        </p:nvSpPr>
        <p:spPr>
          <a:xfrm rot="15890562">
            <a:off x="1169232" y="2847873"/>
            <a:ext cx="4332562" cy="4133168"/>
          </a:xfrm>
          <a:prstGeom prst="arc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 rot="21119173" flipV="1">
            <a:off x="-598325" y="831527"/>
            <a:ext cx="4187097" cy="4577872"/>
          </a:xfrm>
          <a:prstGeom prst="arc">
            <a:avLst>
              <a:gd name="adj1" fmla="val 16200000"/>
              <a:gd name="adj2" fmla="val 21255087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43693" y="2889630"/>
            <a:ext cx="898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הליכה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3606" y="4160688"/>
            <a:ext cx="797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רכבת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513" y="1539582"/>
            <a:ext cx="1375463" cy="10315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0" t="29599" r="34755" b="14214"/>
          <a:stretch/>
        </p:blipFill>
        <p:spPr>
          <a:xfrm>
            <a:off x="3237508" y="4700685"/>
            <a:ext cx="1140385" cy="6966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37" y="3406311"/>
            <a:ext cx="709657" cy="7096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65712" y="5582405"/>
            <a:ext cx="698291" cy="69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7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דוגמא:</a:t>
            </a:r>
            <a:r>
              <a:rPr lang="en-US" dirty="0"/>
              <a:t> </a:t>
            </a:r>
            <a:r>
              <a:rPr lang="he-IL" dirty="0"/>
              <a:t>זמן נסיעה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82565" y="1702841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תוחלת זמן ההמתנה: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waiting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time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total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time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waiting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time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total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time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waiting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time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מסקנה: אם זמן ההליכה קצר מ- 6.5 דקות, עדיף ללכת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82565" y="1702841"/>
                <a:ext cx="10515600" cy="4351338"/>
              </a:xfrm>
              <a:blipFill>
                <a:blip r:embed="rId9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82568" y="5341771"/>
            <a:ext cx="412655" cy="98336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25561" y="2571179"/>
            <a:ext cx="558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יעד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Arc 15"/>
          <p:cNvSpPr/>
          <p:nvPr/>
        </p:nvSpPr>
        <p:spPr>
          <a:xfrm rot="15890562">
            <a:off x="1169232" y="2847873"/>
            <a:ext cx="4332562" cy="4133168"/>
          </a:xfrm>
          <a:prstGeom prst="arc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/>
          <p:cNvSpPr/>
          <p:nvPr/>
        </p:nvSpPr>
        <p:spPr>
          <a:xfrm rot="21119173" flipV="1">
            <a:off x="-598325" y="831527"/>
            <a:ext cx="4187097" cy="4577872"/>
          </a:xfrm>
          <a:prstGeom prst="arc">
            <a:avLst>
              <a:gd name="adj1" fmla="val 16200000"/>
              <a:gd name="adj2" fmla="val 21255087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43693" y="2889630"/>
            <a:ext cx="898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הליכה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73606" y="4160688"/>
            <a:ext cx="797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רכבת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513" y="1539582"/>
            <a:ext cx="1375463" cy="103159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0" t="29599" r="34755" b="14214"/>
          <a:stretch/>
        </p:blipFill>
        <p:spPr>
          <a:xfrm>
            <a:off x="3237508" y="4700685"/>
            <a:ext cx="1140385" cy="69667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37" y="3406311"/>
            <a:ext cx="709657" cy="7096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65712" y="5582405"/>
            <a:ext cx="698291" cy="69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7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משתנים מקריים</a:t>
            </a:r>
          </a:p>
          <a:p>
            <a:pPr lvl="1"/>
            <a:r>
              <a:rPr lang="he-IL" dirty="0" smtClean="0"/>
              <a:t>מבוא</a:t>
            </a:r>
            <a:endParaRPr lang="he-IL" dirty="0"/>
          </a:p>
          <a:p>
            <a:pPr lvl="1"/>
            <a:r>
              <a:rPr lang="he-IL" dirty="0" smtClean="0"/>
              <a:t>משתנים מקריים בדידים</a:t>
            </a:r>
            <a:endParaRPr lang="he-IL" dirty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משתנה </a:t>
            </a:r>
            <a:r>
              <a:rPr lang="he-IL" dirty="0">
                <a:solidFill>
                  <a:srgbClr val="0033CC"/>
                </a:solidFill>
              </a:rPr>
              <a:t>בינומי</a:t>
            </a:r>
          </a:p>
          <a:p>
            <a:pPr lvl="1"/>
            <a:r>
              <a:rPr lang="he-IL" dirty="0" smtClean="0"/>
              <a:t>משתנים בדידים נוספים</a:t>
            </a:r>
          </a:p>
          <a:p>
            <a:pPr lvl="1"/>
            <a:r>
              <a:rPr lang="he-IL" dirty="0" smtClean="0"/>
              <a:t>משתנים מקריים רציפים</a:t>
            </a:r>
          </a:p>
          <a:p>
            <a:pPr lvl="1"/>
            <a:r>
              <a:rPr lang="he-IL" dirty="0" smtClean="0"/>
              <a:t>משתנה </a:t>
            </a:r>
            <a:r>
              <a:rPr lang="he-IL" dirty="0"/>
              <a:t>נורמלי</a:t>
            </a:r>
          </a:p>
        </p:txBody>
      </p:sp>
    </p:spTree>
    <p:extLst>
      <p:ext uri="{BB962C8B-B14F-4D97-AF65-F5344CB8AC3E}">
        <p14:creationId xmlns:p14="http://schemas.microsoft.com/office/powerpoint/2010/main" val="202481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משתנה בינומי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</a:t>
            </a:r>
          </a:p>
          <a:p>
            <a:pPr lvl="1"/>
            <a:r>
              <a:rPr lang="he-IL" dirty="0" smtClean="0"/>
              <a:t>התפלגות</a:t>
            </a:r>
          </a:p>
          <a:p>
            <a:pPr lvl="1"/>
            <a:r>
              <a:rPr lang="he-IL" smtClean="0"/>
              <a:t>דוגמאות וחישוב</a:t>
            </a:r>
            <a:endParaRPr lang="he-IL" dirty="0" smtClean="0"/>
          </a:p>
          <a:p>
            <a:pPr lvl="1"/>
            <a:r>
              <a:rPr lang="he-IL" dirty="0" smtClean="0"/>
              <a:t>תוחלת ושונות</a:t>
            </a:r>
          </a:p>
        </p:txBody>
      </p:sp>
    </p:spTree>
    <p:extLst>
      <p:ext uri="{BB962C8B-B14F-4D97-AF65-F5344CB8AC3E}">
        <p14:creationId xmlns:p14="http://schemas.microsoft.com/office/powerpoint/2010/main" val="350422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משתנה מקרי </a:t>
            </a:r>
            <a:r>
              <a:rPr lang="he-IL" dirty="0" err="1" smtClean="0"/>
              <a:t>ברנולי</a:t>
            </a:r>
            <a:r>
              <a:rPr lang="he-IL" dirty="0" smtClean="0"/>
              <a:t> (</a:t>
            </a:r>
            <a:r>
              <a:rPr lang="en-US" dirty="0" smtClean="0"/>
              <a:t>Bernoulli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1571" y="1606768"/>
                <a:ext cx="10808855" cy="4959063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>
                    <a:solidFill>
                      <a:srgbClr val="0033CC"/>
                    </a:solidFill>
                  </a:rPr>
                  <a:t>ניסוי </a:t>
                </a:r>
                <a:r>
                  <a:rPr lang="he-IL" sz="2400" dirty="0" err="1" smtClean="0">
                    <a:solidFill>
                      <a:srgbClr val="0033CC"/>
                    </a:solidFill>
                  </a:rPr>
                  <a:t>ברנולי</a:t>
                </a:r>
                <a:r>
                  <a:rPr lang="he-IL" sz="2400" dirty="0">
                    <a:solidFill>
                      <a:srgbClr val="0033CC"/>
                    </a:solidFill>
                  </a:rPr>
                  <a:t>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(</a:t>
                </a:r>
                <a:r>
                  <a:rPr lang="en-US" sz="2400" dirty="0" smtClean="0">
                    <a:solidFill>
                      <a:srgbClr val="0033CC"/>
                    </a:solidFill>
                  </a:rPr>
                  <a:t>Bernoulli trial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)</a:t>
                </a:r>
                <a:r>
                  <a:rPr lang="he-IL" sz="2400" dirty="0" smtClean="0"/>
                  <a:t>: ניסוי </a:t>
                </a:r>
                <a:r>
                  <a:rPr lang="he-IL" sz="2400" dirty="0"/>
                  <a:t>מקרי עם שתי תוצאות אפשריות: הצלחה </a:t>
                </a:r>
                <a:r>
                  <a:rPr lang="he-IL" sz="2400" dirty="0" err="1" smtClean="0"/>
                  <a:t>וכשלון</a:t>
                </a:r>
                <a:endParaRPr lang="he-IL" sz="2400" dirty="0" smtClean="0"/>
              </a:p>
              <a:p>
                <a:pPr lvl="1"/>
                <a:r>
                  <a:rPr lang="he-IL" sz="2000" dirty="0" smtClean="0"/>
                  <a:t>סיכוי ההצלחה: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sz="2000" dirty="0" smtClean="0"/>
              </a:p>
              <a:p>
                <a:pPr lvl="1"/>
                <a:r>
                  <a:rPr lang="he-IL" sz="2000" dirty="0" smtClean="0"/>
                  <a:t>סיכוי </a:t>
                </a:r>
                <a:r>
                  <a:rPr lang="he-IL" sz="2000" dirty="0" err="1" smtClean="0"/>
                  <a:t>הכשלון</a:t>
                </a:r>
                <a:r>
                  <a:rPr lang="he-IL" sz="2000" dirty="0" smtClean="0"/>
                  <a:t>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sz="2000" dirty="0" smtClean="0"/>
              </a:p>
              <a:p>
                <a:pPr marL="0" indent="0">
                  <a:buNone/>
                </a:pPr>
                <a:endParaRPr lang="he-IL" sz="2400" dirty="0" smtClean="0">
                  <a:solidFill>
                    <a:srgbClr val="0070C0"/>
                  </a:solidFill>
                </a:endParaRPr>
              </a:p>
              <a:p>
                <a:r>
                  <a:rPr lang="he-IL" dirty="0"/>
                  <a:t>דוגמאות:</a:t>
                </a:r>
              </a:p>
              <a:p>
                <a:pPr lvl="1"/>
                <a:r>
                  <a:rPr lang="he-IL" dirty="0"/>
                  <a:t>הטלת מטבע: הצלחה אם יצא עץ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/>
                  <a:t>)</a:t>
                </a:r>
              </a:p>
              <a:p>
                <a:pPr lvl="1"/>
                <a:r>
                  <a:rPr lang="he-IL" dirty="0"/>
                  <a:t>זריקת </a:t>
                </a:r>
                <a:r>
                  <a:rPr lang="he-IL" dirty="0" err="1"/>
                  <a:t>קוביה</a:t>
                </a:r>
                <a:r>
                  <a:rPr lang="he-IL" dirty="0"/>
                  <a:t>: הצלחה אם יצא 6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he-IL" dirty="0"/>
                  <a:t>)</a:t>
                </a:r>
              </a:p>
              <a:p>
                <a:pPr lvl="1"/>
                <a:r>
                  <a:rPr lang="he-IL" dirty="0"/>
                  <a:t>בחירת כדור אדום מקערה שבה 3 כדורים אדומים ו- 2 ירוקים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/>
                  <a:t>)</a:t>
                </a:r>
              </a:p>
              <a:p>
                <a:endParaRPr lang="he-IL" sz="2400" dirty="0" smtClean="0">
                  <a:solidFill>
                    <a:srgbClr val="0033CC"/>
                  </a:solidFill>
                </a:endParaRPr>
              </a:p>
              <a:p>
                <a:r>
                  <a:rPr lang="he-IL" sz="2400" dirty="0" smtClean="0">
                    <a:solidFill>
                      <a:srgbClr val="0033CC"/>
                    </a:solidFill>
                  </a:rPr>
                  <a:t>מ"מ </a:t>
                </a:r>
                <a:r>
                  <a:rPr lang="he-IL" sz="2400" dirty="0" err="1" smtClean="0">
                    <a:solidFill>
                      <a:srgbClr val="0033CC"/>
                    </a:solidFill>
                  </a:rPr>
                  <a:t>ברנולי</a:t>
                </a:r>
                <a:r>
                  <a:rPr lang="he-IL" sz="2400" dirty="0" smtClean="0"/>
                  <a:t>: מקבל 0 במקרה של </a:t>
                </a:r>
                <a:r>
                  <a:rPr lang="he-IL" sz="2400" dirty="0" err="1" smtClean="0"/>
                  <a:t>כשלון</a:t>
                </a:r>
                <a:r>
                  <a:rPr lang="he-IL" sz="2400" dirty="0" smtClean="0"/>
                  <a:t>, 1 במקרה של הצלחה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1571" y="1606768"/>
                <a:ext cx="10808855" cy="4959063"/>
              </a:xfrm>
              <a:blipFill>
                <a:blip r:embed="rId2"/>
                <a:stretch>
                  <a:fillRect t="-1599" r="-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5139471"/>
                  </p:ext>
                </p:extLst>
              </p:nvPr>
            </p:nvGraphicFramePr>
            <p:xfrm>
              <a:off x="918481" y="3996565"/>
              <a:ext cx="2325784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628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6289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59266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7091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7091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5139471"/>
                  </p:ext>
                </p:extLst>
              </p:nvPr>
            </p:nvGraphicFramePr>
            <p:xfrm>
              <a:off x="918481" y="3996565"/>
              <a:ext cx="2325784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628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6289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1563" t="-9231" r="-100521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102094" t="-107576" r="-1047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102094" t="-210769" r="-1047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1000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של מ"מ </a:t>
            </a:r>
            <a:r>
              <a:rPr lang="he-IL" dirty="0" err="1" smtClean="0"/>
              <a:t>ברנולי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62888" y="1579417"/>
                <a:ext cx="6210630" cy="3805383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>
                    <a:solidFill>
                      <a:srgbClr val="0033CC"/>
                    </a:solidFill>
                  </a:rPr>
                  <a:t>תוחלת: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sz="2400" dirty="0" smtClean="0">
                  <a:solidFill>
                    <a:srgbClr val="0033CC"/>
                  </a:solidFill>
                </a:endParaRPr>
              </a:p>
              <a:p>
                <a:endParaRPr lang="he-IL" sz="2400" dirty="0">
                  <a:solidFill>
                    <a:srgbClr val="0033CC"/>
                  </a:solidFill>
                </a:endParaRPr>
              </a:p>
              <a:p>
                <a:r>
                  <a:rPr lang="he-IL" sz="2400" dirty="0" smtClean="0">
                    <a:solidFill>
                      <a:srgbClr val="0033CC"/>
                    </a:solidFill>
                  </a:rPr>
                  <a:t>שונות:</a:t>
                </a: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sz="2400" b="0" i="1" dirty="0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func>
                    <m:r>
                      <a:rPr lang="en-US" sz="24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4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 smtClean="0">
                    <a:solidFill>
                      <a:srgbClr val="002060"/>
                    </a:solidFill>
                  </a:rPr>
                  <a:t> </a:t>
                </a:r>
                <a:endParaRPr lang="en-US" sz="2400" dirty="0" smtClean="0"/>
              </a:p>
              <a:p>
                <a:pPr algn="l" rtl="0"/>
                <a:r>
                  <a:rPr lang="en-US" sz="2400" dirty="0" smtClean="0"/>
                  <a:t>…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 smtClean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62888" y="1579417"/>
                <a:ext cx="6210630" cy="3805383"/>
              </a:xfrm>
              <a:blipFill>
                <a:blip r:embed="rId5"/>
                <a:stretch>
                  <a:fillRect l="-1375" t="-2083" r="-1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9844692"/>
                  </p:ext>
                </p:extLst>
              </p:nvPr>
            </p:nvGraphicFramePr>
            <p:xfrm>
              <a:off x="1473096" y="1847272"/>
              <a:ext cx="2325784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628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6289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59266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i="1" u="none" strike="noStrike" cap="none" normalizeH="0" baseline="0" dirty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oMath>
                          </a14:m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7091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7091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9844692"/>
                  </p:ext>
                </p:extLst>
              </p:nvPr>
            </p:nvGraphicFramePr>
            <p:xfrm>
              <a:off x="1473096" y="1847272"/>
              <a:ext cx="2325784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628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6289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7"/>
                          <a:stretch>
                            <a:fillRect l="-1563" t="-9231" r="-100521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7"/>
                          <a:stretch>
                            <a:fillRect l="-102094" t="-107576" r="-1047" b="-1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7"/>
                          <a:stretch>
                            <a:fillRect l="-102094" t="-210769" r="-1047" b="-2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88844" y="5420680"/>
                <a:ext cx="86175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דוגמא:</a:t>
                </a:r>
                <a:r>
                  <a:rPr lang="en-US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5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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דוגמא: 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25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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75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1875</m:t>
                    </m:r>
                  </m:oMath>
                </a14:m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8844" y="5420680"/>
                <a:ext cx="8617527" cy="830997"/>
              </a:xfrm>
              <a:prstGeom prst="rect">
                <a:avLst/>
              </a:prstGeom>
              <a:blipFill>
                <a:blip r:embed="rId8"/>
                <a:stretch>
                  <a:fillRect t="-7299" r="-1061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688963" y="4026076"/>
            <a:ext cx="1470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הוכחה: רשות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72846" y="3876917"/>
                <a:ext cx="3422700" cy="1661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Var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⁡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d>
                      <m:r>
                        <a:rPr lang="en-US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=</m:t>
                          </m:r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𝑘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𝜇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846" y="3876917"/>
                <a:ext cx="3422700" cy="16614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768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 smtClean="0"/>
              <a:t>יאקוב</a:t>
            </a:r>
            <a:r>
              <a:rPr lang="he-IL" dirty="0" smtClean="0"/>
              <a:t> </a:t>
            </a:r>
            <a:r>
              <a:rPr lang="he-IL" dirty="0" err="1" smtClean="0"/>
              <a:t>ברנולי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50301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מחשובי החוקרים במתמטיקה ופיזיקה</a:t>
                </a:r>
                <a:endParaRPr lang="en-US" dirty="0" smtClean="0"/>
              </a:p>
              <a:p>
                <a:r>
                  <a:rPr lang="he-IL" sz="2000" dirty="0" smtClean="0"/>
                  <a:t>ניסויי </a:t>
                </a:r>
                <a:r>
                  <a:rPr lang="he-IL" sz="2000" dirty="0" err="1" smtClean="0"/>
                  <a:t>ברנולי</a:t>
                </a:r>
                <a:r>
                  <a:rPr lang="he-IL" sz="2000" dirty="0" smtClean="0"/>
                  <a:t>, חוק המספרים הגדולים, טורים אינסופיים,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משוואות דיפרנציאליות, הקבוע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he-IL" sz="2000" dirty="0" smtClean="0"/>
              </a:p>
              <a:p>
                <a:r>
                  <a:rPr lang="he-IL" sz="2400" dirty="0" smtClean="0"/>
                  <a:t>חלק ממשפחת </a:t>
                </a:r>
                <a:r>
                  <a:rPr lang="he-IL" sz="2400" dirty="0" err="1" smtClean="0"/>
                  <a:t>ברנולי</a:t>
                </a:r>
                <a:r>
                  <a:rPr lang="he-IL" sz="2400" dirty="0" smtClean="0"/>
                  <a:t> המפורסמת</a:t>
                </a:r>
              </a:p>
              <a:p>
                <a:r>
                  <a:rPr lang="he-IL" sz="2000" dirty="0" smtClean="0"/>
                  <a:t>אחיו יוהאן פיתח את החשבון הדיפרנציאלי והאינטגרלי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50301"/>
                <a:ext cx="10515600" cy="4351338"/>
              </a:xfrm>
              <a:blipFill>
                <a:blip r:embed="rId4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453" y="1654173"/>
            <a:ext cx="2572507" cy="28769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2783" y="4701310"/>
            <a:ext cx="21131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Jacob Bernoulli</a:t>
            </a:r>
          </a:p>
          <a:p>
            <a:pPr algn="ct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1654-1705</a:t>
            </a:r>
          </a:p>
          <a:p>
            <a:pPr algn="ct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Switzerland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811766"/>
            <a:ext cx="4475140" cy="267997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9735126" y="4227553"/>
            <a:ext cx="988290" cy="914201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3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משתנה מקרי בינומי (</a:t>
            </a:r>
            <a:r>
              <a:rPr lang="en-US" dirty="0" smtClean="0"/>
              <a:t>binomial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4173"/>
                <a:ext cx="10621617" cy="473668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>
                    <a:solidFill>
                      <a:srgbClr val="0033CC"/>
                    </a:solidFill>
                  </a:rPr>
                  <a:t>מ"מ בינומי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מונה </a:t>
                </a:r>
                <a:r>
                  <a:rPr lang="he-IL" sz="2400" dirty="0"/>
                  <a:t>את מספר </a:t>
                </a:r>
                <a:r>
                  <a:rPr lang="he-IL" sz="2400" dirty="0">
                    <a:solidFill>
                      <a:srgbClr val="0000CC"/>
                    </a:solidFill>
                  </a:rPr>
                  <a:t>ההצלחות</a:t>
                </a:r>
                <a:r>
                  <a:rPr lang="he-IL" sz="2400" dirty="0"/>
                  <a:t> בסדרה </a:t>
                </a:r>
                <a:r>
                  <a:rPr lang="he-IL" sz="2400" dirty="0" smtClean="0"/>
                  <a:t>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 smtClean="0"/>
                  <a:t> </a:t>
                </a:r>
                <a:r>
                  <a:rPr lang="he-IL" sz="2400" dirty="0" smtClean="0">
                    <a:solidFill>
                      <a:srgbClr val="0000CC"/>
                    </a:solidFill>
                  </a:rPr>
                  <a:t>ניסויי </a:t>
                </a:r>
                <a:r>
                  <a:rPr lang="he-IL" sz="2400" dirty="0" err="1">
                    <a:solidFill>
                      <a:srgbClr val="0000CC"/>
                    </a:solidFill>
                  </a:rPr>
                  <a:t>ברנולי</a:t>
                </a:r>
                <a:r>
                  <a:rPr lang="he-IL" sz="2400" dirty="0"/>
                  <a:t> המקיימת את </a:t>
                </a:r>
                <a:r>
                  <a:rPr lang="he-IL" sz="2400" dirty="0" smtClean="0"/>
                  <a:t>הדרישות:</a:t>
                </a:r>
                <a:endParaRPr lang="he-IL" sz="2400" dirty="0"/>
              </a:p>
              <a:p>
                <a:pPr lvl="1"/>
                <a:r>
                  <a:rPr lang="he-IL" sz="2000" dirty="0" smtClean="0"/>
                  <a:t>מספר </a:t>
                </a:r>
                <a:r>
                  <a:rPr lang="he-IL" sz="2000" dirty="0"/>
                  <a:t>הניסויים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000" dirty="0" smtClean="0"/>
                  <a:t> קבוע מראש</a:t>
                </a:r>
                <a:endParaRPr lang="en-US" sz="2000" dirty="0"/>
              </a:p>
              <a:p>
                <a:pPr lvl="1"/>
                <a:r>
                  <a:rPr lang="he-IL" sz="2000" dirty="0" smtClean="0"/>
                  <a:t>לכל </a:t>
                </a:r>
                <a:r>
                  <a:rPr lang="he-IL" sz="2000" dirty="0"/>
                  <a:t>ניסוי אחת משתי תוצאות </a:t>
                </a:r>
                <a:r>
                  <a:rPr lang="he-IL" sz="2000" dirty="0" smtClean="0"/>
                  <a:t>אפשריות:</a:t>
                </a:r>
                <a:r>
                  <a:rPr lang="en-US" sz="2000" dirty="0" smtClean="0"/>
                  <a:t> </a:t>
                </a:r>
                <a:r>
                  <a:rPr lang="he-IL" sz="2000" dirty="0" smtClean="0"/>
                  <a:t>הצלחה </a:t>
                </a:r>
                <a:r>
                  <a:rPr lang="he-IL" sz="2000" dirty="0" err="1" smtClean="0"/>
                  <a:t>וכשלון</a:t>
                </a:r>
                <a:endParaRPr lang="he-IL" sz="2000" dirty="0"/>
              </a:p>
              <a:p>
                <a:pPr lvl="1"/>
                <a:r>
                  <a:rPr lang="he-IL" sz="2000" dirty="0" smtClean="0"/>
                  <a:t>ההסתברות </a:t>
                </a:r>
                <a:r>
                  <a:rPr lang="he-IL" sz="2000" dirty="0"/>
                  <a:t>להצלחה קבועה ושווה </a:t>
                </a:r>
                <a:r>
                  <a:rPr lang="he-IL" sz="2000" dirty="0" smtClean="0"/>
                  <a:t>ל-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sz="2000" dirty="0" smtClean="0"/>
                  <a:t> בכל </a:t>
                </a:r>
                <a:r>
                  <a:rPr lang="he-IL" sz="2000" dirty="0"/>
                  <a:t>הניסויים</a:t>
                </a:r>
              </a:p>
              <a:p>
                <a:pPr lvl="1"/>
                <a:r>
                  <a:rPr lang="he-IL" sz="2000" dirty="0" smtClean="0"/>
                  <a:t>הניסויים </a:t>
                </a:r>
                <a:r>
                  <a:rPr lang="he-IL" sz="2000" dirty="0"/>
                  <a:t>בלתי </a:t>
                </a:r>
                <a:r>
                  <a:rPr lang="he-IL" sz="2000" dirty="0" smtClean="0"/>
                  <a:t>תלויים </a:t>
                </a:r>
                <a:r>
                  <a:rPr lang="he-IL" sz="1800" dirty="0" smtClean="0"/>
                  <a:t>(תוצאות ניסוי אחד אינן משפיעות על ניסויים אחרים)</a:t>
                </a:r>
                <a:endParaRPr lang="he-IL" sz="20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מ"מ בינומי מקבל את אחד הערכים הבאים: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…,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sz="24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ההתפלגות תלויה בשני פרמטרים: מספר הניסויים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 smtClean="0"/>
                  <a:t>, ההסתברות להצלחה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sz="2400" dirty="0" smtClean="0">
                  <a:solidFill>
                    <a:srgbClr val="0033CC"/>
                  </a:solidFill>
                </a:endParaRPr>
              </a:p>
              <a:p>
                <a:r>
                  <a:rPr lang="he-IL" sz="2400" dirty="0" smtClean="0"/>
                  <a:t>סימון: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4173"/>
                <a:ext cx="10621617" cy="4736688"/>
              </a:xfrm>
              <a:blipFill>
                <a:blip r:embed="rId2"/>
                <a:stretch>
                  <a:fillRect l="-115" t="-1544" r="-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584015" y="5765532"/>
            <a:ext cx="3430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8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מדוע "בינומי"? נראה בהמשך</a:t>
            </a:r>
            <a:endParaRPr lang="en-US" sz="2400" dirty="0" smtClean="0">
              <a:solidFill>
                <a:srgbClr val="8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7708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מ"מ בינומי: 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4627" y="1561808"/>
                <a:ext cx="10882744" cy="4968299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מטילים מטבע 3 פעמים וסופרים </a:t>
                </a:r>
                <a:r>
                  <a:rPr lang="he-IL" sz="2400" dirty="0"/>
                  <a:t>את מספר </a:t>
                </a:r>
                <a:r>
                  <a:rPr lang="he-IL" sz="2400" dirty="0" smtClean="0"/>
                  <a:t>העצים</a:t>
                </a:r>
                <a:endParaRPr lang="en-US" sz="24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ממלאים </a:t>
                </a:r>
                <a:r>
                  <a:rPr lang="he-IL" sz="2400" dirty="0"/>
                  <a:t>1000 טפסי לוטו. סיכויי ההצלחה הם 0.000001. סופרים את מספר הזכיות.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1000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000001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100 אנשים </a:t>
                </a:r>
                <a:r>
                  <a:rPr lang="he-IL" sz="2400" dirty="0"/>
                  <a:t>באו במגע עם אדם החולה במחלה </a:t>
                </a:r>
                <a:r>
                  <a:rPr lang="he-IL" sz="2400" dirty="0" smtClean="0"/>
                  <a:t>מסוימת. </a:t>
                </a:r>
                <a:r>
                  <a:rPr lang="he-IL" sz="2400" dirty="0"/>
                  <a:t>סיכויי ההדבקות </a:t>
                </a:r>
                <a:r>
                  <a:rPr lang="he-IL" sz="2400" dirty="0" smtClean="0"/>
                  <a:t>הם 0.7. סופרים </a:t>
                </a:r>
                <a:r>
                  <a:rPr lang="he-IL" sz="2400" dirty="0"/>
                  <a:t>את מספר </a:t>
                </a:r>
                <a:r>
                  <a:rPr lang="he-IL" sz="2400" dirty="0" smtClean="0"/>
                  <a:t>הנדבקים. </a:t>
                </a:r>
                <a:r>
                  <a:rPr lang="he-IL" sz="2000" dirty="0" smtClean="0">
                    <a:solidFill>
                      <a:srgbClr val="C00000"/>
                    </a:solidFill>
                  </a:rPr>
                  <a:t>(הצלחה לא חייבת להיות אירוע חיובי!)</a:t>
                </a:r>
                <a:endParaRPr lang="en-US" dirty="0" smtClean="0">
                  <a:solidFill>
                    <a:srgbClr val="C0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00</a:t>
                </a:r>
                <a:r>
                  <a:rPr lang="en-US" sz="2400" dirty="0" smtClean="0"/>
                  <a:t>5</a:t>
                </a:r>
                <a:r>
                  <a:rPr lang="he-IL" sz="2400" dirty="0" smtClean="0"/>
                  <a:t> אנשים מועמדים להשתתף בניסוי קליני. אדם נבחר לניסוי בסיכוי 0.25. כמה ישתתפו?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500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4627" y="1561808"/>
                <a:ext cx="10882744" cy="4968299"/>
              </a:xfrm>
              <a:blipFill>
                <a:blip r:embed="rId4"/>
                <a:stretch>
                  <a:fillRect t="-1595" r="-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247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ניסויים בינומיים ולא-בינומיים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654175"/>
          <a:ext cx="10515600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76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מתי לא בינומי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מתי בינומי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ניסוי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משתפרים תוך כדי הזריקות</a:t>
                      </a:r>
                    </a:p>
                    <a:p>
                      <a:pPr algn="ctr" rtl="1"/>
                      <a:r>
                        <a:rPr lang="he-IL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(ההסתברות להצלחה לא קבועה)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ההסתברות לקליעה קבועה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זורקים לסל 20 פעמים וסופרים את מספר הקליעות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827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ניסויים בינומיים ולא-בינומיים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654175"/>
          <a:ext cx="105156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76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מתי לא בינומי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מתי בינומי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ניסוי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משתפרים תוך כדי הזריקות</a:t>
                      </a:r>
                    </a:p>
                    <a:p>
                      <a:pPr algn="ctr" rtl="1"/>
                      <a:r>
                        <a:rPr lang="he-IL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(ההסתברות להצלחה לא קבועה)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ההסתברות לקליעה קבועה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זורקים לסל 20 פעמים וסופרים את מספר הקליעות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ההוצאה נעשית </a:t>
                      </a:r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ללא החזרה</a:t>
                      </a:r>
                    </a:p>
                    <a:p>
                      <a:pPr algn="ctr" rtl="1"/>
                      <a:r>
                        <a:rPr lang="he-IL" sz="20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(ההסברות להצלחה לא קבועה, הניסויים תלויים</a:t>
                      </a:r>
                      <a:r>
                        <a:rPr lang="he-IL" sz="2000" b="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זה בזה</a:t>
                      </a:r>
                      <a:r>
                        <a:rPr lang="he-IL" sz="20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)</a:t>
                      </a:r>
                      <a:endParaRPr lang="en-US" sz="20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ההוצאה נעשית </a:t>
                      </a:r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עם החזרה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מוציאים שני כדורים מתוך קערה שבה 3 כדורים </a:t>
                      </a:r>
                      <a:r>
                        <a:rPr lang="he-IL" sz="2000" b="0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אדומים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ו- 2 </a:t>
                      </a:r>
                      <a:r>
                        <a:rPr lang="he-IL" sz="20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ירוקים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. סופרים את מספר הכדורים </a:t>
                      </a:r>
                      <a:r>
                        <a:rPr lang="he-IL" sz="2000" b="0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האדומים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.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86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ניסויים בינומיים ולא-בינומיים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654175"/>
          <a:ext cx="10515600" cy="3413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76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מתי לא בינומי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מתי בינומי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ניסוי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משתפרים תוך כדי הזריקות</a:t>
                      </a:r>
                    </a:p>
                    <a:p>
                      <a:pPr algn="ctr" rtl="1"/>
                      <a:r>
                        <a:rPr lang="he-IL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(ההסתברות להצלחה לא קבועה)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ההסתברות לקליעה קבועה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זורקים לסל 20 פעמים וסופרים את מספר הקליעות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ההוצאה נעשית </a:t>
                      </a:r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ללא החזרה</a:t>
                      </a:r>
                    </a:p>
                    <a:p>
                      <a:pPr algn="ctr" rtl="1"/>
                      <a:r>
                        <a:rPr lang="he-IL" sz="20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(ההסברות להצלחה לא קבועה, הניסויים תלויים</a:t>
                      </a:r>
                      <a:r>
                        <a:rPr lang="he-IL" sz="2000" b="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זה בזה</a:t>
                      </a:r>
                      <a:r>
                        <a:rPr lang="he-IL" sz="20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)</a:t>
                      </a:r>
                      <a:endParaRPr lang="en-US" sz="20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ההוצאה נעשית </a:t>
                      </a:r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עם החזרה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מוציאים שני כדורים מתוך קערה שבה 3 כדורים </a:t>
                      </a:r>
                      <a:r>
                        <a:rPr lang="he-IL" sz="2000" b="0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אדומים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ו- 2 </a:t>
                      </a:r>
                      <a:r>
                        <a:rPr lang="he-IL" sz="20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ירוקים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. סופרים את מספר הכדורים </a:t>
                      </a:r>
                      <a:r>
                        <a:rPr lang="he-IL" sz="2000" b="0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האדומים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.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כל עוד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הפסדנו קונים עוד כרטיס. אם הרווחנו מפסיקים.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(מספר הניסויים איננו קבוע מראש, הניסויים תלויים זה בזה)</a:t>
                      </a:r>
                      <a:endParaRPr lang="en-US" sz="2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הכרטיסים קבוע מראש. 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סופרים את מספר הזכיות.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קונים כרטיסי הגרלה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31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ניסויים בינומיים ולא-בינומיים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654175"/>
          <a:ext cx="1051560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76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מתי לא בינומי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מתי בינומי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ניסוי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משתפרים תוך כדי הזריקות</a:t>
                      </a:r>
                    </a:p>
                    <a:p>
                      <a:pPr algn="ctr" rtl="1"/>
                      <a:r>
                        <a:rPr lang="he-IL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(ההסתברות להצלחה לא קבועה)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ההסתברות לקליעה קבועה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זורקים לסל 20 פעמים וסופרים את מספר הקליעות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ההוצאה נעשית </a:t>
                      </a:r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ללא החזרה</a:t>
                      </a:r>
                    </a:p>
                    <a:p>
                      <a:pPr algn="ctr" rtl="1"/>
                      <a:r>
                        <a:rPr lang="he-IL" sz="20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(ההסברות להצלחה לא קבועה, הניסויים תלויים</a:t>
                      </a:r>
                      <a:r>
                        <a:rPr lang="he-IL" sz="2000" b="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זה בזה</a:t>
                      </a:r>
                      <a:r>
                        <a:rPr lang="he-IL" sz="20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)</a:t>
                      </a:r>
                      <a:endParaRPr lang="en-US" sz="20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ההוצאה נעשית </a:t>
                      </a:r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עם החזרה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מוציאים שני כדורים מתוך קערה שבה 3 כדורים </a:t>
                      </a:r>
                      <a:r>
                        <a:rPr lang="he-IL" sz="2000" b="0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אדומים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ו- 2 </a:t>
                      </a:r>
                      <a:r>
                        <a:rPr lang="he-IL" sz="20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ירוקים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. סופרים את מספר הכדורים </a:t>
                      </a:r>
                      <a:r>
                        <a:rPr lang="he-IL" sz="2000" b="0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האדומים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.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כל עוד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הפסדנו קונים עוד כרטיס. אם הרווחנו מפסיקים.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(מספר הניסויים איננו קבוע מראש, הניסויים תלויים זה בזה)</a:t>
                      </a:r>
                      <a:endParaRPr lang="en-US" sz="2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הכרטיסים קבוע מראש. 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סופרים את מספר הזכיות.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קונים כרטיסי הגרלה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מדגם של מספר אנשים מכל משפחה</a:t>
                      </a:r>
                    </a:p>
                    <a:p>
                      <a:pPr algn="ctr" rtl="1"/>
                      <a:r>
                        <a:rPr lang="he-IL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(הניסויים תלויים זה בזה)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מדגם אקראי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בוחרים</a:t>
                      </a:r>
                      <a:r>
                        <a:rPr lang="he-IL" sz="2000" b="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מדגם </a:t>
                      </a:r>
                      <a:r>
                        <a:rPr lang="he-IL" sz="2000" b="0" baseline="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מהאוכלוסיה</a:t>
                      </a:r>
                      <a:r>
                        <a:rPr lang="he-IL" sz="2000" b="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וסופרים 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כמה הם נשאים</a:t>
                      </a:r>
                      <a:r>
                        <a:rPr lang="he-IL" sz="2000" b="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של מוטציה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61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משתנה בינומי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התפלגות</a:t>
            </a:r>
          </a:p>
          <a:p>
            <a:pPr lvl="1"/>
            <a:r>
              <a:rPr lang="he-IL" dirty="0" smtClean="0"/>
              <a:t>דוגמאות וחישוב</a:t>
            </a:r>
          </a:p>
          <a:p>
            <a:pPr lvl="1"/>
            <a:r>
              <a:rPr lang="he-IL" dirty="0" smtClean="0"/>
              <a:t>תוחלת ושונות</a:t>
            </a:r>
          </a:p>
        </p:txBody>
      </p:sp>
    </p:spTree>
    <p:extLst>
      <p:ext uri="{BB962C8B-B14F-4D97-AF65-F5344CB8AC3E}">
        <p14:creationId xmlns:p14="http://schemas.microsoft.com/office/powerpoint/2010/main" val="262496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חישוב התפלגות בינומית: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4626" y="1570324"/>
                <a:ext cx="10882745" cy="4949827"/>
              </a:xfrm>
            </p:spPr>
            <p:txBody>
              <a:bodyPr/>
              <a:lstStyle/>
              <a:p>
                <a:r>
                  <a:rPr lang="he-IL" dirty="0" smtClean="0"/>
                  <a:t>נתון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מהי ההתפלגות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?</a:t>
                </a:r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נשים לב כי משתנה בינומי עם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הוא למעשה משתנה </a:t>
                </a:r>
                <a:r>
                  <a:rPr lang="he-IL" dirty="0" err="1" smtClean="0"/>
                  <a:t>ברנולי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4626" y="1570324"/>
                <a:ext cx="10882745" cy="4949827"/>
              </a:xfrm>
              <a:blipFill>
                <a:blip r:embed="rId4"/>
                <a:stretch>
                  <a:fillRect t="-1478" r="-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9245" y="2669512"/>
                <a:ext cx="821841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</m:oMath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</m:oMath>
                </a14:m>
                <a:endParaRPr lang="en-US" sz="28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245" y="2669512"/>
                <a:ext cx="8218417" cy="138499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841184" y="3654397"/>
            <a:ext cx="9957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S</a:t>
            </a:r>
            <a:r>
              <a:rPr lang="en-US" sz="2000" dirty="0" smtClean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uccess</a:t>
            </a:r>
            <a:endParaRPr lang="en-US" sz="2000" dirty="0">
              <a:solidFill>
                <a:srgbClr val="C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65577" y="2797367"/>
            <a:ext cx="9092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F</a:t>
            </a:r>
            <a:r>
              <a:rPr lang="en-US" sz="2000" dirty="0" smtClean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ailure</a:t>
            </a:r>
            <a:endParaRPr lang="en-US" sz="2000" dirty="0">
              <a:solidFill>
                <a:srgbClr val="C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9867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uiExpand="1" build="p"/>
      <p:bldP spid="5" grpId="0"/>
      <p:bldP spid="7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חישוב התפלגות בינומית: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4626" y="1570324"/>
                <a:ext cx="10882745" cy="4949827"/>
              </a:xfrm>
            </p:spPr>
            <p:txBody>
              <a:bodyPr/>
              <a:lstStyle/>
              <a:p>
                <a:r>
                  <a:rPr lang="he-IL" dirty="0" smtClean="0"/>
                  <a:t>נתון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מהי ההתפלגות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?</a:t>
                </a:r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he-IL" sz="2400" dirty="0" smtClean="0"/>
                  <a:t>ניתן לחשב ולהראות 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b="0" dirty="0" smtClean="0"/>
              </a:p>
              <a:p>
                <a:pPr lvl="1"/>
                <a:r>
                  <a:rPr lang="he-IL" dirty="0" smtClean="0"/>
                  <a:t>רשות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4626" y="1570324"/>
                <a:ext cx="10882745" cy="4949827"/>
              </a:xfrm>
              <a:blipFill>
                <a:blip r:embed="rId3"/>
                <a:stretch>
                  <a:fillRect t="-1478" r="-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9245" y="2669512"/>
                <a:ext cx="8218417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1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−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+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245" y="2669512"/>
                <a:ext cx="8218417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071766" y="4516171"/>
            <a:ext cx="1927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S</a:t>
            </a:r>
            <a:r>
              <a:rPr lang="en-US" sz="2000" dirty="0" smtClean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uccess, Success</a:t>
            </a:r>
            <a:endParaRPr lang="en-US" sz="2000" dirty="0">
              <a:solidFill>
                <a:srgbClr val="C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78133" y="3475898"/>
            <a:ext cx="2109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S</a:t>
            </a:r>
            <a:r>
              <a:rPr lang="en-US" sz="2000" dirty="0" smtClean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uccess, Failure or</a:t>
            </a:r>
          </a:p>
          <a:p>
            <a:r>
              <a:rPr lang="en-US" sz="20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F</a:t>
            </a:r>
            <a:r>
              <a:rPr lang="en-US" sz="2000" dirty="0" smtClean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ailure, Success</a:t>
            </a:r>
            <a:endParaRPr lang="en-US" sz="2000" dirty="0">
              <a:solidFill>
                <a:srgbClr val="C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92050" y="2797367"/>
            <a:ext cx="17540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Failure, Failure</a:t>
            </a:r>
            <a:endParaRPr lang="en-US" sz="2000" dirty="0">
              <a:solidFill>
                <a:srgbClr val="C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7976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build="p"/>
      <p:bldP spid="5" grpId="0"/>
      <p:bldP spid="6" grpId="0"/>
      <p:bldP spid="7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חישוב התפלגות בינומית: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36153" y="1617423"/>
                <a:ext cx="10919691" cy="4829754"/>
              </a:xfrm>
            </p:spPr>
            <p:txBody>
              <a:bodyPr/>
              <a:lstStyle/>
              <a:p>
                <a:r>
                  <a:rPr lang="he-IL" dirty="0" smtClean="0"/>
                  <a:t>נתון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מהי ההתפלגות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?</a:t>
                </a:r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גם כאן ניתן לחשב ולהראות כי סכום ההסתברויות שווה ל- 1</a:t>
                </a:r>
              </a:p>
              <a:p>
                <a:pPr lvl="1"/>
                <a:r>
                  <a:rPr lang="he-IL" dirty="0" smtClean="0"/>
                  <a:t>רשות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6153" y="1617423"/>
                <a:ext cx="10919691" cy="4829754"/>
              </a:xfrm>
              <a:blipFill>
                <a:blip r:embed="rId3"/>
                <a:stretch>
                  <a:fillRect t="-1513" r="-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63857" y="2527421"/>
                <a:ext cx="9849812" cy="2734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e>
                    </m:d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3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57" y="2527421"/>
                <a:ext cx="9849812" cy="2734146"/>
              </a:xfrm>
              <a:prstGeom prst="rect">
                <a:avLst/>
              </a:prstGeom>
              <a:blipFill rotWithShape="0">
                <a:blip r:embed="rId4"/>
                <a:stretch>
                  <a:fillRect l="-866" t="-1339" b="-1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294240" y="4758828"/>
            <a:ext cx="2858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S</a:t>
            </a:r>
            <a:r>
              <a:rPr lang="en-US" sz="2000" smtClean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uccess, Success, Success</a:t>
            </a:r>
            <a:endParaRPr lang="en-US" sz="2000" dirty="0">
              <a:solidFill>
                <a:srgbClr val="C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20770" y="3281054"/>
            <a:ext cx="1709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SFF, FSF, FFS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42477" y="2577634"/>
            <a:ext cx="2598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Failure, Failure, Failure</a:t>
            </a:r>
            <a:endParaRPr lang="en-US" sz="2000" dirty="0">
              <a:solidFill>
                <a:srgbClr val="C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82614" y="4032300"/>
            <a:ext cx="1709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SSF, SFS, FSS</a:t>
            </a:r>
          </a:p>
        </p:txBody>
      </p:sp>
    </p:spTree>
    <p:extLst>
      <p:ext uri="{BB962C8B-B14F-4D97-AF65-F5344CB8AC3E}">
        <p14:creationId xmlns:p14="http://schemas.microsoft.com/office/powerpoint/2010/main" val="192194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uiExpand="1" build="p"/>
      <p:bldP spid="5" grpId="0"/>
      <p:bldP spid="6" grpId="0"/>
      <p:bldP spid="7" grpId="0"/>
      <p:bldP spid="9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ההתפלגות הבינומית עבור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כללי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803072" y="1761333"/>
                <a:ext cx="10719337" cy="38582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4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400" dirty="0" smtClean="0"/>
                  <a:t>יהי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מ"מ בינומי עם פרמטרים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 smtClean="0"/>
                  <a:t> ו-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sz="2400" dirty="0" smtClean="0"/>
                  <a:t>, או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r>
                  <a:rPr lang="he-IL" sz="2400" dirty="0" smtClean="0">
                    <a:latin typeface="Cambria Math" panose="02040503050406030204" pitchFamily="18" charset="0"/>
                  </a:rPr>
                  <a:t>מהי ההסתברות ש-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>
                    <a:latin typeface="Cambria Math" panose="02040503050406030204" pitchFamily="18" charset="0"/>
                  </a:rPr>
                  <a:t> יקבל ערך מסוים?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ההסתברות לסדרה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מסוימת </a:t>
                </a:r>
                <a:r>
                  <a:rPr lang="he-IL" sz="2400" dirty="0" smtClean="0"/>
                  <a:t>שבה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הצלחות ו</a:t>
                </a:r>
                <a:r>
                  <a:rPr lang="en-US" sz="2400" dirty="0" smtClean="0"/>
                  <a:t>-</a:t>
                </a:r>
                <a:r>
                  <a:rPr lang="he-IL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כשלונות היא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endParaRPr lang="en-US" sz="2000" dirty="0" smtClean="0"/>
              </a:p>
              <a:p>
                <a:r>
                  <a:rPr lang="he-IL" sz="2400" dirty="0" smtClean="0"/>
                  <a:t>לדוגמא,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sz="2400" dirty="0" smtClean="0"/>
              </a:p>
              <a:p>
                <a:r>
                  <a:rPr lang="he-IL" sz="2400" dirty="0" smtClean="0"/>
                  <a:t>נחשוב על ההסתברות לסדרה </a:t>
                </a:r>
                <a:r>
                  <a:rPr lang="en-US" sz="2400" dirty="0" smtClean="0"/>
                  <a:t>FFSFS</a:t>
                </a:r>
                <a:r>
                  <a:rPr lang="he-IL" sz="2400" dirty="0" smtClean="0"/>
                  <a:t>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sz="2400" dirty="0" smtClean="0"/>
                  <a:t> הצלחות)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FFSFS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he-IL" sz="2400" dirty="0" smtClean="0"/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072" y="1761333"/>
                <a:ext cx="10719337" cy="3858232"/>
              </a:xfrm>
              <a:prstGeom prst="rect">
                <a:avLst/>
              </a:prstGeom>
              <a:blipFill>
                <a:blip r:embed="rId3"/>
                <a:stretch>
                  <a:fillRect t="-1896" r="-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126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ההתפלגות הבינומית עבור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כללי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918481" y="1441737"/>
                <a:ext cx="10719337" cy="48667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4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400" dirty="0" smtClean="0"/>
                  <a:t>ההסתברות לסדרה מסוימת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sz="2400" dirty="0" smtClean="0"/>
                  <a:t>שבה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הצלחות ו</a:t>
                </a:r>
                <a:r>
                  <a:rPr lang="en-US" sz="2400" dirty="0" smtClean="0"/>
                  <a:t>-</a:t>
                </a:r>
                <a:r>
                  <a:rPr lang="he-IL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כשלונות היא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r>
                  <a:rPr lang="he-IL" sz="2400" dirty="0" smtClean="0"/>
                  <a:t>אבל יכולה להיות יותר מסדרה אחת של הצלחות </a:t>
                </a:r>
                <a:r>
                  <a:rPr lang="he-IL" sz="2400" dirty="0" err="1" smtClean="0"/>
                  <a:t>וכשלונות</a:t>
                </a:r>
                <a:r>
                  <a:rPr lang="he-IL" sz="2400" dirty="0" smtClean="0"/>
                  <a:t> שיובילו ל-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הצלחות סה"כ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לדוגמא: יש 10 סדרות של 5 ניסויים שבהן 2 הצלחות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לכן, ההסתברות ל- 2 הצלחות היא: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he-IL" sz="2400" dirty="0" smtClean="0"/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81" y="1441737"/>
                <a:ext cx="10719337" cy="4866700"/>
              </a:xfrm>
              <a:prstGeom prst="rect">
                <a:avLst/>
              </a:prstGeom>
              <a:blipFill>
                <a:blip r:embed="rId3"/>
                <a:stretch>
                  <a:fillRect t="-1504" r="-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2351913" y="2753138"/>
          <a:ext cx="2548878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9626">
                  <a:extLst>
                    <a:ext uri="{9D8B030D-6E8A-4147-A177-3AD203B41FA5}">
                      <a16:colId xmlns:a16="http://schemas.microsoft.com/office/drawing/2014/main" val="2586286010"/>
                    </a:ext>
                  </a:extLst>
                </a:gridCol>
                <a:gridCol w="1121628">
                  <a:extLst>
                    <a:ext uri="{9D8B030D-6E8A-4147-A177-3AD203B41FA5}">
                      <a16:colId xmlns:a16="http://schemas.microsoft.com/office/drawing/2014/main" val="3611750251"/>
                    </a:ext>
                  </a:extLst>
                </a:gridCol>
                <a:gridCol w="577624">
                  <a:extLst>
                    <a:ext uri="{9D8B030D-6E8A-4147-A177-3AD203B41FA5}">
                      <a16:colId xmlns:a16="http://schemas.microsoft.com/office/drawing/2014/main" val="3087560859"/>
                    </a:ext>
                  </a:extLst>
                </a:gridCol>
              </a:tblGrid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FFF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952539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87890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664315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FFF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478336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674741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820236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591976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501823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326989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FFF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</a:t>
                      </a:r>
                      <a:endParaRPr lang="en-US" sz="1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970518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 flipV="1">
            <a:off x="4964254" y="5122402"/>
            <a:ext cx="1313895" cy="284085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341612" y="5264444"/>
            <a:ext cx="1749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מיקום ההצלחות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1438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כמה סדרות יש?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14249" y="1661902"/>
                <a:ext cx="6928624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אנו מחפשים את מספר הסדרות באורך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 smtClean="0"/>
                  <a:t> המכילות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הצלחות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אבל מספר הסדרות הוא מספר </a:t>
                </a:r>
                <a:r>
                  <a:rPr lang="he-IL" sz="2400" dirty="0" smtClean="0">
                    <a:solidFill>
                      <a:srgbClr val="0000CC"/>
                    </a:solidFill>
                  </a:rPr>
                  <a:t>האפשרויות</a:t>
                </a:r>
                <a:r>
                  <a:rPr lang="he-IL" sz="2400" dirty="0" smtClean="0"/>
                  <a:t> לבחור את </a:t>
                </a:r>
                <a:r>
                  <a:rPr lang="he-IL" sz="2400" dirty="0" smtClean="0">
                    <a:solidFill>
                      <a:srgbClr val="0000CC"/>
                    </a:solidFill>
                  </a:rPr>
                  <a:t>המיקום</a:t>
                </a:r>
                <a:r>
                  <a:rPr lang="he-IL" sz="2400" dirty="0" smtClean="0"/>
                  <a:t>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הניסויים בהם </a:t>
                </a:r>
                <a:r>
                  <a:rPr lang="he-IL" sz="2400" dirty="0" err="1" smtClean="0"/>
                  <a:t>היתה</a:t>
                </a:r>
                <a:r>
                  <a:rPr lang="he-IL" sz="2400" dirty="0" smtClean="0"/>
                  <a:t> </a:t>
                </a:r>
                <a:r>
                  <a:rPr lang="he-IL" sz="2400" dirty="0" smtClean="0">
                    <a:solidFill>
                      <a:srgbClr val="0000CC"/>
                    </a:solidFill>
                  </a:rPr>
                  <a:t>הצלחה</a:t>
                </a:r>
                <a:endParaRPr lang="en-US" sz="2400" dirty="0" smtClean="0">
                  <a:solidFill>
                    <a:srgbClr val="0000CC"/>
                  </a:solidFill>
                </a:endParaRPr>
              </a:p>
              <a:p>
                <a:endParaRPr lang="en-US" dirty="0">
                  <a:solidFill>
                    <a:srgbClr val="0000CC"/>
                  </a:solidFill>
                </a:endParaRPr>
              </a:p>
              <a:p>
                <a:r>
                  <a:rPr lang="he-IL" dirty="0"/>
                  <a:t>שקול ל</a:t>
                </a:r>
                <a:r>
                  <a:rPr lang="he-IL" dirty="0">
                    <a:solidFill>
                      <a:srgbClr val="960000"/>
                    </a:solidFill>
                  </a:rPr>
                  <a:t>מספר האפשרויות לבחור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>
                    <a:solidFill>
                      <a:srgbClr val="960000"/>
                    </a:solidFill>
                  </a:rPr>
                  <a:t> עצמים מתוך קבוצה של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>
                    <a:solidFill>
                      <a:srgbClr val="960000"/>
                    </a:solidFill>
                  </a:rPr>
                  <a:t> </a:t>
                </a:r>
                <a:r>
                  <a:rPr lang="he-IL" dirty="0" smtClean="0">
                    <a:solidFill>
                      <a:srgbClr val="960000"/>
                    </a:solidFill>
                  </a:rPr>
                  <a:t>עצמים</a:t>
                </a:r>
                <a:endParaRPr lang="he-IL" sz="24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14249" y="1661902"/>
                <a:ext cx="6928624" cy="4351338"/>
              </a:xfrm>
              <a:blipFill>
                <a:blip r:embed="rId2"/>
                <a:stretch>
                  <a:fillRect l="-792" t="-1683" r="-1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019235"/>
              </p:ext>
            </p:extLst>
          </p:nvPr>
        </p:nvGraphicFramePr>
        <p:xfrm>
          <a:off x="846605" y="2050840"/>
          <a:ext cx="2548878" cy="3962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9626">
                  <a:extLst>
                    <a:ext uri="{9D8B030D-6E8A-4147-A177-3AD203B41FA5}">
                      <a16:colId xmlns:a16="http://schemas.microsoft.com/office/drawing/2014/main" val="2586286010"/>
                    </a:ext>
                  </a:extLst>
                </a:gridCol>
                <a:gridCol w="1121628">
                  <a:extLst>
                    <a:ext uri="{9D8B030D-6E8A-4147-A177-3AD203B41FA5}">
                      <a16:colId xmlns:a16="http://schemas.microsoft.com/office/drawing/2014/main" val="3611750251"/>
                    </a:ext>
                  </a:extLst>
                </a:gridCol>
                <a:gridCol w="577624">
                  <a:extLst>
                    <a:ext uri="{9D8B030D-6E8A-4147-A177-3AD203B41FA5}">
                      <a16:colId xmlns:a16="http://schemas.microsoft.com/office/drawing/2014/main" val="3087560859"/>
                    </a:ext>
                  </a:extLst>
                </a:gridCol>
              </a:tblGrid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FFF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952539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87890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664315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FFF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478336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674741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820236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591976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501823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326989"/>
                  </a:ext>
                </a:extLst>
              </a:tr>
              <a:tr h="3055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FFF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</a:t>
                      </a:r>
                      <a:endParaRPr lang="en-US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970518"/>
                  </a:ext>
                </a:extLst>
              </a:tr>
            </a:tbl>
          </a:graphicData>
        </a:graphic>
      </p:graphicFrame>
      <p:cxnSp>
        <p:nvCxnSpPr>
          <p:cNvPr id="29" name="Straight Arrow Connector 28"/>
          <p:cNvCxnSpPr>
            <a:stCxn id="30" idx="1"/>
          </p:cNvCxnSpPr>
          <p:nvPr/>
        </p:nvCxnSpPr>
        <p:spPr>
          <a:xfrm flipH="1" flipV="1">
            <a:off x="3493535" y="5051121"/>
            <a:ext cx="1426540" cy="44193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920075" y="5292996"/>
            <a:ext cx="1749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מיקום ההצלחות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3537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המקדם הבינומי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23747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מספר האפשרויות לבחור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עצמים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מקומות להצלחה בסדרה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נסיונות,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המקדם הבינומי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תזכורת: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⋯(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אפשרויות לבחור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מקומות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אבל כל סדרה מסוימת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מקומות נספרת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פעמים</a:t>
                </a:r>
              </a:p>
              <a:p>
                <a:endParaRPr lang="he-IL" dirty="0"/>
              </a:p>
              <a:p>
                <a:r>
                  <a:rPr lang="he-IL" dirty="0" smtClean="0"/>
                  <a:t>לכן, מספר הסדרות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הצלחות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הוא:</a:t>
                </a:r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⋯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23747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737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ההתפלגות </a:t>
            </a:r>
            <a:r>
              <a:rPr lang="he-IL" dirty="0" smtClean="0"/>
              <a:t>הבינומית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9281" y="1757086"/>
                <a:ext cx="10753436" cy="4196674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אם כך, מספר הסדרות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 smtClean="0"/>
                  <a:t> ניסויים שיש בהן בדיוק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הצלחות הוא המקדם הבינומי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L" sz="2400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sz="2400" b="0" i="1" dirty="0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400" b="0" i="1" dirty="0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endParaRPr lang="he-IL" sz="2400" dirty="0" smtClean="0">
                  <a:solidFill>
                    <a:srgbClr val="0033CC"/>
                  </a:solidFill>
                </a:endParaRP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ההסתברות לקבל כל סדרה </a:t>
                </a:r>
                <a:r>
                  <a:rPr lang="he-IL" sz="2400" dirty="0" smtClean="0">
                    <a:solidFill>
                      <a:srgbClr val="0070C0"/>
                    </a:solidFill>
                  </a:rPr>
                  <a:t>מסוימת</a:t>
                </a:r>
                <a:r>
                  <a:rPr lang="he-IL" sz="2400" dirty="0" smtClean="0"/>
                  <a:t> היא כאמור</a:t>
                </a:r>
                <a:r>
                  <a:rPr lang="he-IL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he-IL" sz="24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לכן, הסיכוי לקבל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הצלחות (עבור סדרה </a:t>
                </a:r>
                <a:r>
                  <a:rPr lang="he-IL" sz="2400" dirty="0" smtClean="0">
                    <a:solidFill>
                      <a:srgbClr val="0070C0"/>
                    </a:solidFill>
                  </a:rPr>
                  <a:t>כלשהי</a:t>
                </a:r>
                <a:r>
                  <a:rPr lang="he-IL" sz="2400" dirty="0" smtClean="0"/>
                  <a:t>):</a:t>
                </a:r>
                <a:endParaRPr lang="he-IL" sz="2400" baseline="300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IL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9281" y="1757086"/>
                <a:ext cx="10753436" cy="4196674"/>
              </a:xfrm>
              <a:blipFill>
                <a:blip r:embed="rId2"/>
                <a:stretch>
                  <a:fillRect t="-1016" r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293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בינומית: סיכום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06046"/>
                <a:ext cx="10515600" cy="4505995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נניח ש-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הוא מ"מ בינומי עם פרמטרים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 smtClean="0"/>
                  <a:t> ו-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b="0" dirty="0" smtClean="0"/>
              </a:p>
              <a:p>
                <a:endParaRPr lang="he-IL" sz="2400" b="0" dirty="0" smtClean="0">
                  <a:latin typeface="Cambria Math" panose="02040503050406030204" pitchFamily="18" charset="0"/>
                </a:endParaRPr>
              </a:p>
              <a:p>
                <a:r>
                  <a:rPr lang="he-IL" sz="2400" b="0" dirty="0" smtClean="0">
                    <a:latin typeface="Cambria Math" panose="02040503050406030204" pitchFamily="18" charset="0"/>
                  </a:rPr>
                  <a:t>ההסתברות ש-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b="0" dirty="0" smtClean="0">
                    <a:latin typeface="Cambria Math" panose="02040503050406030204" pitchFamily="18" charset="0"/>
                  </a:rPr>
                  <a:t> יקבל את הערך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b="0" dirty="0" smtClean="0">
                    <a:latin typeface="Cambria Math" panose="02040503050406030204" pitchFamily="18" charset="0"/>
                  </a:rPr>
                  <a:t>, כלומר, נקבל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b="0" dirty="0" smtClean="0">
                    <a:latin typeface="Cambria Math" panose="02040503050406030204" pitchFamily="18" charset="0"/>
                  </a:rPr>
                  <a:t> הצלחות מתוך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b="0" dirty="0" smtClean="0">
                    <a:latin typeface="Cambria Math" panose="02040503050406030204" pitchFamily="18" charset="0"/>
                  </a:rPr>
                  <a:t> נסיונות, היא:</a:t>
                </a:r>
              </a:p>
              <a:p>
                <a:endParaRPr lang="he-IL" sz="2400" b="0" dirty="0" smtClean="0">
                  <a:latin typeface="Cambria Math" panose="02040503050406030204" pitchFamily="18" charset="0"/>
                </a:endParaRPr>
              </a:p>
              <a:p>
                <a:endParaRPr lang="he-IL" sz="2400" b="0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400" b="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he-IL" sz="2400" dirty="0" smtClean="0"/>
                  <a:t>ניתן להראות כי מתקיים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nary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06046"/>
                <a:ext cx="10515600" cy="4505995"/>
              </a:xfrm>
              <a:blipFill>
                <a:blip r:embed="rId2"/>
                <a:stretch>
                  <a:fillRect t="-1622" r="-928" b="-13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880088" y="3480211"/>
            <a:ext cx="8615320" cy="140703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73668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נבדוק את </a:t>
                </a:r>
                <a:r>
                  <a:rPr lang="he-IL" sz="2400" dirty="0" err="1" smtClean="0"/>
                  <a:t>הנוסחא</a:t>
                </a:r>
                <a:r>
                  <a:rPr lang="he-IL" sz="2400" dirty="0" smtClean="0"/>
                  <a:t> עבור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pPr algn="l" rtl="0"/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pPr algn="l" rtl="0"/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736688"/>
              </a:xfrm>
              <a:blipFill>
                <a:blip r:embed="rId2"/>
                <a:stretch>
                  <a:fillRect t="-1544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918481" y="1434314"/>
            <a:ext cx="5131337" cy="1468581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4008" y="1750606"/>
                <a:ext cx="5285810" cy="835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08" y="1750606"/>
                <a:ext cx="5285810" cy="8359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691419" y="4022517"/>
            <a:ext cx="2357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כפי שקיבלנו קודם בחישוב ישיר</a:t>
            </a:r>
            <a:endParaRPr lang="en-US" sz="2400" dirty="0" smtClean="0">
              <a:solidFill>
                <a:srgbClr val="00206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5292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משתנה בינומי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התפלגות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דוגמאות וחישוב</a:t>
            </a:r>
          </a:p>
          <a:p>
            <a:pPr lvl="1"/>
            <a:r>
              <a:rPr lang="he-IL" dirty="0" smtClean="0"/>
              <a:t>תוחלת ושונות</a:t>
            </a:r>
          </a:p>
        </p:txBody>
      </p:sp>
    </p:spTree>
    <p:extLst>
      <p:ext uri="{BB962C8B-B14F-4D97-AF65-F5344CB8AC3E}">
        <p14:creationId xmlns:p14="http://schemas.microsoft.com/office/powerpoint/2010/main" val="247291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בינומית: 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sz="2400" dirty="0" smtClean="0"/>
                  <a:t>מטילים </a:t>
                </a:r>
                <a:r>
                  <a:rPr lang="he-IL" sz="2400" dirty="0" err="1" smtClean="0"/>
                  <a:t>קוביה</a:t>
                </a:r>
                <a:r>
                  <a:rPr lang="he-IL" sz="2400" dirty="0" smtClean="0"/>
                  <a:t> 3 פעמים. נגדיר שהצלחה – יצא 6. נסמן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את מספר ההצלחות.</a:t>
                </a:r>
                <a:endParaRPr lang="en-US" sz="2400" dirty="0" smtClean="0"/>
              </a:p>
              <a:p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הערכים האפשריים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: 0,1,2,3</a:t>
                </a:r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he-IL" sz="2400" dirty="0" smtClean="0"/>
                  <a:t>מהי ההתפלגות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?</a:t>
                </a:r>
              </a:p>
              <a:p>
                <a:endParaRPr lang="he-IL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918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בינומית: 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82975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נחשב את ההתפלגות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)!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216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)!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216</m:t>
                        </m:r>
                      </m:den>
                    </m:f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)!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216</m:t>
                        </m:r>
                      </m:den>
                    </m:f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)!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216</m:t>
                        </m:r>
                      </m:den>
                    </m:f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829754"/>
              </a:xfrm>
              <a:blipFill>
                <a:blip r:embed="rId2"/>
                <a:stretch>
                  <a:fillRect t="-151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918481" y="1553584"/>
            <a:ext cx="5131337" cy="1468581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4008" y="1869876"/>
                <a:ext cx="5285810" cy="835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08" y="1869876"/>
                <a:ext cx="5285810" cy="8359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9259502" y="3804828"/>
            <a:ext cx="2187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ניתן לראות שסכום ההסתברויות שווה 1</a:t>
            </a:r>
            <a:endParaRPr lang="en-US" sz="2000" dirty="0" smtClean="0">
              <a:solidFill>
                <a:srgbClr val="00206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9714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מקרים פרטיים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baseline="30000" dirty="0" smtClean="0"/>
              </a:p>
              <a:p>
                <a:endParaRPr lang="en-US" sz="2400" baseline="3000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he-IL" sz="2400" baseline="30000" dirty="0" smtClean="0"/>
              </a:p>
              <a:p>
                <a:endParaRPr lang="en-US" sz="2400" baseline="30000" dirty="0"/>
              </a:p>
              <a:p>
                <a:r>
                  <a:rPr lang="he-IL" sz="2400" dirty="0" smtClean="0"/>
                  <a:t>בשני המקרים, המקדם הבינומי שווה ל-  1</a:t>
                </a:r>
              </a:p>
              <a:p>
                <a:pPr lvl="1"/>
                <a:r>
                  <a:rPr lang="he-IL" dirty="0" smtClean="0"/>
                  <a:t>רק אפשרות אחת לבחירת הסדר</a:t>
                </a:r>
              </a:p>
              <a:p>
                <a:endParaRPr lang="he-IL" sz="1800" dirty="0"/>
              </a:p>
              <a:p>
                <a:r>
                  <a:rPr lang="he-IL" sz="2400" dirty="0" smtClean="0"/>
                  <a:t>כאשר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sz="2400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40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52667" y="1542951"/>
            <a:ext cx="5131337" cy="1468581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8194" y="1859243"/>
                <a:ext cx="5285810" cy="835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194" y="1859243"/>
                <a:ext cx="5285810" cy="8359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917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בינומית: גרפים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036" y="1495100"/>
            <a:ext cx="8555600" cy="5133359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117941" y="1879949"/>
                <a:ext cx="158466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32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7941" y="1879949"/>
                <a:ext cx="1584665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933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התפלגות בינומית: גרפים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110" y="1450556"/>
            <a:ext cx="8654472" cy="519268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931338" y="1889185"/>
                <a:ext cx="181229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25</m:t>
                      </m:r>
                    </m:oMath>
                  </m:oMathPara>
                </a14:m>
                <a:endParaRPr lang="en-US" sz="32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1338" y="1889185"/>
                <a:ext cx="1812291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657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מספר </a:t>
            </a:r>
            <a:r>
              <a:rPr lang="he-IL" dirty="0" err="1" smtClean="0"/>
              <a:t>הכשלונות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3000" y="1406523"/>
                <a:ext cx="10515600" cy="4351338"/>
              </a:xfrm>
            </p:spPr>
            <p:txBody>
              <a:bodyPr/>
              <a:lstStyle/>
              <a:p>
                <a:r>
                  <a:rPr lang="he-IL" sz="2400" dirty="0"/>
                  <a:t>נגדיר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/>
                  <a:t> כמספר </a:t>
                </a:r>
                <a:r>
                  <a:rPr lang="he-IL" sz="2400" dirty="0" err="1" smtClean="0"/>
                  <a:t>הכשלונות</a:t>
                </a:r>
                <a:r>
                  <a:rPr lang="he-IL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. מהי ההתפלגות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?</a:t>
                </a:r>
              </a:p>
              <a:p>
                <a:r>
                  <a:rPr lang="he-IL" sz="2400" dirty="0" smtClean="0"/>
                  <a:t>ההתפלגות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היא בינומית, עם פרמטרים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 smtClean="0"/>
                  <a:t> ו-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0" y="1406523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62"/>
          <a:stretch/>
        </p:blipFill>
        <p:spPr>
          <a:xfrm>
            <a:off x="6068995" y="2523460"/>
            <a:ext cx="4620303" cy="4242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86"/>
          <a:stretch/>
        </p:blipFill>
        <p:spPr>
          <a:xfrm>
            <a:off x="1060916" y="2529099"/>
            <a:ext cx="4704292" cy="42372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275748" y="2695577"/>
                <a:ext cx="160685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  <m:r>
                        <a:rPr lang="en-US" sz="2800" i="1" dirty="0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800" i="1" dirty="0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800" i="1" dirty="0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800" i="1" dirty="0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25</m:t>
                      </m:r>
                    </m:oMath>
                  </m:oMathPara>
                </a14:m>
                <a:endParaRPr lang="en-US" sz="2800" dirty="0" smtClean="0">
                  <a:solidFill>
                    <a:srgbClr val="64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5748" y="2695577"/>
                <a:ext cx="160685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8066368" y="4384236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9966FF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הצלחות</a:t>
            </a:r>
            <a:endParaRPr lang="en-US" sz="2400" dirty="0" smtClean="0">
              <a:solidFill>
                <a:srgbClr val="9966FF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747" y="4384236"/>
            <a:ext cx="1111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err="1" smtClean="0">
                <a:solidFill>
                  <a:srgbClr val="9966FF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כשלונות</a:t>
            </a:r>
            <a:endParaRPr lang="en-US" sz="2400" dirty="0" smtClean="0">
              <a:solidFill>
                <a:srgbClr val="9966FF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418675" y="2926410"/>
            <a:ext cx="0" cy="1311564"/>
          </a:xfrm>
          <a:prstGeom prst="line">
            <a:avLst/>
          </a:prstGeom>
          <a:ln w="28575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rved Up Arrow 12"/>
          <p:cNvSpPr/>
          <p:nvPr/>
        </p:nvSpPr>
        <p:spPr>
          <a:xfrm flipH="1">
            <a:off x="7114887" y="3378481"/>
            <a:ext cx="607576" cy="40742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9769330" y="2917174"/>
            <a:ext cx="0" cy="1311564"/>
          </a:xfrm>
          <a:prstGeom prst="line">
            <a:avLst/>
          </a:prstGeom>
          <a:ln w="28575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rved Up Arrow 14"/>
          <p:cNvSpPr/>
          <p:nvPr/>
        </p:nvSpPr>
        <p:spPr>
          <a:xfrm flipH="1">
            <a:off x="9465542" y="3396953"/>
            <a:ext cx="607576" cy="40742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436741" y="5065135"/>
            <a:ext cx="0" cy="1311564"/>
          </a:xfrm>
          <a:prstGeom prst="line">
            <a:avLst/>
          </a:prstGeom>
          <a:ln w="28575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rved Up Arrow 16"/>
          <p:cNvSpPr/>
          <p:nvPr/>
        </p:nvSpPr>
        <p:spPr>
          <a:xfrm flipH="1">
            <a:off x="7132953" y="5517206"/>
            <a:ext cx="607576" cy="40742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9769330" y="5046912"/>
            <a:ext cx="0" cy="1311564"/>
          </a:xfrm>
          <a:prstGeom prst="line">
            <a:avLst/>
          </a:prstGeom>
          <a:ln w="28575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rved Up Arrow 18"/>
          <p:cNvSpPr/>
          <p:nvPr/>
        </p:nvSpPr>
        <p:spPr>
          <a:xfrm flipH="1">
            <a:off x="9465542" y="5517455"/>
            <a:ext cx="607576" cy="40742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9503" y="1861234"/>
                <a:ext cx="223285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800" i="1" dirty="0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800" i="1" dirty="0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  <m:r>
                        <a:rPr lang="en-US" sz="2800" i="1" dirty="0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800" i="1" dirty="0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800" i="1" dirty="0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800" i="1" dirty="0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75</m:t>
                      </m:r>
                    </m:oMath>
                  </m:oMathPara>
                </a14:m>
                <a:endParaRPr lang="en-US" sz="2800" dirty="0" smtClean="0">
                  <a:solidFill>
                    <a:srgbClr val="64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03" y="1861234"/>
                <a:ext cx="2232855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742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  <p:bldP spid="8" grpId="0"/>
      <p:bldP spid="13" grpId="0" animBg="1"/>
      <p:bldP spid="15" grpId="0" animBg="1"/>
      <p:bldP spid="17" grpId="0" animBg="1"/>
      <p:bldP spid="19" grpId="0" animBg="1"/>
      <p:bldP spid="20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בינומית: חישוב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73442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עבור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 smtClean="0"/>
                  <a:t> קטן ניתן לחשב ידנית או במחשבון לפי </a:t>
                </a:r>
                <a:r>
                  <a:rPr lang="he-IL" sz="2400" dirty="0" err="1" smtClean="0"/>
                  <a:t>הנוסחא</a:t>
                </a:r>
                <a:endParaRPr lang="he-IL" sz="2400" dirty="0" smtClean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קיימים לוחות </a:t>
                </a:r>
                <a:r>
                  <a:rPr lang="he-IL" dirty="0" smtClean="0"/>
                  <a:t>עבור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גדול יותר (נראה בהמשך)</a:t>
                </a:r>
                <a:endParaRPr lang="he-IL" sz="2400" dirty="0" smtClean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ניתן לחישוב </a:t>
                </a:r>
                <a:r>
                  <a:rPr lang="he-IL" dirty="0"/>
                  <a:t>במחשבוני </a:t>
                </a:r>
                <a:r>
                  <a:rPr lang="he-IL" dirty="0" smtClean="0"/>
                  <a:t>אינטרנט ובכל </a:t>
                </a:r>
                <a:r>
                  <a:rPr lang="he-IL" sz="2400" dirty="0" smtClean="0"/>
                  <a:t>תוכנה מדעית/סטטיסטית</a:t>
                </a:r>
              </a:p>
              <a:p>
                <a:endParaRPr lang="he-IL" sz="2400" dirty="0" smtClean="0">
                  <a:latin typeface="Consolas" panose="020B0609020204030204" pitchFamily="49" charset="0"/>
                </a:endParaRPr>
              </a:p>
              <a:p>
                <a:r>
                  <a:rPr lang="he-IL" sz="2400" dirty="0" smtClean="0">
                    <a:latin typeface="Consolas" panose="020B0609020204030204" pitchFamily="49" charset="0"/>
                  </a:rPr>
                  <a:t>למעשה, החישוב המדויק לא </a:t>
                </a:r>
                <a:r>
                  <a:rPr lang="he-IL" sz="2400" dirty="0" err="1" smtClean="0">
                    <a:latin typeface="Consolas" panose="020B0609020204030204" pitchFamily="49" charset="0"/>
                  </a:rPr>
                  <a:t>טריויאלי</a:t>
                </a:r>
                <a:r>
                  <a:rPr lang="he-IL" sz="2400" dirty="0" smtClean="0">
                    <a:latin typeface="Consolas" panose="020B0609020204030204" pitchFamily="49" charset="0"/>
                  </a:rPr>
                  <a:t> עבור</a:t>
                </a:r>
                <a:r>
                  <a:rPr lang="he-IL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 smtClean="0"/>
                  <a:t> ג</a:t>
                </a:r>
                <a:r>
                  <a:rPr lang="he-IL" sz="2400" dirty="0" smtClean="0">
                    <a:latin typeface="Consolas" panose="020B0609020204030204" pitchFamily="49" charset="0"/>
                  </a:rPr>
                  <a:t>דול, ובד"כ משתמשים </a:t>
                </a:r>
                <a:r>
                  <a:rPr lang="he-IL" sz="2400" dirty="0" err="1" smtClean="0">
                    <a:latin typeface="Consolas" panose="020B0609020204030204" pitchFamily="49" charset="0"/>
                  </a:rPr>
                  <a:t>בקירובים</a:t>
                </a:r>
                <a:endParaRPr lang="he-IL" sz="2400" dirty="0" smtClean="0">
                  <a:latin typeface="Consolas" panose="020B0609020204030204" pitchFamily="49" charset="0"/>
                </a:endParaRPr>
              </a:p>
              <a:p>
                <a:pPr lvl="1"/>
                <a:r>
                  <a:rPr lang="he-IL" dirty="0" smtClean="0">
                    <a:latin typeface="Consolas" panose="020B0609020204030204" pitchFamily="49" charset="0"/>
                  </a:rPr>
                  <a:t>נלמד בהמשך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73442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368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מ"מ בינומי: 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sz="2400" dirty="0" smtClean="0"/>
                  <a:t>באוכלוסיה</a:t>
                </a:r>
                <a:r>
                  <a:rPr lang="he-IL" sz="2400" dirty="0"/>
                  <a:t> </a:t>
                </a:r>
                <a:r>
                  <a:rPr lang="he-IL" sz="2400" dirty="0" smtClean="0"/>
                  <a:t>מסוימת </a:t>
                </a:r>
                <a:r>
                  <a:rPr lang="he-IL" sz="2400" dirty="0"/>
                  <a:t>5% הם בעלי סוג </a:t>
                </a:r>
                <a:r>
                  <a:rPr lang="he-IL" sz="2400" dirty="0" smtClean="0"/>
                  <a:t>דם </a:t>
                </a:r>
                <a:r>
                  <a:rPr lang="en-US" sz="2400" dirty="0" smtClean="0"/>
                  <a:t>AB</a:t>
                </a:r>
                <a:r>
                  <a:rPr lang="he-IL" sz="2400" dirty="0" smtClean="0"/>
                  <a:t>. 10 אנשים </a:t>
                </a:r>
                <a:r>
                  <a:rPr lang="he-IL" sz="2400" dirty="0"/>
                  <a:t>נבחרים </a:t>
                </a:r>
                <a:r>
                  <a:rPr lang="he-IL" sz="2400" dirty="0" smtClean="0"/>
                  <a:t>באקראי. מהי </a:t>
                </a:r>
                <a:r>
                  <a:rPr lang="he-IL" sz="2400" dirty="0"/>
                  <a:t>ההסתברות שביניהם בדיוק אדם אחד עם סוג </a:t>
                </a:r>
                <a:r>
                  <a:rPr lang="he-IL" sz="2400" dirty="0" smtClean="0"/>
                  <a:t>דם </a:t>
                </a:r>
                <a:r>
                  <a:rPr lang="en-US" sz="2400" dirty="0" smtClean="0"/>
                  <a:t>AB</a:t>
                </a:r>
                <a:r>
                  <a:rPr lang="he-IL" sz="2400" dirty="0" smtClean="0"/>
                  <a:t>?</a:t>
                </a:r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05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 smtClean="0"/>
              </a:p>
              <a:p>
                <a:r>
                  <a:rPr lang="he-IL" sz="2400" dirty="0" smtClean="0"/>
                  <a:t>מהו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400" dirty="0" smtClean="0"/>
                  <a:t>?</a:t>
                </a:r>
                <a:endParaRPr lang="en-US" sz="2400" dirty="0" smtClean="0"/>
              </a:p>
              <a:p>
                <a:pPr lvl="1"/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95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315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18481" y="2818569"/>
                <a:ext cx="4262933" cy="745460"/>
              </a:xfrm>
              <a:prstGeom prst="rect">
                <a:avLst/>
              </a:prstGeom>
              <a:ln w="19050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81" y="2818569"/>
                <a:ext cx="4262933" cy="7454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150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מ"מ בינומי:</a:t>
            </a:r>
            <a:r>
              <a:rPr lang="en-US" dirty="0" smtClean="0"/>
              <a:t> </a:t>
            </a:r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23648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sz="2400" dirty="0" smtClean="0"/>
                  <a:t>מטילים </a:t>
                </a:r>
                <a:r>
                  <a:rPr lang="he-IL" sz="2400" dirty="0" err="1" smtClean="0"/>
                  <a:t>קוביה</a:t>
                </a:r>
                <a:r>
                  <a:rPr lang="he-IL" sz="2400" dirty="0" smtClean="0"/>
                  <a:t> 3 פעמים. מה הסיכוי לקבל לפחות פעמיים 5?</a:t>
                </a:r>
              </a:p>
              <a:p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 smtClean="0"/>
              </a:p>
              <a:p>
                <a:r>
                  <a:rPr lang="he-IL" sz="2400" dirty="0" smtClean="0"/>
                  <a:t>מהו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or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he-IL" sz="2400" dirty="0" smtClean="0"/>
                  <a:t>?</a:t>
                </a:r>
                <a:endParaRPr lang="en-US" sz="2400" dirty="0" smtClean="0"/>
              </a:p>
              <a:p>
                <a:endParaRPr lang="he-IL" sz="240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or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074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236488"/>
              </a:xfrm>
              <a:blipFill>
                <a:blip r:embed="rId2"/>
                <a:stretch>
                  <a:fillRect l="-812" t="-2446" r="-812" b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18481" y="2404682"/>
                <a:ext cx="4262933" cy="745460"/>
              </a:xfrm>
              <a:prstGeom prst="rect">
                <a:avLst/>
              </a:prstGeom>
              <a:ln w="19050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81" y="2404682"/>
                <a:ext cx="4262933" cy="7454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1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מ"מ בינומי: 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sz="2400" dirty="0" smtClean="0"/>
                  <a:t>שני בני זוג הם נשאים הטרוזיגוטים של מוטציה למחלה תורשתית רצסיבית. </a:t>
                </a:r>
                <a:r>
                  <a:rPr lang="he-IL" sz="2400" dirty="0"/>
                  <a:t>מה הסיכוי שאם יש להם 3 ילדים, לפחות ילד אחד יהיה חולה</a:t>
                </a:r>
                <a:r>
                  <a:rPr lang="he-IL" sz="2400" dirty="0" smtClean="0"/>
                  <a:t>?</a:t>
                </a:r>
              </a:p>
              <a:p>
                <a:pPr lvl="1"/>
                <a:r>
                  <a:rPr lang="he-IL" sz="2000" dirty="0" smtClean="0"/>
                  <a:t>עבור כל ילד, המוטציה מתקבלת מכל אחד מההורים בסיכוי 1/2</a:t>
                </a:r>
              </a:p>
              <a:p>
                <a:pPr lvl="1"/>
                <a:r>
                  <a:rPr lang="he-IL" sz="2000" dirty="0" smtClean="0"/>
                  <a:t>הילד יהיה חולה אם יקבל </a:t>
                </a:r>
                <a:r>
                  <a:rPr lang="he-IL" sz="2000" b="1" dirty="0" smtClean="0"/>
                  <a:t>משני ההורים</a:t>
                </a:r>
                <a:r>
                  <a:rPr lang="he-IL" sz="2000" dirty="0" smtClean="0">
                    <a:solidFill>
                      <a:srgbClr val="0070C0"/>
                    </a:solidFill>
                  </a:rPr>
                  <a:t> </a:t>
                </a:r>
                <a:r>
                  <a:rPr lang="he-IL" sz="2000" dirty="0" smtClean="0"/>
                  <a:t>את המוטציה, בסיכוי </a:t>
                </a:r>
                <a:r>
                  <a:rPr lang="en-US" sz="2000" dirty="0" smtClean="0"/>
                  <a:t>1/2*1/2=1/4</a:t>
                </a:r>
                <a:endParaRPr lang="he-IL" sz="2000" dirty="0" smtClean="0"/>
              </a:p>
              <a:p>
                <a:pPr lvl="1"/>
                <a:r>
                  <a:rPr lang="he-IL" sz="2000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 smtClean="0"/>
                  <a:t> את מספר הילדים החולים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pPr lvl="1"/>
                <a:r>
                  <a:rPr lang="he-IL" sz="2000" b="0" dirty="0" smtClean="0"/>
                  <a:t>מהו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he-IL" sz="2000" dirty="0" smtClean="0"/>
                  <a:t>?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יותר קל לחשב את הסיכוי למאורע המשלים: אף ילד איננו חולה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sz="2400" dirty="0" smtClean="0"/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75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42</m:t>
                    </m:r>
                  </m:oMath>
                </a14:m>
                <a:endParaRPr lang="he-IL" sz="2400" dirty="0" smtClean="0"/>
              </a:p>
              <a:p>
                <a:r>
                  <a:rPr lang="he-IL" sz="2400" dirty="0" smtClean="0"/>
                  <a:t>ההסתברות הרצויה היא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58</m:t>
                    </m:r>
                  </m:oMath>
                </a14:m>
                <a:endParaRPr lang="he-IL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 b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499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לוחות בינומיים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t="2728" b="2611"/>
          <a:stretch/>
        </p:blipFill>
        <p:spPr>
          <a:xfrm>
            <a:off x="2058815" y="1394690"/>
            <a:ext cx="8350565" cy="53390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18134" y="1903241"/>
                <a:ext cx="37096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</m:oMath>
                </a14:m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(אם קטנה מ- 0.5)</a:t>
                </a:r>
                <a:endParaRPr lang="en-US" sz="24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134" y="1903241"/>
                <a:ext cx="3709670" cy="461665"/>
              </a:xfrm>
              <a:prstGeom prst="rect">
                <a:avLst/>
              </a:prstGeom>
              <a:blipFill>
                <a:blip r:embed="rId3"/>
                <a:stretch>
                  <a:fillRect l="-1806" t="-10526" r="-246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73663" y="4221919"/>
                <a:ext cx="182120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𝑋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~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i="1" dirty="0" smtClean="0">
                  <a:solidFill>
                    <a:srgbClr val="FF0000"/>
                  </a:solidFill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𝑋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3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?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63" y="4221919"/>
                <a:ext cx="1821204" cy="830997"/>
              </a:xfrm>
              <a:prstGeom prst="rect">
                <a:avLst/>
              </a:prstGeom>
              <a:blipFill>
                <a:blip r:embed="rId4"/>
                <a:stretch>
                  <a:fillRect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>
            <a:endCxn id="14" idx="2"/>
          </p:cNvCxnSpPr>
          <p:nvPr/>
        </p:nvCxnSpPr>
        <p:spPr>
          <a:xfrm>
            <a:off x="1923668" y="6229350"/>
            <a:ext cx="3100918" cy="721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447918" y="5227782"/>
            <a:ext cx="0" cy="89073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024586" y="6118513"/>
            <a:ext cx="748141" cy="23610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277587" y="5096596"/>
            <a:ext cx="734072" cy="3417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549510" y="1610853"/>
                <a:ext cx="7053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</m:oMath>
                  </m:oMathPara>
                </a14:m>
                <a:endParaRPr lang="en-US" sz="28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9510" y="1610853"/>
                <a:ext cx="70530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>
            <a:off x="2158808" y="1948252"/>
            <a:ext cx="330567" cy="314058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62521" y="2230582"/>
                <a:ext cx="191606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מספר ההצלחות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𝑘</m:t>
                    </m:r>
                  </m:oMath>
                </a14:m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(אם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≤</m:t>
                    </m:r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5</m:t>
                    </m:r>
                  </m:oMath>
                </a14:m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)</a:t>
                </a:r>
                <a:endParaRPr lang="en-US" sz="24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21" y="2230582"/>
                <a:ext cx="1916062" cy="1200329"/>
              </a:xfrm>
              <a:prstGeom prst="rect">
                <a:avLst/>
              </a:prstGeom>
              <a:blipFill>
                <a:blip r:embed="rId6"/>
                <a:stretch>
                  <a:fillRect t="-4061" r="-4777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98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14" grpId="0" animBg="1"/>
      <p:bldP spid="18" grpId="0" animBg="1"/>
      <p:bldP spid="13" grpId="0"/>
      <p:bldP spid="15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לוחות בינומיים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t="2728" b="2611"/>
          <a:stretch/>
        </p:blipFill>
        <p:spPr>
          <a:xfrm>
            <a:off x="2058815" y="1394690"/>
            <a:ext cx="8350565" cy="53390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75666" y="3334403"/>
                <a:ext cx="37337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</m:oMath>
                </a14:m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(אם גדולה מ- 0.5)</a:t>
                </a:r>
                <a:endParaRPr lang="en-US" sz="24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666" y="3334403"/>
                <a:ext cx="3733714" cy="461665"/>
              </a:xfrm>
              <a:prstGeom prst="rect">
                <a:avLst/>
              </a:prstGeom>
              <a:blipFill>
                <a:blip r:embed="rId3"/>
                <a:stretch>
                  <a:fillRect l="-1794" t="-10526" r="-244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58302" y="2230581"/>
                <a:ext cx="18288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מספר ההצלחות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𝑘</m:t>
                    </m:r>
                  </m:oMath>
                </a14:m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(אם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≥</m:t>
                    </m:r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5</m:t>
                    </m:r>
                  </m:oMath>
                </a14:m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)</a:t>
                </a:r>
                <a:endParaRPr lang="en-US" sz="24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302" y="2230581"/>
                <a:ext cx="1828800" cy="1200329"/>
              </a:xfrm>
              <a:prstGeom prst="rect">
                <a:avLst/>
              </a:prstGeom>
              <a:blipFill>
                <a:blip r:embed="rId4"/>
                <a:stretch>
                  <a:fillRect t="-4061" r="-5000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74577" y="4218608"/>
                <a:ext cx="178901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𝑋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~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𝑋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?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77" y="4218608"/>
                <a:ext cx="1789016" cy="830997"/>
              </a:xfrm>
              <a:prstGeom prst="rect">
                <a:avLst/>
              </a:prstGeom>
              <a:blipFill>
                <a:blip r:embed="rId5"/>
                <a:stretch>
                  <a:fillRect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>
            <a:off x="7065818" y="4548331"/>
            <a:ext cx="325245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777954" y="4655127"/>
            <a:ext cx="0" cy="62893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410037" y="4414981"/>
            <a:ext cx="670724" cy="2239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305296" y="3530635"/>
            <a:ext cx="734072" cy="3417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58808" y="1948252"/>
            <a:ext cx="330567" cy="314058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49510" y="1610853"/>
                <a:ext cx="7053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</m:oMath>
                  </m:oMathPara>
                </a14:m>
                <a:endParaRPr lang="en-US" sz="28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9510" y="1610853"/>
                <a:ext cx="70530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642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 animBg="1"/>
      <p:bldP spid="18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משתנה בינומי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התפלגות</a:t>
            </a:r>
          </a:p>
          <a:p>
            <a:pPr lvl="1"/>
            <a:r>
              <a:rPr lang="he-IL" dirty="0" smtClean="0"/>
              <a:t>דוגמאות וחישוב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תוחלת ושונות</a:t>
            </a:r>
          </a:p>
        </p:txBody>
      </p:sp>
    </p:spTree>
    <p:extLst>
      <p:ext uri="{BB962C8B-B14F-4D97-AF65-F5344CB8AC3E}">
        <p14:creationId xmlns:p14="http://schemas.microsoft.com/office/powerpoint/2010/main" val="401112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תוחלת של מ"מ בינומי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01964" y="1654173"/>
                <a:ext cx="10651836" cy="4746627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דוגמא: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sz="2400" dirty="0" smtClean="0"/>
                  <a:t> (שקול למ"מ </a:t>
                </a:r>
                <a:r>
                  <a:rPr lang="he-IL" sz="2400" dirty="0" err="1" smtClean="0"/>
                  <a:t>ברנולי</a:t>
                </a:r>
                <a:r>
                  <a:rPr lang="he-IL" sz="2400" dirty="0" smtClean="0"/>
                  <a:t>)</a:t>
                </a:r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דוגמא: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 smtClean="0"/>
                  <a:t> </a:t>
                </a:r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400" b="0" dirty="0" smtClean="0"/>
              </a:p>
              <a:p>
                <a:pPr marL="0" indent="0">
                  <a:buNone/>
                </a:pPr>
                <a:endParaRPr lang="he-IL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1964" y="1654173"/>
                <a:ext cx="10651836" cy="4746627"/>
              </a:xfrm>
              <a:blipFill>
                <a:blip r:embed="rId2"/>
                <a:stretch>
                  <a:fillRect t="-3466" r="-8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13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3571470" y="1902557"/>
              <a:ext cx="2325784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628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6289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59266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X</a:t>
                          </a: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7091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7091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3819899"/>
                  </p:ext>
                </p:extLst>
              </p:nvPr>
            </p:nvGraphicFramePr>
            <p:xfrm>
              <a:off x="3571470" y="1902557"/>
              <a:ext cx="2325784" cy="1188636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1628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6289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X</a:t>
                          </a: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102094" t="-107576" r="-1047" b="-1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3"/>
                          <a:stretch>
                            <a:fillRect l="-102094" t="-210769" r="-1047" b="-2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Group 13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3451624" y="4704635"/>
              <a:ext cx="2565476" cy="1584848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2827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273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59266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X</a:t>
                          </a: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7091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  <m:r>
                                  <a:rPr kumimoji="0" lang="en-US" sz="2000" i="1" u="none" strike="noStrike" cap="none" normalizeH="0" baseline="3000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7091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  <m:r>
                                  <a:rPr kumimoji="0" lang="en-US" sz="2000" i="1" u="none" strike="noStrike" cap="none" normalizeH="0" baseline="0" dirty="0" smtClean="0">
                                    <a:ln>
                                      <a:noFill/>
                                    </a:ln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77091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  <m:r>
                                  <a:rPr kumimoji="0" lang="en-US" sz="2000" b="0" i="1" u="none" strike="noStrike" cap="none" normalizeH="0" baseline="3000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Group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1815481"/>
                  </p:ext>
                </p:extLst>
              </p:nvPr>
            </p:nvGraphicFramePr>
            <p:xfrm>
              <a:off x="3451624" y="4704635"/>
              <a:ext cx="2565476" cy="1584848"/>
            </p:xfrm>
            <a:graphic>
              <a:graphicData uri="http://schemas.openxmlformats.org/drawingml/2006/table">
                <a:tbl>
                  <a:tblPr rtl="1">
                    <a:tableStyleId>{5940675A-B579-460E-94D1-54222C63F5DA}</a:tableStyleId>
                  </a:tblPr>
                  <a:tblGrid>
                    <a:gridCol w="12827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273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</a:t>
                          </a: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X</a:t>
                          </a: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4"/>
                          <a:stretch>
                            <a:fillRect l="-103318" t="-107576" r="-948" b="-2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u="none" strike="noStrike" cap="none" normalizeH="0" baseline="0" dirty="0" smtClean="0">
                              <a:ln>
                                <a:noFill/>
                              </a:ln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4"/>
                          <a:stretch>
                            <a:fillRect l="-103318" t="-210769" r="-948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12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</a:p>
                      </a:txBody>
                      <a:tcPr marT="45706" marB="45706" horzOverflow="overflow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6" marB="45706" horzOverflow="overflow">
                        <a:blipFill>
                          <a:blip r:embed="rId4"/>
                          <a:stretch>
                            <a:fillRect l="-103318" t="-310769" r="-948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9168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תוחלת של מ"מ בינומי</a:t>
            </a:r>
            <a:r>
              <a:rPr lang="he-IL" dirty="0"/>
              <a:t> </a:t>
            </a:r>
            <a:r>
              <a:rPr lang="he-IL" dirty="0" smtClean="0"/>
              <a:t>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1682" y="1801956"/>
                <a:ext cx="10651836" cy="4423354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נניח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 smtClean="0"/>
              </a:p>
              <a:p>
                <a:endParaRPr lang="he-IL" sz="240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he-IL" sz="2400" dirty="0" smtClean="0"/>
                  <a:t>, כאשר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sz="2400" dirty="0" smtClean="0"/>
                  <a:t> הוא תוצאת הניסוי </a:t>
                </a:r>
                <a:r>
                  <a:rPr lang="he-IL" sz="2400" dirty="0" err="1" smtClean="0"/>
                  <a:t>הברנולי</a:t>
                </a:r>
                <a:r>
                  <a:rPr lang="he-IL" sz="2400" dirty="0" smtClean="0"/>
                  <a:t> ה-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he-IL" sz="24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תזכורת: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+…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𝑛𝑝</m:t>
                    </m:r>
                  </m:oMath>
                </a14:m>
                <a:endParaRPr lang="he-IL" sz="24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אינטואיציה: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𝑛𝑝</m:t>
                    </m:r>
                  </m:oMath>
                </a14:m>
                <a:r>
                  <a:rPr lang="he-IL" sz="2400" dirty="0" smtClean="0"/>
                  <a:t> הינו המספר הממוצע של ההצלחות אם הסיכוי להצלחה הוא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sz="2400" dirty="0" smtClean="0"/>
              </a:p>
              <a:p>
                <a:r>
                  <a:rPr lang="he-IL" dirty="0" smtClean="0"/>
                  <a:t>אם יש 100 ניסויים וסיכוי ההצלחה של כל אחד הוא 0.2, אז יש בממוצע </a:t>
                </a:r>
                <a:r>
                  <a:rPr lang="en-US" dirty="0" smtClean="0"/>
                  <a:t>100*0.2</a:t>
                </a:r>
                <a:r>
                  <a:rPr lang="he-IL" dirty="0" smtClean="0"/>
                  <a:t> הצלחות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1682" y="1801956"/>
                <a:ext cx="10651836" cy="4423354"/>
              </a:xfrm>
              <a:blipFill>
                <a:blip r:embed="rId2"/>
                <a:stretch>
                  <a:fillRect t="-1655" r="-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622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של מ"מ בינומי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1682" y="1857374"/>
                <a:ext cx="10651836" cy="4192444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b="1" dirty="0" smtClean="0">
                  <a:solidFill>
                    <a:srgbClr val="0070C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he-IL" sz="2400" dirty="0" smtClean="0"/>
                  <a:t>, כאשר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sz="2400" dirty="0" smtClean="0"/>
                  <a:t> הוא תוצאת הניסוי </a:t>
                </a:r>
                <a:r>
                  <a:rPr lang="he-IL" sz="2400" dirty="0" err="1" smtClean="0"/>
                  <a:t>הברנולי</a:t>
                </a:r>
                <a:r>
                  <a:rPr lang="he-IL" sz="2400" dirty="0" smtClean="0"/>
                  <a:t> ה-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he-IL" sz="2400" dirty="0" smtClean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תזכורת: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 smtClean="0"/>
              </a:p>
              <a:p>
                <a:r>
                  <a:rPr lang="he-IL" sz="2400" dirty="0" smtClean="0"/>
                  <a:t>תזכורת: הניסויים בלתי תלויים</a:t>
                </a:r>
                <a:endParaRPr lang="he-IL" sz="2400" dirty="0"/>
              </a:p>
              <a:p>
                <a:endParaRPr lang="he-IL" sz="2400" b="0" i="1" dirty="0" smtClean="0">
                  <a:solidFill>
                    <a:srgbClr val="0033CC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func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+…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1682" y="1857374"/>
                <a:ext cx="10651836" cy="4192444"/>
              </a:xfrm>
              <a:blipFill>
                <a:blip r:embed="rId2"/>
                <a:stretch>
                  <a:fillRect t="-1747" r="-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25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של מ"מ בינומי: אינטואיציה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73032"/>
                <a:ext cx="10515600" cy="4746627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400" dirty="0" smtClean="0"/>
                  <a:t> אז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>
                  <a:solidFill>
                    <a:srgbClr val="0033CC"/>
                  </a:solidFill>
                </a:endParaRP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השונות קטנה כאשר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sz="2400" dirty="0" smtClean="0"/>
                  <a:t> קרוב לאפס או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sz="2400" dirty="0" smtClean="0"/>
                  <a:t> קרוב ל- 1, מאחר שאז רוב הניסויים מסתיימים כולם </a:t>
                </a:r>
                <a:r>
                  <a:rPr lang="he-IL" sz="2400" dirty="0" err="1" smtClean="0"/>
                  <a:t>בכשלון</a:t>
                </a:r>
                <a:r>
                  <a:rPr lang="he-IL" sz="2400" dirty="0" smtClean="0"/>
                  <a:t> או כולם בהצלחה</a:t>
                </a:r>
                <a:endParaRPr lang="en-US" sz="2400" dirty="0" smtClean="0"/>
              </a:p>
              <a:p>
                <a:endParaRPr lang="en-US" sz="2400" b="1" dirty="0">
                  <a:solidFill>
                    <a:schemeClr val="accent1"/>
                  </a:solidFill>
                </a:endParaRPr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73032"/>
                <a:ext cx="10515600" cy="4746627"/>
              </a:xfrm>
              <a:blipFill>
                <a:blip r:embed="rId2"/>
                <a:stretch>
                  <a:fillRect t="-154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4765970" y="3925456"/>
            <a:ext cx="0" cy="199505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765970" y="5913583"/>
            <a:ext cx="3251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134496" y="5637759"/>
                <a:ext cx="4695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4496" y="5637759"/>
                <a:ext cx="46955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70384" y="3398305"/>
                <a:ext cx="32931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Var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⁡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 =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𝑛𝑝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384" y="3398305"/>
                <a:ext cx="3293173" cy="461665"/>
              </a:xfrm>
              <a:prstGeom prst="rect">
                <a:avLst/>
              </a:prstGeom>
              <a:blipFill>
                <a:blip r:embed="rId4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83594" y="591135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63557" y="591135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52276" y="5911350"/>
            <a:ext cx="559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1/2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010403" y="4269064"/>
                <a:ext cx="7541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0403" y="4269064"/>
                <a:ext cx="754181" cy="461665"/>
              </a:xfrm>
              <a:prstGeom prst="rect">
                <a:avLst/>
              </a:prstGeom>
              <a:blipFill>
                <a:blip r:embed="rId5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4765970" y="4499897"/>
            <a:ext cx="124945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ord 18"/>
          <p:cNvSpPr/>
          <p:nvPr/>
        </p:nvSpPr>
        <p:spPr>
          <a:xfrm rot="5666323">
            <a:off x="4706743" y="4587307"/>
            <a:ext cx="2617371" cy="2448477"/>
          </a:xfrm>
          <a:prstGeom prst="chord">
            <a:avLst>
              <a:gd name="adj1" fmla="val 4877316"/>
              <a:gd name="adj2" fmla="val 16200000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endCxn id="19" idx="2"/>
          </p:cNvCxnSpPr>
          <p:nvPr/>
        </p:nvCxnSpPr>
        <p:spPr>
          <a:xfrm flipH="1">
            <a:off x="6014417" y="4490661"/>
            <a:ext cx="0" cy="1413929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7764" y="5453093"/>
                <a:ext cx="304764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רשות: הוכח ש-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/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היא נקודת מקסימום של השונות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64" y="5453093"/>
                <a:ext cx="3047649" cy="707886"/>
              </a:xfrm>
              <a:prstGeom prst="rect">
                <a:avLst/>
              </a:prstGeom>
              <a:blipFill>
                <a:blip r:embed="rId6"/>
                <a:stretch>
                  <a:fillRect l="-1200" t="-5172" r="-2200"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191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של מ"מ בינומי: אינטואיציה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71048"/>
            <a:ext cx="10515600" cy="4746627"/>
          </a:xfrm>
        </p:spPr>
        <p:txBody>
          <a:bodyPr>
            <a:normAutofit fontScale="92500" lnSpcReduction="10000"/>
          </a:bodyPr>
          <a:lstStyle/>
          <a:p>
            <a:r>
              <a:rPr lang="he-IL" sz="2400" dirty="0" smtClean="0"/>
              <a:t>דוגמא </a:t>
            </a:r>
            <a:r>
              <a:rPr lang="he-IL" sz="2400" dirty="0"/>
              <a:t>1: 10 אנשים ממלאים לוטו</a:t>
            </a:r>
          </a:p>
          <a:p>
            <a:pPr lvl="1"/>
            <a:r>
              <a:rPr lang="he-IL" sz="2000" dirty="0"/>
              <a:t>סיכוי הזכייה קרוב לאפס</a:t>
            </a:r>
          </a:p>
          <a:p>
            <a:pPr lvl="1"/>
            <a:r>
              <a:rPr lang="he-IL" sz="2000" dirty="0"/>
              <a:t>מספר הזוכים יהיה כמעט תמיד אפס</a:t>
            </a:r>
          </a:p>
          <a:p>
            <a:pPr lvl="1"/>
            <a:r>
              <a:rPr lang="he-IL" sz="2000" dirty="0"/>
              <a:t>שונות נמוכה</a:t>
            </a:r>
            <a:endParaRPr lang="en-US" sz="2000" dirty="0"/>
          </a:p>
          <a:p>
            <a:endParaRPr lang="he-IL" sz="2400" dirty="0" smtClean="0"/>
          </a:p>
          <a:p>
            <a:r>
              <a:rPr lang="he-IL" sz="2400" dirty="0" smtClean="0"/>
              <a:t>דוגמא </a:t>
            </a:r>
            <a:r>
              <a:rPr lang="he-IL" sz="2400" dirty="0"/>
              <a:t>2: דוגמים 10 גברים ובודקים כמה גבוהים מ- 150 ס"מ</a:t>
            </a:r>
          </a:p>
          <a:p>
            <a:pPr lvl="1"/>
            <a:r>
              <a:rPr lang="he-IL" sz="2000" dirty="0"/>
              <a:t>סיכוי ה"הצלחה" קרוב ל- 1</a:t>
            </a:r>
          </a:p>
          <a:p>
            <a:pPr lvl="1"/>
            <a:r>
              <a:rPr lang="he-IL" sz="2000" dirty="0"/>
              <a:t>כמעט תמיד כל הנדגמים יהיו גבוהים מהסף</a:t>
            </a:r>
          </a:p>
          <a:p>
            <a:pPr lvl="1"/>
            <a:r>
              <a:rPr lang="he-IL" sz="2000" dirty="0"/>
              <a:t>שונות נמוכה</a:t>
            </a:r>
            <a:endParaRPr lang="en-US" sz="2000" dirty="0"/>
          </a:p>
          <a:p>
            <a:endParaRPr lang="he-IL" sz="2400" dirty="0" smtClean="0"/>
          </a:p>
          <a:p>
            <a:r>
              <a:rPr lang="he-IL" sz="2400" dirty="0" smtClean="0"/>
              <a:t>דוגמא 3: מספר הבנים ב- 10 לידות</a:t>
            </a:r>
          </a:p>
          <a:p>
            <a:pPr lvl="1"/>
            <a:r>
              <a:rPr lang="he-IL" sz="2000" dirty="0" smtClean="0"/>
              <a:t>סיכוי ה"הצלחה" הוא </a:t>
            </a:r>
            <a:r>
              <a:rPr lang="en-US" sz="2000" dirty="0" smtClean="0"/>
              <a:t>1/2</a:t>
            </a:r>
            <a:endParaRPr lang="he-IL" sz="2000" dirty="0" smtClean="0"/>
          </a:p>
          <a:p>
            <a:pPr lvl="1"/>
            <a:r>
              <a:rPr lang="he-IL" sz="2000" dirty="0" smtClean="0"/>
              <a:t>מספר הבנים יכול לקבל מספר רב של ערכים</a:t>
            </a:r>
          </a:p>
          <a:p>
            <a:pPr lvl="1"/>
            <a:r>
              <a:rPr lang="he-IL" sz="2000" dirty="0" smtClean="0"/>
              <a:t>שונות גבוהה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/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1455211" y="2485539"/>
            <a:ext cx="0" cy="199505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455211" y="4473666"/>
            <a:ext cx="3251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823737" y="4197842"/>
                <a:ext cx="4695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737" y="4197842"/>
                <a:ext cx="46955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59625" y="1958388"/>
                <a:ext cx="32931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Var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⁡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 =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𝑛𝑝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25" y="1958388"/>
                <a:ext cx="3293173" cy="461665"/>
              </a:xfrm>
              <a:prstGeom prst="rect">
                <a:avLst/>
              </a:prstGeom>
              <a:blipFill>
                <a:blip r:embed="rId4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1272835" y="447143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52798" y="447143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93392" y="4471433"/>
            <a:ext cx="559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1/2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99644" y="2829147"/>
                <a:ext cx="7541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644" y="2829147"/>
                <a:ext cx="754181" cy="461665"/>
              </a:xfrm>
              <a:prstGeom prst="rect">
                <a:avLst/>
              </a:prstGeom>
              <a:blipFill>
                <a:blip r:embed="rId5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>
          <a:xfrm>
            <a:off x="1455211" y="3059980"/>
            <a:ext cx="124945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hord 38"/>
          <p:cNvSpPr/>
          <p:nvPr/>
        </p:nvSpPr>
        <p:spPr>
          <a:xfrm rot="5666323">
            <a:off x="1395984" y="3147390"/>
            <a:ext cx="2617371" cy="2448477"/>
          </a:xfrm>
          <a:prstGeom prst="chord">
            <a:avLst>
              <a:gd name="adj1" fmla="val 4877316"/>
              <a:gd name="adj2" fmla="val 16200000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>
            <a:endCxn id="39" idx="2"/>
          </p:cNvCxnSpPr>
          <p:nvPr/>
        </p:nvCxnSpPr>
        <p:spPr>
          <a:xfrm flipH="1">
            <a:off x="2703658" y="3050744"/>
            <a:ext cx="0" cy="1413929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23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תוחלת ושונות של מ"מ בינומי: 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sz="2400" dirty="0" smtClean="0"/>
                  <a:t>מהי תוחלת ושונות מספר הבנים במשפחה עם 6 ילדים?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000" dirty="0" smtClean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0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דוגמים 1000 אנשים. כל אדם חולה בסוכרת בסיכוי 0.02. מהי התוחלת והשונות של מספר החולים במדגם?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1000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02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1000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US" sz="2000" dirty="0" smtClean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1000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98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19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8200" y="5089498"/>
                <a:ext cx="32931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𝐸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𝑛𝑝</m:t>
                      </m:r>
                    </m:oMath>
                  </m:oMathPara>
                </a14:m>
                <a:endParaRPr lang="en-US" sz="2400" i="0" dirty="0" smtClean="0">
                  <a:solidFill>
                    <a:srgbClr val="800000"/>
                  </a:solidFill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Var</m:t>
                      </m:r>
                      <m:r>
                        <a:rPr lang="en-US" sz="2400" b="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⁡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 = 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𝑛𝑝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089498"/>
                <a:ext cx="3293173" cy="830997"/>
              </a:xfrm>
              <a:prstGeom prst="rect">
                <a:avLst/>
              </a:prstGeom>
              <a:blipFill>
                <a:blip r:embed="rId3"/>
                <a:stretch>
                  <a:fillRect b="-8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416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64074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בכל יום של חנוכה, סטודנט אוכל בהסתברות 0.2 </a:t>
                </a:r>
                <a:r>
                  <a:rPr lang="he-IL" dirty="0" err="1" smtClean="0"/>
                  <a:t>סופגניה</a:t>
                </a:r>
                <a:r>
                  <a:rPr lang="he-IL" dirty="0"/>
                  <a:t> </a:t>
                </a:r>
                <a:r>
                  <a:rPr lang="he-IL" dirty="0" smtClean="0"/>
                  <a:t>עם ריבה, ובאופן בלתי תלוי, בהסתברות 0.1, </a:t>
                </a:r>
                <a:r>
                  <a:rPr lang="he-IL" dirty="0" err="1" smtClean="0"/>
                  <a:t>סופגניה</a:t>
                </a:r>
                <a:r>
                  <a:rPr lang="he-IL" dirty="0" smtClean="0"/>
                  <a:t> עם שוקולד</a:t>
                </a:r>
              </a:p>
              <a:p>
                <a:r>
                  <a:rPr lang="he-IL" dirty="0" smtClean="0"/>
                  <a:t>מהי תוחלת מספר הסופגניות שהסטודנט אוכל בחנוכה?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נסמן את מספר הסופגניות הכולל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, כאשר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הוא מספר סופגניות הריבה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מספר סופגניות השוקולד</a:t>
                </a:r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6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8</m:t>
                    </m:r>
                  </m:oMath>
                </a14:m>
                <a:endParaRPr lang="en-US" dirty="0" smtClean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640749"/>
              </a:xfrm>
              <a:blipFill>
                <a:blip r:embed="rId2"/>
                <a:stretch>
                  <a:fillRect t="-223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05" y="4480617"/>
            <a:ext cx="2922671" cy="194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0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65" y="1495100"/>
            <a:ext cx="8555600" cy="513335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752439" y="1919890"/>
            <a:ext cx="0" cy="1690255"/>
          </a:xfrm>
          <a:prstGeom prst="line">
            <a:avLst/>
          </a:prstGeom>
          <a:ln w="19050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110511" y="2715492"/>
            <a:ext cx="1302327" cy="0"/>
          </a:xfrm>
          <a:prstGeom prst="straightConnector1">
            <a:avLst/>
          </a:prstGeom>
          <a:ln w="19050">
            <a:solidFill>
              <a:srgbClr val="00206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601857" y="2215454"/>
            <a:ext cx="0" cy="1394691"/>
          </a:xfrm>
          <a:prstGeom prst="line">
            <a:avLst/>
          </a:prstGeom>
          <a:ln w="19050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996875" y="3209638"/>
            <a:ext cx="1191491" cy="0"/>
          </a:xfrm>
          <a:prstGeom prst="straightConnector1">
            <a:avLst/>
          </a:prstGeom>
          <a:ln w="19050">
            <a:solidFill>
              <a:srgbClr val="00206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460511" y="2215454"/>
            <a:ext cx="0" cy="1394691"/>
          </a:xfrm>
          <a:prstGeom prst="line">
            <a:avLst/>
          </a:prstGeom>
          <a:ln w="19050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982529" y="3209638"/>
            <a:ext cx="955963" cy="0"/>
          </a:xfrm>
          <a:prstGeom prst="straightConnector1">
            <a:avLst/>
          </a:prstGeom>
          <a:ln w="19050">
            <a:solidFill>
              <a:srgbClr val="00206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738586" y="4482981"/>
            <a:ext cx="0" cy="1690255"/>
          </a:xfrm>
          <a:prstGeom prst="line">
            <a:avLst/>
          </a:prstGeom>
          <a:ln w="19050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313713" y="5791201"/>
            <a:ext cx="863598" cy="0"/>
          </a:xfrm>
          <a:prstGeom prst="straightConnector1">
            <a:avLst/>
          </a:prstGeom>
          <a:ln w="19050">
            <a:solidFill>
              <a:srgbClr val="00206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601857" y="4482981"/>
            <a:ext cx="0" cy="1690255"/>
          </a:xfrm>
          <a:prstGeom prst="line">
            <a:avLst/>
          </a:prstGeom>
          <a:ln w="19050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347857" y="4632038"/>
            <a:ext cx="526471" cy="0"/>
          </a:xfrm>
          <a:prstGeom prst="straightConnector1">
            <a:avLst/>
          </a:prstGeom>
          <a:ln w="19050">
            <a:solidFill>
              <a:srgbClr val="00206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460512" y="4482981"/>
            <a:ext cx="0" cy="1690255"/>
          </a:xfrm>
          <a:prstGeom prst="line">
            <a:avLst/>
          </a:prstGeom>
          <a:ln w="19050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8291946" y="4641277"/>
            <a:ext cx="316345" cy="0"/>
          </a:xfrm>
          <a:prstGeom prst="straightConnector1">
            <a:avLst/>
          </a:prstGeom>
          <a:ln w="19050">
            <a:solidFill>
              <a:srgbClr val="00206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0330876" y="1685637"/>
            <a:ext cx="0" cy="909781"/>
          </a:xfrm>
          <a:prstGeom prst="line">
            <a:avLst/>
          </a:prstGeom>
          <a:ln w="28575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0475281" y="1944005"/>
                <a:ext cx="8762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𝐸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281" y="1944005"/>
                <a:ext cx="876214" cy="461665"/>
              </a:xfrm>
              <a:prstGeom prst="rect">
                <a:avLst/>
              </a:prstGeom>
              <a:blipFill>
                <a:blip r:embed="rId3"/>
                <a:stretch>
                  <a:fillRect r="-4167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>
            <a:off x="10238928" y="3239492"/>
            <a:ext cx="1302327" cy="0"/>
          </a:xfrm>
          <a:prstGeom prst="straightConnector1">
            <a:avLst/>
          </a:prstGeom>
          <a:ln w="28575">
            <a:solidFill>
              <a:srgbClr val="00206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223038" y="2715492"/>
                <a:ext cx="13495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std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3038" y="2715492"/>
                <a:ext cx="1349537" cy="461665"/>
              </a:xfrm>
              <a:prstGeom prst="rect">
                <a:avLst/>
              </a:prstGeom>
              <a:blipFill>
                <a:blip r:embed="rId4"/>
                <a:stretch>
                  <a:fillRect r="-1357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414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60"/>
          <a:stretch/>
        </p:blipFill>
        <p:spPr>
          <a:xfrm>
            <a:off x="8782894" y="1430887"/>
            <a:ext cx="2895213" cy="5133359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10485254" y="2151241"/>
            <a:ext cx="0" cy="1394691"/>
          </a:xfrm>
          <a:prstGeom prst="line">
            <a:avLst/>
          </a:prstGeom>
          <a:ln w="19050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0007272" y="3145425"/>
            <a:ext cx="955963" cy="0"/>
          </a:xfrm>
          <a:prstGeom prst="straightConnector1">
            <a:avLst/>
          </a:prstGeom>
          <a:ln w="19050">
            <a:solidFill>
              <a:srgbClr val="00206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0485255" y="4418768"/>
            <a:ext cx="0" cy="1690255"/>
          </a:xfrm>
          <a:prstGeom prst="line">
            <a:avLst/>
          </a:prstGeom>
          <a:ln w="19050">
            <a:solidFill>
              <a:srgbClr val="C0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0316689" y="4577064"/>
            <a:ext cx="316345" cy="0"/>
          </a:xfrm>
          <a:prstGeom prst="straightConnector1">
            <a:avLst/>
          </a:prstGeom>
          <a:ln w="19050">
            <a:solidFill>
              <a:srgbClr val="00206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14231" y="1656360"/>
                <a:ext cx="6405839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, השונות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סטיית התקן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סטיית התקן גדלה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עם זאת, </a:t>
                </a:r>
                <a:r>
                  <a:rPr lang="he-IL" dirty="0" smtClean="0">
                    <a:solidFill>
                      <a:srgbClr val="0000CC"/>
                    </a:solidFill>
                  </a:rPr>
                  <a:t>הערך היחסי</a:t>
                </a:r>
                <a:r>
                  <a:rPr lang="he-IL" dirty="0" smtClean="0"/>
                  <a:t> של סטיית התקן הולך וקטן: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std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כלומר, ההתפלגות הופכת צרה יותר כאשר המדגם גדל</a:t>
                </a:r>
                <a:endParaRPr lang="en-US" dirty="0"/>
              </a:p>
            </p:txBody>
          </p:sp>
        </mc:Choice>
        <mc:Fallback xmlns="">
          <p:sp>
            <p:nvSpPr>
              <p:cNvPr id="2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4231" y="1656360"/>
                <a:ext cx="6405839" cy="4351338"/>
              </a:xfrm>
              <a:blipFill>
                <a:blip r:embed="rId3"/>
                <a:stretch>
                  <a:fillRect t="-1681" r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055022" y="2164764"/>
                <a:ext cx="16925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std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5022" y="2164764"/>
                <a:ext cx="1692579" cy="461665"/>
              </a:xfrm>
              <a:prstGeom prst="rect">
                <a:avLst/>
              </a:prstGeom>
              <a:blipFill>
                <a:blip r:embed="rId4"/>
                <a:stretch>
                  <a:fillRect l="-1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055022" y="4507437"/>
                <a:ext cx="16925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std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5022" y="4507437"/>
                <a:ext cx="1692578" cy="461665"/>
              </a:xfrm>
              <a:prstGeom prst="rect">
                <a:avLst/>
              </a:prstGeom>
              <a:blipFill>
                <a:blip r:embed="rId5"/>
                <a:stretch>
                  <a:fillRect l="-1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055022" y="2732976"/>
                <a:ext cx="1780849" cy="809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96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i="1">
                                  <a:solidFill>
                                    <a:srgbClr val="96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96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std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960000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960000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en-US" sz="2400" i="1">
                              <a:solidFill>
                                <a:srgbClr val="96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den>
                      </m:f>
                      <m:r>
                        <a:rPr lang="en-US" sz="2400" i="1">
                          <a:solidFill>
                            <a:srgbClr val="96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96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96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96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 smtClean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5022" y="2732976"/>
                <a:ext cx="1780849" cy="8091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055022" y="5097386"/>
                <a:ext cx="1780849" cy="809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96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i="1">
                                  <a:solidFill>
                                    <a:srgbClr val="96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96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std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960000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960000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en-US" sz="2400" i="1">
                              <a:solidFill>
                                <a:srgbClr val="96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den>
                      </m:f>
                      <m:r>
                        <a:rPr lang="en-US" sz="2400" i="1">
                          <a:solidFill>
                            <a:srgbClr val="96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96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96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96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sz="2400" dirty="0" smtClean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5022" y="5097386"/>
                <a:ext cx="1780849" cy="8091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14231" y="6007698"/>
                <a:ext cx="32931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Var</m:t>
                      </m:r>
                      <m:r>
                        <a:rPr lang="en-US" sz="2400" b="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⁡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 = 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𝑛𝑝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231" y="6007698"/>
                <a:ext cx="3293173" cy="461665"/>
              </a:xfrm>
              <a:prstGeom prst="rect">
                <a:avLst/>
              </a:prstGeom>
              <a:blipFill>
                <a:blip r:embed="rId8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575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3" grpId="0"/>
      <p:bldP spid="24" grpId="0"/>
      <p:bldP spid="5" grpId="0"/>
      <p:bldP spid="25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תוחלת ושונות של מספר </a:t>
            </a:r>
            <a:r>
              <a:rPr lang="he-IL" dirty="0" err="1" smtClean="0"/>
              <a:t>הכשלונות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746627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, אזי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הוא טרנספורמציה לינארית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/>
              </a:p>
              <a:p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endParaRPr lang="he-IL" sz="2400" dirty="0"/>
              </a:p>
              <a:p>
                <a:r>
                  <a:rPr lang="he-IL" sz="2000" dirty="0" smtClean="0"/>
                  <a:t>אינטואיציה (א):נחליף את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sz="2000" dirty="0" smtClean="0"/>
                  <a:t> ב-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sz="2000" dirty="0" smtClean="0"/>
                  <a:t> בנוסחאות של תוחלת ושונות המשתנה הבינומי</a:t>
                </a:r>
              </a:p>
              <a:p>
                <a:endParaRPr lang="he-IL" sz="2000" dirty="0" smtClean="0"/>
              </a:p>
              <a:p>
                <a:r>
                  <a:rPr lang="he-IL" sz="2000" dirty="0" smtClean="0"/>
                  <a:t>אינטואיציה (ב): התוחלת היא מספר </a:t>
                </a:r>
                <a:r>
                  <a:rPr lang="he-IL" sz="2000" dirty="0" err="1" smtClean="0"/>
                  <a:t>הנסיונות</a:t>
                </a:r>
                <a:r>
                  <a:rPr lang="he-IL" sz="2000" dirty="0" smtClean="0"/>
                  <a:t> כפול הסיכוי </a:t>
                </a:r>
                <a:r>
                  <a:rPr lang="he-IL" sz="2000" dirty="0" err="1" smtClean="0"/>
                  <a:t>לכשלון</a:t>
                </a:r>
                <a:r>
                  <a:rPr lang="he-IL" sz="2000" dirty="0" smtClean="0"/>
                  <a:t>. השונות לא משתנה מכיוון שלא שינינו את הסקלה של המדידה, רק הפכנו את הצד של ההתפלגות.</a:t>
                </a:r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746627"/>
              </a:xfrm>
              <a:blipFill>
                <a:blip r:embed="rId2"/>
                <a:stretch>
                  <a:fillRect l="-58" t="-154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3190" y="5569803"/>
                <a:ext cx="32931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𝐸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𝑛𝑝</m:t>
                      </m:r>
                    </m:oMath>
                  </m:oMathPara>
                </a14:m>
                <a:endParaRPr lang="en-US" sz="2400" i="0" dirty="0" smtClean="0">
                  <a:solidFill>
                    <a:srgbClr val="800000"/>
                  </a:solidFill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Var</m:t>
                      </m:r>
                      <m:r>
                        <a:rPr lang="en-US" sz="2400" b="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⁡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 = 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𝑛𝑝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  <m:r>
                        <a:rPr lang="en-US" sz="2400" i="1" dirty="0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90" y="5569803"/>
                <a:ext cx="3293173" cy="830997"/>
              </a:xfrm>
              <a:prstGeom prst="rect">
                <a:avLst/>
              </a:prstGeom>
              <a:blipFill>
                <a:blip r:embed="rId3"/>
                <a:stretch>
                  <a:fillRect b="-8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415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משתנים מקריים</a:t>
            </a:r>
          </a:p>
          <a:p>
            <a:pPr lvl="1"/>
            <a:r>
              <a:rPr lang="he-IL" dirty="0" smtClean="0"/>
              <a:t>מבוא</a:t>
            </a:r>
            <a:endParaRPr lang="he-IL" dirty="0"/>
          </a:p>
          <a:p>
            <a:pPr lvl="1"/>
            <a:r>
              <a:rPr lang="he-IL" dirty="0" smtClean="0"/>
              <a:t>משתנים מקריים בדידים</a:t>
            </a:r>
            <a:endParaRPr lang="he-IL" dirty="0"/>
          </a:p>
          <a:p>
            <a:pPr lvl="1"/>
            <a:r>
              <a:rPr lang="he-IL" dirty="0" smtClean="0"/>
              <a:t>משתנה </a:t>
            </a:r>
            <a:r>
              <a:rPr lang="he-IL" dirty="0"/>
              <a:t>בינומי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משתנים בדידים נוספים</a:t>
            </a:r>
          </a:p>
          <a:p>
            <a:pPr lvl="1"/>
            <a:r>
              <a:rPr lang="he-IL" dirty="0" smtClean="0"/>
              <a:t>משתנים מקריים רציפים</a:t>
            </a:r>
          </a:p>
          <a:p>
            <a:pPr lvl="1"/>
            <a:r>
              <a:rPr lang="he-IL" dirty="0" smtClean="0"/>
              <a:t>משתנה </a:t>
            </a:r>
            <a:r>
              <a:rPr lang="he-IL" dirty="0"/>
              <a:t>נורמלי</a:t>
            </a:r>
          </a:p>
        </p:txBody>
      </p:sp>
    </p:spTree>
    <p:extLst>
      <p:ext uri="{BB962C8B-B14F-4D97-AF65-F5344CB8AC3E}">
        <p14:creationId xmlns:p14="http://schemas.microsoft.com/office/powerpoint/2010/main" val="413857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משתנה מקרי גיאומטרי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לניסוי מסוים סיכוי הצלחה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תוצאות ניסויים חוזרים אינן תלויות זו בזו</a:t>
                </a:r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את מספר הפעמים שביצענו את הניסוי עד שהוא הצליח בפעם הראשונה</a:t>
                </a:r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מ"מ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גיאומטרי</a:t>
                </a:r>
                <a:r>
                  <a:rPr lang="he-IL" dirty="0" smtClean="0"/>
                  <a:t> עם פרמטר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Geo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הערכים האפשריים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he-IL" dirty="0" smtClean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96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מספר הילדים עד שנולדת בת</a:t>
            </a:r>
          </a:p>
          <a:p>
            <a:r>
              <a:rPr lang="he-IL" dirty="0" smtClean="0"/>
              <a:t>מספר הפעמים שצריך להטיל </a:t>
            </a:r>
            <a:r>
              <a:rPr lang="he-IL" dirty="0" err="1" smtClean="0"/>
              <a:t>קוביה</a:t>
            </a:r>
            <a:r>
              <a:rPr lang="he-IL" dirty="0" smtClean="0"/>
              <a:t> עד שיוצא 6</a:t>
            </a:r>
          </a:p>
          <a:p>
            <a:r>
              <a:rPr lang="he-IL" dirty="0" smtClean="0"/>
              <a:t>מספר כרטיסי </a:t>
            </a:r>
            <a:r>
              <a:rPr lang="he-IL" dirty="0" err="1" smtClean="0"/>
              <a:t>החישגד</a:t>
            </a:r>
            <a:r>
              <a:rPr lang="he-IL" dirty="0" smtClean="0"/>
              <a:t> שצריך לגרד עד שזוכים בהימור</a:t>
            </a:r>
          </a:p>
          <a:p>
            <a:r>
              <a:rPr lang="he-IL" dirty="0" smtClean="0"/>
              <a:t>מספר החודשים/טיפולי הפוריות עד כניסה להריון</a:t>
            </a:r>
          </a:p>
          <a:p>
            <a:r>
              <a:rPr lang="he-IL" dirty="0" smtClean="0"/>
              <a:t>מספר הזריקות לסל עד שקולעים (בהנחת אי-תלות)</a:t>
            </a:r>
          </a:p>
          <a:p>
            <a:r>
              <a:rPr lang="he-IL" dirty="0" smtClean="0"/>
              <a:t>מספר החשיפות לחיידק עד להידבקות במחלה</a:t>
            </a:r>
          </a:p>
          <a:p>
            <a:r>
              <a:rPr lang="he-IL" dirty="0" smtClean="0"/>
              <a:t>מספר תאונות העבודה עד למקרה מוות</a:t>
            </a:r>
          </a:p>
          <a:p>
            <a:pPr lvl="1"/>
            <a:endParaRPr lang="he-IL" dirty="0" smtClean="0"/>
          </a:p>
          <a:p>
            <a:pPr lvl="1"/>
            <a:endParaRPr lang="he-IL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65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מהי ההסתברות שהניסוי יצליח בפעם הראשונה בפעם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r>
                  <a:rPr lang="he-IL" dirty="0" smtClean="0"/>
                  <a:t>אנו חייבים לקבל </a:t>
                </a:r>
                <a:r>
                  <a:rPr lang="he-IL" dirty="0" err="1" smtClean="0"/>
                  <a:t>כשלונות</a:t>
                </a:r>
                <a:r>
                  <a:rPr lang="he-IL" dirty="0" smtClean="0"/>
                  <a:t> בכל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החזרות הראשונות, </a:t>
                </a:r>
                <a:r>
                  <a:rPr lang="he-IL" dirty="0"/>
                  <a:t>ואז הצלחה בניסוי ה-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סדרה </a:t>
                </a:r>
                <a:r>
                  <a:rPr lang="he-IL" dirty="0"/>
                  <a:t>מהסוג </a:t>
                </a:r>
                <a:r>
                  <a:rPr lang="en-US" dirty="0" smtClean="0"/>
                  <a:t>FF…F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S</a:t>
                </a:r>
              </a:p>
              <a:p>
                <a:endParaRPr lang="he-IL" dirty="0" smtClean="0"/>
              </a:p>
              <a:p>
                <a:endParaRPr lang="en-US" dirty="0"/>
              </a:p>
              <a:p>
                <a:r>
                  <a:rPr lang="he-IL" dirty="0" smtClean="0"/>
                  <a:t>ההסתברות לרצף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err="1" smtClean="0"/>
                  <a:t>כשלונות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he-IL" dirty="0"/>
              </a:p>
              <a:p>
                <a:r>
                  <a:rPr lang="he-IL" dirty="0" smtClean="0"/>
                  <a:t>הסתברות להצלחה </a:t>
                </a:r>
                <a:r>
                  <a:rPr lang="he-IL" dirty="0"/>
                  <a:t>בניסוי ה-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בסה"כ,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/>
          <p:cNvSpPr/>
          <p:nvPr/>
        </p:nvSpPr>
        <p:spPr>
          <a:xfrm rot="16200000">
            <a:off x="8032284" y="2642133"/>
            <a:ext cx="192505" cy="741147"/>
          </a:xfrm>
          <a:prstGeom prst="leftBrace">
            <a:avLst>
              <a:gd name="adj1" fmla="val 31364"/>
              <a:gd name="adj2" fmla="val 4991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466175" y="3176336"/>
                <a:ext cx="13247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</m:oMath>
                </a14:m>
                <a:r>
                  <a:rPr lang="he-IL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פעמים</a:t>
                </a:r>
                <a:endParaRPr lang="en-US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6175" y="3176336"/>
                <a:ext cx="1324722" cy="369332"/>
              </a:xfrm>
              <a:prstGeom prst="rect">
                <a:avLst/>
              </a:prstGeom>
              <a:blipFill>
                <a:blip r:embed="rId3"/>
                <a:stretch>
                  <a:fillRect l="-368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108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הצלחה מיד בניסוי הראשון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50"/>
          <a:stretch/>
        </p:blipFill>
        <p:spPr>
          <a:xfrm>
            <a:off x="721894" y="2259595"/>
            <a:ext cx="5005137" cy="427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6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48674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מהי ההסתברות </a:t>
                </a:r>
                <a:r>
                  <a:rPr lang="he-IL" dirty="0" err="1" smtClean="0"/>
                  <a:t>שיוולד</a:t>
                </a:r>
                <a:r>
                  <a:rPr lang="he-IL" dirty="0" smtClean="0"/>
                  <a:t> בן פעם ראשונה רק בלידה החמישית?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Geo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03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מהי ההסתברות שנצטרך 10 הטלות של שתי קוביות כדי לקבל דאבל 6?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Geo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36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35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</m:t>
                    </m:r>
                  </m:oMath>
                </a14:m>
                <a:endParaRPr lang="he-IL" dirty="0" smtClean="0"/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בהתקף לב יש סיכוי 70% למות. מהי ההסתברות למות בהתקף הלב השלישי?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Geo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</m:oMath>
                </a14:m>
                <a:endParaRPr lang="he-IL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06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486745"/>
              </a:xfrm>
              <a:blipFill>
                <a:blip r:embed="rId2"/>
                <a:stretch>
                  <a:fillRect t="-231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222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של ההתפלגות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66962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הערכים האפשריים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הסיכוי להגיע לערכים גבוהים מאד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כמובן נמוך מאד, אך אינו אפס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נבדוק האם מתקיים נרמול (רשות):</a:t>
                </a:r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669625"/>
              </a:xfrm>
              <a:blipFill>
                <a:blip r:embed="rId2"/>
                <a:stretch>
                  <a:fillRect l="-2319" t="-221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014711" y="4119611"/>
                <a:ext cx="30887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האיברים בסכום הם:</a:t>
                </a: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</m:t>
                              </m:r>
                              <m:r>
                                <a:rPr lang="en-US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</m:t>
                              </m:r>
                              <m:r>
                                <a:rPr lang="en-US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</m:t>
                              </m:r>
                              <m:r>
                                <a:rPr lang="en-US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,…</m:t>
                      </m:r>
                    </m:oMath>
                  </m:oMathPara>
                </a14:m>
                <a:endParaRPr lang="en-US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711" y="4119611"/>
                <a:ext cx="3088731" cy="646331"/>
              </a:xfrm>
              <a:prstGeom prst="rect">
                <a:avLst/>
              </a:prstGeom>
              <a:blipFill>
                <a:blip r:embed="rId3"/>
                <a:stretch>
                  <a:fillRect t="-5660" r="-1779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04242" y="4925052"/>
                <a:ext cx="3709670" cy="1239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השתמשנו </a:t>
                </a:r>
                <a:r>
                  <a:rPr lang="he-IL" sz="2000" dirty="0" err="1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בנוסחא</a:t>
                </a:r>
                <a:r>
                  <a:rPr lang="he-IL" sz="20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של טור </a:t>
                </a:r>
                <a:r>
                  <a:rPr lang="he-IL" sz="2000" b="1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גיאומטרי</a:t>
                </a:r>
                <a:r>
                  <a:rPr lang="he-IL" sz="20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  <a:endParaRPr lang="en-US" sz="20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0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=</m:t>
                          </m:r>
                          <m:r>
                            <a:rPr lang="en-US" sz="20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∞</m:t>
                          </m:r>
                        </m:sup>
                        <m:e>
                          <m:r>
                            <a:rPr lang="en-US" sz="20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  <m:r>
                        <a:rPr lang="en-US" sz="2000" b="0" i="1" smtClean="0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𝑎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  <m:r>
                            <a:rPr lang="en-US" sz="20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US" sz="20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4242" y="4925052"/>
                <a:ext cx="3709670" cy="1239635"/>
              </a:xfrm>
              <a:prstGeom prst="rect">
                <a:avLst/>
              </a:prstGeom>
              <a:blipFill>
                <a:blip r:embed="rId4"/>
                <a:stretch>
                  <a:fillRect t="-3448" r="-1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332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תוחלת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ניתן להראות כי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Geo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, אז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אינטואיציה:</a:t>
                </a:r>
              </a:p>
              <a:p>
                <a:pPr lvl="1"/>
                <a:r>
                  <a:rPr lang="he-IL" dirty="0" smtClean="0"/>
                  <a:t>אם הסיכוי להצליח הוא </a:t>
                </a:r>
                <a:r>
                  <a:rPr lang="en-US" dirty="0" smtClean="0"/>
                  <a:t>1/4</a:t>
                </a:r>
                <a:r>
                  <a:rPr lang="he-IL" dirty="0" smtClean="0"/>
                  <a:t>, נצטרך בממוצע 4 </a:t>
                </a:r>
                <a:r>
                  <a:rPr lang="he-IL" dirty="0" err="1" smtClean="0"/>
                  <a:t>נסיונות</a:t>
                </a:r>
                <a:r>
                  <a:rPr lang="he-IL" dirty="0" smtClean="0"/>
                  <a:t> כדי להצליח</a:t>
                </a:r>
              </a:p>
              <a:p>
                <a:pPr lvl="1"/>
                <a:r>
                  <a:rPr lang="he-IL" dirty="0" smtClean="0"/>
                  <a:t>אם הסיכוי להצליח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, נצטרך בממוצע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err="1" smtClean="0"/>
                  <a:t>נסיונות</a:t>
                </a:r>
                <a:r>
                  <a:rPr lang="he-IL" dirty="0" smtClean="0"/>
                  <a:t> כדי להצליח</a:t>
                </a:r>
              </a:p>
              <a:p>
                <a:pPr lvl="1"/>
                <a:r>
                  <a:rPr lang="he-IL" dirty="0" smtClean="0"/>
                  <a:t>כלומר ממוצע מספר </a:t>
                </a:r>
                <a:r>
                  <a:rPr lang="he-IL" dirty="0" err="1" smtClean="0"/>
                  <a:t>הנסיונות</a:t>
                </a:r>
                <a:r>
                  <a:rPr lang="he-IL" dirty="0" smtClean="0"/>
                  <a:t> הוא ההופכי של סיכוי ההצלחה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הוכחה:</a:t>
                </a:r>
              </a:p>
              <a:p>
                <a:pPr lvl="1"/>
                <a:r>
                  <a:rPr lang="he-IL" dirty="0" smtClean="0"/>
                  <a:t>רשות – הסבירו את ההוכחה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,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he-IL" dirty="0" smtClean="0"/>
                  <a:t> זו נגזרת ביחס 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𝑘𝑝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𝑘𝑞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nary>
                      <m:naryPr>
                        <m:chr m:val="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e>
                            </m:nary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r="-812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253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96421"/>
                <a:ext cx="10515600" cy="458299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מהי תוחלת מספר הלידות עד שנולד בן?</a:t>
                </a:r>
                <a:endParaRPr lang="he-IL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Geo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מהי תוחלת מספר ההטלות של </a:t>
                </a:r>
                <a:r>
                  <a:rPr lang="he-IL" dirty="0"/>
                  <a:t>שתי קוביות </a:t>
                </a:r>
                <a:r>
                  <a:rPr lang="he-IL" dirty="0" smtClean="0"/>
                  <a:t>עד שנקבל </a:t>
                </a:r>
                <a:r>
                  <a:rPr lang="he-IL" dirty="0"/>
                  <a:t>דאבל 6?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Geo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בהתקף </a:t>
                </a:r>
                <a:r>
                  <a:rPr lang="he-IL" dirty="0"/>
                  <a:t>לב יש סיכוי 70% למות. מהי </a:t>
                </a:r>
                <a:r>
                  <a:rPr lang="he-IL" dirty="0" smtClean="0"/>
                  <a:t>תוחלת מספר התקפי הלב עד למוות?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Geo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</m:oMath>
                </a14:m>
                <a:endParaRPr lang="he-IL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96421"/>
                <a:ext cx="10515600" cy="4582998"/>
              </a:xfrm>
              <a:blipFill>
                <a:blip r:embed="rId2"/>
                <a:stretch>
                  <a:fillRect t="-226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149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איסוף תלושים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9587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מהי התוחלת של מספר הארטיקים שצריך לקנות, כדי לאסוף את כל ארבעת הצבים?</a:t>
                </a:r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ראשית, 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את מספר הארטיקים שצריך לקנות כדי למצוא את הצב הראשון</a:t>
                </a:r>
              </a:p>
              <a:p>
                <a:r>
                  <a:rPr lang="he-IL" dirty="0" smtClean="0"/>
                  <a:t>ברור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 </a:t>
                </a:r>
                <a:r>
                  <a:rPr lang="he-IL" sz="2000" dirty="0" smtClean="0"/>
                  <a:t>(ולכן גם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sz="2000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כעת, 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את מספר הארטיקים שצריך לקנות כדי למצוא את הצב השני</a:t>
                </a:r>
                <a:endParaRPr lang="en-US" dirty="0" smtClean="0"/>
              </a:p>
              <a:p>
                <a:r>
                  <a:rPr lang="he-IL" dirty="0" smtClean="0"/>
                  <a:t>בכל קנייה, הסיכוי למצוא צב שעוד לא ראינו הוא </a:t>
                </a:r>
                <a:r>
                  <a:rPr lang="en-US" dirty="0" smtClean="0"/>
                  <a:t>3/4</a:t>
                </a:r>
                <a:endParaRPr lang="he-IL" dirty="0" smtClean="0"/>
              </a:p>
              <a:p>
                <a:r>
                  <a:rPr lang="he-IL" dirty="0" smtClean="0"/>
                  <a:t>כל קנייה היא בלתי תלויה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Geo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ומכאן,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95876"/>
              </a:xfrm>
              <a:blipFill>
                <a:blip r:embed="rId2"/>
                <a:stretch>
                  <a:fillRect t="-2205" r="-812" b="-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46" y="4591250"/>
            <a:ext cx="3384671" cy="190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איסוף תלושים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9587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he-IL" dirty="0" smtClean="0"/>
                  <a:t> את מספר הארטיקים שצריך לקנות כדי למצוא את הצב השלישי</a:t>
                </a:r>
                <a:endParaRPr lang="en-US" dirty="0" smtClean="0"/>
              </a:p>
              <a:p>
                <a:r>
                  <a:rPr lang="he-IL" dirty="0" smtClean="0"/>
                  <a:t>בכל קנייה, הסיכוי למצוא צב שעוד לא ראינו הוא </a:t>
                </a:r>
                <a:r>
                  <a:rPr lang="en-US" dirty="0" smtClean="0"/>
                  <a:t>2/4=1/2</a:t>
                </a:r>
                <a:endParaRPr lang="he-IL" dirty="0" smtClean="0"/>
              </a:p>
              <a:p>
                <a:r>
                  <a:rPr lang="he-IL" dirty="0" smtClean="0"/>
                  <a:t>לכן,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Geo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he-IL" dirty="0" smtClean="0"/>
                  <a:t>,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b="0" dirty="0" smtClean="0"/>
              </a:p>
              <a:p>
                <a:endParaRPr lang="he-IL" dirty="0" smtClean="0"/>
              </a:p>
              <a:p>
                <a:r>
                  <a:rPr lang="he-IL" dirty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he-IL" dirty="0"/>
                  <a:t> את מספר הארטיקים שצריך לקנות כדי למצוא את הצב </a:t>
                </a:r>
                <a:r>
                  <a:rPr lang="he-IL" dirty="0" smtClean="0"/>
                  <a:t>הרביעי והאחרון</a:t>
                </a:r>
              </a:p>
              <a:p>
                <a:r>
                  <a:rPr lang="he-IL" dirty="0"/>
                  <a:t>בכל קנייה, הסיכוי למצוא צב שעוד לא ראינו הוא </a:t>
                </a:r>
                <a:r>
                  <a:rPr lang="en-US" dirty="0" smtClean="0"/>
                  <a:t>1/4</a:t>
                </a:r>
                <a:endParaRPr lang="he-IL" dirty="0"/>
              </a:p>
              <a:p>
                <a:r>
                  <a:rPr lang="he-IL" dirty="0" smtClean="0"/>
                  <a:t>לכן,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Geo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he-IL" dirty="0"/>
                  <a:t>, ו-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95876"/>
              </a:xfrm>
              <a:blipFill>
                <a:blip r:embed="rId2"/>
                <a:stretch>
                  <a:fillRect t="-155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46" y="4591250"/>
            <a:ext cx="3384671" cy="190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7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איסוף תלושים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9587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he-IL" dirty="0" smtClean="0"/>
                  <a:t> את מספר הארטיקים שצריך לקנות כדי למצוא את כל ארבעת הצבים</a:t>
                </a:r>
              </a:p>
              <a:p>
                <a:endParaRPr lang="he-IL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33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95876"/>
              </a:xfrm>
              <a:blipFill>
                <a:blip r:embed="rId2"/>
                <a:stretch>
                  <a:fillRect l="-812" t="-155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179" y="4002111"/>
            <a:ext cx="3384671" cy="190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משתנה מקרי </a:t>
            </a:r>
            <a:r>
              <a:rPr lang="he-IL" dirty="0" err="1" smtClean="0"/>
              <a:t>פּוֹאָסוֹן</a:t>
            </a:r>
            <a:r>
              <a:rPr lang="he-IL" dirty="0" smtClean="0"/>
              <a:t> (</a:t>
            </a:r>
            <a:r>
              <a:rPr lang="en-US" dirty="0" smtClean="0"/>
              <a:t>Poisson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משתנה מקרי </a:t>
                </a:r>
                <a:r>
                  <a:rPr lang="he-IL" dirty="0" err="1" smtClean="0">
                    <a:solidFill>
                      <a:srgbClr val="3333CC"/>
                    </a:solidFill>
                  </a:rPr>
                  <a:t>פואסון</a:t>
                </a:r>
                <a:r>
                  <a:rPr lang="he-IL" dirty="0" smtClean="0"/>
                  <a:t> מתאר את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מספר המאורעות בתקופה מסוימת, כאשר המאורעות קורים בסיכוי קבוע קטן בכל יחידת זמן, ובאופן בלתי תלוי זה בזה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דוגמאות:</a:t>
                </a:r>
              </a:p>
              <a:p>
                <a:pPr lvl="1"/>
                <a:r>
                  <a:rPr lang="he-IL" dirty="0" smtClean="0"/>
                  <a:t>מספר הנפילות של מערכת החשמל בתקופה מסוימת</a:t>
                </a:r>
              </a:p>
              <a:p>
                <a:pPr lvl="1"/>
                <a:r>
                  <a:rPr lang="he-IL" dirty="0" smtClean="0"/>
                  <a:t>מספר טעויות הדפוס בספר</a:t>
                </a:r>
              </a:p>
              <a:p>
                <a:pPr lvl="1"/>
                <a:r>
                  <a:rPr lang="he-IL" dirty="0" smtClean="0"/>
                  <a:t>מספר הלקוחות שנכנסים לחנות בגדים מסוימת במשך יום מסוים</a:t>
                </a:r>
              </a:p>
              <a:p>
                <a:pPr lvl="1"/>
                <a:r>
                  <a:rPr lang="he-IL" dirty="0" smtClean="0"/>
                  <a:t>מספר המטאורים שחולפים ליד כדה"א במשך שנה</a:t>
                </a:r>
              </a:p>
              <a:p>
                <a:pPr lvl="1"/>
                <a:r>
                  <a:rPr lang="he-IL" dirty="0" smtClean="0"/>
                  <a:t>מספר השערים במשחק כדורגל</a:t>
                </a:r>
              </a:p>
              <a:p>
                <a:pPr lvl="1"/>
                <a:r>
                  <a:rPr lang="he-IL" dirty="0" smtClean="0"/>
                  <a:t>מספר המוטציות בדנ"א המבדילות בין אב לבן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הערכים האפשריים למשתנה </a:t>
                </a:r>
                <a:r>
                  <a:rPr lang="he-IL" dirty="0" err="1" smtClean="0"/>
                  <a:t>פואסון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49" t="-2381" r="-812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451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סִימֶאוֹן דֶנִי </a:t>
            </a:r>
            <a:r>
              <a:rPr lang="he-IL" dirty="0" err="1"/>
              <a:t>פּוֹאָסוֹן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3"/>
            <a:ext cx="10515600" cy="4351338"/>
          </a:xfrm>
        </p:spPr>
        <p:txBody>
          <a:bodyPr/>
          <a:lstStyle/>
          <a:p>
            <a:r>
              <a:rPr lang="he-IL" dirty="0" smtClean="0"/>
              <a:t>פיזיקאי ומתמטיקאי חשוב</a:t>
            </a:r>
          </a:p>
          <a:p>
            <a:endParaRPr lang="he-IL" dirty="0" smtClean="0"/>
          </a:p>
          <a:p>
            <a:pPr lvl="1"/>
            <a:r>
              <a:rPr lang="he-IL" dirty="0" smtClean="0"/>
              <a:t>משוואת </a:t>
            </a:r>
            <a:r>
              <a:rPr lang="he-IL" dirty="0" err="1" smtClean="0"/>
              <a:t>פואסון</a:t>
            </a:r>
            <a:r>
              <a:rPr lang="he-IL" dirty="0" smtClean="0"/>
              <a:t> באלקטרומגנטיות</a:t>
            </a:r>
          </a:p>
          <a:p>
            <a:pPr lvl="1"/>
            <a:r>
              <a:rPr lang="he-IL" dirty="0" smtClean="0"/>
              <a:t>משוואות חשובות במכניקה ומתמטיקה</a:t>
            </a:r>
          </a:p>
          <a:p>
            <a:pPr lvl="1"/>
            <a:endParaRPr lang="he-IL" dirty="0" smtClean="0"/>
          </a:p>
          <a:p>
            <a:pPr lvl="1"/>
            <a:r>
              <a:rPr lang="he-IL" dirty="0" smtClean="0"/>
              <a:t>פיתח </a:t>
            </a:r>
            <a:r>
              <a:rPr lang="he-IL" dirty="0"/>
              <a:t>את תהליך </a:t>
            </a:r>
            <a:r>
              <a:rPr lang="he-IL" dirty="0" err="1"/>
              <a:t>פואסון</a:t>
            </a:r>
            <a:r>
              <a:rPr lang="he-IL" dirty="0"/>
              <a:t> והתפלגות </a:t>
            </a:r>
            <a:r>
              <a:rPr lang="he-IL" dirty="0" err="1"/>
              <a:t>פואסון</a:t>
            </a:r>
            <a:endParaRPr lang="he-IL" dirty="0"/>
          </a:p>
          <a:p>
            <a:pPr lvl="1"/>
            <a:r>
              <a:rPr lang="he-IL" dirty="0"/>
              <a:t>מתאר מערכת בה </a:t>
            </a:r>
            <a:r>
              <a:rPr lang="he-IL" dirty="0" smtClean="0"/>
              <a:t>אירועים </a:t>
            </a:r>
            <a:r>
              <a:rPr lang="he-IL" dirty="0"/>
              <a:t>קורים </a:t>
            </a:r>
            <a:r>
              <a:rPr lang="he-IL" dirty="0" smtClean="0"/>
              <a:t>באקראי </a:t>
            </a:r>
            <a:r>
              <a:rPr lang="he-IL" dirty="0"/>
              <a:t>ובאופן בלתי תלוי</a:t>
            </a:r>
          </a:p>
          <a:p>
            <a:pPr lvl="1"/>
            <a:r>
              <a:rPr lang="he-IL" dirty="0"/>
              <a:t>התפלגות חשובה מאד בסטטיסטיקה</a:t>
            </a:r>
            <a:r>
              <a:rPr lang="he-IL" dirty="0" smtClean="0"/>
              <a:t>!</a:t>
            </a:r>
          </a:p>
          <a:p>
            <a:pPr lvl="1"/>
            <a:r>
              <a:rPr lang="he-IL" dirty="0" smtClean="0"/>
              <a:t>זה המודל שכמעט תמיד נבדוק ראשון</a:t>
            </a:r>
            <a:endParaRPr lang="he-IL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78" y="1654173"/>
            <a:ext cx="2504624" cy="29387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0676" y="4699057"/>
            <a:ext cx="29354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Sim</a:t>
            </a:r>
            <a:r>
              <a:rPr lang="en-US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é</a:t>
            </a:r>
            <a:r>
              <a:rPr lang="en-US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on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Denis Poisson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1781-1840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France</a:t>
            </a:r>
          </a:p>
        </p:txBody>
      </p:sp>
    </p:spTree>
    <p:extLst>
      <p:ext uri="{BB962C8B-B14F-4D97-AF65-F5344CB8AC3E}">
        <p14:creationId xmlns:p14="http://schemas.microsoft.com/office/powerpoint/2010/main" val="189196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</a:t>
            </a:r>
            <a:r>
              <a:rPr lang="he-IL" dirty="0" err="1" smtClean="0"/>
              <a:t>פואסון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תלויה בפרמטר אחד,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סימון: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i="0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Po</m:t>
                    </m:r>
                    <m:r>
                      <a:rPr lang="en-US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>
                  <a:solidFill>
                    <a:srgbClr val="3333CC"/>
                  </a:solidFill>
                </a:endParaRPr>
              </a:p>
              <a:p>
                <a:endParaRPr lang="he-IL" dirty="0" smtClean="0">
                  <a:latin typeface="Calibri Light" panose="020F0302020204030204" pitchFamily="34" charset="0"/>
                </a:endParaRPr>
              </a:p>
              <a:p>
                <a:r>
                  <a:rPr lang="he-IL" dirty="0" smtClean="0">
                    <a:latin typeface="Calibri Light" panose="020F0302020204030204" pitchFamily="34" charset="0"/>
                  </a:rPr>
                  <a:t>התפלגות: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 smtClean="0">
                  <a:latin typeface="Consolas" panose="020B0609020204030204" pitchFamily="49" charset="0"/>
                </a:endParaRPr>
              </a:p>
              <a:p>
                <a:r>
                  <a:rPr lang="he-IL" dirty="0" smtClean="0">
                    <a:latin typeface="Consolas" panose="020B0609020204030204" pitchFamily="49" charset="0"/>
                  </a:rPr>
                  <a:t>ניתן להראות </a:t>
                </a:r>
                <a:r>
                  <a:rPr lang="he-IL" dirty="0" smtClean="0">
                    <a:solidFill>
                      <a:srgbClr val="3333CC"/>
                    </a:solidFill>
                    <a:latin typeface="Consolas" panose="020B0609020204030204" pitchFamily="49" charset="0"/>
                  </a:rPr>
                  <a:t>נרמול</a:t>
                </a:r>
                <a:r>
                  <a:rPr lang="he-IL" dirty="0" smtClean="0">
                    <a:latin typeface="Consolas" panose="020B0609020204030204" pitchFamily="49" charset="0"/>
                  </a:rPr>
                  <a:t>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>
                  <a:latin typeface="Consolas" panose="020B0609020204030204" pitchFamily="49" charset="0"/>
                </a:endParaRPr>
              </a:p>
              <a:p>
                <a:endParaRPr lang="he-IL" dirty="0">
                  <a:latin typeface="Consolas" panose="020B0609020204030204" pitchFamily="49" charset="0"/>
                </a:endParaRPr>
              </a:p>
              <a:p>
                <a:r>
                  <a:rPr lang="he-IL" dirty="0" smtClean="0">
                    <a:solidFill>
                      <a:srgbClr val="3333CC"/>
                    </a:solidFill>
                  </a:rPr>
                  <a:t>תוחלת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918481" y="1654173"/>
            <a:ext cx="5313795" cy="4251036"/>
            <a:chOff x="668480" y="1654173"/>
            <a:chExt cx="5313795" cy="42510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480" y="1654173"/>
              <a:ext cx="5313795" cy="425103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4691884" y="2052843"/>
                  <a:ext cx="42857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oMath>
                    </m:oMathPara>
                  </a14:m>
                  <a:endParaRPr lang="en-US" sz="2400" dirty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1884" y="2052843"/>
                  <a:ext cx="428579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4691883" y="2444913"/>
                  <a:ext cx="42857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oMath>
                    </m:oMathPara>
                  </a14:m>
                  <a:endParaRPr lang="en-US" sz="2400" dirty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1883" y="2444913"/>
                  <a:ext cx="428579" cy="461665"/>
                </a:xfrm>
                <a:prstGeom prst="rect">
                  <a:avLst/>
                </a:prstGeom>
                <a:blipFill>
                  <a:blip r:embed="rId5"/>
                  <a:stretch>
                    <a:fillRect b="-52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4682259" y="2836983"/>
                  <a:ext cx="42857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oMath>
                    </m:oMathPara>
                  </a14:m>
                  <a:endParaRPr lang="en-US" sz="2400" dirty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2259" y="2836983"/>
                  <a:ext cx="428579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52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8078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84710" y="1519420"/>
                <a:ext cx="10515600" cy="471891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שמספר הפונים למחלקה מסוימת בחדר מיון בכל שעה הוא מ"מ </a:t>
                </a:r>
                <a:r>
                  <a:rPr lang="he-IL" dirty="0" err="1" smtClean="0"/>
                  <a:t>פואסון</a:t>
                </a:r>
                <a:r>
                  <a:rPr lang="he-IL" dirty="0" smtClean="0"/>
                  <a:t> עם תוחלת 4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מהי ההסתברות שבשעה מסוימת לא יגיעו כלל חולים?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018</m:t>
                    </m:r>
                  </m:oMath>
                </a14:m>
                <a:endParaRPr lang="en-US" dirty="0" smtClean="0"/>
              </a:p>
              <a:p>
                <a:endParaRPr lang="en-US" dirty="0" smtClean="0">
                  <a:latin typeface="Consolas" panose="020B0609020204030204" pitchFamily="49" charset="0"/>
                </a:endParaRPr>
              </a:p>
              <a:p>
                <a:endParaRPr lang="en-US" dirty="0" smtClean="0">
                  <a:latin typeface="Consolas" panose="020B0609020204030204" pitchFamily="49" charset="0"/>
                </a:endParaRPr>
              </a:p>
              <a:p>
                <a:endParaRPr lang="en-US" dirty="0">
                  <a:latin typeface="Consolas" panose="020B0609020204030204" pitchFamily="49" charset="0"/>
                </a:endParaRPr>
              </a:p>
              <a:p>
                <a:endParaRPr lang="en-US" dirty="0" smtClean="0">
                  <a:latin typeface="Consolas" panose="020B0609020204030204" pitchFamily="49" charset="0"/>
                </a:endParaRPr>
              </a:p>
              <a:p>
                <a:r>
                  <a:rPr lang="he-IL" dirty="0" smtClean="0">
                    <a:latin typeface="Consolas" panose="020B0609020204030204" pitchFamily="49" charset="0"/>
                  </a:rPr>
                  <a:t>מהי ההסתברות שבשעה מסוימת יגיעו לכל היותר שני חולים?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238</m:t>
                    </m:r>
                  </m:oMath>
                </a14:m>
                <a:endParaRPr lang="en-US" dirty="0"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4710" y="1519420"/>
                <a:ext cx="10515600" cy="4718918"/>
              </a:xfrm>
              <a:blipFill>
                <a:blip r:embed="rId2"/>
                <a:stretch>
                  <a:fillRect t="-168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68" y="2366375"/>
            <a:ext cx="4037836" cy="237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21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71891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latin typeface="Consolas" panose="020B0609020204030204" pitchFamily="49" charset="0"/>
                  </a:rPr>
                  <a:t>נניח שמספר הפירורים בזקן הוא מ"מ </a:t>
                </a:r>
                <a:r>
                  <a:rPr lang="he-IL" dirty="0" err="1" smtClean="0">
                    <a:latin typeface="Consolas" panose="020B0609020204030204" pitchFamily="49" charset="0"/>
                  </a:rPr>
                  <a:t>פואסון</a:t>
                </a:r>
                <a:r>
                  <a:rPr lang="he-IL" dirty="0" smtClean="0">
                    <a:latin typeface="Consolas" panose="020B0609020204030204" pitchFamily="49" charset="0"/>
                  </a:rPr>
                  <a:t> עם תוחלת 2.4</a:t>
                </a:r>
              </a:p>
              <a:p>
                <a:endParaRPr lang="en-US" dirty="0" smtClean="0">
                  <a:latin typeface="Consolas" panose="020B0609020204030204" pitchFamily="49" charset="0"/>
                </a:endParaRPr>
              </a:p>
              <a:p>
                <a:r>
                  <a:rPr lang="he-IL" dirty="0">
                    <a:latin typeface="Consolas" panose="020B0609020204030204" pitchFamily="49" charset="0"/>
                  </a:rPr>
                  <a:t>מהי ההסתברות שיהיו בזקן בדיוק שלושה פירורים?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he-IL" dirty="0" smtClean="0">
                  <a:latin typeface="Consolas" panose="020B0609020204030204" pitchFamily="49" charset="0"/>
                </a:endParaRPr>
              </a:p>
              <a:p>
                <a:pPr lvl="1"/>
                <a:endParaRPr lang="he-IL" dirty="0">
                  <a:latin typeface="Consolas" panose="020B0609020204030204" pitchFamily="49" charset="0"/>
                </a:endParaRPr>
              </a:p>
              <a:p>
                <a:r>
                  <a:rPr lang="he-IL" dirty="0" smtClean="0">
                    <a:latin typeface="Consolas" panose="020B0609020204030204" pitchFamily="49" charset="0"/>
                  </a:rPr>
                  <a:t>מהי ההסתברות שיהיו בזקן לפחות שני פירורים?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69</m:t>
                    </m:r>
                  </m:oMath>
                </a14:m>
                <a:endParaRPr lang="en-US" dirty="0" smtClean="0">
                  <a:latin typeface="Consolas" panose="020B0609020204030204" pitchFamily="49" charset="0"/>
                </a:endParaRPr>
              </a:p>
              <a:p>
                <a:pPr lvl="1"/>
                <a:endParaRPr lang="en-US" dirty="0">
                  <a:latin typeface="Consolas" panose="020B0609020204030204" pitchFamily="49" charset="0"/>
                </a:endParaRPr>
              </a:p>
              <a:p>
                <a:endParaRPr lang="en-US" dirty="0"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718918"/>
              </a:xfrm>
              <a:blipFill>
                <a:blip r:embed="rId2"/>
                <a:stretch>
                  <a:fillRect t="-168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5" r="5864" b="7724"/>
          <a:stretch/>
        </p:blipFill>
        <p:spPr>
          <a:xfrm>
            <a:off x="557510" y="1654173"/>
            <a:ext cx="2878435" cy="20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של התפלגות </a:t>
            </a:r>
            <a:r>
              <a:rPr lang="he-IL" dirty="0" err="1" smtClean="0"/>
              <a:t>פואסון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8197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3333CC"/>
                    </a:solidFill>
                  </a:rPr>
                  <a:t>משפט:</a:t>
                </a:r>
                <a:r>
                  <a:rPr lang="he-IL" dirty="0" smtClean="0"/>
                  <a:t> אם מספר האירועים בפרק זמן מסוים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he-IL" dirty="0" smtClean="0"/>
                  <a:t> הוא מ"מ </a:t>
                </a:r>
                <a:r>
                  <a:rPr lang="he-IL" dirty="0" err="1" smtClean="0"/>
                  <a:t>פואסון</a:t>
                </a:r>
                <a:r>
                  <a:rPr lang="he-IL" dirty="0" smtClean="0"/>
                  <a:t> עם תוחלת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, מספר האירועים בפרק זמן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𝑟𝑇</m:t>
                    </m:r>
                  </m:oMath>
                </a14:m>
                <a:r>
                  <a:rPr lang="he-IL" dirty="0" smtClean="0"/>
                  <a:t> הוא גם מ"מ </a:t>
                </a:r>
                <a:r>
                  <a:rPr lang="he-IL" dirty="0" err="1" smtClean="0"/>
                  <a:t>פואסון</a:t>
                </a:r>
                <a:r>
                  <a:rPr lang="he-IL" dirty="0" smtClean="0"/>
                  <a:t> עם תוחלת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3333CC"/>
                    </a:solidFill>
                  </a:rPr>
                  <a:t>דוגמא:</a:t>
                </a:r>
                <a:r>
                  <a:rPr lang="he-IL" dirty="0" smtClean="0"/>
                  <a:t> אם מספר המבקרים במרפאה בשעה הוא מ"מ </a:t>
                </a:r>
                <a:r>
                  <a:rPr lang="he-IL" dirty="0" err="1" smtClean="0"/>
                  <a:t>פואסון</a:t>
                </a:r>
                <a:r>
                  <a:rPr lang="he-IL" dirty="0" smtClean="0"/>
                  <a:t> עם תוחלת 4, מספר המבקרים במשך 3 שעות הוא מ"מ </a:t>
                </a:r>
                <a:r>
                  <a:rPr lang="he-IL" dirty="0" err="1" smtClean="0"/>
                  <a:t>פואסון</a:t>
                </a:r>
                <a:r>
                  <a:rPr lang="he-IL" dirty="0" smtClean="0"/>
                  <a:t> עם תוחלת 12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3333CC"/>
                    </a:solidFill>
                  </a:rPr>
                  <a:t>דוגמא:</a:t>
                </a:r>
                <a:r>
                  <a:rPr lang="he-IL" dirty="0" smtClean="0"/>
                  <a:t> מהי </a:t>
                </a:r>
                <a:r>
                  <a:rPr lang="he-IL" dirty="0"/>
                  <a:t>ההסתברות שבמשך שעתיים יגיעו בדיוק שלושה חולים?</a:t>
                </a:r>
              </a:p>
              <a:p>
                <a:pPr lvl="1"/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מספר המבקרים במשך שעתיים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</a:rPr>
                      <m:t>Po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029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81972"/>
              </a:xfrm>
              <a:blipFill>
                <a:blip r:embed="rId2"/>
                <a:stretch>
                  <a:fillRect l="-928" t="-156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978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תהליך </a:t>
            </a:r>
            <a:r>
              <a:rPr lang="he-IL" dirty="0" err="1" smtClean="0"/>
              <a:t>פואסון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8197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למעשה, ניתן לכתוב חוק כללי יותר:</a:t>
                </a:r>
              </a:p>
              <a:p>
                <a:r>
                  <a:rPr lang="he-IL" dirty="0" smtClean="0">
                    <a:solidFill>
                      <a:srgbClr val="3333CC"/>
                    </a:solidFill>
                  </a:rPr>
                  <a:t>תהליך </a:t>
                </a:r>
                <a:r>
                  <a:rPr lang="he-IL" dirty="0" err="1" smtClean="0">
                    <a:solidFill>
                      <a:srgbClr val="3333CC"/>
                    </a:solidFill>
                  </a:rPr>
                  <a:t>פואסון</a:t>
                </a:r>
                <a:r>
                  <a:rPr lang="he-IL" dirty="0" smtClean="0"/>
                  <a:t>:</a:t>
                </a:r>
                <a:r>
                  <a:rPr lang="en-US" dirty="0" smtClean="0"/>
                  <a:t> </a:t>
                </a:r>
                <a:r>
                  <a:rPr lang="he-IL" dirty="0" smtClean="0"/>
                  <a:t>אם אירוע קורה בכל יחידת זמן באופן בלתי תלוי בהסתברות </a:t>
                </a:r>
                <a:r>
                  <a:rPr lang="he-IL" b="1" dirty="0" smtClean="0"/>
                  <a:t>קטנה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, מספר האירועים שקורים בפרק זמן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he-IL" dirty="0" smtClean="0"/>
                  <a:t> הוא משתנה </a:t>
                </a:r>
                <a:r>
                  <a:rPr lang="he-IL" dirty="0" err="1" smtClean="0"/>
                  <a:t>פואסון</a:t>
                </a:r>
                <a:r>
                  <a:rPr lang="he-IL" dirty="0" smtClean="0"/>
                  <a:t> עם פרמטר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𝑝𝑇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>
                    <a:solidFill>
                      <a:srgbClr val="3333CC"/>
                    </a:solidFill>
                  </a:rPr>
                  <a:t>דוגמא:</a:t>
                </a:r>
                <a:r>
                  <a:rPr lang="he-IL" dirty="0" smtClean="0"/>
                  <a:t> ההסתברות של מנתח לעשות שגיאה היא 0.02 בדקה. מהי ההסתברות שלא יקרו יותר משתי שגיאות בניתוח של שלוש שעות?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180</m:t>
                    </m:r>
                  </m:oMath>
                </a14:m>
                <a:r>
                  <a:rPr lang="he-IL" dirty="0" smtClean="0"/>
                  <a:t>, לכן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he-IL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lvl="1"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81972"/>
              </a:xfrm>
              <a:blipFill>
                <a:blip r:embed="rId2"/>
                <a:stretch>
                  <a:fillRect l="-812" t="-169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806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34922"/>
                <a:ext cx="10515600" cy="446749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ההסתברות שיש מסמר לאורך מטר של כביש היא 1 למיליון</a:t>
                </a:r>
              </a:p>
              <a:p>
                <a:r>
                  <a:rPr lang="he-IL" dirty="0" smtClean="0"/>
                  <a:t>מהי ההסתברות שיקרה תקר בנסיעה של 10 ק"מ?</a:t>
                </a:r>
              </a:p>
              <a:p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000001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000</m:t>
                    </m:r>
                  </m:oMath>
                </a14:m>
                <a:r>
                  <a:rPr lang="he-IL" dirty="0" smtClean="0"/>
                  <a:t>, לכן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01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נשים לב כי אף על פי שמדובר ביחידת אורך ולא זמן, עדיין מדובר בתהליך </a:t>
                </a:r>
                <a:r>
                  <a:rPr lang="he-IL" dirty="0" err="1" smtClean="0"/>
                  <a:t>פואסון</a:t>
                </a:r>
                <a:r>
                  <a:rPr lang="he-IL" dirty="0" smtClean="0"/>
                  <a:t>:</a:t>
                </a:r>
              </a:p>
              <a:p>
                <a:r>
                  <a:rPr lang="he-IL" dirty="0" smtClean="0"/>
                  <a:t>הסתברות קטנה לאירוע בכל יחידת אורך, באופן בלתי תלוי בין מקטעים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34922"/>
                <a:ext cx="10515600" cy="4467494"/>
              </a:xfrm>
              <a:blipFill>
                <a:blip r:embed="rId2"/>
                <a:stretch>
                  <a:fillRect t="-2319" r="-870" b="-2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91" y="1973178"/>
            <a:ext cx="2760954" cy="184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0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8197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ההסתברות למוטציה בדור אחד (בגן מסוים) היא </a:t>
                </a:r>
                <a:r>
                  <a:rPr lang="en-US" dirty="0" smtClean="0"/>
                  <a:t>0.01</a:t>
                </a:r>
                <a:r>
                  <a:rPr lang="he-IL" dirty="0" smtClean="0"/>
                  <a:t>. מהי ההסתברות לקבל לפחות מוטציה אחת במהלך 150 דורות?</a:t>
                </a:r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150</m:t>
                    </m:r>
                  </m:oMath>
                </a14:m>
                <a:r>
                  <a:rPr lang="he-IL" dirty="0" smtClean="0"/>
                  <a:t>, לכן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78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81972"/>
              </a:xfrm>
              <a:blipFill>
                <a:blip r:embed="rId2"/>
                <a:stretch>
                  <a:fillRect t="-169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039527" y="2492942"/>
            <a:ext cx="1948925" cy="3532471"/>
            <a:chOff x="1318660" y="2483317"/>
            <a:chExt cx="1948925" cy="353247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60" t="2947" b="7508"/>
            <a:stretch/>
          </p:blipFill>
          <p:spPr>
            <a:xfrm>
              <a:off x="1318660" y="2483317"/>
              <a:ext cx="1948925" cy="3532471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318660" y="2483317"/>
              <a:ext cx="442763" cy="3850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837201" y="6151479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מה לא נכון בציור של הדנ"א?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5898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קירוב להתפלגות הבינומית ע"י התפלגות </a:t>
            </a:r>
            <a:r>
              <a:rPr lang="he-IL" dirty="0" err="1" smtClean="0"/>
              <a:t>פואסון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98552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chemeClr val="tx1"/>
                    </a:solidFill>
                  </a:rPr>
                  <a:t>כאשר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>
                    <a:solidFill>
                      <a:srgbClr val="3333CC"/>
                    </a:solidFill>
                  </a:rPr>
                  <a:t> גדול</a:t>
                </a:r>
                <a:r>
                  <a:rPr lang="he-IL" dirty="0" smtClean="0"/>
                  <a:t>,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קשה לחשב במדויק את ההתפלגות הבינומית</a:t>
                </a:r>
              </a:p>
              <a:p>
                <a:r>
                  <a:rPr lang="he-IL" dirty="0" smtClean="0"/>
                  <a:t>עם זאת, כאשר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>
                    <a:solidFill>
                      <a:srgbClr val="3333CC"/>
                    </a:solidFill>
                  </a:rPr>
                  <a:t> </a:t>
                </a:r>
                <a:r>
                  <a:rPr lang="he-IL" dirty="0" smtClean="0">
                    <a:solidFill>
                      <a:srgbClr val="3333CC"/>
                    </a:solidFill>
                  </a:rPr>
                  <a:t>קטן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(למשל,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m:rPr>
                        <m:lit/>
                      </m:rP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), ניתן לקרב את ההתפלגות הבינומית ע"י משתנה </a:t>
                </a:r>
                <a:r>
                  <a:rPr lang="he-IL" dirty="0" err="1" smtClean="0">
                    <a:solidFill>
                      <a:schemeClr val="tx1"/>
                    </a:solidFill>
                  </a:rPr>
                  <a:t>פואסון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עם תוחלת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𝑛𝑝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lvl="1"/>
                <a:r>
                  <a:rPr lang="he-IL" dirty="0" smtClean="0">
                    <a:solidFill>
                      <a:schemeClr val="tx1"/>
                    </a:solidFill>
                  </a:rPr>
                  <a:t>כלומר, אותה תוחלת של המשתנה הבינומי</a:t>
                </a:r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ym typeface="Wingdings" panose="05000000000000000000" pitchFamily="2" charset="2"/>
                  </a:rPr>
                  <a:t>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אם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Po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, אז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)≈</m:t>
                    </m:r>
                    <m:r>
                      <a:rPr lang="en-US" b="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>
                  <a:solidFill>
                    <a:srgbClr val="3333CC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3333CC"/>
                    </a:solidFill>
                  </a:rPr>
                  <a:t>אינטואיציה</a:t>
                </a:r>
                <a:r>
                  <a:rPr lang="he-IL" dirty="0" smtClean="0"/>
                  <a:t>: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קטן, מספר ההצלחות הוא בקירוב תהליך </a:t>
                </a:r>
                <a:r>
                  <a:rPr lang="he-IL" dirty="0" err="1" smtClean="0"/>
                  <a:t>פואסון</a:t>
                </a:r>
                <a:endParaRPr lang="he-IL" dirty="0"/>
              </a:p>
              <a:p>
                <a:r>
                  <a:rPr lang="he-IL" dirty="0" smtClean="0"/>
                  <a:t>יש סיכוי קטן לאירוע (</a:t>
                </a:r>
                <a:r>
                  <a:rPr lang="he-IL" dirty="0" smtClean="0">
                    <a:solidFill>
                      <a:srgbClr val="800000"/>
                    </a:solidFill>
                  </a:rPr>
                  <a:t>הצלחה</a:t>
                </a:r>
                <a:r>
                  <a:rPr lang="he-IL" dirty="0" smtClean="0"/>
                  <a:t>) בכל "יחידה" (</a:t>
                </a:r>
                <a:r>
                  <a:rPr lang="he-IL" dirty="0" smtClean="0">
                    <a:solidFill>
                      <a:srgbClr val="800000"/>
                    </a:solidFill>
                  </a:rPr>
                  <a:t>ניסוי</a:t>
                </a:r>
                <a:r>
                  <a:rPr lang="he-IL" dirty="0" smtClean="0"/>
                  <a:t>), באופן בלתי תלוי בניסויים האחרים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98552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496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06046"/>
                <a:ext cx="10515600" cy="458299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he-IL" dirty="0" smtClean="0"/>
                  <a:t>1000 </a:t>
                </a:r>
                <a:r>
                  <a:rPr lang="he-IL" dirty="0"/>
                  <a:t>איש טופלו </a:t>
                </a:r>
                <a:r>
                  <a:rPr lang="he-IL" dirty="0" smtClean="0"/>
                  <a:t>בתרופה חדשה. </a:t>
                </a:r>
                <a:r>
                  <a:rPr lang="he-IL" dirty="0"/>
                  <a:t>ההסתברות שאדם יסבול מתופעות לוואי היא </a:t>
                </a:r>
                <a:r>
                  <a:rPr lang="he-IL" dirty="0" smtClean="0"/>
                  <a:t>0.002. מהי </a:t>
                </a:r>
                <a:r>
                  <a:rPr lang="he-IL" dirty="0"/>
                  <a:t>ההסתברות שאף לא </a:t>
                </a:r>
                <a:r>
                  <a:rPr lang="he-IL" dirty="0" smtClean="0"/>
                  <a:t>נבדק </a:t>
                </a:r>
                <a:r>
                  <a:rPr lang="he-IL" dirty="0"/>
                  <a:t>אחד יסבול מתופעות </a:t>
                </a:r>
                <a:r>
                  <a:rPr lang="he-IL" dirty="0" smtClean="0"/>
                  <a:t>לוואי?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את מספר הנבדקים שסבלו מתופעות לוואי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1000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002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אנו מעוניינים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endParaRPr lang="en-US" dirty="0" smtClean="0"/>
              </a:p>
              <a:p>
                <a:r>
                  <a:rPr lang="he-IL" dirty="0" smtClean="0"/>
                  <a:t>התוחלת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היא: </a:t>
                </a:r>
                <a14:m>
                  <m:oMath xmlns:m="http://schemas.openxmlformats.org/officeDocument/2006/math">
                    <m:r>
                      <a:rPr lang="he-I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he-IL" b="0" dirty="0" smtClean="0">
                  <a:ea typeface="Cambria Math" panose="02040503050406030204" pitchFamily="18" charset="0"/>
                </a:endParaRPr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מ"מ </a:t>
                </a:r>
                <a:r>
                  <a:rPr lang="he-IL" dirty="0" err="1" smtClean="0"/>
                  <a:t>פואסון</a:t>
                </a:r>
                <a:r>
                  <a:rPr lang="he-IL" dirty="0" smtClean="0"/>
                  <a:t> עם תוחלת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1353</m:t>
                    </m:r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חישוב בינומי מדויק נותן </a:t>
                </a:r>
                <a:r>
                  <a:rPr lang="en-US" dirty="0" smtClean="0"/>
                  <a:t>0.1351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06046"/>
                <a:ext cx="10515600" cy="4582998"/>
              </a:xfrm>
              <a:blipFill>
                <a:blip r:embed="rId2"/>
                <a:stretch>
                  <a:fillRect t="-2527" r="-754" b="-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744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 rtl="1">
          <a:defRPr sz="24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12993</TotalTime>
  <Words>5432</Words>
  <Application>Microsoft Office PowerPoint</Application>
  <PresentationFormat>Widescreen</PresentationFormat>
  <Paragraphs>1742</Paragraphs>
  <Slides>135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135</vt:i4>
      </vt:variant>
    </vt:vector>
  </HeadingPairs>
  <TitlesOfParts>
    <vt:vector size="145" baseType="lpstr">
      <vt:lpstr>Arial</vt:lpstr>
      <vt:lpstr>Calibri</vt:lpstr>
      <vt:lpstr>Calibri Light</vt:lpstr>
      <vt:lpstr>Cambria Math</vt:lpstr>
      <vt:lpstr>Consolas</vt:lpstr>
      <vt:lpstr>Courier New</vt:lpstr>
      <vt:lpstr>David</vt:lpstr>
      <vt:lpstr>Times New Roman</vt:lpstr>
      <vt:lpstr>Wingdings</vt:lpstr>
      <vt:lpstr>Lectures</vt:lpstr>
      <vt:lpstr>סטטיסטיקה למדעים ביו-רפואיים 94607</vt:lpstr>
      <vt:lpstr>נושאים</vt:lpstr>
      <vt:lpstr>נושאים</vt:lpstr>
      <vt:lpstr>נושאים</vt:lpstr>
      <vt:lpstr>משתנים מקריים (random variables)</vt:lpstr>
      <vt:lpstr>משתנים מקריים: דוגמאות</vt:lpstr>
      <vt:lpstr>משתנים מקריים: דוגמאות</vt:lpstr>
      <vt:lpstr>חשיבות בהסקה סטטיסטית</vt:lpstr>
      <vt:lpstr>סוגי משתנים מקריים</vt:lpstr>
      <vt:lpstr>נושאים</vt:lpstr>
      <vt:lpstr>נושאים</vt:lpstr>
      <vt:lpstr>הגדרה: התפלגות</vt:lpstr>
      <vt:lpstr>דוגמא: הטלת מטבע</vt:lpstr>
      <vt:lpstr>ניסוח פורמלי להתפלגות</vt:lpstr>
      <vt:lpstr>התפלגות מ"מ בדיד: דוגמא</vt:lpstr>
      <vt:lpstr>תכונות של התפלגות</vt:lpstr>
      <vt:lpstr>הסבר</vt:lpstr>
      <vt:lpstr>הסבר</vt:lpstr>
      <vt:lpstr>תכונות של התפלגות</vt:lpstr>
      <vt:lpstr>תכונות של התפלגות: דוגמא</vt:lpstr>
      <vt:lpstr>הצגה גרפית של התפלגות של מ"מ בדיד</vt:lpstr>
      <vt:lpstr>נושאים</vt:lpstr>
      <vt:lpstr>"ממוצע" של מ"מ בדיד</vt:lpstr>
      <vt:lpstr>תוחלת של מ"מ בדיד (mean, expectation, expected value)</vt:lpstr>
      <vt:lpstr>תוחלת של מ"מ בדיד: קוביה</vt:lpstr>
      <vt:lpstr>משתנה מקרי לעומת מדגם</vt:lpstr>
      <vt:lpstr>משתנה מקרי לעומת מדגם</vt:lpstr>
      <vt:lpstr>משתנה מקרי לעומת מדגם</vt:lpstr>
      <vt:lpstr>מה משמעות התוחלת?</vt:lpstr>
      <vt:lpstr>תוחלת של מ"מ בדיד: רולטה</vt:lpstr>
      <vt:lpstr>תוחלת של מ"מ בדיד: לוטו</vt:lpstr>
      <vt:lpstr>תוחלת של מ"מ בדיד: הטלת מטבעות</vt:lpstr>
      <vt:lpstr>תוחלת של מ"מ בדיד: זמן הישרדות</vt:lpstr>
      <vt:lpstr>תוחלת של מ"מ בדיד: ביטוח</vt:lpstr>
      <vt:lpstr>תוחלת של מ"מ בדיד: סביבון</vt:lpstr>
      <vt:lpstr>תוחלת של סכום של משתנים</vt:lpstr>
      <vt:lpstr>דוגמא</vt:lpstr>
      <vt:lpstr>המתיישבים של קטאן</vt:lpstr>
      <vt:lpstr>המתיישבים של קטאן</vt:lpstr>
      <vt:lpstr>שאלות רשות</vt:lpstr>
      <vt:lpstr>ההתפלגות של סכום ההטלות</vt:lpstr>
      <vt:lpstr>הילוך אקראי (random walk)</vt:lpstr>
      <vt:lpstr>הילוך אקראי</vt:lpstr>
      <vt:lpstr>משחק הקלפים SET</vt:lpstr>
      <vt:lpstr>משחק הקלפים SET</vt:lpstr>
      <vt:lpstr>נושאים</vt:lpstr>
      <vt:lpstr>שונות של מ"מ בדיד (variance)</vt:lpstr>
      <vt:lpstr>שונות של מ"מ בדיד: הילוך אקראי</vt:lpstr>
      <vt:lpstr>סטיית התקן של מ"מ בדיד (standard deviation)</vt:lpstr>
      <vt:lpstr>שונות של מ"מ בדיד: הטלת מטבעות</vt:lpstr>
      <vt:lpstr>שונות של מ"מ בדיד: זמן הישרדות</vt:lpstr>
      <vt:lpstr>משתנה מקרי לעומת מדגם</vt:lpstr>
      <vt:lpstr>שונות של סכום של משתנים</vt:lpstr>
      <vt:lpstr>דוגמא</vt:lpstr>
      <vt:lpstr>הילוך אקראי</vt:lpstr>
      <vt:lpstr>משחק הקלפים SET</vt:lpstr>
      <vt:lpstr>משחק הקלפים SET</vt:lpstr>
      <vt:lpstr>משחק הקלפים SET</vt:lpstr>
      <vt:lpstr>נושאים</vt:lpstr>
      <vt:lpstr>טרנספורמציה לינארית</vt:lpstr>
      <vt:lpstr>טרנספורמציה של תוחלת ושונות</vt:lpstr>
      <vt:lpstr>הסבר: הוספת קבוע</vt:lpstr>
      <vt:lpstr>הסבר: מכפלה בקבוע</vt:lpstr>
      <vt:lpstr>דוגמא: זמן הישרדות</vt:lpstr>
      <vt:lpstr>דוגמא: זמן נסיעה</vt:lpstr>
      <vt:lpstr>דוגמא: זמן נסיעה</vt:lpstr>
      <vt:lpstr>נושאים</vt:lpstr>
      <vt:lpstr>נושאים</vt:lpstr>
      <vt:lpstr>משתנה מקרי ברנולי (Bernoulli)</vt:lpstr>
      <vt:lpstr>תכונות של מ"מ ברנולי</vt:lpstr>
      <vt:lpstr>יאקוב ברנולי</vt:lpstr>
      <vt:lpstr>משתנה מקרי בינומי (binomial)</vt:lpstr>
      <vt:lpstr>מ"מ בינומי: דוגמאות</vt:lpstr>
      <vt:lpstr>ניסויים בינומיים ולא-בינומיים</vt:lpstr>
      <vt:lpstr>ניסויים בינומיים ולא-בינומיים</vt:lpstr>
      <vt:lpstr>ניסויים בינומיים ולא-בינומיים</vt:lpstr>
      <vt:lpstr>ניסויים בינומיים ולא-בינומיים</vt:lpstr>
      <vt:lpstr>נושאים</vt:lpstr>
      <vt:lpstr>חישוב התפלגות בינומית:  n=1</vt:lpstr>
      <vt:lpstr>חישוב התפלגות בינומית:  n=2</vt:lpstr>
      <vt:lpstr>חישוב התפלגות בינומית:  n=3</vt:lpstr>
      <vt:lpstr>ההתפלגות הבינומית עבור n כללי</vt:lpstr>
      <vt:lpstr>ההתפלגות הבינומית עבור n כללי</vt:lpstr>
      <vt:lpstr>כמה סדרות יש?</vt:lpstr>
      <vt:lpstr>המקדם הבינומי</vt:lpstr>
      <vt:lpstr>ההתפלגות הבינומית</vt:lpstr>
      <vt:lpstr>התפלגות בינומית: סיכום</vt:lpstr>
      <vt:lpstr>בדיקה</vt:lpstr>
      <vt:lpstr>נושאים</vt:lpstr>
      <vt:lpstr>התפלגות בינומית: דוגמא</vt:lpstr>
      <vt:lpstr>התפלגות בינומית: דוגמא</vt:lpstr>
      <vt:lpstr>מקרים פרטיים</vt:lpstr>
      <vt:lpstr>התפלגות בינומית: גרפים</vt:lpstr>
      <vt:lpstr>התפלגות בינומית: גרפים</vt:lpstr>
      <vt:lpstr>התפלגות מספר הכשלונות</vt:lpstr>
      <vt:lpstr>התפלגות בינומית: חישוב</vt:lpstr>
      <vt:lpstr>מ"מ בינומי: דוגמאות</vt:lpstr>
      <vt:lpstr>מ"מ בינומי: דוגמאות</vt:lpstr>
      <vt:lpstr>מ"מ בינומי: דוגמאות</vt:lpstr>
      <vt:lpstr>לוחות בינומיים</vt:lpstr>
      <vt:lpstr>לוחות בינומיים</vt:lpstr>
      <vt:lpstr>נושאים</vt:lpstr>
      <vt:lpstr>תוחלת של מ"מ בינומי</vt:lpstr>
      <vt:lpstr>תוחלת של מ"מ בינומי כללי</vt:lpstr>
      <vt:lpstr>שונות של מ"מ בינומי</vt:lpstr>
      <vt:lpstr>שונות של מ"מ בינומי: אינטואיציה</vt:lpstr>
      <vt:lpstr>שונות של מ"מ בינומי: אינטואיציה</vt:lpstr>
      <vt:lpstr>תוחלת ושונות של מ"מ בינומי: דוגמאות</vt:lpstr>
      <vt:lpstr>דוגמא</vt:lpstr>
      <vt:lpstr>הצגה גרפית</vt:lpstr>
      <vt:lpstr>הערה</vt:lpstr>
      <vt:lpstr>תוחלת ושונות של מספר הכשלונות</vt:lpstr>
      <vt:lpstr>נושאים</vt:lpstr>
      <vt:lpstr>משתנה מקרי גיאומטרי</vt:lpstr>
      <vt:lpstr>דוגמאות</vt:lpstr>
      <vt:lpstr>התפלגות</vt:lpstr>
      <vt:lpstr>התפלגות</vt:lpstr>
      <vt:lpstr>דוגמאות</vt:lpstr>
      <vt:lpstr>תכונות של ההתפלגות</vt:lpstr>
      <vt:lpstr>תוחלת</vt:lpstr>
      <vt:lpstr>דוגמאות</vt:lpstr>
      <vt:lpstr>איסוף תלושים</vt:lpstr>
      <vt:lpstr>איסוף תלושים</vt:lpstr>
      <vt:lpstr>איסוף תלושים</vt:lpstr>
      <vt:lpstr>משתנה מקרי פּוֹאָסוֹן (Poisson)</vt:lpstr>
      <vt:lpstr>סִימֶאוֹן דֶנִי פּוֹאָסוֹן</vt:lpstr>
      <vt:lpstr>התפלגות פואסון</vt:lpstr>
      <vt:lpstr>דוגמאות</vt:lpstr>
      <vt:lpstr>דוגמאות</vt:lpstr>
      <vt:lpstr>תכונות של התפלגות פואסון</vt:lpstr>
      <vt:lpstr>תהליך פואסון</vt:lpstr>
      <vt:lpstr>דוגמא</vt:lpstr>
      <vt:lpstr>דוגמא</vt:lpstr>
      <vt:lpstr>קירוב להתפלגות הבינומית ע"י התפלגות פואסון</vt:lpstr>
      <vt:lpstr>דוגמא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1678</cp:revision>
  <dcterms:created xsi:type="dcterms:W3CDTF">2016-12-07T10:48:10Z</dcterms:created>
  <dcterms:modified xsi:type="dcterms:W3CDTF">2020-02-11T08:35:46Z</dcterms:modified>
</cp:coreProperties>
</file>