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4"/>
  </p:notesMasterIdLst>
  <p:sldIdLst>
    <p:sldId id="256" r:id="rId2"/>
    <p:sldId id="394" r:id="rId3"/>
    <p:sldId id="372" r:id="rId4"/>
    <p:sldId id="269" r:id="rId5"/>
    <p:sldId id="272" r:id="rId6"/>
    <p:sldId id="273" r:id="rId7"/>
    <p:sldId id="275" r:id="rId8"/>
    <p:sldId id="395" r:id="rId9"/>
    <p:sldId id="277" r:id="rId10"/>
    <p:sldId id="349" r:id="rId11"/>
    <p:sldId id="328" r:id="rId12"/>
    <p:sldId id="340" r:id="rId13"/>
    <p:sldId id="278" r:id="rId14"/>
    <p:sldId id="400" r:id="rId15"/>
    <p:sldId id="274" r:id="rId16"/>
    <p:sldId id="276" r:id="rId17"/>
    <p:sldId id="396" r:id="rId18"/>
    <p:sldId id="327" r:id="rId19"/>
    <p:sldId id="350" r:id="rId20"/>
    <p:sldId id="397" r:id="rId21"/>
    <p:sldId id="398" r:id="rId22"/>
    <p:sldId id="280" r:id="rId23"/>
    <p:sldId id="399" r:id="rId24"/>
    <p:sldId id="374" r:id="rId25"/>
    <p:sldId id="281" r:id="rId26"/>
    <p:sldId id="390" r:id="rId27"/>
    <p:sldId id="376" r:id="rId28"/>
    <p:sldId id="329" r:id="rId29"/>
    <p:sldId id="378" r:id="rId30"/>
    <p:sldId id="377" r:id="rId31"/>
    <p:sldId id="344" r:id="rId32"/>
    <p:sldId id="282" r:id="rId33"/>
    <p:sldId id="352" r:id="rId34"/>
    <p:sldId id="379" r:id="rId35"/>
    <p:sldId id="283" r:id="rId36"/>
    <p:sldId id="330" r:id="rId37"/>
    <p:sldId id="392" r:id="rId38"/>
    <p:sldId id="393" r:id="rId39"/>
    <p:sldId id="331" r:id="rId40"/>
    <p:sldId id="373" r:id="rId41"/>
    <p:sldId id="284" r:id="rId42"/>
    <p:sldId id="286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8"/>
    <a:srgbClr val="0000FF"/>
    <a:srgbClr val="FFFBEF"/>
    <a:srgbClr val="461E64"/>
    <a:srgbClr val="FFF8E5"/>
    <a:srgbClr val="FFFFCC"/>
    <a:srgbClr val="DEEBF7"/>
    <a:srgbClr val="FEE6E6"/>
    <a:srgbClr val="FBE5D6"/>
    <a:srgbClr val="E2F0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883" autoAdjust="0"/>
  </p:normalViewPr>
  <p:slideViewPr>
    <p:cSldViewPr snapToGrid="0">
      <p:cViewPr varScale="1">
        <p:scale>
          <a:sx n="63" d="100"/>
          <a:sy n="63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7573E-F062-4FD7-B8B1-7EF9EF9A793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97D0BE-8D5B-46CF-87F0-C21ED6163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051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7D0BE-8D5B-46CF-87F0-C21ED6163CE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005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575706"/>
            <a:ext cx="9144000" cy="807585"/>
          </a:xfrm>
        </p:spPr>
        <p:txBody>
          <a:bodyPr anchor="b">
            <a:normAutofit/>
          </a:bodyPr>
          <a:lstStyle>
            <a:lvl1pPr algn="ctr" rtl="1">
              <a:defRPr sz="440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332617"/>
            <a:ext cx="9144000" cy="627062"/>
          </a:xfrm>
        </p:spPr>
        <p:txBody>
          <a:bodyPr>
            <a:normAutofit/>
          </a:bodyPr>
          <a:lstStyle>
            <a:lvl1pPr marL="0" indent="0" algn="ctr" rtl="1">
              <a:buNone/>
              <a:defRPr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372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481" y="408214"/>
            <a:ext cx="10355037" cy="572181"/>
          </a:xfrm>
        </p:spPr>
        <p:txBody>
          <a:bodyPr>
            <a:noAutofit/>
          </a:bodyPr>
          <a:lstStyle>
            <a:lvl1pPr algn="l" rtl="0">
              <a:defRPr sz="360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54173"/>
            <a:ext cx="10515600" cy="4351338"/>
          </a:xfrm>
        </p:spPr>
        <p:txBody>
          <a:bodyPr>
            <a:normAutofit/>
          </a:bodyPr>
          <a:lstStyle>
            <a:lvl1pPr algn="l" rtl="0">
              <a:defRPr sz="2400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685800" indent="-228600" algn="l" rtl="0">
              <a:buSzPct val="70000"/>
              <a:buFont typeface="Courier New" panose="02070309020205020404" pitchFamily="49" charset="0"/>
              <a:buChar char="o"/>
              <a:defRPr sz="2000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l" rtl="0">
              <a:buSzPct val="70000"/>
              <a:buFont typeface="Wingdings" panose="05000000000000000000" pitchFamily="2" charset="2"/>
              <a:buChar char="§"/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4pPr>
            <a:lvl5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5pPr>
          </a:lstStyle>
          <a:p>
            <a:pPr lvl="0"/>
            <a:r>
              <a:rPr lang="en-US" dirty="0" smtClean="0"/>
              <a:t>Level 1</a:t>
            </a:r>
          </a:p>
          <a:p>
            <a:pPr lvl="1"/>
            <a:r>
              <a:rPr lang="en-US" dirty="0" smtClean="0"/>
              <a:t>Level 2</a:t>
            </a:r>
          </a:p>
          <a:p>
            <a:pPr lvl="2"/>
            <a:r>
              <a:rPr lang="en-US" dirty="0" smtClean="0"/>
              <a:t>Level 3</a:t>
            </a:r>
          </a:p>
        </p:txBody>
      </p:sp>
      <p:sp>
        <p:nvSpPr>
          <p:cNvPr id="7" name="Rectangle 6"/>
          <p:cNvSpPr/>
          <p:nvPr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18838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29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532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39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16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478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065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137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89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24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96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David" panose="020E0502060401010101" pitchFamily="34" charset="-79"/>
          <a:ea typeface="+mj-ea"/>
          <a:cs typeface="David" panose="020E0502060401010101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image" Target="../media/image2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0.png"/><Relationship Id="rId5" Type="http://schemas.openxmlformats.org/officeDocument/2006/relationships/image" Target="../media/image350.png"/><Relationship Id="rId4" Type="http://schemas.openxmlformats.org/officeDocument/2006/relationships/image" Target="../media/image34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380.png"/><Relationship Id="rId10" Type="http://schemas.openxmlformats.org/officeDocument/2006/relationships/image" Target="../media/image45.png"/><Relationship Id="rId4" Type="http://schemas.openxmlformats.org/officeDocument/2006/relationships/image" Target="../media/image40.png"/><Relationship Id="rId9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7" Type="http://schemas.openxmlformats.org/officeDocument/2006/relationships/image" Target="../media/image5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0.png"/><Relationship Id="rId4" Type="http://schemas.openxmlformats.org/officeDocument/2006/relationships/image" Target="../media/image47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0964" y="1494064"/>
            <a:ext cx="10566400" cy="1019113"/>
          </a:xfrm>
        </p:spPr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Advanced Topics in Data Analysis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2164" y="4859338"/>
            <a:ext cx="9144000" cy="62706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Shai Carmi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32164" y="3064784"/>
            <a:ext cx="9144000" cy="627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he-IL" sz="3600" dirty="0" smtClean="0"/>
              <a:t>2019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4252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C8"/>
                </a:solidFill>
              </a:rPr>
              <a:t>Introduction</a:t>
            </a:r>
          </a:p>
          <a:p>
            <a:r>
              <a:rPr lang="en-US" dirty="0" smtClean="0"/>
              <a:t>Basic method</a:t>
            </a:r>
          </a:p>
          <a:p>
            <a:r>
              <a:rPr lang="en-US" dirty="0" smtClean="0"/>
              <a:t>Discrete random variables</a:t>
            </a:r>
          </a:p>
          <a:p>
            <a:r>
              <a:rPr lang="en-US" dirty="0" smtClean="0"/>
              <a:t>Continuous random variables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102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Why do we need the computer to generate random numbers?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rgbClr val="0000C8"/>
                </a:solidFill>
              </a:rPr>
              <a:t>Statistical inference</a:t>
            </a:r>
            <a:r>
              <a:rPr lang="en-US" dirty="0"/>
              <a:t>: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 smtClean="0"/>
              <a:t>We are often interested in hypothesis testing or estimation for problems without known “recipe”</a:t>
            </a:r>
          </a:p>
          <a:p>
            <a:endParaRPr lang="en-US" sz="2400" dirty="0" smtClean="0"/>
          </a:p>
          <a:p>
            <a:r>
              <a:rPr lang="en-US" sz="2400" dirty="0" smtClean="0"/>
              <a:t>Using randomness allows us to perform statistical inference even under those conditions – more later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223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8574" y="1802674"/>
            <a:ext cx="10813869" cy="3664475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Create realistic new datasets for testing new statistical methods</a:t>
            </a:r>
          </a:p>
          <a:p>
            <a:endParaRPr lang="en-US" sz="2400" dirty="0" smtClean="0"/>
          </a:p>
          <a:p>
            <a:r>
              <a:rPr lang="en-US" sz="2400" dirty="0" smtClean="0"/>
              <a:t>Example:</a:t>
            </a:r>
          </a:p>
          <a:p>
            <a:pPr lvl="1"/>
            <a:r>
              <a:rPr lang="en-US" dirty="0" smtClean="0"/>
              <a:t>A method estimates gene expression from sequencing reads</a:t>
            </a:r>
          </a:p>
          <a:p>
            <a:pPr lvl="1"/>
            <a:r>
              <a:rPr lang="en-US" dirty="0" smtClean="0"/>
              <a:t>We would like to test the method, but for any real data we don’t know the true levels</a:t>
            </a:r>
          </a:p>
          <a:p>
            <a:pPr lvl="1"/>
            <a:r>
              <a:rPr lang="en-US" dirty="0" smtClean="0"/>
              <a:t>We generate many </a:t>
            </a:r>
            <a:r>
              <a:rPr lang="en-US" dirty="0" smtClean="0">
                <a:solidFill>
                  <a:srgbClr val="0000C8"/>
                </a:solidFill>
              </a:rPr>
              <a:t>synthetic</a:t>
            </a:r>
            <a:r>
              <a:rPr lang="en-US" dirty="0" smtClean="0"/>
              <a:t> datasets, for which we know the true levels, by </a:t>
            </a:r>
            <a:r>
              <a:rPr lang="en-US" dirty="0"/>
              <a:t>r</a:t>
            </a:r>
            <a:r>
              <a:rPr lang="en-US" dirty="0" smtClean="0"/>
              <a:t>andomly drawing an expression levels, reads, and errors</a:t>
            </a:r>
          </a:p>
        </p:txBody>
      </p:sp>
    </p:spTree>
    <p:extLst>
      <p:ext uri="{BB962C8B-B14F-4D97-AF65-F5344CB8AC3E}">
        <p14:creationId xmlns:p14="http://schemas.microsoft.com/office/powerpoint/2010/main" val="372256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Simulations to test complex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80429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Predict the behavior of complex stochastic models</a:t>
            </a:r>
          </a:p>
          <a:p>
            <a:endParaRPr lang="en-US" sz="2400" dirty="0"/>
          </a:p>
          <a:p>
            <a:r>
              <a:rPr lang="en-US" sz="2400" dirty="0" smtClean="0"/>
              <a:t>Example:</a:t>
            </a:r>
          </a:p>
          <a:p>
            <a:pPr lvl="1"/>
            <a:r>
              <a:rPr lang="en-US" sz="2000" dirty="0" smtClean="0"/>
              <a:t>An RNA molecule is traveling in the nucleus</a:t>
            </a:r>
          </a:p>
          <a:p>
            <a:pPr lvl="1"/>
            <a:r>
              <a:rPr lang="en-US" sz="2000" dirty="0" smtClean="0"/>
              <a:t>How long will it take it to exist?</a:t>
            </a:r>
          </a:p>
          <a:p>
            <a:pPr lvl="1"/>
            <a:r>
              <a:rPr lang="en-US" sz="2000" dirty="0" smtClean="0"/>
              <a:t>Sometimes the theory is too complicated</a:t>
            </a:r>
          </a:p>
          <a:p>
            <a:pPr lvl="1"/>
            <a:r>
              <a:rPr lang="en-US" sz="2000" dirty="0" smtClean="0"/>
              <a:t>Instead, we simulate a random walk</a:t>
            </a:r>
          </a:p>
          <a:p>
            <a:endParaRPr lang="en-US" sz="2400" dirty="0" smtClean="0"/>
          </a:p>
        </p:txBody>
      </p:sp>
      <p:sp>
        <p:nvSpPr>
          <p:cNvPr id="4" name="Oval 3"/>
          <p:cNvSpPr/>
          <p:nvPr/>
        </p:nvSpPr>
        <p:spPr>
          <a:xfrm>
            <a:off x="7508677" y="3069771"/>
            <a:ext cx="3793560" cy="2525486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605955" y="3355470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Nucleus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79" y="4380879"/>
            <a:ext cx="1251952" cy="4514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932077" y="4097383"/>
            <a:ext cx="7280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RNA</a:t>
            </a:r>
          </a:p>
        </p:txBody>
      </p:sp>
      <p:sp>
        <p:nvSpPr>
          <p:cNvPr id="8" name="Oval 7"/>
          <p:cNvSpPr/>
          <p:nvPr/>
        </p:nvSpPr>
        <p:spPr>
          <a:xfrm>
            <a:off x="11189025" y="4097383"/>
            <a:ext cx="113212" cy="43542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328360" y="3783875"/>
            <a:ext cx="6543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Pore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5727880" y="4942471"/>
            <a:ext cx="1498228" cy="1305571"/>
            <a:chOff x="3326671" y="5477686"/>
            <a:chExt cx="1498228" cy="1305571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3518263" y="5595257"/>
              <a:ext cx="0" cy="1188000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804557" y="5595257"/>
              <a:ext cx="0" cy="1188000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4090851" y="5595257"/>
              <a:ext cx="0" cy="1188000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377145" y="5595257"/>
              <a:ext cx="0" cy="1188000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663440" y="5595257"/>
              <a:ext cx="0" cy="1188000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3326671" y="5843451"/>
              <a:ext cx="146304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3326671" y="6120674"/>
              <a:ext cx="146304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3326671" y="6397897"/>
              <a:ext cx="146304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3326671" y="6675119"/>
              <a:ext cx="146304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Oval 42"/>
            <p:cNvSpPr/>
            <p:nvPr/>
          </p:nvSpPr>
          <p:spPr>
            <a:xfrm>
              <a:off x="3977640" y="6009859"/>
              <a:ext cx="226423" cy="21240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" name="Straight Arrow Connector 44"/>
            <p:cNvCxnSpPr/>
            <p:nvPr/>
          </p:nvCxnSpPr>
          <p:spPr>
            <a:xfrm flipV="1">
              <a:off x="4086096" y="5477686"/>
              <a:ext cx="0" cy="43200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 flipH="1">
              <a:off x="4086096" y="6291310"/>
              <a:ext cx="0" cy="43200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 flipV="1">
              <a:off x="4320899" y="6120226"/>
              <a:ext cx="504000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 flipH="1">
              <a:off x="3326671" y="6120236"/>
              <a:ext cx="504000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5538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Generating random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Traditional methods:</a:t>
            </a:r>
          </a:p>
          <a:p>
            <a:pPr lvl="1"/>
            <a:r>
              <a:rPr lang="en-US" dirty="0" smtClean="0"/>
              <a:t>Flip a coin</a:t>
            </a:r>
          </a:p>
          <a:p>
            <a:pPr lvl="1"/>
            <a:r>
              <a:rPr lang="en-US" dirty="0" smtClean="0"/>
              <a:t>Roll a die</a:t>
            </a:r>
          </a:p>
          <a:p>
            <a:pPr lvl="1"/>
            <a:r>
              <a:rPr lang="en-US" dirty="0" smtClean="0"/>
              <a:t>Pick a card from a deck</a:t>
            </a:r>
          </a:p>
          <a:p>
            <a:pPr lvl="1"/>
            <a:r>
              <a:rPr lang="en-US" dirty="0" smtClean="0"/>
              <a:t>Pick a ball from an urn</a:t>
            </a:r>
          </a:p>
          <a:p>
            <a:pPr lvl="1"/>
            <a:r>
              <a:rPr lang="en-US" dirty="0" smtClean="0"/>
              <a:t>Roulette</a:t>
            </a:r>
          </a:p>
          <a:p>
            <a:pPr lvl="1"/>
            <a:endParaRPr lang="en-US" dirty="0"/>
          </a:p>
          <a:p>
            <a:r>
              <a:rPr lang="en-US" dirty="0" smtClean="0"/>
              <a:t>But computers are deterministic…</a:t>
            </a:r>
          </a:p>
          <a:p>
            <a:r>
              <a:rPr lang="en-US" dirty="0" smtClean="0"/>
              <a:t>For a given input, the output is always the same (i.e., non-random!)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916" y="2061639"/>
            <a:ext cx="2526004" cy="1768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81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Pseudo-random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65928"/>
            <a:ext cx="10515600" cy="3071831"/>
          </a:xfrm>
        </p:spPr>
        <p:txBody>
          <a:bodyPr/>
          <a:lstStyle/>
          <a:p>
            <a:r>
              <a:rPr lang="en-US" dirty="0" smtClean="0"/>
              <a:t>We can generate a sequence of </a:t>
            </a:r>
            <a:r>
              <a:rPr lang="en-US" dirty="0" smtClean="0">
                <a:solidFill>
                  <a:srgbClr val="0000C8"/>
                </a:solidFill>
              </a:rPr>
              <a:t>apparently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random numbers</a:t>
            </a:r>
          </a:p>
          <a:p>
            <a:endParaRPr lang="en-US" dirty="0" smtClean="0"/>
          </a:p>
          <a:p>
            <a:r>
              <a:rPr lang="en-US" dirty="0" smtClean="0"/>
              <a:t>Different sequences can be generated with different </a:t>
            </a:r>
            <a:r>
              <a:rPr lang="en-US" dirty="0" smtClean="0">
                <a:solidFill>
                  <a:srgbClr val="0000C8"/>
                </a:solidFill>
              </a:rPr>
              <a:t>seeds</a:t>
            </a:r>
          </a:p>
        </p:txBody>
      </p:sp>
    </p:spTree>
    <p:extLst>
      <p:ext uri="{BB962C8B-B14F-4D97-AF65-F5344CB8AC3E}">
        <p14:creationId xmlns:p14="http://schemas.microsoft.com/office/powerpoint/2010/main" val="302196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>
                <a:solidFill>
                  <a:srgbClr val="0000C8"/>
                </a:solidFill>
              </a:rPr>
              <a:t>Basic method</a:t>
            </a:r>
          </a:p>
          <a:p>
            <a:r>
              <a:rPr lang="en-US" dirty="0" smtClean="0"/>
              <a:t>Discrete random variables</a:t>
            </a:r>
          </a:p>
          <a:p>
            <a:r>
              <a:rPr lang="en-US" dirty="0" smtClean="0"/>
              <a:t>Continuous random variables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945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Congruential </a:t>
            </a:r>
            <a:r>
              <a:rPr lang="en-US" dirty="0" smtClean="0"/>
              <a:t>Generator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46678"/>
                <a:ext cx="10515600" cy="3812977"/>
              </a:xfrm>
            </p:spPr>
            <p:txBody>
              <a:bodyPr/>
              <a:lstStyle/>
              <a:p>
                <a:r>
                  <a:rPr lang="en-US" sz="2400" dirty="0" smtClean="0"/>
                  <a:t>Provide a </a:t>
                </a:r>
                <a:r>
                  <a:rPr lang="en-US" sz="2400" dirty="0" smtClean="0">
                    <a:solidFill>
                      <a:srgbClr val="0000C8"/>
                    </a:solidFill>
                  </a:rPr>
                  <a:t>seed</a:t>
                </a:r>
                <a:r>
                  <a:rPr lang="en-US" sz="2400" dirty="0" smtClean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Generate a sequence of numbers: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endParaRPr lang="en-US" sz="2400" i="1" dirty="0" smtClean="0"/>
              </a:p>
              <a:p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mod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sz="2400" i="1" dirty="0" smtClean="0"/>
              </a:p>
              <a:p>
                <a:pPr lvl="1"/>
                <a:endParaRPr lang="en-US" b="1" dirty="0" smtClean="0"/>
              </a:p>
              <a:p>
                <a:r>
                  <a:rPr lang="en-US" b="1" dirty="0" smtClean="0"/>
                  <a:t>mod</a:t>
                </a:r>
                <a:r>
                  <a:rPr lang="en-US" dirty="0" smtClean="0"/>
                  <a:t> ( “modulo”) is the remainder after division by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i="1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46678"/>
                <a:ext cx="10515600" cy="3812977"/>
              </a:xfrm>
              <a:blipFill>
                <a:blip r:embed="rId2"/>
                <a:stretch>
                  <a:fillRect l="-754" t="-22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080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Congruential </a:t>
            </a:r>
            <a:r>
              <a:rPr lang="en-US" dirty="0" smtClean="0"/>
              <a:t>Generator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4570" y="1654171"/>
                <a:ext cx="5382281" cy="4766469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mod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sz="2400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Example: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pt-BR" sz="20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pt-BR" sz="2000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pt-BR" sz="200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pt-BR" sz="20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pt-BR" sz="2000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pt-BR" sz="200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pt-BR" sz="20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pt-BR" sz="200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pt-BR" sz="2000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pt-BR" sz="2000" i="1" dirty="0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pt-BR" sz="2000" i="1" dirty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2000" dirty="0" smtClean="0"/>
              </a:p>
              <a:p>
                <a:pPr lvl="1"/>
                <a:r>
                  <a:rPr lang="en-US" sz="2000" dirty="0" smtClean="0"/>
                  <a:t>The sequence: 1,5,3,9,1,5,3,9,1,5,…</a:t>
                </a:r>
              </a:p>
              <a:p>
                <a:pPr lvl="1"/>
                <a:r>
                  <a:rPr lang="en-US" dirty="0" smtClean="0"/>
                  <a:t>Highly repetitive</a:t>
                </a:r>
                <a:r>
                  <a:rPr lang="en-US" dirty="0"/>
                  <a:t>!</a:t>
                </a:r>
                <a:endParaRPr lang="en-US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The method generates integers in the </a:t>
                </a:r>
                <a:br>
                  <a:rPr lang="en-US" sz="2400" dirty="0" smtClean="0"/>
                </a:br>
                <a:r>
                  <a:rPr lang="en-US" sz="2400" dirty="0" smtClean="0"/>
                  <a:t>range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sz="2400" dirty="0" smtClean="0"/>
              </a:p>
              <a:p>
                <a:r>
                  <a:rPr lang="en-US" dirty="0" smtClean="0"/>
                  <a:t>We can’t draw more than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dirty="0" smtClean="0"/>
                  <a:t> numbers without repeating ourselves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4570" y="1654171"/>
                <a:ext cx="5382281" cy="4766469"/>
              </a:xfrm>
              <a:blipFill>
                <a:blip r:embed="rId2"/>
                <a:stretch>
                  <a:fillRect l="-1586" t="-1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05139796"/>
                  </p:ext>
                </p:extLst>
              </p:nvPr>
            </p:nvGraphicFramePr>
            <p:xfrm>
              <a:off x="6400797" y="1654171"/>
              <a:ext cx="5255396" cy="45415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87144">
                      <a:extLst>
                        <a:ext uri="{9D8B030D-6E8A-4147-A177-3AD203B41FA5}">
                          <a16:colId xmlns:a16="http://schemas.microsoft.com/office/drawing/2014/main" val="52812723"/>
                        </a:ext>
                      </a:extLst>
                    </a:gridCol>
                    <a:gridCol w="69301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8552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6627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22343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2000" b="0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b="0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000" b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 </m:t>
                                </m:r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en-US" sz="2000" b="0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d>
                              </m:oMath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20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mod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2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2200" dirty="0">
                            <a:solidFill>
                              <a:srgbClr val="7030A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2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sz="2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en-US" sz="2200" dirty="0">
                            <a:solidFill>
                              <a:srgbClr val="7030A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13</a:t>
                          </a:r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2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  <a:endParaRPr lang="en-US" sz="2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sz="2200" dirty="0">
                            <a:solidFill>
                              <a:srgbClr val="7030A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</a:t>
                          </a:r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</a:t>
                          </a:r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2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en-US" sz="2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</a:t>
                          </a:r>
                          <a:endParaRPr lang="en-US" sz="2200" dirty="0">
                            <a:solidFill>
                              <a:srgbClr val="7030A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18</a:t>
                          </a:r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21</a:t>
                          </a:r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2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</a:t>
                          </a:r>
                          <a:endParaRPr lang="en-US" sz="2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2200" dirty="0">
                            <a:solidFill>
                              <a:srgbClr val="7030A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2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6</m:t>
                                    </m:r>
                                  </m:sub>
                                </m:sSub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</a:t>
                          </a:r>
                          <a:endParaRPr lang="en-US" sz="2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en-US" sz="2200" dirty="0">
                            <a:solidFill>
                              <a:srgbClr val="7030A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13</a:t>
                          </a:r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2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7</m:t>
                                    </m:r>
                                  </m:sub>
                                </m:sSub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</a:t>
                          </a:r>
                          <a:endParaRPr lang="en-US" sz="2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sz="2200" dirty="0">
                            <a:solidFill>
                              <a:srgbClr val="7030A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</a:t>
                          </a:r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</a:t>
                          </a:r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2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8</m:t>
                                    </m:r>
                                  </m:sub>
                                </m:sSub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</a:t>
                          </a:r>
                          <a:endParaRPr lang="en-US" sz="2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</a:t>
                          </a:r>
                          <a:endParaRPr lang="en-US" sz="2200" dirty="0">
                            <a:solidFill>
                              <a:srgbClr val="7030A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18</a:t>
                          </a:r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21</a:t>
                          </a:r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2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9</m:t>
                                    </m:r>
                                  </m:sub>
                                </m:sSub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en-US" sz="2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2200" dirty="0">
                            <a:solidFill>
                              <a:srgbClr val="7030A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2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10</m:t>
                                    </m:r>
                                  </m:sub>
                                </m:sSub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05139796"/>
                  </p:ext>
                </p:extLst>
              </p:nvPr>
            </p:nvGraphicFramePr>
            <p:xfrm>
              <a:off x="6400797" y="1654171"/>
              <a:ext cx="5255396" cy="45415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87144">
                      <a:extLst>
                        <a:ext uri="{9D8B030D-6E8A-4147-A177-3AD203B41FA5}">
                          <a16:colId xmlns:a16="http://schemas.microsoft.com/office/drawing/2014/main" val="52812723"/>
                        </a:ext>
                      </a:extLst>
                    </a:gridCol>
                    <a:gridCol w="69301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8552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6627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22343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7010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31" t="-870" r="-792784" b="-56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86726" t="-870" r="-580531" b="-56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44521" t="-870" r="-349315" b="-56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51408" t="-870" r="-259155" b="-56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36339" t="-870" r="-546" b="-5660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2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2200" dirty="0">
                            <a:solidFill>
                              <a:srgbClr val="7030A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36339" t="-165714" r="-546" b="-83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sz="2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en-US" sz="2200" dirty="0">
                            <a:solidFill>
                              <a:srgbClr val="7030A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13</a:t>
                          </a:r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36339" t="-265714" r="-546" b="-73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  <a:endParaRPr lang="en-US" sz="2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sz="2200" dirty="0">
                            <a:solidFill>
                              <a:srgbClr val="7030A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</a:t>
                          </a:r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</a:t>
                          </a:r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36339" t="-365714" r="-546" b="-63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en-US" sz="2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</a:t>
                          </a:r>
                          <a:endParaRPr lang="en-US" sz="2200" dirty="0">
                            <a:solidFill>
                              <a:srgbClr val="7030A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18</a:t>
                          </a:r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21</a:t>
                          </a:r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36339" t="-459155" r="-546" b="-5211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</a:t>
                          </a:r>
                          <a:endParaRPr lang="en-US" sz="2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2200" dirty="0">
                            <a:solidFill>
                              <a:srgbClr val="7030A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36339" t="-567143" r="-546" b="-42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</a:t>
                          </a:r>
                          <a:endParaRPr lang="en-US" sz="2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en-US" sz="2200" dirty="0">
                            <a:solidFill>
                              <a:srgbClr val="7030A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13</a:t>
                          </a:r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36339" t="-667143" r="-546" b="-32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</a:t>
                          </a:r>
                          <a:endParaRPr lang="en-US" sz="2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sz="2200" dirty="0">
                            <a:solidFill>
                              <a:srgbClr val="7030A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</a:t>
                          </a:r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</a:t>
                          </a:r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36339" t="-767143" r="-546" b="-22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</a:t>
                          </a:r>
                          <a:endParaRPr lang="en-US" sz="2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</a:t>
                          </a:r>
                          <a:endParaRPr lang="en-US" sz="2200" dirty="0">
                            <a:solidFill>
                              <a:srgbClr val="7030A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18</a:t>
                          </a:r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21</a:t>
                          </a:r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36339" t="-867143" r="-546" b="-12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en-US" sz="2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2200" dirty="0">
                            <a:solidFill>
                              <a:srgbClr val="7030A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en-US" sz="2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36339" t="-967143" r="-546" b="-2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811278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Large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826" t="-28723" b="-40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To avoid repetitions, we can use very </a:t>
                </a:r>
                <a:r>
                  <a:rPr lang="en-US" dirty="0"/>
                  <a:t>large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1234567</m:t>
                    </m:r>
                  </m:oMath>
                </a14:m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7654321</m:t>
                    </m:r>
                  </m:oMath>
                </a14:m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The obtained sequence </a:t>
                </a:r>
                <a:r>
                  <a:rPr lang="en-US" sz="2400" dirty="0"/>
                  <a:t>is </a:t>
                </a:r>
                <a:r>
                  <a:rPr lang="en-US" sz="2400" dirty="0" smtClean="0"/>
                  <a:t/>
                </a:r>
                <a:br>
                  <a:rPr lang="en-US" sz="2400" dirty="0" smtClean="0"/>
                </a:br>
                <a:r>
                  <a:rPr lang="en-US" sz="1800" dirty="0" smtClean="0"/>
                  <a:t>1, 1234568</a:t>
                </a:r>
                <a:r>
                  <a:rPr lang="en-US" sz="1800" dirty="0"/>
                  <a:t>, 5551574, 3874565, 2920147, 819239, 1729179, 4857915, 797392, 3971134, 116874, 4832709, 4770776, 3345234, 3645166, 4361914, 10825, 7397631, 3194813, 324240, 5633065, 1578738, 7462933, 7580275, 807622, 3961894, 5310405, 2364000, 333911, 4389762, 4677030, 960772, 860602, 5148609, 1522484, 5785348, 7367118, 7419904, 6384572, 7072797, 6698088, 7530362, 4803322, 6031887, 2206166, 7390051, 6411536, 7295356, 3534104, 2733833, 3703572, 6778296, 5729521, 4701493, 5876948, 1111543, 7638002, 6928321, 2384138, 809549, 2478672, 3934040, 891119, 5861786, 5075855, 5291901, 6084417, </a:t>
                </a:r>
                <a:r>
                  <a:rPr lang="en-US" sz="1800" dirty="0" smtClean="0"/>
                  <a:t>…</a:t>
                </a:r>
              </a:p>
              <a:p>
                <a:endParaRPr lang="en-US" sz="2000" dirty="0"/>
              </a:p>
              <a:p>
                <a:endParaRPr lang="en-US" sz="20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161213" y="4687524"/>
            <a:ext cx="5582986" cy="172354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</a:rPr>
              <a:t>x = numeric(100)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</a:rPr>
              <a:t>x[1] = 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</a:rPr>
              <a:t>for (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effectLst/>
                <a:latin typeface="Consolas" panose="020B0609020204030204" pitchFamily="49" charset="0"/>
              </a:rPr>
              <a:t>i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</a:rPr>
              <a:t> in 2:100)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</a:rPr>
              <a:t>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latin typeface="Consolas" panose="020B0609020204030204" pitchFamily="49" charset="0"/>
              </a:rPr>
              <a:t>	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</a:rPr>
              <a:t>x[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effectLst/>
                <a:latin typeface="Consolas" panose="020B0609020204030204" pitchFamily="49" charset="0"/>
              </a:rPr>
              <a:t>i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</a:rPr>
              <a:t>] = (1234567 * x[i-1] + 1) %% 7654321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latin typeface="Consolas" panose="020B0609020204030204" pitchFamily="49" charset="0"/>
              </a:rPr>
              <a:t>	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</a:rPr>
              <a:t>cat(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effectLst/>
                <a:latin typeface="Consolas" panose="020B0609020204030204" pitchFamily="49" charset="0"/>
              </a:rPr>
              <a:t>sprintf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</a:rPr>
              <a:t>("%d, ",x[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effectLst/>
                <a:latin typeface="Consolas" panose="020B0609020204030204" pitchFamily="49" charset="0"/>
              </a:rPr>
              <a:t>i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</a:rPr>
              <a:t>]))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</a:rPr>
              <a:t>}</a:t>
            </a:r>
            <a:endParaRPr kumimoji="0" lang="en-US" altLang="en-US" sz="3600" b="0" i="0" u="none" strike="noStrike" cap="none" normalizeH="0" baseline="0" dirty="0" smtClean="0">
              <a:ln>
                <a:noFill/>
              </a:ln>
              <a:effectLst/>
              <a:latin typeface="Consolas" panose="020B06090202040302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59330" y="5087634"/>
            <a:ext cx="1680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Code in R</a:t>
            </a:r>
          </a:p>
        </p:txBody>
      </p:sp>
    </p:spTree>
    <p:extLst>
      <p:ext uri="{BB962C8B-B14F-4D97-AF65-F5344CB8AC3E}">
        <p14:creationId xmlns:p14="http://schemas.microsoft.com/office/powerpoint/2010/main" val="415930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generate random numbers in [0,1]?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2" r="4970" b="2523"/>
          <a:stretch/>
        </p:blipFill>
        <p:spPr>
          <a:xfrm>
            <a:off x="1172835" y="2521791"/>
            <a:ext cx="6891830" cy="4110446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/>
              <p:cNvSpPr txBox="1">
                <a:spLocks/>
              </p:cNvSpPr>
              <p:nvPr/>
            </p:nvSpPr>
            <p:spPr>
              <a:xfrm>
                <a:off x="838199" y="1419041"/>
                <a:ext cx="10515600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400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dirty="0" smtClean="0"/>
                  <a:t>We can simply divide the resulting numbers by </a:t>
                </a:r>
                <a:r>
                  <a:rPr lang="en-US" sz="2400" i="1" dirty="0" smtClean="0"/>
                  <a:t>m</a:t>
                </a:r>
                <a:endParaRPr lang="en-US" sz="2000" dirty="0" smtClean="0"/>
              </a:p>
              <a:p>
                <a:r>
                  <a:rPr lang="en-US" sz="2400" dirty="0" smtClean="0"/>
                  <a:t>Example: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12345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54321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1419041"/>
                <a:ext cx="10515600" cy="4351338"/>
              </a:xfrm>
              <a:prstGeom prst="rect">
                <a:avLst/>
              </a:prstGeom>
              <a:blipFill>
                <a:blip r:embed="rId3"/>
                <a:stretch>
                  <a:fillRect l="-754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8348865" y="3299741"/>
            <a:ext cx="333957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  <a:cs typeface="Times New Roman" panose="02020603050405020304" pitchFamily="18" charset="0"/>
              </a:rPr>
              <a:t>n=200000</a:t>
            </a:r>
          </a:p>
          <a:p>
            <a:r>
              <a:rPr lang="en-US" sz="1600" dirty="0">
                <a:latin typeface="Consolas" panose="020B0609020204030204" pitchFamily="49" charset="0"/>
                <a:cs typeface="Times New Roman" panose="02020603050405020304" pitchFamily="18" charset="0"/>
              </a:rPr>
              <a:t>x</a:t>
            </a:r>
            <a:r>
              <a:rPr lang="en-US" sz="1600" dirty="0" smtClean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Consolas" panose="020B0609020204030204" pitchFamily="49" charset="0"/>
                <a:cs typeface="Times New Roman" panose="02020603050405020304" pitchFamily="18" charset="0"/>
              </a:rPr>
              <a:t>= numeric(n)</a:t>
            </a:r>
          </a:p>
          <a:p>
            <a:r>
              <a:rPr lang="en-US" sz="1600" dirty="0">
                <a:latin typeface="Consolas" panose="020B0609020204030204" pitchFamily="49" charset="0"/>
                <a:cs typeface="Times New Roman" panose="02020603050405020304" pitchFamily="18" charset="0"/>
              </a:rPr>
              <a:t>y = 1</a:t>
            </a:r>
          </a:p>
          <a:p>
            <a:r>
              <a:rPr lang="en-US" sz="1600" dirty="0">
                <a:latin typeface="Consolas" panose="020B0609020204030204" pitchFamily="49" charset="0"/>
                <a:cs typeface="Times New Roman" panose="02020603050405020304" pitchFamily="18" charset="0"/>
              </a:rPr>
              <a:t>x</a:t>
            </a:r>
            <a:r>
              <a:rPr lang="en-US" sz="1600" dirty="0" smtClean="0">
                <a:latin typeface="Consolas" panose="020B0609020204030204" pitchFamily="49" charset="0"/>
                <a:cs typeface="Times New Roman" panose="02020603050405020304" pitchFamily="18" charset="0"/>
              </a:rPr>
              <a:t>[1</a:t>
            </a:r>
            <a:r>
              <a:rPr lang="en-US" sz="1600" dirty="0">
                <a:latin typeface="Consolas" panose="020B0609020204030204" pitchFamily="49" charset="0"/>
                <a:cs typeface="Times New Roman" panose="02020603050405020304" pitchFamily="18" charset="0"/>
              </a:rPr>
              <a:t>]=y/54321</a:t>
            </a:r>
          </a:p>
          <a:p>
            <a:r>
              <a:rPr lang="en-US" sz="1600" dirty="0">
                <a:latin typeface="Consolas" panose="020B0609020204030204" pitchFamily="49" charset="0"/>
                <a:cs typeface="Times New Roman" panose="02020603050405020304" pitchFamily="18" charset="0"/>
              </a:rPr>
              <a:t>for (</a:t>
            </a:r>
            <a:r>
              <a:rPr lang="en-US" sz="16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latin typeface="Consolas" panose="020B0609020204030204" pitchFamily="49" charset="0"/>
                <a:cs typeface="Times New Roman" panose="02020603050405020304" pitchFamily="18" charset="0"/>
              </a:rPr>
              <a:t> in 2:n) </a:t>
            </a:r>
          </a:p>
          <a:p>
            <a:r>
              <a:rPr lang="en-US" sz="1600" dirty="0">
                <a:latin typeface="Consolas" panose="020B0609020204030204" pitchFamily="49" charset="0"/>
                <a:cs typeface="Times New Roman" panose="02020603050405020304" pitchFamily="18" charset="0"/>
              </a:rPr>
              <a:t>{</a:t>
            </a:r>
          </a:p>
          <a:p>
            <a:r>
              <a:rPr lang="en-US" sz="1600" dirty="0">
                <a:latin typeface="Consolas" panose="020B0609020204030204" pitchFamily="49" charset="0"/>
                <a:cs typeface="Times New Roman" panose="02020603050405020304" pitchFamily="18" charset="0"/>
              </a:rPr>
              <a:t>  y = (12345*y)%%54321</a:t>
            </a:r>
          </a:p>
          <a:p>
            <a:r>
              <a:rPr lang="en-US" sz="1600" dirty="0">
                <a:latin typeface="Consolas" panose="020B0609020204030204" pitchFamily="49" charset="0"/>
                <a:cs typeface="Times New Roman" panose="02020603050405020304" pitchFamily="18" charset="0"/>
              </a:rPr>
              <a:t>  </a:t>
            </a:r>
            <a:r>
              <a:rPr lang="en-US" sz="1600" dirty="0" smtClean="0">
                <a:latin typeface="Consolas" panose="020B0609020204030204" pitchFamily="49" charset="0"/>
                <a:cs typeface="Times New Roman" panose="02020603050405020304" pitchFamily="18" charset="0"/>
              </a:rPr>
              <a:t>x[</a:t>
            </a:r>
            <a:r>
              <a:rPr lang="en-US" sz="1600" dirty="0" err="1" smtClean="0">
                <a:latin typeface="Consolas" panose="020B0609020204030204" pitchFamily="49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latin typeface="Consolas" panose="020B0609020204030204" pitchFamily="49" charset="0"/>
                <a:cs typeface="Times New Roman" panose="02020603050405020304" pitchFamily="18" charset="0"/>
              </a:rPr>
              <a:t>] = y/54321</a:t>
            </a:r>
          </a:p>
          <a:p>
            <a:r>
              <a:rPr lang="en-US" sz="1600" dirty="0">
                <a:latin typeface="Consolas" panose="020B0609020204030204" pitchFamily="49" charset="0"/>
                <a:cs typeface="Times New Roman" panose="02020603050405020304" pitchFamily="18" charset="0"/>
              </a:rPr>
              <a:t>}</a:t>
            </a:r>
          </a:p>
          <a:p>
            <a:r>
              <a:rPr lang="en-US" sz="1600" dirty="0" err="1" smtClean="0">
                <a:latin typeface="Consolas" panose="020B0609020204030204" pitchFamily="49" charset="0"/>
                <a:cs typeface="Times New Roman" panose="02020603050405020304" pitchFamily="18" charset="0"/>
              </a:rPr>
              <a:t>hist</a:t>
            </a:r>
            <a:r>
              <a:rPr lang="en-US" sz="1600" dirty="0" smtClean="0">
                <a:latin typeface="Consolas" panose="020B0609020204030204" pitchFamily="49" charset="0"/>
                <a:cs typeface="Times New Roman" panose="02020603050405020304" pitchFamily="18" charset="0"/>
              </a:rPr>
              <a:t>(</a:t>
            </a:r>
            <a:r>
              <a:rPr lang="en-US" sz="16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x</a:t>
            </a:r>
            <a:r>
              <a:rPr lang="en-US" sz="1600" dirty="0" err="1" smtClean="0">
                <a:latin typeface="Consolas" panose="020B0609020204030204" pitchFamily="49" charset="0"/>
                <a:cs typeface="Times New Roman" panose="02020603050405020304" pitchFamily="18" charset="0"/>
              </a:rPr>
              <a:t>,breaks</a:t>
            </a:r>
            <a:r>
              <a:rPr lang="en-US" sz="1600" dirty="0" smtClean="0">
                <a:latin typeface="Consolas" panose="020B0609020204030204" pitchFamily="49" charset="0"/>
                <a:cs typeface="Times New Roman" panose="02020603050405020304" pitchFamily="18" charset="0"/>
              </a:rPr>
              <a:t>=25)</a:t>
            </a:r>
          </a:p>
        </p:txBody>
      </p:sp>
    </p:spTree>
    <p:extLst>
      <p:ext uri="{BB962C8B-B14F-4D97-AF65-F5344CB8AC3E}">
        <p14:creationId xmlns:p14="http://schemas.microsoft.com/office/powerpoint/2010/main" val="285072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 smtClean="0"/>
                  <a:t>Practically used generator: </a:t>
                </a:r>
                <a:r>
                  <a:rPr lang="en-US" sz="2400" dirty="0" err="1" smtClean="0"/>
                  <a:t>Mersenne</a:t>
                </a:r>
                <a:r>
                  <a:rPr lang="en-US" sz="2400" dirty="0" smtClean="0"/>
                  <a:t>-Twister</a:t>
                </a:r>
              </a:p>
              <a:p>
                <a:r>
                  <a:rPr lang="en-US" sz="2400" dirty="0" smtClean="0"/>
                  <a:t>The seed can be either </a:t>
                </a:r>
                <a:r>
                  <a:rPr lang="en-US" sz="2400" dirty="0" smtClean="0">
                    <a:solidFill>
                      <a:srgbClr val="0000C8"/>
                    </a:solidFill>
                  </a:rPr>
                  <a:t>fixed</a:t>
                </a:r>
                <a:r>
                  <a:rPr lang="en-US" sz="2400" dirty="0" smtClean="0"/>
                  <a:t> for reproducibility</a:t>
                </a:r>
              </a:p>
              <a:p>
                <a:r>
                  <a:rPr lang="en-US" dirty="0"/>
                  <a:t>O</a:t>
                </a:r>
                <a:r>
                  <a:rPr lang="en-US" sz="2400" dirty="0" smtClean="0"/>
                  <a:t>r equal the </a:t>
                </a:r>
                <a:r>
                  <a:rPr lang="en-US" sz="2400" dirty="0" smtClean="0">
                    <a:solidFill>
                      <a:srgbClr val="0000C8"/>
                    </a:solidFill>
                  </a:rPr>
                  <a:t>time</a:t>
                </a:r>
                <a:r>
                  <a:rPr lang="en-US" sz="2400" dirty="0" smtClean="0"/>
                  <a:t> to generate a new sequence in each run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All common software packages have a method for a random number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sz="2400" dirty="0" smtClean="0"/>
                  <a:t> uniformly distributed between [0,1]</a:t>
                </a:r>
              </a:p>
              <a:p>
                <a:pPr lvl="1"/>
                <a:r>
                  <a:rPr lang="en-US" sz="2000" dirty="0" smtClean="0"/>
                  <a:t>This means that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sz="2000" dirty="0" smtClean="0"/>
                  <a:t> will take </a:t>
                </a:r>
                <a:r>
                  <a:rPr lang="en-US" sz="2000" dirty="0"/>
                  <a:t>any value between [0,1] with equal </a:t>
                </a:r>
                <a:r>
                  <a:rPr lang="en-US" sz="2000" dirty="0" smtClean="0"/>
                  <a:t>probability</a:t>
                </a:r>
              </a:p>
              <a:p>
                <a:pPr lvl="1"/>
                <a:r>
                  <a:rPr lang="en-US" dirty="0" smtClean="0"/>
                  <a:t>In R: </a:t>
                </a:r>
                <a:r>
                  <a:rPr lang="en-US" dirty="0" err="1" smtClean="0">
                    <a:latin typeface="Consolas" panose="020B0609020204030204" pitchFamily="49" charset="0"/>
                  </a:rPr>
                  <a:t>runif</a:t>
                </a:r>
                <a:endParaRPr lang="en-US" sz="2000" dirty="0" smtClean="0">
                  <a:latin typeface="Consolas" panose="020B0609020204030204" pitchFamily="49" charset="0"/>
                </a:endParaRPr>
              </a:p>
              <a:p>
                <a:endParaRPr lang="en-US" sz="2400" dirty="0"/>
              </a:p>
              <a:p>
                <a:r>
                  <a:rPr lang="en-US" sz="2400" dirty="0" smtClean="0"/>
                  <a:t>Using draws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sz="2400" dirty="0" smtClean="0"/>
                  <a:t>, we can generate numbers </a:t>
                </a:r>
                <a:r>
                  <a:rPr lang="en-US" dirty="0" smtClean="0"/>
                  <a:t>with any </a:t>
                </a:r>
                <a:r>
                  <a:rPr lang="en-US" sz="2400" dirty="0" smtClean="0"/>
                  <a:t>distribution</a:t>
                </a:r>
                <a:endParaRPr lang="en-US" sz="2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 r="-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8128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 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Mersenne</a:t>
            </a:r>
            <a:r>
              <a:rPr lang="en-US" dirty="0" smtClean="0"/>
              <a:t>-Twister in the US </a:t>
            </a:r>
            <a:r>
              <a:rPr lang="en-US" smtClean="0"/>
              <a:t>lottery draw</a:t>
            </a:r>
            <a:endParaRPr lang="en-US" dirty="0" smtClean="0"/>
          </a:p>
          <a:p>
            <a:r>
              <a:rPr lang="en-US" dirty="0" smtClean="0"/>
              <a:t>https</a:t>
            </a:r>
            <a:r>
              <a:rPr lang="en-US" dirty="0"/>
              <a:t>://www.nytimes.com/interactive/2018/05/03/magazine/money-issue-iowa-lottery-fraud-mystery.html</a:t>
            </a:r>
          </a:p>
        </p:txBody>
      </p:sp>
    </p:spTree>
    <p:extLst>
      <p:ext uri="{BB962C8B-B14F-4D97-AF65-F5344CB8AC3E}">
        <p14:creationId xmlns:p14="http://schemas.microsoft.com/office/powerpoint/2010/main" val="38958741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 those numbers random?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494790"/>
                <a:ext cx="10515600" cy="4351338"/>
              </a:xfrm>
            </p:spPr>
            <p:txBody>
              <a:bodyPr/>
              <a:lstStyle/>
              <a:p>
                <a:r>
                  <a:rPr lang="en-US" sz="2400" dirty="0" smtClean="0"/>
                  <a:t>Subsequent numbers should be independent of each other: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Prob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,…,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Prob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sz="2000" b="0" dirty="0" smtClean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>
                        <a:latin typeface="Cambria Math" panose="02040503050406030204" pitchFamily="18" charset="0"/>
                      </a:rPr>
                      <m:t>Prob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,…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000">
                        <a:latin typeface="Cambria Math" panose="02040503050406030204" pitchFamily="18" charset="0"/>
                      </a:rPr>
                      <m:t>Prob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sz="2000" dirty="0" smtClean="0"/>
              </a:p>
              <a:p>
                <a:r>
                  <a:rPr lang="en-US" sz="2400" dirty="0" smtClean="0"/>
                  <a:t>The probability of each number (or a combination of numbers) should be the same as any other number (or combination)</a:t>
                </a:r>
                <a:endParaRPr lang="en-US" sz="2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494790"/>
                <a:ext cx="10515600" cy="4351338"/>
              </a:xfrm>
              <a:blipFill rotWithShape="0">
                <a:blip r:embed="rId2"/>
                <a:stretch>
                  <a:fillRect l="-754" t="-1961" r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946" y="3829842"/>
            <a:ext cx="4479645" cy="26877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5999" y="4281714"/>
            <a:ext cx="233749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latin typeface="Consolas" panose="020B0609020204030204" pitchFamily="49" charset="0"/>
              </a:rPr>
              <a:t>set.seed(1)</a:t>
            </a:r>
          </a:p>
          <a:p>
            <a:r>
              <a:rPr lang="pt-BR" dirty="0" smtClean="0">
                <a:latin typeface="Consolas" panose="020B0609020204030204" pitchFamily="49" charset="0"/>
              </a:rPr>
              <a:t>n </a:t>
            </a:r>
            <a:r>
              <a:rPr lang="pt-BR" dirty="0">
                <a:latin typeface="Consolas" panose="020B0609020204030204" pitchFamily="49" charset="0"/>
              </a:rPr>
              <a:t>= 10000</a:t>
            </a:r>
          </a:p>
          <a:p>
            <a:r>
              <a:rPr lang="pt-BR" dirty="0">
                <a:latin typeface="Consolas" panose="020B0609020204030204" pitchFamily="49" charset="0"/>
              </a:rPr>
              <a:t>x = runif(n)</a:t>
            </a:r>
          </a:p>
          <a:p>
            <a:r>
              <a:rPr lang="pt-BR" dirty="0">
                <a:latin typeface="Consolas" panose="020B0609020204030204" pitchFamily="49" charset="0"/>
              </a:rPr>
              <a:t>y = runif(n</a:t>
            </a:r>
            <a:r>
              <a:rPr lang="pt-BR" dirty="0" smtClean="0">
                <a:latin typeface="Consolas" panose="020B0609020204030204" pitchFamily="49" charset="0"/>
              </a:rPr>
              <a:t>)</a:t>
            </a:r>
          </a:p>
          <a:p>
            <a:r>
              <a:rPr lang="en-US" dirty="0">
                <a:latin typeface="Consolas" panose="020B0609020204030204" pitchFamily="49" charset="0"/>
              </a:rPr>
              <a:t>plot(</a:t>
            </a:r>
            <a:r>
              <a:rPr lang="en-US" dirty="0" err="1">
                <a:latin typeface="Consolas" panose="020B0609020204030204" pitchFamily="49" charset="0"/>
              </a:rPr>
              <a:t>x,y,pch</a:t>
            </a:r>
            <a:r>
              <a:rPr lang="en-US" dirty="0" smtClean="0">
                <a:latin typeface="Consolas" panose="020B0609020204030204" pitchFamily="49" charset="0"/>
              </a:rPr>
              <a:t>=".”)</a:t>
            </a:r>
            <a:endParaRPr 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197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it possible to generate true random numbers?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Physical </a:t>
            </a:r>
            <a:r>
              <a:rPr lang="en-US" sz="2400" dirty="0"/>
              <a:t>phenomena </a:t>
            </a:r>
            <a:r>
              <a:rPr lang="en-US" sz="2400" dirty="0" smtClean="0"/>
              <a:t>can be exploited </a:t>
            </a:r>
            <a:r>
              <a:rPr lang="en-US" sz="2400" dirty="0"/>
              <a:t>to </a:t>
            </a:r>
            <a:r>
              <a:rPr lang="en-US" sz="2400" dirty="0" smtClean="0"/>
              <a:t>create truly random numbers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Thermal noise (random voltage on a resistor)</a:t>
            </a:r>
          </a:p>
          <a:p>
            <a:pPr lvl="1"/>
            <a:r>
              <a:rPr lang="en-US" sz="2000" dirty="0" smtClean="0"/>
              <a:t>Nuclear decay (number of emitted particles)</a:t>
            </a:r>
          </a:p>
          <a:p>
            <a:pPr lvl="1"/>
            <a:r>
              <a:rPr lang="en-US" sz="2000" dirty="0" smtClean="0"/>
              <a:t>Human behavior (moving a mouse)</a:t>
            </a:r>
          </a:p>
          <a:p>
            <a:pPr lvl="1"/>
            <a:endParaRPr lang="en-US" dirty="0"/>
          </a:p>
          <a:p>
            <a:r>
              <a:rPr lang="en-US" dirty="0" smtClean="0"/>
              <a:t>Such methods are typically not used in bioinformatics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439" y="2977106"/>
            <a:ext cx="1895475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84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Basic method</a:t>
            </a:r>
          </a:p>
          <a:p>
            <a:r>
              <a:rPr lang="en-US" dirty="0" smtClean="0">
                <a:solidFill>
                  <a:srgbClr val="0000C8"/>
                </a:solidFill>
              </a:rPr>
              <a:t>Discrete random variables</a:t>
            </a:r>
          </a:p>
          <a:p>
            <a:r>
              <a:rPr lang="en-US" dirty="0" smtClean="0"/>
              <a:t>Continuous random variables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98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Generating integer</a:t>
                </a:r>
                <a:r>
                  <a:rPr lang="en-US" dirty="0"/>
                  <a:t>s</a:t>
                </a:r>
                <a:r>
                  <a:rPr lang="en-US" dirty="0" smtClean="0"/>
                  <a:t> using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826" t="-28723" b="-40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45115"/>
                <a:ext cx="10515600" cy="4781461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In practice, we often only have a method to generate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What if we need random integer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400" dirty="0" smtClean="0"/>
                  <a:t> between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4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400" dirty="0" smtClean="0"/>
                  <a:t>?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Draw a random number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sz="2400" dirty="0" smtClean="0"/>
                  <a:t> uniformly distributed in (0,1]</a:t>
                </a:r>
              </a:p>
              <a:p>
                <a:r>
                  <a:rPr lang="en-US" sz="2400" dirty="0" smtClean="0"/>
                  <a:t>Calculate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00C8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 dirty="0" smtClean="0">
                        <a:solidFill>
                          <a:srgbClr val="0000C8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solidFill>
                          <a:srgbClr val="0000C8"/>
                        </a:solidFill>
                        <a:latin typeface="Cambria Math" panose="02040503050406030204" pitchFamily="18" charset="0"/>
                      </a:rPr>
                      <m:t>𝑁𝑈</m:t>
                    </m:r>
                  </m:oMath>
                </a14:m>
                <a:endParaRPr lang="en-US" sz="2400" i="1" dirty="0" smtClean="0"/>
              </a:p>
              <a:p>
                <a:r>
                  <a:rPr lang="en-US" sz="2400" dirty="0" smtClean="0"/>
                  <a:t>The desired number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400" dirty="0" smtClean="0"/>
                  <a:t> is the </a:t>
                </a:r>
                <a:r>
                  <a:rPr lang="en-US" sz="2400" dirty="0" smtClean="0">
                    <a:solidFill>
                      <a:srgbClr val="0000C8"/>
                    </a:solidFill>
                  </a:rPr>
                  <a:t>ceiling</a:t>
                </a:r>
                <a:r>
                  <a:rPr lang="en-US" sz="2400" dirty="0" smtClean="0"/>
                  <a:t>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sz="2400" dirty="0" smtClean="0"/>
              </a:p>
              <a:p>
                <a:pPr lvl="1"/>
                <a:endParaRPr lang="en-US" sz="2000" dirty="0" smtClean="0"/>
              </a:p>
              <a:p>
                <a:r>
                  <a:rPr lang="en-US" sz="2000" dirty="0" smtClean="0"/>
                  <a:t>Ceiling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000" dirty="0" smtClean="0"/>
                  <a:t>: The smallest integer that’s larger than or equal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000" i="1" dirty="0" smtClean="0"/>
                  <a:t> </a:t>
                </a:r>
                <a:r>
                  <a:rPr lang="en-US" sz="2000" dirty="0" smtClean="0"/>
                  <a:t>(rounding upwards)</a:t>
                </a:r>
                <a:endParaRPr lang="en-US" sz="2000" dirty="0"/>
              </a:p>
              <a:p>
                <a:r>
                  <a:rPr lang="en-US" sz="2000" i="1" dirty="0" smtClean="0"/>
                  <a:t>ceil</a:t>
                </a:r>
                <a:r>
                  <a:rPr lang="en-US" sz="2000" dirty="0" smtClean="0"/>
                  <a:t>[1.1]=2, </a:t>
                </a:r>
                <a:r>
                  <a:rPr lang="en-US" sz="2000" i="1" dirty="0" smtClean="0"/>
                  <a:t>ceil</a:t>
                </a:r>
                <a:r>
                  <a:rPr lang="en-US" sz="2000" dirty="0" smtClean="0"/>
                  <a:t>[4]=4, </a:t>
                </a:r>
                <a:r>
                  <a:rPr lang="en-US" sz="2000" i="1" dirty="0" smtClean="0"/>
                  <a:t>ceil</a:t>
                </a:r>
                <a:r>
                  <a:rPr lang="en-US" sz="2000" dirty="0" smtClean="0"/>
                  <a:t>[0.8]=1, </a:t>
                </a:r>
                <a:r>
                  <a:rPr lang="en-US" sz="2000" i="1" dirty="0" smtClean="0"/>
                  <a:t>ceil</a:t>
                </a:r>
                <a:r>
                  <a:rPr lang="en-US" sz="2000" dirty="0" smtClean="0"/>
                  <a:t>[5.23]=6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45115"/>
                <a:ext cx="10515600" cy="4781461"/>
              </a:xfrm>
              <a:blipFill>
                <a:blip r:embed="rId3"/>
                <a:stretch>
                  <a:fillRect l="-754" t="-1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8914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Generating integers within a range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781461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Draw a random number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sz="2400" dirty="0" smtClean="0"/>
                  <a:t>, uniformly distributed in (0,1]</a:t>
                </a:r>
              </a:p>
              <a:p>
                <a:r>
                  <a:rPr lang="en-US" sz="2400" dirty="0" smtClean="0"/>
                  <a:t>The desired number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400" dirty="0" smtClean="0"/>
                  <a:t> is the ceiling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𝑁𝑈</m:t>
                    </m:r>
                  </m:oMath>
                </a14:m>
                <a:endParaRPr lang="en-US" sz="2400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Example: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en-US" sz="2400" dirty="0" smtClean="0"/>
              </a:p>
              <a:p>
                <a:endParaRPr lang="en-US" sz="2400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23</m:t>
                    </m:r>
                  </m:oMath>
                </a14:m>
                <a:r>
                  <a:rPr lang="en-US" sz="2000" dirty="0" smtClean="0"/>
                  <a:t> 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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𝑋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2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.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3</m:t>
                    </m:r>
                  </m:oMath>
                </a14:m>
                <a:r>
                  <a:rPr lang="en-US" sz="2000" dirty="0" smtClean="0">
                    <a:sym typeface="Wingdings" panose="05000000000000000000" pitchFamily="2" charset="2"/>
                  </a:rPr>
                  <a:t> 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𝑅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3</m:t>
                    </m:r>
                  </m:oMath>
                </a14:m>
                <a:endParaRPr lang="en-US" sz="2000" dirty="0" smtClean="0">
                  <a:sym typeface="Wingdings" panose="05000000000000000000" pitchFamily="2" charset="2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𝑈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0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.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78</m:t>
                    </m:r>
                  </m:oMath>
                </a14:m>
                <a:r>
                  <a:rPr lang="en-US" sz="2000" dirty="0" smtClean="0">
                    <a:sym typeface="Wingdings" panose="05000000000000000000" pitchFamily="2" charset="2"/>
                  </a:rPr>
                  <a:t> 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𝑋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7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.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8</m:t>
                    </m:r>
                  </m:oMath>
                </a14:m>
                <a:r>
                  <a:rPr lang="en-US" sz="2000" dirty="0" smtClean="0">
                    <a:sym typeface="Wingdings" panose="05000000000000000000" pitchFamily="2" charset="2"/>
                  </a:rPr>
                  <a:t> 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𝑅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8</m:t>
                    </m:r>
                  </m:oMath>
                </a14:m>
                <a:endParaRPr lang="en-US" sz="2000" dirty="0" smtClean="0">
                  <a:sym typeface="Wingdings" panose="05000000000000000000" pitchFamily="2" charset="2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𝑈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0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.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03</m:t>
                    </m:r>
                  </m:oMath>
                </a14:m>
                <a:r>
                  <a:rPr lang="en-US" sz="2000" dirty="0" smtClean="0">
                    <a:sym typeface="Wingdings" panose="05000000000000000000" pitchFamily="2" charset="2"/>
                  </a:rPr>
                  <a:t> 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𝑋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0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.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3</m:t>
                    </m:r>
                  </m:oMath>
                </a14:m>
                <a:r>
                  <a:rPr lang="en-US" sz="2000" dirty="0" smtClean="0">
                    <a:sym typeface="Wingdings" panose="05000000000000000000" pitchFamily="2" charset="2"/>
                  </a:rPr>
                  <a:t> 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𝑅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1</m:t>
                    </m:r>
                  </m:oMath>
                </a14:m>
                <a:endParaRPr lang="en-US" sz="2000" dirty="0" smtClean="0">
                  <a:sym typeface="Wingdings" panose="05000000000000000000" pitchFamily="2" charset="2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𝑈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0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.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91</m:t>
                    </m:r>
                  </m:oMath>
                </a14:m>
                <a:r>
                  <a:rPr lang="en-US" sz="2000" dirty="0" smtClean="0">
                    <a:sym typeface="Wingdings" panose="05000000000000000000" pitchFamily="2" charset="2"/>
                  </a:rPr>
                  <a:t> 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𝑋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9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.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1</m:t>
                    </m:r>
                  </m:oMath>
                </a14:m>
                <a:r>
                  <a:rPr lang="en-US" sz="2000" dirty="0" smtClean="0">
                    <a:sym typeface="Wingdings" panose="05000000000000000000" pitchFamily="2" charset="2"/>
                  </a:rPr>
                  <a:t> 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𝑅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10</m:t>
                    </m:r>
                  </m:oMath>
                </a14:m>
                <a:endParaRPr lang="en-US" sz="2000" dirty="0" smtClean="0">
                  <a:sym typeface="Wingdings" panose="05000000000000000000" pitchFamily="2" charset="2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𝑈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0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.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6</m:t>
                    </m:r>
                  </m:oMath>
                </a14:m>
                <a:r>
                  <a:rPr lang="en-US" sz="2000" dirty="0" smtClean="0">
                    <a:sym typeface="Wingdings" panose="05000000000000000000" pitchFamily="2" charset="2"/>
                  </a:rPr>
                  <a:t> 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𝑋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6</m:t>
                    </m:r>
                  </m:oMath>
                </a14:m>
                <a:r>
                  <a:rPr lang="en-US" sz="2000" dirty="0" smtClean="0">
                    <a:sym typeface="Wingdings" panose="05000000000000000000" pitchFamily="2" charset="2"/>
                  </a:rPr>
                  <a:t> 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𝑅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6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781461"/>
              </a:xfrm>
              <a:blipFill>
                <a:blip r:embed="rId2"/>
                <a:stretch>
                  <a:fillRect l="-812" t="-1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813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 variables: reminder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68076"/>
                <a:ext cx="10515600" cy="4010829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A random variable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400" dirty="0" smtClean="0"/>
                  <a:t> can take different numbers with certain probabilities based on the results of an experiment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Example: roll a die.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400" dirty="0" smtClean="0"/>
                  <a:t> can be:</a:t>
                </a:r>
              </a:p>
              <a:p>
                <a:pPr lvl="1"/>
                <a:r>
                  <a:rPr lang="en-US" sz="2000" dirty="0" smtClean="0"/>
                  <a:t>The number drawn</a:t>
                </a:r>
              </a:p>
              <a:p>
                <a:pPr lvl="1"/>
                <a:r>
                  <a:rPr lang="en-US" sz="2000" dirty="0" smtClean="0"/>
                  <a:t>1 if the number is even, 0 if odd</a:t>
                </a:r>
              </a:p>
              <a:p>
                <a:pPr lvl="1"/>
                <a:r>
                  <a:rPr lang="en-US" sz="2000" dirty="0" smtClean="0"/>
                  <a:t>The square of the number drawn</a:t>
                </a:r>
              </a:p>
              <a:p>
                <a:pPr lvl="1"/>
                <a:r>
                  <a:rPr lang="en-US" sz="2000" dirty="0" smtClean="0"/>
                  <a:t>The sum of the numbers drawn in two rolls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68076"/>
                <a:ext cx="10515600" cy="4010829"/>
              </a:xfrm>
              <a:blipFill>
                <a:blip r:embed="rId2"/>
                <a:stretch>
                  <a:fillRect l="-754" t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037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 variables: reminder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52573"/>
                <a:ext cx="10515600" cy="4783572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>
                    <a:solidFill>
                      <a:srgbClr val="0000C8"/>
                    </a:solidFill>
                  </a:rPr>
                  <a:t>Discrete</a:t>
                </a:r>
                <a:r>
                  <a:rPr lang="en-US" sz="2400" dirty="0" smtClean="0"/>
                  <a:t> random variables can take only specific values: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baseline="-25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,…,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baseline="-25000" dirty="0" err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sz="2400" i="1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The </a:t>
                </a:r>
                <a:r>
                  <a:rPr lang="en-US" sz="2400" dirty="0" smtClean="0">
                    <a:solidFill>
                      <a:srgbClr val="0000C8"/>
                    </a:solidFill>
                  </a:rPr>
                  <a:t>distribution</a:t>
                </a:r>
                <a:r>
                  <a:rPr lang="en-US" sz="2400" dirty="0" smtClean="0"/>
                  <a:t>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400" dirty="0" smtClean="0"/>
                  <a:t> is the list of possible values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baseline="-25000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baseline="-25000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,…,</m:t>
                    </m:r>
                    <m:r>
                      <a:rPr lang="en-US" sz="2400" i="1" dirty="0" err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baseline="-25000" dirty="0" err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i="1" dirty="0" smtClean="0"/>
                  <a:t> </a:t>
                </a:r>
                <a:r>
                  <a:rPr lang="en-US" sz="2400" dirty="0" smtClean="0"/>
                  <a:t>along with their probabilities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 baseline="-25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,…,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 baseline="-25000" dirty="0" err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 smtClean="0"/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,…,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sz="2400" dirty="0" smtClean="0"/>
              </a:p>
              <a:p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2400" b="0" dirty="0" smtClean="0"/>
              </a:p>
              <a:p>
                <a:endParaRPr lang="en-US" dirty="0"/>
              </a:p>
              <a:p>
                <a:r>
                  <a:rPr lang="en-US" sz="2400" dirty="0" smtClean="0"/>
                  <a:t>To draw discrete random variables with an </a:t>
                </a:r>
                <a:r>
                  <a:rPr lang="en-US" sz="2400" dirty="0" smtClean="0">
                    <a:solidFill>
                      <a:srgbClr val="0000C8"/>
                    </a:solidFill>
                  </a:rPr>
                  <a:t>arbitrary</a:t>
                </a:r>
                <a:r>
                  <a:rPr lang="en-US" sz="2400" dirty="0" smtClean="0"/>
                  <a:t> distribution, we use the </a:t>
                </a:r>
                <a:r>
                  <a:rPr lang="en-US" sz="2400" dirty="0" smtClean="0">
                    <a:solidFill>
                      <a:srgbClr val="0000C8"/>
                    </a:solidFill>
                  </a:rPr>
                  <a:t>inverse transformation method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52573"/>
                <a:ext cx="10515600" cy="4783572"/>
              </a:xfrm>
              <a:blipFill>
                <a:blip r:embed="rId2"/>
                <a:stretch>
                  <a:fillRect l="-754" t="-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3531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inverse transformation method: 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524954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Suppose we are given the distribution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US" sz="2000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sz="2000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2000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To draw numbers:</a:t>
                </a:r>
              </a:p>
              <a:p>
                <a:r>
                  <a:rPr lang="en-US" sz="2400" dirty="0" smtClean="0"/>
                  <a:t>First, draw a number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sz="2400" dirty="0" smtClean="0"/>
                  <a:t> uniformly distributed between [0,1]</a:t>
                </a:r>
              </a:p>
              <a:p>
                <a:r>
                  <a:rPr lang="en-US" sz="2400" dirty="0" smtClean="0"/>
                  <a:t>Then, set: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if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&lt;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if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&lt;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if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&lt;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524954"/>
              </a:xfrm>
              <a:blipFill>
                <a:blip r:embed="rId2"/>
                <a:stretch>
                  <a:fillRect l="-812" t="-18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7507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inverse transformation method: why?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524954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Suppose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sz="2400" dirty="0" smtClean="0"/>
                  <a:t> is a random variable with equal probability to take any value in [0,1]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The </a:t>
                </a:r>
                <a:r>
                  <a:rPr lang="en-US" dirty="0" smtClean="0">
                    <a:solidFill>
                      <a:srgbClr val="0000C8"/>
                    </a:solidFill>
                  </a:rPr>
                  <a:t>probability</a:t>
                </a:r>
                <a:r>
                  <a:rPr lang="en-US" dirty="0" smtClean="0"/>
                  <a:t>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sz="2400" dirty="0" smtClean="0"/>
                  <a:t> to take value in an </a:t>
                </a:r>
                <a:r>
                  <a:rPr lang="en-US" sz="2400" dirty="0" smtClean="0">
                    <a:solidFill>
                      <a:srgbClr val="0000C8"/>
                    </a:solidFill>
                  </a:rPr>
                  <a:t>interval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400" dirty="0" smtClean="0"/>
                  <a:t> is equal to the </a:t>
                </a:r>
                <a:r>
                  <a:rPr lang="en-US" sz="2400" dirty="0" smtClean="0">
                    <a:solidFill>
                      <a:srgbClr val="0000C8"/>
                    </a:solidFill>
                  </a:rPr>
                  <a:t>length</a:t>
                </a:r>
                <a:r>
                  <a:rPr lang="en-US" sz="2400" dirty="0" smtClean="0"/>
                  <a:t> of the interval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524954"/>
              </a:xfrm>
              <a:blipFill>
                <a:blip r:embed="rId2"/>
                <a:stretch>
                  <a:fillRect l="-812" t="-1884" r="-2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4193918" y="4574282"/>
            <a:ext cx="1345173" cy="32004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536173" y="4574282"/>
            <a:ext cx="1603453" cy="32004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81375" y="4574282"/>
            <a:ext cx="1263919" cy="32004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37465" y="4858859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88841" y="4858859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310030" y="4869994"/>
                <a:ext cx="4290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𝑎</m:t>
                      </m:r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0030" y="4869994"/>
                <a:ext cx="42909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895048" y="4868691"/>
                <a:ext cx="43505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𝑏</m:t>
                      </m:r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048" y="4868691"/>
                <a:ext cx="435054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Left Brace 12"/>
          <p:cNvSpPr/>
          <p:nvPr/>
        </p:nvSpPr>
        <p:spPr>
          <a:xfrm rot="5400000" flipH="1">
            <a:off x="6102679" y="4739058"/>
            <a:ext cx="362029" cy="1495042"/>
          </a:xfrm>
          <a:prstGeom prst="leftBrace">
            <a:avLst>
              <a:gd name="adj1" fmla="val 39173"/>
              <a:gd name="adj2" fmla="val 48979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446213" y="5725559"/>
                <a:ext cx="389908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Prob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⁡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&lt;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𝑈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&lt;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6213" y="5725559"/>
                <a:ext cx="3899081" cy="461665"/>
              </a:xfrm>
              <a:prstGeom prst="rect">
                <a:avLst/>
              </a:prstGeom>
              <a:blipFill>
                <a:blip r:embed="rId5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904605" y="3863362"/>
                <a:ext cx="27061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Possible values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𝑈</m:t>
                    </m:r>
                  </m:oMath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4605" y="3863362"/>
                <a:ext cx="2706190" cy="461665"/>
              </a:xfrm>
              <a:prstGeom prst="rect">
                <a:avLst/>
              </a:prstGeom>
              <a:blipFill>
                <a:blip r:embed="rId6"/>
                <a:stretch>
                  <a:fillRect l="-3612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/>
          <p:nvPr/>
        </p:nvCxnSpPr>
        <p:spPr>
          <a:xfrm>
            <a:off x="4168067" y="4397920"/>
            <a:ext cx="4179266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215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D0CFED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inverse transformation method: why?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526353"/>
                <a:ext cx="10515600" cy="4524954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Back to the example: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US" sz="2000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sz="2000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2000" dirty="0" smtClean="0"/>
              </a:p>
              <a:p>
                <a:r>
                  <a:rPr lang="en-US" sz="2400" dirty="0" smtClean="0"/>
                  <a:t>Why does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400" dirty="0" smtClean="0"/>
                  <a:t> have the desired distribution?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526353"/>
                <a:ext cx="10515600" cy="4524954"/>
              </a:xfrm>
              <a:blipFill>
                <a:blip r:embed="rId2"/>
                <a:stretch>
                  <a:fillRect l="-754" t="-18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/>
          <p:cNvGrpSpPr/>
          <p:nvPr/>
        </p:nvGrpSpPr>
        <p:grpSpPr>
          <a:xfrm>
            <a:off x="4155452" y="3627388"/>
            <a:ext cx="4464282" cy="2099442"/>
            <a:chOff x="6461487" y="1266810"/>
            <a:chExt cx="4464282" cy="2099442"/>
          </a:xfrm>
        </p:grpSpPr>
        <p:sp>
          <p:nvSpPr>
            <p:cNvPr id="4" name="Rectangle 3"/>
            <p:cNvSpPr/>
            <p:nvPr/>
          </p:nvSpPr>
          <p:spPr>
            <a:xfrm>
              <a:off x="6617940" y="1977730"/>
              <a:ext cx="1682496" cy="320040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1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8300436" y="1977730"/>
              <a:ext cx="1975104" cy="320040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3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0275540" y="1977730"/>
              <a:ext cx="493776" cy="320040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6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461487" y="2262307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0612863" y="2262307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070831" y="2273442"/>
              <a:ext cx="5052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0.4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0017161" y="2262307"/>
              <a:ext cx="5052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0.9</a:t>
              </a:r>
            </a:p>
          </p:txBody>
        </p:sp>
        <p:sp>
          <p:nvSpPr>
            <p:cNvPr id="11" name="Left Brace 10"/>
            <p:cNvSpPr/>
            <p:nvPr/>
          </p:nvSpPr>
          <p:spPr>
            <a:xfrm rot="5400000" flipH="1">
              <a:off x="7344134" y="1954052"/>
              <a:ext cx="247937" cy="1664665"/>
            </a:xfrm>
            <a:prstGeom prst="leftBrace">
              <a:avLst>
                <a:gd name="adj1" fmla="val 39173"/>
                <a:gd name="adj2" fmla="val 48979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267164" y="2965282"/>
              <a:ext cx="5052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0.4</a:t>
              </a:r>
            </a:p>
          </p:txBody>
        </p:sp>
        <p:sp>
          <p:nvSpPr>
            <p:cNvPr id="13" name="Left Brace 12"/>
            <p:cNvSpPr/>
            <p:nvPr/>
          </p:nvSpPr>
          <p:spPr>
            <a:xfrm rot="5400000" flipH="1">
              <a:off x="9184263" y="1824645"/>
              <a:ext cx="253505" cy="1929046"/>
            </a:xfrm>
            <a:prstGeom prst="leftBrace">
              <a:avLst>
                <a:gd name="adj1" fmla="val 39173"/>
                <a:gd name="adj2" fmla="val 48979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9058381" y="2965282"/>
              <a:ext cx="5052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0.5</a:t>
              </a:r>
            </a:p>
          </p:txBody>
        </p:sp>
        <p:sp>
          <p:nvSpPr>
            <p:cNvPr id="15" name="Left Brace 14"/>
            <p:cNvSpPr/>
            <p:nvPr/>
          </p:nvSpPr>
          <p:spPr>
            <a:xfrm rot="5400000" flipH="1">
              <a:off x="10440361" y="2563287"/>
              <a:ext cx="208663" cy="446193"/>
            </a:xfrm>
            <a:prstGeom prst="leftBrace">
              <a:avLst>
                <a:gd name="adj1" fmla="val 39173"/>
                <a:gd name="adj2" fmla="val 48979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0321596" y="2966142"/>
              <a:ext cx="5052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0.1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7328627" y="1266810"/>
                  <a:ext cx="270619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Possible values of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𝑈</m:t>
                      </m:r>
                    </m:oMath>
                  </a14:m>
                  <a:endPara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28627" y="1266810"/>
                  <a:ext cx="2706190" cy="461665"/>
                </a:xfrm>
                <a:prstGeom prst="rect">
                  <a:avLst/>
                </a:prstGeom>
                <a:blipFill>
                  <a:blip r:embed="rId3"/>
                  <a:stretch>
                    <a:fillRect l="-3612" t="-10667" b="-30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" name="Straight Arrow Connector 18"/>
            <p:cNvCxnSpPr/>
            <p:nvPr/>
          </p:nvCxnSpPr>
          <p:spPr>
            <a:xfrm>
              <a:off x="6592089" y="1801368"/>
              <a:ext cx="417926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565283" y="6110263"/>
                <a:ext cx="16215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Values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𝑋</m:t>
                    </m:r>
                  </m:oMath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5283" y="6110263"/>
                <a:ext cx="1621598" cy="461665"/>
              </a:xfrm>
              <a:prstGeom prst="rect">
                <a:avLst/>
              </a:prstGeom>
              <a:blipFill>
                <a:blip r:embed="rId4"/>
                <a:stretch>
                  <a:fillRect l="-6015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798887" y="5611430"/>
            <a:ext cx="17379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Probabilities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4067183" y="4489094"/>
            <a:ext cx="934162" cy="1570323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4916621" y="4555773"/>
            <a:ext cx="1931129" cy="1510914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498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inverse transformation </a:t>
            </a:r>
            <a:r>
              <a:rPr lang="en-US" dirty="0" smtClean="0"/>
              <a:t>method: formal definition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603968"/>
                <a:ext cx="10515600" cy="4374045"/>
              </a:xfrm>
            </p:spPr>
            <p:txBody>
              <a:bodyPr>
                <a:noAutofit/>
              </a:bodyPr>
              <a:lstStyle/>
              <a:p>
                <a:r>
                  <a:rPr lang="en-US" sz="2400" dirty="0" smtClean="0"/>
                  <a:t>Denote the values as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,…,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baseline="-25000" dirty="0" err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dirty="0" smtClean="0"/>
                  <a:t> and the probabilities as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,…,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 baseline="-25000" dirty="0" err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sz="2400" dirty="0"/>
              </a:p>
              <a:p>
                <a:endParaRPr lang="en-US" sz="2400" dirty="0" smtClean="0"/>
              </a:p>
              <a:p>
                <a:r>
                  <a:rPr lang="en-US" dirty="0" smtClean="0"/>
                  <a:t>To generate a sample from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 smtClean="0"/>
                  <a:t>:</a:t>
                </a:r>
              </a:p>
              <a:p>
                <a:pPr lvl="1"/>
                <a:endParaRPr lang="en-US" dirty="0" smtClean="0"/>
              </a:p>
              <a:p>
                <a:r>
                  <a:rPr lang="en-US" dirty="0" smtClean="0">
                    <a:solidFill>
                      <a:srgbClr val="0070C0"/>
                    </a:solidFill>
                  </a:rPr>
                  <a:t>Draw </a:t>
                </a:r>
                <a:r>
                  <a:rPr lang="en-US" dirty="0">
                    <a:solidFill>
                      <a:srgbClr val="0070C0"/>
                    </a:solidFill>
                  </a:rPr>
                  <a:t>a number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uniformly distributed between [0,1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]</a:t>
                </a:r>
              </a:p>
              <a:p>
                <a:r>
                  <a:rPr lang="en-US" dirty="0" smtClean="0">
                    <a:solidFill>
                      <a:srgbClr val="0070C0"/>
                    </a:solidFill>
                  </a:rPr>
                  <a:t>Set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srgbClr val="0070C0"/>
                    </a:solidFill>
                  </a:rPr>
                  <a:t>  if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sSub>
                          <m:sSubPr>
                            <m:ctrlPr>
                              <a:rPr lang="en-US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nary>
                      <m:naryPr>
                        <m:chr m:val="∑"/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dirty="0" smtClean="0"/>
              </a:p>
              <a:p>
                <a:endParaRPr lang="en-US" sz="2400" dirty="0" smtClean="0"/>
              </a:p>
              <a:p>
                <a:r>
                  <a:rPr lang="en-US" sz="2000" dirty="0" smtClean="0"/>
                  <a:t>(By convention, for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000" dirty="0" smtClean="0"/>
                  <a:t>, we define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 smtClean="0"/>
                  <a:t>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603968"/>
                <a:ext cx="10515600" cy="4374045"/>
              </a:xfrm>
              <a:blipFill>
                <a:blip r:embed="rId2"/>
                <a:stretch>
                  <a:fillRect l="-812" t="-19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918481" y="3234811"/>
            <a:ext cx="7183301" cy="1177615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68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inverse transformation </a:t>
            </a:r>
            <a:r>
              <a:rPr lang="en-US" dirty="0" smtClean="0"/>
              <a:t>method: why?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92965" y="1623633"/>
                <a:ext cx="10515600" cy="5012264"/>
              </a:xfrm>
            </p:spPr>
            <p:txBody>
              <a:bodyPr>
                <a:noAutofit/>
              </a:bodyPr>
              <a:lstStyle/>
              <a:p>
                <a:r>
                  <a:rPr lang="en-US" dirty="0" smtClean="0">
                    <a:solidFill>
                      <a:schemeClr val="tx1"/>
                    </a:solidFill>
                  </a:rPr>
                  <a:t>Draw </a:t>
                </a:r>
                <a:r>
                  <a:rPr lang="en-US" dirty="0">
                    <a:solidFill>
                      <a:schemeClr val="tx1"/>
                    </a:solidFill>
                  </a:rPr>
                  <a:t>a number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uniformly distributed between [0,1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]</a:t>
                </a:r>
              </a:p>
              <a:p>
                <a:r>
                  <a:rPr lang="en-US" dirty="0" smtClean="0">
                    <a:solidFill>
                      <a:schemeClr val="tx1"/>
                    </a:solidFill>
                  </a:rPr>
                  <a:t>Set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schemeClr val="tx1"/>
                    </a:solidFill>
                  </a:rPr>
                  <a:t>  if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  <m:e>
                        <m:sSub>
                          <m:sSubPr>
                            <m:ctrlP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nary>
                      <m:naryPr>
                        <m:chr m:val="∑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dirty="0" smtClean="0">
                  <a:solidFill>
                    <a:schemeClr val="tx1"/>
                  </a:solidFill>
                </a:endParaRPr>
              </a:p>
              <a:p>
                <a:endParaRPr lang="en-US" sz="2400" dirty="0" smtClean="0"/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92965" y="1623633"/>
                <a:ext cx="10515600" cy="5012264"/>
              </a:xfrm>
              <a:blipFill>
                <a:blip r:embed="rId2"/>
                <a:stretch>
                  <a:fillRect l="-754" t="-17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60673080"/>
                  </p:ext>
                </p:extLst>
              </p:nvPr>
            </p:nvGraphicFramePr>
            <p:xfrm>
              <a:off x="574419" y="3267764"/>
              <a:ext cx="5690409" cy="267519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28017">
                      <a:extLst>
                        <a:ext uri="{9D8B030D-6E8A-4147-A177-3AD203B41FA5}">
                          <a16:colId xmlns:a16="http://schemas.microsoft.com/office/drawing/2014/main" val="2524077532"/>
                        </a:ext>
                      </a:extLst>
                    </a:gridCol>
                    <a:gridCol w="3530520">
                      <a:extLst>
                        <a:ext uri="{9D8B030D-6E8A-4147-A177-3AD203B41FA5}">
                          <a16:colId xmlns:a16="http://schemas.microsoft.com/office/drawing/2014/main" val="3124138006"/>
                        </a:ext>
                      </a:extLst>
                    </a:gridCol>
                    <a:gridCol w="1331872">
                      <a:extLst>
                        <a:ext uri="{9D8B030D-6E8A-4147-A177-3AD203B41FA5}">
                          <a16:colId xmlns:a16="http://schemas.microsoft.com/office/drawing/2014/main" val="206830707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𝑋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Event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Probability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456152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0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&lt;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𝑈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≤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255364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&lt;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𝑈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≤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3573256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&lt;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𝑈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≤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651801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… 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…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…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297929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+…+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𝑘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&lt;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𝑈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≤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+…+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𝑘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9573783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60673080"/>
                  </p:ext>
                </p:extLst>
              </p:nvPr>
            </p:nvGraphicFramePr>
            <p:xfrm>
              <a:off x="574419" y="3267764"/>
              <a:ext cx="5690409" cy="267519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28017">
                      <a:extLst>
                        <a:ext uri="{9D8B030D-6E8A-4147-A177-3AD203B41FA5}">
                          <a16:colId xmlns:a16="http://schemas.microsoft.com/office/drawing/2014/main" val="2524077532"/>
                        </a:ext>
                      </a:extLst>
                    </a:gridCol>
                    <a:gridCol w="3530520">
                      <a:extLst>
                        <a:ext uri="{9D8B030D-6E8A-4147-A177-3AD203B41FA5}">
                          <a16:colId xmlns:a16="http://schemas.microsoft.com/office/drawing/2014/main" val="3124138006"/>
                        </a:ext>
                      </a:extLst>
                    </a:gridCol>
                    <a:gridCol w="1331872">
                      <a:extLst>
                        <a:ext uri="{9D8B030D-6E8A-4147-A177-3AD203B41FA5}">
                          <a16:colId xmlns:a16="http://schemas.microsoft.com/office/drawing/2014/main" val="2068307078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35" t="-7692" r="-588235" b="-58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Event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Probability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4561528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35" t="-107692" r="-588235" b="-48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3661" t="-107692" r="-38169" b="-48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26941" t="-107692" r="-913" b="-48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255364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35" t="-207692" r="-588235" b="-38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3661" t="-207692" r="-38169" b="-38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26941" t="-207692" r="-913" b="-38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3573256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35" t="-307692" r="-588235" b="-28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3661" t="-307692" r="-38169" b="-28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26941" t="-307692" r="-913" b="-28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6518018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35" t="-407692" r="-588235" b="-18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3661" t="-407692" r="-38169" b="-18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26941" t="-407692" r="-913" b="-18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29792915"/>
                      </a:ext>
                    </a:extLst>
                  </a:tr>
                  <a:tr h="6939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35" t="-289474" r="-588235" b="-61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3661" t="-289474" r="-38169" b="-61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26941" t="-289474" r="-913" b="-614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9573783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7064646" y="3921508"/>
                <a:ext cx="799818" cy="396000"/>
              </a:xfrm>
              <a:prstGeom prst="rect">
                <a:avLst/>
              </a:prstGeom>
              <a:solidFill>
                <a:schemeClr val="bg2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646" y="3921508"/>
                <a:ext cx="799818" cy="396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7864464" y="3921508"/>
                <a:ext cx="1156171" cy="396000"/>
              </a:xfrm>
              <a:prstGeom prst="rect">
                <a:avLst/>
              </a:prstGeom>
              <a:solidFill>
                <a:schemeClr val="bg2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4464" y="3921508"/>
                <a:ext cx="1156171" cy="396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6927537" y="4290892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53806" y="4290892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602955" y="4271228"/>
                <a:ext cx="49699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2955" y="4271228"/>
                <a:ext cx="496995" cy="400110"/>
              </a:xfrm>
              <a:prstGeom prst="rect">
                <a:avLst/>
              </a:prstGeom>
              <a:blipFill>
                <a:blip r:embed="rId6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9903287" y="4303288"/>
                <a:ext cx="13284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3287" y="4303288"/>
                <a:ext cx="1328441" cy="338554"/>
              </a:xfrm>
              <a:prstGeom prst="rect">
                <a:avLst/>
              </a:prstGeom>
              <a:blipFill>
                <a:blip r:embed="rId7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Left Brace 11"/>
          <p:cNvSpPr/>
          <p:nvPr/>
        </p:nvSpPr>
        <p:spPr>
          <a:xfrm rot="5400000" flipH="1">
            <a:off x="9609288" y="4098238"/>
            <a:ext cx="288000" cy="1465305"/>
          </a:xfrm>
          <a:prstGeom prst="leftBrace">
            <a:avLst>
              <a:gd name="adj1" fmla="val 39173"/>
              <a:gd name="adj2" fmla="val 48979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9549677" y="5002959"/>
                <a:ext cx="5659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9677" y="5002959"/>
                <a:ext cx="565988" cy="461665"/>
              </a:xfrm>
              <a:prstGeom prst="rect">
                <a:avLst/>
              </a:prstGeom>
              <a:blipFill>
                <a:blip r:embed="rId8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Left Brace 13"/>
          <p:cNvSpPr/>
          <p:nvPr/>
        </p:nvSpPr>
        <p:spPr>
          <a:xfrm rot="5400000" flipH="1">
            <a:off x="10828888" y="4390324"/>
            <a:ext cx="288000" cy="881133"/>
          </a:xfrm>
          <a:prstGeom prst="leftBrace">
            <a:avLst>
              <a:gd name="adj1" fmla="val 39173"/>
              <a:gd name="adj2" fmla="val 48979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0775433" y="5002959"/>
                <a:ext cx="56374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75433" y="5002959"/>
                <a:ext cx="563744" cy="461665"/>
              </a:xfrm>
              <a:prstGeom prst="rect">
                <a:avLst/>
              </a:prstGeom>
              <a:blipFill>
                <a:blip r:embed="rId9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7852540" y="3207226"/>
            <a:ext cx="27061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Possible values of 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7038795" y="3748068"/>
            <a:ext cx="4333680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9010485" y="3921508"/>
                <a:ext cx="1475455" cy="396000"/>
              </a:xfrm>
              <a:prstGeom prst="rect">
                <a:avLst/>
              </a:prstGeom>
              <a:solidFill>
                <a:schemeClr val="bg2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0485" y="3921508"/>
                <a:ext cx="1475455" cy="3960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10485940" y="3921508"/>
                <a:ext cx="927515" cy="396000"/>
              </a:xfrm>
              <a:prstGeom prst="rect">
                <a:avLst/>
              </a:prstGeom>
              <a:solidFill>
                <a:schemeClr val="bg2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</m:oMath>
                  </m:oMathPara>
                </a14:m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5940" y="3921508"/>
                <a:ext cx="927515" cy="3960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462462" y="4271228"/>
                <a:ext cx="105753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2462" y="4271228"/>
                <a:ext cx="1057534" cy="400110"/>
              </a:xfrm>
              <a:prstGeom prst="rect">
                <a:avLst/>
              </a:prstGeom>
              <a:blipFill>
                <a:blip r:embed="rId12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Left Brace 20"/>
          <p:cNvSpPr/>
          <p:nvPr/>
        </p:nvSpPr>
        <p:spPr>
          <a:xfrm rot="5400000" flipH="1">
            <a:off x="8275359" y="4275996"/>
            <a:ext cx="288000" cy="1109789"/>
          </a:xfrm>
          <a:prstGeom prst="leftBrace">
            <a:avLst>
              <a:gd name="adj1" fmla="val 39173"/>
              <a:gd name="adj2" fmla="val 48979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202953" y="5002959"/>
                <a:ext cx="5659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2953" y="5002959"/>
                <a:ext cx="565988" cy="461665"/>
              </a:xfrm>
              <a:prstGeom prst="rect">
                <a:avLst/>
              </a:prstGeom>
              <a:blipFill>
                <a:blip r:embed="rId13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Left Brace 22"/>
          <p:cNvSpPr/>
          <p:nvPr/>
        </p:nvSpPr>
        <p:spPr>
          <a:xfrm rot="5400000" flipH="1">
            <a:off x="7320553" y="4473163"/>
            <a:ext cx="288000" cy="715455"/>
          </a:xfrm>
          <a:prstGeom prst="leftBrace">
            <a:avLst>
              <a:gd name="adj1" fmla="val 39173"/>
              <a:gd name="adj2" fmla="val 48979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240443" y="5002959"/>
                <a:ext cx="55887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0443" y="5002959"/>
                <a:ext cx="558871" cy="461665"/>
              </a:xfrm>
              <a:prstGeom prst="rect">
                <a:avLst/>
              </a:prstGeom>
              <a:blipFill>
                <a:blip r:embed="rId14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71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2298" y="1613801"/>
                <a:ext cx="10515600" cy="5012264"/>
              </a:xfrm>
            </p:spPr>
            <p:txBody>
              <a:bodyPr>
                <a:noAutofit/>
              </a:bodyPr>
              <a:lstStyle/>
              <a:p>
                <a:r>
                  <a:rPr lang="en-US" sz="2400" dirty="0" smtClean="0"/>
                  <a:t>To generate a sample from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400" dirty="0" smtClean="0"/>
                  <a:t>:</a:t>
                </a:r>
              </a:p>
              <a:p>
                <a:pPr lvl="1"/>
                <a:endParaRPr lang="en-US" sz="2000" dirty="0" smtClean="0"/>
              </a:p>
              <a:p>
                <a:pPr lvl="1"/>
                <a:r>
                  <a:rPr lang="en-US" sz="2000" dirty="0" smtClean="0"/>
                  <a:t>Draw </a:t>
                </a:r>
                <a:r>
                  <a:rPr lang="en-US" sz="2000" dirty="0"/>
                  <a:t>a number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sz="2000" dirty="0"/>
                  <a:t> uniformly distributed between [0,1</a:t>
                </a:r>
                <a:r>
                  <a:rPr lang="en-US" sz="2000" dirty="0" smtClean="0"/>
                  <a:t>]</a:t>
                </a:r>
              </a:p>
              <a:p>
                <a:pPr lvl="1"/>
                <a:r>
                  <a:rPr lang="en-US" sz="2000" dirty="0" smtClean="0"/>
                  <a:t>Set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000" dirty="0" smtClean="0"/>
                  <a:t>  if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  <m:e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≤</m:t>
                    </m:r>
                    <m:nary>
                      <m:naryPr>
                        <m:chr m:val="∑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sz="2000" dirty="0" smtClean="0"/>
              </a:p>
              <a:p>
                <a:endParaRPr lang="en-US" sz="2400" dirty="0" smtClean="0"/>
              </a:p>
              <a:p>
                <a:endParaRPr lang="en-US" sz="2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2298" y="1613801"/>
                <a:ext cx="10515600" cy="5012264"/>
              </a:xfrm>
              <a:blipFill>
                <a:blip r:embed="rId2"/>
                <a:stretch>
                  <a:fillRect l="-754" t="-1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09035753"/>
                  </p:ext>
                </p:extLst>
              </p:nvPr>
            </p:nvGraphicFramePr>
            <p:xfrm>
              <a:off x="1271016" y="3921526"/>
              <a:ext cx="10085242" cy="214788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51861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94735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06694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7035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381978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oMath>
                            </m:oMathPara>
                          </a14:m>
                          <a:endParaRPr lang="en-US" sz="2000" b="0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Value of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oMath>
                          </a14:m>
                          <a:endParaRPr lang="en-US" sz="2000" b="0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hr m:val="∑"/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3"/>
                                      </m:r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nary>
                              </m:oMath>
                            </m:oMathPara>
                          </a14:m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hr m:val="∑"/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3"/>
                                      </m:r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nary>
                              </m:oMath>
                            </m:oMathPara>
                          </a14:m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Condition on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𝑈</m:t>
                              </m:r>
                            </m:oMath>
                          </a14:m>
                          <a:endParaRPr lang="en-US" sz="2000" b="0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baseline="-2500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0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.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sz="2000" b="0" dirty="0" smtClean="0">
                                    <a:latin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  <m:r>
                                  <a:rPr lang="en-US" sz="2000" b="0" dirty="0" smtClean="0">
                                    <a:latin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sz="2000" b="0" dirty="0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baseline="-2500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0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.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2000" b="0" dirty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baseline="-2500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baseline="-2500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0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.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sz="2000" b="0" dirty="0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n-US" sz="2000" b="0" dirty="0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  <m:r>
                                  <a:rPr lang="en-US" sz="2000" b="0" dirty="0" smtClean="0">
                                    <a:latin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sz="2000" b="0" dirty="0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baseline="-2500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baseline="-2500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0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.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US" sz="2000" b="0" dirty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baseline="-2500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baseline="-2500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baseline="-2500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3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sz="2000" b="0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  <m:r>
                                  <a:rPr lang="en-US" sz="2000" b="0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  <m:r>
                                  <a:rPr lang="en-US" sz="2000" b="0" smtClean="0">
                                    <a:latin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09035753"/>
                  </p:ext>
                </p:extLst>
              </p:nvPr>
            </p:nvGraphicFramePr>
            <p:xfrm>
              <a:off x="1271016" y="3921526"/>
              <a:ext cx="10085242" cy="214788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51861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94735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06694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7035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381978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95916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02" t="-633" r="-565462" b="-1348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78125" t="-633" r="-340000" b="-1348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68142" t="-633" r="-220944" b="-1348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55337" t="-633" r="-110393" b="-1348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23529" t="-633" r="-512" b="-1348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68142" t="-244615" r="-220944" b="-2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55337" t="-244615" r="-110393" b="-2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23529" t="-244615" r="-512" b="-2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68142" t="-344615" r="-220944" b="-1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55337" t="-344615" r="-110393" b="-1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23529" t="-344615" r="-512" b="-1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68142" t="-444615" r="-220944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55337" t="-444615" r="-110393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23529" t="-444615" r="-512" b="-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06845439"/>
                  </p:ext>
                </p:extLst>
              </p:nvPr>
            </p:nvGraphicFramePr>
            <p:xfrm>
              <a:off x="8010106" y="1524725"/>
              <a:ext cx="2816046" cy="160940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3868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3868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3868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baseline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baseline="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baseline="0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0.4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0.5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0.1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06845439"/>
                  </p:ext>
                </p:extLst>
              </p:nvPr>
            </p:nvGraphicFramePr>
            <p:xfrm>
              <a:off x="8010106" y="1524725"/>
              <a:ext cx="2816046" cy="160940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3868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3868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3868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42068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649" t="-1449" r="-202597" b="-3086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000" t="-1449" r="-101290" b="-3086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01299" t="-1449" r="-1948" b="-30869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0.4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0.5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0.1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77445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tossing coins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461226"/>
                <a:ext cx="10515600" cy="4351338"/>
              </a:xfrm>
            </p:spPr>
            <p:txBody>
              <a:bodyPr/>
              <a:lstStyle/>
              <a:p>
                <a:r>
                  <a:rPr lang="en-US" sz="2400" dirty="0" smtClean="0"/>
                  <a:t>Suppose we would like to draw a random number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400" dirty="0" smtClean="0"/>
                  <a:t>, equal to the </a:t>
                </a:r>
                <a:r>
                  <a:rPr lang="en-US" sz="2400" dirty="0"/>
                  <a:t>number of </a:t>
                </a:r>
                <a:r>
                  <a:rPr lang="en-US" sz="2400" dirty="0" smtClean="0"/>
                  <a:t>“heads” out of three coin tosses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400" dirty="0" smtClean="0"/>
                  <a:t> is </a:t>
                </a:r>
                <a:r>
                  <a:rPr lang="en-US" sz="2400" dirty="0" smtClean="0">
                    <a:solidFill>
                      <a:srgbClr val="0000C8"/>
                    </a:solidFill>
                  </a:rPr>
                  <a:t>binomial</a:t>
                </a:r>
                <a:r>
                  <a:rPr lang="en-US" sz="2400" dirty="0" smtClean="0"/>
                  <a:t> with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sz="2400" dirty="0" smtClean="0"/>
              </a:p>
              <a:p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461226"/>
                <a:ext cx="10515600" cy="4351338"/>
              </a:xfrm>
              <a:blipFill>
                <a:blip r:embed="rId2"/>
                <a:stretch>
                  <a:fillRect l="-754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11972939"/>
                  </p:ext>
                </p:extLst>
              </p:nvPr>
            </p:nvGraphicFramePr>
            <p:xfrm>
              <a:off x="4686417" y="2908086"/>
              <a:ext cx="4380807" cy="35661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6026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46026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46026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Event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i="1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𝑋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Probability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TTT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1/8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TTH</a:t>
                          </a:r>
                          <a:endParaRPr lang="en-US" sz="200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1/8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THT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1/8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THH</a:t>
                          </a:r>
                          <a:endParaRPr lang="en-US" sz="200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1/8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HTT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1/8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HTH</a:t>
                          </a:r>
                          <a:endParaRPr lang="en-US" sz="200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1/8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HHT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1/8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HHH</a:t>
                          </a:r>
                          <a:endParaRPr lang="en-US" sz="200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1/8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11972939"/>
                  </p:ext>
                </p:extLst>
              </p:nvPr>
            </p:nvGraphicFramePr>
            <p:xfrm>
              <a:off x="4686417" y="2908086"/>
              <a:ext cx="4380807" cy="35661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6026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46026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46026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Event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417" t="-7692" r="-100833" b="-8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Probability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TTT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1/8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TTH</a:t>
                          </a:r>
                          <a:endParaRPr lang="en-US" sz="200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1/8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THT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1/8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THH</a:t>
                          </a:r>
                          <a:endParaRPr lang="en-US" sz="200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1/8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HTT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1/8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HTH</a:t>
                          </a:r>
                          <a:endParaRPr lang="en-US" sz="200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1/8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HHT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1/8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HHH</a:t>
                          </a:r>
                          <a:endParaRPr lang="en-US" sz="200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1/8</a:t>
                          </a:r>
                          <a:endParaRPr 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21129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inverse transformation method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573033" y="4293197"/>
            <a:ext cx="649224" cy="32004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0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222257" y="4293197"/>
            <a:ext cx="1528057" cy="32004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16580" y="4574878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59980" y="4574878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73692" y="4574878"/>
            <a:ext cx="5116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1/8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08830" y="4574878"/>
            <a:ext cx="5116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7/8</a:t>
            </a:r>
          </a:p>
        </p:txBody>
      </p:sp>
      <p:sp>
        <p:nvSpPr>
          <p:cNvPr id="10" name="Left Brace 9"/>
          <p:cNvSpPr/>
          <p:nvPr/>
        </p:nvSpPr>
        <p:spPr>
          <a:xfrm rot="5400000" flipH="1">
            <a:off x="9362273" y="4362168"/>
            <a:ext cx="256400" cy="1480318"/>
          </a:xfrm>
          <a:prstGeom prst="leftBrace">
            <a:avLst>
              <a:gd name="adj1" fmla="val 39173"/>
              <a:gd name="adj2" fmla="val 48979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296938" y="5226745"/>
            <a:ext cx="5116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3/8</a:t>
            </a:r>
          </a:p>
        </p:txBody>
      </p:sp>
      <p:sp>
        <p:nvSpPr>
          <p:cNvPr id="12" name="Left Brace 11"/>
          <p:cNvSpPr/>
          <p:nvPr/>
        </p:nvSpPr>
        <p:spPr>
          <a:xfrm rot="5400000" flipH="1">
            <a:off x="10476832" y="4780065"/>
            <a:ext cx="214010" cy="602135"/>
          </a:xfrm>
          <a:prstGeom prst="leftBrace">
            <a:avLst>
              <a:gd name="adj1" fmla="val 39173"/>
              <a:gd name="adj2" fmla="val 48979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404705" y="5226745"/>
            <a:ext cx="5116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1/8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60927" y="3575993"/>
            <a:ext cx="27061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Possible values of 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6547182" y="4116835"/>
            <a:ext cx="4333680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8754712" y="4293197"/>
            <a:ext cx="1528057" cy="32004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2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0272619" y="4293197"/>
            <a:ext cx="649224" cy="32004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3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35860" y="4574878"/>
            <a:ext cx="5116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1/2</a:t>
            </a:r>
          </a:p>
        </p:txBody>
      </p:sp>
      <p:sp>
        <p:nvSpPr>
          <p:cNvPr id="19" name="Left Brace 18"/>
          <p:cNvSpPr/>
          <p:nvPr/>
        </p:nvSpPr>
        <p:spPr>
          <a:xfrm rot="5400000" flipH="1">
            <a:off x="7877897" y="4362168"/>
            <a:ext cx="256400" cy="1480318"/>
          </a:xfrm>
          <a:prstGeom prst="leftBrace">
            <a:avLst>
              <a:gd name="adj1" fmla="val 39173"/>
              <a:gd name="adj2" fmla="val 48979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7812562" y="5226745"/>
            <a:ext cx="5116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3/8</a:t>
            </a:r>
          </a:p>
        </p:txBody>
      </p:sp>
      <p:sp>
        <p:nvSpPr>
          <p:cNvPr id="21" name="Left Brace 20"/>
          <p:cNvSpPr/>
          <p:nvPr/>
        </p:nvSpPr>
        <p:spPr>
          <a:xfrm rot="5400000" flipH="1">
            <a:off x="6821315" y="4780065"/>
            <a:ext cx="214010" cy="602135"/>
          </a:xfrm>
          <a:prstGeom prst="leftBrace">
            <a:avLst>
              <a:gd name="adj1" fmla="val 39173"/>
              <a:gd name="adj2" fmla="val 48979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6721756" y="5226745"/>
            <a:ext cx="5116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1/8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4" name="Table 2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57568861"/>
                  </p:ext>
                </p:extLst>
              </p:nvPr>
            </p:nvGraphicFramePr>
            <p:xfrm>
              <a:off x="1532524" y="3880235"/>
              <a:ext cx="3018873" cy="200564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0629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0629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0629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baseline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baseline="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baseline="0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1/8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3/8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3/8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1/8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4" name="Table 2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57568861"/>
                  </p:ext>
                </p:extLst>
              </p:nvPr>
            </p:nvGraphicFramePr>
            <p:xfrm>
              <a:off x="1532524" y="3880235"/>
              <a:ext cx="3018873" cy="200564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0629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0629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0629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42068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06" t="-1449" r="-201818" b="-4043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000" t="-1449" r="-100602" b="-4043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1212" t="-1449" r="-1212" b="-4043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1/8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3/8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3/8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1/8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2298" y="1613801"/>
                <a:ext cx="10515600" cy="1869628"/>
              </a:xfrm>
            </p:spPr>
            <p:txBody>
              <a:bodyPr>
                <a:noAutofit/>
              </a:bodyPr>
              <a:lstStyle/>
              <a:p>
                <a:r>
                  <a:rPr lang="en-US" sz="2400" dirty="0" smtClean="0"/>
                  <a:t>To generate a sample from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400" dirty="0" smtClean="0"/>
                  <a:t>:</a:t>
                </a:r>
              </a:p>
              <a:p>
                <a:pPr lvl="1"/>
                <a:endParaRPr lang="en-US" sz="2000" dirty="0" smtClean="0"/>
              </a:p>
              <a:p>
                <a:pPr lvl="1"/>
                <a:r>
                  <a:rPr lang="en-US" sz="2000" dirty="0" smtClean="0"/>
                  <a:t>Draw </a:t>
                </a:r>
                <a:r>
                  <a:rPr lang="en-US" sz="2000" dirty="0"/>
                  <a:t>a number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sz="2000" dirty="0"/>
                  <a:t> uniformly distributed between [0,1</a:t>
                </a:r>
                <a:r>
                  <a:rPr lang="en-US" sz="2000" dirty="0" smtClean="0"/>
                  <a:t>]</a:t>
                </a:r>
              </a:p>
              <a:p>
                <a:pPr lvl="1"/>
                <a:r>
                  <a:rPr lang="en-US" sz="2000" dirty="0" smtClean="0"/>
                  <a:t>Set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000" dirty="0" smtClean="0"/>
                  <a:t>  if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  <m:e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≤</m:t>
                    </m:r>
                    <m:nary>
                      <m:naryPr>
                        <m:chr m:val="∑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sz="2000" dirty="0" smtClean="0"/>
              </a:p>
              <a:p>
                <a:endParaRPr lang="en-US" sz="2400" dirty="0" smtClean="0"/>
              </a:p>
              <a:p>
                <a:endParaRPr lang="en-US" sz="2400" dirty="0" smtClean="0"/>
              </a:p>
            </p:txBody>
          </p:sp>
        </mc:Choice>
        <mc:Fallback xmlns="">
          <p:sp>
            <p:nvSpPr>
              <p:cNvPr id="2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2298" y="1613801"/>
                <a:ext cx="10515600" cy="1869628"/>
              </a:xfrm>
              <a:blipFill>
                <a:blip r:embed="rId3"/>
                <a:stretch>
                  <a:fillRect l="-754" t="-4575" b="-189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524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inverse transformation method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2298" y="1613801"/>
                <a:ext cx="10515600" cy="1869628"/>
              </a:xfrm>
            </p:spPr>
            <p:txBody>
              <a:bodyPr>
                <a:noAutofit/>
              </a:bodyPr>
              <a:lstStyle/>
              <a:p>
                <a:r>
                  <a:rPr lang="en-US" sz="2400" dirty="0" smtClean="0"/>
                  <a:t>To generate a sample from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400" dirty="0" smtClean="0"/>
                  <a:t>:</a:t>
                </a:r>
              </a:p>
              <a:p>
                <a:pPr lvl="1"/>
                <a:endParaRPr lang="en-US" sz="2000" dirty="0" smtClean="0"/>
              </a:p>
              <a:p>
                <a:pPr lvl="1"/>
                <a:r>
                  <a:rPr lang="en-US" sz="2000" dirty="0" smtClean="0"/>
                  <a:t>Draw </a:t>
                </a:r>
                <a:r>
                  <a:rPr lang="en-US" sz="2000" dirty="0"/>
                  <a:t>a number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sz="2000" dirty="0"/>
                  <a:t> uniformly distributed between [0,1</a:t>
                </a:r>
                <a:r>
                  <a:rPr lang="en-US" sz="2000" dirty="0" smtClean="0"/>
                  <a:t>]</a:t>
                </a:r>
              </a:p>
              <a:p>
                <a:pPr lvl="1"/>
                <a:r>
                  <a:rPr lang="en-US" sz="2000" dirty="0" smtClean="0"/>
                  <a:t>Set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000" dirty="0" smtClean="0"/>
                  <a:t>  if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≤</m:t>
                    </m:r>
                    <m:nary>
                      <m:naryPr>
                        <m:chr m:val="∑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sz="2400" dirty="0" smtClean="0"/>
              </a:p>
              <a:p>
                <a:endParaRPr lang="en-US" sz="2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2298" y="1613801"/>
                <a:ext cx="10515600" cy="1869628"/>
              </a:xfrm>
              <a:blipFill>
                <a:blip r:embed="rId2"/>
                <a:stretch>
                  <a:fillRect l="-754" t="-4575" b="-189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0385919"/>
                  </p:ext>
                </p:extLst>
              </p:nvPr>
            </p:nvGraphicFramePr>
            <p:xfrm>
              <a:off x="520116" y="3936355"/>
              <a:ext cx="11106790" cy="254412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9098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5478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48554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80972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31223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353520">
                      <a:extLst>
                        <a:ext uri="{9D8B030D-6E8A-4147-A177-3AD203B41FA5}">
                          <a16:colId xmlns:a16="http://schemas.microsoft.com/office/drawing/2014/main" val="23943418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oMath>
                            </m:oMathPara>
                          </a14:m>
                          <a:endParaRPr lang="en-US" sz="2000" b="0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Value of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oMath>
                          </a14:m>
                          <a:endParaRPr lang="en-US" sz="2000" b="0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hr m:val="∑"/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3"/>
                                      </m:r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nary>
                              </m:oMath>
                            </m:oMathPara>
                          </a14:m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hr m:val="∑"/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3"/>
                                      </m:r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nary>
                              </m:oMath>
                            </m:oMathPara>
                          </a14:m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Condition on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𝑈</m:t>
                              </m:r>
                            </m:oMath>
                          </a14:m>
                          <a:endParaRPr lang="en-US" sz="2000" b="0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i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Probability</a:t>
                          </a:r>
                          <a:endParaRPr lang="en-US" sz="2000" b="0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baseline="-2500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=1/8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sz="2000" b="0" dirty="0" smtClean="0">
                                    <a:latin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  <m:r>
                                  <a:rPr lang="en-US" sz="2000" b="0" dirty="0" smtClean="0">
                                    <a:latin typeface="Cambria Math" panose="02040503050406030204" pitchFamily="18" charset="0"/>
                                  </a:rPr>
                                  <m:t>≤</m:t>
                                </m:r>
                                <m:f>
                                  <m:fPr>
                                    <m:type m:val="lin"/>
                                    <m:ctrlPr>
                                      <a:rPr lang="en-US" sz="20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 b="0" i="1" dirty="0" smtClean="0"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1/8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baseline="-2500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=1/8</m:t>
                                </m:r>
                              </m:oMath>
                            </m:oMathPara>
                          </a14:m>
                          <a:endParaRPr lang="en-US" sz="2000" b="0" dirty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baseline="-2500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baseline="-2500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=1/2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lin"/>
                                    <m:ctrlPr>
                                      <a:rPr lang="en-US" sz="20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 b="0" i="1" dirty="0" smtClean="0"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  <m:r>
                                  <a:rPr lang="en-US" sz="2000" b="0" dirty="0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  <m:r>
                                  <a:rPr lang="en-US" sz="2000" b="0" dirty="0" smtClean="0">
                                    <a:latin typeface="Cambria Math" panose="02040503050406030204" pitchFamily="18" charset="0"/>
                                  </a:rPr>
                                  <m:t>≤</m:t>
                                </m:r>
                                <m:f>
                                  <m:fPr>
                                    <m:type m:val="lin"/>
                                    <m:ctrlPr>
                                      <a:rPr lang="en-US" sz="20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3/8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baseline="-2500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baseline="-2500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=1/2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baseline="-2500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baseline="-2500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baseline="-2500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3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=7/8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lin"/>
                                    <m:ctrlPr>
                                      <a:rPr lang="en-US" sz="20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en-US" sz="2000" b="0" dirty="0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  <m:r>
                                  <a:rPr lang="en-US" sz="2000" b="0" dirty="0" smtClean="0">
                                    <a:latin typeface="Cambria Math" panose="02040503050406030204" pitchFamily="18" charset="0"/>
                                  </a:rPr>
                                  <m:t>≤</m:t>
                                </m:r>
                                <m:f>
                                  <m:fPr>
                                    <m:type m:val="lin"/>
                                    <m:ctrlPr>
                                      <a:rPr lang="en-US" sz="20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dirty="0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num>
                                  <m:den>
                                    <m:r>
                                      <a:rPr lang="en-US" sz="2000" b="0" i="1" dirty="0" smtClean="0"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3/8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baseline="-2500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baseline="-2500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baseline="-2500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3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=7/8</m:t>
                                </m:r>
                              </m:oMath>
                            </m:oMathPara>
                          </a14:m>
                          <a:endParaRPr lang="en-US" sz="2000" b="0" dirty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baseline="-2500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baseline="-2500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baseline="-2500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3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baseline="-2500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4 </m:t>
                                </m:r>
                                <m:r>
                                  <a:rPr lang="en-US" sz="2000" b="0" i="1" baseline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=1</m:t>
                                </m:r>
                              </m:oMath>
                            </m:oMathPara>
                          </a14:m>
                          <a:endParaRPr lang="en-US" sz="2000" b="0" dirty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lin"/>
                                    <m:ctrlPr>
                                      <a:rPr lang="en-US" sz="20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dirty="0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num>
                                  <m:den>
                                    <m:r>
                                      <a:rPr lang="en-US" sz="2000" b="0" i="1" dirty="0" smtClean="0"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  <m:r>
                                  <a:rPr lang="en-US" sz="2000" b="0" dirty="0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  <m:r>
                                  <a:rPr lang="en-US" sz="2000" b="0" dirty="0" smtClean="0">
                                    <a:latin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1/8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0385919"/>
                  </p:ext>
                </p:extLst>
              </p:nvPr>
            </p:nvGraphicFramePr>
            <p:xfrm>
              <a:off x="520116" y="3936355"/>
              <a:ext cx="11106790" cy="254412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9098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5478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48554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80972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31223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353520">
                      <a:extLst>
                        <a:ext uri="{9D8B030D-6E8A-4147-A177-3AD203B41FA5}">
                          <a16:colId xmlns:a16="http://schemas.microsoft.com/office/drawing/2014/main" val="239434180"/>
                        </a:ext>
                      </a:extLst>
                    </a:gridCol>
                  </a:tblGrid>
                  <a:tr h="95916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613" t="-633" r="-1019632" b="-2398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86772" t="-633" r="-779365" b="-2398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86520" t="-633" r="-261029" b="-2398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65076" t="-633" r="-131020" b="-2398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21579" t="-633" r="-58947" b="-2398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i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Probability</a:t>
                          </a:r>
                          <a:endParaRPr lang="en-US" sz="2000" b="0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86520" t="-244615" r="-261029" b="-48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65076" t="-244615" r="-131020" b="-48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21579" t="-244615" r="-58947" b="-48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1/8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86520" t="-344615" r="-261029" b="-38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65076" t="-344615" r="-131020" b="-38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21579" t="-344615" r="-58947" b="-38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3/8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86520" t="-437879" r="-261029" b="-277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65076" t="-437879" r="-131020" b="-277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21579" t="-437879" r="-58947" b="-277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3/8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86520" t="-546154" r="-261029" b="-18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65076" t="-546154" r="-131020" b="-18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21579" t="-546154" r="-58947" b="-18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1/8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1036722"/>
                  </p:ext>
                </p:extLst>
              </p:nvPr>
            </p:nvGraphicFramePr>
            <p:xfrm>
              <a:off x="8091578" y="1453392"/>
              <a:ext cx="3018873" cy="200564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0629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0629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0629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baseline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baseline="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baseline="0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1/8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3/8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3/8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1/8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1036722"/>
                  </p:ext>
                </p:extLst>
              </p:nvPr>
            </p:nvGraphicFramePr>
            <p:xfrm>
              <a:off x="8091578" y="1453392"/>
              <a:ext cx="3018873" cy="200564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0629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0629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0629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42068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606" t="-1449" r="-201818" b="-4028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000" t="-1449" r="-100602" b="-4028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01212" t="-1449" r="-1212" b="-4028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1/8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3/8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3/8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1/8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3405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2016" y="1745613"/>
            <a:ext cx="2407367" cy="36138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“Trick”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/>
                  <a:t>For some special cases, we can draw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400" dirty="0" smtClean="0"/>
                  <a:t> in a simpler way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Consider the example of three coin tosses</a:t>
                </a:r>
              </a:p>
              <a:p>
                <a:r>
                  <a:rPr lang="en-US" sz="2400" dirty="0" smtClean="0"/>
                  <a:t>To toss a coin, draw a uniformly distributed random number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endParaRPr lang="en-US" sz="2400" i="1" dirty="0" smtClean="0"/>
              </a:p>
              <a:p>
                <a:r>
                  <a:rPr lang="en-US" sz="2400" dirty="0" smtClean="0"/>
                  <a:t>If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&lt;0.5</m:t>
                    </m:r>
                  </m:oMath>
                </a14:m>
                <a:r>
                  <a:rPr lang="en-US" sz="2400" dirty="0" smtClean="0"/>
                  <a:t>, set the coin as “T”, otherwise set the coin as “H”</a:t>
                </a:r>
              </a:p>
              <a:p>
                <a:r>
                  <a:rPr lang="en-US" sz="2400" dirty="0" smtClean="0"/>
                  <a:t>Repeat three times</a:t>
                </a:r>
              </a:p>
              <a:p>
                <a:r>
                  <a:rPr lang="en-US" sz="2400" dirty="0" smtClean="0"/>
                  <a:t>Set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400" dirty="0" smtClean="0"/>
                  <a:t> as the number of coins that came out as “H”</a:t>
                </a:r>
              </a:p>
              <a:p>
                <a:endParaRPr lang="en-US" sz="2400" dirty="0"/>
              </a:p>
              <a:p>
                <a:r>
                  <a:rPr lang="en-US" sz="2400" dirty="0" smtClean="0"/>
                  <a:t>Limited to specific cases where the problem has some structure, symmetry, etc.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0171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Continuous random variables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94325" y="1487919"/>
                <a:ext cx="11065165" cy="5143790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Can take any value within a range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Examples:</a:t>
                </a:r>
              </a:p>
              <a:p>
                <a:pPr lvl="1"/>
                <a:r>
                  <a:rPr lang="en-US" sz="2000" dirty="0" smtClean="0"/>
                  <a:t>Standard uniform variables can have any value between [0,1]</a:t>
                </a:r>
              </a:p>
              <a:p>
                <a:pPr lvl="1"/>
                <a:r>
                  <a:rPr lang="en-US" sz="2000" dirty="0" smtClean="0"/>
                  <a:t>Normal variables can take any real value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Continuous random variables have </a:t>
                </a:r>
                <a:r>
                  <a:rPr lang="en-US" sz="2400" dirty="0" smtClean="0">
                    <a:solidFill>
                      <a:srgbClr val="0000C8"/>
                    </a:solidFill>
                  </a:rPr>
                  <a:t>probability </a:t>
                </a:r>
                <a:br>
                  <a:rPr lang="en-US" sz="2400" dirty="0" smtClean="0">
                    <a:solidFill>
                      <a:srgbClr val="0000C8"/>
                    </a:solidFill>
                  </a:rPr>
                </a:br>
                <a:r>
                  <a:rPr lang="en-US" sz="2400" dirty="0" smtClean="0">
                    <a:solidFill>
                      <a:srgbClr val="0000C8"/>
                    </a:solidFill>
                  </a:rPr>
                  <a:t>density function</a:t>
                </a:r>
                <a:r>
                  <a:rPr lang="en-US" sz="2400" dirty="0" smtClean="0"/>
                  <a:t> (PDF)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 smtClean="0"/>
              </a:p>
              <a:p>
                <a:endParaRPr lang="en-US" sz="2400" b="0" i="0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Prob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nary>
                      <m:nary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2400" dirty="0"/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94325" y="1487919"/>
                <a:ext cx="11065165" cy="5143790"/>
              </a:xfrm>
              <a:blipFill>
                <a:blip r:embed="rId2"/>
                <a:stretch>
                  <a:fillRect l="-716" t="-16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375" y="3538973"/>
            <a:ext cx="4166233" cy="289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881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078" y="2980184"/>
            <a:ext cx="4135898" cy="264237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356665" y="3885529"/>
                <a:ext cx="868571" cy="70788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0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6665" y="3885529"/>
                <a:ext cx="868571" cy="7078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142574" y="2296507"/>
                <a:ext cx="62926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Normal distribution with mean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𝜇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variance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𝜎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2574" y="2296507"/>
                <a:ext cx="6292685" cy="461665"/>
              </a:xfrm>
              <a:prstGeom prst="rect">
                <a:avLst/>
              </a:prstGeom>
              <a:blipFill>
                <a:blip r:embed="rId4"/>
                <a:stretch>
                  <a:fillRect l="-1550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up 21"/>
          <p:cNvGrpSpPr/>
          <p:nvPr/>
        </p:nvGrpSpPr>
        <p:grpSpPr>
          <a:xfrm>
            <a:off x="1666983" y="3242718"/>
            <a:ext cx="2579563" cy="1643641"/>
            <a:chOff x="9191312" y="1353992"/>
            <a:chExt cx="2763401" cy="1777568"/>
          </a:xfrm>
        </p:grpSpPr>
        <p:cxnSp>
          <p:nvCxnSpPr>
            <p:cNvPr id="23" name="Straight Arrow Connector 22"/>
            <p:cNvCxnSpPr/>
            <p:nvPr/>
          </p:nvCxnSpPr>
          <p:spPr>
            <a:xfrm flipV="1">
              <a:off x="9504218" y="1487919"/>
              <a:ext cx="0" cy="131069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9513456" y="2789382"/>
              <a:ext cx="231832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11489340" y="2295818"/>
                  <a:ext cx="465373" cy="49928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489340" y="2295818"/>
                  <a:ext cx="465373" cy="49928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9587345" y="1353992"/>
                  <a:ext cx="806625" cy="43271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𝑓</m:t>
                        </m:r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87345" y="1353992"/>
                  <a:ext cx="806625" cy="432712"/>
                </a:xfrm>
                <a:prstGeom prst="rect">
                  <a:avLst/>
                </a:prstGeom>
                <a:blipFill>
                  <a:blip r:embed="rId6"/>
                  <a:stretch>
                    <a:fillRect b="-151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TextBox 27"/>
            <p:cNvSpPr txBox="1"/>
            <p:nvPr/>
          </p:nvSpPr>
          <p:spPr>
            <a:xfrm>
              <a:off x="9191312" y="1799679"/>
              <a:ext cx="3129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793821" y="2731450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9209786" y="2673199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9513456" y="2049180"/>
              <a:ext cx="143681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0950274" y="2049180"/>
              <a:ext cx="0" cy="73768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/>
          <p:cNvSpPr txBox="1"/>
          <p:nvPr/>
        </p:nvSpPr>
        <p:spPr>
          <a:xfrm>
            <a:off x="1171579" y="2723385"/>
            <a:ext cx="3549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Standard uniform variable</a:t>
            </a:r>
          </a:p>
        </p:txBody>
      </p:sp>
    </p:spTree>
    <p:extLst>
      <p:ext uri="{BB962C8B-B14F-4D97-AF65-F5344CB8AC3E}">
        <p14:creationId xmlns:p14="http://schemas.microsoft.com/office/powerpoint/2010/main" val="59483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cumulative distribution function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43094" y="1525160"/>
                <a:ext cx="3958213" cy="1952668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)=</m:t>
                    </m:r>
                    <m:nary>
                      <m:nary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nary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−∞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3094" y="1525160"/>
                <a:ext cx="3958213" cy="1952668"/>
              </a:xfrm>
              <a:blipFill>
                <a:blip r:embed="rId2"/>
                <a:stretch>
                  <a:fillRect l="-2003" t="-2804" b="-21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870" y="4058831"/>
            <a:ext cx="4135898" cy="264237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38144" y="4877899"/>
                <a:ext cx="911981" cy="83099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144" y="4877899"/>
                <a:ext cx="911981" cy="8309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879302" y="3559506"/>
                <a:ext cx="62926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Normal distribution with mean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𝜇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variance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𝜎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9302" y="3559506"/>
                <a:ext cx="6292685" cy="461665"/>
              </a:xfrm>
              <a:prstGeom prst="rect">
                <a:avLst/>
              </a:prstGeom>
              <a:blipFill>
                <a:blip r:embed="rId5"/>
                <a:stretch>
                  <a:fillRect l="-1452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>
            <a:off x="7137272" y="1341395"/>
            <a:ext cx="3499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Standard uniform variable</a:t>
            </a: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434" y="4066747"/>
            <a:ext cx="4123508" cy="26344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5668882" y="4776404"/>
                <a:ext cx="890500" cy="83099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𝐹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8882" y="4776404"/>
                <a:ext cx="890500" cy="830997"/>
              </a:xfrm>
              <a:prstGeom prst="rect">
                <a:avLst/>
              </a:prstGeom>
              <a:blipFill>
                <a:blip r:embed="rId7"/>
                <a:stretch>
                  <a:fillRect r="-6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/>
          <p:cNvGrpSpPr/>
          <p:nvPr/>
        </p:nvGrpSpPr>
        <p:grpSpPr>
          <a:xfrm>
            <a:off x="4748980" y="1751270"/>
            <a:ext cx="3029844" cy="1643641"/>
            <a:chOff x="4748980" y="1751270"/>
            <a:chExt cx="3029844" cy="1643641"/>
          </a:xfrm>
        </p:grpSpPr>
        <p:cxnSp>
          <p:nvCxnSpPr>
            <p:cNvPr id="23" name="Straight Arrow Connector 22"/>
            <p:cNvCxnSpPr/>
            <p:nvPr/>
          </p:nvCxnSpPr>
          <p:spPr>
            <a:xfrm flipV="1">
              <a:off x="5606105" y="1875107"/>
              <a:ext cx="0" cy="121194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4748980" y="3078514"/>
              <a:ext cx="3029844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7282181" y="2612301"/>
                  <a:ext cx="43441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82181" y="2612301"/>
                  <a:ext cx="434415" cy="46166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5683702" y="1751270"/>
                  <a:ext cx="752963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𝑓</m:t>
                        </m:r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83702" y="1751270"/>
                  <a:ext cx="752963" cy="400110"/>
                </a:xfrm>
                <a:prstGeom prst="rect">
                  <a:avLst/>
                </a:prstGeom>
                <a:blipFill>
                  <a:blip r:embed="rId9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TextBox 27"/>
            <p:cNvSpPr txBox="1"/>
            <p:nvPr/>
          </p:nvSpPr>
          <p:spPr>
            <a:xfrm>
              <a:off x="5314015" y="2163378"/>
              <a:ext cx="292090" cy="3699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809915" y="3024946"/>
              <a:ext cx="292089" cy="3699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331260" y="2971084"/>
              <a:ext cx="292089" cy="3699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5614728" y="2394081"/>
              <a:ext cx="134123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6955960" y="2394081"/>
              <a:ext cx="0" cy="68210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4897434" y="3064274"/>
              <a:ext cx="71608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6955961" y="3064274"/>
              <a:ext cx="71608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8386916" y="1777083"/>
            <a:ext cx="3072542" cy="1643641"/>
            <a:chOff x="8386916" y="1777083"/>
            <a:chExt cx="3072542" cy="1643641"/>
          </a:xfrm>
        </p:grpSpPr>
        <p:cxnSp>
          <p:nvCxnSpPr>
            <p:cNvPr id="35" name="Straight Arrow Connector 34"/>
            <p:cNvCxnSpPr/>
            <p:nvPr/>
          </p:nvCxnSpPr>
          <p:spPr>
            <a:xfrm flipV="1">
              <a:off x="9171987" y="1900920"/>
              <a:ext cx="0" cy="121194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8386916" y="3104327"/>
              <a:ext cx="2957791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11025044" y="2638117"/>
                  <a:ext cx="43441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25044" y="2638117"/>
                  <a:ext cx="434414" cy="46166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9249584" y="1777083"/>
                  <a:ext cx="771493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𝐹</m:t>
                        </m:r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49584" y="1777083"/>
                  <a:ext cx="771493" cy="400110"/>
                </a:xfrm>
                <a:prstGeom prst="rect">
                  <a:avLst/>
                </a:prstGeom>
                <a:blipFill>
                  <a:blip r:embed="rId11"/>
                  <a:stretch>
                    <a:fillRect b="-1692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" name="TextBox 38"/>
            <p:cNvSpPr txBox="1"/>
            <p:nvPr/>
          </p:nvSpPr>
          <p:spPr>
            <a:xfrm>
              <a:off x="8887232" y="2203126"/>
              <a:ext cx="292090" cy="3699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0375797" y="3050759"/>
              <a:ext cx="292089" cy="3699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897143" y="2996897"/>
              <a:ext cx="292089" cy="3699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cxnSp>
          <p:nvCxnSpPr>
            <p:cNvPr id="42" name="Straight Connector 41"/>
            <p:cNvCxnSpPr/>
            <p:nvPr/>
          </p:nvCxnSpPr>
          <p:spPr>
            <a:xfrm flipV="1">
              <a:off x="9180103" y="2396223"/>
              <a:ext cx="1350363" cy="70187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10521842" y="2396223"/>
              <a:ext cx="0" cy="705778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H="1">
              <a:off x="9162300" y="2375306"/>
              <a:ext cx="1359545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 rot="19886487">
                  <a:off x="9210628" y="2494228"/>
                  <a:ext cx="738023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  <m:r>
                          <a:rPr lang="en-US" sz="16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  <m:r>
                          <a:rPr lang="en-US" sz="16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sz="1600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9886487">
                  <a:off x="9210628" y="2494228"/>
                  <a:ext cx="738023" cy="338554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5" name="Straight Connector 44"/>
            <p:cNvCxnSpPr/>
            <p:nvPr/>
          </p:nvCxnSpPr>
          <p:spPr>
            <a:xfrm>
              <a:off x="10521842" y="2387234"/>
              <a:ext cx="71608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8583561" y="3088580"/>
              <a:ext cx="57873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43040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  <p:bldP spid="16" grpId="0"/>
      <p:bldP spid="33" grpId="0"/>
      <p:bldP spid="5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The inverse transformation method for continuous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52862"/>
                <a:ext cx="10515600" cy="4792809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To draw a continuous random variable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400" dirty="0" smtClean="0"/>
                  <a:t> with density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:</a:t>
                </a:r>
              </a:p>
              <a:p>
                <a:pPr lvl="1"/>
                <a:endParaRPr lang="en-US" sz="2000" dirty="0" smtClean="0"/>
              </a:p>
              <a:p>
                <a:r>
                  <a:rPr lang="en-US" dirty="0" smtClean="0"/>
                  <a:t>Draw a standard uniform random number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endParaRPr lang="en-US" i="1" dirty="0" smtClean="0"/>
              </a:p>
              <a:p>
                <a:r>
                  <a:rPr lang="en-US" dirty="0" smtClean="0"/>
                  <a:t>Set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00C8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solidFill>
                          <a:srgbClr val="0000C8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solidFill>
                          <a:srgbClr val="0000C8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 smtClean="0"/>
                  <a:t> to satisfy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0000C8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dirty="0" smtClean="0">
                        <a:solidFill>
                          <a:srgbClr val="0000C8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solidFill>
                          <a:srgbClr val="0000C8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solidFill>
                          <a:srgbClr val="0000C8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b="0" i="1" dirty="0" smtClean="0">
                        <a:solidFill>
                          <a:srgbClr val="0000C8"/>
                        </a:solidFill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endParaRPr lang="en-US" dirty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Intuition:</a:t>
                </a:r>
              </a:p>
              <a:p>
                <a:pPr lvl="1"/>
                <a:r>
                  <a:rPr lang="en-US" sz="2000" dirty="0" smtClean="0"/>
                  <a:t>The random number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sz="2000" dirty="0" smtClean="0"/>
                  <a:t> is a position on the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000" dirty="0" smtClean="0"/>
                  <a:t>-axis</a:t>
                </a:r>
              </a:p>
              <a:p>
                <a:pPr lvl="1"/>
                <a:r>
                  <a:rPr lang="en-US" sz="2000" dirty="0" smtClean="0"/>
                  <a:t>We find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 smtClean="0"/>
                  <a:t> for which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endParaRPr lang="en-US" sz="2000" i="1" dirty="0" smtClean="0"/>
              </a:p>
              <a:p>
                <a:pPr lvl="1"/>
                <a:r>
                  <a:rPr lang="en-US" sz="2000" dirty="0" smtClean="0"/>
                  <a:t>The larger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in a region, the more values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sz="2000" dirty="0" smtClean="0"/>
                  <a:t> </a:t>
                </a:r>
                <a:br>
                  <a:rPr lang="en-US" sz="2000" dirty="0" smtClean="0"/>
                </a:br>
                <a:r>
                  <a:rPr lang="en-US" sz="2000" dirty="0" smtClean="0"/>
                  <a:t>are covered by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52862"/>
                <a:ext cx="10515600" cy="4792809"/>
              </a:xfrm>
              <a:blipFill>
                <a:blip r:embed="rId2"/>
                <a:stretch>
                  <a:fillRect l="-754" t="-17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7874985" y="3096591"/>
            <a:ext cx="3892500" cy="3540869"/>
            <a:chOff x="7825823" y="3106423"/>
            <a:chExt cx="3892500" cy="354086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25823" y="3106423"/>
              <a:ext cx="3892500" cy="321312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9600412" y="6124072"/>
                  <a:ext cx="476092" cy="52322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sz="28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00412" y="6124072"/>
                  <a:ext cx="476092" cy="52322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8074479" y="4284243"/>
                  <a:ext cx="812210" cy="43088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2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𝑓</m:t>
                        </m:r>
                        <m:r>
                          <a:rPr lang="en-US" sz="22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sz="22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22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74479" y="4284243"/>
                  <a:ext cx="812210" cy="430887"/>
                </a:xfrm>
                <a:prstGeom prst="rect">
                  <a:avLst/>
                </a:prstGeom>
                <a:blipFill>
                  <a:blip r:embed="rId5"/>
                  <a:stretch>
                    <a:fillRect l="-752" b="-1690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10471016" y="3697138"/>
                  <a:ext cx="890500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𝐹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71016" y="3697138"/>
                  <a:ext cx="890500" cy="461665"/>
                </a:xfrm>
                <a:prstGeom prst="rect">
                  <a:avLst/>
                </a:prstGeom>
                <a:blipFill>
                  <a:blip r:embed="rId6"/>
                  <a:stretch>
                    <a:fillRect r="-685" b="-1842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0" name="Straight Connector 9"/>
          <p:cNvCxnSpPr/>
          <p:nvPr/>
        </p:nvCxnSpPr>
        <p:spPr>
          <a:xfrm>
            <a:off x="8084798" y="3897150"/>
            <a:ext cx="2290619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0366181" y="3897150"/>
            <a:ext cx="0" cy="2179782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9271672" y="4903913"/>
            <a:ext cx="0" cy="1173019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8084798" y="4908531"/>
            <a:ext cx="1186874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838199" y="2396642"/>
            <a:ext cx="5896897" cy="1006315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456073" y="4352652"/>
                <a:ext cx="47923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𝑈</m:t>
                      </m:r>
                    </m:oMath>
                  </m:oMathPara>
                </a14:m>
                <a:endParaRPr lang="en-US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6073" y="4352652"/>
                <a:ext cx="479234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/>
          <p:nvPr/>
        </p:nvCxnSpPr>
        <p:spPr>
          <a:xfrm flipV="1">
            <a:off x="7686579" y="3432736"/>
            <a:ext cx="0" cy="79223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7686579" y="4834464"/>
            <a:ext cx="0" cy="124246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304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non-standard uniform variable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61731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Consider a variable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400" dirty="0" smtClean="0"/>
                  <a:t> that is uniform in the range [0,4]</a:t>
                </a:r>
              </a:p>
              <a:p>
                <a:endParaRPr lang="en-US" sz="2400" i="1" dirty="0" smtClean="0"/>
              </a:p>
              <a:p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)=1/4</m:t>
                    </m:r>
                  </m:oMath>
                </a14:m>
                <a:r>
                  <a:rPr lang="en-US" sz="2400" dirty="0" smtClean="0"/>
                  <a:t>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∈[0,4]</m:t>
                    </m:r>
                  </m:oMath>
                </a14:m>
                <a:endParaRPr lang="en-US" sz="2400" dirty="0" smtClean="0"/>
              </a:p>
              <a:p>
                <a:endParaRPr lang="en-US" sz="2400" dirty="0" smtClean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−∞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nary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nary>
                      <m:nary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nary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sz="2400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To draw a variable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400" dirty="0" smtClean="0"/>
                  <a:t>, we draw a standard uniform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endParaRPr lang="en-US" sz="2400" dirty="0" smtClean="0"/>
              </a:p>
              <a:p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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/4=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𝑈</m:t>
                    </m:r>
                  </m:oMath>
                </a14:m>
                <a:r>
                  <a:rPr lang="en-US" sz="2400" dirty="0" smtClean="0">
                    <a:sym typeface="Wingdings" panose="05000000000000000000" pitchFamily="2" charset="2"/>
                  </a:rPr>
                  <a:t> 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=4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𝑈</m:t>
                    </m:r>
                  </m:oMath>
                </a14:m>
                <a:endParaRPr lang="en-US" sz="2400" i="1" dirty="0" smtClean="0">
                  <a:sym typeface="Wingdings" panose="05000000000000000000" pitchFamily="2" charset="2"/>
                </a:endParaRPr>
              </a:p>
              <a:p>
                <a:r>
                  <a:rPr lang="en-US" dirty="0" smtClean="0"/>
                  <a:t>An obvious solution, after all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617318"/>
              </a:xfrm>
              <a:blipFill>
                <a:blip r:embed="rId2"/>
                <a:stretch>
                  <a:fillRect l="-812" t="-18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8634064" y="2389971"/>
            <a:ext cx="2760540" cy="1673787"/>
            <a:chOff x="8884580" y="1353992"/>
            <a:chExt cx="2957278" cy="1810170"/>
          </a:xfrm>
        </p:grpSpPr>
        <p:cxnSp>
          <p:nvCxnSpPr>
            <p:cNvPr id="5" name="Straight Arrow Connector 4"/>
            <p:cNvCxnSpPr/>
            <p:nvPr/>
          </p:nvCxnSpPr>
          <p:spPr>
            <a:xfrm flipV="1">
              <a:off x="9504218" y="1487919"/>
              <a:ext cx="0" cy="131069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>
              <a:off x="9513456" y="2789382"/>
              <a:ext cx="231832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11520936" y="2327717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587345" y="1353992"/>
              <a:ext cx="53893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sz="20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884580" y="1849125"/>
              <a:ext cx="548145" cy="432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1/4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0793821" y="2731450"/>
              <a:ext cx="335206" cy="432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9209786" y="2673199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9513456" y="2049180"/>
              <a:ext cx="143681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10950274" y="2049180"/>
              <a:ext cx="0" cy="73768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8874032" y="4288727"/>
            <a:ext cx="2511166" cy="1673787"/>
            <a:chOff x="8874032" y="4288727"/>
            <a:chExt cx="2511166" cy="1673787"/>
          </a:xfrm>
        </p:grpSpPr>
        <p:cxnSp>
          <p:nvCxnSpPr>
            <p:cNvPr id="15" name="Straight Arrow Connector 14"/>
            <p:cNvCxnSpPr/>
            <p:nvPr/>
          </p:nvCxnSpPr>
          <p:spPr>
            <a:xfrm flipV="1">
              <a:off x="9203077" y="4412564"/>
              <a:ext cx="0" cy="121194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9211700" y="5615971"/>
              <a:ext cx="2164092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11085626" y="5189089"/>
              <a:ext cx="299572" cy="4268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9280674" y="4288727"/>
              <a:ext cx="62549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sz="20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874032" y="4672667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406885" y="5562404"/>
              <a:ext cx="31290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928233" y="5508541"/>
              <a:ext cx="292089" cy="3699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cxnSp>
          <p:nvCxnSpPr>
            <p:cNvPr id="22" name="Straight Connector 21"/>
            <p:cNvCxnSpPr/>
            <p:nvPr/>
          </p:nvCxnSpPr>
          <p:spPr>
            <a:xfrm flipV="1">
              <a:off x="9211700" y="4877971"/>
              <a:ext cx="1351637" cy="7112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10563337" y="4910997"/>
              <a:ext cx="1" cy="669879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 flipV="1">
              <a:off x="9194455" y="4877970"/>
              <a:ext cx="1338048" cy="7278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2127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Drawing normal variables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929477"/>
                <a:ext cx="10515600" cy="3901054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The Box-Muller method:</a:t>
                </a:r>
              </a:p>
              <a:p>
                <a:pPr lvl="1"/>
                <a:r>
                  <a:rPr lang="en-US" dirty="0" smtClean="0"/>
                  <a:t>Draw two standard uniform variables,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baseline="-25000" dirty="0" smtClean="0"/>
              </a:p>
              <a:p>
                <a:pPr lvl="1"/>
                <a:r>
                  <a:rPr lang="en-US" dirty="0" smtClean="0"/>
                  <a:t>Set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func>
                      </m:e>
                    </m:rad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US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 smtClean="0"/>
                  <a:t> are standard normal variables (mean 0, variance 1)</a:t>
                </a:r>
              </a:p>
              <a:p>
                <a:pPr lvl="1"/>
                <a:endParaRPr lang="en-US" dirty="0"/>
              </a:p>
              <a:p>
                <a:r>
                  <a:rPr lang="en-US" dirty="0" smtClean="0"/>
                  <a:t>How to generate a normal variable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dirty="0" smtClean="0"/>
                  <a:t> with mean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 smtClean="0"/>
                  <a:t> and variance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?</a:t>
                </a:r>
              </a:p>
              <a:p>
                <a:pPr lvl="1"/>
                <a:r>
                  <a:rPr lang="en-US" dirty="0" smtClean="0"/>
                  <a:t>Generate standard normal variable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i="1" dirty="0" smtClean="0"/>
              </a:p>
              <a:p>
                <a:pPr lvl="1"/>
                <a:r>
                  <a:rPr lang="en-US" dirty="0" smtClean="0"/>
                  <a:t>Set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929477"/>
                <a:ext cx="10515600" cy="3901054"/>
              </a:xfrm>
              <a:blipFill>
                <a:blip r:embed="rId2"/>
                <a:stretch>
                  <a:fillRect l="-754" t="-21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1664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normal variable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Generate random normal variables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=7,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2" r="3232"/>
          <a:stretch/>
        </p:blipFill>
        <p:spPr>
          <a:xfrm>
            <a:off x="4896812" y="2493819"/>
            <a:ext cx="6982218" cy="41854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84381" y="2336387"/>
            <a:ext cx="3166251" cy="37548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set.seed</a:t>
            </a:r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(1)</a:t>
            </a:r>
          </a:p>
          <a:p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n = 10000</a:t>
            </a:r>
          </a:p>
          <a:p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mu = 7</a:t>
            </a:r>
          </a:p>
          <a:p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sigma = 5</a:t>
            </a:r>
          </a:p>
          <a:p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Z = numeric(2*n)</a:t>
            </a:r>
          </a:p>
          <a:p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for (</a:t>
            </a:r>
            <a:r>
              <a:rPr lang="en-US" sz="14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 in 1:n)</a:t>
            </a:r>
          </a:p>
          <a:p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{</a:t>
            </a:r>
          </a:p>
          <a:p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  U1 = </a:t>
            </a:r>
            <a:r>
              <a:rPr lang="en-US" sz="14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runif</a:t>
            </a:r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(1)</a:t>
            </a:r>
          </a:p>
          <a:p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  U2 = </a:t>
            </a:r>
            <a:r>
              <a:rPr lang="en-US" sz="1400" dirty="0" err="1" smtClean="0">
                <a:latin typeface="Consolas" panose="020B0609020204030204" pitchFamily="49" charset="0"/>
                <a:cs typeface="Times New Roman" panose="02020603050405020304" pitchFamily="18" charset="0"/>
              </a:rPr>
              <a:t>runif</a:t>
            </a:r>
            <a:r>
              <a:rPr lang="en-US" sz="1400" dirty="0" smtClean="0">
                <a:latin typeface="Consolas" panose="020B0609020204030204" pitchFamily="49" charset="0"/>
                <a:cs typeface="Times New Roman" panose="02020603050405020304" pitchFamily="18" charset="0"/>
              </a:rPr>
              <a:t>(1)</a:t>
            </a:r>
            <a:endParaRPr lang="en-US" sz="1400" dirty="0"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  R = </a:t>
            </a:r>
            <a:r>
              <a:rPr lang="en-US" sz="14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sqrt</a:t>
            </a:r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(-2*log(U1))</a:t>
            </a:r>
          </a:p>
          <a:p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  theta = 2*pi*U2</a:t>
            </a:r>
          </a:p>
          <a:p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  Z[2*i-1] = R*cos(theta)</a:t>
            </a:r>
          </a:p>
          <a:p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  Z[2*</a:t>
            </a:r>
            <a:r>
              <a:rPr lang="en-US" sz="14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] = R*sin(theta)</a:t>
            </a:r>
          </a:p>
          <a:p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}</a:t>
            </a:r>
          </a:p>
          <a:p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X = Z*</a:t>
            </a:r>
            <a:r>
              <a:rPr lang="en-US" sz="14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sigma+mu</a:t>
            </a:r>
            <a:endParaRPr lang="en-US" sz="1400" dirty="0"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r>
              <a:rPr lang="en-US" sz="1400" dirty="0" smtClean="0">
                <a:latin typeface="Consolas" panose="020B0609020204030204" pitchFamily="49" charset="0"/>
                <a:cs typeface="Times New Roman" panose="02020603050405020304" pitchFamily="18" charset="0"/>
              </a:rPr>
              <a:t>h </a:t>
            </a:r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= </a:t>
            </a:r>
            <a:r>
              <a:rPr lang="en-US" sz="1400" dirty="0" err="1" smtClean="0">
                <a:latin typeface="Consolas" panose="020B0609020204030204" pitchFamily="49" charset="0"/>
                <a:cs typeface="Times New Roman" panose="02020603050405020304" pitchFamily="18" charset="0"/>
              </a:rPr>
              <a:t>hist</a:t>
            </a:r>
            <a:r>
              <a:rPr lang="en-US" sz="1400" dirty="0" smtClean="0">
                <a:latin typeface="Consolas" panose="020B0609020204030204" pitchFamily="49" charset="0"/>
                <a:cs typeface="Times New Roman" panose="02020603050405020304" pitchFamily="18" charset="0"/>
              </a:rPr>
              <a:t>(</a:t>
            </a:r>
            <a:r>
              <a:rPr lang="en-US" sz="1400" dirty="0" err="1" smtClean="0">
                <a:latin typeface="Consolas" panose="020B0609020204030204" pitchFamily="49" charset="0"/>
                <a:cs typeface="Times New Roman" panose="02020603050405020304" pitchFamily="18" charset="0"/>
              </a:rPr>
              <a:t>X,breaks</a:t>
            </a:r>
            <a:r>
              <a:rPr lang="en-US" sz="1400" dirty="0" smtClean="0">
                <a:latin typeface="Consolas" panose="020B0609020204030204" pitchFamily="49" charset="0"/>
                <a:cs typeface="Times New Roman" panose="02020603050405020304" pitchFamily="18" charset="0"/>
              </a:rPr>
              <a:t>=50,prob=T</a:t>
            </a:r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curve(</a:t>
            </a:r>
            <a:r>
              <a:rPr lang="en-US" sz="14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dnorm</a:t>
            </a:r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(</a:t>
            </a:r>
            <a:r>
              <a:rPr lang="en-US" sz="14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x,mu,sigma</a:t>
            </a:r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),</a:t>
            </a:r>
            <a:r>
              <a:rPr lang="en-US" sz="1400" dirty="0" smtClean="0">
                <a:latin typeface="Consolas" panose="020B0609020204030204" pitchFamily="49" charset="0"/>
                <a:cs typeface="Times New Roman" panose="02020603050405020304" pitchFamily="18" charset="0"/>
              </a:rPr>
              <a:t>add=T)</a:t>
            </a:r>
          </a:p>
        </p:txBody>
      </p:sp>
    </p:spTree>
    <p:extLst>
      <p:ext uri="{BB962C8B-B14F-4D97-AF65-F5344CB8AC3E}">
        <p14:creationId xmlns:p14="http://schemas.microsoft.com/office/powerpoint/2010/main" val="334202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exponential random variable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96292"/>
                <a:ext cx="10515600" cy="5200072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An </a:t>
                </a:r>
                <a:r>
                  <a:rPr lang="en-US" sz="2400" dirty="0" smtClean="0">
                    <a:solidFill>
                      <a:srgbClr val="0000C8"/>
                    </a:solidFill>
                  </a:rPr>
                  <a:t>exponential</a:t>
                </a:r>
                <a:r>
                  <a:rPr lang="en-US" sz="2400" dirty="0" smtClean="0"/>
                  <a:t> variable has PDF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𝜆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sz="240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∞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It represents the </a:t>
                </a:r>
                <a:r>
                  <a:rPr lang="en-US" sz="2400" dirty="0">
                    <a:solidFill>
                      <a:srgbClr val="0000C8"/>
                    </a:solidFill>
                  </a:rPr>
                  <a:t>time to an event</a:t>
                </a:r>
                <a:r>
                  <a:rPr lang="en-US" sz="2400" dirty="0"/>
                  <a:t> that happens at rate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2400" dirty="0"/>
                  <a:t> per unit </a:t>
                </a:r>
                <a:r>
                  <a:rPr lang="en-US" sz="2400" dirty="0" smtClean="0"/>
                  <a:t>time, independently of past events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Examples:</a:t>
                </a:r>
              </a:p>
              <a:p>
                <a:pPr lvl="1"/>
                <a:r>
                  <a:rPr lang="en-US" sz="2000" dirty="0" smtClean="0"/>
                  <a:t>The number of generations until a mutation happens</a:t>
                </a:r>
              </a:p>
              <a:p>
                <a:pPr lvl="1"/>
                <a:r>
                  <a:rPr lang="en-US" sz="2000" dirty="0" smtClean="0"/>
                  <a:t>The time until a protein binds to DNA </a:t>
                </a:r>
              </a:p>
              <a:p>
                <a:pPr lvl="1"/>
                <a:r>
                  <a:rPr lang="en-US" sz="2000" dirty="0" smtClean="0"/>
                  <a:t>The time until a phone call in a call center</a:t>
                </a:r>
              </a:p>
              <a:p>
                <a:pPr lvl="1"/>
                <a:r>
                  <a:rPr lang="en-US" sz="2000" dirty="0"/>
                  <a:t>T</a:t>
                </a:r>
                <a:r>
                  <a:rPr lang="en-US" sz="2000" dirty="0" smtClean="0"/>
                  <a:t>he time until a lightbulb stops working</a:t>
                </a:r>
              </a:p>
              <a:p>
                <a:pPr lvl="1"/>
                <a:r>
                  <a:rPr lang="en-US" sz="2000" dirty="0" smtClean="0"/>
                  <a:t>The time to cancer, heart attack, injury</a:t>
                </a:r>
              </a:p>
              <a:p>
                <a:pPr lvl="2"/>
                <a:r>
                  <a:rPr lang="en-US" sz="1600" dirty="0" smtClean="0"/>
                  <a:t>At least as a null model</a:t>
                </a:r>
                <a:endParaRPr lang="en-US" sz="2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96292"/>
                <a:ext cx="10515600" cy="5200072"/>
              </a:xfrm>
              <a:blipFill>
                <a:blip r:embed="rId2"/>
                <a:stretch>
                  <a:fillRect l="-812" t="-1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7030832" y="2945741"/>
            <a:ext cx="4768460" cy="3685309"/>
            <a:chOff x="8199382" y="4027055"/>
            <a:chExt cx="3795191" cy="27432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65573" y="4027055"/>
              <a:ext cx="3429000" cy="27432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8199382" y="5100828"/>
                  <a:ext cx="627654" cy="526923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𝑓</m:t>
                        </m:r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endPara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99382" y="5100828"/>
                  <a:ext cx="627654" cy="52692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707824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 of exponential random variables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91260"/>
                <a:ext cx="10515600" cy="3872121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The mean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400" dirty="0" smtClean="0"/>
                  <a:t> (“mean waiting time”) is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𝑥𝑓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endParaRPr lang="en-US" sz="2400" dirty="0" smtClean="0"/>
              </a:p>
              <a:p>
                <a:endParaRPr lang="en-US" sz="2400" dirty="0" smtClean="0"/>
              </a:p>
              <a:p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400" dirty="0" smtClean="0"/>
                  <a:t> is memoryless: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 smtClean="0"/>
              </a:p>
              <a:p>
                <a:pPr lvl="1"/>
                <a:r>
                  <a:rPr lang="en-US" sz="2000" dirty="0" smtClean="0"/>
                  <a:t>Interpretation: the waiting time is the same regardless of whether we start counting from time zero or from any other time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91260"/>
                <a:ext cx="10515600" cy="3872121"/>
              </a:xfrm>
              <a:blipFill>
                <a:blip r:embed="rId2"/>
                <a:stretch>
                  <a:fillRect l="-754" t="-9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01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draw an exponential random variable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02440" y="1464083"/>
                <a:ext cx="9987117" cy="4351338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nary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=1−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US" sz="2400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den>
                    </m:f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(1−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𝑈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i="1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Can also use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den>
                    </m:f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𝑈</m:t>
                        </m:r>
                      </m:e>
                    </m:func>
                  </m:oMath>
                </a14:m>
                <a:endParaRPr lang="en-US" sz="2400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Example: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02440" y="1464083"/>
                <a:ext cx="9987117" cy="4351338"/>
              </a:xfrm>
              <a:blipFill>
                <a:blip r:embed="rId2"/>
                <a:stretch>
                  <a:fillRect l="-8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5" r="2828" b="2567"/>
          <a:stretch/>
        </p:blipFill>
        <p:spPr>
          <a:xfrm>
            <a:off x="5888778" y="3231406"/>
            <a:ext cx="5772728" cy="335441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91684" y="3826346"/>
            <a:ext cx="34174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set.seed</a:t>
            </a:r>
            <a:r>
              <a:rPr lang="en-US" sz="1600" dirty="0">
                <a:latin typeface="Consolas" panose="020B0609020204030204" pitchFamily="49" charset="0"/>
                <a:cs typeface="Times New Roman" panose="02020603050405020304" pitchFamily="18" charset="0"/>
              </a:rPr>
              <a:t>(1)</a:t>
            </a:r>
          </a:p>
          <a:p>
            <a:r>
              <a:rPr lang="en-US" sz="1600" dirty="0">
                <a:latin typeface="Consolas" panose="020B0609020204030204" pitchFamily="49" charset="0"/>
                <a:cs typeface="Times New Roman" panose="02020603050405020304" pitchFamily="18" charset="0"/>
              </a:rPr>
              <a:t>U = </a:t>
            </a:r>
            <a:r>
              <a:rPr lang="en-US" sz="16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runif</a:t>
            </a:r>
            <a:r>
              <a:rPr lang="en-US" sz="1600" dirty="0">
                <a:latin typeface="Consolas" panose="020B0609020204030204" pitchFamily="49" charset="0"/>
                <a:cs typeface="Times New Roman" panose="02020603050405020304" pitchFamily="18" charset="0"/>
              </a:rPr>
              <a:t>(10000)</a:t>
            </a:r>
          </a:p>
          <a:p>
            <a:r>
              <a:rPr lang="en-US" sz="1600" dirty="0">
                <a:latin typeface="Consolas" panose="020B0609020204030204" pitchFamily="49" charset="0"/>
                <a:cs typeface="Times New Roman" panose="02020603050405020304" pitchFamily="18" charset="0"/>
              </a:rPr>
              <a:t>X = -log(U)</a:t>
            </a:r>
          </a:p>
          <a:p>
            <a:r>
              <a:rPr lang="en-US" sz="1600" dirty="0">
                <a:latin typeface="Consolas" panose="020B0609020204030204" pitchFamily="49" charset="0"/>
                <a:cs typeface="Times New Roman" panose="02020603050405020304" pitchFamily="18" charset="0"/>
              </a:rPr>
              <a:t>h = </a:t>
            </a:r>
            <a:r>
              <a:rPr lang="en-US" sz="1600" dirty="0" err="1" smtClean="0">
                <a:latin typeface="Consolas" panose="020B0609020204030204" pitchFamily="49" charset="0"/>
                <a:cs typeface="Times New Roman" panose="02020603050405020304" pitchFamily="18" charset="0"/>
              </a:rPr>
              <a:t>hist</a:t>
            </a:r>
            <a:r>
              <a:rPr lang="en-US" sz="1600" dirty="0" smtClean="0">
                <a:latin typeface="Consolas" panose="020B0609020204030204" pitchFamily="49" charset="0"/>
                <a:cs typeface="Times New Roman" panose="02020603050405020304" pitchFamily="18" charset="0"/>
              </a:rPr>
              <a:t>(</a:t>
            </a:r>
            <a:r>
              <a:rPr lang="en-US" sz="1600" dirty="0" err="1" smtClean="0">
                <a:latin typeface="Consolas" panose="020B0609020204030204" pitchFamily="49" charset="0"/>
                <a:cs typeface="Times New Roman" panose="02020603050405020304" pitchFamily="18" charset="0"/>
              </a:rPr>
              <a:t>X,breaks</a:t>
            </a:r>
            <a:r>
              <a:rPr lang="en-US" sz="1600" dirty="0" smtClean="0">
                <a:latin typeface="Consolas" panose="020B0609020204030204" pitchFamily="49" charset="0"/>
                <a:cs typeface="Times New Roman" panose="02020603050405020304" pitchFamily="18" charset="0"/>
              </a:rPr>
              <a:t>=50,prob=T)</a:t>
            </a:r>
            <a:endParaRPr lang="en-US" sz="1600" dirty="0"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Consolas" panose="020B0609020204030204" pitchFamily="49" charset="0"/>
                <a:cs typeface="Times New Roman" panose="02020603050405020304" pitchFamily="18" charset="0"/>
              </a:rPr>
              <a:t>curve(</a:t>
            </a:r>
            <a:r>
              <a:rPr lang="en-US" sz="16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dexp,xlim</a:t>
            </a:r>
            <a:r>
              <a:rPr lang="en-US" sz="1600" dirty="0">
                <a:latin typeface="Consolas" panose="020B0609020204030204" pitchFamily="49" charset="0"/>
                <a:cs typeface="Times New Roman" panose="02020603050405020304" pitchFamily="18" charset="0"/>
              </a:rPr>
              <a:t>=c(0,5</a:t>
            </a:r>
            <a:r>
              <a:rPr lang="en-US" sz="1600" dirty="0" smtClean="0">
                <a:latin typeface="Consolas" panose="020B0609020204030204" pitchFamily="49" charset="0"/>
                <a:cs typeface="Times New Roman" panose="02020603050405020304" pitchFamily="18" charset="0"/>
              </a:rPr>
              <a:t>),add=T)</a:t>
            </a:r>
          </a:p>
        </p:txBody>
      </p:sp>
    </p:spTree>
    <p:extLst>
      <p:ext uri="{BB962C8B-B14F-4D97-AF65-F5344CB8AC3E}">
        <p14:creationId xmlns:p14="http://schemas.microsoft.com/office/powerpoint/2010/main" val="3845235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Drawing from complex/non-standard distributions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60439" y="1654173"/>
                <a:ext cx="10793361" cy="4755863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Rejection sampling</a:t>
                </a:r>
              </a:p>
              <a:p>
                <a:r>
                  <a:rPr lang="en-US" dirty="0" smtClean="0"/>
                  <a:t>Markov chain Monte Carlo (MCMC): Metropolis-Hastings algorithm</a:t>
                </a:r>
              </a:p>
              <a:p>
                <a:pPr lvl="1"/>
                <a:r>
                  <a:rPr lang="en-US" dirty="0" smtClean="0"/>
                  <a:t>For drawing points in high dimension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Basic idea:</a:t>
                </a:r>
              </a:p>
              <a:p>
                <a:pPr lvl="1"/>
                <a:r>
                  <a:rPr lang="en-US" dirty="0" smtClean="0"/>
                  <a:t>We need to draw a number from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, but there is no direct method</a:t>
                </a:r>
              </a:p>
              <a:p>
                <a:pPr lvl="1"/>
                <a:r>
                  <a:rPr lang="en-US" dirty="0" smtClean="0"/>
                  <a:t>We draw instead numbers from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, from which sampling is easy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can be uniform, normal, etc.</a:t>
                </a:r>
              </a:p>
              <a:p>
                <a:pPr lvl="1"/>
                <a:r>
                  <a:rPr lang="en-US" dirty="0" smtClean="0"/>
                  <a:t>We then </a:t>
                </a:r>
                <a:r>
                  <a:rPr lang="en-US" i="1" dirty="0" smtClean="0"/>
                  <a:t>accept</a:t>
                </a:r>
                <a:r>
                  <a:rPr lang="en-US" dirty="0" smtClean="0"/>
                  <a:t> or </a:t>
                </a:r>
                <a:r>
                  <a:rPr lang="en-US" i="1" dirty="0" smtClean="0"/>
                  <a:t>reject</a:t>
                </a:r>
                <a:r>
                  <a:rPr lang="en-US" dirty="0" smtClean="0"/>
                  <a:t> the new sample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 smtClean="0"/>
                  <a:t> depending on the relationship between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MCMC generates a </a:t>
                </a:r>
                <a:r>
                  <a:rPr lang="en-US" i="1" dirty="0" smtClean="0"/>
                  <a:t>sequence</a:t>
                </a:r>
                <a:r>
                  <a:rPr lang="en-US" dirty="0" smtClean="0"/>
                  <a:t> of correlated samples, which we need to “thin” to obtain independent draws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0439" y="1654173"/>
                <a:ext cx="10793361" cy="4755863"/>
              </a:xfrm>
              <a:blipFill>
                <a:blip r:embed="rId2"/>
                <a:stretch>
                  <a:fillRect l="-791" t="-1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1170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LecturesEnglis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000" dirty="0" smtClean="0"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6F013719-B4AB-41C0-AD19-0C514155ADD5}" vid="{E117B065-03C2-48AB-A9AD-72F8DB10ED6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LecturesEnglish</Template>
  <TotalTime>15374</TotalTime>
  <Words>2057</Words>
  <Application>Microsoft Office PowerPoint</Application>
  <PresentationFormat>Widescreen</PresentationFormat>
  <Paragraphs>611</Paragraphs>
  <Slides>42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1" baseType="lpstr">
      <vt:lpstr>Arial</vt:lpstr>
      <vt:lpstr>Calibri</vt:lpstr>
      <vt:lpstr>Cambria Math</vt:lpstr>
      <vt:lpstr>Consolas</vt:lpstr>
      <vt:lpstr>Courier New</vt:lpstr>
      <vt:lpstr>David</vt:lpstr>
      <vt:lpstr>Times New Roman</vt:lpstr>
      <vt:lpstr>Wingdings</vt:lpstr>
      <vt:lpstr>LecturesEnglish</vt:lpstr>
      <vt:lpstr>Advanced Topics in Data Analysis</vt:lpstr>
      <vt:lpstr>Outline</vt:lpstr>
      <vt:lpstr>Why do we need the computer to generate random numbers?</vt:lpstr>
      <vt:lpstr>Testing methods</vt:lpstr>
      <vt:lpstr>Simulations to test complex models</vt:lpstr>
      <vt:lpstr>Generating random numbers</vt:lpstr>
      <vt:lpstr>Pseudo-random numbers</vt:lpstr>
      <vt:lpstr>Outline</vt:lpstr>
      <vt:lpstr>Linear Congruential Generator</vt:lpstr>
      <vt:lpstr>Linear Congruential Generator</vt:lpstr>
      <vt:lpstr>Large m</vt:lpstr>
      <vt:lpstr>How to generate random numbers in [0,1]?</vt:lpstr>
      <vt:lpstr>Practice</vt:lpstr>
      <vt:lpstr>Real story</vt:lpstr>
      <vt:lpstr>Are those numbers random?</vt:lpstr>
      <vt:lpstr>Is it possible to generate true random numbers?</vt:lpstr>
      <vt:lpstr>Outline</vt:lpstr>
      <vt:lpstr>Generating integers using U</vt:lpstr>
      <vt:lpstr>Generating integers within a range</vt:lpstr>
      <vt:lpstr>Random variables: reminder</vt:lpstr>
      <vt:lpstr>Random variables: reminder</vt:lpstr>
      <vt:lpstr>The inverse transformation method: example</vt:lpstr>
      <vt:lpstr>The inverse transformation method: why?</vt:lpstr>
      <vt:lpstr>The inverse transformation method: why?</vt:lpstr>
      <vt:lpstr>The inverse transformation method: formal definition</vt:lpstr>
      <vt:lpstr>The inverse transformation method: why?</vt:lpstr>
      <vt:lpstr>Example</vt:lpstr>
      <vt:lpstr>Example: tossing coins</vt:lpstr>
      <vt:lpstr>The inverse transformation method</vt:lpstr>
      <vt:lpstr>The inverse transformation method</vt:lpstr>
      <vt:lpstr>“Trick”</vt:lpstr>
      <vt:lpstr>Continuous random variables</vt:lpstr>
      <vt:lpstr>Examples</vt:lpstr>
      <vt:lpstr>The cumulative distribution function</vt:lpstr>
      <vt:lpstr>The inverse transformation method for continuous variables</vt:lpstr>
      <vt:lpstr>Example: non-standard uniform variable</vt:lpstr>
      <vt:lpstr>Drawing normal variables</vt:lpstr>
      <vt:lpstr>Example: normal variable</vt:lpstr>
      <vt:lpstr>An exponential random variable</vt:lpstr>
      <vt:lpstr>Properties of exponential random variables</vt:lpstr>
      <vt:lpstr>How to draw an exponential random variable</vt:lpstr>
      <vt:lpstr>Drawing from complex/non-standard distributions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Topics in Data Analysis</dc:title>
  <dc:creator>Shai Carmi</dc:creator>
  <cp:lastModifiedBy>Shai Carmi</cp:lastModifiedBy>
  <cp:revision>1436</cp:revision>
  <dcterms:created xsi:type="dcterms:W3CDTF">2016-11-13T19:58:29Z</dcterms:created>
  <dcterms:modified xsi:type="dcterms:W3CDTF">2020-02-15T14:04:36Z</dcterms:modified>
</cp:coreProperties>
</file>