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4"/>
  </p:notesMasterIdLst>
  <p:sldIdLst>
    <p:sldId id="256" r:id="rId2"/>
    <p:sldId id="419" r:id="rId3"/>
    <p:sldId id="547" r:id="rId4"/>
    <p:sldId id="548" r:id="rId5"/>
    <p:sldId id="549" r:id="rId6"/>
    <p:sldId id="550" r:id="rId7"/>
    <p:sldId id="551" r:id="rId8"/>
    <p:sldId id="590" r:id="rId9"/>
    <p:sldId id="593" r:id="rId10"/>
    <p:sldId id="591" r:id="rId11"/>
    <p:sldId id="525" r:id="rId12"/>
    <p:sldId id="552" r:id="rId13"/>
    <p:sldId id="553" r:id="rId14"/>
    <p:sldId id="587" r:id="rId15"/>
    <p:sldId id="554" r:id="rId16"/>
    <p:sldId id="555" r:id="rId17"/>
    <p:sldId id="556" r:id="rId18"/>
    <p:sldId id="557" r:id="rId19"/>
    <p:sldId id="424" r:id="rId20"/>
    <p:sldId id="558" r:id="rId21"/>
    <p:sldId id="562" r:id="rId22"/>
    <p:sldId id="560" r:id="rId23"/>
    <p:sldId id="561" r:id="rId24"/>
    <p:sldId id="420" r:id="rId25"/>
    <p:sldId id="559" r:id="rId26"/>
    <p:sldId id="563" r:id="rId27"/>
    <p:sldId id="564" r:id="rId28"/>
    <p:sldId id="594" r:id="rId29"/>
    <p:sldId id="421" r:id="rId30"/>
    <p:sldId id="565" r:id="rId31"/>
    <p:sldId id="572" r:id="rId32"/>
    <p:sldId id="595" r:id="rId33"/>
    <p:sldId id="570" r:id="rId34"/>
    <p:sldId id="575" r:id="rId35"/>
    <p:sldId id="576" r:id="rId36"/>
    <p:sldId id="574" r:id="rId37"/>
    <p:sldId id="580" r:id="rId38"/>
    <p:sldId id="566" r:id="rId39"/>
    <p:sldId id="573" r:id="rId40"/>
    <p:sldId id="422" r:id="rId41"/>
    <p:sldId id="577" r:id="rId42"/>
    <p:sldId id="579" r:id="rId4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3366"/>
    <a:srgbClr val="C00000"/>
    <a:srgbClr val="0000CC"/>
    <a:srgbClr val="FF3300"/>
    <a:srgbClr val="FEE1AC"/>
    <a:srgbClr val="FDE1A1"/>
    <a:srgbClr val="EAF4E4"/>
    <a:srgbClr val="E3F1DB"/>
    <a:srgbClr val="FFF6DD"/>
    <a:srgbClr val="FFF7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74" autoAdjust="0"/>
    <p:restoredTop sz="93979" autoAdjust="0"/>
  </p:normalViewPr>
  <p:slideViewPr>
    <p:cSldViewPr snapToGrid="0">
      <p:cViewPr varScale="1">
        <p:scale>
          <a:sx n="63" d="100"/>
          <a:sy n="63" d="100"/>
        </p:scale>
        <p:origin x="612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04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C7573E-F062-4FD7-B8B1-7EF9EF9A793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97D0BE-8D5B-46CF-87F0-C21ED6163C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0519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575706"/>
            <a:ext cx="9144000" cy="807585"/>
          </a:xfrm>
        </p:spPr>
        <p:txBody>
          <a:bodyPr anchor="b">
            <a:normAutofit/>
          </a:bodyPr>
          <a:lstStyle>
            <a:lvl1pPr algn="ctr" rtl="1">
              <a:defRPr sz="440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332617"/>
            <a:ext cx="9144000" cy="627062"/>
          </a:xfrm>
        </p:spPr>
        <p:txBody>
          <a:bodyPr>
            <a:normAutofit/>
          </a:bodyPr>
          <a:lstStyle>
            <a:lvl1pPr marL="0" indent="0" algn="ctr" rtl="1">
              <a:buNone/>
              <a:defRPr sz="32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4372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8481" y="408214"/>
            <a:ext cx="10355037" cy="572181"/>
          </a:xfrm>
        </p:spPr>
        <p:txBody>
          <a:bodyPr>
            <a:noAutofit/>
          </a:bodyPr>
          <a:lstStyle>
            <a:lvl1pPr algn="l" rtl="0">
              <a:defRPr sz="3600">
                <a:solidFill>
                  <a:srgbClr val="003399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654173"/>
            <a:ext cx="10515600" cy="4351338"/>
          </a:xfrm>
        </p:spPr>
        <p:txBody>
          <a:bodyPr>
            <a:normAutofit/>
          </a:bodyPr>
          <a:lstStyle>
            <a:lvl1pPr algn="l" rtl="0">
              <a:defRPr sz="2400" baseline="0">
                <a:latin typeface="+mn-lt"/>
                <a:cs typeface="Times New Roman" panose="02020603050405020304" pitchFamily="18" charset="0"/>
              </a:defRPr>
            </a:lvl1pPr>
            <a:lvl2pPr marL="685800" indent="-228600" algn="l" rtl="0">
              <a:buSzPct val="70000"/>
              <a:buFont typeface="Courier New" panose="02070309020205020404" pitchFamily="49" charset="0"/>
              <a:buChar char="o"/>
              <a:defRPr sz="2000" baseline="0">
                <a:latin typeface="+mn-lt"/>
                <a:cs typeface="Times New Roman" panose="02020603050405020304" pitchFamily="18" charset="0"/>
              </a:defRPr>
            </a:lvl2pPr>
            <a:lvl3pPr marL="1143000" indent="-228600" algn="l" rtl="0">
              <a:buSzPct val="70000"/>
              <a:buFont typeface="Wingdings" panose="05000000000000000000" pitchFamily="2" charset="2"/>
              <a:buChar char="§"/>
              <a:defRPr sz="1800">
                <a:latin typeface="+mn-lt"/>
                <a:cs typeface="Times New Roman" panose="02020603050405020304" pitchFamily="18" charset="0"/>
              </a:defRPr>
            </a:lvl3pPr>
            <a:lvl4pPr algn="r" rtl="1">
              <a:defRPr>
                <a:latin typeface="David" panose="020E0502060401010101" pitchFamily="34" charset="-79"/>
                <a:cs typeface="David" panose="020E0502060401010101" pitchFamily="34" charset="-79"/>
              </a:defRPr>
            </a:lvl4pPr>
            <a:lvl5pPr algn="r" rtl="1">
              <a:defRPr>
                <a:latin typeface="David" panose="020E0502060401010101" pitchFamily="34" charset="-79"/>
                <a:cs typeface="David" panose="020E0502060401010101" pitchFamily="34" charset="-79"/>
              </a:defRPr>
            </a:lvl5pPr>
          </a:lstStyle>
          <a:p>
            <a:pPr lvl="0"/>
            <a:r>
              <a:rPr lang="en-US" dirty="0" smtClean="0"/>
              <a:t>Level 1</a:t>
            </a:r>
          </a:p>
          <a:p>
            <a:pPr lvl="1"/>
            <a:r>
              <a:rPr lang="en-US" dirty="0" smtClean="0"/>
              <a:t>Level 2</a:t>
            </a:r>
          </a:p>
          <a:p>
            <a:pPr lvl="2"/>
            <a:r>
              <a:rPr lang="en-US" dirty="0" smtClean="0"/>
              <a:t>Level 3</a:t>
            </a:r>
          </a:p>
        </p:txBody>
      </p:sp>
      <p:sp>
        <p:nvSpPr>
          <p:cNvPr id="7" name="Rectangle 6"/>
          <p:cNvSpPr/>
          <p:nvPr/>
        </p:nvSpPr>
        <p:spPr>
          <a:xfrm>
            <a:off x="918481" y="1077686"/>
            <a:ext cx="10355037" cy="62049"/>
          </a:xfrm>
          <a:prstGeom prst="rect">
            <a:avLst/>
          </a:prstGeom>
          <a:solidFill>
            <a:srgbClr val="808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6188389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D93B-30F9-4418-8AD5-7F433FC37F9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6D32-BE25-4AB2-8F06-3F620ACB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293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D93B-30F9-4418-8AD5-7F433FC37F9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6D32-BE25-4AB2-8F06-3F620ACB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5328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D93B-30F9-4418-8AD5-7F433FC37F9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6D32-BE25-4AB2-8F06-3F620ACB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639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D93B-30F9-4418-8AD5-7F433FC37F9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6D32-BE25-4AB2-8F06-3F620ACB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7163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D93B-30F9-4418-8AD5-7F433FC37F9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6D32-BE25-4AB2-8F06-3F620ACB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4789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D93B-30F9-4418-8AD5-7F433FC37F9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6D32-BE25-4AB2-8F06-3F620ACB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065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D93B-30F9-4418-8AD5-7F433FC37F9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6D32-BE25-4AB2-8F06-3F620ACB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137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D93B-30F9-4418-8AD5-7F433FC37F9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6D32-BE25-4AB2-8F06-3F620ACB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898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D93B-30F9-4418-8AD5-7F433FC37F9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6D32-BE25-4AB2-8F06-3F620ACB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241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</a:lstStyle>
          <a:p>
            <a:fld id="{FB66D93B-30F9-4418-8AD5-7F433FC37F91}" type="datetimeFigureOut">
              <a:rPr lang="en-US" smtClean="0"/>
              <a:t>2/15/2020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</a:lstStyle>
          <a:p>
            <a:fld id="{1D1D6D32-BE25-4AB2-8F06-3F620ACB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969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David" panose="020E0502060401010101" pitchFamily="34" charset="-79"/>
          <a:ea typeface="+mj-ea"/>
          <a:cs typeface="David" panose="020E0502060401010101" pitchFamily="34" charset="-79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image" Target="../media/image2.emf"/><Relationship Id="rId7" Type="http://schemas.openxmlformats.org/officeDocument/2006/relationships/image" Target="../media/image6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emf"/><Relationship Id="rId3" Type="http://schemas.openxmlformats.org/officeDocument/2006/relationships/image" Target="../media/image9.emf"/><Relationship Id="rId7" Type="http://schemas.openxmlformats.org/officeDocument/2006/relationships/image" Target="../media/image13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emf"/><Relationship Id="rId5" Type="http://schemas.openxmlformats.org/officeDocument/2006/relationships/image" Target="../media/image11.emf"/><Relationship Id="rId4" Type="http://schemas.openxmlformats.org/officeDocument/2006/relationships/image" Target="../media/image10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emf"/><Relationship Id="rId4" Type="http://schemas.openxmlformats.org/officeDocument/2006/relationships/image" Target="../media/image17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e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emf"/><Relationship Id="rId3" Type="http://schemas.openxmlformats.org/officeDocument/2006/relationships/image" Target="../media/image33.emf"/><Relationship Id="rId7" Type="http://schemas.openxmlformats.org/officeDocument/2006/relationships/image" Target="../media/image37.emf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emf"/><Relationship Id="rId5" Type="http://schemas.openxmlformats.org/officeDocument/2006/relationships/image" Target="../media/image35.emf"/><Relationship Id="rId4" Type="http://schemas.openxmlformats.org/officeDocument/2006/relationships/image" Target="../media/image34.emf"/><Relationship Id="rId9" Type="http://schemas.openxmlformats.org/officeDocument/2006/relationships/image" Target="../media/image39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10xgenomics.com/technology/" TargetMode="External"/><Relationship Id="rId2" Type="http://schemas.openxmlformats.org/officeDocument/2006/relationships/hyperlink" Target="https://www.10xgenomics.com/solutions/genome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hyperlink" Target="https://www.youtube.com/watch?v=0-NFpOPADiQ" TargetMode="Externa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emf"/><Relationship Id="rId4" Type="http://schemas.openxmlformats.org/officeDocument/2006/relationships/image" Target="../media/image53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emf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e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emf"/><Relationship Id="rId5" Type="http://schemas.openxmlformats.org/officeDocument/2006/relationships/image" Target="../media/image63.emf"/><Relationship Id="rId4" Type="http://schemas.openxmlformats.org/officeDocument/2006/relationships/image" Target="../media/image62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Relationship Id="rId5" Type="http://schemas.openxmlformats.org/officeDocument/2006/relationships/image" Target="../media/image69.emf"/><Relationship Id="rId4" Type="http://schemas.openxmlformats.org/officeDocument/2006/relationships/image" Target="../media/image68.e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emf"/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em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em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emf"/><Relationship Id="rId7" Type="http://schemas.openxmlformats.org/officeDocument/2006/relationships/image" Target="../media/image81.emf"/><Relationship Id="rId2" Type="http://schemas.openxmlformats.org/officeDocument/2006/relationships/image" Target="../media/image76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emf"/><Relationship Id="rId5" Type="http://schemas.openxmlformats.org/officeDocument/2006/relationships/image" Target="../media/image79.emf"/><Relationship Id="rId4" Type="http://schemas.openxmlformats.org/officeDocument/2006/relationships/image" Target="../media/image78.em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emf"/><Relationship Id="rId2" Type="http://schemas.openxmlformats.org/officeDocument/2006/relationships/image" Target="../media/image82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5.emf"/><Relationship Id="rId4" Type="http://schemas.openxmlformats.org/officeDocument/2006/relationships/image" Target="../media/image8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0964" y="1494064"/>
            <a:ext cx="10566400" cy="1019113"/>
          </a:xfrm>
        </p:spPr>
        <p:txBody>
          <a:bodyPr/>
          <a:lstStyle/>
          <a:p>
            <a:r>
              <a:rPr lang="en-US" dirty="0" smtClean="0">
                <a:solidFill>
                  <a:srgbClr val="7030A0"/>
                </a:solidFill>
                <a:latin typeface="+mn-lt"/>
              </a:rPr>
              <a:t>Personal Genomics</a:t>
            </a:r>
            <a:endParaRPr lang="en-US" dirty="0">
              <a:solidFill>
                <a:srgbClr val="7030A0"/>
              </a:solidFill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32164" y="4548944"/>
            <a:ext cx="9144000" cy="1021345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>Shai Carmi</a:t>
            </a:r>
          </a:p>
          <a:p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>School of Public Health</a:t>
            </a:r>
            <a:endParaRPr lang="en-US" dirty="0">
              <a:solidFill>
                <a:schemeClr val="bg2">
                  <a:lumMod val="25000"/>
                </a:schemeClr>
              </a:solidFill>
              <a:latin typeface="+mn-lt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1532164" y="3064784"/>
            <a:ext cx="9144000" cy="6270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en-US" sz="3600" dirty="0" smtClean="0">
                <a:latin typeface="+mn-lt"/>
              </a:rPr>
              <a:t>Genomic projects and new technologies</a:t>
            </a:r>
            <a:endParaRPr lang="en-US" sz="3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42520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Major whole-genome/exome sequencing projects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541157"/>
            <a:ext cx="10515600" cy="4993206"/>
          </a:xfrm>
        </p:spPr>
        <p:txBody>
          <a:bodyPr>
            <a:normAutofit/>
          </a:bodyPr>
          <a:lstStyle/>
          <a:p>
            <a:r>
              <a:rPr lang="en-US" dirty="0" smtClean="0"/>
              <a:t>Sequencing:</a:t>
            </a:r>
          </a:p>
          <a:p>
            <a:pPr lvl="1"/>
            <a:r>
              <a:rPr lang="en-US" dirty="0" smtClean="0"/>
              <a:t>1000 Genomes, Simons Genome Diversity Project, Estonian </a:t>
            </a:r>
            <a:r>
              <a:rPr lang="en-US" dirty="0" err="1" smtClean="0"/>
              <a:t>BioCentre</a:t>
            </a:r>
            <a:r>
              <a:rPr lang="en-US" dirty="0" smtClean="0"/>
              <a:t>*</a:t>
            </a:r>
          </a:p>
          <a:p>
            <a:pPr lvl="1"/>
            <a:r>
              <a:rPr lang="en-US" dirty="0" err="1" smtClean="0"/>
              <a:t>TopMed</a:t>
            </a:r>
            <a:r>
              <a:rPr lang="en-US" dirty="0" smtClean="0"/>
              <a:t>*, Personal Genome Project, Human Longevity (Venter)*</a:t>
            </a:r>
            <a:endParaRPr lang="en-US" dirty="0"/>
          </a:p>
          <a:p>
            <a:pPr lvl="1"/>
            <a:r>
              <a:rPr lang="en-US" dirty="0" smtClean="0"/>
              <a:t>1KJPN, </a:t>
            </a:r>
            <a:r>
              <a:rPr lang="en-US" dirty="0" err="1" smtClean="0"/>
              <a:t>GoNL</a:t>
            </a:r>
            <a:r>
              <a:rPr lang="en-US" dirty="0" smtClean="0"/>
              <a:t>, Sardinia*, Denmark, Finland*, Iceland*, Singapore, Ashkenazi Jews, Qatar</a:t>
            </a:r>
          </a:p>
          <a:p>
            <a:pPr lvl="1"/>
            <a:r>
              <a:rPr lang="en-US" dirty="0" smtClean="0"/>
              <a:t>African Genome Variation Project</a:t>
            </a:r>
          </a:p>
          <a:p>
            <a:endParaRPr lang="en-US" dirty="0" smtClean="0"/>
          </a:p>
          <a:p>
            <a:r>
              <a:rPr lang="en-US" dirty="0" smtClean="0"/>
              <a:t>Exome sequencing:</a:t>
            </a:r>
          </a:p>
          <a:p>
            <a:pPr lvl="1"/>
            <a:r>
              <a:rPr lang="en-US" dirty="0" err="1" smtClean="0"/>
              <a:t>ExAC</a:t>
            </a:r>
            <a:r>
              <a:rPr lang="en-US" dirty="0" smtClean="0"/>
              <a:t>, UK10K*, Exome Sequencing Project, Greater Middle-East, UK Biobank*, Regeneron-</a:t>
            </a:r>
            <a:r>
              <a:rPr lang="en-US" dirty="0" err="1" smtClean="0"/>
              <a:t>Geisinger</a:t>
            </a:r>
            <a:r>
              <a:rPr lang="en-US" dirty="0" smtClean="0"/>
              <a:t>*</a:t>
            </a:r>
          </a:p>
          <a:p>
            <a:pPr lvl="1"/>
            <a:endParaRPr lang="en-US" dirty="0"/>
          </a:p>
          <a:p>
            <a:pPr marL="0" indent="0">
              <a:buNone/>
            </a:pPr>
            <a:r>
              <a:rPr lang="en-US" dirty="0" smtClean="0"/>
              <a:t>* Extensive phenotypes</a:t>
            </a:r>
          </a:p>
        </p:txBody>
      </p:sp>
    </p:spTree>
    <p:extLst>
      <p:ext uri="{BB962C8B-B14F-4D97-AF65-F5344CB8AC3E}">
        <p14:creationId xmlns:p14="http://schemas.microsoft.com/office/powerpoint/2010/main" val="3050186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Major whole-genome/exome sequencing projects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b="52807"/>
          <a:stretch/>
        </p:blipFill>
        <p:spPr>
          <a:xfrm>
            <a:off x="895040" y="4636562"/>
            <a:ext cx="4991113" cy="73517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0359" y="4337481"/>
            <a:ext cx="4829427" cy="113573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263" y="1618011"/>
            <a:ext cx="6145965" cy="107209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907" y="2768051"/>
            <a:ext cx="5059734" cy="120992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032" y="5574696"/>
            <a:ext cx="6032196" cy="108107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58228" y="1697028"/>
            <a:ext cx="5533772" cy="214204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67130" y="5838544"/>
            <a:ext cx="5692455" cy="793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425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Major whole-genome/exome sequencing projects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094" y="3237131"/>
            <a:ext cx="5143053" cy="130693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6094" y="4866547"/>
            <a:ext cx="5682445" cy="75491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170" y="1506921"/>
            <a:ext cx="5217673" cy="153043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00791" y="1710165"/>
            <a:ext cx="4996457" cy="119168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25078" y="3154630"/>
            <a:ext cx="4364917" cy="110912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22554" y="4841973"/>
            <a:ext cx="4352929" cy="173604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6094" y="5840993"/>
            <a:ext cx="6103290" cy="686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546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1000 Genomes Project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Started at 2008, at the onset of NGS, as an extremely ambitious project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357" y="5235476"/>
            <a:ext cx="5637042" cy="135134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833" y="2886914"/>
            <a:ext cx="4598090" cy="135111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1172" y="2836993"/>
            <a:ext cx="4588248" cy="133519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21172" y="5104851"/>
            <a:ext cx="4744532" cy="141014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185609" y="2355449"/>
            <a:ext cx="19784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2010, Pilot phase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21172" y="2355449"/>
            <a:ext cx="16337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2012, Phase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799314" y="4567907"/>
            <a:ext cx="25971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2015, Phase 3 and final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1932" y="4715838"/>
            <a:ext cx="28189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7030A0"/>
                </a:solidFill>
                <a:cs typeface="Times New Roman" panose="02020603050405020304" pitchFamily="18" charset="0"/>
              </a:rPr>
              <a:t>Data freely available!</a:t>
            </a:r>
          </a:p>
        </p:txBody>
      </p:sp>
    </p:spTree>
    <p:extLst>
      <p:ext uri="{BB962C8B-B14F-4D97-AF65-F5344CB8AC3E}">
        <p14:creationId xmlns:p14="http://schemas.microsoft.com/office/powerpoint/2010/main" val="1505956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1000 Genomes Project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520609"/>
            <a:ext cx="10515600" cy="4351338"/>
          </a:xfrm>
        </p:spPr>
        <p:txBody>
          <a:bodyPr/>
          <a:lstStyle/>
          <a:p>
            <a:r>
              <a:rPr lang="en-US" dirty="0" smtClean="0"/>
              <a:t>The project set the standards and tools for next generation sequencing</a:t>
            </a:r>
          </a:p>
          <a:p>
            <a:r>
              <a:rPr lang="en-US" dirty="0" smtClean="0"/>
              <a:t>Based on relatively low-coverage sequencing (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≈7x)</a:t>
            </a:r>
          </a:p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Total: 2504 individuals from 26 population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7336" y="3020604"/>
            <a:ext cx="7149377" cy="3522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0830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populations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56439838"/>
              </p:ext>
            </p:extLst>
          </p:nvPr>
        </p:nvGraphicFramePr>
        <p:xfrm>
          <a:off x="6478712" y="1362902"/>
          <a:ext cx="5220000" cy="5090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48000">
                  <a:extLst>
                    <a:ext uri="{9D8B030D-6E8A-4147-A177-3AD203B41FA5}">
                      <a16:colId xmlns:a16="http://schemas.microsoft.com/office/drawing/2014/main" val="993411350"/>
                    </a:ext>
                  </a:extLst>
                </a:gridCol>
                <a:gridCol w="3924000">
                  <a:extLst>
                    <a:ext uri="{9D8B030D-6E8A-4147-A177-3AD203B41FA5}">
                      <a16:colId xmlns:a16="http://schemas.microsoft.com/office/drawing/2014/main" val="1454881235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20885471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/>
                        </a:rPr>
                        <a:t>MSL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/>
                        </a:rPr>
                        <a:t>Mende in Sierra Leone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/>
                        </a:rPr>
                        <a:t>AFR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92657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/>
                        </a:rPr>
                        <a:t>ESN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Esan in Nigeria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/>
                        </a:rPr>
                        <a:t>AFR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23542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/>
                        </a:rPr>
                        <a:t>ASW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/>
                        </a:rPr>
                        <a:t>Americans of African Ancestry in SW USA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/>
                        </a:rPr>
                        <a:t>AFR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49144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/>
                        </a:rPr>
                        <a:t>ACB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African Caribbeans in Barbados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/>
                        </a:rPr>
                        <a:t>AFR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98128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MXL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>
                          <a:effectLst/>
                        </a:rPr>
                        <a:t>Mexican Ancestry from Los Angeles USA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/>
                        </a:rPr>
                        <a:t>AMR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2619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/>
                        </a:rPr>
                        <a:t>PUR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>
                          <a:effectLst/>
                        </a:rPr>
                        <a:t>Puerto Ricans from Puerto Rico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/>
                        </a:rPr>
                        <a:t>AMR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95260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/>
                        </a:rPr>
                        <a:t>CLM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Colombians from Medellin, Colombia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/>
                        </a:rPr>
                        <a:t>AMR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06425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/>
                        </a:rPr>
                        <a:t>PEL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Peruvians from Lima, Peru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/>
                        </a:rPr>
                        <a:t>AMR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18141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/>
                        </a:rPr>
                        <a:t>GIH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Gujarati Indian from Houston, Texas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/>
                        </a:rPr>
                        <a:t>SAS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85264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/>
                        </a:rPr>
                        <a:t>PJL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Punjabi from Lahore, Pakistan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/>
                        </a:rPr>
                        <a:t>SAS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11622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/>
                        </a:rPr>
                        <a:t>BEB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Bengali from Bangladesh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SAS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78834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/>
                        </a:rPr>
                        <a:t>STU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Sri Lankan Tamil from the UK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SAS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76312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/>
                        </a:rPr>
                        <a:t>ITU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Indian Telugu from the UK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/>
                        </a:rPr>
                        <a:t>SAS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37591767"/>
                  </a:ext>
                </a:extLst>
              </a:tr>
            </a:tbl>
          </a:graphicData>
        </a:graphic>
      </p:graphicFrame>
      <p:graphicFrame>
        <p:nvGraphicFramePr>
          <p:cNvPr id="5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5723153"/>
              </p:ext>
            </p:extLst>
          </p:nvPr>
        </p:nvGraphicFramePr>
        <p:xfrm>
          <a:off x="384424" y="1362902"/>
          <a:ext cx="5585079" cy="5090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84000">
                  <a:extLst>
                    <a:ext uri="{9D8B030D-6E8A-4147-A177-3AD203B41FA5}">
                      <a16:colId xmlns:a16="http://schemas.microsoft.com/office/drawing/2014/main" val="993411350"/>
                    </a:ext>
                  </a:extLst>
                </a:gridCol>
                <a:gridCol w="4325079">
                  <a:extLst>
                    <a:ext uri="{9D8B030D-6E8A-4147-A177-3AD203B41FA5}">
                      <a16:colId xmlns:a16="http://schemas.microsoft.com/office/drawing/2014/main" val="1454881235"/>
                    </a:ext>
                  </a:extLst>
                </a:gridCol>
                <a:gridCol w="576000">
                  <a:extLst>
                    <a:ext uri="{9D8B030D-6E8A-4147-A177-3AD203B41FA5}">
                      <a16:colId xmlns:a16="http://schemas.microsoft.com/office/drawing/2014/main" val="20885471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effectLst/>
                        </a:rPr>
                        <a:t>CHB</a:t>
                      </a:r>
                      <a:endParaRPr lang="en-US" dirty="0">
                        <a:effectLst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Han Chinese in Beijing, China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/>
                        </a:rPr>
                        <a:t>EAS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58910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/>
                        </a:rPr>
                        <a:t>JPT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Japanese in Tokyo, Japan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/>
                        </a:rPr>
                        <a:t>EAS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9095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/>
                        </a:rPr>
                        <a:t>CHS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Southern Han Chinese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EAS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75501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/>
                        </a:rPr>
                        <a:t>CDX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>
                          <a:effectLst/>
                        </a:rPr>
                        <a:t>Chinese Dai in Xishuangbanna, China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EAS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43559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/>
                        </a:rPr>
                        <a:t>KHV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Kinh in Ho Chi Minh City, Vietnam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EAS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42244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/>
                        </a:rPr>
                        <a:t>CEU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Utah Residents (CEPH) with Northern and Western European Ancestry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EUR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30514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/>
                        </a:rPr>
                        <a:t>TSI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Toscani in Italia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EUR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8604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/>
                        </a:rPr>
                        <a:t>FIN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Finnish in Finland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EUR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04621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/>
                        </a:rPr>
                        <a:t>GBR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British in England and Scotland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EUR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00036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/>
                        </a:rPr>
                        <a:t>IBS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Iberian Population in Spain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EUR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9390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/>
                        </a:rPr>
                        <a:t>YRI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Yoruba in Ibadan, Nigeria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AFR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91079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/>
                        </a:rPr>
                        <a:t>LWK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Luhya in Webuye, Kenya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/>
                        </a:rPr>
                        <a:t>AFR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40349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/>
                        </a:rPr>
                        <a:t>GWD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Gambian in Western Divisions in the Gambia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/>
                        </a:rPr>
                        <a:t>AFR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592360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4214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gnomAD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54173"/>
            <a:ext cx="10515600" cy="2519894"/>
          </a:xfrm>
        </p:spPr>
        <p:txBody>
          <a:bodyPr/>
          <a:lstStyle/>
          <a:p>
            <a:r>
              <a:rPr lang="en-US" dirty="0" smtClean="0"/>
              <a:t>Genome Aggregation Database</a:t>
            </a:r>
          </a:p>
          <a:p>
            <a:r>
              <a:rPr lang="en-US" dirty="0" smtClean="0"/>
              <a:t>125,748 exomes, 15,708 whole-genomes</a:t>
            </a:r>
          </a:p>
          <a:p>
            <a:r>
              <a:rPr lang="en-US" dirty="0" smtClean="0"/>
              <a:t>Unrelated </a:t>
            </a:r>
            <a:r>
              <a:rPr lang="en-US" dirty="0"/>
              <a:t>individuals </a:t>
            </a:r>
            <a:r>
              <a:rPr lang="en-US" dirty="0" smtClean="0"/>
              <a:t>from various disease and </a:t>
            </a:r>
            <a:r>
              <a:rPr lang="en-US" dirty="0"/>
              <a:t>population genetic </a:t>
            </a:r>
            <a:r>
              <a:rPr lang="en-US" dirty="0" smtClean="0"/>
              <a:t>studies</a:t>
            </a:r>
            <a:endParaRPr lang="en-US" dirty="0"/>
          </a:p>
          <a:p>
            <a:r>
              <a:rPr lang="en-US" dirty="0" smtClean="0"/>
              <a:t>Allele frequencies freely available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0865" y="4270707"/>
            <a:ext cx="9084734" cy="2077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6776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TOPMed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Trans-Omics for Precision </a:t>
            </a:r>
            <a:r>
              <a:rPr lang="en-US" dirty="0" smtClean="0"/>
              <a:t>Medicine projects of the NIH</a:t>
            </a:r>
          </a:p>
          <a:p>
            <a:r>
              <a:rPr lang="en-US" dirty="0" smtClean="0"/>
              <a:t>53,831 whole-genomes (38x coverage) released 03/2019; 145k expected</a:t>
            </a:r>
          </a:p>
          <a:p>
            <a:endParaRPr lang="en-US" dirty="0" smtClean="0"/>
          </a:p>
          <a:p>
            <a:r>
              <a:rPr lang="en-US" dirty="0" smtClean="0"/>
              <a:t>&gt;80 studies of heart, blood, and other phenotypes</a:t>
            </a:r>
          </a:p>
          <a:p>
            <a:r>
              <a:rPr lang="en-US" dirty="0" smtClean="0"/>
              <a:t>82% from the US (</a:t>
            </a:r>
            <a:r>
              <a:rPr lang="es-ES" dirty="0"/>
              <a:t>40% </a:t>
            </a:r>
            <a:r>
              <a:rPr lang="es-ES" dirty="0" err="1"/>
              <a:t>European</a:t>
            </a:r>
            <a:r>
              <a:rPr lang="es-ES" dirty="0"/>
              <a:t>, 32% </a:t>
            </a:r>
            <a:r>
              <a:rPr lang="es-ES" dirty="0" err="1"/>
              <a:t>African</a:t>
            </a:r>
            <a:r>
              <a:rPr lang="es-ES" dirty="0"/>
              <a:t>, 16</a:t>
            </a:r>
            <a:r>
              <a:rPr lang="es-ES" dirty="0" smtClean="0"/>
              <a:t>%, </a:t>
            </a:r>
            <a:r>
              <a:rPr lang="en-US" dirty="0" smtClean="0"/>
              <a:t>Hispanic/Latino</a:t>
            </a:r>
            <a:r>
              <a:rPr lang="en-US" dirty="0"/>
              <a:t>, 10% </a:t>
            </a:r>
            <a:r>
              <a:rPr lang="en-US" dirty="0" smtClean="0"/>
              <a:t>Asian)</a:t>
            </a:r>
          </a:p>
          <a:p>
            <a:r>
              <a:rPr lang="en-US" dirty="0" smtClean="0"/>
              <a:t>Allele frequencies available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1450" y="5235087"/>
            <a:ext cx="6871170" cy="995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132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Personal Genome Project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54173"/>
            <a:ext cx="10515600" cy="2028827"/>
          </a:xfrm>
        </p:spPr>
        <p:txBody>
          <a:bodyPr/>
          <a:lstStyle/>
          <a:p>
            <a:r>
              <a:rPr lang="en-US" dirty="0" smtClean="0"/>
              <a:t>Initiated by George Church, one of the genomics pioneers</a:t>
            </a:r>
          </a:p>
          <a:p>
            <a:r>
              <a:rPr lang="en-US" dirty="0" smtClean="0"/>
              <a:t>Contains 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≈1000 Genomes + microarray, microbiome, demographic data, and for many individuals, also phenotypes and medical records</a:t>
            </a:r>
          </a:p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All data is completely free and immediately accessible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3614" y="4169395"/>
            <a:ext cx="8521852" cy="2509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8454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Major genotyping projects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4658" y="1915428"/>
            <a:ext cx="10062682" cy="3984858"/>
          </a:xfrm>
        </p:spPr>
        <p:txBody>
          <a:bodyPr>
            <a:normAutofit/>
          </a:bodyPr>
          <a:lstStyle/>
          <a:p>
            <a:r>
              <a:rPr lang="en-US" dirty="0" err="1" smtClean="0"/>
              <a:t>HapMap</a:t>
            </a:r>
            <a:r>
              <a:rPr lang="en-US" dirty="0" smtClean="0"/>
              <a:t>, Human Genome Diversity Project, </a:t>
            </a:r>
            <a:r>
              <a:rPr lang="en-US" dirty="0" err="1" smtClean="0"/>
              <a:t>PopRes</a:t>
            </a:r>
            <a:endParaRPr lang="en-US" dirty="0" smtClean="0"/>
          </a:p>
          <a:p>
            <a:r>
              <a:rPr lang="en-US" dirty="0" err="1" smtClean="0"/>
              <a:t>UKBioBank</a:t>
            </a:r>
            <a:endParaRPr lang="en-US" dirty="0" smtClean="0"/>
          </a:p>
          <a:p>
            <a:r>
              <a:rPr lang="en-US" dirty="0" smtClean="0"/>
              <a:t>Iceland (</a:t>
            </a:r>
            <a:r>
              <a:rPr lang="en-US" dirty="0" err="1" smtClean="0"/>
              <a:t>deCODE</a:t>
            </a:r>
            <a:r>
              <a:rPr lang="en-US" dirty="0" smtClean="0"/>
              <a:t>)</a:t>
            </a:r>
          </a:p>
          <a:p>
            <a:r>
              <a:rPr lang="en-US" dirty="0" smtClean="0"/>
              <a:t>Specific populations: Jewish, Finland, India, French Canadians, Greek, …</a:t>
            </a:r>
          </a:p>
          <a:p>
            <a:endParaRPr lang="en-US" dirty="0" smtClean="0"/>
          </a:p>
          <a:p>
            <a:r>
              <a:rPr lang="en-US" dirty="0" smtClean="0"/>
              <a:t>Disease consortia: GIANT, Psychiatric Genome Consortium, GERA, CHARGE, ARIC, HRS, </a:t>
            </a:r>
            <a:r>
              <a:rPr lang="en-US" dirty="0"/>
              <a:t>ALSPAC, </a:t>
            </a:r>
            <a:r>
              <a:rPr lang="en-US" dirty="0" smtClean="0"/>
              <a:t>EGG, GLGC, CARDIoGRAMplusC4D</a:t>
            </a:r>
            <a:r>
              <a:rPr lang="en-US" dirty="0"/>
              <a:t>, </a:t>
            </a:r>
            <a:r>
              <a:rPr lang="en-US" dirty="0" smtClean="0"/>
              <a:t>SIGMA, T2D-GENES, GoT2D, </a:t>
            </a:r>
            <a:r>
              <a:rPr lang="en-US" dirty="0" err="1" smtClean="0"/>
              <a:t>Vanderbuilt</a:t>
            </a:r>
            <a:r>
              <a:rPr lang="en-US" dirty="0" smtClean="0"/>
              <a:t> </a:t>
            </a:r>
            <a:r>
              <a:rPr lang="en-US" dirty="0" err="1" smtClean="0"/>
              <a:t>BioVU</a:t>
            </a:r>
            <a:r>
              <a:rPr lang="en-US" dirty="0" smtClean="0"/>
              <a:t>…</a:t>
            </a:r>
          </a:p>
          <a:p>
            <a:r>
              <a:rPr lang="en-US" dirty="0" smtClean="0"/>
              <a:t>Industry: 23andMe, Ancestry DNA, </a:t>
            </a:r>
            <a:r>
              <a:rPr lang="en-US" dirty="0" err="1" smtClean="0"/>
              <a:t>FamilyTree</a:t>
            </a:r>
            <a:r>
              <a:rPr lang="en-US" dirty="0" smtClean="0"/>
              <a:t> DNA, </a:t>
            </a:r>
            <a:r>
              <a:rPr lang="en-US" dirty="0" err="1" smtClean="0"/>
              <a:t>MyHeritage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7029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HapMap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481" y="1582253"/>
            <a:ext cx="10515600" cy="4351338"/>
          </a:xfrm>
        </p:spPr>
        <p:txBody>
          <a:bodyPr/>
          <a:lstStyle/>
          <a:p>
            <a:r>
              <a:rPr lang="en-US" dirty="0" smtClean="0"/>
              <a:t>The first large-scale, international project for population-scale genotyping</a:t>
            </a:r>
          </a:p>
          <a:p>
            <a:r>
              <a:rPr lang="en-US" dirty="0" smtClean="0"/>
              <a:t>Third phase concluded in 2010</a:t>
            </a:r>
          </a:p>
          <a:p>
            <a:r>
              <a:rPr lang="en-US" dirty="0" smtClean="0"/>
              <a:t>Eleven populations, 1184 individuals, 1.44M SNPs</a:t>
            </a:r>
          </a:p>
          <a:p>
            <a:pPr lvl="1"/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A subset of the 1000 Genomes samples</a:t>
            </a:r>
          </a:p>
          <a:p>
            <a:r>
              <a:rPr lang="en-US" dirty="0" smtClean="0"/>
              <a:t>The data was and is still considered a gold-standard and one of the most useful resources in population and medical genetics</a:t>
            </a:r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2108331" y="4551452"/>
            <a:ext cx="7087039" cy="1881256"/>
            <a:chOff x="608304" y="4253230"/>
            <a:chExt cx="7810951" cy="2276267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8304" y="4253230"/>
              <a:ext cx="7810951" cy="2276267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3647326" y="4345971"/>
              <a:ext cx="70403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cs typeface="Times New Roman" panose="02020603050405020304" pitchFamily="18" charset="0"/>
                </a:rPr>
                <a:t>2010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86979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5116530" y="1520576"/>
            <a:ext cx="6452171" cy="5136476"/>
            <a:chOff x="6296658" y="2226562"/>
            <a:chExt cx="4177950" cy="3860601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296658" y="2226562"/>
              <a:ext cx="4177950" cy="3860601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6296658" y="2226562"/>
              <a:ext cx="2313086" cy="9135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Human Genome Diversity Project (HGDP)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6652" y="1450201"/>
            <a:ext cx="6704944" cy="2520616"/>
          </a:xfrm>
        </p:spPr>
        <p:txBody>
          <a:bodyPr/>
          <a:lstStyle/>
          <a:p>
            <a:r>
              <a:rPr lang="en-US" dirty="0" smtClean="0"/>
              <a:t>Was a major effort to collect DNA from in order to capture the most genetic diversity worldwide</a:t>
            </a:r>
          </a:p>
          <a:p>
            <a:pPr lvl="1"/>
            <a:r>
              <a:rPr lang="en-US" dirty="0" smtClean="0"/>
              <a:t>2002: 1056 individuals, 52 populations, 377 STRs</a:t>
            </a:r>
          </a:p>
          <a:p>
            <a:pPr lvl="1"/>
            <a:r>
              <a:rPr lang="en-US" dirty="0" smtClean="0"/>
              <a:t>2008: 938 individuals, 51 populations, 660k SNPs</a:t>
            </a:r>
          </a:p>
          <a:p>
            <a:r>
              <a:rPr lang="en-US" dirty="0" smtClean="0"/>
              <a:t>Still an important dataset for population genetics</a:t>
            </a:r>
          </a:p>
          <a:p>
            <a:pPr lvl="1"/>
            <a:r>
              <a:rPr lang="en-US" dirty="0" smtClean="0"/>
              <a:t>Data freely available</a:t>
            </a:r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546363" y="5188261"/>
            <a:ext cx="4371705" cy="1437966"/>
            <a:chOff x="333859" y="4762858"/>
            <a:chExt cx="5215950" cy="1791267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33859" y="4762858"/>
              <a:ext cx="5215950" cy="1791267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3524035" y="5505402"/>
              <a:ext cx="2025773" cy="4600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cs typeface="Times New Roman" panose="02020603050405020304" pitchFamily="18" charset="0"/>
                </a:rPr>
                <a:t>Science 2008</a:t>
              </a: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3744755" y="3601485"/>
            <a:ext cx="3604497" cy="1437593"/>
            <a:chOff x="649004" y="4625238"/>
            <a:chExt cx="4437450" cy="1867242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49004" y="5115080"/>
              <a:ext cx="4437450" cy="1377400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2012023" y="4625238"/>
              <a:ext cx="1738992" cy="4797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cs typeface="Times New Roman" panose="02020603050405020304" pitchFamily="18" charset="0"/>
                </a:rPr>
                <a:t>Science 2002</a:t>
              </a: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10330758" y="5784349"/>
            <a:ext cx="15678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Israeli populations</a:t>
            </a:r>
          </a:p>
        </p:txBody>
      </p:sp>
      <p:cxnSp>
        <p:nvCxnSpPr>
          <p:cNvPr id="15" name="Straight Arrow Connector 14"/>
          <p:cNvCxnSpPr>
            <a:stCxn id="13" idx="1"/>
          </p:cNvCxnSpPr>
          <p:nvPr/>
        </p:nvCxnSpPr>
        <p:spPr>
          <a:xfrm flipH="1" flipV="1">
            <a:off x="9026270" y="5907244"/>
            <a:ext cx="1304488" cy="231048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7378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PopRes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6444" y="1577171"/>
            <a:ext cx="4744453" cy="4351338"/>
          </a:xfrm>
        </p:spPr>
        <p:txBody>
          <a:bodyPr/>
          <a:lstStyle/>
          <a:p>
            <a:r>
              <a:rPr lang="en-US" dirty="0" smtClean="0"/>
              <a:t>A major project also focusing on capturing world-wide genetic diversity</a:t>
            </a:r>
          </a:p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≈</a:t>
            </a:r>
            <a:r>
              <a:rPr lang="en-US" dirty="0" smtClean="0"/>
              <a:t>6,000 subjects of </a:t>
            </a:r>
            <a:r>
              <a:rPr lang="en-US" dirty="0"/>
              <a:t>African-American, East Asian, South Asian, Mexican, and European origin</a:t>
            </a:r>
            <a:endParaRPr lang="en-US" dirty="0" smtClean="0"/>
          </a:p>
          <a:p>
            <a:r>
              <a:rPr lang="en-US" dirty="0" smtClean="0"/>
              <a:t>Data available but requires an application (</a:t>
            </a:r>
            <a:r>
              <a:rPr lang="en-US" dirty="0" err="1" smtClean="0"/>
              <a:t>dbGaP</a:t>
            </a:r>
            <a:r>
              <a:rPr lang="en-US" dirty="0" smtClean="0"/>
              <a:t>)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0" b="40548"/>
          <a:stretch/>
        </p:blipFill>
        <p:spPr>
          <a:xfrm>
            <a:off x="5101389" y="1337792"/>
            <a:ext cx="6516304" cy="515281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310065" y="6314173"/>
            <a:ext cx="51625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cs typeface="Times New Roman" panose="02020603050405020304" pitchFamily="18" charset="0"/>
              </a:rPr>
              <a:t>Genes mirror geography within Europe, Nature, 2008</a:t>
            </a:r>
          </a:p>
        </p:txBody>
      </p:sp>
    </p:spTree>
    <p:extLst>
      <p:ext uri="{BB962C8B-B14F-4D97-AF65-F5344CB8AC3E}">
        <p14:creationId xmlns:p14="http://schemas.microsoft.com/office/powerpoint/2010/main" val="918216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UK </a:t>
            </a:r>
            <a:r>
              <a:rPr lang="en-US" dirty="0" err="1" smtClean="0"/>
              <a:t>BioBank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546107"/>
            <a:ext cx="10515600" cy="3574187"/>
          </a:xfrm>
        </p:spPr>
        <p:txBody>
          <a:bodyPr/>
          <a:lstStyle/>
          <a:p>
            <a:r>
              <a:rPr lang="en-US" dirty="0" smtClean="0"/>
              <a:t>A study of 500,000 volunteers of ages 40-69</a:t>
            </a:r>
          </a:p>
          <a:p>
            <a:pPr lvl="1"/>
            <a:r>
              <a:rPr lang="en-US" dirty="0" smtClean="0"/>
              <a:t>Recruitment started in 2006, follow up expected for 30 years</a:t>
            </a:r>
          </a:p>
          <a:p>
            <a:pPr lvl="1"/>
            <a:r>
              <a:rPr lang="en-US" dirty="0" smtClean="0"/>
              <a:t>Questionnaires </a:t>
            </a:r>
            <a:r>
              <a:rPr lang="en-US" dirty="0"/>
              <a:t>and interviews on </a:t>
            </a:r>
            <a:r>
              <a:rPr lang="en-US" dirty="0" smtClean="0"/>
              <a:t>lifestyle</a:t>
            </a:r>
            <a:r>
              <a:rPr lang="en-US" dirty="0"/>
              <a:t>, medical </a:t>
            </a:r>
            <a:r>
              <a:rPr lang="en-US" dirty="0" smtClean="0"/>
              <a:t>history, </a:t>
            </a:r>
            <a:r>
              <a:rPr lang="en-US" dirty="0"/>
              <a:t>nutritional </a:t>
            </a:r>
            <a:r>
              <a:rPr lang="en-US" dirty="0" smtClean="0"/>
              <a:t>habits, etc.</a:t>
            </a:r>
          </a:p>
          <a:p>
            <a:pPr lvl="1"/>
            <a:r>
              <a:rPr lang="en-US" dirty="0" smtClean="0"/>
              <a:t>Height, weight, blood pressure, cognitive ability, visual acuity, etc. were measured</a:t>
            </a:r>
          </a:p>
          <a:p>
            <a:pPr lvl="1"/>
            <a:r>
              <a:rPr lang="en-US" dirty="0"/>
              <a:t>Blood and urine samples collected, blood biomarkers available</a:t>
            </a:r>
          </a:p>
          <a:p>
            <a:pPr lvl="1"/>
            <a:r>
              <a:rPr lang="en-US" dirty="0" smtClean="0"/>
              <a:t>Additional medical data is continuously collected</a:t>
            </a:r>
          </a:p>
          <a:p>
            <a:r>
              <a:rPr lang="en-US" dirty="0" smtClean="0"/>
              <a:t>2015: Microarray genotypes for 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≈</a:t>
            </a:r>
            <a:r>
              <a:rPr lang="en-US" dirty="0" smtClean="0"/>
              <a:t>150,000 participants</a:t>
            </a:r>
          </a:p>
          <a:p>
            <a:r>
              <a:rPr lang="en-US" dirty="0" smtClean="0"/>
              <a:t>2017: Microarray genotypes for 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≈</a:t>
            </a:r>
            <a:r>
              <a:rPr lang="en-US" dirty="0" smtClean="0"/>
              <a:t>500,000 participants</a:t>
            </a:r>
          </a:p>
          <a:p>
            <a:r>
              <a:rPr lang="en-US" dirty="0" smtClean="0"/>
              <a:t>2019: Exome sequencing for 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≈50,000 participants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9619" y="5243450"/>
            <a:ext cx="3895044" cy="1167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968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UK </a:t>
            </a:r>
            <a:r>
              <a:rPr lang="en-US" dirty="0" err="1" smtClean="0"/>
              <a:t>BioBank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54173"/>
            <a:ext cx="10515600" cy="2566435"/>
          </a:xfrm>
        </p:spPr>
        <p:txBody>
          <a:bodyPr/>
          <a:lstStyle/>
          <a:p>
            <a:r>
              <a:rPr lang="en-US" dirty="0" smtClean="0"/>
              <a:t>The data is available for all researchers for a fee (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≈</a:t>
            </a:r>
            <a:r>
              <a:rPr lang="en-US" dirty="0" smtClean="0"/>
              <a:t>$2000s) and an application</a:t>
            </a:r>
          </a:p>
          <a:p>
            <a:r>
              <a:rPr lang="en-US" dirty="0" smtClean="0"/>
              <a:t>Currently the most important genetic resource for medical genetics and statistical genetics in general</a:t>
            </a:r>
          </a:p>
          <a:p>
            <a:r>
              <a:rPr lang="en-US" dirty="0" smtClean="0"/>
              <a:t>Hundreds of publications since data release</a:t>
            </a:r>
          </a:p>
          <a:p>
            <a:r>
              <a:rPr lang="en-US" dirty="0" smtClean="0"/>
              <a:t>Inspired national biobanks in other countries, including the US (All of Us) and Israel (PSIFAS)</a:t>
            </a:r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3323788" y="4220608"/>
            <a:ext cx="6767863" cy="2217549"/>
            <a:chOff x="3323788" y="4220608"/>
            <a:chExt cx="6767863" cy="2217549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323788" y="4220608"/>
              <a:ext cx="6767863" cy="2217549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9218815" y="4929272"/>
              <a:ext cx="70403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cs typeface="Times New Roman" panose="02020603050405020304" pitchFamily="18" charset="0"/>
                </a:rPr>
                <a:t>2018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90734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deCODE</a:t>
            </a:r>
            <a:r>
              <a:rPr lang="en-US" dirty="0" smtClean="0"/>
              <a:t> genetics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80918"/>
            <a:ext cx="10515600" cy="4351338"/>
          </a:xfrm>
        </p:spPr>
        <p:txBody>
          <a:bodyPr/>
          <a:lstStyle/>
          <a:p>
            <a:r>
              <a:rPr lang="en-US" dirty="0" smtClean="0"/>
              <a:t>The population of Iceland has been mostly isolated for its 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≈1000 years existence</a:t>
            </a:r>
          </a:p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The populations size is only ≈350,000</a:t>
            </a:r>
          </a:p>
          <a:p>
            <a:endParaRPr lang="en-US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deCODE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 has genotyped nearly half the population, and sequenced 1000s</a:t>
            </a:r>
          </a:p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Very detailed genealogies and medical records are available</a:t>
            </a:r>
          </a:p>
          <a:p>
            <a:endParaRPr lang="en-US" dirty="0" smtClean="0"/>
          </a:p>
          <a:p>
            <a:r>
              <a:rPr lang="en-US" dirty="0" err="1" smtClean="0"/>
              <a:t>deCODE</a:t>
            </a:r>
            <a:r>
              <a:rPr lang="en-US" dirty="0" smtClean="0"/>
              <a:t> has discovered risk factors for numerous diseases</a:t>
            </a:r>
          </a:p>
          <a:p>
            <a:r>
              <a:rPr lang="en-US" dirty="0" smtClean="0"/>
              <a:t>Many important papers on mutation and recombination</a:t>
            </a:r>
          </a:p>
          <a:p>
            <a:r>
              <a:rPr lang="en-US" dirty="0" smtClean="0"/>
              <a:t>But the data is not publicly available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080" y="5787700"/>
            <a:ext cx="2732773" cy="75326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0745" y="4172945"/>
            <a:ext cx="2714326" cy="2323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922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Genotyping projects of various ethnic groups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28026"/>
          <a:stretch/>
        </p:blipFill>
        <p:spPr>
          <a:xfrm>
            <a:off x="656519" y="5250309"/>
            <a:ext cx="5076548" cy="128863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0560" y="4810428"/>
            <a:ext cx="5451589" cy="190583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188" y="4116827"/>
            <a:ext cx="5922787" cy="90672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0560" y="3758704"/>
            <a:ext cx="5283439" cy="95754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2414" y="1266077"/>
            <a:ext cx="5762732" cy="126283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3441" y="2841604"/>
            <a:ext cx="6202050" cy="106053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3441" y="1329955"/>
            <a:ext cx="5263748" cy="133031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38104" y="2709191"/>
            <a:ext cx="5836499" cy="848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969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Emerging </a:t>
            </a:r>
            <a:r>
              <a:rPr lang="en-US" dirty="0" smtClean="0"/>
              <a:t>technologies: long read sequencing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main problem with current sequencing technologies is that they begin by breaking the DNA into </a:t>
            </a:r>
            <a:r>
              <a:rPr lang="en-US" dirty="0" smtClean="0">
                <a:solidFill>
                  <a:srgbClr val="0000CC"/>
                </a:solidFill>
              </a:rPr>
              <a:t>short fragments</a:t>
            </a:r>
          </a:p>
          <a:p>
            <a:pPr lvl="1"/>
            <a:r>
              <a:rPr lang="en-US" dirty="0" smtClean="0"/>
              <a:t>Mapping reads to (or assembling) repetitive regions is thus very difficult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A large proportion (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≈10-20%) of the genome remains low-quality</a:t>
            </a:r>
            <a:endParaRPr lang="en-US" dirty="0" smtClean="0">
              <a:sym typeface="Wingdings" panose="05000000000000000000" pitchFamily="2" charset="2"/>
            </a:endParaRPr>
          </a:p>
          <a:p>
            <a:pPr lvl="1"/>
            <a:r>
              <a:rPr lang="en-US" dirty="0" smtClean="0"/>
              <a:t>The accuracy of calling structural variants is low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Phasing is difficult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Sequencing entire microbial genomes in an ecological community is impossible</a:t>
            </a:r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>
                <a:sym typeface="Wingdings" panose="05000000000000000000" pitchFamily="2" charset="2"/>
              </a:rPr>
              <a:t> Key to technology development: </a:t>
            </a:r>
            <a:r>
              <a:rPr lang="en-US" dirty="0" smtClean="0">
                <a:solidFill>
                  <a:srgbClr val="0000CC"/>
                </a:solidFill>
                <a:sym typeface="Wingdings" panose="05000000000000000000" pitchFamily="2" charset="2"/>
              </a:rPr>
              <a:t>longer reads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But keep low the base call error rate (currently 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≈10</a:t>
            </a:r>
            <a:r>
              <a:rPr lang="en-US" baseline="30000" dirty="0" smtClean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-3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)</a:t>
            </a:r>
            <a:r>
              <a:rPr lang="en-US" dirty="0" smtClean="0">
                <a:sym typeface="Wingdings" panose="05000000000000000000" pitchFamily="2" charset="2"/>
              </a:rPr>
              <a:t> and the cost…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New technologies sometime called </a:t>
            </a:r>
            <a:r>
              <a:rPr lang="en-US" b="1" dirty="0" smtClean="0">
                <a:sym typeface="Wingdings" panose="05000000000000000000" pitchFamily="2" charset="2"/>
              </a:rPr>
              <a:t>third generation sequencing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747086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Pacific Biosciences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432792"/>
            <a:ext cx="10515600" cy="1165428"/>
          </a:xfrm>
        </p:spPr>
        <p:txBody>
          <a:bodyPr/>
          <a:lstStyle/>
          <a:p>
            <a:r>
              <a:rPr lang="en-US" dirty="0" smtClean="0"/>
              <a:t>Technology called </a:t>
            </a:r>
            <a:r>
              <a:rPr lang="en-US" dirty="0"/>
              <a:t>Single-Molecule Real Time Sequencing (SMRT</a:t>
            </a:r>
            <a:r>
              <a:rPr lang="en-US" dirty="0" smtClean="0"/>
              <a:t>)</a:t>
            </a:r>
          </a:p>
          <a:p>
            <a:pPr lvl="1"/>
            <a:r>
              <a:rPr lang="en-US" dirty="0"/>
              <a:t>https://www.youtube.com/watch?v=v8p4ph2MAvI</a:t>
            </a:r>
          </a:p>
          <a:p>
            <a:pPr lvl="1"/>
            <a:r>
              <a:rPr lang="en-US" dirty="0" smtClean="0"/>
              <a:t>https://www.youtube.com/watch?v=WMZmG00uhwU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49" y="2598220"/>
            <a:ext cx="8572500" cy="4057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9837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Pacific Biosciences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1854" y="1394290"/>
            <a:ext cx="6598849" cy="5083511"/>
          </a:xfrm>
        </p:spPr>
        <p:txBody>
          <a:bodyPr>
            <a:normAutofit/>
          </a:bodyPr>
          <a:lstStyle/>
          <a:p>
            <a:r>
              <a:rPr lang="en-US" dirty="0" smtClean="0"/>
              <a:t>Read lengths of 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≈20kb</a:t>
            </a:r>
          </a:p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Unbiased coverage (e.g., vs GC-content), because of no amplification</a:t>
            </a:r>
          </a:p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Per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base 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error rate of ≈10%, but errors are not systematic</a:t>
            </a:r>
            <a:endParaRPr lang="en-US" dirty="0" smtClean="0"/>
          </a:p>
          <a:p>
            <a:r>
              <a:rPr lang="en-US" dirty="0" smtClean="0"/>
              <a:t>Can generate 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≈5-10Gb of sequence in a few hours </a:t>
            </a:r>
          </a:p>
          <a:p>
            <a:endParaRPr lang="en-US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Costs around ≈$1000 or a little less</a:t>
            </a:r>
          </a:p>
          <a:p>
            <a:pPr lvl="1"/>
            <a:r>
              <a:rPr lang="en-US" dirty="0" smtClean="0"/>
              <a:t>An accurate human genome for 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≈$20-30k</a:t>
            </a:r>
          </a:p>
          <a:p>
            <a:pPr lvl="1"/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But quality is even better than the reference!</a:t>
            </a:r>
            <a:endParaRPr lang="en-US" dirty="0" smtClean="0"/>
          </a:p>
          <a:p>
            <a:r>
              <a:rPr lang="en-US" dirty="0" smtClean="0"/>
              <a:t>And the instrument costs hundreds of thousands of dollars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3464" y="3349592"/>
            <a:ext cx="3762417" cy="2959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5937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Oxford </a:t>
            </a:r>
            <a:r>
              <a:rPr lang="en-US" dirty="0" err="1" smtClean="0"/>
              <a:t>nanopore</a:t>
            </a:r>
            <a:r>
              <a:rPr lang="en-US" dirty="0" smtClean="0"/>
              <a:t> sequencing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3816" y="1577172"/>
            <a:ext cx="6151738" cy="4351338"/>
          </a:xfrm>
        </p:spPr>
        <p:txBody>
          <a:bodyPr/>
          <a:lstStyle/>
          <a:p>
            <a:r>
              <a:rPr lang="en-US" dirty="0" smtClean="0"/>
              <a:t>DNA strand goes through a pore</a:t>
            </a:r>
          </a:p>
          <a:p>
            <a:r>
              <a:rPr lang="en-US" dirty="0" smtClean="0"/>
              <a:t>Changes in current correspond to sequence</a:t>
            </a:r>
          </a:p>
          <a:p>
            <a:r>
              <a:rPr lang="en-US" dirty="0" smtClean="0"/>
              <a:t>Read lengths are up to hundreds of kb</a:t>
            </a:r>
          </a:p>
          <a:p>
            <a:r>
              <a:rPr lang="en-US" dirty="0" smtClean="0"/>
              <a:t>A sequencing device has a dense array of pores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816" y="4682518"/>
            <a:ext cx="5160335" cy="199677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2714" y="1398230"/>
            <a:ext cx="5473566" cy="519988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0233" y="4104269"/>
            <a:ext cx="64660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cs typeface="Times New Roman" panose="02020603050405020304" pitchFamily="18" charset="0"/>
              </a:rPr>
              <a:t>https://nanoporetech.com/applications/dna-nanopore-sequencing</a:t>
            </a:r>
            <a:endParaRPr lang="en-US" dirty="0" smtClean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7205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err="1" smtClean="0"/>
              <a:t>minION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</a:t>
            </a:r>
            <a:r>
              <a:rPr lang="en-US" dirty="0" smtClean="0">
                <a:solidFill>
                  <a:srgbClr val="0000CC"/>
                </a:solidFill>
              </a:rPr>
              <a:t>truly portable</a:t>
            </a:r>
            <a:r>
              <a:rPr lang="en-US" dirty="0" smtClean="0"/>
              <a:t> sequencing device</a:t>
            </a:r>
          </a:p>
          <a:p>
            <a:r>
              <a:rPr lang="en-US" dirty="0" smtClean="0"/>
              <a:t>Preparation and sequencing time &lt;1 hour</a:t>
            </a:r>
          </a:p>
          <a:p>
            <a:r>
              <a:rPr lang="en-US" dirty="0"/>
              <a:t>Cost is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≈$1000 per run for 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≈1x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human genome 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coverage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0281" y="3420581"/>
            <a:ext cx="3367710" cy="315301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614" y="4241894"/>
            <a:ext cx="3643630" cy="2239852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8737875" y="3587389"/>
            <a:ext cx="3185962" cy="2894357"/>
            <a:chOff x="7887066" y="3601545"/>
            <a:chExt cx="3202876" cy="3158099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60129" y="3735750"/>
              <a:ext cx="2056751" cy="2745996"/>
            </a:xfrm>
            <a:prstGeom prst="rect">
              <a:avLst/>
            </a:prstGeom>
          </p:spPr>
        </p:pic>
        <p:sp>
          <p:nvSpPr>
            <p:cNvPr id="7" name="Multiply 6"/>
            <p:cNvSpPr/>
            <p:nvPr/>
          </p:nvSpPr>
          <p:spPr>
            <a:xfrm>
              <a:off x="7887066" y="3601545"/>
              <a:ext cx="3202876" cy="3158099"/>
            </a:xfrm>
            <a:prstGeom prst="mathMultiply">
              <a:avLst>
                <a:gd name="adj1" fmla="val 9500"/>
              </a:avLst>
            </a:prstGeom>
            <a:solidFill>
              <a:srgbClr val="99336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Rectangle 8"/>
          <p:cNvSpPr/>
          <p:nvPr/>
        </p:nvSpPr>
        <p:spPr>
          <a:xfrm>
            <a:off x="1079478" y="3565604"/>
            <a:ext cx="481234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/>
              <a:t>https://nanoporetech.com/products/minion</a:t>
            </a:r>
          </a:p>
        </p:txBody>
      </p:sp>
    </p:spTree>
    <p:extLst>
      <p:ext uri="{BB962C8B-B14F-4D97-AF65-F5344CB8AC3E}">
        <p14:creationId xmlns:p14="http://schemas.microsoft.com/office/powerpoint/2010/main" val="1197850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Oxford </a:t>
            </a:r>
            <a:r>
              <a:rPr lang="en-US" dirty="0" err="1" smtClean="0"/>
              <a:t>nanopore</a:t>
            </a:r>
            <a:r>
              <a:rPr lang="en-US" dirty="0" smtClean="0"/>
              <a:t> sequencing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it useful for?</a:t>
            </a:r>
          </a:p>
          <a:p>
            <a:pPr lvl="1"/>
            <a:r>
              <a:rPr lang="en-US" dirty="0" smtClean="0">
                <a:solidFill>
                  <a:srgbClr val="0000CC"/>
                </a:solidFill>
              </a:rPr>
              <a:t>Forensics</a:t>
            </a:r>
            <a:r>
              <a:rPr lang="en-US" dirty="0" smtClean="0"/>
              <a:t> – quick identification of subjects</a:t>
            </a:r>
          </a:p>
          <a:p>
            <a:pPr lvl="1"/>
            <a:r>
              <a:rPr lang="en-US" dirty="0" smtClean="0"/>
              <a:t>Sequencing </a:t>
            </a:r>
            <a:r>
              <a:rPr lang="en-US" dirty="0" smtClean="0">
                <a:solidFill>
                  <a:srgbClr val="0000CC"/>
                </a:solidFill>
              </a:rPr>
              <a:t>entire</a:t>
            </a:r>
            <a:r>
              <a:rPr lang="en-US" dirty="0" smtClean="0"/>
              <a:t> microbial organisms</a:t>
            </a:r>
          </a:p>
          <a:p>
            <a:pPr lvl="1"/>
            <a:r>
              <a:rPr lang="en-US" dirty="0" smtClean="0"/>
              <a:t>Sequencing microbial DNA in the </a:t>
            </a:r>
            <a:r>
              <a:rPr lang="en-US" dirty="0" smtClean="0">
                <a:solidFill>
                  <a:srgbClr val="0000CC"/>
                </a:solidFill>
              </a:rPr>
              <a:t>field</a:t>
            </a:r>
            <a:r>
              <a:rPr lang="en-US" dirty="0" smtClean="0"/>
              <a:t> for ecology and medicine</a:t>
            </a:r>
          </a:p>
          <a:p>
            <a:pPr lvl="1"/>
            <a:r>
              <a:rPr lang="en-US" dirty="0" smtClean="0"/>
              <a:t>No large initial investment is needed</a:t>
            </a:r>
          </a:p>
          <a:p>
            <a:pPr lvl="1"/>
            <a:r>
              <a:rPr lang="en-US" dirty="0" smtClean="0"/>
              <a:t>Can run until enough results collected</a:t>
            </a:r>
          </a:p>
          <a:p>
            <a:r>
              <a:rPr lang="en-US" dirty="0" smtClean="0"/>
              <a:t>But per base error rate is relatively high (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≈10%)</a:t>
            </a:r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2883" y="5109673"/>
            <a:ext cx="6072300" cy="13386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905655" y="4666911"/>
            <a:ext cx="30888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https://vimeo.com/182592328</a:t>
            </a:r>
          </a:p>
        </p:txBody>
      </p:sp>
    </p:spTree>
    <p:extLst>
      <p:ext uri="{BB962C8B-B14F-4D97-AF65-F5344CB8AC3E}">
        <p14:creationId xmlns:p14="http://schemas.microsoft.com/office/powerpoint/2010/main" val="776634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Synthetic long reads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Another approach is to generate long reads using current shotgun technology</a:t>
            </a:r>
          </a:p>
          <a:p>
            <a:endParaRPr lang="en-US" dirty="0" smtClean="0"/>
          </a:p>
          <a:p>
            <a:r>
              <a:rPr lang="en-US" dirty="0" smtClean="0"/>
              <a:t>Key idea:</a:t>
            </a:r>
          </a:p>
          <a:p>
            <a:r>
              <a:rPr lang="en-US" dirty="0" smtClean="0"/>
              <a:t>Separate very long DNA fragments into </a:t>
            </a:r>
            <a:r>
              <a:rPr lang="en-US" dirty="0" smtClean="0">
                <a:solidFill>
                  <a:srgbClr val="0000CC"/>
                </a:solidFill>
              </a:rPr>
              <a:t>isolated compartments</a:t>
            </a:r>
          </a:p>
          <a:p>
            <a:r>
              <a:rPr lang="en-US" dirty="0" smtClean="0"/>
              <a:t>Then fragment into short pieces but </a:t>
            </a:r>
            <a:r>
              <a:rPr lang="en-US" dirty="0" smtClean="0">
                <a:solidFill>
                  <a:srgbClr val="0000CC"/>
                </a:solidFill>
              </a:rPr>
              <a:t>barcode</a:t>
            </a:r>
            <a:r>
              <a:rPr lang="en-US" dirty="0" smtClean="0"/>
              <a:t> each compartment separately</a:t>
            </a:r>
          </a:p>
          <a:p>
            <a:r>
              <a:rPr lang="en-US" dirty="0" smtClean="0"/>
              <a:t>After short-read sequencing, </a:t>
            </a:r>
            <a:r>
              <a:rPr lang="en-US" dirty="0" smtClean="0">
                <a:solidFill>
                  <a:srgbClr val="0000CC"/>
                </a:solidFill>
              </a:rPr>
              <a:t>reconstruct</a:t>
            </a:r>
            <a:r>
              <a:rPr lang="en-US" dirty="0" smtClean="0"/>
              <a:t> long fragments using the barcodes</a:t>
            </a:r>
          </a:p>
          <a:p>
            <a:endParaRPr lang="en-US" dirty="0" smtClean="0"/>
          </a:p>
          <a:p>
            <a:r>
              <a:rPr lang="en-US" dirty="0" smtClean="0"/>
              <a:t>Leading technologies: 10x Genomics, Illumina </a:t>
            </a:r>
            <a:r>
              <a:rPr lang="en-US" dirty="0" err="1" smtClean="0"/>
              <a:t>TruSeq</a:t>
            </a:r>
            <a:r>
              <a:rPr lang="en-US" dirty="0" smtClean="0"/>
              <a:t>, Previously: Complete Genomics Long Fragment Read (LFR)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7785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10x Genomics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3876" y="1278788"/>
            <a:ext cx="7838399" cy="4834993"/>
          </a:xfrm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390418" y="3792719"/>
            <a:ext cx="7252657" cy="27253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 baseline="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70000"/>
              <a:buFont typeface="Courier New" panose="02070309020205020404" pitchFamily="49" charset="0"/>
              <a:buChar char="o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7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The key point: </a:t>
            </a:r>
          </a:p>
          <a:p>
            <a:r>
              <a:rPr lang="en-US" dirty="0" smtClean="0"/>
              <a:t>Multiple long fragments can be barcoded jointly, as long as the probability of the two homologous chromosomes to both be present in the same compartment is very small</a:t>
            </a:r>
          </a:p>
          <a:p>
            <a:r>
              <a:rPr lang="en-US" dirty="0" smtClean="0"/>
              <a:t>Standard short-read sequencing can be used, with its advantages (standardization, cost, existing equipment)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1237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10x Genomics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538670"/>
            <a:ext cx="10515600" cy="4351338"/>
          </a:xfrm>
        </p:spPr>
        <p:txBody>
          <a:bodyPr/>
          <a:lstStyle/>
          <a:p>
            <a:r>
              <a:rPr lang="en-US" dirty="0">
                <a:hlinkClick r:id="rId2"/>
              </a:rPr>
              <a:t>https://www.10xgenomics.com/solutions/genome</a:t>
            </a:r>
            <a:r>
              <a:rPr lang="en-US" dirty="0" smtClean="0">
                <a:hlinkClick r:id="rId2"/>
              </a:rPr>
              <a:t>/</a:t>
            </a:r>
            <a:endParaRPr lang="en-US" dirty="0" smtClean="0"/>
          </a:p>
          <a:p>
            <a:r>
              <a:rPr lang="en-US" dirty="0">
                <a:hlinkClick r:id="rId3"/>
              </a:rPr>
              <a:t>https://www.10xgenomics.com/technology</a:t>
            </a:r>
            <a:r>
              <a:rPr lang="en-US" dirty="0" smtClean="0">
                <a:hlinkClick r:id="rId3"/>
              </a:rPr>
              <a:t>/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7523" y="2693261"/>
            <a:ext cx="6383700" cy="3899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1532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Bionano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6920" y="1654172"/>
            <a:ext cx="4851400" cy="4756787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Specialized device for genotyping structural variants (&gt;500bp)</a:t>
            </a:r>
          </a:p>
          <a:p>
            <a:pPr lvl="1"/>
            <a:r>
              <a:rPr lang="en-US" dirty="0" smtClean="0"/>
              <a:t>Insertions, deletions, translocations (balanced/unbalanced), duplications</a:t>
            </a:r>
          </a:p>
          <a:p>
            <a:endParaRPr lang="en-US" dirty="0" smtClean="0"/>
          </a:p>
          <a:p>
            <a:r>
              <a:rPr lang="en-US" dirty="0" smtClean="0"/>
              <a:t>Based on fluorescently labeling restriction sites and then mapping them across genomes</a:t>
            </a:r>
          </a:p>
          <a:p>
            <a:r>
              <a:rPr lang="en-US" dirty="0" smtClean="0"/>
              <a:t>No sequencing!</a:t>
            </a:r>
          </a:p>
          <a:p>
            <a:endParaRPr lang="en-US" dirty="0"/>
          </a:p>
          <a:p>
            <a:r>
              <a:rPr lang="en-US" dirty="0" smtClean="0"/>
              <a:t>Cost per genome: $500, but machine is expensive</a:t>
            </a:r>
          </a:p>
          <a:p>
            <a:r>
              <a:rPr lang="en-US" dirty="0">
                <a:hlinkClick r:id="rId2"/>
              </a:rPr>
              <a:t>https://www.youtube.com/watch?v=0-NFpOPADiQ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78"/>
          <a:stretch/>
        </p:blipFill>
        <p:spPr>
          <a:xfrm>
            <a:off x="5947683" y="1280160"/>
            <a:ext cx="6092416" cy="5376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001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Emerging </a:t>
            </a:r>
            <a:r>
              <a:rPr lang="en-US" dirty="0" smtClean="0"/>
              <a:t>technologies: ancient DNA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336539"/>
            <a:ext cx="10515600" cy="2120753"/>
          </a:xfrm>
        </p:spPr>
        <p:txBody>
          <a:bodyPr/>
          <a:lstStyle/>
          <a:p>
            <a:r>
              <a:rPr lang="en-US" dirty="0" smtClean="0"/>
              <a:t>Since about 2010, it is possible to sequence entire DNA genomes from long </a:t>
            </a:r>
            <a:r>
              <a:rPr lang="en-US" dirty="0" smtClean="0">
                <a:solidFill>
                  <a:srgbClr val="0000CC"/>
                </a:solidFill>
              </a:rPr>
              <a:t>deceased</a:t>
            </a:r>
            <a:r>
              <a:rPr lang="en-US" dirty="0" smtClean="0"/>
              <a:t> individuals</a:t>
            </a:r>
          </a:p>
          <a:p>
            <a:r>
              <a:rPr lang="en-US" dirty="0" smtClean="0"/>
              <a:t>Most striking success was the sequencing of the </a:t>
            </a:r>
            <a:r>
              <a:rPr lang="en-US" dirty="0" smtClean="0">
                <a:solidFill>
                  <a:srgbClr val="0000CC"/>
                </a:solidFill>
              </a:rPr>
              <a:t>Neanderthal</a:t>
            </a:r>
            <a:r>
              <a:rPr lang="en-US" dirty="0" smtClean="0"/>
              <a:t> genome in 2010</a:t>
            </a:r>
          </a:p>
          <a:p>
            <a:r>
              <a:rPr lang="en-US" dirty="0" smtClean="0"/>
              <a:t>The results demonstrated unambiguously that all </a:t>
            </a:r>
            <a:r>
              <a:rPr lang="en-US" dirty="0" smtClean="0">
                <a:solidFill>
                  <a:srgbClr val="0000CC"/>
                </a:solidFill>
              </a:rPr>
              <a:t>humans outside Africa</a:t>
            </a:r>
            <a:r>
              <a:rPr lang="en-US" dirty="0" smtClean="0"/>
              <a:t> have about 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≈</a:t>
            </a:r>
            <a:r>
              <a:rPr lang="en-US" dirty="0" smtClean="0"/>
              <a:t>2% Neanderthal genes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1899" y="3863257"/>
            <a:ext cx="5241900" cy="280006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140" y="3512208"/>
            <a:ext cx="3717618" cy="315111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6009" y="3462976"/>
            <a:ext cx="2488714" cy="56248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22875" y="3695364"/>
            <a:ext cx="2694927" cy="335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631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err="1" smtClean="0"/>
              <a:t>Denisova</a:t>
            </a:r>
            <a:r>
              <a:rPr lang="en-US" dirty="0" smtClean="0"/>
              <a:t> human subspecies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8019" y="1433326"/>
            <a:ext cx="11037842" cy="2122674"/>
          </a:xfrm>
        </p:spPr>
        <p:txBody>
          <a:bodyPr>
            <a:normAutofit/>
          </a:bodyPr>
          <a:lstStyle/>
          <a:p>
            <a:r>
              <a:rPr lang="en-US" dirty="0" smtClean="0"/>
              <a:t>In 2010, a new human sub-species was defined based on the DNA of one fragment </a:t>
            </a:r>
            <a:br>
              <a:rPr lang="en-US" dirty="0" smtClean="0"/>
            </a:br>
            <a:r>
              <a:rPr lang="en-US" dirty="0" smtClean="0"/>
              <a:t>of a pinky bone</a:t>
            </a:r>
          </a:p>
          <a:p>
            <a:r>
              <a:rPr lang="en-US" dirty="0" smtClean="0"/>
              <a:t>The first ever species to be characterized by its DNA alone!</a:t>
            </a:r>
          </a:p>
          <a:p>
            <a:r>
              <a:rPr lang="en-US" dirty="0" err="1" smtClean="0"/>
              <a:t>Denisovans</a:t>
            </a:r>
            <a:r>
              <a:rPr lang="en-US" dirty="0" smtClean="0"/>
              <a:t> are sister species of Neanderthals, and have contributed 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≈5% to the ancestry of modern Southeast Asians (mostly Melanesians and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Aboriginal Australians)</a:t>
            </a:r>
            <a:endParaRPr lang="en-US" dirty="0"/>
          </a:p>
        </p:txBody>
      </p:sp>
      <p:pic>
        <p:nvPicPr>
          <p:cNvPr id="5" name="Picture 2" descr="http://news.sciencemag.org/sites/default/files/article_images/sn-denisova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8054" y="3762465"/>
            <a:ext cx="4118886" cy="2728762"/>
          </a:xfrm>
          <a:prstGeom prst="rect">
            <a:avLst/>
          </a:prstGeom>
          <a:solidFill>
            <a:srgbClr val="000000"/>
          </a:solidFill>
          <a:extLst/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3425" y="3762466"/>
            <a:ext cx="3205792" cy="2728762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1389859" y="4008931"/>
            <a:ext cx="8516141" cy="2268833"/>
            <a:chOff x="566899" y="4008931"/>
            <a:chExt cx="8516141" cy="2268833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66899" y="4008931"/>
              <a:ext cx="8516141" cy="1571107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566899" y="5569878"/>
              <a:ext cx="5949642" cy="707886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cs typeface="Times New Roman" panose="02020603050405020304" pitchFamily="18" charset="0"/>
                </a:rPr>
                <a:t>Nature, 2019</a:t>
              </a:r>
            </a:p>
            <a:p>
              <a:r>
                <a:rPr lang="en-US" sz="2000" dirty="0" smtClean="0">
                  <a:cs typeface="Times New Roman" panose="02020603050405020304" pitchFamily="18" charset="0"/>
                </a:rPr>
                <a:t>160,000 old, identified as </a:t>
              </a:r>
              <a:r>
                <a:rPr lang="en-US" sz="2000" dirty="0" err="1" smtClean="0">
                  <a:cs typeface="Times New Roman" panose="02020603050405020304" pitchFamily="18" charset="0"/>
                </a:rPr>
                <a:t>Denisova</a:t>
              </a:r>
              <a:r>
                <a:rPr lang="en-US" sz="2000" dirty="0" smtClean="0">
                  <a:cs typeface="Times New Roman" panose="02020603050405020304" pitchFamily="18" charset="0"/>
                </a:rPr>
                <a:t> by protein sequence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49254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Complex relationships of human subspecies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8283" y="1586797"/>
            <a:ext cx="9253420" cy="4746625"/>
          </a:xfrm>
        </p:spPr>
      </p:pic>
      <p:sp>
        <p:nvSpPr>
          <p:cNvPr id="3" name="TextBox 2"/>
          <p:cNvSpPr txBox="1"/>
          <p:nvPr/>
        </p:nvSpPr>
        <p:spPr>
          <a:xfrm>
            <a:off x="345168" y="2213485"/>
            <a:ext cx="25582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Kuhlwilm</a:t>
            </a:r>
            <a:r>
              <a:rPr lang="en-US" dirty="0" smtClean="0"/>
              <a:t>, </a:t>
            </a:r>
            <a:r>
              <a:rPr lang="en-US" dirty="0" err="1" smtClean="0"/>
              <a:t>Gronau</a:t>
            </a:r>
            <a:r>
              <a:rPr lang="en-US" dirty="0" smtClean="0"/>
              <a:t>, et al., Nature, 2016</a:t>
            </a:r>
            <a:endParaRPr lang="en-US" sz="2000" dirty="0" smtClean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6786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“Ghost” human populations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4120" y="2447956"/>
            <a:ext cx="5572801" cy="397376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646034" y="2059374"/>
            <a:ext cx="19014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cs typeface="Times New Roman" panose="02020603050405020304" pitchFamily="18" charset="0"/>
              </a:rPr>
              <a:t>Hubisz</a:t>
            </a:r>
            <a:r>
              <a:rPr lang="en-US" dirty="0" smtClean="0">
                <a:cs typeface="Times New Roman" panose="02020603050405020304" pitchFamily="18" charset="0"/>
              </a:rPr>
              <a:t> et al., 2019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612530"/>
            <a:ext cx="10515600" cy="4913398"/>
          </a:xfrm>
        </p:spPr>
        <p:txBody>
          <a:bodyPr>
            <a:normAutofit/>
          </a:bodyPr>
          <a:lstStyle/>
          <a:p>
            <a:r>
              <a:rPr lang="en-US" dirty="0" smtClean="0"/>
              <a:t>Evidence for introgression from a “ghost” archaic population</a:t>
            </a:r>
          </a:p>
          <a:p>
            <a:r>
              <a:rPr lang="en-US" dirty="0" smtClean="0"/>
              <a:t>Into Africa around 30-40kya</a:t>
            </a:r>
          </a:p>
          <a:p>
            <a:r>
              <a:rPr lang="en-US" dirty="0" smtClean="0"/>
              <a:t>Possibly another wave just before out of Africa</a:t>
            </a:r>
            <a:endParaRPr lang="en-US" sz="2000" dirty="0"/>
          </a:p>
          <a:p>
            <a:endParaRPr lang="en-US" sz="1800" dirty="0" smtClean="0"/>
          </a:p>
          <a:p>
            <a:r>
              <a:rPr lang="en-US" sz="1700" dirty="0" smtClean="0"/>
              <a:t>Ragsdale and Gravel, PLOS Genet, 2019; Hammer et al., PNAS, 2011</a:t>
            </a:r>
          </a:p>
          <a:p>
            <a:r>
              <a:rPr lang="en-US" sz="1700" dirty="0" smtClean="0"/>
              <a:t>Harris and Nielsen, PLOS Genet, 2013; </a:t>
            </a:r>
            <a:r>
              <a:rPr lang="en-US" sz="1700" dirty="0" err="1" smtClean="0"/>
              <a:t>Durvasula</a:t>
            </a:r>
            <a:r>
              <a:rPr lang="en-US" sz="1700" dirty="0" smtClean="0"/>
              <a:t> and </a:t>
            </a:r>
            <a:r>
              <a:rPr lang="en-US" sz="1700" dirty="0" err="1" smtClean="0"/>
              <a:t>Sankararaman</a:t>
            </a:r>
            <a:r>
              <a:rPr lang="en-US" sz="1700" dirty="0" smtClean="0"/>
              <a:t>, 2019</a:t>
            </a:r>
          </a:p>
          <a:p>
            <a:r>
              <a:rPr lang="en-US" sz="1700" dirty="0" smtClean="0"/>
              <a:t>Hsieh et al., Genome Res, 2016; </a:t>
            </a:r>
            <a:r>
              <a:rPr lang="en-US" sz="1700" dirty="0" err="1" smtClean="0"/>
              <a:t>Lachance</a:t>
            </a:r>
            <a:r>
              <a:rPr lang="en-US" sz="1700" dirty="0" smtClean="0"/>
              <a:t> et al., Cell, 2012</a:t>
            </a:r>
          </a:p>
          <a:p>
            <a:r>
              <a:rPr lang="en-US" sz="1700" dirty="0" err="1" smtClean="0"/>
              <a:t>Skoglund</a:t>
            </a:r>
            <a:r>
              <a:rPr lang="en-US" sz="1700" dirty="0" smtClean="0"/>
              <a:t> et al., Cell, 2017</a:t>
            </a:r>
          </a:p>
          <a:p>
            <a:endParaRPr lang="en-US" sz="2200" dirty="0" smtClean="0"/>
          </a:p>
          <a:p>
            <a:r>
              <a:rPr lang="en-US" sz="2200" dirty="0" smtClean="0"/>
              <a:t>Introgression of </a:t>
            </a:r>
            <a:r>
              <a:rPr lang="en-US" sz="2200" dirty="0" err="1" smtClean="0"/>
              <a:t>Denisova</a:t>
            </a:r>
            <a:r>
              <a:rPr lang="en-US" sz="2200" dirty="0" smtClean="0"/>
              <a:t> was from 2-3 groups</a:t>
            </a:r>
          </a:p>
          <a:p>
            <a:r>
              <a:rPr lang="en-US" sz="1900" dirty="0" err="1" smtClean="0"/>
              <a:t>Mondal</a:t>
            </a:r>
            <a:r>
              <a:rPr lang="en-US" sz="1900" dirty="0" smtClean="0"/>
              <a:t> et al., Nat </a:t>
            </a:r>
            <a:r>
              <a:rPr lang="en-US" sz="1900" dirty="0" err="1" smtClean="0"/>
              <a:t>Commun</a:t>
            </a:r>
            <a:r>
              <a:rPr lang="en-US" sz="1900" dirty="0" smtClean="0"/>
              <a:t>, 2018</a:t>
            </a:r>
          </a:p>
          <a:p>
            <a:r>
              <a:rPr lang="en-US" sz="1900" dirty="0" smtClean="0"/>
              <a:t>Browning et al., Cell, 2018; Jacobs et al., Cell, 2019</a:t>
            </a:r>
            <a:endParaRPr lang="en-US" sz="1900" dirty="0"/>
          </a:p>
        </p:txBody>
      </p:sp>
    </p:spTree>
    <p:extLst>
      <p:ext uri="{BB962C8B-B14F-4D97-AF65-F5344CB8AC3E}">
        <p14:creationId xmlns:p14="http://schemas.microsoft.com/office/powerpoint/2010/main" val="372989229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Implications of the archaic genomes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019" y="1591113"/>
            <a:ext cx="11353800" cy="1143045"/>
          </a:xfrm>
        </p:spPr>
        <p:txBody>
          <a:bodyPr>
            <a:normAutofit/>
          </a:bodyPr>
          <a:lstStyle/>
          <a:p>
            <a:r>
              <a:rPr lang="en-US" dirty="0" smtClean="0"/>
              <a:t>Neanderthal-derived regions can be identified in the genomes of all modern individuals</a:t>
            </a:r>
          </a:p>
          <a:p>
            <a:r>
              <a:rPr lang="en-US" dirty="0" smtClean="0"/>
              <a:t>Neanderthal/</a:t>
            </a:r>
            <a:r>
              <a:rPr lang="en-US" dirty="0" err="1" smtClean="0"/>
              <a:t>Denisovan</a:t>
            </a:r>
            <a:r>
              <a:rPr lang="en-US" dirty="0" smtClean="0"/>
              <a:t> variants associated with diseases and traits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443" y="5078826"/>
            <a:ext cx="5591476" cy="15773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9360" y="4328460"/>
            <a:ext cx="5263698" cy="232769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6320" y="4391939"/>
            <a:ext cx="3755366" cy="106198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/>
          <a:srcRect b="29030"/>
          <a:stretch/>
        </p:blipFill>
        <p:spPr>
          <a:xfrm>
            <a:off x="5296525" y="2861763"/>
            <a:ext cx="6109803" cy="140257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2381" y="2780582"/>
            <a:ext cx="4074150" cy="1564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660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Issues with ancient DNA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4281" y="1711679"/>
            <a:ext cx="10529237" cy="4486745"/>
          </a:xfrm>
        </p:spPr>
        <p:txBody>
          <a:bodyPr>
            <a:normAutofit/>
          </a:bodyPr>
          <a:lstStyle/>
          <a:p>
            <a:r>
              <a:rPr lang="en-US" dirty="0" smtClean="0"/>
              <a:t>Most DNA degrades quickly (hundreds of years), and fragments are very short (tens of </a:t>
            </a:r>
            <a:r>
              <a:rPr lang="en-US" dirty="0" err="1" smtClean="0"/>
              <a:t>bp</a:t>
            </a:r>
            <a:r>
              <a:rPr lang="en-US" dirty="0" smtClean="0"/>
              <a:t>)</a:t>
            </a:r>
          </a:p>
          <a:p>
            <a:endParaRPr lang="en-US" dirty="0" smtClean="0"/>
          </a:p>
          <a:p>
            <a:r>
              <a:rPr lang="en-US" dirty="0" smtClean="0"/>
              <a:t>High rate of C</a:t>
            </a:r>
            <a:r>
              <a:rPr lang="en-US" dirty="0" smtClean="0">
                <a:sym typeface="Wingdings" panose="05000000000000000000" pitchFamily="2" charset="2"/>
              </a:rPr>
              <a:t>U replacement, leading to CT errors near read ends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Contamination by bacteria and other humans</a:t>
            </a:r>
          </a:p>
          <a:p>
            <a:pPr lvl="1"/>
            <a:r>
              <a:rPr lang="en-US" dirty="0" smtClean="0"/>
              <a:t>Need to sequence lots of bacterial DNA to get little authentic ancient human DNA</a:t>
            </a:r>
          </a:p>
          <a:p>
            <a:endParaRPr lang="en-US" dirty="0" smtClean="0"/>
          </a:p>
          <a:p>
            <a:r>
              <a:rPr lang="en-US" dirty="0" smtClean="0"/>
              <a:t>Low DNA yield from most bones</a:t>
            </a:r>
          </a:p>
        </p:txBody>
      </p:sp>
    </p:spTree>
    <p:extLst>
      <p:ext uri="{BB962C8B-B14F-4D97-AF65-F5344CB8AC3E}">
        <p14:creationId xmlns:p14="http://schemas.microsoft.com/office/powerpoint/2010/main" val="1309635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6972" y="3829842"/>
            <a:ext cx="2417324" cy="247930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Solutions for working with ancient DNA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481" y="1654173"/>
            <a:ext cx="7930415" cy="4351338"/>
          </a:xfrm>
        </p:spPr>
        <p:txBody>
          <a:bodyPr/>
          <a:lstStyle/>
          <a:p>
            <a:r>
              <a:rPr lang="en-US" dirty="0" smtClean="0"/>
              <a:t>Sample </a:t>
            </a:r>
            <a:r>
              <a:rPr lang="en-US" dirty="0" smtClean="0">
                <a:solidFill>
                  <a:srgbClr val="0000CC"/>
                </a:solidFill>
              </a:rPr>
              <a:t>petrous</a:t>
            </a:r>
            <a:r>
              <a:rPr lang="en-US" dirty="0" smtClean="0"/>
              <a:t> bones: high DNA yield</a:t>
            </a:r>
          </a:p>
          <a:p>
            <a:r>
              <a:rPr lang="en-US" dirty="0" smtClean="0"/>
              <a:t>Specialized library preparation</a:t>
            </a:r>
          </a:p>
          <a:p>
            <a:r>
              <a:rPr lang="en-US" dirty="0" smtClean="0"/>
              <a:t>Treatment with uracil–DNA–glycosylase (UDG), to repair </a:t>
            </a:r>
            <a:r>
              <a:rPr lang="en-US" dirty="0"/>
              <a:t>C</a:t>
            </a:r>
            <a:r>
              <a:rPr lang="en-US" dirty="0" smtClean="0">
                <a:sym typeface="Wingdings" panose="05000000000000000000" pitchFamily="2" charset="2"/>
              </a:rPr>
              <a:t>U errors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Since the treatment does not work on fragment ends, it allows identification of authentic ancient DNA</a:t>
            </a:r>
            <a:endParaRPr lang="en-US" dirty="0" smtClean="0"/>
          </a:p>
          <a:p>
            <a:r>
              <a:rPr lang="en-US" dirty="0" smtClean="0"/>
              <a:t>A specialized microarray is used to capture authentic human DNA, which is then sequenced using NGS</a:t>
            </a:r>
          </a:p>
          <a:p>
            <a:r>
              <a:rPr lang="en-US" dirty="0" smtClean="0"/>
              <a:t>Ancient DNA can now be genotyped in </a:t>
            </a:r>
            <a:r>
              <a:rPr lang="en-US" dirty="0" smtClean="0">
                <a:solidFill>
                  <a:srgbClr val="0000CC"/>
                </a:solidFill>
              </a:rPr>
              <a:t>thousands</a:t>
            </a:r>
            <a:endParaRPr lang="en-US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3927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Successes </a:t>
            </a:r>
            <a:r>
              <a:rPr lang="en-US" dirty="0" smtClean="0"/>
              <a:t>of ancient DNA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794" y="5114122"/>
            <a:ext cx="4604885" cy="1536588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794" y="3179624"/>
            <a:ext cx="4995511" cy="181798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794" y="1226829"/>
            <a:ext cx="5699604" cy="1802133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6651057" y="291297"/>
            <a:ext cx="5226517" cy="6359413"/>
            <a:chOff x="6651057" y="291297"/>
            <a:chExt cx="5226517" cy="6359413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651057" y="291297"/>
              <a:ext cx="5226517" cy="6359413"/>
            </a:xfrm>
            <a:prstGeom prst="rect">
              <a:avLst/>
            </a:prstGeom>
          </p:spPr>
        </p:pic>
        <p:sp>
          <p:nvSpPr>
            <p:cNvPr id="3" name="TextBox 2"/>
            <p:cNvSpPr txBox="1"/>
            <p:nvPr/>
          </p:nvSpPr>
          <p:spPr>
            <a:xfrm>
              <a:off x="8133348" y="355750"/>
              <a:ext cx="2594878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600" dirty="0" smtClean="0">
                  <a:cs typeface="Times New Roman" panose="02020603050405020304" pitchFamily="18" charset="0"/>
                </a:rPr>
                <a:t>Callaway</a:t>
              </a:r>
              <a:r>
                <a:rPr lang="en-US" sz="1600" smtClean="0">
                  <a:cs typeface="Times New Roman" panose="02020603050405020304" pitchFamily="18" charset="0"/>
                </a:rPr>
                <a:t>, Nature News, 2018</a:t>
              </a:r>
              <a:endParaRPr lang="en-US" sz="1600" dirty="0" smtClean="0">
                <a:cs typeface="Times New Roman" panose="02020603050405020304" pitchFamily="18" charset="0"/>
              </a:endParaRPr>
            </a:p>
          </p:txBody>
        </p:sp>
      </p:grpSp>
      <p:pic>
        <p:nvPicPr>
          <p:cNvPr id="4" name="Picture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5529" y="4666791"/>
            <a:ext cx="5763591" cy="1983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7017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Ötzi</a:t>
            </a:r>
            <a:r>
              <a:rPr lang="en-US" dirty="0" smtClean="0"/>
              <a:t> the Iceman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54173"/>
            <a:ext cx="10515600" cy="2406885"/>
          </a:xfrm>
        </p:spPr>
        <p:txBody>
          <a:bodyPr/>
          <a:lstStyle/>
          <a:p>
            <a:r>
              <a:rPr lang="en-US" dirty="0" smtClean="0"/>
              <a:t>A body was found in 1991 under the snow in the Alps mountains</a:t>
            </a:r>
          </a:p>
          <a:p>
            <a:r>
              <a:rPr lang="en-US" dirty="0" smtClean="0"/>
              <a:t>It was extremely well-preserved – a natural mummy (even soft tissues)</a:t>
            </a:r>
          </a:p>
          <a:p>
            <a:r>
              <a:rPr lang="en-US" dirty="0" smtClean="0"/>
              <a:t>He was dated to 5,300 years ago (</a:t>
            </a:r>
            <a:r>
              <a:rPr lang="en-US" dirty="0" err="1" smtClean="0"/>
              <a:t>Chalcolothic</a:t>
            </a:r>
            <a:r>
              <a:rPr lang="en-US" dirty="0" smtClean="0"/>
              <a:t> period)</a:t>
            </a:r>
          </a:p>
          <a:p>
            <a:endParaRPr lang="en-US" dirty="0" smtClean="0"/>
          </a:p>
          <a:p>
            <a:r>
              <a:rPr lang="en-US" dirty="0" smtClean="0"/>
              <a:t>His DNA showed Sardinian ancestry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9423" y="4061058"/>
            <a:ext cx="3010125" cy="234936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5149" y="4415980"/>
            <a:ext cx="7084350" cy="1927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803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Unprecedented discoveries of ancient migrations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7236" y="1370172"/>
            <a:ext cx="10356282" cy="5215119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528320" y="5090160"/>
            <a:ext cx="2082800" cy="1566251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405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Unprecedented discoveries of ancient migrations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8662" y="1296129"/>
            <a:ext cx="9410390" cy="530680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69507" y="6202820"/>
            <a:ext cx="27383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cs typeface="Times New Roman" panose="02020603050405020304" pitchFamily="18" charset="0"/>
              </a:rPr>
              <a:t>Nielsen et al., Nature, 2017</a:t>
            </a:r>
          </a:p>
        </p:txBody>
      </p:sp>
    </p:spTree>
    <p:extLst>
      <p:ext uri="{BB962C8B-B14F-4D97-AF65-F5344CB8AC3E}">
        <p14:creationId xmlns:p14="http://schemas.microsoft.com/office/powerpoint/2010/main" val="3959404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Emerging </a:t>
            </a:r>
            <a:r>
              <a:rPr lang="en-US" dirty="0" smtClean="0"/>
              <a:t>technologies: single cell sequencing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466102"/>
            <a:ext cx="10515600" cy="4351338"/>
          </a:xfrm>
        </p:spPr>
        <p:txBody>
          <a:bodyPr>
            <a:normAutofit/>
          </a:bodyPr>
          <a:lstStyle/>
          <a:p>
            <a:r>
              <a:rPr lang="en-US" dirty="0" smtClean="0"/>
              <a:t>NGS technologies work on “bulk” DNA, i.e., DNA molecules from many cells</a:t>
            </a:r>
          </a:p>
          <a:p>
            <a:r>
              <a:rPr lang="en-US" dirty="0" smtClean="0"/>
              <a:t>To sequence a single DNA molecule, the genome must be </a:t>
            </a:r>
            <a:r>
              <a:rPr lang="en-US" dirty="0" smtClean="0">
                <a:solidFill>
                  <a:srgbClr val="0000CC"/>
                </a:solidFill>
              </a:rPr>
              <a:t>amplified</a:t>
            </a:r>
          </a:p>
          <a:p>
            <a:endParaRPr lang="en-US" dirty="0" smtClean="0"/>
          </a:p>
          <a:p>
            <a:r>
              <a:rPr lang="en-US" dirty="0" smtClean="0"/>
              <a:t>Applications:</a:t>
            </a:r>
            <a:endParaRPr lang="en-US" dirty="0"/>
          </a:p>
          <a:p>
            <a:pPr lvl="1"/>
            <a:r>
              <a:rPr lang="en-US" dirty="0" smtClean="0"/>
              <a:t>Genetic testing of embryos</a:t>
            </a:r>
          </a:p>
          <a:p>
            <a:pPr lvl="1"/>
            <a:r>
              <a:rPr lang="en-US" dirty="0" smtClean="0"/>
              <a:t>Somatic changes (e.g., brain, cancer) and reconstructing the cell lineage</a:t>
            </a:r>
          </a:p>
          <a:p>
            <a:pPr lvl="1"/>
            <a:r>
              <a:rPr lang="en-US" dirty="0" smtClean="0"/>
              <a:t>Direct examination of gametes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1317056" y="4036649"/>
            <a:ext cx="9289984" cy="2642640"/>
            <a:chOff x="1317056" y="4036649"/>
            <a:chExt cx="9289984" cy="264264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17056" y="4036649"/>
              <a:ext cx="9289984" cy="2642640"/>
            </a:xfrm>
            <a:prstGeom prst="rect">
              <a:avLst/>
            </a:prstGeom>
          </p:spPr>
        </p:pic>
        <p:sp>
          <p:nvSpPr>
            <p:cNvPr id="5" name="Oval 4"/>
            <p:cNvSpPr/>
            <p:nvPr/>
          </p:nvSpPr>
          <p:spPr>
            <a:xfrm>
              <a:off x="3368842" y="5461684"/>
              <a:ext cx="1905802" cy="1049153"/>
            </a:xfrm>
            <a:prstGeom prst="ellipse">
              <a:avLst/>
            </a:prstGeom>
            <a:noFill/>
            <a:ln w="2857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059663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Single cell sequencing of gametes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847" y="5682130"/>
            <a:ext cx="5241900" cy="95706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3222" y="4863431"/>
            <a:ext cx="5973352" cy="163739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498" y="1247481"/>
            <a:ext cx="6461316" cy="159911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1847" y="3022240"/>
            <a:ext cx="5112150" cy="23086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5999" y="2893448"/>
            <a:ext cx="5190000" cy="1791267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4285123" y="1432704"/>
            <a:ext cx="7551451" cy="1228667"/>
            <a:chOff x="4285123" y="1432704"/>
            <a:chExt cx="7551451" cy="1228667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285123" y="1432704"/>
              <a:ext cx="7551451" cy="1228667"/>
            </a:xfrm>
            <a:prstGeom prst="rect">
              <a:avLst/>
            </a:prstGeom>
          </p:spPr>
        </p:pic>
        <p:sp>
          <p:nvSpPr>
            <p:cNvPr id="4" name="TextBox 3"/>
            <p:cNvSpPr txBox="1"/>
            <p:nvPr/>
          </p:nvSpPr>
          <p:spPr>
            <a:xfrm>
              <a:off x="10281920" y="1569891"/>
              <a:ext cx="134094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cs typeface="Times New Roman" panose="02020603050405020304" pitchFamily="18" charset="0"/>
                </a:rPr>
                <a:t>May 2, 2019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63587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Single cell sequencing of somatic cells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1873" y="2964458"/>
            <a:ext cx="6840594" cy="165385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1597" y="1329717"/>
            <a:ext cx="4982400" cy="146146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8485" y="1329717"/>
            <a:ext cx="4774800" cy="148086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81873" y="4842388"/>
            <a:ext cx="6950550" cy="1749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268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ecturesEnglish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905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z="2000" dirty="0" smtClean="0">
            <a:cs typeface="Times New Roman" panose="02020603050405020304" pitchFamily="18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6F013719-B4AB-41C0-AD19-0C514155ADD5}" vid="{E117B065-03C2-48AB-A9AD-72F8DB10ED6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LecturesEnglish</Template>
  <TotalTime>37124</TotalTime>
  <Words>1937</Words>
  <Application>Microsoft Office PowerPoint</Application>
  <PresentationFormat>Widescreen</PresentationFormat>
  <Paragraphs>315</Paragraphs>
  <Slides>42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9" baseType="lpstr">
      <vt:lpstr>Arial</vt:lpstr>
      <vt:lpstr>Calibri</vt:lpstr>
      <vt:lpstr>Courier New</vt:lpstr>
      <vt:lpstr>David</vt:lpstr>
      <vt:lpstr>Times New Roman</vt:lpstr>
      <vt:lpstr>Wingdings</vt:lpstr>
      <vt:lpstr>LecturesEnglish</vt:lpstr>
      <vt:lpstr>Personal Genomics</vt:lpstr>
      <vt:lpstr>Major whole-genome/exome sequencing projects</vt:lpstr>
      <vt:lpstr>Major whole-genome/exome sequencing projects</vt:lpstr>
      <vt:lpstr>Major whole-genome/exome sequencing projects</vt:lpstr>
      <vt:lpstr>The 1000 Genomes Project</vt:lpstr>
      <vt:lpstr>The 1000 Genomes Project</vt:lpstr>
      <vt:lpstr>The populations</vt:lpstr>
      <vt:lpstr>gnomAD</vt:lpstr>
      <vt:lpstr>TOPMed</vt:lpstr>
      <vt:lpstr>Personal Genome Project</vt:lpstr>
      <vt:lpstr>Major genotyping projects</vt:lpstr>
      <vt:lpstr>HapMap</vt:lpstr>
      <vt:lpstr>Human Genome Diversity Project (HGDP)</vt:lpstr>
      <vt:lpstr>PopRes</vt:lpstr>
      <vt:lpstr>The UK BioBank</vt:lpstr>
      <vt:lpstr>The UK BioBank</vt:lpstr>
      <vt:lpstr>deCODE genetics</vt:lpstr>
      <vt:lpstr>Genotyping projects of various ethnic groups</vt:lpstr>
      <vt:lpstr>Emerging technologies: long read sequencing</vt:lpstr>
      <vt:lpstr>Pacific Biosciences</vt:lpstr>
      <vt:lpstr>Pacific Biosciences</vt:lpstr>
      <vt:lpstr>Oxford nanopore sequencing</vt:lpstr>
      <vt:lpstr>The minION</vt:lpstr>
      <vt:lpstr>Oxford nanopore sequencing</vt:lpstr>
      <vt:lpstr>Synthetic long reads</vt:lpstr>
      <vt:lpstr>10x Genomics</vt:lpstr>
      <vt:lpstr>10x Genomics</vt:lpstr>
      <vt:lpstr>Bionano</vt:lpstr>
      <vt:lpstr>Emerging technologies: ancient DNA</vt:lpstr>
      <vt:lpstr>The Denisova human subspecies</vt:lpstr>
      <vt:lpstr>Complex relationships of human subspecies</vt:lpstr>
      <vt:lpstr>“Ghost” human populations</vt:lpstr>
      <vt:lpstr>Implications of the archaic genomes</vt:lpstr>
      <vt:lpstr>Issues with ancient DNA</vt:lpstr>
      <vt:lpstr>Solutions for working with ancient DNA</vt:lpstr>
      <vt:lpstr>Successes of ancient DNA</vt:lpstr>
      <vt:lpstr>Ötzi the Iceman</vt:lpstr>
      <vt:lpstr>Unprecedented discoveries of ancient migrations</vt:lpstr>
      <vt:lpstr>Unprecedented discoveries of ancient migrations</vt:lpstr>
      <vt:lpstr>Emerging technologies: single cell sequencing</vt:lpstr>
      <vt:lpstr>Single cell sequencing of gametes</vt:lpstr>
      <vt:lpstr>Single cell sequencing of somatic cells</vt:lpstr>
    </vt:vector>
  </TitlesOfParts>
  <Company>Columbia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Advanced Topics in Data Analysis</dc:title>
  <dc:creator>Shai Carmi</dc:creator>
  <cp:lastModifiedBy>Shai Carmi</cp:lastModifiedBy>
  <cp:revision>2860</cp:revision>
  <dcterms:created xsi:type="dcterms:W3CDTF">2016-11-13T19:58:29Z</dcterms:created>
  <dcterms:modified xsi:type="dcterms:W3CDTF">2020-02-15T16:23:20Z</dcterms:modified>
</cp:coreProperties>
</file>