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5"/>
  </p:notesMasterIdLst>
  <p:sldIdLst>
    <p:sldId id="316" r:id="rId2"/>
    <p:sldId id="406" r:id="rId3"/>
    <p:sldId id="258" r:id="rId4"/>
    <p:sldId id="409" r:id="rId5"/>
    <p:sldId id="317" r:id="rId6"/>
    <p:sldId id="318" r:id="rId7"/>
    <p:sldId id="322" r:id="rId8"/>
    <p:sldId id="529" r:id="rId9"/>
    <p:sldId id="530" r:id="rId10"/>
    <p:sldId id="531" r:id="rId11"/>
    <p:sldId id="532" r:id="rId12"/>
    <p:sldId id="528" r:id="rId13"/>
    <p:sldId id="352" r:id="rId14"/>
    <p:sldId id="353" r:id="rId15"/>
    <p:sldId id="742" r:id="rId16"/>
    <p:sldId id="468" r:id="rId17"/>
    <p:sldId id="469" r:id="rId18"/>
    <p:sldId id="323" r:id="rId19"/>
    <p:sldId id="467" r:id="rId20"/>
    <p:sldId id="470" r:id="rId21"/>
    <p:sldId id="736" r:id="rId22"/>
    <p:sldId id="325" r:id="rId23"/>
    <p:sldId id="393" r:id="rId24"/>
    <p:sldId id="639" r:id="rId25"/>
    <p:sldId id="547" r:id="rId26"/>
    <p:sldId id="534" r:id="rId27"/>
    <p:sldId id="535" r:id="rId28"/>
    <p:sldId id="536" r:id="rId29"/>
    <p:sldId id="537" r:id="rId30"/>
    <p:sldId id="538" r:id="rId31"/>
    <p:sldId id="550" r:id="rId32"/>
    <p:sldId id="542" r:id="rId33"/>
    <p:sldId id="548" r:id="rId34"/>
    <p:sldId id="741" r:id="rId35"/>
    <p:sldId id="740" r:id="rId36"/>
    <p:sldId id="549" r:id="rId37"/>
    <p:sldId id="543" r:id="rId38"/>
    <p:sldId id="544" r:id="rId39"/>
    <p:sldId id="545" r:id="rId40"/>
    <p:sldId id="546" r:id="rId41"/>
    <p:sldId id="743" r:id="rId42"/>
    <p:sldId id="744" r:id="rId43"/>
    <p:sldId id="745" r:id="rId44"/>
    <p:sldId id="746" r:id="rId45"/>
    <p:sldId id="747" r:id="rId46"/>
    <p:sldId id="748" r:id="rId47"/>
    <p:sldId id="749" r:id="rId48"/>
    <p:sldId id="750" r:id="rId49"/>
    <p:sldId id="751" r:id="rId50"/>
    <p:sldId id="752" r:id="rId51"/>
    <p:sldId id="753" r:id="rId52"/>
    <p:sldId id="754" r:id="rId53"/>
    <p:sldId id="755" r:id="rId54"/>
    <p:sldId id="756" r:id="rId55"/>
    <p:sldId id="757" r:id="rId56"/>
    <p:sldId id="758" r:id="rId57"/>
    <p:sldId id="759" r:id="rId58"/>
    <p:sldId id="760" r:id="rId59"/>
    <p:sldId id="761" r:id="rId60"/>
    <p:sldId id="762" r:id="rId61"/>
    <p:sldId id="763" r:id="rId62"/>
    <p:sldId id="764" r:id="rId63"/>
    <p:sldId id="765" r:id="rId64"/>
    <p:sldId id="766" r:id="rId65"/>
    <p:sldId id="767" r:id="rId66"/>
    <p:sldId id="768" r:id="rId67"/>
    <p:sldId id="769" r:id="rId68"/>
    <p:sldId id="773" r:id="rId69"/>
    <p:sldId id="774" r:id="rId70"/>
    <p:sldId id="775" r:id="rId71"/>
    <p:sldId id="848" r:id="rId72"/>
    <p:sldId id="845" r:id="rId73"/>
    <p:sldId id="776" r:id="rId74"/>
    <p:sldId id="847" r:id="rId75"/>
    <p:sldId id="849" r:id="rId76"/>
    <p:sldId id="777" r:id="rId77"/>
    <p:sldId id="778" r:id="rId78"/>
    <p:sldId id="779" r:id="rId79"/>
    <p:sldId id="780" r:id="rId80"/>
    <p:sldId id="781" r:id="rId81"/>
    <p:sldId id="782" r:id="rId82"/>
    <p:sldId id="783" r:id="rId83"/>
    <p:sldId id="784" r:id="rId84"/>
    <p:sldId id="785" r:id="rId85"/>
    <p:sldId id="786" r:id="rId86"/>
    <p:sldId id="787" r:id="rId87"/>
    <p:sldId id="788" r:id="rId88"/>
    <p:sldId id="789" r:id="rId89"/>
    <p:sldId id="790" r:id="rId90"/>
    <p:sldId id="791" r:id="rId91"/>
    <p:sldId id="792" r:id="rId92"/>
    <p:sldId id="793" r:id="rId93"/>
    <p:sldId id="794" r:id="rId94"/>
    <p:sldId id="795" r:id="rId95"/>
    <p:sldId id="796" r:id="rId96"/>
    <p:sldId id="797" r:id="rId97"/>
    <p:sldId id="798" r:id="rId98"/>
    <p:sldId id="799" r:id="rId99"/>
    <p:sldId id="800" r:id="rId100"/>
    <p:sldId id="801" r:id="rId101"/>
    <p:sldId id="802" r:id="rId102"/>
    <p:sldId id="803" r:id="rId103"/>
    <p:sldId id="804" r:id="rId104"/>
    <p:sldId id="805" r:id="rId105"/>
    <p:sldId id="806" r:id="rId106"/>
    <p:sldId id="807" r:id="rId107"/>
    <p:sldId id="808" r:id="rId108"/>
    <p:sldId id="809" r:id="rId109"/>
    <p:sldId id="810" r:id="rId110"/>
    <p:sldId id="850" r:id="rId111"/>
    <p:sldId id="851" r:id="rId112"/>
    <p:sldId id="852" r:id="rId113"/>
    <p:sldId id="853" r:id="rId114"/>
    <p:sldId id="854" r:id="rId115"/>
    <p:sldId id="885" r:id="rId116"/>
    <p:sldId id="886" r:id="rId117"/>
    <p:sldId id="856" r:id="rId118"/>
    <p:sldId id="857" r:id="rId119"/>
    <p:sldId id="858" r:id="rId120"/>
    <p:sldId id="859" r:id="rId121"/>
    <p:sldId id="861" r:id="rId122"/>
    <p:sldId id="862" r:id="rId123"/>
    <p:sldId id="863" r:id="rId124"/>
    <p:sldId id="864" r:id="rId125"/>
    <p:sldId id="865" r:id="rId126"/>
    <p:sldId id="866" r:id="rId127"/>
    <p:sldId id="867" r:id="rId128"/>
    <p:sldId id="868" r:id="rId129"/>
    <p:sldId id="884" r:id="rId130"/>
    <p:sldId id="869" r:id="rId131"/>
    <p:sldId id="870" r:id="rId132"/>
    <p:sldId id="871" r:id="rId133"/>
    <p:sldId id="872" r:id="rId134"/>
    <p:sldId id="873" r:id="rId135"/>
    <p:sldId id="874" r:id="rId136"/>
    <p:sldId id="875" r:id="rId137"/>
    <p:sldId id="876" r:id="rId138"/>
    <p:sldId id="877" r:id="rId139"/>
    <p:sldId id="878" r:id="rId140"/>
    <p:sldId id="880" r:id="rId141"/>
    <p:sldId id="881" r:id="rId142"/>
    <p:sldId id="882" r:id="rId143"/>
    <p:sldId id="883" r:id="rId1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316"/>
            <p14:sldId id="406"/>
            <p14:sldId id="258"/>
            <p14:sldId id="409"/>
            <p14:sldId id="317"/>
            <p14:sldId id="318"/>
            <p14:sldId id="322"/>
            <p14:sldId id="529"/>
            <p14:sldId id="530"/>
            <p14:sldId id="531"/>
            <p14:sldId id="532"/>
            <p14:sldId id="528"/>
            <p14:sldId id="352"/>
            <p14:sldId id="353"/>
            <p14:sldId id="742"/>
            <p14:sldId id="468"/>
            <p14:sldId id="469"/>
            <p14:sldId id="323"/>
            <p14:sldId id="467"/>
            <p14:sldId id="470"/>
            <p14:sldId id="736"/>
            <p14:sldId id="325"/>
            <p14:sldId id="393"/>
            <p14:sldId id="639"/>
            <p14:sldId id="547"/>
            <p14:sldId id="534"/>
            <p14:sldId id="535"/>
            <p14:sldId id="536"/>
            <p14:sldId id="537"/>
            <p14:sldId id="538"/>
            <p14:sldId id="550"/>
            <p14:sldId id="542"/>
            <p14:sldId id="548"/>
            <p14:sldId id="741"/>
            <p14:sldId id="740"/>
            <p14:sldId id="549"/>
            <p14:sldId id="543"/>
            <p14:sldId id="544"/>
            <p14:sldId id="545"/>
            <p14:sldId id="546"/>
            <p14:sldId id="743"/>
            <p14:sldId id="744"/>
            <p14:sldId id="745"/>
            <p14:sldId id="746"/>
            <p14:sldId id="747"/>
            <p14:sldId id="748"/>
            <p14:sldId id="749"/>
            <p14:sldId id="750"/>
            <p14:sldId id="751"/>
            <p14:sldId id="752"/>
            <p14:sldId id="753"/>
            <p14:sldId id="754"/>
            <p14:sldId id="755"/>
            <p14:sldId id="756"/>
            <p14:sldId id="757"/>
            <p14:sldId id="758"/>
            <p14:sldId id="759"/>
            <p14:sldId id="760"/>
            <p14:sldId id="761"/>
            <p14:sldId id="762"/>
            <p14:sldId id="763"/>
            <p14:sldId id="764"/>
            <p14:sldId id="765"/>
            <p14:sldId id="766"/>
            <p14:sldId id="767"/>
            <p14:sldId id="768"/>
            <p14:sldId id="769"/>
            <p14:sldId id="773"/>
            <p14:sldId id="774"/>
            <p14:sldId id="775"/>
            <p14:sldId id="848"/>
            <p14:sldId id="845"/>
            <p14:sldId id="776"/>
            <p14:sldId id="847"/>
            <p14:sldId id="849"/>
            <p14:sldId id="777"/>
            <p14:sldId id="778"/>
            <p14:sldId id="779"/>
            <p14:sldId id="780"/>
            <p14:sldId id="781"/>
            <p14:sldId id="782"/>
            <p14:sldId id="783"/>
            <p14:sldId id="784"/>
            <p14:sldId id="785"/>
            <p14:sldId id="786"/>
            <p14:sldId id="787"/>
            <p14:sldId id="788"/>
            <p14:sldId id="789"/>
            <p14:sldId id="790"/>
            <p14:sldId id="791"/>
            <p14:sldId id="792"/>
            <p14:sldId id="793"/>
            <p14:sldId id="794"/>
            <p14:sldId id="795"/>
            <p14:sldId id="796"/>
            <p14:sldId id="797"/>
            <p14:sldId id="798"/>
            <p14:sldId id="799"/>
            <p14:sldId id="800"/>
            <p14:sldId id="801"/>
            <p14:sldId id="802"/>
            <p14:sldId id="803"/>
            <p14:sldId id="804"/>
            <p14:sldId id="805"/>
            <p14:sldId id="806"/>
            <p14:sldId id="807"/>
            <p14:sldId id="808"/>
            <p14:sldId id="809"/>
            <p14:sldId id="810"/>
            <p14:sldId id="850"/>
            <p14:sldId id="851"/>
            <p14:sldId id="852"/>
            <p14:sldId id="853"/>
            <p14:sldId id="854"/>
            <p14:sldId id="885"/>
            <p14:sldId id="886"/>
            <p14:sldId id="856"/>
            <p14:sldId id="857"/>
            <p14:sldId id="858"/>
            <p14:sldId id="859"/>
            <p14:sldId id="861"/>
            <p14:sldId id="862"/>
            <p14:sldId id="863"/>
            <p14:sldId id="864"/>
            <p14:sldId id="865"/>
            <p14:sldId id="866"/>
            <p14:sldId id="867"/>
            <p14:sldId id="868"/>
            <p14:sldId id="884"/>
            <p14:sldId id="869"/>
            <p14:sldId id="870"/>
            <p14:sldId id="871"/>
            <p14:sldId id="872"/>
            <p14:sldId id="873"/>
            <p14:sldId id="874"/>
            <p14:sldId id="875"/>
            <p14:sldId id="876"/>
            <p14:sldId id="877"/>
            <p14:sldId id="878"/>
            <p14:sldId id="880"/>
            <p14:sldId id="881"/>
            <p14:sldId id="882"/>
            <p14:sldId id="8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0000"/>
    <a:srgbClr val="0033CC"/>
    <a:srgbClr val="F2F2F2"/>
    <a:srgbClr val="F0F0F0"/>
    <a:srgbClr val="EAEAEA"/>
    <a:srgbClr val="F8F8F8"/>
    <a:srgbClr val="960000"/>
    <a:srgbClr val="E2F0D9"/>
    <a:srgbClr val="FBE5D6"/>
    <a:srgbClr val="D8B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34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03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53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3.png"/><Relationship Id="rId39" Type="http://schemas.openxmlformats.org/officeDocument/2006/relationships/image" Target="../media/image79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34" Type="http://schemas.openxmlformats.org/officeDocument/2006/relationships/image" Target="../media/image74.png"/><Relationship Id="rId42" Type="http://schemas.openxmlformats.org/officeDocument/2006/relationships/image" Target="../media/image82.png"/><Relationship Id="rId47" Type="http://schemas.openxmlformats.org/officeDocument/2006/relationships/image" Target="../media/image87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33" Type="http://schemas.openxmlformats.org/officeDocument/2006/relationships/image" Target="../media/image73.png"/><Relationship Id="rId38" Type="http://schemas.openxmlformats.org/officeDocument/2006/relationships/image" Target="../media/image78.png"/><Relationship Id="rId46" Type="http://schemas.openxmlformats.org/officeDocument/2006/relationships/image" Target="../media/image8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29" Type="http://schemas.openxmlformats.org/officeDocument/2006/relationships/image" Target="../media/image69.png"/><Relationship Id="rId41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32" Type="http://schemas.openxmlformats.org/officeDocument/2006/relationships/image" Target="../media/image72.png"/><Relationship Id="rId37" Type="http://schemas.openxmlformats.org/officeDocument/2006/relationships/image" Target="../media/image77.png"/><Relationship Id="rId40" Type="http://schemas.openxmlformats.org/officeDocument/2006/relationships/image" Target="../media/image80.png"/><Relationship Id="rId45" Type="http://schemas.openxmlformats.org/officeDocument/2006/relationships/image" Target="../media/image85.png"/><Relationship Id="rId5" Type="http://schemas.openxmlformats.org/officeDocument/2006/relationships/image" Target="../media/image30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image" Target="../media/image68.png"/><Relationship Id="rId36" Type="http://schemas.openxmlformats.org/officeDocument/2006/relationships/image" Target="../media/image76.png"/><Relationship Id="rId49" Type="http://schemas.openxmlformats.org/officeDocument/2006/relationships/image" Target="../media/image89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31" Type="http://schemas.openxmlformats.org/officeDocument/2006/relationships/image" Target="../media/image71.png"/><Relationship Id="rId44" Type="http://schemas.openxmlformats.org/officeDocument/2006/relationships/image" Target="../media/image84.png"/><Relationship Id="rId4" Type="http://schemas.openxmlformats.org/officeDocument/2006/relationships/image" Target="../media/image29.gif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Relationship Id="rId27" Type="http://schemas.openxmlformats.org/officeDocument/2006/relationships/image" Target="../media/image66.png"/><Relationship Id="rId30" Type="http://schemas.openxmlformats.org/officeDocument/2006/relationships/image" Target="../media/image70.png"/><Relationship Id="rId35" Type="http://schemas.openxmlformats.org/officeDocument/2006/relationships/image" Target="../media/image75.png"/><Relationship Id="rId43" Type="http://schemas.openxmlformats.org/officeDocument/2006/relationships/image" Target="../media/image83.png"/><Relationship Id="rId48" Type="http://schemas.openxmlformats.org/officeDocument/2006/relationships/image" Target="../media/image88.png"/><Relationship Id="rId8" Type="http://schemas.openxmlformats.org/officeDocument/2006/relationships/image" Target="../media/image4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26" Type="http://schemas.openxmlformats.org/officeDocument/2006/relationships/image" Target="../media/image113.png"/><Relationship Id="rId3" Type="http://schemas.openxmlformats.org/officeDocument/2006/relationships/image" Target="../media/image90.png"/><Relationship Id="rId21" Type="http://schemas.openxmlformats.org/officeDocument/2006/relationships/image" Target="../media/image107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5" Type="http://schemas.openxmlformats.org/officeDocument/2006/relationships/image" Target="../media/image1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29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24" Type="http://schemas.openxmlformats.org/officeDocument/2006/relationships/image" Target="../media/image111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23" Type="http://schemas.openxmlformats.org/officeDocument/2006/relationships/image" Target="../media/image109.png"/><Relationship Id="rId28" Type="http://schemas.openxmlformats.org/officeDocument/2006/relationships/image" Target="../media/image115.png"/><Relationship Id="rId10" Type="http://schemas.openxmlformats.org/officeDocument/2006/relationships/image" Target="../media/image96.png"/><Relationship Id="rId19" Type="http://schemas.openxmlformats.org/officeDocument/2006/relationships/image" Target="../media/image105.png"/><Relationship Id="rId31" Type="http://schemas.openxmlformats.org/officeDocument/2006/relationships/image" Target="../media/image118.png"/><Relationship Id="rId4" Type="http://schemas.openxmlformats.org/officeDocument/2006/relationships/image" Target="../media/image3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Relationship Id="rId27" Type="http://schemas.openxmlformats.org/officeDocument/2006/relationships/image" Target="../media/image114.png"/><Relationship Id="rId30" Type="http://schemas.openxmlformats.org/officeDocument/2006/relationships/image" Target="../media/image11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hyperlink" Target="https://www.probabilitycourse.com/chapter2/2_1_4_unordered_with_replacement.php" TargetMode="Externa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5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2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2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310.png"/><Relationship Id="rId7" Type="http://schemas.openxmlformats.org/officeDocument/2006/relationships/image" Target="../media/image36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128.png"/><Relationship Id="rId4" Type="http://schemas.openxmlformats.org/officeDocument/2006/relationships/image" Target="../media/image330.png"/><Relationship Id="rId9" Type="http://schemas.openxmlformats.org/officeDocument/2006/relationships/image" Target="../media/image380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1.png"/><Relationship Id="rId5" Type="http://schemas.openxmlformats.org/officeDocument/2006/relationships/image" Target="../media/image851.png"/><Relationship Id="rId4" Type="http://schemas.openxmlformats.org/officeDocument/2006/relationships/image" Target="../media/image84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0.png"/><Relationship Id="rId2" Type="http://schemas.openxmlformats.org/officeDocument/2006/relationships/image" Target="../media/image8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0.png"/><Relationship Id="rId5" Type="http://schemas.openxmlformats.org/officeDocument/2006/relationships/image" Target="../media/image941.png"/><Relationship Id="rId4" Type="http://schemas.openxmlformats.org/officeDocument/2006/relationships/image" Target="../media/image932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0.png"/><Relationship Id="rId2" Type="http://schemas.openxmlformats.org/officeDocument/2006/relationships/image" Target="../media/image9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1.png"/><Relationship Id="rId5" Type="http://schemas.openxmlformats.org/officeDocument/2006/relationships/image" Target="../media/image1001.png"/><Relationship Id="rId4" Type="http://schemas.openxmlformats.org/officeDocument/2006/relationships/image" Target="../media/image991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0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0.png"/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0.png"/><Relationship Id="rId5" Type="http://schemas.openxmlformats.org/officeDocument/2006/relationships/image" Target="../media/image1070.png"/><Relationship Id="rId4" Type="http://schemas.openxmlformats.org/officeDocument/2006/relationships/image" Target="../media/image1060.png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0.png"/><Relationship Id="rId3" Type="http://schemas.openxmlformats.org/officeDocument/2006/relationships/image" Target="../media/image135.png"/><Relationship Id="rId7" Type="http://schemas.openxmlformats.org/officeDocument/2006/relationships/image" Target="../media/image931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510.png"/><Relationship Id="rId4" Type="http://schemas.openxmlformats.org/officeDocument/2006/relationships/image" Target="../media/image500.png"/><Relationship Id="rId9" Type="http://schemas.openxmlformats.org/officeDocument/2006/relationships/image" Target="../media/image140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970.png"/><Relationship Id="rId2" Type="http://schemas.openxmlformats.org/officeDocument/2006/relationships/image" Target="../media/image10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0.png"/><Relationship Id="rId5" Type="http://schemas.openxmlformats.org/officeDocument/2006/relationships/image" Target="../media/image580.png"/><Relationship Id="rId4" Type="http://schemas.openxmlformats.org/officeDocument/2006/relationships/image" Target="../media/image570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140.png"/><Relationship Id="rId2" Type="http://schemas.openxmlformats.org/officeDocument/2006/relationships/image" Target="../media/image9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0.png"/><Relationship Id="rId5" Type="http://schemas.openxmlformats.org/officeDocument/2006/relationships/image" Target="../media/image1110.png"/><Relationship Id="rId4" Type="http://schemas.openxmlformats.org/officeDocument/2006/relationships/image" Target="../media/image1090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1.png"/><Relationship Id="rId7" Type="http://schemas.openxmlformats.org/officeDocument/2006/relationships/image" Target="../media/image680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60.png"/><Relationship Id="rId4" Type="http://schemas.openxmlformats.org/officeDocument/2006/relationships/image" Target="../media/image650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171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0.png"/><Relationship Id="rId5" Type="http://schemas.openxmlformats.org/officeDocument/2006/relationships/image" Target="../media/image710.png"/><Relationship Id="rId4" Type="http://schemas.openxmlformats.org/officeDocument/2006/relationships/image" Target="../media/image700.png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3" Type="http://schemas.openxmlformats.org/officeDocument/2006/relationships/image" Target="../media/image560.png"/><Relationship Id="rId7" Type="http://schemas.openxmlformats.org/officeDocument/2006/relationships/image" Target="../media/image750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4" Type="http://schemas.openxmlformats.org/officeDocument/2006/relationships/image" Target="../media/image630.png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0.png"/><Relationship Id="rId3" Type="http://schemas.openxmlformats.org/officeDocument/2006/relationships/image" Target="../media/image770.png"/><Relationship Id="rId7" Type="http://schemas.openxmlformats.org/officeDocument/2006/relationships/image" Target="../media/image990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4" Type="http://schemas.openxmlformats.org/officeDocument/2006/relationships/image" Target="../media/image630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7" Type="http://schemas.openxmlformats.org/officeDocument/2006/relationships/image" Target="../media/image901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1.png"/><Relationship Id="rId5" Type="http://schemas.openxmlformats.org/officeDocument/2006/relationships/image" Target="../media/image881.png"/><Relationship Id="rId4" Type="http://schemas.openxmlformats.org/officeDocument/2006/relationships/image" Target="../media/image3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0.png"/><Relationship Id="rId4" Type="http://schemas.openxmlformats.org/officeDocument/2006/relationships/image" Target="../media/image410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0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0.png"/><Relationship Id="rId4" Type="http://schemas.openxmlformats.org/officeDocument/2006/relationships/image" Target="../media/image880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>
                <a:solidFill>
                  <a:srgbClr val="0033CC"/>
                </a:solidFill>
              </a:rPr>
              <a:t>הסתברות</a:t>
            </a:r>
          </a:p>
          <a:p>
            <a:r>
              <a:rPr lang="he-IL" dirty="0" smtClean="0"/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24963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הסתברות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 להסתברות</a:t>
            </a:r>
          </a:p>
          <a:p>
            <a:pPr lvl="1"/>
            <a:r>
              <a:rPr lang="he-IL" dirty="0" smtClean="0"/>
              <a:t>שני מאורעות</a:t>
            </a:r>
          </a:p>
          <a:p>
            <a:pPr lvl="1"/>
            <a:r>
              <a:rPr lang="he-IL" dirty="0" smtClean="0"/>
              <a:t>משתנים מקריים</a:t>
            </a:r>
          </a:p>
        </p:txBody>
      </p:sp>
    </p:spTree>
    <p:extLst>
      <p:ext uri="{BB962C8B-B14F-4D97-AF65-F5344CB8AC3E}">
        <p14:creationId xmlns:p14="http://schemas.microsoft.com/office/powerpoint/2010/main" val="186526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הגדרת הסתברות ודוגמאות</a:t>
            </a:r>
          </a:p>
          <a:p>
            <a:pPr lvl="1"/>
            <a:r>
              <a:rPr lang="he-IL" dirty="0"/>
              <a:t>מאורע משלים</a:t>
            </a:r>
            <a:endParaRPr lang="en-US" dirty="0"/>
          </a:p>
          <a:p>
            <a:pPr lvl="1"/>
            <a:r>
              <a:rPr lang="he-IL" dirty="0"/>
              <a:t>תכונות של הסתברות</a:t>
            </a:r>
          </a:p>
          <a:p>
            <a:pPr lvl="1"/>
            <a:r>
              <a:rPr lang="he-IL" dirty="0" smtClean="0"/>
              <a:t>בחירה מתוך קבוצה</a:t>
            </a:r>
          </a:p>
          <a:p>
            <a:pPr lvl="1"/>
            <a:r>
              <a:rPr lang="he-IL" dirty="0"/>
              <a:t>צירופים</a:t>
            </a:r>
          </a:p>
          <a:p>
            <a:pPr lvl="1"/>
            <a:r>
              <a:rPr lang="he-IL" dirty="0" smtClean="0"/>
              <a:t>דוגמאות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2230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תורת </a:t>
            </a:r>
            <a:r>
              <a:rPr lang="he-IL" dirty="0" smtClean="0"/>
              <a:t>ההסתברות (</a:t>
            </a:r>
            <a:r>
              <a:rPr lang="en-US" dirty="0" smtClean="0"/>
              <a:t>probability theory</a:t>
            </a:r>
            <a:r>
              <a:rPr lang="he-IL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879" y="1611085"/>
            <a:ext cx="9646919" cy="4618129"/>
          </a:xfrm>
        </p:spPr>
        <p:txBody>
          <a:bodyPr>
            <a:normAutofit fontScale="92500" lnSpcReduction="10000"/>
          </a:bodyPr>
          <a:lstStyle/>
          <a:p>
            <a:r>
              <a:rPr lang="he-IL" dirty="0"/>
              <a:t>עוסקת בסיכויים של תופעות שיש אי ודאות לגבי התוצאה </a:t>
            </a:r>
            <a:r>
              <a:rPr lang="he-IL" dirty="0" smtClean="0"/>
              <a:t>שלה</a:t>
            </a:r>
            <a:r>
              <a:rPr lang="he-IL" dirty="0"/>
              <a:t>ן</a:t>
            </a:r>
            <a:endParaRPr lang="he-IL" dirty="0" smtClean="0"/>
          </a:p>
          <a:p>
            <a:pPr lvl="1"/>
            <a:r>
              <a:rPr lang="he-IL" dirty="0" smtClean="0"/>
              <a:t>האם ירד גשם מחר?</a:t>
            </a:r>
          </a:p>
          <a:p>
            <a:pPr lvl="1"/>
            <a:r>
              <a:rPr lang="he-IL" dirty="0" smtClean="0"/>
              <a:t>כמה </a:t>
            </a:r>
            <a:r>
              <a:rPr lang="he-IL" dirty="0"/>
              <a:t>אנשים יופיעו בשעה לקבלת </a:t>
            </a:r>
            <a:r>
              <a:rPr lang="he-IL" dirty="0" smtClean="0"/>
              <a:t>שרות?</a:t>
            </a:r>
          </a:p>
          <a:p>
            <a:pPr lvl="1"/>
            <a:r>
              <a:rPr lang="he-IL" dirty="0" smtClean="0"/>
              <a:t>מתי יגיע האוטובוס ומתי נגיע ליעד?</a:t>
            </a:r>
          </a:p>
          <a:p>
            <a:pPr lvl="1"/>
            <a:r>
              <a:rPr lang="he-IL" dirty="0" smtClean="0"/>
              <a:t>איזו קבוצה תנצח במשחק?</a:t>
            </a:r>
          </a:p>
          <a:p>
            <a:pPr lvl="1"/>
            <a:r>
              <a:rPr lang="he-IL" dirty="0" smtClean="0"/>
              <a:t>מתי המכונית תתקלקל?</a:t>
            </a:r>
          </a:p>
          <a:p>
            <a:pPr lvl="1"/>
            <a:r>
              <a:rPr lang="he-IL" dirty="0"/>
              <a:t>האם הצאצא יהיה זכר או נקבה?</a:t>
            </a:r>
          </a:p>
          <a:p>
            <a:pPr lvl="1"/>
            <a:r>
              <a:rPr lang="he-IL" dirty="0" smtClean="0"/>
              <a:t>האם </a:t>
            </a:r>
            <a:r>
              <a:rPr lang="he-IL" dirty="0"/>
              <a:t>אדם מסוים יפתח סוכרת</a:t>
            </a:r>
            <a:r>
              <a:rPr lang="he-IL" dirty="0" smtClean="0"/>
              <a:t>?</a:t>
            </a:r>
          </a:p>
          <a:p>
            <a:pPr lvl="1"/>
            <a:endParaRPr lang="he-IL" dirty="0"/>
          </a:p>
          <a:p>
            <a:r>
              <a:rPr lang="he-IL" dirty="0" smtClean="0"/>
              <a:t>קלה להדגמה </a:t>
            </a:r>
            <a:r>
              <a:rPr lang="he-IL" dirty="0"/>
              <a:t>בעזרת משחקי </a:t>
            </a:r>
            <a:r>
              <a:rPr lang="he-IL" dirty="0" smtClean="0"/>
              <a:t>מזל</a:t>
            </a:r>
          </a:p>
          <a:p>
            <a:pPr lvl="1"/>
            <a:r>
              <a:rPr lang="he-IL" dirty="0" smtClean="0"/>
              <a:t>קוביות, הטלת מטבעות, קלפים</a:t>
            </a:r>
            <a:r>
              <a:rPr lang="he-IL" dirty="0"/>
              <a:t>,</a:t>
            </a:r>
            <a:r>
              <a:rPr lang="he-IL" dirty="0" smtClean="0"/>
              <a:t> </a:t>
            </a:r>
            <a:r>
              <a:rPr lang="he-IL" dirty="0"/>
              <a:t>לוטו</a:t>
            </a:r>
            <a:r>
              <a:rPr lang="he-IL" dirty="0" smtClean="0"/>
              <a:t>, רולטה</a:t>
            </a:r>
          </a:p>
          <a:p>
            <a:pPr lvl="1"/>
            <a:r>
              <a:rPr lang="he-IL" dirty="0" smtClean="0"/>
              <a:t>+</a:t>
            </a:r>
            <a:r>
              <a:rPr lang="en-US" dirty="0" smtClean="0"/>
              <a:t> </a:t>
            </a:r>
            <a:r>
              <a:rPr lang="he-IL" dirty="0" smtClean="0"/>
              <a:t>גנטיקה (חוקי מנדל)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נלמד כללים שיאפשרו לנו לחשב </a:t>
            </a:r>
            <a:r>
              <a:rPr lang="he-IL" dirty="0"/>
              <a:t>הסתברויות של </a:t>
            </a:r>
            <a:r>
              <a:rPr lang="he-IL" dirty="0" smtClean="0"/>
              <a:t>מאורעות מורכבים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56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חשיבות בסטטיסטיקה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48847"/>
            <a:ext cx="10515600" cy="4479381"/>
          </a:xfrm>
        </p:spPr>
        <p:txBody>
          <a:bodyPr>
            <a:normAutofit/>
          </a:bodyPr>
          <a:lstStyle/>
          <a:p>
            <a:r>
              <a:rPr lang="he-IL" dirty="0" smtClean="0"/>
              <a:t>תורת ההסתברות מהווה את הבסיס להסקה סטטיסטית. מדוע?</a:t>
            </a:r>
          </a:p>
          <a:p>
            <a:r>
              <a:rPr lang="he-IL" dirty="0" smtClean="0"/>
              <a:t>רוצים ללמוד על תכונה של </a:t>
            </a:r>
            <a:r>
              <a:rPr lang="he-IL" dirty="0" err="1" smtClean="0"/>
              <a:t>האוכלוסיה</a:t>
            </a:r>
            <a:r>
              <a:rPr lang="he-IL" dirty="0" smtClean="0"/>
              <a:t> מתוך נתונים של מדגם</a:t>
            </a:r>
          </a:p>
          <a:p>
            <a:r>
              <a:rPr lang="he-IL" dirty="0" smtClean="0"/>
              <a:t>האם התוצאות שקיבלנו </a:t>
            </a:r>
            <a:r>
              <a:rPr lang="he-IL" dirty="0"/>
              <a:t>הן מקריות (במדגם בלבד) או כלליות (יקרו </a:t>
            </a:r>
            <a:r>
              <a:rPr lang="he-IL" dirty="0" err="1"/>
              <a:t>באוכלוסיה</a:t>
            </a:r>
            <a:r>
              <a:rPr lang="he-IL" dirty="0"/>
              <a:t> כולה</a:t>
            </a:r>
            <a:r>
              <a:rPr lang="he-IL" dirty="0" smtClean="0"/>
              <a:t>)?</a:t>
            </a:r>
            <a:endParaRPr lang="en-US" dirty="0" smtClean="0"/>
          </a:p>
          <a:p>
            <a:pPr lvl="1"/>
            <a:endParaRPr lang="he-IL" dirty="0" smtClean="0">
              <a:solidFill>
                <a:srgbClr val="0033CC"/>
              </a:solidFill>
            </a:endParaRP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השערות:</a:t>
            </a:r>
            <a:r>
              <a:rPr lang="he-IL" dirty="0" smtClean="0"/>
              <a:t> אם </a:t>
            </a:r>
            <a:r>
              <a:rPr lang="he-IL" dirty="0"/>
              <a:t>קבלנו </a:t>
            </a:r>
            <a:r>
              <a:rPr lang="he-IL" dirty="0" smtClean="0"/>
              <a:t>במדגם שטיפול </a:t>
            </a:r>
            <a:r>
              <a:rPr lang="he-IL" dirty="0"/>
              <a:t>אחד יעיל </a:t>
            </a:r>
            <a:r>
              <a:rPr lang="he-IL" dirty="0" smtClean="0"/>
              <a:t>מטיפול אחר, האם זה </a:t>
            </a:r>
            <a:r>
              <a:rPr lang="he-IL" dirty="0"/>
              <a:t>המצב </a:t>
            </a:r>
            <a:r>
              <a:rPr lang="he-IL" dirty="0" smtClean="0"/>
              <a:t>גם </a:t>
            </a:r>
            <a:r>
              <a:rPr lang="he-IL" dirty="0" err="1" smtClean="0"/>
              <a:t>באוכלוסיה</a:t>
            </a:r>
            <a:r>
              <a:rPr lang="he-IL" dirty="0" smtClean="0"/>
              <a:t>?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אמידת פרמטרים:</a:t>
            </a:r>
            <a:r>
              <a:rPr lang="en-US" dirty="0" smtClean="0"/>
              <a:t> </a:t>
            </a:r>
            <a:r>
              <a:rPr lang="he-IL" dirty="0" smtClean="0"/>
              <a:t>מהי השכיחות </a:t>
            </a:r>
            <a:r>
              <a:rPr lang="he-IL" dirty="0" err="1" smtClean="0"/>
              <a:t>באוכלוסיה</a:t>
            </a:r>
            <a:r>
              <a:rPr lang="he-IL" dirty="0" smtClean="0"/>
              <a:t> של מחלה מסוימת? מה הגובה הממוצע </a:t>
            </a:r>
            <a:r>
              <a:rPr lang="he-IL" dirty="0" err="1" smtClean="0"/>
              <a:t>באוכלוסיה</a:t>
            </a:r>
            <a:r>
              <a:rPr lang="he-IL" dirty="0" smtClean="0"/>
              <a:t> מסוימת?</a:t>
            </a:r>
          </a:p>
          <a:p>
            <a:pPr lvl="1"/>
            <a:endParaRPr lang="he-IL" dirty="0"/>
          </a:p>
          <a:p>
            <a:r>
              <a:rPr lang="he-IL" dirty="0"/>
              <a:t>מהי ההסתברות לקבל את התוצאות </a:t>
            </a:r>
            <a:r>
              <a:rPr lang="he-IL" dirty="0" smtClean="0"/>
              <a:t>שקיבלנו במדגם?</a:t>
            </a:r>
            <a:endParaRPr lang="he-IL" dirty="0"/>
          </a:p>
          <a:p>
            <a:r>
              <a:rPr lang="he-IL" dirty="0" smtClean="0"/>
              <a:t>עוד בהרצאות הבאות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4820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08090"/>
                <a:ext cx="10515600" cy="384553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הסתברות</a:t>
                </a:r>
                <a:r>
                  <a:rPr lang="he-IL" dirty="0" smtClean="0"/>
                  <a:t> (</a:t>
                </a:r>
                <a:r>
                  <a:rPr lang="en-US" dirty="0" smtClean="0"/>
                  <a:t>probability</a:t>
                </a:r>
                <a:r>
                  <a:rPr lang="he-IL" dirty="0" smtClean="0"/>
                  <a:t>): </a:t>
                </a:r>
                <a:r>
                  <a:rPr lang="he-IL" dirty="0"/>
                  <a:t>ביטוי מספרי למידת הסבירות שמאורע כלשהו </a:t>
                </a:r>
                <a:r>
                  <a:rPr lang="he-IL" dirty="0" smtClean="0"/>
                  <a:t>יתרחש</a:t>
                </a:r>
                <a:endParaRPr lang="he-IL" dirty="0"/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ניסוי מקרי</a:t>
                </a:r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:r>
                  <a:rPr lang="en-US" dirty="0" smtClean="0"/>
                  <a:t>random experiment</a:t>
                </a:r>
                <a:r>
                  <a:rPr lang="he-IL" dirty="0" smtClean="0"/>
                  <a:t>): תופעה/ניסוי עם יותר מתוצאה אפשרית אחת, כאשר התוצאה נקבעת באקראי</a:t>
                </a:r>
              </a:p>
              <a:p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מרחב המדגם</a:t>
                </a:r>
                <a:r>
                  <a:rPr lang="he-IL" dirty="0" smtClean="0"/>
                  <a:t> (</a:t>
                </a:r>
                <a:r>
                  <a:rPr lang="en-US" dirty="0" smtClean="0"/>
                  <a:t>sample space</a:t>
                </a:r>
                <a:r>
                  <a:rPr lang="he-IL" dirty="0" smtClean="0"/>
                  <a:t>): אוסף התוצאות האפשריות של הניסוי</a:t>
                </a:r>
              </a:p>
              <a:p>
                <a:r>
                  <a:rPr lang="he-IL" dirty="0" smtClean="0"/>
                  <a:t>מסומן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he-IL" dirty="0" smtClean="0"/>
                  <a:t> (האות היוונית "אוֹמֶגָה")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08090"/>
                <a:ext cx="10515600" cy="3845532"/>
              </a:xfrm>
              <a:blipFill>
                <a:blip r:embed="rId2"/>
                <a:stretch>
                  <a:fillRect t="-206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67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ניסוי מקרי: דוגמאות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05544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הטלת </a:t>
            </a:r>
            <a:r>
              <a:rPr lang="he-IL" dirty="0" err="1" smtClean="0"/>
              <a:t>קוביה</a:t>
            </a:r>
            <a:endParaRPr lang="he-IL" dirty="0" smtClean="0"/>
          </a:p>
          <a:p>
            <a:r>
              <a:rPr lang="he-IL" dirty="0" smtClean="0"/>
              <a:t>בחירת </a:t>
            </a:r>
            <a:r>
              <a:rPr lang="he-IL" dirty="0"/>
              <a:t>קלף </a:t>
            </a:r>
            <a:r>
              <a:rPr lang="he-IL" dirty="0" smtClean="0"/>
              <a:t>מחפיסה</a:t>
            </a:r>
          </a:p>
          <a:p>
            <a:r>
              <a:rPr lang="he-IL" dirty="0" smtClean="0"/>
              <a:t>הטלת מטבע</a:t>
            </a:r>
          </a:p>
          <a:p>
            <a:r>
              <a:rPr lang="he-IL" dirty="0" smtClean="0"/>
              <a:t>הטלת שני </a:t>
            </a:r>
            <a:r>
              <a:rPr lang="he-IL" dirty="0"/>
              <a:t>מטבעות</a:t>
            </a:r>
          </a:p>
          <a:p>
            <a:r>
              <a:rPr lang="he-IL" dirty="0"/>
              <a:t>גמר </a:t>
            </a:r>
            <a:r>
              <a:rPr lang="he-IL" dirty="0" smtClean="0"/>
              <a:t>המונדיאל</a:t>
            </a:r>
            <a:endParaRPr lang="he-IL" dirty="0"/>
          </a:p>
          <a:p>
            <a:r>
              <a:rPr lang="he-IL" dirty="0" smtClean="0"/>
              <a:t>מין הצאצא</a:t>
            </a:r>
          </a:p>
          <a:p>
            <a:r>
              <a:rPr lang="he-IL" dirty="0" smtClean="0"/>
              <a:t>בחירת </a:t>
            </a:r>
            <a:r>
              <a:rPr lang="he-IL" dirty="0"/>
              <a:t>אדם </a:t>
            </a:r>
            <a:r>
              <a:rPr lang="he-IL" dirty="0" err="1"/>
              <a:t>מהאוכלוסיה</a:t>
            </a:r>
            <a:r>
              <a:rPr lang="he-IL" dirty="0"/>
              <a:t> ובדיקה האם חולה </a:t>
            </a:r>
            <a:r>
              <a:rPr lang="he-IL" dirty="0" smtClean="0"/>
              <a:t>סוכרת</a:t>
            </a:r>
          </a:p>
          <a:p>
            <a:r>
              <a:rPr lang="he-IL" dirty="0" smtClean="0"/>
              <a:t>בחירת </a:t>
            </a:r>
            <a:r>
              <a:rPr lang="he-IL" dirty="0"/>
              <a:t>אדם </a:t>
            </a:r>
            <a:r>
              <a:rPr lang="he-IL" dirty="0" err="1"/>
              <a:t>מהאוכלוסיה</a:t>
            </a:r>
            <a:r>
              <a:rPr lang="he-IL" dirty="0"/>
              <a:t> ומדידת גובהו</a:t>
            </a:r>
          </a:p>
          <a:p>
            <a:r>
              <a:rPr lang="he-IL" dirty="0"/>
              <a:t>בחירת אדם חולה סרטן </a:t>
            </a:r>
            <a:r>
              <a:rPr lang="he-IL" dirty="0" err="1"/>
              <a:t>מהאוכלוסיה</a:t>
            </a:r>
            <a:r>
              <a:rPr lang="he-IL" dirty="0"/>
              <a:t> ומדידת הזמן בשנים עד </a:t>
            </a:r>
            <a:r>
              <a:rPr lang="he-IL" dirty="0" smtClean="0"/>
              <a:t>פטירתו</a:t>
            </a:r>
            <a:endParaRPr lang="he-IL" dirty="0"/>
          </a:p>
          <a:p>
            <a:endParaRPr lang="he-I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3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מרחב המדגם: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94598" y="1674721"/>
                <a:ext cx="7059202" cy="465416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70C0"/>
                    </a:solidFill>
                  </a:rPr>
                  <a:t>הטלת </a:t>
                </a:r>
                <a:r>
                  <a:rPr lang="he-IL" dirty="0" err="1" smtClean="0">
                    <a:solidFill>
                      <a:srgbClr val="0070C0"/>
                    </a:solidFill>
                  </a:rPr>
                  <a:t>קוביה</a:t>
                </a:r>
                <a:r>
                  <a:rPr lang="he-IL" dirty="0" smtClean="0"/>
                  <a:t>:</a:t>
                </a:r>
              </a:p>
              <a:p>
                <a:pPr lvl="1"/>
                <a:r>
                  <a:rPr lang="he-IL" dirty="0" smtClean="0"/>
                  <a:t>המספרים 1,2,3,4,5,6 (באופן פורמלי: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he-IL" dirty="0" smtClean="0"/>
                  <a:t>)</a:t>
                </a:r>
                <a:endParaRPr lang="he-IL" dirty="0"/>
              </a:p>
              <a:p>
                <a:r>
                  <a:rPr lang="he-IL" dirty="0">
                    <a:solidFill>
                      <a:srgbClr val="0070C0"/>
                    </a:solidFill>
                  </a:rPr>
                  <a:t>בחירת קלף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מחפיסה</a:t>
                </a:r>
                <a:r>
                  <a:rPr lang="he-IL" dirty="0" smtClean="0"/>
                  <a:t>:</a:t>
                </a:r>
                <a:endParaRPr lang="he-IL" dirty="0"/>
              </a:p>
              <a:p>
                <a:pPr lvl="1"/>
                <a:r>
                  <a:rPr lang="he-IL" dirty="0" smtClean="0"/>
                  <a:t>2 לב, 2 יהלום, 2 תלתן, 2 עלה, 3 לב, 3 יהלום, ..., אס תלתן, אס עלה</a:t>
                </a:r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הטלת מטבע</a:t>
                </a:r>
                <a:r>
                  <a:rPr lang="he-IL" dirty="0" smtClean="0"/>
                  <a:t>:</a:t>
                </a:r>
              </a:p>
              <a:p>
                <a:pPr lvl="1"/>
                <a:r>
                  <a:rPr lang="he-IL" dirty="0" smtClean="0"/>
                  <a:t>עץ </a:t>
                </a:r>
                <a:r>
                  <a:rPr lang="he-IL" dirty="0"/>
                  <a:t>ופלי</a:t>
                </a:r>
              </a:p>
              <a:p>
                <a:r>
                  <a:rPr lang="he-IL" dirty="0">
                    <a:solidFill>
                      <a:srgbClr val="0070C0"/>
                    </a:solidFill>
                  </a:rPr>
                  <a:t>הטלת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שני מטבעות</a:t>
                </a:r>
                <a:r>
                  <a:rPr lang="he-IL" dirty="0" smtClean="0"/>
                  <a:t>:</a:t>
                </a:r>
              </a:p>
              <a:p>
                <a:pPr lvl="1"/>
                <a:r>
                  <a:rPr lang="he-IL" dirty="0" smtClean="0"/>
                  <a:t>עץ-עץ</a:t>
                </a:r>
                <a:r>
                  <a:rPr lang="he-IL" dirty="0"/>
                  <a:t>, עץ-פלי, פלי-עץ, פלי-פלי</a:t>
                </a:r>
              </a:p>
              <a:p>
                <a:r>
                  <a:rPr lang="he-IL" dirty="0">
                    <a:solidFill>
                      <a:srgbClr val="0070C0"/>
                    </a:solidFill>
                  </a:rPr>
                  <a:t>גמר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המונדיאל</a:t>
                </a:r>
                <a:r>
                  <a:rPr lang="he-IL" dirty="0" smtClean="0"/>
                  <a:t>:</a:t>
                </a:r>
              </a:p>
              <a:p>
                <a:pPr lvl="1"/>
                <a:r>
                  <a:rPr lang="he-IL" dirty="0" smtClean="0"/>
                  <a:t>קרואטיה, צרפת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4598" y="1674721"/>
                <a:ext cx="7059202" cy="4654160"/>
              </a:xfrm>
              <a:blipFill>
                <a:blip r:embed="rId2"/>
                <a:stretch>
                  <a:fillRect l="-1208" t="-1704" r="-1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32881" y="3528114"/>
            <a:ext cx="700012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מין 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הצאצא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800100" lvl="1" indent="-342900" algn="r" rtl="1">
              <a:buSzPct val="70000"/>
              <a:buFont typeface="Courier New" panose="02070309020205020404" pitchFamily="49" charset="0"/>
              <a:buChar char="o"/>
            </a:pP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זכר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, נקבה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בחירת אדם ובדיקה האם חולה סוכרת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marL="800100" lvl="1" indent="-342900" algn="r" rtl="1">
              <a:buSzPct val="70000"/>
              <a:buFont typeface="Courier New" panose="02070309020205020404" pitchFamily="49" charset="0"/>
              <a:buChar char="o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חולה, בריא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בחירת אדם ומדידת גובהו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marL="800100" lvl="1" indent="-342900" algn="r" rtl="1">
              <a:buSzPct val="70000"/>
              <a:buFont typeface="Courier New" panose="02070309020205020404" pitchFamily="49" charset="0"/>
              <a:buChar char="o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כל המספרים בין (נניח) 100 ס"מ ל- 250 ס"מ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בחירת אדם חולה סרטן ומדידת הזמן בשנים עד פטירתו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marL="800100" lvl="1" indent="-342900" algn="r" rtl="1">
              <a:buSzPct val="70000"/>
              <a:buFont typeface="Courier New" panose="02070309020205020404" pitchFamily="49" charset="0"/>
              <a:buChar char="o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כל המספרים השלמים בין 0 ל- 120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9226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67189"/>
                <a:ext cx="10515600" cy="387332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מאורע</a:t>
                </a:r>
                <a:r>
                  <a:rPr lang="he-IL" dirty="0" smtClean="0"/>
                  <a:t> (</a:t>
                </a:r>
                <a:r>
                  <a:rPr lang="en-US" dirty="0" smtClean="0"/>
                  <a:t>event</a:t>
                </a:r>
                <a:r>
                  <a:rPr lang="he-IL" dirty="0" smtClean="0"/>
                  <a:t>): </a:t>
                </a:r>
                <a:r>
                  <a:rPr lang="he-IL" dirty="0"/>
                  <a:t>אוסף של תוצאות אפשריות של </a:t>
                </a:r>
                <a:r>
                  <a:rPr lang="he-IL" dirty="0" smtClean="0"/>
                  <a:t>הניסוי = אוסף של נקודות ממרחב המדגם</a:t>
                </a:r>
              </a:p>
              <a:p>
                <a:endParaRPr lang="en-US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סימון</a:t>
                </a:r>
                <a:r>
                  <a:rPr lang="he-IL" dirty="0"/>
                  <a:t>: לפעמים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/>
                  <a:t> (אות ראשונה של </a:t>
                </a:r>
                <a:r>
                  <a:rPr lang="en-US" dirty="0"/>
                  <a:t>Event</a:t>
                </a:r>
                <a:r>
                  <a:rPr lang="he-IL" dirty="0"/>
                  <a:t>), או פשוט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,…</a:t>
                </a:r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מאורע </a:t>
                </a:r>
                <a:r>
                  <a:rPr lang="he-IL" b="1" dirty="0" smtClean="0"/>
                  <a:t>פשוט</a:t>
                </a:r>
                <a:r>
                  <a:rPr lang="he-IL" dirty="0" smtClean="0"/>
                  <a:t>: מאורע </a:t>
                </a:r>
                <a:r>
                  <a:rPr lang="he-IL" dirty="0"/>
                  <a:t>הכולל תוצאה אחת בלבד של </a:t>
                </a:r>
                <a:r>
                  <a:rPr lang="he-IL" dirty="0" smtClean="0"/>
                  <a:t>הניסוי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67189"/>
                <a:ext cx="10515600" cy="3873323"/>
              </a:xfrm>
              <a:blipFill>
                <a:blip r:embed="rId2"/>
                <a:stretch>
                  <a:fillRect t="-204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296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למאורעות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2601" y="1726091"/>
            <a:ext cx="3473521" cy="4351338"/>
          </a:xfrm>
        </p:spPr>
        <p:txBody>
          <a:bodyPr>
            <a:normAutofit/>
          </a:bodyPr>
          <a:lstStyle/>
          <a:p>
            <a:r>
              <a:rPr lang="he-IL" smtClean="0">
                <a:solidFill>
                  <a:srgbClr val="0070C0"/>
                </a:solidFill>
              </a:rPr>
              <a:t>הטלת </a:t>
            </a:r>
            <a:r>
              <a:rPr lang="he-IL" dirty="0" err="1">
                <a:solidFill>
                  <a:srgbClr val="0070C0"/>
                </a:solidFill>
              </a:rPr>
              <a:t>קוביה</a:t>
            </a:r>
            <a:r>
              <a:rPr lang="he-IL" dirty="0"/>
              <a:t>:</a:t>
            </a:r>
          </a:p>
          <a:p>
            <a:pPr lvl="1"/>
            <a:r>
              <a:rPr lang="he-IL" dirty="0"/>
              <a:t>קיבלנו </a:t>
            </a:r>
            <a:r>
              <a:rPr lang="he-IL" dirty="0" smtClean="0"/>
              <a:t>6</a:t>
            </a:r>
          </a:p>
          <a:p>
            <a:pPr lvl="2"/>
            <a:r>
              <a:rPr lang="he-IL" dirty="0" smtClean="0"/>
              <a:t>(מאורע פשוט)</a:t>
            </a:r>
            <a:endParaRPr lang="he-IL" dirty="0"/>
          </a:p>
          <a:p>
            <a:pPr lvl="1"/>
            <a:r>
              <a:rPr lang="he-IL" dirty="0"/>
              <a:t>לא קיבלנו 6</a:t>
            </a:r>
          </a:p>
          <a:p>
            <a:pPr lvl="1"/>
            <a:r>
              <a:rPr lang="he-IL" dirty="0"/>
              <a:t>קיבלנו מספר זוגי</a:t>
            </a:r>
          </a:p>
          <a:p>
            <a:endParaRPr lang="he-IL" dirty="0" smtClean="0">
              <a:solidFill>
                <a:srgbClr val="0070C0"/>
              </a:solidFill>
            </a:endParaRPr>
          </a:p>
          <a:p>
            <a:r>
              <a:rPr lang="he-IL" dirty="0" smtClean="0">
                <a:solidFill>
                  <a:srgbClr val="0070C0"/>
                </a:solidFill>
              </a:rPr>
              <a:t>הטלת </a:t>
            </a:r>
            <a:r>
              <a:rPr lang="he-IL" dirty="0">
                <a:solidFill>
                  <a:srgbClr val="0070C0"/>
                </a:solidFill>
              </a:rPr>
              <a:t>מטבע</a:t>
            </a:r>
            <a:r>
              <a:rPr lang="he-IL" dirty="0"/>
              <a:t>:</a:t>
            </a:r>
          </a:p>
          <a:p>
            <a:pPr lvl="1"/>
            <a:r>
              <a:rPr lang="he-IL" dirty="0"/>
              <a:t>קיבלנו </a:t>
            </a:r>
            <a:r>
              <a:rPr lang="he-IL" dirty="0" smtClean="0"/>
              <a:t>עץ</a:t>
            </a:r>
          </a:p>
          <a:p>
            <a:pPr lvl="2"/>
            <a:r>
              <a:rPr lang="he-IL" dirty="0" smtClean="0"/>
              <a:t>(מאורע פשוט)</a:t>
            </a:r>
            <a:endParaRPr lang="he-IL" dirty="0"/>
          </a:p>
          <a:p>
            <a:pPr lvl="1"/>
            <a:r>
              <a:rPr lang="he-IL" dirty="0"/>
              <a:t>קיבלנו עץ או </a:t>
            </a:r>
            <a:r>
              <a:rPr lang="he-IL" dirty="0" smtClean="0"/>
              <a:t>פלי</a:t>
            </a:r>
          </a:p>
          <a:p>
            <a:endParaRPr lang="he-IL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13218" y="1726090"/>
            <a:ext cx="4877223" cy="3493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400" dirty="0" smtClean="0">
                <a:solidFill>
                  <a:srgbClr val="0070C0"/>
                </a:solidFill>
              </a:rPr>
              <a:t>הטלת שני מטבעות</a:t>
            </a:r>
            <a:r>
              <a:rPr lang="he-IL" sz="2400" dirty="0" smtClean="0"/>
              <a:t>:</a:t>
            </a:r>
          </a:p>
          <a:p>
            <a:pPr lvl="1"/>
            <a:r>
              <a:rPr lang="he-IL" sz="2000" dirty="0" smtClean="0"/>
              <a:t>קיבלנו פעמיים פלי</a:t>
            </a:r>
          </a:p>
          <a:p>
            <a:pPr lvl="2"/>
            <a:r>
              <a:rPr lang="he-IL" sz="1800" dirty="0" smtClean="0"/>
              <a:t>(מאורע פשוט)</a:t>
            </a:r>
          </a:p>
          <a:p>
            <a:pPr lvl="1"/>
            <a:r>
              <a:rPr lang="he-IL" sz="2000" dirty="0" smtClean="0"/>
              <a:t>קיבלנו עץ בהטלה הראשונה</a:t>
            </a:r>
          </a:p>
          <a:p>
            <a:pPr lvl="1"/>
            <a:r>
              <a:rPr lang="he-IL" sz="2000" dirty="0" smtClean="0"/>
              <a:t>כל תוצאה חוץ מפעמיים עץ</a:t>
            </a:r>
          </a:p>
          <a:p>
            <a:endParaRPr lang="he-IL" sz="2400" dirty="0" smtClean="0">
              <a:solidFill>
                <a:srgbClr val="0070C0"/>
              </a:solidFill>
            </a:endParaRPr>
          </a:p>
          <a:p>
            <a:r>
              <a:rPr lang="he-IL" sz="2400" dirty="0" smtClean="0">
                <a:solidFill>
                  <a:srgbClr val="0070C0"/>
                </a:solidFill>
              </a:rPr>
              <a:t>בחירת אדם ומדידת גובהו</a:t>
            </a:r>
            <a:r>
              <a:rPr lang="he-IL" sz="2400" dirty="0" smtClean="0"/>
              <a:t>:</a:t>
            </a:r>
            <a:r>
              <a:rPr lang="en-US" sz="2400" dirty="0" smtClean="0"/>
              <a:t> </a:t>
            </a:r>
            <a:endParaRPr lang="he-IL" sz="2400" dirty="0" smtClean="0"/>
          </a:p>
          <a:p>
            <a:pPr lvl="1"/>
            <a:r>
              <a:rPr lang="he-IL" sz="2000" dirty="0" smtClean="0"/>
              <a:t>גובה בין 160 ל- 170 ס"מ</a:t>
            </a:r>
          </a:p>
          <a:p>
            <a:pPr lvl="1"/>
            <a:r>
              <a:rPr lang="he-IL" sz="2000" dirty="0" smtClean="0"/>
              <a:t>גובה מעל 150 ס"מ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184304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4801"/>
                <a:ext cx="10515600" cy="442079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ההסתברות של מאורע</a:t>
                </a:r>
                <a:r>
                  <a:rPr lang="he-IL" dirty="0" smtClean="0"/>
                  <a:t>: הסיכוי שמאורע מסוים יקרה, כלומר תוצאת הניסוי תהיה אחת מהתוצאות השייכות למאורע</a:t>
                </a:r>
              </a:p>
              <a:p>
                <a:r>
                  <a:rPr lang="he-IL" dirty="0" smtClean="0"/>
                  <a:t>סימון: ההסתברות של 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ההסתברות מקיימת: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הסתברות 0: המאורע לא יקרה</a:t>
                </a:r>
              </a:p>
              <a:p>
                <a:pPr lvl="1"/>
                <a:r>
                  <a:rPr lang="he-IL" dirty="0" smtClean="0"/>
                  <a:t>הסתברות 1: המאורע יקרה 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ניתן לכתוב הסתברות באחוזים (בין 0 ל- 100)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נלמד לחשב הסתברויות מתוך כללים פשוטים ודוגמאות</a:t>
                </a:r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4801"/>
                <a:ext cx="10515600" cy="4420790"/>
              </a:xfrm>
              <a:blipFill>
                <a:blip r:embed="rId2"/>
                <a:stretch>
                  <a:fillRect t="-2345" r="-870" b="-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62844" y="3089628"/>
            <a:ext cx="20317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אות ראשונה של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Probability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794626" y="2928135"/>
            <a:ext cx="431513" cy="30526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76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הסתברות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99878" y="1950264"/>
                <a:ext cx="10073640" cy="343163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שלניסוי מסוים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תוצאות אפשריות, וכולן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שוות סיכוי</a:t>
                </a:r>
                <a:endParaRPr lang="en-US" dirty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כלומר, מרחב המדגם הוא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נניח כי 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 מכיל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he-IL" dirty="0" smtClean="0"/>
                  <a:t> תוצאות של הניסוי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ההסתברות של המאורע: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99878" y="1950264"/>
                <a:ext cx="10073640" cy="3431633"/>
              </a:xfrm>
              <a:blipFill>
                <a:blip r:embed="rId2"/>
                <a:stretch>
                  <a:fillRect t="-2131" r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377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הטלת מטבע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41416" y="1610631"/>
                <a:ext cx="9585959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התוצאות האפשריות: עץ, פלי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א'</a:t>
                </a:r>
                <a:r>
                  <a:rPr lang="he-IL" dirty="0" smtClean="0"/>
                  <a:t>: קיבלנו עץ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ב'</a:t>
                </a:r>
                <a:r>
                  <a:rPr lang="he-IL" dirty="0" smtClean="0"/>
                  <a:t>: קיבלנו עץ או פלי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1416" y="1610631"/>
                <a:ext cx="9585959" cy="4351338"/>
              </a:xfrm>
              <a:blipFill>
                <a:blip r:embed="rId2"/>
                <a:stretch>
                  <a:fillRect t="-1681" r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470660" y="2432141"/>
            <a:ext cx="4010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הערה: באנגלית אומרים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Heads and Tails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55" y="3473978"/>
            <a:ext cx="3103553" cy="224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מין הצאצא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41416" y="1610631"/>
                <a:ext cx="9585959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התוצאות האפשריות: זכר, נקבה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א'</a:t>
                </a:r>
                <a:r>
                  <a:rPr lang="he-IL" dirty="0" smtClean="0"/>
                  <a:t>: קיבלנו זכר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ב'</a:t>
                </a:r>
                <a:r>
                  <a:rPr lang="he-IL" dirty="0" smtClean="0"/>
                  <a:t>: לא קיבלנו זכר ולא קיבלנו נקבה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1416" y="1610631"/>
                <a:ext cx="9585959" cy="4351338"/>
              </a:xfrm>
              <a:blipFill>
                <a:blip r:embed="rId2"/>
                <a:stretch>
                  <a:fillRect t="-1681" r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542273" y="1436843"/>
            <a:ext cx="4622800" cy="4932409"/>
            <a:chOff x="4744720" y="0"/>
            <a:chExt cx="5587614" cy="6858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1"/>
            <a:stretch/>
          </p:blipFill>
          <p:spPr>
            <a:xfrm>
              <a:off x="4795520" y="0"/>
              <a:ext cx="5536814" cy="68580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4744720" y="325120"/>
              <a:ext cx="1107440" cy="445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721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הטלת </a:t>
            </a:r>
            <a:r>
              <a:rPr lang="he-IL" dirty="0" err="1" smtClean="0"/>
              <a:t>קוביה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88709"/>
                <a:ext cx="10515600" cy="483371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התוצאות האפשריות: </a:t>
                </a:r>
                <a:r>
                  <a:rPr lang="en-US" dirty="0" smtClean="0"/>
                  <a:t>1,2,3,4,5,6</a:t>
                </a:r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א'</a:t>
                </a:r>
                <a:r>
                  <a:rPr lang="he-IL" dirty="0" smtClean="0"/>
                  <a:t>: קיבלנו 6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ב'</a:t>
                </a:r>
                <a:r>
                  <a:rPr lang="he-IL" dirty="0" smtClean="0"/>
                  <a:t>: קיבלנו מספר זוגי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88709"/>
                <a:ext cx="10515600" cy="4833713"/>
              </a:xfrm>
              <a:blipFill>
                <a:blip r:embed="rId2"/>
                <a:stretch>
                  <a:fillRect t="-151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4190952"/>
            <a:ext cx="2438400" cy="243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93992" y="2367135"/>
                <a:ext cx="3221651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מאורע ג'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: לא קיבלנו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6</a:t>
                </a: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992" y="2367135"/>
                <a:ext cx="3221651" cy="1569660"/>
              </a:xfrm>
              <a:prstGeom prst="rect">
                <a:avLst/>
              </a:prstGeom>
              <a:blipFill>
                <a:blip r:embed="rId4"/>
                <a:stretch>
                  <a:fillRect t="-3101" r="-2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05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קלף מחפיסה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מספר התוצאות האפשריות:</a:t>
                </a:r>
              </a:p>
              <a:p>
                <a:r>
                  <a:rPr lang="he-IL" dirty="0" smtClean="0"/>
                  <a:t>המספרים 3,2,…,</a:t>
                </a:r>
                <a:r>
                  <a:rPr lang="he-IL" dirty="0"/>
                  <a:t>10 , אס, נסיך, מלך, </a:t>
                </a:r>
                <a:r>
                  <a:rPr lang="he-IL" dirty="0" smtClean="0"/>
                  <a:t>מלכה:</a:t>
                </a:r>
                <a:r>
                  <a:rPr lang="en-US" dirty="0" smtClean="0"/>
                  <a:t> </a:t>
                </a:r>
                <a:r>
                  <a:rPr lang="he-IL" dirty="0" smtClean="0"/>
                  <a:t>13 אפשרויות</a:t>
                </a:r>
              </a:p>
              <a:p>
                <a:r>
                  <a:rPr lang="he-IL" dirty="0" smtClean="0"/>
                  <a:t>כל קלף יכול להיות עלה, תלתן, לב, יהלום:</a:t>
                </a:r>
                <a:r>
                  <a:rPr lang="en-US" dirty="0" smtClean="0"/>
                  <a:t> </a:t>
                </a:r>
                <a:r>
                  <a:rPr lang="he-IL" dirty="0" smtClean="0"/>
                  <a:t>4 אפשרויות</a:t>
                </a:r>
              </a:p>
              <a:p>
                <a:r>
                  <a:rPr lang="he-IL" dirty="0" smtClean="0"/>
                  <a:t>סה"כ,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א'</a:t>
                </a:r>
                <a:r>
                  <a:rPr lang="he-IL" dirty="0" smtClean="0"/>
                  <a:t>: </a:t>
                </a:r>
                <a:r>
                  <a:rPr lang="he-IL" dirty="0"/>
                  <a:t>קיבלנו מספר </a:t>
                </a:r>
                <a:r>
                  <a:rPr lang="he-IL" dirty="0" smtClean="0"/>
                  <a:t>זוגי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89" y="1954832"/>
            <a:ext cx="4008665" cy="26724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13293" y="5013789"/>
                <a:ext cx="571663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מאורע ב'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: קיבלנו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קלף </a:t>
                </a:r>
                <a:r>
                  <a:rPr lang="he-IL" sz="2400" b="1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שחור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ממשפחת המלוכה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93" y="5013789"/>
                <a:ext cx="5716630" cy="1200329"/>
              </a:xfrm>
              <a:prstGeom prst="rect">
                <a:avLst/>
              </a:prstGeom>
              <a:blipFill>
                <a:blip r:embed="rId4"/>
                <a:stretch>
                  <a:fillRect l="-959" t="-4061" r="-1599" b="-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31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הטלת שני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24000"/>
                <a:ext cx="10515600" cy="4924425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he-IL" dirty="0" smtClean="0"/>
                  <a:t>התוצאות האפשריות: </a:t>
                </a:r>
                <a:r>
                  <a:rPr lang="he-IL" dirty="0" err="1" smtClean="0"/>
                  <a:t>עץ,עץ</a:t>
                </a:r>
                <a:r>
                  <a:rPr lang="he-IL" dirty="0"/>
                  <a:t>;</a:t>
                </a:r>
                <a:r>
                  <a:rPr lang="he-IL" dirty="0" smtClean="0"/>
                  <a:t> עץ,פלי</a:t>
                </a:r>
                <a:r>
                  <a:rPr lang="he-IL" dirty="0"/>
                  <a:t>;</a:t>
                </a:r>
                <a:r>
                  <a:rPr lang="he-IL" dirty="0" smtClean="0"/>
                  <a:t> פלי,עץ</a:t>
                </a:r>
                <a:r>
                  <a:rPr lang="he-IL" dirty="0"/>
                  <a:t>;</a:t>
                </a:r>
                <a:r>
                  <a:rPr lang="he-IL" dirty="0" smtClean="0"/>
                  <a:t> פלי,פלי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א'</a:t>
                </a:r>
                <a:r>
                  <a:rPr lang="he-IL" dirty="0" smtClean="0"/>
                  <a:t>: </a:t>
                </a:r>
                <a:r>
                  <a:rPr lang="he-IL" dirty="0"/>
                  <a:t>קיבלנו </a:t>
                </a:r>
                <a:r>
                  <a:rPr lang="he-IL" dirty="0" smtClean="0"/>
                  <a:t>פעמיים עץ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ב'</a:t>
                </a:r>
                <a:r>
                  <a:rPr lang="he-IL" dirty="0" smtClean="0"/>
                  <a:t>: </a:t>
                </a:r>
                <a:r>
                  <a:rPr lang="he-IL" dirty="0"/>
                  <a:t>קיבלנו עץ </a:t>
                </a:r>
                <a:r>
                  <a:rPr lang="he-IL" dirty="0" smtClean="0"/>
                  <a:t>בהטלה הראשונה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 smtClean="0">
                  <a:solidFill>
                    <a:srgbClr val="0070C0"/>
                  </a:solidFill>
                </a:endParaRPr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מאורע ג'</a:t>
                </a:r>
                <a:r>
                  <a:rPr lang="he-IL" dirty="0" smtClean="0"/>
                  <a:t>: קיבלנו עץ בהטלה הראשונה או בשנייה (או בשתיהן)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24000"/>
                <a:ext cx="10515600" cy="4924425"/>
              </a:xfrm>
              <a:blipFill>
                <a:blip r:embed="rId2"/>
                <a:stretch>
                  <a:fillRect t="-2104" r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422813"/>
              </p:ext>
            </p:extLst>
          </p:nvPr>
        </p:nvGraphicFramePr>
        <p:xfrm>
          <a:off x="1057819" y="1524000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156273"/>
              </p:ext>
            </p:extLst>
          </p:nvPr>
        </p:nvGraphicFramePr>
        <p:xfrm>
          <a:off x="1057819" y="3254692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105347"/>
              </p:ext>
            </p:extLst>
          </p:nvPr>
        </p:nvGraphicFramePr>
        <p:xfrm>
          <a:off x="1057819" y="4985385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67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הכפל למספר התוצאות האפשריות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3048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שמבצעים שני ניסויים (שאינם משפיעים זה על זה)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לניסוי הראשון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תוצאות אפשריות</a:t>
                </a:r>
              </a:p>
              <a:p>
                <a:r>
                  <a:rPr lang="he-IL" dirty="0" smtClean="0"/>
                  <a:t>עבור כל תוצאה של הניסוי הראשון, לניסוי השני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תוצאות אפשריות</a:t>
                </a:r>
              </a:p>
              <a:p>
                <a:r>
                  <a:rPr lang="he-IL" dirty="0" smtClean="0"/>
                  <a:t>לשני הניסויים ביחד יש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תוצאות</a:t>
                </a:r>
              </a:p>
              <a:p>
                <a:endParaRPr lang="he-IL" dirty="0">
                  <a:sym typeface="Wingdings" panose="05000000000000000000" pitchFamily="2" charset="2"/>
                </a:endParaRPr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אם יש כמה ניסויים בלתי תלויים, מספר התוצאות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⋯</m:t>
                    </m:r>
                  </m:oMath>
                </a14:m>
                <a:r>
                  <a:rPr lang="he-IL" dirty="0" smtClean="0"/>
                  <a:t> וכו'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ניסויים שלכל אחד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תוצאות, מספר האפשרויות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304838"/>
              </a:xfrm>
              <a:blipFill>
                <a:blip r:embed="rId2"/>
                <a:stretch>
                  <a:fillRect t="-183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2671413" y="5352969"/>
            <a:ext cx="277137" cy="1119884"/>
          </a:xfrm>
          <a:prstGeom prst="leftBrace">
            <a:avLst>
              <a:gd name="adj1" fmla="val 25000"/>
              <a:gd name="adj2" fmla="val 50000"/>
            </a:avLst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96098" y="6155980"/>
                <a:ext cx="14738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𝑘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פעמים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098" y="6155980"/>
                <a:ext cx="1473826" cy="461665"/>
              </a:xfrm>
              <a:prstGeom prst="rect">
                <a:avLst/>
              </a:prstGeom>
              <a:blipFill>
                <a:blip r:embed="rId3"/>
                <a:stretch>
                  <a:fillRect t="-10526" r="-124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893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הכפל: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6098"/>
                <a:ext cx="10515600" cy="393700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כמה תוצאות אפשריות להטלת ארבע קוביות?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296</m:t>
                    </m:r>
                  </m:oMath>
                </a14:m>
                <a:endParaRPr lang="he-IL" sz="2400" dirty="0" smtClean="0">
                  <a:solidFill>
                    <a:srgbClr val="960000"/>
                  </a:solidFill>
                </a:endParaRPr>
              </a:p>
              <a:p>
                <a:r>
                  <a:rPr lang="he-IL" dirty="0" smtClean="0"/>
                  <a:t>כמה </a:t>
                </a:r>
                <a:r>
                  <a:rPr lang="he-IL" dirty="0"/>
                  <a:t>תוצאות אפשריות </a:t>
                </a:r>
                <a:r>
                  <a:rPr lang="he-IL" dirty="0" smtClean="0"/>
                  <a:t>להטלת חמש מטבעות?</a:t>
                </a:r>
              </a:p>
              <a:p>
                <a:pPr lvl="1"/>
                <a:r>
                  <a:rPr lang="en-US" sz="2400" dirty="0" smtClean="0">
                    <a:solidFill>
                      <a:srgbClr val="960000"/>
                    </a:solidFill>
                  </a:rPr>
                  <a:t>2</a:t>
                </a:r>
                <a:r>
                  <a:rPr lang="en-US" sz="2400" baseline="30000" dirty="0" smtClean="0">
                    <a:solidFill>
                      <a:srgbClr val="960000"/>
                    </a:solidFill>
                  </a:rPr>
                  <a:t>5</a:t>
                </a:r>
                <a:r>
                  <a:rPr lang="en-US" sz="2400" dirty="0" smtClean="0">
                    <a:solidFill>
                      <a:srgbClr val="960000"/>
                    </a:solidFill>
                  </a:rPr>
                  <a:t> = 32</a:t>
                </a:r>
                <a:endParaRPr lang="he-IL" sz="2400" dirty="0" smtClean="0">
                  <a:solidFill>
                    <a:srgbClr val="960000"/>
                  </a:solidFill>
                </a:endParaRPr>
              </a:p>
              <a:p>
                <a:r>
                  <a:rPr lang="he-IL" dirty="0"/>
                  <a:t>כמה תוצאות אפשריות </a:t>
                </a:r>
                <a:r>
                  <a:rPr lang="he-IL" dirty="0" smtClean="0"/>
                  <a:t>לחודש הלידה של כל אחד משלושה סטודנטים?</a:t>
                </a:r>
              </a:p>
              <a:p>
                <a:pPr lvl="1"/>
                <a:r>
                  <a:rPr lang="en-US" sz="2400" dirty="0" smtClean="0">
                    <a:solidFill>
                      <a:srgbClr val="960000"/>
                    </a:solidFill>
                  </a:rPr>
                  <a:t>12</a:t>
                </a:r>
                <a:r>
                  <a:rPr lang="en-US" sz="2400" baseline="30000" dirty="0" smtClean="0">
                    <a:solidFill>
                      <a:srgbClr val="960000"/>
                    </a:solidFill>
                  </a:rPr>
                  <a:t>3</a:t>
                </a:r>
                <a:r>
                  <a:rPr lang="en-US" sz="2400" dirty="0">
                    <a:solidFill>
                      <a:srgbClr val="96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960000"/>
                    </a:solidFill>
                  </a:rPr>
                  <a:t>= 1,728</a:t>
                </a:r>
                <a:endParaRPr lang="he-IL" sz="2400" dirty="0" smtClean="0">
                  <a:solidFill>
                    <a:srgbClr val="960000"/>
                  </a:solidFill>
                </a:endParaRPr>
              </a:p>
              <a:p>
                <a:r>
                  <a:rPr lang="he-IL" dirty="0" smtClean="0"/>
                  <a:t>כמה </a:t>
                </a:r>
                <a:r>
                  <a:rPr lang="he-IL" dirty="0"/>
                  <a:t>תוצאות אפשריות </a:t>
                </a:r>
                <a:r>
                  <a:rPr lang="he-IL" dirty="0" smtClean="0"/>
                  <a:t>יש למין (זכר/נקבה) של 15 משתתפים במחקר?</a:t>
                </a:r>
              </a:p>
              <a:p>
                <a:pPr lvl="1"/>
                <a:r>
                  <a:rPr lang="en-US" sz="2400" dirty="0" smtClean="0">
                    <a:solidFill>
                      <a:srgbClr val="960000"/>
                    </a:solidFill>
                  </a:rPr>
                  <a:t>2</a:t>
                </a:r>
                <a:r>
                  <a:rPr lang="en-US" sz="2400" baseline="30000" dirty="0" smtClean="0">
                    <a:solidFill>
                      <a:srgbClr val="960000"/>
                    </a:solidFill>
                  </a:rPr>
                  <a:t>15</a:t>
                </a:r>
                <a:r>
                  <a:rPr lang="en-US" sz="2400" dirty="0" smtClean="0">
                    <a:solidFill>
                      <a:srgbClr val="960000"/>
                    </a:solidFill>
                  </a:rPr>
                  <a:t> = 32,768</a:t>
                </a:r>
                <a:endParaRPr lang="en-US" sz="2400" dirty="0">
                  <a:solidFill>
                    <a:srgbClr val="96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6098"/>
                <a:ext cx="10515600" cy="3937002"/>
              </a:xfrm>
              <a:blipFill>
                <a:blip r:embed="rId2"/>
                <a:stretch>
                  <a:fillRect t="-201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806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משחק הקלפים </a:t>
            </a:r>
            <a:r>
              <a:rPr lang="en-US" dirty="0" smtClean="0"/>
              <a:t>SET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לכל קלף 4 מאפיינים:</a:t>
                </a:r>
              </a:p>
              <a:p>
                <a:r>
                  <a:rPr lang="he-IL" dirty="0" smtClean="0"/>
                  <a:t>צבע: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אדום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ירוק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7030A0"/>
                    </a:solidFill>
                  </a:rPr>
                  <a:t>סגול</a:t>
                </a:r>
              </a:p>
              <a:p>
                <a:r>
                  <a:rPr lang="he-IL" dirty="0" smtClean="0"/>
                  <a:t>צורה: מעוין, גל, אליפסה</a:t>
                </a:r>
              </a:p>
              <a:p>
                <a:r>
                  <a:rPr lang="he-IL" dirty="0" smtClean="0"/>
                  <a:t>מילוי: מלא, ריק, פסים</a:t>
                </a:r>
              </a:p>
              <a:p>
                <a:r>
                  <a:rPr lang="he-IL" dirty="0" smtClean="0"/>
                  <a:t>מספר הצורות: 1, 2, 3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כמה קלפים יש?</a:t>
                </a:r>
                <a:endParaRPr lang="en-US" dirty="0" smtClean="0"/>
              </a:p>
              <a:p>
                <a:r>
                  <a:rPr lang="he-IL" dirty="0" smtClean="0"/>
                  <a:t>לכל </a:t>
                </a:r>
                <a:r>
                  <a:rPr lang="he-IL" dirty="0"/>
                  <a:t>קלף יש 4 תכונות</a:t>
                </a:r>
              </a:p>
              <a:p>
                <a:r>
                  <a:rPr lang="he-IL" dirty="0"/>
                  <a:t>לכל תכונה 3 אפשרויות</a:t>
                </a:r>
              </a:p>
              <a:p>
                <a:r>
                  <a:rPr lang="he-IL" dirty="0"/>
                  <a:t>מספר הקלפים: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81</m:t>
                    </m:r>
                  </m:oMath>
                </a14:m>
                <a:endParaRPr lang="en-US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73" y="3747056"/>
            <a:ext cx="5218837" cy="29322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25" y="1514529"/>
            <a:ext cx="2559561" cy="19375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03713" y="1624277"/>
            <a:ext cx="3667876" cy="1631216"/>
          </a:xfrm>
          <a:prstGeom prst="rect">
            <a:avLst/>
          </a:prstGeom>
          <a:noFill/>
          <a:ln w="19050">
            <a:solidFill>
              <a:srgbClr val="680000"/>
            </a:solidFill>
          </a:ln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איך משחקים: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מניחים 12 קלפים על השולחן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צריך למצוא סט של 3 קלפים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כל תכונה צריכה להיות זהה בכל הקלפים או שונה בכל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הקלפים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7813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הסתברות: הטלת שתי קוביות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60220"/>
                <a:ext cx="10515600" cy="469138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מהי ההסתברות שסכום התוצאות הוא 5?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he-IL" dirty="0" smtClean="0"/>
                  <a:t> תוצאות אפשריות במרחב המדגם</a:t>
                </a:r>
              </a:p>
              <a:p>
                <a:r>
                  <a:rPr lang="he-IL" dirty="0" smtClean="0"/>
                  <a:t>המאורע שלנו יכול להתקבל ע"י התוצאות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(1,4), (2,3), (3,2), (4,1)</a:t>
                </a:r>
                <a:endParaRPr lang="he-IL" dirty="0" smtClean="0"/>
              </a:p>
              <a:p>
                <a:pPr defTabSz="719138">
                  <a:tabLst>
                    <a:tab pos="719138" algn="l"/>
                  </a:tabLst>
                </a:pPr>
                <a:r>
                  <a:rPr lang="he-IL" dirty="0" smtClean="0">
                    <a:sym typeface="Wingdings" panose="05000000000000000000" pitchFamily="2" charset="2"/>
                  </a:rPr>
                  <a:t>4 </a:t>
                </a:r>
                <a:r>
                  <a:rPr lang="he-IL" dirty="0" smtClean="0"/>
                  <a:t>תוצאות אפשריות</a:t>
                </a:r>
                <a:endParaRPr lang="en-US" dirty="0" smtClean="0"/>
              </a:p>
              <a:p>
                <a:r>
                  <a:rPr lang="he-IL" dirty="0" smtClean="0"/>
                  <a:t>ההסתברות היא </a:t>
                </a:r>
                <a:r>
                  <a:rPr lang="en-US" dirty="0" smtClean="0"/>
                  <a:t>4/36=1/9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sz="2000" dirty="0" smtClean="0"/>
                  <a:t>רשות: מהי ההסתברות שבהטלה השנייה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תתקבל תוצאה גבוהה יותר מאשר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בהטלה הראשונה?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60220"/>
                <a:ext cx="10515600" cy="4691380"/>
              </a:xfrm>
              <a:blipFill>
                <a:blip r:embed="rId2"/>
                <a:stretch>
                  <a:fillRect t="-169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7464">
            <a:off x="2955683" y="1137966"/>
            <a:ext cx="1992630" cy="199263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145730"/>
              </p:ext>
            </p:extLst>
          </p:nvPr>
        </p:nvGraphicFramePr>
        <p:xfrm>
          <a:off x="838199" y="3383224"/>
          <a:ext cx="565208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24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3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6497">
                <a:tc grid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87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הסתברות: הטלת שלוש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33750" y="1654173"/>
                <a:ext cx="7429500" cy="4351338"/>
              </a:xfrm>
            </p:spPr>
            <p:txBody>
              <a:bodyPr/>
              <a:lstStyle/>
              <a:p>
                <a:r>
                  <a:rPr lang="he-IL" dirty="0" smtClean="0"/>
                  <a:t>מהי ההסתברות שנקבל בדיוק פעם אחת עץ?</a:t>
                </a:r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33750" y="1654173"/>
                <a:ext cx="7429500" cy="4351338"/>
              </a:xfrm>
              <a:blipFill>
                <a:blip r:embed="rId2"/>
                <a:stretch>
                  <a:fillRect t="-1821" r="-1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421082"/>
              </p:ext>
            </p:extLst>
          </p:nvPr>
        </p:nvGraphicFramePr>
        <p:xfrm>
          <a:off x="1637121" y="2672019"/>
          <a:ext cx="5302248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7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שלישית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4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בעיית איסוף תלושים (</a:t>
            </a:r>
            <a:r>
              <a:rPr lang="en-US" dirty="0" smtClean="0"/>
              <a:t>coupon collector problem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8773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he-IL" dirty="0" smtClean="0"/>
              <a:t>בכל ארטיק יש את אחד מצבי </a:t>
            </a:r>
            <a:r>
              <a:rPr lang="he-IL" dirty="0" err="1" smtClean="0"/>
              <a:t>הנינג'ה</a:t>
            </a:r>
            <a:r>
              <a:rPr lang="he-IL" dirty="0" smtClean="0"/>
              <a:t>: לאונרדו, </a:t>
            </a:r>
            <a:r>
              <a:rPr lang="he-IL" dirty="0" err="1" smtClean="0"/>
              <a:t>דונטלו</a:t>
            </a:r>
            <a:r>
              <a:rPr lang="he-IL" dirty="0" smtClean="0"/>
              <a:t>, רפאל, מיכלאנג'לו</a:t>
            </a:r>
            <a:endParaRPr lang="en-US" dirty="0" smtClean="0"/>
          </a:p>
          <a:p>
            <a:r>
              <a:rPr lang="he-IL" dirty="0" smtClean="0"/>
              <a:t>מה ההסתברות שאם קונים 4 ארטיקים, נאסוף בדיוק 4 צבי </a:t>
            </a:r>
            <a:r>
              <a:rPr lang="he-IL" dirty="0" err="1" smtClean="0"/>
              <a:t>נינג'ה</a:t>
            </a:r>
            <a:r>
              <a:rPr lang="he-IL" dirty="0" smtClean="0"/>
              <a:t> שונים?</a:t>
            </a:r>
            <a:endParaRPr lang="en-US" dirty="0" smtClean="0"/>
          </a:p>
          <a:p>
            <a:endParaRPr lang="he-IL" dirty="0"/>
          </a:p>
          <a:p>
            <a:r>
              <a:rPr lang="he-IL" dirty="0" smtClean="0"/>
              <a:t>אם קנינו 4 ארטיקים, במרחב המדגם </a:t>
            </a:r>
            <a:r>
              <a:rPr lang="en-US" dirty="0" smtClean="0"/>
              <a:t>4</a:t>
            </a:r>
            <a:r>
              <a:rPr lang="en-US" baseline="30000" dirty="0" smtClean="0"/>
              <a:t>4</a:t>
            </a:r>
            <a:r>
              <a:rPr lang="en-US" dirty="0" smtClean="0"/>
              <a:t>=256</a:t>
            </a:r>
            <a:r>
              <a:rPr lang="he-IL" dirty="0" smtClean="0"/>
              <a:t> אפשרויות</a:t>
            </a:r>
          </a:p>
          <a:p>
            <a:endParaRPr lang="he-IL" dirty="0" smtClean="0"/>
          </a:p>
          <a:p>
            <a:r>
              <a:rPr lang="he-IL" dirty="0" smtClean="0"/>
              <a:t>במאורע שבו כל הצבים שונים, יש 4 אפשרויות לבחור את הצב הראשון</a:t>
            </a:r>
          </a:p>
          <a:p>
            <a:r>
              <a:rPr lang="he-IL" dirty="0" smtClean="0"/>
              <a:t>לכל בחירה של הצב הראשון, יש 3 אפשרויות לבחור את השני</a:t>
            </a:r>
          </a:p>
          <a:p>
            <a:r>
              <a:rPr lang="he-IL" dirty="0" smtClean="0"/>
              <a:t>2 אפשרויות את השלישי, ו- 1 את הרביעי</a:t>
            </a:r>
          </a:p>
          <a:p>
            <a:r>
              <a:rPr lang="he-IL" dirty="0" smtClean="0"/>
              <a:t>סה"כ, יש </a:t>
            </a:r>
            <a:r>
              <a:rPr lang="en-US" dirty="0" smtClean="0"/>
              <a:t>4*3*2*1=24</a:t>
            </a:r>
            <a:r>
              <a:rPr lang="he-IL" dirty="0" smtClean="0"/>
              <a:t> אפשרויות</a:t>
            </a:r>
          </a:p>
          <a:p>
            <a:endParaRPr lang="he-IL" dirty="0" smtClean="0"/>
          </a:p>
          <a:p>
            <a:r>
              <a:rPr lang="he-IL" dirty="0" smtClean="0"/>
              <a:t>ההסתברות שכל הצבים שונים היא </a:t>
            </a:r>
            <a:r>
              <a:rPr lang="en-US" dirty="0" smtClean="0"/>
              <a:t>24/256=0.09</a:t>
            </a:r>
            <a:endParaRPr lang="he-IL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09" y="3021347"/>
            <a:ext cx="3384479" cy="338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1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/>
              <a:t>הגדרת הסתברות ודוגמאות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מאורע משלים</a:t>
            </a:r>
            <a:endParaRPr lang="en-US" dirty="0">
              <a:solidFill>
                <a:srgbClr val="0033CC"/>
              </a:solidFill>
            </a:endParaRPr>
          </a:p>
          <a:p>
            <a:pPr lvl="1"/>
            <a:r>
              <a:rPr lang="he-IL" dirty="0"/>
              <a:t>תכונות של הסתברות</a:t>
            </a:r>
          </a:p>
          <a:p>
            <a:pPr lvl="1"/>
            <a:r>
              <a:rPr lang="he-IL" dirty="0" smtClean="0"/>
              <a:t>בחירה מתוך קבוצה</a:t>
            </a:r>
          </a:p>
          <a:p>
            <a:pPr lvl="1"/>
            <a:r>
              <a:rPr lang="he-IL" dirty="0"/>
              <a:t>צירופים</a:t>
            </a:r>
          </a:p>
          <a:p>
            <a:pPr lvl="1"/>
            <a:r>
              <a:rPr lang="he-IL" dirty="0" smtClean="0"/>
              <a:t>דוגמאות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4234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 משלים (</a:t>
            </a:r>
            <a:r>
              <a:rPr lang="en-US" dirty="0" smtClean="0"/>
              <a:t>complementary event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1946"/>
                <a:ext cx="10515600" cy="480830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נגדיר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המאורע המשלים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 כמאורע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 לא קרה</a:t>
                </a:r>
              </a:p>
              <a:p>
                <a:r>
                  <a:rPr lang="he-IL" dirty="0" smtClean="0"/>
                  <a:t>כלומר, קיבלנו תוצאה ממרחב המדגם אשר איננה שייכת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סימון: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he-IL" dirty="0" smtClean="0"/>
                  <a:t>. 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/>
                  <a:t> תוצאות שמתיישבות עם מצב שהמאורע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/>
                  <a:t> לא קרה, או עם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לכן</a:t>
                </a:r>
                <a:r>
                  <a:rPr lang="he-IL" dirty="0"/>
                  <a:t>, ההסתברות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he-IL" dirty="0"/>
                  <a:t> היא: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בסיכום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1946"/>
                <a:ext cx="10515600" cy="4808306"/>
              </a:xfrm>
              <a:blipFill>
                <a:blip r:embed="rId2"/>
                <a:stretch>
                  <a:fillRect t="-2155" r="-870" b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65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דוגמא: הטלת </a:t>
            </a:r>
            <a:r>
              <a:rPr lang="he-IL" dirty="0" smtClean="0"/>
              <a:t>שני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4212"/>
                <a:ext cx="10515600" cy="39846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גודל מרחב המדגם: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: קיבלנו עץ-עץ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מאורע משלים: לא קיבלנו עץ-עץ </a:t>
                </a:r>
                <a:r>
                  <a:rPr lang="he-IL" sz="2000" dirty="0" smtClean="0"/>
                  <a:t>(כלומר, קיבלנו פלי בהטלה הראשונה או בשנייה)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4212"/>
                <a:ext cx="10515600" cy="3984627"/>
              </a:xfrm>
              <a:blipFill>
                <a:blip r:embed="rId2"/>
                <a:stretch>
                  <a:fillRect t="-183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724505"/>
              </p:ext>
            </p:extLst>
          </p:nvPr>
        </p:nvGraphicFramePr>
        <p:xfrm>
          <a:off x="1311355" y="1957227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39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דוגמא: הטלת שתי </a:t>
            </a:r>
            <a:r>
              <a:rPr lang="he-IL" dirty="0" smtClean="0"/>
              <a:t>קוביות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899040"/>
                <a:ext cx="10515600" cy="433737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גודל מרחב המדגם: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: סכום ההטלות היה 5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he-IL" b="0" dirty="0" smtClean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מאורע משלים: סכום ההטלות היה שונה מ- </a:t>
                </a:r>
                <a:r>
                  <a:rPr lang="en-US" dirty="0" smtClean="0"/>
                  <a:t>5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32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899040"/>
                <a:ext cx="10515600" cy="4337373"/>
              </a:xfrm>
              <a:blipFill>
                <a:blip r:embed="rId2"/>
                <a:stretch>
                  <a:fillRect t="-168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934603"/>
              </p:ext>
            </p:extLst>
          </p:nvPr>
        </p:nvGraphicFramePr>
        <p:xfrm>
          <a:off x="1013185" y="1599549"/>
          <a:ext cx="4476749" cy="3075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91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49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493">
                <a:tc grid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94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פרדוקס יום ההולדת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199" y="1721854"/>
            <a:ext cx="10515600" cy="4564829"/>
          </a:xfrm>
        </p:spPr>
        <p:txBody>
          <a:bodyPr>
            <a:normAutofit/>
          </a:bodyPr>
          <a:lstStyle/>
          <a:p>
            <a:r>
              <a:rPr lang="he-IL" dirty="0"/>
              <a:t>בכיתה נמצאים 50 סטודנטים. מהי ההסתברות שלכל אחד יום הולדת בתאריך אחר</a:t>
            </a:r>
            <a:r>
              <a:rPr lang="he-IL" dirty="0" smtClean="0"/>
              <a:t>?</a:t>
            </a:r>
          </a:p>
          <a:p>
            <a:endParaRPr lang="he-IL" dirty="0"/>
          </a:p>
          <a:p>
            <a:r>
              <a:rPr lang="he-IL" dirty="0"/>
              <a:t>יש 365 אפשרויות ליום ההולדת של כל סטודנט</a:t>
            </a:r>
          </a:p>
          <a:p>
            <a:r>
              <a:rPr lang="he-IL" dirty="0"/>
              <a:t>סה"כ, מספר התוצאות </a:t>
            </a:r>
            <a:r>
              <a:rPr lang="he-IL" dirty="0" smtClean="0"/>
              <a:t>במרחב המדגם: </a:t>
            </a:r>
            <a:r>
              <a:rPr lang="en-US" dirty="0"/>
              <a:t>365*365*…*365 = 365</a:t>
            </a:r>
            <a:r>
              <a:rPr lang="en-US" baseline="30000" dirty="0"/>
              <a:t>50</a:t>
            </a:r>
            <a:endParaRPr lang="he-IL" baseline="30000" dirty="0"/>
          </a:p>
          <a:p>
            <a:endParaRPr lang="en-US" dirty="0"/>
          </a:p>
          <a:p>
            <a:endParaRPr lang="he-IL" dirty="0"/>
          </a:p>
          <a:p>
            <a:r>
              <a:rPr lang="he-IL" dirty="0" smtClean="0"/>
              <a:t>במאורע </a:t>
            </a:r>
            <a:r>
              <a:rPr lang="he-IL" dirty="0"/>
              <a:t>שלנו, </a:t>
            </a:r>
            <a:r>
              <a:rPr lang="he-IL" dirty="0" smtClean="0"/>
              <a:t>מרחב המדגם מכיל </a:t>
            </a:r>
            <a:r>
              <a:rPr lang="en-US" dirty="0" smtClean="0"/>
              <a:t>365*364*363</a:t>
            </a:r>
            <a:r>
              <a:rPr lang="en-US" dirty="0"/>
              <a:t>*…*</a:t>
            </a:r>
            <a:r>
              <a:rPr lang="en-US" dirty="0" smtClean="0"/>
              <a:t>316</a:t>
            </a:r>
            <a:r>
              <a:rPr lang="he-IL" dirty="0"/>
              <a:t> תוצאות האפשריות </a:t>
            </a:r>
          </a:p>
          <a:p>
            <a:pPr lvl="1"/>
            <a:r>
              <a:rPr lang="he-IL" dirty="0"/>
              <a:t>יום ההולדת של הסטודנט הראשון יכול להיות כל אחד מ- 365 אפשרויות</a:t>
            </a:r>
          </a:p>
          <a:p>
            <a:pPr lvl="1"/>
            <a:r>
              <a:rPr lang="he-IL" dirty="0"/>
              <a:t>יום ההולדת של הסטודנט השני יכול להיות כל אחד מ- 364 האפשרויות הנותרות</a:t>
            </a:r>
          </a:p>
          <a:p>
            <a:pPr lvl="1"/>
            <a:r>
              <a:rPr lang="he-IL" dirty="0"/>
              <a:t>וכו</a:t>
            </a:r>
            <a:r>
              <a:rPr lang="he-IL" dirty="0" smtClean="0"/>
              <a:t>'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943990" y="3499526"/>
            <a:ext cx="1788989" cy="641744"/>
            <a:chOff x="4924425" y="2924173"/>
            <a:chExt cx="1638300" cy="641744"/>
          </a:xfrm>
        </p:grpSpPr>
        <p:sp>
          <p:nvSpPr>
            <p:cNvPr id="4" name="Left Brace 3"/>
            <p:cNvSpPr/>
            <p:nvPr/>
          </p:nvSpPr>
          <p:spPr>
            <a:xfrm rot="16200000">
              <a:off x="5607369" y="2241229"/>
              <a:ext cx="272412" cy="1638300"/>
            </a:xfrm>
            <a:prstGeom prst="leftBrace">
              <a:avLst>
                <a:gd name="adj1" fmla="val 56720"/>
                <a:gd name="adj2" fmla="val 49408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75859" y="3196585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50 פעמים</a:t>
              </a:r>
              <a:endParaRPr lang="en-US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718265"/>
            <a:ext cx="1657848" cy="156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9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פרדוקס יום ההולדת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72639" y="1476375"/>
            <a:ext cx="9381160" cy="3927832"/>
          </a:xfrm>
        </p:spPr>
        <p:txBody>
          <a:bodyPr>
            <a:normAutofit/>
          </a:bodyPr>
          <a:lstStyle/>
          <a:p>
            <a:r>
              <a:rPr lang="he-IL" dirty="0" smtClean="0"/>
              <a:t>ההסתברות שלכל סטודנט יום הולדת בתאריך אחר היא:</a:t>
            </a:r>
          </a:p>
          <a:p>
            <a:r>
              <a:rPr lang="en-US" dirty="0" smtClean="0"/>
              <a:t>(</a:t>
            </a:r>
            <a:r>
              <a:rPr lang="en-US" dirty="0"/>
              <a:t>365*364*363*…*316) / 365</a:t>
            </a:r>
            <a:r>
              <a:rPr lang="en-US" baseline="30000" dirty="0"/>
              <a:t>50</a:t>
            </a:r>
            <a:r>
              <a:rPr lang="en-US" dirty="0"/>
              <a:t> = </a:t>
            </a:r>
            <a:r>
              <a:rPr lang="en-US" dirty="0" smtClean="0"/>
              <a:t>0.03</a:t>
            </a:r>
            <a:endParaRPr lang="en-US" dirty="0"/>
          </a:p>
          <a:p>
            <a:endParaRPr lang="he-IL" dirty="0" smtClean="0"/>
          </a:p>
          <a:p>
            <a:r>
              <a:rPr lang="he-IL" dirty="0"/>
              <a:t>המאורע </a:t>
            </a:r>
            <a:r>
              <a:rPr lang="he-IL" dirty="0">
                <a:solidFill>
                  <a:srgbClr val="0033CC"/>
                </a:solidFill>
              </a:rPr>
              <a:t>המשלים</a:t>
            </a:r>
            <a:r>
              <a:rPr lang="he-IL" dirty="0"/>
              <a:t> הוא שיש לפחות שני סטודנטים עם יום הולדת </a:t>
            </a:r>
            <a:r>
              <a:rPr lang="he-IL" dirty="0">
                <a:solidFill>
                  <a:srgbClr val="0033CC"/>
                </a:solidFill>
              </a:rPr>
              <a:t>באותו תאריך</a:t>
            </a:r>
          </a:p>
          <a:p>
            <a:r>
              <a:rPr lang="he-IL" dirty="0"/>
              <a:t>ההסתברות לכך היא 0.97</a:t>
            </a:r>
          </a:p>
          <a:p>
            <a:endParaRPr lang="he-IL" dirty="0" smtClean="0"/>
          </a:p>
          <a:p>
            <a:r>
              <a:rPr lang="he-IL" dirty="0" smtClean="0"/>
              <a:t>למעשה</a:t>
            </a:r>
            <a:r>
              <a:rPr lang="he-IL" dirty="0"/>
              <a:t>, ההסתברות </a:t>
            </a:r>
            <a:r>
              <a:rPr lang="he-IL" dirty="0" smtClean="0"/>
              <a:t>שיש לפחות שני סטודנטים עם אותו יום הולדת גדולה מ- </a:t>
            </a:r>
            <a:r>
              <a:rPr lang="he-IL" dirty="0"/>
              <a:t>0.5 כבר עבור 23 סטודנטים</a:t>
            </a:r>
            <a:r>
              <a:rPr lang="he-IL" dirty="0" smtClean="0"/>
              <a:t>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53447" y="5291975"/>
            <a:ext cx="6061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רשות: חזרו על התרגיל עם 8 סטודנטים וחודש לידה </a:t>
            </a:r>
            <a: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(הניחו שכל החודשים שווי הסתברות)</a:t>
            </a:r>
            <a:endParaRPr lang="en-US" sz="2400" dirty="0" smtClean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2435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/>
              <a:t>הגדרת הסתברות ודוגמאות</a:t>
            </a:r>
          </a:p>
          <a:p>
            <a:pPr lvl="1"/>
            <a:r>
              <a:rPr lang="he-IL" dirty="0"/>
              <a:t>מאורע משלים</a:t>
            </a:r>
            <a:endParaRPr lang="en-US" dirty="0"/>
          </a:p>
          <a:p>
            <a:pPr lvl="1"/>
            <a:r>
              <a:rPr lang="he-IL" dirty="0">
                <a:solidFill>
                  <a:srgbClr val="0033CC"/>
                </a:solidFill>
              </a:rPr>
              <a:t>תכונות של הסתברות</a:t>
            </a:r>
          </a:p>
          <a:p>
            <a:pPr lvl="1"/>
            <a:r>
              <a:rPr lang="he-IL" dirty="0" smtClean="0"/>
              <a:t>בחירה מתוך קבוצה</a:t>
            </a:r>
          </a:p>
          <a:p>
            <a:pPr lvl="1"/>
            <a:r>
              <a:rPr lang="he-IL" dirty="0"/>
              <a:t>צירופים</a:t>
            </a:r>
          </a:p>
          <a:p>
            <a:pPr lvl="1"/>
            <a:r>
              <a:rPr lang="he-IL" dirty="0" smtClean="0"/>
              <a:t>דוגמאות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7891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הגדרה כללית של הסתברות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86939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לא בכל בעיה התוצאות האפשריות הן שוות סיכוי</a:t>
            </a:r>
          </a:p>
          <a:p>
            <a:endParaRPr lang="en-US" dirty="0" smtClean="0"/>
          </a:p>
          <a:p>
            <a:r>
              <a:rPr lang="he-IL" dirty="0" smtClean="0"/>
              <a:t>נניח שיש שתי תוצאות אפשריות, אך הן אינן שוות סיכוי</a:t>
            </a:r>
          </a:p>
          <a:p>
            <a:pPr lvl="1"/>
            <a:r>
              <a:rPr lang="he-IL" dirty="0" smtClean="0"/>
              <a:t>ההסתברות לקלוע לסל בזריקת עונשין</a:t>
            </a:r>
          </a:p>
          <a:p>
            <a:pPr lvl="1"/>
            <a:r>
              <a:rPr lang="he-IL" dirty="0" smtClean="0"/>
              <a:t>ההסתברות שמוטציה מסוימת </a:t>
            </a:r>
            <a:r>
              <a:rPr lang="he-IL" dirty="0"/>
              <a:t>גורמת </a:t>
            </a:r>
            <a:r>
              <a:rPr lang="he-IL" dirty="0" smtClean="0"/>
              <a:t>מחלה ("</a:t>
            </a:r>
            <a:r>
              <a:rPr lang="he-IL" dirty="0"/>
              <a:t>חדירות" המוטציה)</a:t>
            </a:r>
          </a:p>
          <a:p>
            <a:pPr lvl="1"/>
            <a:r>
              <a:rPr lang="he-IL" dirty="0" smtClean="0"/>
              <a:t>באופן כללי, ניסויים כנ"ל מכונים </a:t>
            </a:r>
            <a:r>
              <a:rPr lang="he-IL" dirty="0" smtClean="0">
                <a:solidFill>
                  <a:srgbClr val="0033CC"/>
                </a:solidFill>
              </a:rPr>
              <a:t>הטלת</a:t>
            </a:r>
            <a:r>
              <a:rPr lang="he-IL" dirty="0" smtClean="0"/>
              <a:t> </a:t>
            </a:r>
            <a:r>
              <a:rPr lang="he-IL" dirty="0" smtClean="0">
                <a:solidFill>
                  <a:srgbClr val="0033CC"/>
                </a:solidFill>
              </a:rPr>
              <a:t>מטבע </a:t>
            </a:r>
            <a:r>
              <a:rPr lang="he-IL" dirty="0">
                <a:solidFill>
                  <a:srgbClr val="0033CC"/>
                </a:solidFill>
              </a:rPr>
              <a:t>"</a:t>
            </a:r>
            <a:r>
              <a:rPr lang="he-IL" dirty="0" smtClean="0">
                <a:solidFill>
                  <a:srgbClr val="0033CC"/>
                </a:solidFill>
              </a:rPr>
              <a:t>מוּטֶּה"</a:t>
            </a:r>
            <a:r>
              <a:rPr lang="he-IL" dirty="0" smtClean="0"/>
              <a:t> (</a:t>
            </a:r>
            <a:r>
              <a:rPr lang="en-US" dirty="0" smtClean="0"/>
              <a:t>biased</a:t>
            </a:r>
            <a:r>
              <a:rPr lang="he-IL" dirty="0" smtClean="0"/>
              <a:t>), כמו מטבע בו הסיכוי לעץ שונה מ- 50%</a:t>
            </a:r>
            <a:endParaRPr lang="en-US" dirty="0" smtClean="0"/>
          </a:p>
          <a:p>
            <a:endParaRPr lang="he-IL" dirty="0" smtClean="0"/>
          </a:p>
          <a:p>
            <a:r>
              <a:rPr lang="he-IL" dirty="0" smtClean="0"/>
              <a:t>או יש כמה תוצאות אפשריות שאינן שוות סיכוי</a:t>
            </a:r>
          </a:p>
          <a:p>
            <a:pPr lvl="1"/>
            <a:r>
              <a:rPr lang="he-IL" dirty="0" smtClean="0"/>
              <a:t>מספר הילדים במשפחה</a:t>
            </a:r>
          </a:p>
          <a:p>
            <a:pPr lvl="1"/>
            <a:r>
              <a:rPr lang="he-IL" dirty="0" smtClean="0"/>
              <a:t>מספר התלמידים בקורס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989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הגדרת הסתברות כשכיחות יחסית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201" y="1974807"/>
            <a:ext cx="10515600" cy="1302388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הגדרה חלופית להסתברות:</a:t>
            </a:r>
            <a:endParaRPr lang="en-US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השכיחות </a:t>
            </a:r>
            <a:r>
              <a:rPr lang="he-IL" dirty="0">
                <a:solidFill>
                  <a:srgbClr val="0033CC"/>
                </a:solidFill>
              </a:rPr>
              <a:t>היחסית</a:t>
            </a:r>
            <a:r>
              <a:rPr lang="he-IL" dirty="0"/>
              <a:t> של </a:t>
            </a:r>
            <a:r>
              <a:rPr lang="he-IL" dirty="0" smtClean="0"/>
              <a:t>מספר הפעמים שמאורע מתרחש בסדרה </a:t>
            </a:r>
            <a:r>
              <a:rPr lang="he-IL" b="1" dirty="0"/>
              <a:t>ארוכה</a:t>
            </a:r>
            <a:r>
              <a:rPr lang="he-IL" dirty="0"/>
              <a:t> של </a:t>
            </a:r>
            <a:r>
              <a:rPr lang="he-IL" dirty="0" smtClean="0"/>
              <a:t>ניסויים</a:t>
            </a:r>
            <a:endParaRPr lang="en-US" dirty="0" smtClean="0"/>
          </a:p>
          <a:p>
            <a:r>
              <a:rPr lang="he-IL" dirty="0" smtClean="0"/>
              <a:t>כלומר, מספר </a:t>
            </a:r>
            <a:r>
              <a:rPr lang="he-IL" dirty="0"/>
              <a:t>הפעמים שהמאורע קרה חלקי מספר </a:t>
            </a:r>
            <a:r>
              <a:rPr lang="he-IL" dirty="0" smtClean="0"/>
              <a:t>הניסויים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06116" y="4482388"/>
                <a:ext cx="1224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116" y="4482388"/>
                <a:ext cx="122482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30938" y="4113055"/>
                <a:ext cx="36728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מספר הפעמים שמאורע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𝐸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קרה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----------------------------------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מספר החזרות על הניסוי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938" y="4113055"/>
                <a:ext cx="3672865" cy="1200329"/>
              </a:xfrm>
              <a:prstGeom prst="rect">
                <a:avLst/>
              </a:prstGeom>
              <a:blipFill>
                <a:blip r:embed="rId3"/>
                <a:stretch>
                  <a:fillRect l="-4146" t="-4061" r="-2322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0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086" y="3061535"/>
            <a:ext cx="10649077" cy="3347891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הסתברות לקלוע לסל</a:t>
            </a:r>
          </a:p>
          <a:p>
            <a:pPr lvl="1"/>
            <a:r>
              <a:rPr lang="he-IL" dirty="0" smtClean="0"/>
              <a:t>נזרוק לסל מספר גדול (אינסופי) של פעמים. ההסתברות לקליעה היא מספר הפעמים היחסי שבו קלענו.</a:t>
            </a:r>
          </a:p>
          <a:p>
            <a:r>
              <a:rPr lang="he-IL" dirty="0"/>
              <a:t>הסתברות שמוטציה גורמת מחלה</a:t>
            </a:r>
          </a:p>
          <a:p>
            <a:pPr lvl="1"/>
            <a:r>
              <a:rPr lang="he-IL" dirty="0"/>
              <a:t>נבדוק מספר גדול של נשאים של מוטציה מסוימת. נספור מה אחוז הנשאים שהיו חולים. </a:t>
            </a:r>
            <a:endParaRPr lang="en-US" dirty="0" smtClean="0"/>
          </a:p>
          <a:p>
            <a:r>
              <a:rPr lang="he-IL" dirty="0" smtClean="0"/>
              <a:t>מספר ילדים במשפחה</a:t>
            </a:r>
          </a:p>
          <a:p>
            <a:pPr lvl="1"/>
            <a:r>
              <a:rPr lang="he-IL" dirty="0" smtClean="0"/>
              <a:t>נבדוק מספר גדול של משפחות. ההסתברות למספר ילדים מסוים היא מספר הפעמים היחסי שבו למשפחה מספר ילדים זה.</a:t>
            </a:r>
          </a:p>
          <a:p>
            <a:pPr marL="457200" lvl="1" indent="0">
              <a:buNone/>
            </a:pPr>
            <a:endParaRPr lang="he-IL" dirty="0"/>
          </a:p>
          <a:p>
            <a:r>
              <a:rPr lang="he-IL" dirty="0"/>
              <a:t>אם כך, הסתברות יכולה להיות מוגדרת גם כאשר התוצאות אינן </a:t>
            </a:r>
            <a:r>
              <a:rPr lang="he-IL" dirty="0" smtClean="0"/>
              <a:t>שוות-סיכוי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16276" y="1952385"/>
                <a:ext cx="1224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6276" y="1952385"/>
                <a:ext cx="122482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41098" y="1583052"/>
                <a:ext cx="36728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מספר הפעמים שמאורע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𝐸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קרה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----------------------------------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מספר החזרות על הניסוי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098" y="1583052"/>
                <a:ext cx="3672865" cy="1200329"/>
              </a:xfrm>
              <a:prstGeom prst="rect">
                <a:avLst/>
              </a:prstGeom>
              <a:blipFill>
                <a:blip r:embed="rId3"/>
                <a:stretch>
                  <a:fillRect l="-4146" t="-4061" r="-2322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16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הסתברות כמידת אמונה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15130"/>
            <a:ext cx="10515600" cy="4037711"/>
          </a:xfrm>
        </p:spPr>
        <p:txBody>
          <a:bodyPr>
            <a:normAutofit/>
          </a:bodyPr>
          <a:lstStyle/>
          <a:p>
            <a:r>
              <a:rPr lang="he-IL" dirty="0" smtClean="0"/>
              <a:t>ניתן להגדיר הסתברות גם כמידת האמונה שמאורע כלשהו יתרחש</a:t>
            </a:r>
          </a:p>
          <a:p>
            <a:pPr lvl="1"/>
            <a:r>
              <a:rPr lang="he-IL" dirty="0" smtClean="0"/>
              <a:t>למשל עבור אירועים שכבר קרו אך עדיין איננו יודעים מהי תוצאתם (הגרלת לוטו שהתקיימה אך התוצאה אינה ידועה, עובר שנוצר אך מינו עדיין אינו ידוע)</a:t>
            </a:r>
          </a:p>
          <a:p>
            <a:pPr lvl="1"/>
            <a:r>
              <a:rPr lang="he-IL" dirty="0" smtClean="0"/>
              <a:t>או עבור אירועים חד פעמיים כגון בחירות, גמר המונדיאל, האם תפרוץ מלחמה, וכו'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474363" y="3779520"/>
            <a:ext cx="8173317" cy="2670616"/>
            <a:chOff x="472843" y="3474720"/>
            <a:chExt cx="9011113" cy="31786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43" y="3586128"/>
              <a:ext cx="9011113" cy="306720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87398" y="3474720"/>
              <a:ext cx="16081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Nov 8, 2016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266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 ההסתברות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798010"/>
            <a:ext cx="10515600" cy="4037711"/>
          </a:xfrm>
        </p:spPr>
        <p:txBody>
          <a:bodyPr>
            <a:normAutofit/>
          </a:bodyPr>
          <a:lstStyle/>
          <a:p>
            <a:r>
              <a:rPr lang="he-IL" dirty="0"/>
              <a:t>ישנן מספר דרכים תיאורטיות </a:t>
            </a:r>
            <a:r>
              <a:rPr lang="he-IL" dirty="0" smtClean="0"/>
              <a:t>להגדיר </a:t>
            </a:r>
            <a:r>
              <a:rPr lang="he-IL" dirty="0"/>
              <a:t>הסתברות באופן הכללי </a:t>
            </a:r>
            <a:r>
              <a:rPr lang="he-IL" dirty="0" smtClean="0"/>
              <a:t>ביותר, ויש מחקר מתמטי שעוסק בהגדרות של הסתברות ובקשרים המתמטיים ביניהן</a:t>
            </a:r>
          </a:p>
          <a:p>
            <a:endParaRPr lang="en-US" dirty="0" smtClean="0"/>
          </a:p>
          <a:p>
            <a:r>
              <a:rPr lang="he-IL" dirty="0" smtClean="0"/>
              <a:t>לענייננו, ההגדרה התיאורטית המדויקת של ההסתברות אינה משנה</a:t>
            </a:r>
          </a:p>
          <a:p>
            <a:endParaRPr lang="en-US" dirty="0" smtClean="0"/>
          </a:p>
          <a:p>
            <a:r>
              <a:rPr lang="he-IL" dirty="0" smtClean="0"/>
              <a:t>לכל השיטות, תמיד </a:t>
            </a:r>
            <a:r>
              <a:rPr lang="he-IL" dirty="0"/>
              <a:t>תתקיימנה מספר תכונות </a:t>
            </a:r>
            <a:r>
              <a:rPr lang="he-IL" dirty="0" smtClean="0"/>
              <a:t>בסיסיות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5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הסתברות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2925" y="1724387"/>
                <a:ext cx="11055109" cy="4781188"/>
              </a:xfrm>
            </p:spPr>
            <p:txBody>
              <a:bodyPr>
                <a:norm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he-IL" dirty="0" smtClean="0"/>
                  <a:t>הסתברות יכולה לקבל רק ערכים בתחום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[0,1]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הסתברות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0</a:t>
                </a:r>
                <a:r>
                  <a:rPr lang="he-IL" dirty="0" smtClean="0"/>
                  <a:t>: המאורע לא יקרה</a:t>
                </a:r>
              </a:p>
              <a:p>
                <a:pPr lvl="1"/>
                <a:r>
                  <a:rPr lang="he-IL" dirty="0" smtClean="0"/>
                  <a:t>הסתברות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1</a:t>
                </a:r>
                <a:r>
                  <a:rPr lang="he-IL" dirty="0" smtClean="0"/>
                  <a:t>: המאורע יקרה</a:t>
                </a:r>
              </a:p>
              <a:p>
                <a:pPr marL="0" indent="0">
                  <a:buNone/>
                </a:pPr>
                <a:r>
                  <a:rPr lang="he-IL" dirty="0" smtClean="0"/>
                  <a:t> </a:t>
                </a:r>
              </a:p>
              <a:p>
                <a:pPr marL="457200" indent="-457200">
                  <a:buFont typeface="+mj-lt"/>
                  <a:buAutoNum type="arabicPeriod" startAt="2"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סך </a:t>
                </a:r>
                <a:r>
                  <a:rPr lang="he-IL" dirty="0">
                    <a:solidFill>
                      <a:srgbClr val="0033CC"/>
                    </a:solidFill>
                  </a:rPr>
                  <a:t>ההסתברויות </a:t>
                </a:r>
                <a:r>
                  <a:rPr lang="he-IL" dirty="0"/>
                  <a:t>של כל </a:t>
                </a:r>
                <a:r>
                  <a:rPr lang="he-IL" dirty="0" smtClean="0"/>
                  <a:t>התוצאות האפשריות </a:t>
                </a:r>
                <a:r>
                  <a:rPr lang="he-IL" dirty="0">
                    <a:solidFill>
                      <a:srgbClr val="0033CC"/>
                    </a:solidFill>
                  </a:rPr>
                  <a:t>שווה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ל- 1</a:t>
                </a:r>
              </a:p>
              <a:p>
                <a:pPr lvl="1"/>
                <a:r>
                  <a:rPr lang="he-IL" dirty="0" smtClean="0"/>
                  <a:t>מכיוון שבהכרח תקרה אחת התוצאות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marL="457200" indent="-457200">
                  <a:buFont typeface="+mj-lt"/>
                  <a:buAutoNum type="arabicPeriod" startAt="3"/>
                </a:pPr>
                <a:endParaRPr lang="he-IL" dirty="0" smtClean="0"/>
              </a:p>
              <a:p>
                <a:pPr marL="457200" indent="-457200">
                  <a:buFont typeface="+mj-lt"/>
                  <a:buAutoNum type="arabicPeriod" startAt="3"/>
                </a:pPr>
                <a:r>
                  <a:rPr lang="he-IL" dirty="0" smtClean="0"/>
                  <a:t>ההסתברות </a:t>
                </a:r>
                <a:r>
                  <a:rPr lang="he-IL" dirty="0"/>
                  <a:t>של </a:t>
                </a:r>
                <a:r>
                  <a:rPr lang="he-IL" dirty="0">
                    <a:solidFill>
                      <a:srgbClr val="0033CC"/>
                    </a:solidFill>
                  </a:rPr>
                  <a:t>המאורע המשלים</a:t>
                </a:r>
                <a:r>
                  <a:rPr lang="he-IL" dirty="0"/>
                  <a:t>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/>
                  <a:t> היא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pPr marL="457200" indent="-457200">
                  <a:buFont typeface="+mj-lt"/>
                  <a:buAutoNum type="arabicPeriod" startAt="3"/>
                </a:pPr>
                <a:endParaRPr lang="he-IL" dirty="0" smtClean="0"/>
              </a:p>
              <a:p>
                <a:pPr marL="457200" indent="-457200">
                  <a:buFont typeface="+mj-lt"/>
                  <a:buAutoNum type="arabicPeriod" startAt="3"/>
                </a:pPr>
                <a:r>
                  <a:rPr lang="he-IL" dirty="0" smtClean="0"/>
                  <a:t>ההסתברות </a:t>
                </a:r>
                <a:r>
                  <a:rPr lang="he-IL" dirty="0"/>
                  <a:t>של </a:t>
                </a:r>
                <a:r>
                  <a:rPr lang="he-IL" dirty="0">
                    <a:solidFill>
                      <a:srgbClr val="0033CC"/>
                    </a:solidFill>
                  </a:rPr>
                  <a:t>מאורע מורכב </a:t>
                </a:r>
                <a:r>
                  <a:rPr lang="he-IL" dirty="0"/>
                  <a:t>היא </a:t>
                </a:r>
                <a:r>
                  <a:rPr lang="he-IL" dirty="0">
                    <a:solidFill>
                      <a:srgbClr val="0033CC"/>
                    </a:solidFill>
                  </a:rPr>
                  <a:t>סכום ההסתברויות </a:t>
                </a:r>
                <a:r>
                  <a:rPr lang="he-IL" dirty="0"/>
                  <a:t>של המאורעות </a:t>
                </a:r>
                <a:r>
                  <a:rPr lang="he-IL" dirty="0" smtClean="0"/>
                  <a:t>הפשוטים המרכיבים אותו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2925" y="1724387"/>
                <a:ext cx="11055109" cy="4781188"/>
              </a:xfrm>
              <a:blipFill>
                <a:blip r:embed="rId2"/>
                <a:stretch>
                  <a:fillRect l="-1268" t="-1658" r="-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545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 מורכב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754" y="1686287"/>
                <a:ext cx="10870721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rgbClr val="660033"/>
                    </a:solidFill>
                  </a:rPr>
                  <a:t>ההסתברות </a:t>
                </a:r>
                <a:r>
                  <a:rPr lang="he-IL" dirty="0">
                    <a:solidFill>
                      <a:srgbClr val="660033"/>
                    </a:solidFill>
                  </a:rPr>
                  <a:t>של מאורע 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מורכב היא </a:t>
                </a:r>
                <a:r>
                  <a:rPr lang="he-IL" dirty="0">
                    <a:solidFill>
                      <a:srgbClr val="660033"/>
                    </a:solidFill>
                  </a:rPr>
                  <a:t>סכום ההסתברויות של המאורעות 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הפשוטים המרכיבים אותו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דוגמא: הטלת שני מטבעות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: עץ בדיוק בהטלה אחת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מורכב מ- עץ,פלי ו- פלי,עץ</a:t>
                </a:r>
              </a:p>
              <a:p>
                <a:r>
                  <a:rPr lang="he-IL" dirty="0" smtClean="0"/>
                  <a:t>ההסתברות של כל מאורע היא </a:t>
                </a:r>
                <a:r>
                  <a:rPr lang="en-US" dirty="0" smtClean="0"/>
                  <a:t>1/4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ההסתברות של המאורע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 היא </a:t>
                </a:r>
                <a:r>
                  <a:rPr lang="en-US" dirty="0" smtClean="0"/>
                  <a:t>1/4+1/4=1/2</a:t>
                </a:r>
                <a:endParaRPr lang="he-IL" dirty="0" smtClean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754" y="1686287"/>
                <a:ext cx="10870721" cy="4351338"/>
              </a:xfrm>
              <a:blipFill>
                <a:blip r:embed="rId2"/>
                <a:stretch>
                  <a:fillRect t="-1823" r="-897" b="-7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40125"/>
              </p:ext>
            </p:extLst>
          </p:nvPr>
        </p:nvGraphicFramePr>
        <p:xfrm>
          <a:off x="1647826" y="3023507"/>
          <a:ext cx="3591196" cy="15850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0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9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596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67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967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97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שיש לנו </a:t>
                </a:r>
                <a:r>
                  <a:rPr lang="he-IL" dirty="0" err="1" smtClean="0"/>
                  <a:t>קוביה</a:t>
                </a:r>
                <a:r>
                  <a:rPr lang="he-IL" dirty="0" smtClean="0"/>
                  <a:t> בעלת ההסתברויות הבאות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את ההסתברות לקבל ערך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למשל, ההסתברות לקבל 2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ניתן לראות: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b="0" i="1" dirty="0" smtClean="0">
                  <a:solidFill>
                    <a:srgbClr val="0033CC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b="0" dirty="0" smtClean="0">
                  <a:solidFill>
                    <a:srgbClr val="0033CC"/>
                  </a:solidFill>
                </a:endParaRPr>
              </a:p>
              <a:p>
                <a:endParaRPr lang="en-US" b="0" dirty="0" smtClean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 b="-4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137682" y="2111373"/>
          <a:ext cx="2710544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4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5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ערך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68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מאורעות מורכבים ומאורע משלים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815087"/>
                <a:ext cx="10515600" cy="438251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ההסתברות לקבל ערך זוגי היא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even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ההסתברות לקבל ערך שונה מ- 4 היא: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מהי ההסתברות לקבל ערך קטן מ- 5?</a:t>
                </a:r>
              </a:p>
              <a:p>
                <a:r>
                  <a:rPr lang="he-IL" dirty="0" smtClean="0"/>
                  <a:t>ההסתברות לקבל ערך של 5 ומעלה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לערך קטן מ- 5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815087"/>
                <a:ext cx="10515600" cy="4382513"/>
              </a:xfrm>
              <a:blipFill>
                <a:blip r:embed="rId2"/>
                <a:stretch>
                  <a:fillRect t="-1808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85157" y="1920873"/>
          <a:ext cx="2177143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6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ערך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67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/>
              <a:t>הגדרת הסתברות ודוגמאות</a:t>
            </a:r>
          </a:p>
          <a:p>
            <a:pPr lvl="1"/>
            <a:r>
              <a:rPr lang="he-IL" dirty="0"/>
              <a:t>מאורע משלים</a:t>
            </a:r>
            <a:endParaRPr lang="en-US" dirty="0"/>
          </a:p>
          <a:p>
            <a:pPr lvl="1"/>
            <a:r>
              <a:rPr lang="he-IL" dirty="0"/>
              <a:t>תכונות של הסתברות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בחירה מתוך קבוצה</a:t>
            </a:r>
          </a:p>
          <a:p>
            <a:pPr lvl="1"/>
            <a:r>
              <a:rPr lang="he-IL" dirty="0" smtClean="0"/>
              <a:t>צירופים</a:t>
            </a:r>
          </a:p>
          <a:p>
            <a:pPr lvl="1"/>
            <a:r>
              <a:rPr lang="he-IL" dirty="0" smtClean="0"/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122780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כדורים מקערה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4672" y="1489181"/>
            <a:ext cx="9418276" cy="3134189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בקערה נמצאים חמישה כדורים. מוציאים שניים.</a:t>
            </a:r>
            <a:endParaRPr lang="he-IL" dirty="0" smtClean="0">
              <a:solidFill>
                <a:srgbClr val="960000"/>
              </a:solidFill>
            </a:endParaRPr>
          </a:p>
          <a:p>
            <a:r>
              <a:rPr lang="he-IL" dirty="0" smtClean="0"/>
              <a:t>כמה אפשרויות יש לבחור שני כדורים?</a:t>
            </a:r>
          </a:p>
          <a:p>
            <a:endParaRPr lang="he-IL" dirty="0" smtClean="0"/>
          </a:p>
          <a:p>
            <a:r>
              <a:rPr lang="he-IL" dirty="0" smtClean="0"/>
              <a:t>יש 5 אפשרויות לבחור את הכדור הראשון</a:t>
            </a:r>
          </a:p>
          <a:p>
            <a:r>
              <a:rPr lang="he-IL" dirty="0" smtClean="0"/>
              <a:t>יש 4 אפשרויות לבחור את הכדור השני</a:t>
            </a:r>
          </a:p>
          <a:p>
            <a:r>
              <a:rPr lang="he-IL" dirty="0"/>
              <a:t>סה"כ, יש </a:t>
            </a:r>
            <a:r>
              <a:rPr lang="en-US" dirty="0"/>
              <a:t>4*5=20</a:t>
            </a:r>
            <a:r>
              <a:rPr lang="he-IL" dirty="0"/>
              <a:t> תוצאות </a:t>
            </a:r>
            <a:r>
              <a:rPr lang="he-IL" dirty="0" smtClean="0"/>
              <a:t>אפשריות</a:t>
            </a:r>
          </a:p>
          <a:p>
            <a:r>
              <a:rPr lang="he-IL" dirty="0" smtClean="0"/>
              <a:t>(כולן שוות סיכוי)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614132" y="1443523"/>
            <a:ext cx="2383518" cy="2268379"/>
            <a:chOff x="5978162" y="4412772"/>
            <a:chExt cx="2257425" cy="2171700"/>
          </a:xfrm>
        </p:grpSpPr>
        <p:sp>
          <p:nvSpPr>
            <p:cNvPr id="4" name="Oval 3"/>
            <p:cNvSpPr/>
            <p:nvPr/>
          </p:nvSpPr>
          <p:spPr>
            <a:xfrm>
              <a:off x="5978162" y="4412772"/>
              <a:ext cx="2257425" cy="21717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6559187" y="489854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2</a:t>
              </a:r>
              <a:endParaRPr lang="en-US" sz="2000" b="1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7168787" y="468899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5</a:t>
              </a:r>
              <a:endParaRPr lang="en-US" sz="2000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263911" y="547004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1</a:t>
              </a:r>
              <a:endParaRPr lang="en-US" sz="2000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7435486" y="535642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3</a:t>
              </a:r>
              <a:endParaRPr lang="en-US" sz="2000" b="1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883036" y="5749444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4</a:t>
              </a:r>
              <a:endParaRPr lang="en-US" sz="2000" b="1" dirty="0"/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1211549" y="4044305"/>
          <a:ext cx="6670916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988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2801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 שני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ראשון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55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חשיבות לסדר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בשלב זה, עלינו לשאול את עצמנו את השאלה הבאה:</a:t>
            </a:r>
          </a:p>
          <a:p>
            <a:r>
              <a:rPr lang="he-IL" dirty="0" smtClean="0"/>
              <a:t>האם אנו מבדילים בין בחירה של 1 ואז 2, לעומת 2 ואז 1?</a:t>
            </a:r>
          </a:p>
          <a:p>
            <a:endParaRPr lang="he-IL" dirty="0"/>
          </a:p>
          <a:p>
            <a:r>
              <a:rPr lang="he-IL" dirty="0" smtClean="0"/>
              <a:t>אם אנו מבדילים בין הבחירות, אנו אומרים ש</a:t>
            </a:r>
            <a:r>
              <a:rPr lang="he-IL" dirty="0" smtClean="0">
                <a:solidFill>
                  <a:srgbClr val="0033CC"/>
                </a:solidFill>
              </a:rPr>
              <a:t>יש חשיבות לסדר</a:t>
            </a:r>
            <a:r>
              <a:rPr lang="he-IL" dirty="0" smtClean="0"/>
              <a:t> (</a:t>
            </a:r>
            <a:r>
              <a:rPr lang="en-US" dirty="0" smtClean="0"/>
              <a:t>ordered</a:t>
            </a:r>
            <a:r>
              <a:rPr lang="he-IL" dirty="0" smtClean="0"/>
              <a:t>)</a:t>
            </a:r>
          </a:p>
          <a:p>
            <a:r>
              <a:rPr lang="he-IL" dirty="0" smtClean="0"/>
              <a:t>החישוב הקודם תקף: יש 20 אפשרויות</a:t>
            </a:r>
          </a:p>
          <a:p>
            <a:endParaRPr lang="he-IL" dirty="0"/>
          </a:p>
          <a:p>
            <a:r>
              <a:rPr lang="he-IL" dirty="0" smtClean="0"/>
              <a:t>אם אנו לא מבדילים, אנו אומרים ש</a:t>
            </a:r>
            <a:r>
              <a:rPr lang="he-IL" dirty="0" smtClean="0">
                <a:solidFill>
                  <a:srgbClr val="0033CC"/>
                </a:solidFill>
              </a:rPr>
              <a:t>אין חשיבות לסדר</a:t>
            </a:r>
            <a:r>
              <a:rPr lang="he-IL" dirty="0" smtClean="0"/>
              <a:t> (</a:t>
            </a:r>
            <a:r>
              <a:rPr lang="en-US" dirty="0" smtClean="0"/>
              <a:t>unordered</a:t>
            </a:r>
            <a:r>
              <a:rPr lang="he-IL" dirty="0" smtClean="0"/>
              <a:t>)</a:t>
            </a:r>
          </a:p>
          <a:p>
            <a:r>
              <a:rPr lang="he-IL" dirty="0" smtClean="0"/>
              <a:t>ספרנו פעמיים כל בחירה</a:t>
            </a:r>
          </a:p>
          <a:p>
            <a:r>
              <a:rPr lang="he-IL" dirty="0" smtClean="0"/>
              <a:t>לכן, מספר האפשרויות הוא רק 10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37218" y="1358194"/>
            <a:ext cx="2383518" cy="2268379"/>
            <a:chOff x="5978162" y="4412772"/>
            <a:chExt cx="2257425" cy="2171700"/>
          </a:xfrm>
        </p:grpSpPr>
        <p:sp>
          <p:nvSpPr>
            <p:cNvPr id="5" name="Oval 4"/>
            <p:cNvSpPr/>
            <p:nvPr/>
          </p:nvSpPr>
          <p:spPr>
            <a:xfrm>
              <a:off x="5978162" y="4412772"/>
              <a:ext cx="2257425" cy="21717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559187" y="489854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2</a:t>
              </a:r>
              <a:endParaRPr lang="en-US" sz="2000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7168787" y="468899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5</a:t>
              </a:r>
              <a:endParaRPr lang="en-US" sz="2000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263911" y="547004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1</a:t>
              </a:r>
              <a:endParaRPr lang="en-US" sz="2000" b="1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7435486" y="535642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3</a:t>
              </a:r>
              <a:endParaRPr lang="en-US" sz="2000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6883036" y="5749444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4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63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בחירה ללא חשיבות לסדר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070893"/>
              </p:ext>
            </p:extLst>
          </p:nvPr>
        </p:nvGraphicFramePr>
        <p:xfrm>
          <a:off x="1079347" y="2362751"/>
          <a:ext cx="5680318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1474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7090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222299"/>
              </p:ext>
            </p:extLst>
          </p:nvPr>
        </p:nvGraphicFramePr>
        <p:xfrm>
          <a:off x="8108830" y="1724782"/>
          <a:ext cx="1918256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3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0943">
                  <a:extLst>
                    <a:ext uri="{9D8B030D-6E8A-4147-A177-3AD203B41FA5}">
                      <a16:colId xmlns:a16="http://schemas.microsoft.com/office/drawing/2014/main" val="3707144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כדורים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12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71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2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4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06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744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97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הסתברות: בחירת </a:t>
            </a:r>
            <a:r>
              <a:rPr lang="he-IL" dirty="0"/>
              <a:t>כדורים </a:t>
            </a:r>
            <a:r>
              <a:rPr lang="he-IL" dirty="0" smtClean="0"/>
              <a:t>מקערה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3360" y="1658142"/>
            <a:ext cx="7880440" cy="4613277"/>
          </a:xfrm>
        </p:spPr>
        <p:txBody>
          <a:bodyPr>
            <a:normAutofit/>
          </a:bodyPr>
          <a:lstStyle/>
          <a:p>
            <a:r>
              <a:rPr lang="he-IL" dirty="0"/>
              <a:t>כ</a:t>
            </a:r>
            <a:r>
              <a:rPr lang="he-IL" dirty="0" smtClean="0"/>
              <a:t>עת בקערה נמצאים שלושה כדורים</a:t>
            </a:r>
            <a:r>
              <a:rPr lang="he-IL" b="1" dirty="0">
                <a:solidFill>
                  <a:srgbClr val="960000"/>
                </a:solidFill>
              </a:rPr>
              <a:t> אדומים</a:t>
            </a:r>
            <a:r>
              <a:rPr lang="he-IL" dirty="0" smtClean="0"/>
              <a:t> ושניים 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</a:rPr>
              <a:t>ירוקים</a:t>
            </a:r>
            <a:endParaRPr lang="he-IL" b="1" dirty="0" smtClean="0">
              <a:solidFill>
                <a:srgbClr val="960000"/>
              </a:solidFill>
            </a:endParaRPr>
          </a:p>
          <a:p>
            <a:r>
              <a:rPr lang="he-IL" dirty="0" smtClean="0"/>
              <a:t>מוציאים שני כדורים - מהי ההסתברות לבחור שני כדורים </a:t>
            </a:r>
            <a:r>
              <a:rPr lang="he-IL" b="1" dirty="0" smtClean="0">
                <a:solidFill>
                  <a:srgbClr val="960000"/>
                </a:solidFill>
              </a:rPr>
              <a:t>אדומים</a:t>
            </a:r>
            <a:r>
              <a:rPr lang="he-IL" dirty="0" smtClean="0"/>
              <a:t>?</a:t>
            </a:r>
          </a:p>
          <a:p>
            <a:endParaRPr lang="he-IL" dirty="0" smtClean="0"/>
          </a:p>
          <a:p>
            <a:r>
              <a:rPr lang="he-IL" dirty="0" smtClean="0"/>
              <a:t>כמה אפשרויות יש לבחור שני כדורים </a:t>
            </a:r>
            <a:r>
              <a:rPr lang="he-IL" b="1" dirty="0" smtClean="0">
                <a:solidFill>
                  <a:srgbClr val="960000"/>
                </a:solidFill>
              </a:rPr>
              <a:t>אדומים</a:t>
            </a:r>
            <a:r>
              <a:rPr lang="he-IL" dirty="0" smtClean="0"/>
              <a:t>?</a:t>
            </a:r>
            <a:endParaRPr lang="en-US" dirty="0" smtClean="0"/>
          </a:p>
          <a:p>
            <a:pPr lvl="1"/>
            <a:r>
              <a:rPr lang="he-IL" dirty="0"/>
              <a:t>יש 3 אפשרויות לבחור את הכדור האדום הראשון, ו- 2 לבחור את השני</a:t>
            </a:r>
          </a:p>
          <a:p>
            <a:pPr lvl="1"/>
            <a:r>
              <a:rPr lang="he-IL" dirty="0"/>
              <a:t>סה"כ, </a:t>
            </a:r>
            <a:r>
              <a:rPr lang="en-US" dirty="0"/>
              <a:t>3*2=6</a:t>
            </a:r>
            <a:r>
              <a:rPr lang="he-IL" dirty="0"/>
              <a:t> </a:t>
            </a:r>
            <a:r>
              <a:rPr lang="he-IL" dirty="0" smtClean="0"/>
              <a:t>אפשרויות</a:t>
            </a:r>
          </a:p>
          <a:p>
            <a:pPr lvl="1"/>
            <a:r>
              <a:rPr lang="he-IL" dirty="0" smtClean="0"/>
              <a:t>אבל לא משנה איזה כדור בחרנו קודם, לכן נחלק ב- 2</a:t>
            </a:r>
          </a:p>
          <a:p>
            <a:pPr lvl="1"/>
            <a:r>
              <a:rPr lang="he-IL" dirty="0" smtClean="0"/>
              <a:t>סה"כ, 3 אפשרויות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יש 10 </a:t>
            </a:r>
            <a:r>
              <a:rPr lang="he-IL" dirty="0"/>
              <a:t>אפשרויות לבחור שני </a:t>
            </a:r>
            <a:r>
              <a:rPr lang="he-IL" dirty="0" smtClean="0"/>
              <a:t>כדורים (מכל צבע שהוא)</a:t>
            </a:r>
            <a:endParaRPr lang="en-US" dirty="0" smtClean="0"/>
          </a:p>
          <a:p>
            <a:r>
              <a:rPr lang="he-IL" dirty="0" smtClean="0"/>
              <a:t>ההסתברות </a:t>
            </a:r>
            <a:r>
              <a:rPr lang="he-IL" dirty="0"/>
              <a:t>היא </a:t>
            </a:r>
            <a:r>
              <a:rPr lang="en-US" dirty="0" smtClean="0"/>
              <a:t>3/10=0.3</a:t>
            </a:r>
            <a:endParaRPr lang="he-IL" dirty="0" smtClean="0"/>
          </a:p>
        </p:txBody>
      </p:sp>
      <p:sp>
        <p:nvSpPr>
          <p:cNvPr id="13" name="Oval 12"/>
          <p:cNvSpPr/>
          <p:nvPr/>
        </p:nvSpPr>
        <p:spPr>
          <a:xfrm>
            <a:off x="844460" y="3704173"/>
            <a:ext cx="2257425" cy="21717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25485" y="4189948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2</a:t>
            </a:r>
            <a:endParaRPr lang="en-US" sz="2000" b="1" dirty="0"/>
          </a:p>
        </p:txBody>
      </p:sp>
      <p:sp>
        <p:nvSpPr>
          <p:cNvPr id="15" name="Oval 14"/>
          <p:cNvSpPr/>
          <p:nvPr/>
        </p:nvSpPr>
        <p:spPr>
          <a:xfrm>
            <a:off x="2035085" y="3980398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5</a:t>
            </a:r>
            <a:endParaRPr lang="en-US" sz="2000" b="1" dirty="0"/>
          </a:p>
        </p:txBody>
      </p:sp>
      <p:sp>
        <p:nvSpPr>
          <p:cNvPr id="16" name="Oval 15"/>
          <p:cNvSpPr/>
          <p:nvPr/>
        </p:nvSpPr>
        <p:spPr>
          <a:xfrm>
            <a:off x="1130209" y="4761448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1</a:t>
            </a:r>
            <a:endParaRPr lang="en-US" sz="2000" b="1" dirty="0"/>
          </a:p>
        </p:txBody>
      </p:sp>
      <p:sp>
        <p:nvSpPr>
          <p:cNvPr id="17" name="Oval 16"/>
          <p:cNvSpPr/>
          <p:nvPr/>
        </p:nvSpPr>
        <p:spPr>
          <a:xfrm>
            <a:off x="2301784" y="4647828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3</a:t>
            </a:r>
            <a:endParaRPr lang="en-US" sz="2000" b="1" dirty="0"/>
          </a:p>
        </p:txBody>
      </p:sp>
      <p:sp>
        <p:nvSpPr>
          <p:cNvPr id="18" name="Oval 17"/>
          <p:cNvSpPr/>
          <p:nvPr/>
        </p:nvSpPr>
        <p:spPr>
          <a:xfrm>
            <a:off x="1749334" y="5040845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2112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בחירת כדורים </a:t>
            </a:r>
            <a:r>
              <a:rPr lang="he-IL" dirty="0" smtClean="0"/>
              <a:t>מקערה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6031" y="5289125"/>
            <a:ext cx="6661195" cy="1060533"/>
          </a:xfrm>
        </p:spPr>
        <p:txBody>
          <a:bodyPr>
            <a:normAutofit/>
          </a:bodyPr>
          <a:lstStyle/>
          <a:p>
            <a:r>
              <a:rPr lang="he-IL" dirty="0" smtClean="0"/>
              <a:t>רשות: מהי </a:t>
            </a:r>
            <a:r>
              <a:rPr lang="he-IL" dirty="0"/>
              <a:t>ההסתברות לשני כדורים </a:t>
            </a:r>
            <a:r>
              <a:rPr lang="he-IL" b="1" dirty="0">
                <a:solidFill>
                  <a:schemeClr val="accent6">
                    <a:lumMod val="50000"/>
                  </a:schemeClr>
                </a:solidFill>
              </a:rPr>
              <a:t>ירוקים</a:t>
            </a:r>
            <a:r>
              <a:rPr lang="he-IL" dirty="0"/>
              <a:t>?</a:t>
            </a:r>
          </a:p>
          <a:p>
            <a:r>
              <a:rPr lang="he-IL" dirty="0" smtClean="0"/>
              <a:t>רשות: מהי </a:t>
            </a:r>
            <a:r>
              <a:rPr lang="he-IL" dirty="0"/>
              <a:t>ההסתברות לכדור אחד </a:t>
            </a:r>
            <a:r>
              <a:rPr lang="he-IL" b="1" dirty="0">
                <a:solidFill>
                  <a:srgbClr val="960000"/>
                </a:solidFill>
              </a:rPr>
              <a:t>אדום</a:t>
            </a:r>
            <a:r>
              <a:rPr lang="he-IL" dirty="0"/>
              <a:t> ואחד </a:t>
            </a:r>
            <a:r>
              <a:rPr lang="he-IL" b="1" dirty="0">
                <a:solidFill>
                  <a:schemeClr val="accent6">
                    <a:lumMod val="50000"/>
                  </a:schemeClr>
                </a:solidFill>
              </a:rPr>
              <a:t>ירוק</a:t>
            </a:r>
            <a:r>
              <a:rPr lang="he-IL" dirty="0" smtClean="0"/>
              <a:t>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765001" y="2924941"/>
            <a:ext cx="2071249" cy="1855874"/>
            <a:chOff x="1919726" y="1367373"/>
            <a:chExt cx="2257425" cy="2171700"/>
          </a:xfrm>
        </p:grpSpPr>
        <p:sp>
          <p:nvSpPr>
            <p:cNvPr id="15" name="Oval 14"/>
            <p:cNvSpPr/>
            <p:nvPr/>
          </p:nvSpPr>
          <p:spPr>
            <a:xfrm>
              <a:off x="1919726" y="1367373"/>
              <a:ext cx="2257425" cy="21717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500751" y="185314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2</a:t>
              </a:r>
              <a:endParaRPr lang="en-US" sz="2000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110351" y="1643598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5</a:t>
              </a:r>
              <a:endParaRPr lang="en-US" sz="2000" b="1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205475" y="242464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1</a:t>
              </a:r>
              <a:endParaRPr lang="en-US" sz="2000" b="1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3377050" y="231102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3</a:t>
              </a:r>
              <a:endParaRPr lang="en-US" sz="2000" b="1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2824600" y="2704045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4</a:t>
              </a:r>
              <a:endParaRPr lang="en-US" sz="2000" b="1" dirty="0"/>
            </a:p>
          </p:txBody>
        </p:sp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757918" y="1630871"/>
            <a:ext cx="10515600" cy="1713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יש 10 אפשרויות לבחור שני כדורים</a:t>
            </a:r>
          </a:p>
          <a:p>
            <a:r>
              <a:rPr lang="he-IL" dirty="0" smtClean="0"/>
              <a:t>יש 3 אפשרויות לבחור שני כדורים </a:t>
            </a:r>
            <a:r>
              <a:rPr lang="he-IL" b="1" dirty="0" smtClean="0">
                <a:solidFill>
                  <a:srgbClr val="960000"/>
                </a:solidFill>
              </a:rPr>
              <a:t>אדומים</a:t>
            </a:r>
            <a:endParaRPr lang="en-US" b="1" dirty="0" smtClean="0">
              <a:solidFill>
                <a:srgbClr val="96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13428"/>
              </p:ext>
            </p:extLst>
          </p:nvPr>
        </p:nvGraphicFramePr>
        <p:xfrm>
          <a:off x="900649" y="2487725"/>
          <a:ext cx="5680318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737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405737">
                  <a:extLst>
                    <a:ext uri="{9D8B030D-6E8A-4147-A177-3AD203B41FA5}">
                      <a16:colId xmlns:a16="http://schemas.microsoft.com/office/drawing/2014/main" val="1796897516"/>
                    </a:ext>
                  </a:extLst>
                </a:gridCol>
                <a:gridCol w="405737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405737">
                  <a:extLst>
                    <a:ext uri="{9D8B030D-6E8A-4147-A177-3AD203B41FA5}">
                      <a16:colId xmlns:a16="http://schemas.microsoft.com/office/drawing/2014/main" val="4066883691"/>
                    </a:ext>
                  </a:extLst>
                </a:gridCol>
                <a:gridCol w="405737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405737">
                  <a:extLst>
                    <a:ext uri="{9D8B030D-6E8A-4147-A177-3AD203B41FA5}">
                      <a16:colId xmlns:a16="http://schemas.microsoft.com/office/drawing/2014/main" val="3182871408"/>
                    </a:ext>
                  </a:extLst>
                </a:gridCol>
                <a:gridCol w="405737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405737">
                  <a:extLst>
                    <a:ext uri="{9D8B030D-6E8A-4147-A177-3AD203B41FA5}">
                      <a16:colId xmlns:a16="http://schemas.microsoft.com/office/drawing/2014/main" val="2682635953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7090">
                <a:tc gridSpan="9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 שני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709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ראשון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7090">
                <a:tc gridSpan="2">
                  <a:txBody>
                    <a:bodyPr/>
                    <a:lstStyle/>
                    <a:p>
                      <a:pPr algn="ctr" rtl="1"/>
                      <a:endParaRPr lang="en-US" sz="18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32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בחירת כדורים </a:t>
            </a:r>
            <a:r>
              <a:rPr lang="he-IL" dirty="0" smtClean="0"/>
              <a:t>עם חשיבות לסדר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286" y="1647868"/>
            <a:ext cx="8147140" cy="4613277"/>
          </a:xfrm>
        </p:spPr>
        <p:txBody>
          <a:bodyPr>
            <a:normAutofit/>
          </a:bodyPr>
          <a:lstStyle/>
          <a:p>
            <a:r>
              <a:rPr lang="he-IL" dirty="0" smtClean="0"/>
              <a:t>מהי ההסתברות לבחור שני כדורים </a:t>
            </a:r>
            <a:r>
              <a:rPr lang="he-IL" b="1" dirty="0" smtClean="0">
                <a:solidFill>
                  <a:srgbClr val="960000"/>
                </a:solidFill>
              </a:rPr>
              <a:t>אדומים</a:t>
            </a:r>
            <a:r>
              <a:rPr lang="he-IL" dirty="0" smtClean="0"/>
              <a:t> עם חשיבות לסדר?</a:t>
            </a:r>
          </a:p>
          <a:p>
            <a:endParaRPr lang="he-IL" dirty="0" smtClean="0"/>
          </a:p>
          <a:p>
            <a:r>
              <a:rPr lang="he-IL" dirty="0" smtClean="0"/>
              <a:t>יש </a:t>
            </a:r>
            <a:r>
              <a:rPr lang="he-IL" dirty="0"/>
              <a:t>3 אפשרויות לבחור את הכדור ה</a:t>
            </a:r>
            <a:r>
              <a:rPr lang="he-IL" b="1" dirty="0">
                <a:solidFill>
                  <a:srgbClr val="960000"/>
                </a:solidFill>
              </a:rPr>
              <a:t>אדום</a:t>
            </a:r>
            <a:r>
              <a:rPr lang="he-IL" dirty="0"/>
              <a:t> הראשון, ו- 2 לבחור את השני</a:t>
            </a:r>
          </a:p>
          <a:p>
            <a:r>
              <a:rPr lang="he-IL" dirty="0"/>
              <a:t>סה"כ, </a:t>
            </a:r>
            <a:r>
              <a:rPr lang="en-US" dirty="0"/>
              <a:t>3*2=6</a:t>
            </a:r>
            <a:r>
              <a:rPr lang="he-IL" dirty="0"/>
              <a:t> </a:t>
            </a:r>
            <a:r>
              <a:rPr lang="he-IL" dirty="0" smtClean="0"/>
              <a:t>אפשרויות</a:t>
            </a:r>
          </a:p>
          <a:p>
            <a:r>
              <a:rPr lang="he-IL" dirty="0" smtClean="0"/>
              <a:t>יש 20 </a:t>
            </a:r>
            <a:r>
              <a:rPr lang="he-IL" dirty="0"/>
              <a:t>אפשרויות לבחור שני </a:t>
            </a:r>
            <a:r>
              <a:rPr lang="he-IL" dirty="0" smtClean="0"/>
              <a:t>כדורים כלשהם</a:t>
            </a:r>
            <a:endParaRPr lang="en-US" dirty="0" smtClean="0"/>
          </a:p>
          <a:p>
            <a:r>
              <a:rPr lang="he-IL" dirty="0" smtClean="0"/>
              <a:t>ההסתברות </a:t>
            </a:r>
            <a:r>
              <a:rPr lang="he-IL" dirty="0"/>
              <a:t>היא </a:t>
            </a:r>
            <a:r>
              <a:rPr lang="en-US" dirty="0" smtClean="0"/>
              <a:t>6/20=0.3</a:t>
            </a:r>
          </a:p>
          <a:p>
            <a:r>
              <a:rPr lang="he-IL" dirty="0" smtClean="0"/>
              <a:t>כמו קודם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88278" y="1546600"/>
            <a:ext cx="2257425" cy="2171700"/>
            <a:chOff x="844460" y="3704173"/>
            <a:chExt cx="2257425" cy="2171700"/>
          </a:xfrm>
        </p:grpSpPr>
        <p:sp>
          <p:nvSpPr>
            <p:cNvPr id="13" name="Oval 12"/>
            <p:cNvSpPr/>
            <p:nvPr/>
          </p:nvSpPr>
          <p:spPr>
            <a:xfrm>
              <a:off x="844460" y="3704173"/>
              <a:ext cx="2257425" cy="21717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425485" y="418994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2</a:t>
              </a:r>
              <a:endParaRPr lang="en-US" sz="2000" b="1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035085" y="3980398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5</a:t>
              </a:r>
              <a:endParaRPr lang="en-US" sz="2000" b="1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1130209" y="476144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1</a:t>
              </a:r>
              <a:endParaRPr lang="en-US" sz="2000" b="1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2301784" y="4647828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3</a:t>
              </a:r>
              <a:endParaRPr lang="en-US" sz="2000" b="1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1749334" y="5040845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4</a:t>
              </a:r>
              <a:endParaRPr lang="en-US" sz="2000" b="1" dirty="0"/>
            </a:p>
          </p:txBody>
        </p: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137829"/>
              </p:ext>
            </p:extLst>
          </p:nvPr>
        </p:nvGraphicFramePr>
        <p:xfrm>
          <a:off x="1493152" y="3994525"/>
          <a:ext cx="57903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3593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3827800774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2819535773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740737657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3117414061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413593">
                  <a:extLst>
                    <a:ext uri="{9D8B030D-6E8A-4147-A177-3AD203B41FA5}">
                      <a16:colId xmlns:a16="http://schemas.microsoft.com/office/drawing/2014/main" val="3695475104"/>
                    </a:ext>
                  </a:extLst>
                </a:gridCol>
                <a:gridCol w="827185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827185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2801">
                <a:tc gridSpan="10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 שני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2801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ראשון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2801">
                <a:tc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92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בחירה עם החזרה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01661"/>
            <a:ext cx="10515600" cy="4856958"/>
          </a:xfrm>
        </p:spPr>
        <p:txBody>
          <a:bodyPr>
            <a:normAutofit fontScale="92500" lnSpcReduction="10000"/>
          </a:bodyPr>
          <a:lstStyle/>
          <a:p>
            <a:r>
              <a:rPr lang="he-IL" dirty="0" smtClean="0"/>
              <a:t>עכשיו, לאחר בחירת הכדור הראשון, </a:t>
            </a:r>
            <a:r>
              <a:rPr lang="he-IL" dirty="0" smtClean="0">
                <a:solidFill>
                  <a:srgbClr val="0033CC"/>
                </a:solidFill>
              </a:rPr>
              <a:t>מחזירים</a:t>
            </a:r>
            <a:r>
              <a:rPr lang="he-IL" dirty="0" smtClean="0"/>
              <a:t> אותו לקערה</a:t>
            </a:r>
          </a:p>
          <a:p>
            <a:r>
              <a:rPr lang="he-IL" dirty="0" smtClean="0"/>
              <a:t>מהי ההסתברות לבחור שני כדורים </a:t>
            </a:r>
            <a:r>
              <a:rPr lang="he-IL" b="1" dirty="0" smtClean="0">
                <a:solidFill>
                  <a:srgbClr val="960000"/>
                </a:solidFill>
              </a:rPr>
              <a:t>אדומים</a:t>
            </a:r>
            <a:r>
              <a:rPr lang="he-IL" dirty="0" smtClean="0"/>
              <a:t>, עם חשיבות לסדר?</a:t>
            </a:r>
            <a:endParaRPr lang="en-US" dirty="0" smtClean="0"/>
          </a:p>
          <a:p>
            <a:endParaRPr lang="en-US" dirty="0"/>
          </a:p>
          <a:p>
            <a:r>
              <a:rPr lang="he-IL" dirty="0" smtClean="0"/>
              <a:t>יש 5 אפשרויות לבחור את הכדור הראשון</a:t>
            </a:r>
          </a:p>
          <a:p>
            <a:r>
              <a:rPr lang="he-IL" dirty="0" smtClean="0"/>
              <a:t>יש </a:t>
            </a:r>
            <a:r>
              <a:rPr lang="he-IL" dirty="0" smtClean="0">
                <a:solidFill>
                  <a:srgbClr val="0033CC"/>
                </a:solidFill>
              </a:rPr>
              <a:t>5</a:t>
            </a:r>
            <a:r>
              <a:rPr lang="he-IL" dirty="0" smtClean="0"/>
              <a:t> אפשרויות לבחור את הכדור השני</a:t>
            </a:r>
          </a:p>
          <a:p>
            <a:r>
              <a:rPr lang="he-IL" dirty="0" smtClean="0"/>
              <a:t>סה"כ, </a:t>
            </a:r>
            <a:r>
              <a:rPr lang="en-US" dirty="0" smtClean="0"/>
              <a:t>5*5=25</a:t>
            </a:r>
            <a:r>
              <a:rPr lang="he-IL" dirty="0" smtClean="0"/>
              <a:t> אפשרויות</a:t>
            </a:r>
          </a:p>
          <a:p>
            <a:endParaRPr lang="he-IL" dirty="0"/>
          </a:p>
          <a:p>
            <a:r>
              <a:rPr lang="he-IL" dirty="0" smtClean="0"/>
              <a:t>יש 3 אפשרויות לבחור בפעם הראשונה כדור אדום</a:t>
            </a:r>
          </a:p>
          <a:p>
            <a:r>
              <a:rPr lang="he-IL" dirty="0" smtClean="0"/>
              <a:t>יש </a:t>
            </a:r>
            <a:r>
              <a:rPr lang="he-IL" dirty="0" smtClean="0">
                <a:solidFill>
                  <a:srgbClr val="0033CC"/>
                </a:solidFill>
              </a:rPr>
              <a:t>3</a:t>
            </a:r>
            <a:r>
              <a:rPr lang="he-IL" dirty="0" smtClean="0"/>
              <a:t> אפשרויות לבחור בפעם השנייה כדור אדום</a:t>
            </a:r>
          </a:p>
          <a:p>
            <a:r>
              <a:rPr lang="he-IL" dirty="0" smtClean="0"/>
              <a:t>סה"כ, </a:t>
            </a:r>
            <a:r>
              <a:rPr lang="en-US" dirty="0" smtClean="0"/>
              <a:t>3*3=9</a:t>
            </a:r>
            <a:r>
              <a:rPr lang="he-IL" dirty="0" smtClean="0"/>
              <a:t> אפשרויות</a:t>
            </a:r>
          </a:p>
          <a:p>
            <a:endParaRPr lang="he-IL" dirty="0"/>
          </a:p>
          <a:p>
            <a:r>
              <a:rPr lang="he-IL" dirty="0" smtClean="0"/>
              <a:t>ההסתברות המבוקשת היא </a:t>
            </a:r>
            <a:r>
              <a:rPr lang="en-US" dirty="0" smtClean="0"/>
              <a:t>9/25=0.36</a:t>
            </a:r>
            <a:endParaRPr lang="he-IL" dirty="0" smtClean="0"/>
          </a:p>
          <a:p>
            <a:endParaRPr lang="he-IL" dirty="0" smtClean="0"/>
          </a:p>
        </p:txBody>
      </p:sp>
      <p:sp>
        <p:nvSpPr>
          <p:cNvPr id="4" name="Oval 3"/>
          <p:cNvSpPr/>
          <p:nvPr/>
        </p:nvSpPr>
        <p:spPr>
          <a:xfrm>
            <a:off x="1682660" y="1858440"/>
            <a:ext cx="2257425" cy="21717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263685" y="2344215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2</a:t>
            </a:r>
            <a:endParaRPr lang="en-US" sz="2000" b="1" dirty="0"/>
          </a:p>
        </p:txBody>
      </p:sp>
      <p:sp>
        <p:nvSpPr>
          <p:cNvPr id="6" name="Oval 5"/>
          <p:cNvSpPr/>
          <p:nvPr/>
        </p:nvSpPr>
        <p:spPr>
          <a:xfrm>
            <a:off x="2873285" y="2134665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5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>
          <a:xfrm>
            <a:off x="1968409" y="2915715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1</a:t>
            </a:r>
            <a:endParaRPr lang="en-US" sz="2000" b="1" dirty="0"/>
          </a:p>
        </p:txBody>
      </p:sp>
      <p:sp>
        <p:nvSpPr>
          <p:cNvPr id="8" name="Oval 7"/>
          <p:cNvSpPr/>
          <p:nvPr/>
        </p:nvSpPr>
        <p:spPr>
          <a:xfrm>
            <a:off x="3139984" y="2802095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3</a:t>
            </a:r>
            <a:endParaRPr lang="en-US" sz="2000" b="1" dirty="0"/>
          </a:p>
        </p:txBody>
      </p:sp>
      <p:sp>
        <p:nvSpPr>
          <p:cNvPr id="9" name="Oval 8"/>
          <p:cNvSpPr/>
          <p:nvPr/>
        </p:nvSpPr>
        <p:spPr>
          <a:xfrm>
            <a:off x="2587534" y="3195112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7186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בחירה עם החזרה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43823"/>
            <a:ext cx="10515600" cy="983620"/>
          </a:xfrm>
        </p:spPr>
        <p:txBody>
          <a:bodyPr>
            <a:normAutofit/>
          </a:bodyPr>
          <a:lstStyle/>
          <a:p>
            <a:r>
              <a:rPr lang="he-IL" dirty="0" smtClean="0"/>
              <a:t>יש 25 אפשרויות לבחור שני כדורים</a:t>
            </a:r>
          </a:p>
          <a:p>
            <a:r>
              <a:rPr lang="he-IL" dirty="0" smtClean="0"/>
              <a:t>יש 9 אפשרויות לבחור שני כדורים </a:t>
            </a:r>
            <a:r>
              <a:rPr lang="he-IL" b="1" dirty="0" smtClean="0">
                <a:solidFill>
                  <a:srgbClr val="960000"/>
                </a:solidFill>
              </a:rPr>
              <a:t>אדומים</a:t>
            </a:r>
            <a:endParaRPr lang="en-US" b="1" dirty="0" smtClean="0">
              <a:solidFill>
                <a:srgbClr val="960000"/>
              </a:solidFill>
            </a:endParaRPr>
          </a:p>
          <a:p>
            <a:endParaRPr lang="en-US" dirty="0"/>
          </a:p>
          <a:p>
            <a:endParaRPr lang="he-IL" dirty="0" smtClean="0"/>
          </a:p>
          <a:p>
            <a:endParaRPr lang="he-IL" dirty="0" smtClean="0"/>
          </a:p>
        </p:txBody>
      </p:sp>
      <p:sp>
        <p:nvSpPr>
          <p:cNvPr id="4" name="Oval 3"/>
          <p:cNvSpPr/>
          <p:nvPr/>
        </p:nvSpPr>
        <p:spPr>
          <a:xfrm>
            <a:off x="2152650" y="1391442"/>
            <a:ext cx="2257425" cy="21717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733675" y="1877217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2</a:t>
            </a:r>
            <a:endParaRPr lang="en-US" sz="2000" b="1" dirty="0"/>
          </a:p>
        </p:txBody>
      </p:sp>
      <p:sp>
        <p:nvSpPr>
          <p:cNvPr id="6" name="Oval 5"/>
          <p:cNvSpPr/>
          <p:nvPr/>
        </p:nvSpPr>
        <p:spPr>
          <a:xfrm>
            <a:off x="3343275" y="1667667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5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>
          <a:xfrm>
            <a:off x="2438399" y="2448717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1</a:t>
            </a:r>
            <a:endParaRPr lang="en-US" sz="2000" b="1" dirty="0"/>
          </a:p>
        </p:txBody>
      </p:sp>
      <p:sp>
        <p:nvSpPr>
          <p:cNvPr id="8" name="Oval 7"/>
          <p:cNvSpPr/>
          <p:nvPr/>
        </p:nvSpPr>
        <p:spPr>
          <a:xfrm>
            <a:off x="3609974" y="2335097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3</a:t>
            </a:r>
            <a:endParaRPr lang="en-US" sz="2000" b="1" dirty="0"/>
          </a:p>
        </p:txBody>
      </p:sp>
      <p:sp>
        <p:nvSpPr>
          <p:cNvPr id="9" name="Oval 8"/>
          <p:cNvSpPr/>
          <p:nvPr/>
        </p:nvSpPr>
        <p:spPr>
          <a:xfrm>
            <a:off x="3057524" y="2728114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4</a:t>
            </a:r>
            <a:endParaRPr lang="en-US" sz="2000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612323" y="2616947"/>
            <a:ext cx="6661195" cy="1060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רשות: מהי ההסתברות לשני כדורים 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</a:rPr>
              <a:t>ירוקים</a:t>
            </a:r>
            <a:r>
              <a:rPr lang="he-IL" dirty="0" smtClean="0"/>
              <a:t>?</a:t>
            </a:r>
          </a:p>
          <a:p>
            <a:r>
              <a:rPr lang="he-IL" dirty="0" smtClean="0"/>
              <a:t>רשות: מהי ההסתברות לכדור אחד </a:t>
            </a:r>
            <a:r>
              <a:rPr lang="he-IL" b="1" dirty="0" smtClean="0">
                <a:solidFill>
                  <a:srgbClr val="960000"/>
                </a:solidFill>
              </a:rPr>
              <a:t>אדום</a:t>
            </a:r>
            <a:r>
              <a:rPr lang="he-IL" dirty="0" smtClean="0"/>
              <a:t> ואחד 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</a:rPr>
              <a:t>ירוק</a:t>
            </a:r>
            <a:r>
              <a:rPr lang="he-IL" dirty="0" smtClean="0"/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034240"/>
              </p:ext>
            </p:extLst>
          </p:nvPr>
        </p:nvGraphicFramePr>
        <p:xfrm>
          <a:off x="1493152" y="3994525"/>
          <a:ext cx="591518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2513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827800774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2819535773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740737657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117414061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695475104"/>
                    </a:ext>
                  </a:extLst>
                </a:gridCol>
                <a:gridCol w="845025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845025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2801">
                <a:tc gridSpan="10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 שני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2801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ראשון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23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ההחזרה משפיעה על ההסתברות?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75" y="1474665"/>
            <a:ext cx="10148206" cy="4351338"/>
          </a:xfrm>
        </p:spPr>
        <p:txBody>
          <a:bodyPr/>
          <a:lstStyle/>
          <a:p>
            <a:r>
              <a:rPr lang="he-IL" dirty="0" smtClean="0"/>
              <a:t>בחירה </a:t>
            </a:r>
            <a:r>
              <a:rPr lang="he-IL" dirty="0" smtClean="0">
                <a:solidFill>
                  <a:srgbClr val="0033CC"/>
                </a:solidFill>
              </a:rPr>
              <a:t>ללא</a:t>
            </a:r>
            <a:r>
              <a:rPr lang="he-IL" dirty="0" smtClean="0"/>
              <a:t> החזרה (</a:t>
            </a:r>
            <a:r>
              <a:rPr lang="en-US" dirty="0" smtClean="0"/>
              <a:t>without replacement</a:t>
            </a:r>
            <a:r>
              <a:rPr lang="he-IL" dirty="0" smtClean="0"/>
              <a:t>): ההסתברות לשני כדורים אדומים היא </a:t>
            </a:r>
            <a:r>
              <a:rPr lang="he-IL" dirty="0" smtClean="0">
                <a:solidFill>
                  <a:srgbClr val="0033CC"/>
                </a:solidFill>
              </a:rPr>
              <a:t>0.3</a:t>
            </a:r>
          </a:p>
          <a:p>
            <a:r>
              <a:rPr lang="he-IL" dirty="0" smtClean="0"/>
              <a:t>בחירה </a:t>
            </a:r>
            <a:r>
              <a:rPr lang="he-IL" dirty="0" smtClean="0">
                <a:solidFill>
                  <a:srgbClr val="0033CC"/>
                </a:solidFill>
              </a:rPr>
              <a:t>עם</a:t>
            </a:r>
            <a:r>
              <a:rPr lang="he-IL" dirty="0" smtClean="0"/>
              <a:t> החזרה (</a:t>
            </a:r>
            <a:r>
              <a:rPr lang="en-US" dirty="0" smtClean="0"/>
              <a:t>with replacement</a:t>
            </a:r>
            <a:r>
              <a:rPr lang="he-IL" dirty="0" smtClean="0"/>
              <a:t>): </a:t>
            </a:r>
            <a:r>
              <a:rPr lang="he-IL" dirty="0"/>
              <a:t>ההסתברות לשני כדורים </a:t>
            </a:r>
            <a:r>
              <a:rPr lang="he-IL" dirty="0" smtClean="0"/>
              <a:t>אדומים היא </a:t>
            </a:r>
            <a:r>
              <a:rPr lang="he-IL" dirty="0" smtClean="0">
                <a:solidFill>
                  <a:srgbClr val="0033CC"/>
                </a:solidFill>
              </a:rPr>
              <a:t>0.36</a:t>
            </a:r>
          </a:p>
          <a:p>
            <a:endParaRPr lang="he-IL" dirty="0"/>
          </a:p>
          <a:p>
            <a:r>
              <a:rPr lang="he-IL" dirty="0" smtClean="0"/>
              <a:t>בבחירה ללא החזרה, בחירה של אדום גורמת לכך שבפעם השנייה יהיו רק שניים אדומים</a:t>
            </a:r>
          </a:p>
          <a:p>
            <a:r>
              <a:rPr lang="he-IL" dirty="0" smtClean="0"/>
              <a:t>ולכן הסיכוי לבחירה נוספת של כדורים אדומים קטן יותר ביחס לבחירה עם החזרה</a:t>
            </a:r>
            <a:endParaRPr lang="he-IL" dirty="0"/>
          </a:p>
          <a:p>
            <a:endParaRPr lang="he-IL" dirty="0" smtClean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38500" y="4229892"/>
            <a:ext cx="2257425" cy="21717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19525" y="4715667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2</a:t>
            </a:r>
            <a:endParaRPr lang="en-US" sz="2000" b="1" dirty="0"/>
          </a:p>
        </p:txBody>
      </p:sp>
      <p:sp>
        <p:nvSpPr>
          <p:cNvPr id="6" name="Oval 5"/>
          <p:cNvSpPr/>
          <p:nvPr/>
        </p:nvSpPr>
        <p:spPr>
          <a:xfrm>
            <a:off x="4429125" y="4506117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5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>
          <a:xfrm>
            <a:off x="3524249" y="5287167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1</a:t>
            </a:r>
            <a:endParaRPr lang="en-US" sz="2000" b="1" dirty="0"/>
          </a:p>
        </p:txBody>
      </p:sp>
      <p:sp>
        <p:nvSpPr>
          <p:cNvPr id="8" name="Oval 7"/>
          <p:cNvSpPr/>
          <p:nvPr/>
        </p:nvSpPr>
        <p:spPr>
          <a:xfrm>
            <a:off x="4695824" y="5173547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3</a:t>
            </a:r>
            <a:endParaRPr lang="en-US" sz="2000" b="1" dirty="0"/>
          </a:p>
        </p:txBody>
      </p:sp>
      <p:sp>
        <p:nvSpPr>
          <p:cNvPr id="9" name="Oval 8"/>
          <p:cNvSpPr/>
          <p:nvPr/>
        </p:nvSpPr>
        <p:spPr>
          <a:xfrm>
            <a:off x="4143374" y="5566564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4</a:t>
            </a:r>
            <a:endParaRPr lang="en-US" sz="2000" b="1" dirty="0"/>
          </a:p>
        </p:txBody>
      </p:sp>
      <p:sp>
        <p:nvSpPr>
          <p:cNvPr id="10" name="Oval 9"/>
          <p:cNvSpPr/>
          <p:nvPr/>
        </p:nvSpPr>
        <p:spPr>
          <a:xfrm>
            <a:off x="6953249" y="4279781"/>
            <a:ext cx="2257425" cy="21717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43874" y="4556006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5</a:t>
            </a:r>
            <a:endParaRPr lang="en-US" sz="2000" b="1" dirty="0"/>
          </a:p>
        </p:txBody>
      </p:sp>
      <p:sp>
        <p:nvSpPr>
          <p:cNvPr id="13" name="Oval 12"/>
          <p:cNvSpPr/>
          <p:nvPr/>
        </p:nvSpPr>
        <p:spPr>
          <a:xfrm>
            <a:off x="7238998" y="5337056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1</a:t>
            </a:r>
            <a:endParaRPr lang="en-US" sz="2000" b="1" dirty="0"/>
          </a:p>
        </p:txBody>
      </p:sp>
      <p:sp>
        <p:nvSpPr>
          <p:cNvPr id="14" name="Oval 13"/>
          <p:cNvSpPr/>
          <p:nvPr/>
        </p:nvSpPr>
        <p:spPr>
          <a:xfrm>
            <a:off x="8410573" y="5223436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3</a:t>
            </a:r>
            <a:endParaRPr lang="en-US" sz="2000" b="1" dirty="0"/>
          </a:p>
        </p:txBody>
      </p:sp>
      <p:sp>
        <p:nvSpPr>
          <p:cNvPr id="15" name="Oval 14"/>
          <p:cNvSpPr/>
          <p:nvPr/>
        </p:nvSpPr>
        <p:spPr>
          <a:xfrm>
            <a:off x="7858123" y="5616453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4</a:t>
            </a:r>
            <a:endParaRPr lang="en-US" sz="2000" b="1" dirty="0"/>
          </a:p>
        </p:txBody>
      </p:sp>
      <p:sp>
        <p:nvSpPr>
          <p:cNvPr id="16" name="Right Arrow 15"/>
          <p:cNvSpPr/>
          <p:nvPr/>
        </p:nvSpPr>
        <p:spPr>
          <a:xfrm>
            <a:off x="5905498" y="4988948"/>
            <a:ext cx="695325" cy="507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652840" y="4580789"/>
            <a:ext cx="766760" cy="707906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4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 smtClean="0"/>
              <a:t>בלאק</a:t>
            </a:r>
            <a:r>
              <a:rPr lang="he-IL" dirty="0" smtClean="0"/>
              <a:t>-ג'ק (21)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13077"/>
            <a:ext cx="10515600" cy="4684982"/>
          </a:xfrm>
        </p:spPr>
        <p:txBody>
          <a:bodyPr>
            <a:normAutofit fontScale="92500" lnSpcReduction="20000"/>
          </a:bodyPr>
          <a:lstStyle/>
          <a:p>
            <a:r>
              <a:rPr lang="he-IL" dirty="0" smtClean="0"/>
              <a:t>בוחרים שני קלפים מתוך חפיסה רגילה (52 קלפים)</a:t>
            </a:r>
          </a:p>
          <a:p>
            <a:r>
              <a:rPr lang="he-IL" dirty="0" smtClean="0"/>
              <a:t>אם אחד הקלפים יצא אס והשני יצא 10, נסיך, מלכה, או מלך, קיבלנו </a:t>
            </a:r>
            <a:r>
              <a:rPr lang="he-IL" dirty="0" err="1" smtClean="0"/>
              <a:t>בלאק</a:t>
            </a:r>
            <a:r>
              <a:rPr lang="he-IL" dirty="0" smtClean="0"/>
              <a:t>-ג'ק</a:t>
            </a:r>
          </a:p>
          <a:p>
            <a:r>
              <a:rPr lang="he-IL" dirty="0" smtClean="0"/>
              <a:t>מהי ההסתברות </a:t>
            </a:r>
            <a:r>
              <a:rPr lang="he-IL" dirty="0" err="1" smtClean="0"/>
              <a:t>לבלאק</a:t>
            </a:r>
            <a:r>
              <a:rPr lang="he-IL" dirty="0" smtClean="0"/>
              <a:t>-ג'ק?</a:t>
            </a:r>
          </a:p>
          <a:p>
            <a:endParaRPr lang="he-IL" dirty="0"/>
          </a:p>
          <a:p>
            <a:r>
              <a:rPr lang="he-IL" dirty="0" smtClean="0"/>
              <a:t>סה"כ האפשרויות לבחור שני קלפים: </a:t>
            </a:r>
            <a:r>
              <a:rPr lang="en-US" dirty="0" smtClean="0"/>
              <a:t>52*51=2652</a:t>
            </a:r>
            <a:endParaRPr lang="he-IL" dirty="0" smtClean="0"/>
          </a:p>
          <a:p>
            <a:r>
              <a:rPr lang="he-IL" dirty="0" smtClean="0"/>
              <a:t>מכיוון שהסדר לא חשוב, יש </a:t>
            </a:r>
            <a:r>
              <a:rPr lang="en-US" dirty="0" smtClean="0"/>
              <a:t>2652/2=1326</a:t>
            </a:r>
            <a:r>
              <a:rPr lang="he-IL" dirty="0" smtClean="0"/>
              <a:t> אפשרויות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יש 4 אפשרויות לבחור אס (עלה, תלתן, לב, יהלום)</a:t>
            </a:r>
          </a:p>
          <a:p>
            <a:r>
              <a:rPr lang="he-IL" dirty="0" smtClean="0"/>
              <a:t>יש 16 אפשרויות לבחור את הקלף השני (4 ערכים אפשריים כפול 4 צורות)</a:t>
            </a:r>
          </a:p>
          <a:p>
            <a:r>
              <a:rPr lang="he-IL" dirty="0" smtClean="0"/>
              <a:t>לכן סה"כ יש </a:t>
            </a:r>
            <a:r>
              <a:rPr lang="en-US" dirty="0" smtClean="0"/>
              <a:t>4*16=64</a:t>
            </a:r>
            <a:r>
              <a:rPr lang="he-IL" dirty="0" smtClean="0"/>
              <a:t> אפשרויות </a:t>
            </a:r>
            <a:r>
              <a:rPr lang="he-IL" dirty="0" err="1" smtClean="0"/>
              <a:t>לבלאק</a:t>
            </a:r>
            <a:r>
              <a:rPr lang="he-IL" dirty="0" smtClean="0"/>
              <a:t>-ג'ק</a:t>
            </a:r>
          </a:p>
          <a:p>
            <a:endParaRPr lang="he-IL" dirty="0"/>
          </a:p>
          <a:p>
            <a:r>
              <a:rPr lang="he-IL" dirty="0" smtClean="0"/>
              <a:t>ההסתברות </a:t>
            </a:r>
            <a:r>
              <a:rPr lang="he-IL" dirty="0" err="1" smtClean="0"/>
              <a:t>לבלאק</a:t>
            </a:r>
            <a:r>
              <a:rPr lang="he-IL" dirty="0" smtClean="0"/>
              <a:t>-ג'ק היא </a:t>
            </a:r>
            <a:r>
              <a:rPr lang="en-US" dirty="0" smtClean="0"/>
              <a:t>64/1326=0.048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92" y="2455334"/>
            <a:ext cx="1896888" cy="14239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4543" y="5354260"/>
            <a:ext cx="3218795" cy="707886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רשות: פתרו את השאלה תחת הנחה שיש חשיבות לסדר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6082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לבחירה </a:t>
            </a:r>
            <a:r>
              <a:rPr lang="he-IL" dirty="0" smtClean="0"/>
              <a:t>עם/בלי </a:t>
            </a:r>
            <a:r>
              <a:rPr lang="he-IL" dirty="0"/>
              <a:t>חשיבות לסדר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51000"/>
            <a:ext cx="10515600" cy="4822825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בוחרים שני סטודנטים לוועד כיתה (מתוך 100)</a:t>
            </a:r>
          </a:p>
          <a:p>
            <a:pPr lvl="1"/>
            <a:r>
              <a:rPr lang="he-IL" dirty="0" smtClean="0"/>
              <a:t>אם בוחרים קודם יו"ר ואז סגן: יש חשיבות לסדר</a:t>
            </a:r>
          </a:p>
          <a:p>
            <a:pPr lvl="1"/>
            <a:r>
              <a:rPr lang="he-IL" dirty="0" smtClean="0"/>
              <a:t>אם שניהם שווים: אין חשיבות לסדר</a:t>
            </a:r>
          </a:p>
          <a:p>
            <a:endParaRPr lang="he-IL" dirty="0" smtClean="0"/>
          </a:p>
          <a:p>
            <a:r>
              <a:rPr lang="he-IL" dirty="0" smtClean="0"/>
              <a:t>בוחרים בלוטו שישה מספרים בין 1 ל- 50</a:t>
            </a:r>
          </a:p>
          <a:p>
            <a:pPr lvl="1"/>
            <a:r>
              <a:rPr lang="he-IL" dirty="0" smtClean="0"/>
              <a:t>אין חשיבות לסדר</a:t>
            </a:r>
          </a:p>
          <a:p>
            <a:endParaRPr lang="he-IL" dirty="0" smtClean="0"/>
          </a:p>
          <a:p>
            <a:r>
              <a:rPr lang="he-IL" dirty="0" smtClean="0"/>
              <a:t>בוחרים ארבעה קלפים מתוך חפיסה</a:t>
            </a:r>
          </a:p>
          <a:p>
            <a:pPr lvl="1"/>
            <a:r>
              <a:rPr lang="he-IL" dirty="0" smtClean="0"/>
              <a:t>אין חשיבות לסדר, אלא אם כן יש משמעות איזה קלף נבחר ראשון, איזה שני, וכו'</a:t>
            </a:r>
          </a:p>
          <a:p>
            <a:endParaRPr lang="he-IL" dirty="0" smtClean="0"/>
          </a:p>
          <a:p>
            <a:r>
              <a:rPr lang="he-IL" dirty="0" smtClean="0"/>
              <a:t>בוחרים </a:t>
            </a:r>
            <a:r>
              <a:rPr lang="he-IL" dirty="0"/>
              <a:t>10 משתתפים למחקר מתוך מאגר של 1000</a:t>
            </a:r>
          </a:p>
          <a:p>
            <a:pPr lvl="1"/>
            <a:r>
              <a:rPr lang="he-IL" dirty="0"/>
              <a:t>אין חשיבות לסדר, אא"כ המשתתף שנבחר ראשון מקבל טיפול אחד, השני טיפול שני, וכו</a:t>
            </a:r>
            <a:r>
              <a:rPr lang="he-IL" dirty="0" smtClean="0"/>
              <a:t>'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27" y="1518478"/>
            <a:ext cx="3889625" cy="219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0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 לבחירה עם/בלי החזרה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19907"/>
            <a:ext cx="10515600" cy="4628518"/>
          </a:xfrm>
        </p:spPr>
        <p:txBody>
          <a:bodyPr>
            <a:normAutofit/>
          </a:bodyPr>
          <a:lstStyle/>
          <a:p>
            <a:r>
              <a:rPr lang="he-IL" dirty="0"/>
              <a:t>בכל הדוגמאות הנ"ל הבחירה </a:t>
            </a:r>
            <a:r>
              <a:rPr lang="he-IL" dirty="0" err="1"/>
              <a:t>היתה</a:t>
            </a:r>
            <a:r>
              <a:rPr lang="he-IL" dirty="0"/>
              <a:t> ללא החזרה</a:t>
            </a:r>
          </a:p>
          <a:p>
            <a:endParaRPr lang="he-IL" dirty="0" smtClean="0"/>
          </a:p>
          <a:p>
            <a:r>
              <a:rPr lang="he-IL" dirty="0" smtClean="0"/>
              <a:t>בחירה </a:t>
            </a:r>
            <a:r>
              <a:rPr lang="he-IL" dirty="0"/>
              <a:t>עם החזרה אינה שכיחה, אבל קלה יותר לניתוח</a:t>
            </a:r>
          </a:p>
          <a:p>
            <a:r>
              <a:rPr lang="he-IL" dirty="0"/>
              <a:t>הבחירות הן בלתי תלויות, ולכן מספר התוצאות הכולל ניתן ע"י כלל הכפל</a:t>
            </a:r>
          </a:p>
          <a:p>
            <a:endParaRPr lang="en-US" dirty="0" smtClean="0"/>
          </a:p>
          <a:p>
            <a:r>
              <a:rPr lang="he-IL" dirty="0" smtClean="0"/>
              <a:t>דוגמאות לבחירה עם החזרה:</a:t>
            </a:r>
          </a:p>
          <a:p>
            <a:pPr lvl="1"/>
            <a:r>
              <a:rPr lang="he-IL" dirty="0" smtClean="0"/>
              <a:t>עשר הגרלות של רולטה (בחירת מספר בין 0 ל- 36)</a:t>
            </a:r>
          </a:p>
          <a:p>
            <a:pPr lvl="1"/>
            <a:r>
              <a:rPr lang="he-IL" dirty="0" smtClean="0"/>
              <a:t>חמש חברות תקשורת בוחרות מישהו לספר לו על המבצע החדש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20" y="2913565"/>
            <a:ext cx="1509980" cy="15099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66" y="4785735"/>
            <a:ext cx="1638487" cy="146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9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/>
              <a:t>הגדרת הסתברות ודוגמאות</a:t>
            </a:r>
          </a:p>
          <a:p>
            <a:pPr lvl="1"/>
            <a:r>
              <a:rPr lang="he-IL" dirty="0"/>
              <a:t>מאורע משלים</a:t>
            </a:r>
            <a:endParaRPr lang="en-US" dirty="0"/>
          </a:p>
          <a:p>
            <a:pPr lvl="1"/>
            <a:r>
              <a:rPr lang="he-IL" dirty="0"/>
              <a:t>תכונות של הסתברות</a:t>
            </a:r>
          </a:p>
          <a:p>
            <a:pPr lvl="1"/>
            <a:r>
              <a:rPr lang="he-IL" dirty="0" smtClean="0"/>
              <a:t>בחירה מתוך קבוצה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צירופים</a:t>
            </a:r>
          </a:p>
          <a:p>
            <a:pPr lvl="1"/>
            <a:r>
              <a:rPr lang="he-IL" dirty="0" smtClean="0"/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6165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בחירה של יותר משני עצמים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272" y="1661902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ראינו עד עכשיו בחירה של שני עצמים (כדורים, קלפים) מתוך מאגר גדול יותר</a:t>
            </a:r>
            <a:endParaRPr lang="he-IL" sz="2400" dirty="0" smtClean="0"/>
          </a:p>
          <a:p>
            <a:r>
              <a:rPr lang="he-IL" dirty="0" smtClean="0"/>
              <a:t>כמה אפשרויות יש לבחור יותר עצמים?</a:t>
            </a:r>
            <a:endParaRPr lang="he-IL" dirty="0"/>
          </a:p>
          <a:p>
            <a:endParaRPr lang="he-IL" sz="2400" dirty="0" smtClean="0"/>
          </a:p>
          <a:p>
            <a:r>
              <a:rPr lang="he-IL" sz="2400" dirty="0" smtClean="0"/>
              <a:t>דוגמא: אנו רוצים לבחור שלושה עצמים מתוך שבעה סך </a:t>
            </a:r>
            <a:r>
              <a:rPr lang="he-IL" sz="2400" dirty="0" err="1" smtClean="0"/>
              <a:t>הכל</a:t>
            </a:r>
            <a:r>
              <a:rPr lang="he-IL" sz="2400" dirty="0" smtClean="0"/>
              <a:t> (ללא החזרה)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914401" y="4717214"/>
            <a:ext cx="4147150" cy="332508"/>
            <a:chOff x="914401" y="4717214"/>
            <a:chExt cx="4147150" cy="332508"/>
          </a:xfrm>
        </p:grpSpPr>
        <p:sp>
          <p:nvSpPr>
            <p:cNvPr id="4" name="Rectangle 3"/>
            <p:cNvSpPr/>
            <p:nvPr/>
          </p:nvSpPr>
          <p:spPr>
            <a:xfrm>
              <a:off x="914401" y="4717214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14766" y="4717214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15132" y="4717214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15498" y="4717214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315869" y="4717214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16240" y="4726449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6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16605" y="4726449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7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070436" y="4723883"/>
            <a:ext cx="4147150" cy="323273"/>
            <a:chOff x="7070436" y="4723883"/>
            <a:chExt cx="4147150" cy="323273"/>
          </a:xfrm>
        </p:grpSpPr>
        <p:sp>
          <p:nvSpPr>
            <p:cNvPr id="13" name="Rectangle 12"/>
            <p:cNvSpPr/>
            <p:nvPr/>
          </p:nvSpPr>
          <p:spPr>
            <a:xfrm>
              <a:off x="7070436" y="4723883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70801" y="4723883"/>
              <a:ext cx="544946" cy="3232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271167" y="4723883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871533" y="4723883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471904" y="4723883"/>
              <a:ext cx="544946" cy="3232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072275" y="4723883"/>
              <a:ext cx="544946" cy="3232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6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672640" y="4723883"/>
              <a:ext cx="544946" cy="32327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7</a:t>
              </a:r>
              <a:endParaRPr lang="en-US" sz="20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22" name="Right Arrow 21"/>
          <p:cNvSpPr/>
          <p:nvPr/>
        </p:nvSpPr>
        <p:spPr>
          <a:xfrm>
            <a:off x="5738117" y="4664103"/>
            <a:ext cx="856533" cy="429491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123508" y="3964789"/>
            <a:ext cx="3764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נבחר שלושה עצמים מתוך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שבעה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33068" y="3961221"/>
            <a:ext cx="3270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בחרנו את העצמים 2, 5, ו- 6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9228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2" grpId="0" animBg="1"/>
      <p:bldP spid="23" grpId="0"/>
      <p:bldP spid="2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מספר הצירופים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4409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מספר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הצירופים</a:t>
                </a:r>
                <a:r>
                  <a:rPr lang="he-IL" sz="2400" dirty="0" smtClean="0"/>
                  <a:t>: מספר האפשרויות לבחור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400" dirty="0" smtClean="0"/>
                  <a:t> עצמים מתוך קבוצה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עצמים </a:t>
                </a:r>
                <a:r>
                  <a:rPr lang="he-IL" sz="2400" b="1" dirty="0" smtClean="0"/>
                  <a:t>ללא החזרה וללא חשיבות לסדר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 dirty="0" err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dirty="0"/>
                  <a:t>  (</a:t>
                </a:r>
                <a:r>
                  <a:rPr lang="en-US" dirty="0"/>
                  <a:t>combinations</a:t>
                </a:r>
                <a:r>
                  <a:rPr lang="he-IL" dirty="0"/>
                  <a:t>)</a:t>
                </a:r>
                <a:endParaRPr lang="he-IL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sz="2400" dirty="0" smtClean="0"/>
                  <a:t> נקרא גם </a:t>
                </a:r>
                <a:r>
                  <a:rPr lang="he-IL" sz="2400" dirty="0" smtClean="0">
                    <a:solidFill>
                      <a:srgbClr val="0033CC"/>
                    </a:solidFill>
                  </a:rPr>
                  <a:t>המקדם הבינומי</a:t>
                </a:r>
                <a:r>
                  <a:rPr lang="he-IL" sz="2400" dirty="0" smtClean="0"/>
                  <a:t> (</a:t>
                </a:r>
                <a:r>
                  <a:rPr lang="en-US" sz="2400" dirty="0" smtClean="0"/>
                  <a:t>binomial coefficient</a:t>
                </a:r>
                <a:r>
                  <a:rPr lang="he-IL" dirty="0" smtClean="0"/>
                  <a:t>; </a:t>
                </a:r>
                <a:r>
                  <a:rPr lang="he-IL" sz="2400" dirty="0" smtClean="0"/>
                  <a:t>בהמשך הקורס נראה מדוע)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הענף </a:t>
                </a:r>
                <a:r>
                  <a:rPr lang="he-IL" dirty="0"/>
                  <a:t>המתמטי העוסק </a:t>
                </a:r>
                <a:r>
                  <a:rPr lang="he-IL" dirty="0" smtClean="0"/>
                  <a:t>בחישובים של גדלים </a:t>
                </a:r>
                <a:r>
                  <a:rPr lang="he-IL" dirty="0"/>
                  <a:t>מסוג זה נקרא </a:t>
                </a:r>
                <a:r>
                  <a:rPr lang="he-IL" dirty="0" err="1">
                    <a:solidFill>
                      <a:srgbClr val="0033CC"/>
                    </a:solidFill>
                  </a:rPr>
                  <a:t>קומבינטוריקה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44095"/>
                <a:ext cx="10515600" cy="4351338"/>
              </a:xfrm>
              <a:blipFill>
                <a:blip r:embed="rId2"/>
                <a:stretch>
                  <a:fillRect l="-174"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407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מהו מספר הצירופים עבור בחירה של תת קבוצה בגודל 2?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4506" y="137496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מספר האפשרויות של בחירת 2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ללא החזרה וללא חשיבות לסדר:</a:t>
                </a:r>
              </a:p>
              <a:p>
                <a:pPr lvl="1"/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אפשרויות לבחור את העצם הראשון</a:t>
                </a:r>
              </a:p>
              <a:p>
                <a:pPr lvl="1"/>
                <a:r>
                  <a:rPr lang="he-IL" dirty="0" smtClean="0"/>
                  <a:t>לאחר שהראשון נבחר,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אפשרויות לבחור את העצם השני</a:t>
                </a:r>
              </a:p>
              <a:p>
                <a:pPr lvl="1"/>
                <a:r>
                  <a:rPr lang="he-IL" dirty="0" smtClean="0"/>
                  <a:t>סה"כ,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אפשרויות</a:t>
                </a:r>
              </a:p>
              <a:p>
                <a:pPr lvl="1"/>
                <a:r>
                  <a:rPr lang="he-IL" dirty="0" smtClean="0"/>
                  <a:t>אבל ספרנו פעמיים כל בחירה, לכן נחלק ב- 2</a:t>
                </a:r>
              </a:p>
              <a:p>
                <a:r>
                  <a:rPr lang="he-IL" dirty="0" smtClean="0"/>
                  <a:t>סה"כ,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אפשרויות</a:t>
                </a:r>
              </a:p>
              <a:p>
                <a:endParaRPr lang="he-IL" dirty="0"/>
              </a:p>
              <a:p>
                <a:r>
                  <a:rPr lang="he-IL" dirty="0" smtClean="0"/>
                  <a:t>מהו מספר האפשרויות במקרה הכללי של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>
                    <a:solidFill>
                      <a:srgbClr val="960000"/>
                    </a:solidFill>
                  </a:rPr>
                  <a:t>בחירה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>
                    <a:solidFill>
                      <a:srgbClr val="960000"/>
                    </a:solidFill>
                  </a:rPr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pPr lvl="1"/>
                <a:r>
                  <a:rPr lang="he-IL" dirty="0" smtClean="0"/>
                  <a:t>ללא החזרה וללא חשיבות לסדר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4506" y="1374963"/>
                <a:ext cx="10515600" cy="4351338"/>
              </a:xfrm>
              <a:blipFill>
                <a:blip r:embed="rId2"/>
                <a:stretch>
                  <a:fillRect t="-168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598522" y="3890193"/>
          <a:ext cx="5733784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9112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819112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819112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819112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819112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819112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819112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2801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 שני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ראשון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56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מספר האפשרויות במקרה הכללי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19107"/>
                <a:ext cx="10515600" cy="456593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נניח כרגע ש</a:t>
                </a:r>
                <a:r>
                  <a:rPr lang="he-IL" b="1" dirty="0" smtClean="0"/>
                  <a:t>יש חשיבות לסדר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אפשרויות לבחור את העצם הראשון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עבור כל עצם שנבחר ראשון,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אפשרויות לבחור את העצם השני</a:t>
                </a:r>
              </a:p>
              <a:p>
                <a:r>
                  <a:rPr lang="he-IL" dirty="0" smtClean="0">
                    <a:solidFill>
                      <a:srgbClr val="0000CC"/>
                    </a:solidFill>
                  </a:rPr>
                  <a:t>בסה"כ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אפשרויות לבחור את שני העצמים הראשונים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עבור </a:t>
                </a:r>
                <a:r>
                  <a:rPr lang="he-IL" dirty="0"/>
                  <a:t>כל </a:t>
                </a:r>
                <a:r>
                  <a:rPr lang="he-IL" dirty="0" smtClean="0"/>
                  <a:t>בחירה של זוג עצמים, </a:t>
                </a:r>
                <a:r>
                  <a:rPr lang="he-IL" dirty="0"/>
                  <a:t>יש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/>
                  <a:t> אפשרויות לבחור את </a:t>
                </a:r>
                <a:r>
                  <a:rPr lang="he-IL" dirty="0" smtClean="0"/>
                  <a:t>העצם השלישי</a:t>
                </a:r>
              </a:p>
              <a:p>
                <a:r>
                  <a:rPr lang="he-IL" dirty="0" smtClean="0">
                    <a:solidFill>
                      <a:srgbClr val="0000CC"/>
                    </a:solidFill>
                  </a:rPr>
                  <a:t>בסה"כ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אפשרויות לבחור את שלושת העצמים הראשונים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00CC"/>
                    </a:solidFill>
                  </a:rPr>
                  <a:t>וכן הלאה</a:t>
                </a:r>
                <a:r>
                  <a:rPr lang="he-IL" dirty="0" smtClean="0"/>
                  <a:t>, עד בחירת העצם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19107"/>
                <a:ext cx="10515600" cy="4565936"/>
              </a:xfrm>
              <a:blipFill>
                <a:blip r:embed="rId2"/>
                <a:stretch>
                  <a:fillRect t="-2136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673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מספר האפשרויות במקרה הכללי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21079" y="4717194"/>
                <a:ext cx="8742595" cy="1418176"/>
              </a:xfrm>
            </p:spPr>
            <p:txBody>
              <a:bodyPr/>
              <a:lstStyle/>
              <a:p>
                <a:r>
                  <a:rPr lang="he-IL" dirty="0" smtClean="0"/>
                  <a:t>מסקנה: מספר האפשרויות לבחור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b="1" dirty="0" smtClean="0"/>
                  <a:t>עם חשיבות לסדר</a:t>
                </a:r>
                <a:r>
                  <a:rPr lang="he-IL" dirty="0" smtClean="0"/>
                  <a:t> הוא: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1079" y="4717194"/>
                <a:ext cx="8742595" cy="1418176"/>
              </a:xfrm>
              <a:blipFill>
                <a:blip r:embed="rId2"/>
                <a:stretch>
                  <a:fillRect l="-1395" t="-5172" r="-1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 Brace 12"/>
          <p:cNvSpPr/>
          <p:nvPr/>
        </p:nvSpPr>
        <p:spPr>
          <a:xfrm rot="16200000">
            <a:off x="7974619" y="3667050"/>
            <a:ext cx="385662" cy="4550976"/>
          </a:xfrm>
          <a:prstGeom prst="leftBrace">
            <a:avLst>
              <a:gd name="adj1" fmla="val 25724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31186" y="6155228"/>
                <a:ext cx="1272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𝑘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איברים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1186" y="6155228"/>
                <a:ext cx="1272528" cy="461665"/>
              </a:xfrm>
              <a:prstGeom prst="rect">
                <a:avLst/>
              </a:prstGeom>
              <a:blipFill>
                <a:blip r:embed="rId3"/>
                <a:stretch>
                  <a:fillRect l="-6220" t="-10667" r="-1435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044184" y="1538744"/>
              <a:ext cx="4986799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0731">
                      <a:extLst>
                        <a:ext uri="{9D8B030D-6E8A-4147-A177-3AD203B41FA5}">
                          <a16:colId xmlns:a16="http://schemas.microsoft.com/office/drawing/2014/main" val="1651037387"/>
                        </a:ext>
                      </a:extLst>
                    </a:gridCol>
                    <a:gridCol w="3986068">
                      <a:extLst>
                        <a:ext uri="{9D8B030D-6E8A-4147-A177-3AD203B41FA5}">
                          <a16:colId xmlns:a16="http://schemas.microsoft.com/office/drawing/2014/main" val="366924822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אפשרויות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90878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50051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08044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0481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91513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76992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⋯(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))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7337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82836640"/>
                  </p:ext>
                </p:extLst>
              </p:nvPr>
            </p:nvGraphicFramePr>
            <p:xfrm>
              <a:off x="4044184" y="1538744"/>
              <a:ext cx="4986799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0731">
                      <a:extLst>
                        <a:ext uri="{9D8B030D-6E8A-4147-A177-3AD203B41FA5}">
                          <a16:colId xmlns:a16="http://schemas.microsoft.com/office/drawing/2014/main" val="1651037387"/>
                        </a:ext>
                      </a:extLst>
                    </a:gridCol>
                    <a:gridCol w="3986068">
                      <a:extLst>
                        <a:ext uri="{9D8B030D-6E8A-4147-A177-3AD203B41FA5}">
                          <a16:colId xmlns:a16="http://schemas.microsoft.com/office/drawing/2014/main" val="366924822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10" t="-9231" r="-400610" b="-6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אפשרויות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908786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5191" t="-109231" r="-305" b="-5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0051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5191" t="-209231" r="-305" b="-4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08044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5191" t="-304545" r="-305" b="-3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04814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5191" t="-410769" r="-305" b="-21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591513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…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769927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10" t="-610769" r="-400610" b="-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5191" t="-610769" r="-305" b="-1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7337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9215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6014" y="1643787"/>
                <a:ext cx="10816318" cy="338496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מספר האפשרויות לבחור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עם חשיבות לסדר:</a:t>
                </a:r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מספר האפשרויות: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האפשרויות: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210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6014" y="1643787"/>
                <a:ext cx="10816318" cy="3384965"/>
              </a:xfrm>
              <a:blipFill>
                <a:blip r:embed="rId2"/>
                <a:stretch>
                  <a:fillRect t="-3063" r="-789" b="-2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אם אין חשיבות לסדר?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207" y="1564721"/>
            <a:ext cx="10690558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הנחנו שיש חשיבות לסדר</a:t>
            </a:r>
          </a:p>
          <a:p>
            <a:r>
              <a:rPr lang="he-IL" dirty="0" smtClean="0"/>
              <a:t>זאת מכיוון ש</a:t>
            </a:r>
            <a:r>
              <a:rPr lang="he-IL" sz="2400" dirty="0" smtClean="0"/>
              <a:t>הביטוי שקיבלנו נותן את מספר </a:t>
            </a:r>
            <a:r>
              <a:rPr lang="he-IL" dirty="0" smtClean="0"/>
              <a:t>האפשרויות</a:t>
            </a:r>
            <a:r>
              <a:rPr lang="he-IL" sz="2400" dirty="0" smtClean="0"/>
              <a:t> כאשר אנו סופרים גם בחירות אשר ההבדל היחיד ביניהן הוא רק בסדר שבו נבחרו העצמים</a:t>
            </a:r>
          </a:p>
          <a:p>
            <a:r>
              <a:rPr lang="he-IL" dirty="0" smtClean="0"/>
              <a:t>למשל, אם בחרנו את העצם ה- 2 ואז את ה- 5, או את העצם ה- 5 ואז את ה- 2</a:t>
            </a:r>
          </a:p>
          <a:p>
            <a:endParaRPr lang="he-IL" dirty="0" smtClean="0"/>
          </a:p>
          <a:p>
            <a:r>
              <a:rPr lang="he-IL" dirty="0" smtClean="0"/>
              <a:t>אבל אם </a:t>
            </a:r>
            <a:r>
              <a:rPr lang="he-IL" b="1" dirty="0" smtClean="0"/>
              <a:t>אין חשיבות לסדר</a:t>
            </a:r>
            <a:r>
              <a:rPr lang="he-IL" dirty="0" smtClean="0"/>
              <a:t>, יצא שספרנו פעמיים את אותה סדרה</a:t>
            </a:r>
            <a:endParaRPr lang="en-US" dirty="0" smtClean="0"/>
          </a:p>
          <a:p>
            <a:endParaRPr lang="en-US" sz="2400" dirty="0" smtClean="0"/>
          </a:p>
          <a:p>
            <a:r>
              <a:rPr lang="he-IL" sz="2400" dirty="0" smtClean="0"/>
              <a:t>דוגמא: סופרים 6 פעמים בחירה של עצמים </a:t>
            </a:r>
            <a:r>
              <a:rPr lang="en-US" dirty="0" smtClean="0"/>
              <a:t>2,5,6</a:t>
            </a:r>
            <a:endParaRPr lang="en-US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009964" y="3914992"/>
          <a:ext cx="2011364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9182">
                  <a:extLst>
                    <a:ext uri="{9D8B030D-6E8A-4147-A177-3AD203B41FA5}">
                      <a16:colId xmlns:a16="http://schemas.microsoft.com/office/drawing/2014/main" val="2586286010"/>
                    </a:ext>
                  </a:extLst>
                </a:gridCol>
                <a:gridCol w="1092182">
                  <a:extLst>
                    <a:ext uri="{9D8B030D-6E8A-4147-A177-3AD203B41FA5}">
                      <a16:colId xmlns:a16="http://schemas.microsoft.com/office/drawing/2014/main" val="3087560859"/>
                    </a:ext>
                  </a:extLst>
                </a:gridCol>
              </a:tblGrid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2,5,6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952539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2,6,5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7890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5,2,6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64315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5,6,2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478336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6,2,5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674741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6,5,2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820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531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אם אין חשיבות לסדר?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922530"/>
            <a:ext cx="10515600" cy="902864"/>
          </a:xfrm>
        </p:spPr>
        <p:txBody>
          <a:bodyPr>
            <a:normAutofit/>
          </a:bodyPr>
          <a:lstStyle/>
          <a:p>
            <a:r>
              <a:rPr lang="he-IL" dirty="0" smtClean="0"/>
              <a:t>סופרים 24 פעמים בחירות של עצמים 1,2,5,7</a:t>
            </a:r>
            <a:endParaRPr lang="he-IL" sz="2400" dirty="0" smtClean="0"/>
          </a:p>
          <a:p>
            <a:endParaRPr lang="he-IL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693504" y="3071191"/>
          <a:ext cx="7246792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2586286010"/>
                    </a:ext>
                  </a:extLst>
                </a:gridCol>
                <a:gridCol w="974698">
                  <a:extLst>
                    <a:ext uri="{9D8B030D-6E8A-4147-A177-3AD203B41FA5}">
                      <a16:colId xmlns:a16="http://schemas.microsoft.com/office/drawing/2014/main" val="308756085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064957728"/>
                    </a:ext>
                  </a:extLst>
                </a:gridCol>
                <a:gridCol w="974698">
                  <a:extLst>
                    <a:ext uri="{9D8B030D-6E8A-4147-A177-3AD203B41FA5}">
                      <a16:colId xmlns:a16="http://schemas.microsoft.com/office/drawing/2014/main" val="159657872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741683471"/>
                    </a:ext>
                  </a:extLst>
                </a:gridCol>
                <a:gridCol w="974698">
                  <a:extLst>
                    <a:ext uri="{9D8B030D-6E8A-4147-A177-3AD203B41FA5}">
                      <a16:colId xmlns:a16="http://schemas.microsoft.com/office/drawing/2014/main" val="1389699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670254768"/>
                    </a:ext>
                  </a:extLst>
                </a:gridCol>
                <a:gridCol w="974698">
                  <a:extLst>
                    <a:ext uri="{9D8B030D-6E8A-4147-A177-3AD203B41FA5}">
                      <a16:colId xmlns:a16="http://schemas.microsoft.com/office/drawing/2014/main" val="3088970794"/>
                    </a:ext>
                  </a:extLst>
                </a:gridCol>
              </a:tblGrid>
              <a:tr h="2641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1,2,5,7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2,1,5,7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5,1,2,7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7,1,2,5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952539"/>
                  </a:ext>
                </a:extLst>
              </a:tr>
              <a:tr h="2641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1,2,7,5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2,1,7,5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5,1,7,2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7,1,5,2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7890"/>
                  </a:ext>
                </a:extLst>
              </a:tr>
              <a:tr h="2641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1,5,2,7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2,5,1,7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5,2,1,7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7,2,1,5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64315"/>
                  </a:ext>
                </a:extLst>
              </a:tr>
              <a:tr h="2641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1,5,7,2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2,5,7,1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5,2,7,1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7,2,5,1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478336"/>
                  </a:ext>
                </a:extLst>
              </a:tr>
              <a:tr h="2641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1,7,2,5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2,7,1,5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5,7,1,2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7,5,1,2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674741"/>
                  </a:ext>
                </a:extLst>
              </a:tr>
              <a:tr h="26412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1,7,5,2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2,7,5,1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5,7,2,1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7,5,2,1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820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44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כמה ספירות כפולות יש?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נתבונן במקרה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he-IL" dirty="0" smtClean="0"/>
                  <a:t>, כאשר העצמים שבחרנו הם 2,5,6</a:t>
                </a:r>
              </a:p>
              <a:p>
                <a:r>
                  <a:rPr lang="he-IL" dirty="0" smtClean="0"/>
                  <a:t>יש 3 אפשרויות לבחור את העצם הראשון (אחד מתוך 2,5,6)</a:t>
                </a:r>
              </a:p>
              <a:p>
                <a:r>
                  <a:rPr lang="he-IL" dirty="0" smtClean="0"/>
                  <a:t>ברגע שבחרנו את הראשון (נניח 2), יש שתי אפשרויות לבחור את העצם השני (5 או 6)</a:t>
                </a:r>
              </a:p>
              <a:p>
                <a:r>
                  <a:rPr lang="he-IL" dirty="0" smtClean="0"/>
                  <a:t>ברגע שבחרנו את השני (נניח 6), יש רק אפשרות אחת לבחור את העצם השלישי (5)</a:t>
                </a:r>
              </a:p>
              <a:p>
                <a:endParaRPr lang="he-IL" dirty="0"/>
              </a:p>
              <a:p>
                <a:r>
                  <a:rPr lang="he-IL" dirty="0" smtClean="0"/>
                  <a:t>סה"כ, יש 3 אפשרויות לבחירה הראשונה</a:t>
                </a:r>
              </a:p>
              <a:p>
                <a:r>
                  <a:rPr lang="he-IL" dirty="0" smtClean="0"/>
                  <a:t>לכל בחירה ראשונה יש 2 אפשרויות לבחירה שנייה</a:t>
                </a:r>
              </a:p>
              <a:p>
                <a:r>
                  <a:rPr lang="he-IL" dirty="0" smtClean="0"/>
                  <a:t>לכל בחירה שנייה יש רק אפשרות אחת לבחירה השלישית</a:t>
                </a:r>
              </a:p>
              <a:p>
                <a:r>
                  <a:rPr lang="he-IL" dirty="0" smtClean="0"/>
                  <a:t>סה"כ </a:t>
                </a:r>
                <a:r>
                  <a:rPr lang="en-US" dirty="0" smtClean="0"/>
                  <a:t>3*2*1=6</a:t>
                </a:r>
                <a:r>
                  <a:rPr lang="he-IL" dirty="0" smtClean="0"/>
                  <a:t> אפשרויות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367864" y="3829842"/>
          <a:ext cx="2011364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9182">
                  <a:extLst>
                    <a:ext uri="{9D8B030D-6E8A-4147-A177-3AD203B41FA5}">
                      <a16:colId xmlns:a16="http://schemas.microsoft.com/office/drawing/2014/main" val="2586286010"/>
                    </a:ext>
                  </a:extLst>
                </a:gridCol>
                <a:gridCol w="1092182">
                  <a:extLst>
                    <a:ext uri="{9D8B030D-6E8A-4147-A177-3AD203B41FA5}">
                      <a16:colId xmlns:a16="http://schemas.microsoft.com/office/drawing/2014/main" val="3087560859"/>
                    </a:ext>
                  </a:extLst>
                </a:gridCol>
              </a:tblGrid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2,5,6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952539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2,6,5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87890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5,2,6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664315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5,6,2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478336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6,2,5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674741"/>
                  </a:ext>
                </a:extLst>
              </a:tr>
              <a:tr h="3806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6,5,2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820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22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כמה פעמים ספרנו כל סדרה במקרה הכללי?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58760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במקרה הכללי, בחרנו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</a:t>
                </a:r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אפשרויות לבחור את העצם שיהיה ראשון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לכל בחירה של העצם הראשון,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אפשרויות לבחור את העצם השני</a:t>
                </a:r>
              </a:p>
              <a:p>
                <a:r>
                  <a:rPr lang="he-IL" dirty="0" smtClean="0"/>
                  <a:t>סה"כ,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אפשרויות לבחור את שני העצמים הראשונים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לכל בחירה של שני העצמים הראשונים,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אפשרויות לבחור את העצם השלישי</a:t>
                </a:r>
              </a:p>
              <a:p>
                <a:r>
                  <a:rPr lang="he-IL" dirty="0" smtClean="0"/>
                  <a:t>סה"כ,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אפשרויות לבחור את שלושת העצמים הראשונים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וכן הלאה... עד הבחירה של העצם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, עבורו יש אפשרות אחת בלבד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587601"/>
              </a:xfrm>
              <a:blipFill>
                <a:blip r:embed="rId2"/>
                <a:stretch>
                  <a:fillRect t="-1594" r="-812" b="-1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86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כמה פעמים ספרנו כל סדרה במקרה הכללי?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4674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בסיכום,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עצמים:</a:t>
                </a:r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דרכים בהם היינו יכולים לבחור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העצמים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המכפלה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/>
                  <a:t> נקראת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>
                    <a:solidFill>
                      <a:srgbClr val="0000CC"/>
                    </a:solidFill>
                  </a:rPr>
                  <a:t> עצרת</a:t>
                </a:r>
                <a:r>
                  <a:rPr lang="he-IL" dirty="0"/>
                  <a:t> (</a:t>
                </a:r>
                <a:r>
                  <a:rPr lang="en-US" dirty="0"/>
                  <a:t>factorial</a:t>
                </a:r>
                <a:r>
                  <a:rPr lang="he-IL" dirty="0"/>
                  <a:t>)</a:t>
                </a:r>
              </a:p>
              <a:p>
                <a:r>
                  <a:rPr lang="he-IL" dirty="0"/>
                  <a:t>סימון: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46746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4999265"/>
                  </p:ext>
                </p:extLst>
              </p:nvPr>
            </p:nvGraphicFramePr>
            <p:xfrm>
              <a:off x="1329634" y="3722415"/>
              <a:ext cx="4766365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4378">
                      <a:extLst>
                        <a:ext uri="{9D8B030D-6E8A-4147-A177-3AD203B41FA5}">
                          <a16:colId xmlns:a16="http://schemas.microsoft.com/office/drawing/2014/main" val="3834935329"/>
                        </a:ext>
                      </a:extLst>
                    </a:gridCol>
                    <a:gridCol w="3791987">
                      <a:extLst>
                        <a:ext uri="{9D8B030D-6E8A-4147-A177-3AD203B41FA5}">
                          <a16:colId xmlns:a16="http://schemas.microsoft.com/office/drawing/2014/main" val="169664959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!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673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43957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979085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55448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7293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120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64459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6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720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6727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4999265"/>
                  </p:ext>
                </p:extLst>
              </p:nvPr>
            </p:nvGraphicFramePr>
            <p:xfrm>
              <a:off x="1329634" y="3722415"/>
              <a:ext cx="4766365" cy="2773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74378">
                      <a:extLst>
                        <a:ext uri="{9D8B030D-6E8A-4147-A177-3AD203B41FA5}">
                          <a16:colId xmlns:a16="http://schemas.microsoft.com/office/drawing/2014/main" val="3834935329"/>
                        </a:ext>
                      </a:extLst>
                    </a:gridCol>
                    <a:gridCol w="3791987">
                      <a:extLst>
                        <a:ext uri="{9D8B030D-6E8A-4147-A177-3AD203B41FA5}">
                          <a16:colId xmlns:a16="http://schemas.microsoft.com/office/drawing/2014/main" val="169664959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25" t="-1538" r="-390625" b="-6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884" t="-1538" r="-482" b="-6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6734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884" t="-101538" r="-482" b="-5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439578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884" t="-201538" r="-482" b="-4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790853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884" t="-296970" r="-482" b="-3212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554484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884" t="-403077" r="-482" b="-2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487293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884" t="-503077" r="-482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644599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5884" t="-603077" r="-482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672701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8625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3199"/>
                <a:ext cx="10515600" cy="399125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solidFill>
                      <a:srgbClr val="0000CC"/>
                    </a:solidFill>
                  </a:rPr>
                  <a:t>נשים לב: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כל הנ"ל מדובר לאחר שאנחנו כבר יודעים אילו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נבחרו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מדובר רק על הסדר היחסי שבו בחרנו את אותם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קיבלנו שכל בחירה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ניתנת להגעה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he-IL" dirty="0" smtClean="0"/>
                  <a:t> דרכים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כלומר ספרנו כל בחירה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he-IL" dirty="0" smtClean="0"/>
                  <a:t> פעמים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3199"/>
                <a:ext cx="10515600" cy="3991253"/>
              </a:xfrm>
              <a:blipFill>
                <a:blip r:embed="rId2"/>
                <a:stretch>
                  <a:fillRect t="-259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076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מספר הצירופים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2100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למעשה סיימנו את החישוב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 אפשרויות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אבל כל סדרה מסוימת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מקומות נספרת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he-IL" dirty="0" smtClean="0"/>
                  <a:t>  פעמים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לכן, מספר האפשרויות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ללא חשיבות לסדר הוא:</a:t>
                </a:r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⋯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21006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002037" y="4548770"/>
            <a:ext cx="4343400" cy="115293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10154" y="4766308"/>
                <a:ext cx="4623370" cy="1206036"/>
              </a:xfrm>
              <a:prstGeom prst="rect">
                <a:avLst/>
              </a:prstGeom>
              <a:ln w="19050"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סימון נוסף למקדם הבינומי: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קוראים: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מעל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742950" lvl="1" indent="-285750" algn="r" rtl="1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“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choose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”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154" y="4766308"/>
                <a:ext cx="4623370" cy="1206036"/>
              </a:xfrm>
              <a:prstGeom prst="rect">
                <a:avLst/>
              </a:prstGeom>
              <a:blipFill>
                <a:blip r:embed="rId3"/>
                <a:stretch>
                  <a:fillRect r="-1577" b="-6965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153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המקדם הבינומי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7689" y="1574660"/>
                <a:ext cx="10620850" cy="4905653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ניתן להשתמש בסימון העצרת על מנת לפשט את המקדם הבינומי:</a:t>
                </a:r>
                <a:endParaRPr lang="en-US" sz="2400" dirty="0" smtClean="0"/>
              </a:p>
              <a:p>
                <a:endParaRPr lang="he-IL" sz="240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⋯(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he-IL" sz="240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  ⋅  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!  ⋅  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⋯ 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den>
                    </m:f>
                  </m:oMath>
                </a14:m>
                <a:endParaRPr lang="he-IL" sz="240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 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algn="r"/>
                <a:endParaRPr lang="he-IL" dirty="0" smtClean="0"/>
              </a:p>
              <a:p>
                <a:pPr algn="r"/>
                <a:r>
                  <a:rPr lang="he-IL" dirty="0" smtClean="0"/>
                  <a:t>בסיכום: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algn="l" rtl="0"/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7689" y="1574660"/>
                <a:ext cx="10620850" cy="4905653"/>
              </a:xfrm>
              <a:blipFill>
                <a:blip r:embed="rId2"/>
                <a:stretch>
                  <a:fillRect t="-1615" r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961242" y="3071192"/>
                <a:ext cx="294489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64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הכפלנו את המונה והמכנה ב-</a:t>
                </a:r>
                <a:endParaRPr lang="en-US" sz="2000" dirty="0" smtClean="0">
                  <a:solidFill>
                    <a:srgbClr val="64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e>
                      </m:d>
                      <m:d>
                        <m:dPr>
                          <m:ctrlP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640000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⋯</m:t>
                      </m:r>
                      <m:r>
                        <a:rPr lang="en-US" sz="2000" b="0" i="1" smtClean="0">
                          <a:solidFill>
                            <a:srgbClr val="64000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64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242" y="3071192"/>
                <a:ext cx="2944896" cy="707886"/>
              </a:xfrm>
              <a:prstGeom prst="rect">
                <a:avLst/>
              </a:prstGeom>
              <a:blipFill>
                <a:blip r:embed="rId3"/>
                <a:stretch>
                  <a:fillRect t="-6034" r="-2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69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המקדם הבינומי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8605" y="1501450"/>
                <a:ext cx="10515600" cy="4820518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דוגמאות: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sz="2400" dirty="0" smtClean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sz="2400" dirty="0" smtClean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5040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)!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605" y="1501450"/>
                <a:ext cx="10515600" cy="4820518"/>
              </a:xfrm>
              <a:blipFill>
                <a:blip r:embed="rId2"/>
                <a:stretch>
                  <a:fillRect t="-164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26953" y="5275482"/>
                <a:ext cx="18277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dirty="0" smtClean="0">
                    <a:solidFill>
                      <a:srgbClr val="00206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ע"פ הגדרה,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!=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6953" y="5275482"/>
                <a:ext cx="1827744" cy="369332"/>
              </a:xfrm>
              <a:prstGeom prst="rect">
                <a:avLst/>
              </a:prstGeom>
              <a:blipFill>
                <a:blip r:embed="rId3"/>
                <a:stretch>
                  <a:fillRect t="-8197" r="-300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98474" y="1813969"/>
                <a:ext cx="3037435" cy="835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!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474" y="1813969"/>
                <a:ext cx="3037435" cy="835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918481" y="3470304"/>
            <a:ext cx="51135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המקדם הבינומי פותח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בעולם המערבי לראשונה ע"י פסקל, אם כי היה ידוע קודם בסין, הודו, ופרס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גם מופיע בנוסחאות של ניוטון</a:t>
            </a:r>
          </a:p>
        </p:txBody>
      </p:sp>
    </p:spTree>
    <p:extLst>
      <p:ext uri="{BB962C8B-B14F-4D97-AF65-F5344CB8AC3E}">
        <p14:creationId xmlns:p14="http://schemas.microsoft.com/office/powerpoint/2010/main" val="210598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של המקדם הבינומי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417854"/>
              </a:xfrm>
            </p:spPr>
            <p:txBody>
              <a:bodyPr>
                <a:normAutofit/>
              </a:bodyPr>
              <a:lstStyle/>
              <a:p>
                <a:pPr marL="342900" indent="-342900"/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pPr marL="800100" lvl="1" indent="-342900"/>
                <a:r>
                  <a:rPr lang="he-IL" dirty="0" smtClean="0"/>
                  <a:t>יש רק אפשרות אחת לבחור 0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עצמים</a:t>
                </a:r>
                <a:endParaRPr lang="he-IL" dirty="0"/>
              </a:p>
              <a:p>
                <a:pPr marL="342900" indent="-342900"/>
                <a:endParaRPr lang="en-US" dirty="0"/>
              </a:p>
              <a:p>
                <a:pPr marL="342900" indent="-342900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pPr marL="800100" lvl="1" indent="-342900"/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אפשרויות לבחור עצם אחד</a:t>
                </a:r>
              </a:p>
              <a:p>
                <a:pPr marL="800100" lvl="1" indent="-342900"/>
                <a:r>
                  <a:rPr lang="he-IL" dirty="0" smtClean="0"/>
                  <a:t>בחירה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עצמים שקולה לסימון של עצם אחד ש</a:t>
                </a:r>
                <a:r>
                  <a:rPr lang="he-IL" b="1" dirty="0" smtClean="0"/>
                  <a:t>לא נבחר</a:t>
                </a:r>
                <a:r>
                  <a:rPr lang="he-IL" dirty="0" smtClean="0"/>
                  <a:t> – שוב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אפשרויות</a:t>
                </a:r>
                <a:endParaRPr lang="he-IL" dirty="0"/>
              </a:p>
              <a:p>
                <a:pPr marL="342900" indent="-342900"/>
                <a:endParaRPr lang="en-US" dirty="0"/>
              </a:p>
              <a:p>
                <a:pPr marL="342900" indent="-342900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pPr marL="800100" lvl="1" indent="-342900"/>
                <a:r>
                  <a:rPr lang="he-IL" dirty="0" smtClean="0"/>
                  <a:t>בחירה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שקולה לסימון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העצמים שלא יבחרו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417854"/>
              </a:xfrm>
              <a:blipFill>
                <a:blip r:embed="rId2"/>
                <a:stretch>
                  <a:fillRect t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58706" y="1654173"/>
                <a:ext cx="3037435" cy="835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!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706" y="1654173"/>
                <a:ext cx="3037435" cy="835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178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בד"כ יותר קל לחשב ע"פ </a:t>
                </a:r>
                <a:r>
                  <a:rPr lang="he-IL" dirty="0" err="1" smtClean="0"/>
                  <a:t>הנוסחא</a:t>
                </a:r>
                <a:r>
                  <a:rPr lang="he-IL" dirty="0" smtClean="0"/>
                  <a:t> המקורית: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פשוט צריך לזכור שבמונה המכפלה מתחילה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ושיש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גורמים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דוגמאות:</a:t>
                </a:r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 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210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7920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330</m:t>
                    </m:r>
                  </m:oMath>
                </a14:m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255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משולש פסקל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6195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sz="2400" dirty="0" smtClean="0"/>
                  <a:t>מקשר באופן גרפי בין המקדם הבינומי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400" dirty="0" smtClean="0"/>
                  <a:t> למקדמים ב-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619530"/>
              </a:xfrm>
              <a:blipFill>
                <a:blip r:embed="rId3"/>
                <a:stretch>
                  <a:fillRect t="-1176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65" y="2741080"/>
            <a:ext cx="24765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126" y="2686842"/>
            <a:ext cx="5495411" cy="36174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424539" y="2650837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539" y="2650837"/>
                <a:ext cx="10036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830936" y="3093481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936" y="3093481"/>
                <a:ext cx="100367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218868" y="3582305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68" y="3582305"/>
                <a:ext cx="100367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652977" y="4034185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977" y="4034185"/>
                <a:ext cx="100367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050138" y="4504538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138" y="4504538"/>
                <a:ext cx="100367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315342" y="4938795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5342" y="4938795"/>
                <a:ext cx="100367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740207" y="5400460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0207" y="5400460"/>
                <a:ext cx="100367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165072" y="5861132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7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5072" y="5861132"/>
                <a:ext cx="100367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60792" y="3148273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792" y="3148273"/>
                <a:ext cx="86684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008201" y="3148273"/>
                <a:ext cx="866839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201" y="3148273"/>
                <a:ext cx="866839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815351" y="3631595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351" y="3631595"/>
                <a:ext cx="866840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584247" y="3631595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247" y="3631595"/>
                <a:ext cx="866840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353143" y="3631595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143" y="3631595"/>
                <a:ext cx="866840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467708" y="408594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708" y="4085941"/>
                <a:ext cx="866840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224791" y="408594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791" y="4085941"/>
                <a:ext cx="866840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981874" y="408594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874" y="4085941"/>
                <a:ext cx="866840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738958" y="409001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958" y="4090012"/>
                <a:ext cx="866840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564713" y="2688234"/>
                <a:ext cx="866839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713" y="2688234"/>
                <a:ext cx="866839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34824" y="454283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824" y="4542831"/>
                <a:ext cx="866840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89146" y="454283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146" y="4542831"/>
                <a:ext cx="866840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43468" y="454283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468" y="4542831"/>
                <a:ext cx="866840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397790" y="454283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7790" y="4542831"/>
                <a:ext cx="866840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52111" y="4542831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2111" y="4542831"/>
                <a:ext cx="866840" cy="40011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768446" y="498361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446" y="4983612"/>
                <a:ext cx="866840" cy="40011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97569" y="498361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569" y="4983612"/>
                <a:ext cx="866840" cy="40011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26692" y="498361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692" y="4983612"/>
                <a:ext cx="866840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955815" y="498361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815" y="4983612"/>
                <a:ext cx="866840" cy="40011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684938" y="498361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938" y="4983612"/>
                <a:ext cx="866840" cy="40011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414059" y="498361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059" y="4983612"/>
                <a:ext cx="866840" cy="40011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55163" y="544242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163" y="5442422"/>
                <a:ext cx="866840" cy="400110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178500" y="544242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500" y="5442422"/>
                <a:ext cx="866840" cy="400110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901837" y="544242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837" y="5442422"/>
                <a:ext cx="866840" cy="4001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25174" y="544242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174" y="5442422"/>
                <a:ext cx="866840" cy="400110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348511" y="544242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511" y="5442422"/>
                <a:ext cx="866840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071848" y="544242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848" y="5442422"/>
                <a:ext cx="866840" cy="40011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95186" y="544242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186" y="5442422"/>
                <a:ext cx="866840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131047" y="591514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047" y="5915148"/>
                <a:ext cx="866840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865245" y="591514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245" y="5915148"/>
                <a:ext cx="866840" cy="40011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99443" y="5924575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443" y="5924575"/>
                <a:ext cx="866840" cy="400110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333641" y="591514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641" y="5915148"/>
                <a:ext cx="866840" cy="400110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067839" y="591514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839" y="5915148"/>
                <a:ext cx="866840" cy="400110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802037" y="591514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037" y="5915148"/>
                <a:ext cx="866840" cy="400110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536235" y="591514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6235" y="5915148"/>
                <a:ext cx="866840" cy="400110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9270430" y="591514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7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430" y="5915148"/>
                <a:ext cx="866840" cy="400110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558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מדוע משולש פסקל מתקיים?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כדי לבנות את המשולש: ערכי הקצה הם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sz="2400" dirty="0" smtClean="0"/>
              </a:p>
              <a:p>
                <a:r>
                  <a:rPr lang="he-IL" dirty="0" smtClean="0"/>
                  <a:t>הערכים הפנימיים צריכים לקיים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e-IL" sz="2400" dirty="0" smtClean="0"/>
              </a:p>
              <a:p>
                <a:pPr lvl="1"/>
                <a:r>
                  <a:rPr lang="he-IL" dirty="0" smtClean="0"/>
                  <a:t>כלומר הערך בשורה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הוא סכום הערכים בשורה הקודמת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 במקומות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9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66"/>
          <a:stretch/>
        </p:blipFill>
        <p:spPr>
          <a:xfrm>
            <a:off x="3925256" y="3683436"/>
            <a:ext cx="5495411" cy="27070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7019097" y="3640904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097" y="3640904"/>
                <a:ext cx="100367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7425494" y="4083548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494" y="4083548"/>
                <a:ext cx="10036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7813426" y="4572372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426" y="4572372"/>
                <a:ext cx="100367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8247535" y="5024252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535" y="5024252"/>
                <a:ext cx="100367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8644696" y="5494605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696" y="5494605"/>
                <a:ext cx="100367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8909900" y="5928862"/>
                <a:ext cx="10036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00" y="5928862"/>
                <a:ext cx="100367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5755350" y="4138340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350" y="4138340"/>
                <a:ext cx="866840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6602759" y="4138340"/>
                <a:ext cx="866839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759" y="4138340"/>
                <a:ext cx="866839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5409909" y="462166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909" y="4621662"/>
                <a:ext cx="86684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6178805" y="462166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805" y="4621662"/>
                <a:ext cx="86684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6947701" y="4621662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701" y="4621662"/>
                <a:ext cx="866840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5062266" y="507600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266" y="5076008"/>
                <a:ext cx="866840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819349" y="507600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349" y="5076008"/>
                <a:ext cx="866840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6576432" y="507600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6432" y="5076008"/>
                <a:ext cx="866840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7333516" y="5080079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516" y="5080079"/>
                <a:ext cx="866840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6159271" y="3678301"/>
                <a:ext cx="866839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271" y="3678301"/>
                <a:ext cx="866839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4729382" y="553289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382" y="5532898"/>
                <a:ext cx="866840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5483704" y="553289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704" y="5532898"/>
                <a:ext cx="866840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6238026" y="553289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026" y="5532898"/>
                <a:ext cx="866840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6992348" y="553289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348" y="5532898"/>
                <a:ext cx="866840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7746669" y="5532898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669" y="5532898"/>
                <a:ext cx="866840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4363004" y="5973679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004" y="5973679"/>
                <a:ext cx="866840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5092127" y="5973679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127" y="5973679"/>
                <a:ext cx="866840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5821250" y="5973679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250" y="5973679"/>
                <a:ext cx="866840" cy="40011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6550373" y="5973679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373" y="5973679"/>
                <a:ext cx="866840" cy="40011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7279496" y="5973679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9496" y="5973679"/>
                <a:ext cx="866840" cy="40011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8008617" y="5973679"/>
                <a:ext cx="8668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𝑘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0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617" y="5973679"/>
                <a:ext cx="866840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451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מדוע משולש פסקל מתקיים?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האם נכון כי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ניתן להוכיח באופן אלגברי </a:t>
                </a:r>
                <a:r>
                  <a:rPr lang="he-IL" sz="2000" dirty="0" smtClean="0"/>
                  <a:t>(רשות: דורש קצת מאמץ אבל אפשרי)</a:t>
                </a:r>
                <a:endParaRPr lang="he-IL" dirty="0" smtClean="0"/>
              </a:p>
              <a:p>
                <a:r>
                  <a:rPr lang="he-IL" dirty="0" smtClean="0"/>
                  <a:t>נראה הוכחה "קומבינטורית"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נתחיל עם דוגמא:</a:t>
                </a:r>
                <a:r>
                  <a:rPr lang="en-US" dirty="0" smtClean="0"/>
                  <a:t> </a:t>
                </a:r>
                <a:r>
                  <a:rPr lang="he-IL" dirty="0" smtClean="0"/>
                  <a:t>רוצים לבחור 5 סטודנטים </a:t>
                </a:r>
                <a:r>
                  <a:rPr lang="he-IL" dirty="0" err="1" smtClean="0"/>
                  <a:t>לועד</a:t>
                </a:r>
                <a:r>
                  <a:rPr lang="he-IL" dirty="0" smtClean="0"/>
                  <a:t> הכיתה, מתוך 20 סך </a:t>
                </a:r>
                <a:r>
                  <a:rPr lang="he-IL" dirty="0" err="1" smtClean="0"/>
                  <a:t>הכל</a:t>
                </a:r>
                <a:endParaRPr lang="he-IL" dirty="0" smtClean="0"/>
              </a:p>
              <a:p>
                <a:r>
                  <a:rPr lang="he-IL" dirty="0" smtClean="0"/>
                  <a:t>סטודנט אחד היה בחו"ל, לכן קודם כל החלטנו האם בחרנו אותו</a:t>
                </a:r>
              </a:p>
              <a:p>
                <a:r>
                  <a:rPr lang="he-IL" dirty="0" smtClean="0"/>
                  <a:t>אם בחרנו אותו, נבחר 4 מתוך ה- 19 הנותרים</a:t>
                </a:r>
              </a:p>
              <a:p>
                <a:r>
                  <a:rPr lang="he-IL" dirty="0" smtClean="0"/>
                  <a:t>אם לא בחרנו אותו, נבחר 5 מתוך ה- 19 הנותרים</a:t>
                </a:r>
              </a:p>
              <a:p>
                <a:endParaRPr lang="he-IL" dirty="0" smtClean="0"/>
              </a:p>
              <a:p>
                <a:endParaRPr lang="en-US" dirty="0"/>
              </a:p>
              <a:p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700" r="-812" b="-8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259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הוכחת המשפט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באופן כללי, כדי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ראשית נסתכל האם בחרנו את העצם הראשון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כעת שתי אפשרויות</a:t>
                </a:r>
              </a:p>
              <a:p>
                <a:r>
                  <a:rPr lang="he-IL" dirty="0" smtClean="0"/>
                  <a:t>אם בחרנו את העצם הראשון, נשאר לנו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 smtClean="0"/>
                  <a:t> אפשרויות</a:t>
                </a:r>
              </a:p>
              <a:p>
                <a:r>
                  <a:rPr lang="he-IL" dirty="0"/>
                  <a:t>אם לא בחרנו את העצם הראשון, נשאר לנו לבחור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/>
                  <a:t> מתוך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אפשרויות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סה"כ, אנחנו חייבים להגיע ל-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 smtClean="0"/>
                  <a:t> אפשרויות (מכיוון שזה מס' האפשרויות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en-US" dirty="0"/>
              </a:p>
              <a:p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681" r="-812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75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בְּלֶז</a:t>
            </a:r>
            <a:r>
              <a:rPr lang="he-IL" dirty="0" smtClean="0"/>
              <a:t> פסקל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798" y="1727199"/>
            <a:ext cx="9000067" cy="4351338"/>
          </a:xfrm>
        </p:spPr>
        <p:txBody>
          <a:bodyPr/>
          <a:lstStyle/>
          <a:p>
            <a:r>
              <a:rPr lang="he-IL" dirty="0" smtClean="0"/>
              <a:t>מאבות תורת ההסתברות</a:t>
            </a:r>
          </a:p>
          <a:p>
            <a:endParaRPr lang="he-IL" dirty="0" smtClean="0"/>
          </a:p>
          <a:p>
            <a:r>
              <a:rPr lang="he-IL" sz="2000" dirty="0" smtClean="0"/>
              <a:t>פיתח עקרונות בסיסיים בהסתברות </a:t>
            </a:r>
            <a:r>
              <a:rPr lang="he-IL" sz="2000" dirty="0" err="1" smtClean="0"/>
              <a:t>ובקומבינטוריקה</a:t>
            </a:r>
            <a:r>
              <a:rPr lang="he-IL" sz="2000" dirty="0" smtClean="0"/>
              <a:t> </a:t>
            </a:r>
            <a:r>
              <a:rPr lang="he-IL" sz="1800" dirty="0" smtClean="0"/>
              <a:t>(משולש פסקל)</a:t>
            </a:r>
          </a:p>
          <a:p>
            <a:r>
              <a:rPr lang="he-IL" sz="2000" dirty="0" smtClean="0"/>
              <a:t>ידועים בעיקר מכתביו בנושא הסתברות לפייר דה-פֶרמָה</a:t>
            </a:r>
          </a:p>
          <a:p>
            <a:r>
              <a:rPr lang="he-IL" sz="2000" dirty="0" smtClean="0"/>
              <a:t>גילה חוקים בהידרוסטטיקה</a:t>
            </a:r>
          </a:p>
          <a:p>
            <a:r>
              <a:rPr lang="he-IL" sz="2000" dirty="0" smtClean="0"/>
              <a:t>בנה מכונות חישוב מכניות</a:t>
            </a:r>
          </a:p>
          <a:p>
            <a:endParaRPr lang="he-IL" dirty="0" smtClean="0"/>
          </a:p>
          <a:p>
            <a:r>
              <a:rPr lang="he-IL" sz="2000" dirty="0" smtClean="0"/>
              <a:t>על שמו:</a:t>
            </a:r>
          </a:p>
          <a:p>
            <a:r>
              <a:rPr lang="he-IL" sz="2000" dirty="0" smtClean="0"/>
              <a:t>חוק פסקל בפיזיקה, יחידת פסקל ללחץ, שפת התכנות פסקל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27199"/>
            <a:ext cx="2131497" cy="22309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2200" y="4114800"/>
            <a:ext cx="1805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Blaise Pascal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1623-1662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France</a:t>
            </a:r>
          </a:p>
        </p:txBody>
      </p:sp>
    </p:spTree>
    <p:extLst>
      <p:ext uri="{BB962C8B-B14F-4D97-AF65-F5344CB8AC3E}">
        <p14:creationId xmlns:p14="http://schemas.microsoft.com/office/powerpoint/2010/main" val="170960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/>
              <a:t>הגדרת הסתברות ודוגמאות</a:t>
            </a:r>
          </a:p>
          <a:p>
            <a:pPr lvl="1"/>
            <a:r>
              <a:rPr lang="he-IL" dirty="0"/>
              <a:t>מאורע משלים</a:t>
            </a:r>
            <a:endParaRPr lang="en-US" dirty="0"/>
          </a:p>
          <a:p>
            <a:pPr lvl="1"/>
            <a:r>
              <a:rPr lang="he-IL" dirty="0"/>
              <a:t>תכונות של הסתברות</a:t>
            </a:r>
          </a:p>
          <a:p>
            <a:pPr lvl="1"/>
            <a:r>
              <a:rPr lang="he-IL" dirty="0" smtClean="0"/>
              <a:t>בחירה מתוך קבוצה</a:t>
            </a:r>
          </a:p>
          <a:p>
            <a:pPr lvl="1"/>
            <a:r>
              <a:rPr lang="he-IL" dirty="0" smtClean="0"/>
              <a:t>צירופים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דוגמאות</a:t>
            </a:r>
          </a:p>
        </p:txBody>
      </p:sp>
    </p:spTree>
    <p:extLst>
      <p:ext uri="{BB962C8B-B14F-4D97-AF65-F5344CB8AC3E}">
        <p14:creationId xmlns:p14="http://schemas.microsoft.com/office/powerpoint/2010/main" val="12268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קלפים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8304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בוחרים 4 קלפים באקראי מתוך חפיסה סטנדרטית</a:t>
                </a:r>
              </a:p>
              <a:p>
                <a:r>
                  <a:rPr lang="he-IL" dirty="0" smtClean="0"/>
                  <a:t>מהי ההסתברות לבחור 4 קלפים עם לב?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מספר האפשרויות לבחור 4 קלפים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r>
                  <a:rPr lang="he-IL" dirty="0" smtClean="0"/>
                  <a:t>מספר האפשרויות לבחור 4 קלפים עם לב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ההסתברות לבחור 4 לבבות היא: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49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49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0026</m:t>
                    </m:r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83048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00" y="2991586"/>
            <a:ext cx="1659466" cy="207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8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משתתפים למחקר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בכיתה מסוימת 10 נשים ו- 5 גברים</a:t>
                </a:r>
              </a:p>
              <a:p>
                <a:r>
                  <a:rPr lang="he-IL" dirty="0" smtClean="0"/>
                  <a:t>חוקר בוחר 3 משתתפים למחקר</a:t>
                </a:r>
              </a:p>
              <a:p>
                <a:r>
                  <a:rPr lang="he-IL" dirty="0" smtClean="0"/>
                  <a:t>מהי ההסתברות שלמחקר יבחרו 3 נשים?</a:t>
                </a:r>
              </a:p>
              <a:p>
                <a:endParaRPr lang="he-IL" dirty="0"/>
              </a:p>
              <a:p>
                <a:r>
                  <a:rPr lang="he-IL" dirty="0" smtClean="0"/>
                  <a:t>מספר האפשרויות לבחור 3 משתתפים: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האפשרויות לבחור 3 נשים מתוך 10: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ההסתברות הרצויה: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144366" y="3203864"/>
            <a:ext cx="252691" cy="4955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861394" y="3835573"/>
            <a:ext cx="216659" cy="516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100553" y="3835573"/>
            <a:ext cx="216659" cy="5163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339712" y="3835573"/>
            <a:ext cx="216659" cy="5163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578871" y="3835573"/>
            <a:ext cx="216659" cy="5163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818030" y="3835573"/>
            <a:ext cx="216659" cy="51630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406406" y="3203864"/>
            <a:ext cx="252691" cy="4955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668446" y="3203864"/>
            <a:ext cx="252691" cy="49559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930486" y="3203864"/>
            <a:ext cx="252691" cy="4955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92526" y="3203864"/>
            <a:ext cx="252691" cy="4955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54566" y="3203864"/>
            <a:ext cx="252691" cy="49559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716606" y="3203864"/>
            <a:ext cx="252691" cy="4955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978646" y="3203864"/>
            <a:ext cx="252691" cy="49559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240686" y="3203864"/>
            <a:ext cx="252691" cy="49559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02723" y="3203864"/>
            <a:ext cx="252691" cy="4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0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קלפים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13076"/>
                <a:ext cx="10515600" cy="452784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/>
                  <a:t>בוחרים 4 קלפים באקראי מתוך חפיסה סטנדרטית</a:t>
                </a:r>
              </a:p>
              <a:p>
                <a:r>
                  <a:rPr lang="he-IL" dirty="0" smtClean="0"/>
                  <a:t>מהי ההסתברות לבחור שני לבבות ושני יהלומים?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מספר האפשרויות לבחור שני לבבות: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r>
                  <a:rPr lang="he-IL" dirty="0" smtClean="0"/>
                  <a:t>מספר האפשרויות לבחור שני יהלומים: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האפשרויות לבחור שני לבבות ושני יהלומים: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ההסתברות הרצויה: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49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0225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13076"/>
                <a:ext cx="10515600" cy="4527841"/>
              </a:xfrm>
              <a:blipFill>
                <a:blip r:embed="rId2"/>
                <a:stretch>
                  <a:fillRect t="-229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33" y="4409420"/>
            <a:ext cx="1659466" cy="2074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182" y="4409420"/>
            <a:ext cx="1659062" cy="207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1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משתתפים למחקר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בכיתה מסוימת 10 נשים ו- 5 גברים</a:t>
                </a:r>
              </a:p>
              <a:p>
                <a:r>
                  <a:rPr lang="he-IL" dirty="0" smtClean="0"/>
                  <a:t>חוקר בוחר 6 משתתפים למחקר</a:t>
                </a:r>
              </a:p>
              <a:p>
                <a:r>
                  <a:rPr lang="he-IL" dirty="0" smtClean="0"/>
                  <a:t>מהי ההסתברות שלמחקר יבחרו 4 נשים ו- 2 גברים?</a:t>
                </a:r>
              </a:p>
              <a:p>
                <a:endParaRPr lang="he-IL" dirty="0"/>
              </a:p>
              <a:p>
                <a:r>
                  <a:rPr lang="he-IL" dirty="0" smtClean="0"/>
                  <a:t>מספר האפשרויות לבחור 6 משתתפים: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האפשרויות לבחור 4 נשים מתוך 10: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מספר האפשרויות לבחור 2 גברים מתוך 5: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ההסתברות הרצויה: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18481" y="5313419"/>
            <a:ext cx="4257911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גבוהה מכיוון שהפרופורציות במדגם זהות לפרופורציות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2:1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144366" y="3203864"/>
            <a:ext cx="252691" cy="4955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861394" y="3835573"/>
            <a:ext cx="216659" cy="51630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100553" y="3835573"/>
            <a:ext cx="216659" cy="51630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339712" y="3835573"/>
            <a:ext cx="216659" cy="51630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578871" y="3835573"/>
            <a:ext cx="216659" cy="5163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818030" y="3835573"/>
            <a:ext cx="216659" cy="51630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406406" y="3203864"/>
            <a:ext cx="252691" cy="49559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668446" y="3203864"/>
            <a:ext cx="252691" cy="4955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930486" y="3203864"/>
            <a:ext cx="252691" cy="49559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92526" y="3203864"/>
            <a:ext cx="252691" cy="49559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54566" y="3203864"/>
            <a:ext cx="252691" cy="4955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716606" y="3203864"/>
            <a:ext cx="252691" cy="49559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978646" y="3203864"/>
            <a:ext cx="252691" cy="49559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240686" y="3203864"/>
            <a:ext cx="252691" cy="49559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02723" y="3203864"/>
            <a:ext cx="252691" cy="4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8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9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תרגילי רשות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במבחן 10 שאלות בשני חלקים</a:t>
            </a:r>
          </a:p>
          <a:p>
            <a:r>
              <a:rPr lang="he-IL" dirty="0" smtClean="0"/>
              <a:t>על הסטודנט לענות על 4 מתוך 6 השאלות הראשונות, ואז על 3 מתוך 4 השאלות הנותרות</a:t>
            </a:r>
          </a:p>
          <a:p>
            <a:r>
              <a:rPr lang="he-IL" dirty="0" smtClean="0"/>
              <a:t>כמה אפשרויות יש לסטודנט לבחור את השאלות עליהן יענה?</a:t>
            </a:r>
          </a:p>
          <a:p>
            <a:endParaRPr lang="he-IL" dirty="0"/>
          </a:p>
          <a:p>
            <a:r>
              <a:rPr lang="he-IL" dirty="0" smtClean="0"/>
              <a:t>במבחן בקורס אחר 13 שאלות בשלושה חלקים</a:t>
            </a:r>
          </a:p>
          <a:p>
            <a:r>
              <a:rPr lang="he-IL" dirty="0"/>
              <a:t>על הסטודנט לענות על 4 מתוך 6 השאלות </a:t>
            </a:r>
            <a:r>
              <a:rPr lang="he-IL" dirty="0" smtClean="0"/>
              <a:t>בחלק הראשון</a:t>
            </a:r>
          </a:p>
          <a:p>
            <a:r>
              <a:rPr lang="he-IL" dirty="0" smtClean="0"/>
              <a:t>על </a:t>
            </a:r>
            <a:r>
              <a:rPr lang="he-IL" dirty="0"/>
              <a:t>3 מתוך 4 השאלות </a:t>
            </a:r>
            <a:r>
              <a:rPr lang="he-IL" dirty="0" smtClean="0"/>
              <a:t>בחלק השני</a:t>
            </a:r>
          </a:p>
          <a:p>
            <a:r>
              <a:rPr lang="he-IL" dirty="0" smtClean="0"/>
              <a:t>ועל 2 מתוך 3 השאלות בחלק השלישי</a:t>
            </a:r>
            <a:endParaRPr lang="he-IL" dirty="0"/>
          </a:p>
          <a:p>
            <a:r>
              <a:rPr lang="he-IL" dirty="0"/>
              <a:t>כמה אפשרויות יש </a:t>
            </a:r>
            <a:r>
              <a:rPr lang="he-IL" dirty="0" smtClean="0"/>
              <a:t>סך </a:t>
            </a:r>
            <a:r>
              <a:rPr lang="he-IL" dirty="0" err="1" smtClean="0"/>
              <a:t>הכל</a:t>
            </a:r>
            <a:r>
              <a:rPr lang="he-IL" dirty="0" smtClean="0"/>
              <a:t>?</a:t>
            </a:r>
            <a:endParaRPr lang="he-I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4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מהי ההסתברות לזכות בלוטו?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581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צריך לנחש נכון 6 מספרים מתוך 37 +</a:t>
                </a:r>
                <a:r>
                  <a:rPr lang="en-US" dirty="0" smtClean="0"/>
                  <a:t> </a:t>
                </a:r>
                <a:r>
                  <a:rPr lang="he-IL" dirty="0" smtClean="0"/>
                  <a:t>"מספר חזק" בין 1 ל- 7</a:t>
                </a:r>
              </a:p>
              <a:p>
                <a:r>
                  <a:rPr lang="he-IL" dirty="0" smtClean="0"/>
                  <a:t>בחירת 6 המספרים היא ללא החזרה וללא חשיבות לסדר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מספר האפשרויות: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37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L" i="1">
                        <a:latin typeface="Cambria Math" panose="02040503050406030204" pitchFamily="18" charset="0"/>
                      </a:rPr>
                      <m:t>2324784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על כל אפשרות כזו, יש 7 אפשרויות למספר החזק</a:t>
                </a:r>
              </a:p>
              <a:p>
                <a:r>
                  <a:rPr lang="he-IL" dirty="0" smtClean="0"/>
                  <a:t>סה"כ: </a:t>
                </a:r>
                <a:r>
                  <a:rPr lang="en-US" dirty="0" smtClean="0"/>
                  <a:t>2324784*7 = 16,273,488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בהנחה שמילאנו ניחוש אחד, ההסתברות לזכייה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16273488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עם שתי הגרלות בשבוע, נידרש ל- 156,000 שנים על מנת לזכות בממוצע פעם אחת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5818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79" y="1423358"/>
            <a:ext cx="2488242" cy="139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9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קבוצה ו- "ראש קבוצה"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בכיתה 6 סטודנטים</a:t>
                </a:r>
              </a:p>
              <a:p>
                <a:r>
                  <a:rPr lang="he-IL" dirty="0" smtClean="0"/>
                  <a:t>בוחרים 3 סטודנטים </a:t>
                </a:r>
                <a:r>
                  <a:rPr lang="he-IL" dirty="0" err="1" smtClean="0"/>
                  <a:t>לועד</a:t>
                </a:r>
                <a:r>
                  <a:rPr lang="he-IL" dirty="0" smtClean="0"/>
                  <a:t> הכיתה, ומתוכם אחד ראש הועד</a:t>
                </a:r>
              </a:p>
              <a:p>
                <a:r>
                  <a:rPr lang="he-IL" dirty="0" smtClean="0"/>
                  <a:t>כמה אפשרויות קיימות?</a:t>
                </a:r>
              </a:p>
              <a:p>
                <a:endParaRPr lang="he-IL" dirty="0"/>
              </a:p>
              <a:p>
                <a:r>
                  <a:rPr lang="he-IL" dirty="0" smtClean="0"/>
                  <a:t>נראה שני פתרונות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פתרון ראשון:</a:t>
                </a:r>
                <a:r>
                  <a:rPr lang="en-US" dirty="0" smtClean="0"/>
                  <a:t> </a:t>
                </a:r>
                <a:r>
                  <a:rPr lang="he-IL" dirty="0" smtClean="0"/>
                  <a:t> מספר האפשרויות לבחור 3 סטודנטים מתוך 6: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עבור כל בחירה של 3 סטודנטים, יש 3 אפשרויות לבחור מי </a:t>
                </a:r>
                <a:r>
                  <a:rPr lang="he-IL" dirty="0" err="1" smtClean="0"/>
                  <a:t>מביניהם</a:t>
                </a:r>
                <a:r>
                  <a:rPr lang="he-IL" dirty="0" smtClean="0"/>
                  <a:t> יהיה ראש הועד</a:t>
                </a:r>
              </a:p>
              <a:p>
                <a:r>
                  <a:rPr lang="he-IL" dirty="0" smtClean="0"/>
                  <a:t>סה"כ, יש </a:t>
                </a:r>
                <a:r>
                  <a:rPr lang="en-US" dirty="0" smtClean="0"/>
                  <a:t>20*3=60</a:t>
                </a:r>
                <a:r>
                  <a:rPr lang="he-IL" dirty="0" smtClean="0"/>
                  <a:t> אפשרויות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644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קבוצה ו- "ראש קבוצה"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בכיתה 6 סטודנטים</a:t>
                </a:r>
              </a:p>
              <a:p>
                <a:r>
                  <a:rPr lang="he-IL" dirty="0" smtClean="0"/>
                  <a:t>בוחרים 3 סטודנטים </a:t>
                </a:r>
                <a:r>
                  <a:rPr lang="he-IL" dirty="0" err="1" smtClean="0"/>
                  <a:t>לועד</a:t>
                </a:r>
                <a:r>
                  <a:rPr lang="he-IL" dirty="0" smtClean="0"/>
                  <a:t> הכיתה, ומתוכם אחד ראש הועד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פתרון שני:</a:t>
                </a:r>
                <a:r>
                  <a:rPr lang="en-US" dirty="0" smtClean="0"/>
                  <a:t> </a:t>
                </a:r>
                <a:r>
                  <a:rPr lang="he-IL" dirty="0" smtClean="0"/>
                  <a:t> ראשית, בוחרים את ראש הועד. זו בחירה של 1 מתוך 6, לכן 6 אפשרויות.</a:t>
                </a:r>
              </a:p>
              <a:p>
                <a:r>
                  <a:rPr lang="he-IL" dirty="0" smtClean="0"/>
                  <a:t>לאחר מכן, בוחרים 2 סטודנטים נוספים </a:t>
                </a:r>
                <a:r>
                  <a:rPr lang="he-IL" dirty="0" err="1" smtClean="0"/>
                  <a:t>לועד</a:t>
                </a:r>
                <a:r>
                  <a:rPr lang="he-IL" dirty="0" smtClean="0"/>
                  <a:t> מתוך ה- 5 הנותרים: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אפשרויות</a:t>
                </a:r>
              </a:p>
              <a:p>
                <a:r>
                  <a:rPr lang="he-IL" dirty="0" smtClean="0"/>
                  <a:t>סה"כ, יש </a:t>
                </a:r>
                <a:r>
                  <a:rPr lang="en-US" dirty="0" smtClean="0"/>
                  <a:t>6*10=60</a:t>
                </a:r>
                <a:r>
                  <a:rPr lang="he-IL" dirty="0" smtClean="0"/>
                  <a:t> אפשרויות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27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השוואת הפתרונות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51431"/>
                <a:ext cx="10515600" cy="475690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פתרון ראשון:</a:t>
                </a:r>
                <a:r>
                  <a:rPr lang="en-US" dirty="0"/>
                  <a:t> 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מספר </a:t>
                </a:r>
                <a:r>
                  <a:rPr lang="he-IL" dirty="0"/>
                  <a:t>האפשרויות לבחור 3 סטודנטים מתוך 6: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/>
              </a:p>
              <a:p>
                <a:pPr lvl="1"/>
                <a:r>
                  <a:rPr lang="he-IL" dirty="0"/>
                  <a:t>עבור כל בחירה של 3 סטודנטים, יש 3 אפשרויות לבחור מי </a:t>
                </a:r>
                <a:r>
                  <a:rPr lang="he-IL" dirty="0" err="1"/>
                  <a:t>מביניהם</a:t>
                </a:r>
                <a:r>
                  <a:rPr lang="he-IL" dirty="0"/>
                  <a:t> יהיה ראש הועד </a:t>
                </a:r>
                <a:endParaRPr lang="he-IL" dirty="0" smtClean="0"/>
              </a:p>
              <a:p>
                <a:r>
                  <a:rPr lang="he-IL" dirty="0" smtClean="0"/>
                  <a:t>פתרון שני:</a:t>
                </a:r>
              </a:p>
              <a:p>
                <a:pPr lvl="1"/>
                <a:r>
                  <a:rPr lang="he-IL" dirty="0" smtClean="0"/>
                  <a:t>ראשית, בוחרים את ראש הועד. זו בחירה של 1 מתוך 6, לכן 6 אפשרויות.</a:t>
                </a:r>
              </a:p>
              <a:p>
                <a:pPr lvl="1"/>
                <a:r>
                  <a:rPr lang="he-IL" dirty="0" smtClean="0"/>
                  <a:t>לאחר מכן, בוחרים 2 סטודנטים נוספים </a:t>
                </a:r>
                <a:r>
                  <a:rPr lang="he-IL" dirty="0" err="1" smtClean="0"/>
                  <a:t>לועד</a:t>
                </a:r>
                <a:r>
                  <a:rPr lang="he-IL" dirty="0" smtClean="0"/>
                  <a:t> מתוך ה- 5 הנותרים: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אפשרויות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באופן כללי: בוחרים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כאשר אחד מהנבחרים הוא "מיוחד"</a:t>
                </a:r>
              </a:p>
              <a:p>
                <a:r>
                  <a:rPr lang="he-IL" dirty="0" smtClean="0"/>
                  <a:t>פתרון ראשון: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פתרון שני: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מסקנה: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 smtClean="0"/>
                  <a:t>   (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זהות ה"קפטן"</a:t>
                </a:r>
                <a:r>
                  <a:rPr lang="he-IL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51431"/>
                <a:ext cx="10515600" cy="4756902"/>
              </a:xfrm>
              <a:blipFill>
                <a:blip r:embed="rId2"/>
                <a:stretch>
                  <a:fillRect t="-204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500026" y="5270641"/>
            <a:ext cx="2865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רשות: הוכיחו את הזהות ע"פ הגדרת המקדם הבינומי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664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ניווט בעיר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3070" y="1654173"/>
            <a:ext cx="4240730" cy="4351338"/>
          </a:xfrm>
        </p:spPr>
        <p:txBody>
          <a:bodyPr/>
          <a:lstStyle/>
          <a:p>
            <a:r>
              <a:rPr lang="he-IL" dirty="0" smtClean="0"/>
              <a:t>תושב מנהטן מעוניין ללכת ברגל מרחוב 86 ו- </a:t>
            </a:r>
            <a:r>
              <a:rPr lang="en-US" dirty="0" smtClean="0"/>
              <a:t>Broadway</a:t>
            </a:r>
            <a:r>
              <a:rPr lang="he-IL" dirty="0" smtClean="0"/>
              <a:t> אל רחוב 96 ו- </a:t>
            </a:r>
            <a:r>
              <a:rPr lang="en-US" dirty="0" smtClean="0"/>
              <a:t>Central Park West</a:t>
            </a:r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בכמה מסלולים שונים הוא יכול ללכת (בלי לחזור אחורה)?</a:t>
            </a:r>
          </a:p>
          <a:p>
            <a:endParaRPr lang="he-IL" dirty="0" smtClean="0"/>
          </a:p>
          <a:p>
            <a:r>
              <a:rPr lang="he-IL" dirty="0" smtClean="0"/>
              <a:t>מה ההסתברות שמסלול אקראי יעבור ליד חנות הגלידה ברחוב 94 ו- </a:t>
            </a:r>
            <a:r>
              <a:rPr lang="en-US" dirty="0" smtClean="0"/>
              <a:t>Amsterdam Avenue</a:t>
            </a:r>
            <a:r>
              <a:rPr lang="he-IL" dirty="0" smtClean="0"/>
              <a:t>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65" y="1300777"/>
            <a:ext cx="6356677" cy="531522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838200" y="4851133"/>
            <a:ext cx="711467" cy="298383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85297" y="2213811"/>
            <a:ext cx="67377" cy="644892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888" y="2190951"/>
            <a:ext cx="474846" cy="47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ניווט בעיר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3070" y="1654173"/>
            <a:ext cx="4240730" cy="4351338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כמה מסלולים אפשריים סה"כ?</a:t>
            </a:r>
          </a:p>
          <a:p>
            <a:endParaRPr lang="he-IL" dirty="0" smtClean="0"/>
          </a:p>
          <a:p>
            <a:r>
              <a:rPr lang="he-IL" dirty="0" smtClean="0"/>
              <a:t>כדי להגיע ליעד, הולך הרגל צריך לעבור 10 רחובות (כלומר צעדים צפונה) ו- 3 שדרות (צעדים מזרחה)</a:t>
            </a:r>
          </a:p>
          <a:p>
            <a:endParaRPr lang="en-US" dirty="0" smtClean="0"/>
          </a:p>
          <a:p>
            <a:r>
              <a:rPr lang="he-IL" dirty="0" smtClean="0"/>
              <a:t>סה"כ, למסלול 13 חלקים</a:t>
            </a:r>
          </a:p>
          <a:p>
            <a:endParaRPr lang="he-IL" dirty="0" smtClean="0"/>
          </a:p>
          <a:p>
            <a:r>
              <a:rPr lang="he-IL" dirty="0" smtClean="0"/>
              <a:t>הסדר היחסי של הצעדים צפונה/מזרחה יהיה שונה בכל מסלול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65" y="1300777"/>
            <a:ext cx="6356677" cy="531522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838200" y="4851133"/>
            <a:ext cx="711467" cy="298383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85297" y="2213811"/>
            <a:ext cx="67377" cy="644892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176337" y="2233061"/>
            <a:ext cx="1819175" cy="3291840"/>
          </a:xfrm>
          <a:prstGeom prst="line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89119" y="3378467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 רחובות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325378" y="3378467"/>
            <a:ext cx="2966763" cy="1617045"/>
          </a:xfrm>
          <a:prstGeom prst="line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74186" y="3956156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3 שדרות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239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ניווט בעיר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67616" y="1654173"/>
                <a:ext cx="4486184" cy="4351338"/>
              </a:xfrm>
            </p:spPr>
            <p:txBody>
              <a:bodyPr/>
              <a:lstStyle/>
              <a:p>
                <a:r>
                  <a:rPr lang="he-IL" dirty="0" smtClean="0"/>
                  <a:t>כל מסלול מוגדר ע"י המיקום של 3 הצעדים מזרחה מתוך 13 הצעדים</a:t>
                </a:r>
              </a:p>
              <a:p>
                <a:endParaRPr lang="en-US" dirty="0" smtClean="0">
                  <a:solidFill>
                    <a:srgbClr val="C00000"/>
                  </a:solidFill>
                </a:endParaRPr>
              </a:p>
              <a:p>
                <a:r>
                  <a:rPr lang="en-US" dirty="0" smtClean="0">
                    <a:solidFill>
                      <a:srgbClr val="C00000"/>
                    </a:solidFill>
                  </a:rPr>
                  <a:t>N,N,N,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E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,N,N,N,N,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E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,N,N,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E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,N</a:t>
                </a:r>
              </a:p>
              <a:p>
                <a:r>
                  <a:rPr lang="en-US" dirty="0" smtClean="0">
                    <a:solidFill>
                      <a:srgbClr val="7030A0"/>
                    </a:solidFill>
                  </a:rPr>
                  <a:t>N,N,N,N,N,</a:t>
                </a:r>
                <a:r>
                  <a:rPr lang="en-US" b="1" dirty="0" smtClean="0">
                    <a:solidFill>
                      <a:srgbClr val="7030A0"/>
                    </a:solidFill>
                  </a:rPr>
                  <a:t>E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,</a:t>
                </a:r>
                <a:r>
                  <a:rPr lang="en-US" b="1" dirty="0" smtClean="0">
                    <a:solidFill>
                      <a:srgbClr val="7030A0"/>
                    </a:solidFill>
                  </a:rPr>
                  <a:t>E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,N,</a:t>
                </a:r>
                <a:r>
                  <a:rPr lang="en-US" b="1" dirty="0" smtClean="0">
                    <a:solidFill>
                      <a:srgbClr val="7030A0"/>
                    </a:solidFill>
                  </a:rPr>
                  <a:t>E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,N,N,N,N</a:t>
                </a:r>
              </a:p>
              <a:p>
                <a:r>
                  <a:rPr lang="en-US" b="1" dirty="0" smtClean="0">
                    <a:solidFill>
                      <a:srgbClr val="0033CC"/>
                    </a:solidFill>
                  </a:rPr>
                  <a:t>E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,N,N,</a:t>
                </a:r>
                <a:r>
                  <a:rPr lang="en-US" b="1" dirty="0" smtClean="0">
                    <a:solidFill>
                      <a:srgbClr val="0033CC"/>
                    </a:solidFill>
                  </a:rPr>
                  <a:t>E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,N,N,</a:t>
                </a:r>
                <a:r>
                  <a:rPr lang="en-US" b="1" dirty="0" smtClean="0">
                    <a:solidFill>
                      <a:srgbClr val="0033CC"/>
                    </a:solidFill>
                  </a:rPr>
                  <a:t>E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,N,N,N,N,N,N</a:t>
                </a:r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כמה אפשרויות יש לבחור את המיקום של 3 הצעדים מזרחה?</a:t>
                </a:r>
                <a:endParaRPr lang="en-US" dirty="0" smtClean="0"/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286</m:t>
                    </m:r>
                  </m:oMath>
                </a14:m>
                <a:r>
                  <a:rPr lang="he-IL" dirty="0" smtClean="0"/>
                  <a:t> מסלולים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67616" y="1654173"/>
                <a:ext cx="4486184" cy="4351338"/>
              </a:xfrm>
              <a:blipFill>
                <a:blip r:embed="rId2"/>
                <a:stretch>
                  <a:fillRect t="-1821" r="-1902" b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838200" y="4851133"/>
            <a:ext cx="711467" cy="29838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85297" y="2213811"/>
            <a:ext cx="67377" cy="64489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64" y="1305077"/>
            <a:ext cx="6356677" cy="5315223"/>
          </a:xfrm>
          <a:prstGeom prst="rect">
            <a:avLst/>
          </a:prstGeom>
        </p:spPr>
      </p:pic>
      <p:grpSp>
        <p:nvGrpSpPr>
          <p:cNvPr id="86" name="Group 85"/>
          <p:cNvGrpSpPr/>
          <p:nvPr/>
        </p:nvGrpSpPr>
        <p:grpSpPr>
          <a:xfrm>
            <a:off x="1632642" y="2608446"/>
            <a:ext cx="4724389" cy="2093320"/>
            <a:chOff x="1632642" y="2608446"/>
            <a:chExt cx="4724389" cy="2093320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1632642" y="3723992"/>
              <a:ext cx="543208" cy="97777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2175850" y="3723992"/>
              <a:ext cx="557534" cy="309479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2733384" y="2685448"/>
              <a:ext cx="773419" cy="134802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4629752" y="2608446"/>
              <a:ext cx="427928" cy="735719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515303" y="2703963"/>
              <a:ext cx="1114449" cy="62003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5057680" y="2703963"/>
              <a:ext cx="1038319" cy="57768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V="1">
              <a:off x="6138710" y="2948651"/>
              <a:ext cx="218321" cy="37535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1690282" y="2919714"/>
            <a:ext cx="4567647" cy="1838658"/>
            <a:chOff x="1690282" y="2919714"/>
            <a:chExt cx="4567647" cy="1838658"/>
          </a:xfrm>
        </p:grpSpPr>
        <p:cxnSp>
          <p:nvCxnSpPr>
            <p:cNvPr id="49" name="Straight Arrow Connector 48"/>
            <p:cNvCxnSpPr/>
            <p:nvPr/>
          </p:nvCxnSpPr>
          <p:spPr>
            <a:xfrm flipV="1">
              <a:off x="1690282" y="3099335"/>
              <a:ext cx="924598" cy="1659037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2592310" y="3102184"/>
              <a:ext cx="1679756" cy="860505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4272066" y="3666173"/>
              <a:ext cx="190394" cy="327337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4438343" y="3658065"/>
              <a:ext cx="1138496" cy="618675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5552539" y="2919714"/>
              <a:ext cx="705390" cy="1265706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1682419" y="2929421"/>
            <a:ext cx="4637358" cy="2124416"/>
            <a:chOff x="1682419" y="2929421"/>
            <a:chExt cx="4637358" cy="2124416"/>
          </a:xfrm>
        </p:grpSpPr>
        <p:cxnSp>
          <p:nvCxnSpPr>
            <p:cNvPr id="61" name="Straight Arrow Connector 60"/>
            <p:cNvCxnSpPr/>
            <p:nvPr/>
          </p:nvCxnSpPr>
          <p:spPr>
            <a:xfrm>
              <a:off x="1682419" y="4768879"/>
              <a:ext cx="493431" cy="284958"/>
            </a:xfrm>
            <a:prstGeom prst="straightConnector1">
              <a:avLst/>
            </a:prstGeom>
            <a:ln w="28575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2596591" y="4379425"/>
              <a:ext cx="1059409" cy="611812"/>
            </a:xfrm>
            <a:prstGeom prst="straightConnector1">
              <a:avLst/>
            </a:prstGeom>
            <a:ln w="28575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V="1">
              <a:off x="2201832" y="4399809"/>
              <a:ext cx="364496" cy="654028"/>
            </a:xfrm>
            <a:prstGeom prst="straightConnector1">
              <a:avLst/>
            </a:prstGeom>
            <a:ln w="28575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3705709" y="4379425"/>
              <a:ext cx="364496" cy="654028"/>
            </a:xfrm>
            <a:prstGeom prst="straightConnector1">
              <a:avLst/>
            </a:prstGeom>
            <a:ln w="28575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4076741" y="4339109"/>
              <a:ext cx="1059409" cy="611812"/>
            </a:xfrm>
            <a:prstGeom prst="straightConnector1">
              <a:avLst/>
            </a:prstGeom>
            <a:ln w="28575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V="1">
              <a:off x="5149784" y="2929421"/>
              <a:ext cx="1169993" cy="2099361"/>
            </a:xfrm>
            <a:prstGeom prst="straightConnector1">
              <a:avLst/>
            </a:prstGeom>
            <a:ln w="28575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441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ניווט בעיר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13070" y="1683048"/>
                <a:ext cx="424073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על מנת לקנות גלידה, יש לפצל את המסלול לשני חלקים</a:t>
                </a:r>
              </a:p>
              <a:p>
                <a:r>
                  <a:rPr lang="he-IL" dirty="0" smtClean="0"/>
                  <a:t>בחלק הראשון, צריך לעבור שדרה אחת ו- 8 רחובות: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he-IL" dirty="0" smtClean="0"/>
                  <a:t> מסלולים</a:t>
                </a:r>
              </a:p>
              <a:p>
                <a:r>
                  <a:rPr lang="he-IL" dirty="0" smtClean="0"/>
                  <a:t>בחלק השני, צריך לעבור 2 שדרות ו- 2 רחובות: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 smtClean="0"/>
                  <a:t> מסלולים</a:t>
                </a:r>
              </a:p>
              <a:p>
                <a:r>
                  <a:rPr lang="he-IL" dirty="0" smtClean="0"/>
                  <a:t>סה"כ, </a:t>
                </a:r>
                <a:r>
                  <a:rPr lang="en-US" dirty="0" smtClean="0"/>
                  <a:t>9*6=54</a:t>
                </a:r>
                <a:r>
                  <a:rPr lang="he-IL" dirty="0" smtClean="0"/>
                  <a:t> מסלולים עוברים דרך החנות</a:t>
                </a:r>
              </a:p>
              <a:p>
                <a:r>
                  <a:rPr lang="he-IL" dirty="0" smtClean="0"/>
                  <a:t>ההסתברות לעבור דרך החנות במסלול אקראי היא </a:t>
                </a:r>
                <a:r>
                  <a:rPr lang="en-US" dirty="0" smtClean="0"/>
                  <a:t>54/286=0.19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13070" y="1683048"/>
                <a:ext cx="4240730" cy="4351338"/>
              </a:xfrm>
              <a:blipFill>
                <a:blip r:embed="rId2"/>
                <a:stretch>
                  <a:fillRect l="-1006" t="-2381" r="-2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65" y="1300777"/>
            <a:ext cx="6356677" cy="531522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838200" y="4851133"/>
            <a:ext cx="711467" cy="298383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85297" y="2213811"/>
            <a:ext cx="67377" cy="644892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888" y="2190951"/>
            <a:ext cx="474846" cy="47484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1639118" y="2045368"/>
            <a:ext cx="1490302" cy="2666198"/>
          </a:xfrm>
          <a:prstGeom prst="line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53417" y="2576126"/>
            <a:ext cx="1212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8 רחובות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985104" y="4027285"/>
            <a:ext cx="649191" cy="376933"/>
          </a:xfrm>
          <a:prstGeom prst="line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16936" y="3710313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שדרה אחת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4828475" y="2297233"/>
            <a:ext cx="378212" cy="741146"/>
          </a:xfrm>
          <a:prstGeom prst="line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48735" y="2893933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 רחובות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058009" y="1689084"/>
            <a:ext cx="2248264" cy="1224106"/>
          </a:xfrm>
          <a:prstGeom prst="line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38261" y="1640863"/>
            <a:ext cx="1136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 שדרות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5553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פוקר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בפוקר, כל שחקן מקבל "יד" של 5 קלפים</a:t>
                </a:r>
              </a:p>
              <a:p>
                <a:r>
                  <a:rPr lang="he-IL" dirty="0" smtClean="0"/>
                  <a:t>יד מוגדרת כ- "פוּל האוס" (</a:t>
                </a:r>
                <a:r>
                  <a:rPr lang="en-US" dirty="0" smtClean="0"/>
                  <a:t>full house</a:t>
                </a:r>
                <a:r>
                  <a:rPr lang="he-IL" dirty="0" smtClean="0"/>
                  <a:t>) אם היא מכילה שלושה קלפים עם אותו מספר, וזוג קלפים עם מספר אחר (לא משנה הצורה)</a:t>
                </a:r>
                <a:endParaRPr lang="en-US" dirty="0" smtClean="0"/>
              </a:p>
              <a:p>
                <a:r>
                  <a:rPr lang="he-IL" dirty="0" smtClean="0"/>
                  <a:t>מה ההסתברות לקבל פול האוס?</a:t>
                </a:r>
              </a:p>
              <a:p>
                <a:endParaRPr lang="he-IL" dirty="0"/>
              </a:p>
              <a:p>
                <a:r>
                  <a:rPr lang="he-IL" dirty="0" smtClean="0"/>
                  <a:t>מספר האפשרויות לבחור 5 קלפים מתוך 52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כמה בחירות שונות של קלפים יתנו לנו פול האוס?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" b="14106"/>
          <a:stretch/>
        </p:blipFill>
        <p:spPr>
          <a:xfrm>
            <a:off x="548640" y="3743215"/>
            <a:ext cx="3217810" cy="26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0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פוקר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כדי לקבל פול האוס, אנו צריכים קודם כל לבחור את המספר שיש ממנו שלישיה ואז את המספר שיש ממנו זוג</a:t>
                </a:r>
              </a:p>
              <a:p>
                <a:r>
                  <a:rPr lang="he-IL" dirty="0" smtClean="0"/>
                  <a:t>יש 13 אפשרויות לבחור את המספר הראשון, ואז 12 את השני, סה"כ </a:t>
                </a:r>
                <a:r>
                  <a:rPr lang="en-US" dirty="0" smtClean="0"/>
                  <a:t>13*12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נשים לב ש</a:t>
                </a:r>
                <a:r>
                  <a:rPr lang="he-IL" b="1" dirty="0" smtClean="0"/>
                  <a:t>יש</a:t>
                </a:r>
                <a:r>
                  <a:rPr lang="he-IL" dirty="0" smtClean="0"/>
                  <a:t> חשיבות לסדר. יד של 2,2,2,3,3 שונה מיד של 3,3,3,2,2.</a:t>
                </a:r>
              </a:p>
              <a:p>
                <a:r>
                  <a:rPr lang="he-IL" dirty="0" smtClean="0"/>
                  <a:t>עבור המספר הראשון, אנו צריכים לבחור 3 צורות מתוך 4: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 smtClean="0"/>
                  <a:t> אפשרויות</a:t>
                </a:r>
              </a:p>
              <a:p>
                <a:r>
                  <a:rPr lang="he-IL" dirty="0" smtClean="0"/>
                  <a:t>עבור המספר השני, 2 צורות מתוך 4: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 smtClean="0"/>
                  <a:t> אפשרויות</a:t>
                </a:r>
              </a:p>
              <a:p>
                <a:r>
                  <a:rPr lang="he-IL" dirty="0" smtClean="0"/>
                  <a:t>סה"כ אפשרויות: </a:t>
                </a:r>
                <a:r>
                  <a:rPr lang="en-US" dirty="0" smtClean="0"/>
                  <a:t>13*12*4*6</a:t>
                </a:r>
              </a:p>
              <a:p>
                <a:r>
                  <a:rPr lang="he-IL" dirty="0" smtClean="0"/>
                  <a:t>ההסתברות לפול האוס: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0014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" b="14106"/>
          <a:stretch/>
        </p:blipFill>
        <p:spPr>
          <a:xfrm>
            <a:off x="548640" y="3743215"/>
            <a:ext cx="3217810" cy="26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2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לוח שחמט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מסדרים 8 צריחים באקראי על לוח שחמט</a:t>
                </a:r>
              </a:p>
              <a:p>
                <a:r>
                  <a:rPr lang="he-IL" dirty="0" smtClean="0"/>
                  <a:t>מהי ההסתברות שאף צריח לא מאיים על אף צריח אחר?</a:t>
                </a:r>
              </a:p>
              <a:p>
                <a:r>
                  <a:rPr lang="he-IL" dirty="0" smtClean="0"/>
                  <a:t>(כלומר כל צריח בשורה וטור אחרים)</a:t>
                </a:r>
              </a:p>
              <a:p>
                <a:endParaRPr lang="he-IL" dirty="0"/>
              </a:p>
              <a:p>
                <a:r>
                  <a:rPr lang="he-IL" dirty="0" smtClean="0"/>
                  <a:t>מספר המשבצות בלוח הוא </a:t>
                </a:r>
                <a:r>
                  <a:rPr lang="en-US" dirty="0" smtClean="0"/>
                  <a:t>8*8=64</a:t>
                </a:r>
                <a:endParaRPr lang="he-IL" dirty="0" smtClean="0"/>
              </a:p>
              <a:p>
                <a:r>
                  <a:rPr lang="he-IL" dirty="0" smtClean="0"/>
                  <a:t>מספר האפשרויות הכולל לבחור 8 מקומות לצריחים: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4426165368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838200" y="2791326"/>
            <a:ext cx="3547641" cy="3638951"/>
            <a:chOff x="918481" y="2586310"/>
            <a:chExt cx="3827950" cy="38439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481" y="2586310"/>
              <a:ext cx="3827950" cy="384396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215" y="2947524"/>
              <a:ext cx="280713" cy="28071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0956" y="3340556"/>
              <a:ext cx="280713" cy="28071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4714" y="3752839"/>
              <a:ext cx="280713" cy="28071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54" y="4145870"/>
              <a:ext cx="280713" cy="28071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615" y="4548525"/>
              <a:ext cx="280713" cy="28071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6738" y="4960808"/>
              <a:ext cx="280713" cy="28071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1079" y="5353841"/>
              <a:ext cx="280713" cy="28071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5213" y="5756499"/>
              <a:ext cx="280713" cy="280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241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לוח שחמט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כדי שלא יהיה איום, כל צריח חייב להיות בשורה אחרת</a:t>
                </a:r>
              </a:p>
              <a:p>
                <a:r>
                  <a:rPr lang="he-IL" dirty="0" smtClean="0"/>
                  <a:t>יש 8 אפשרויות לבחור את הטור של הצריח בשורה הראשונה</a:t>
                </a:r>
              </a:p>
              <a:p>
                <a:r>
                  <a:rPr lang="he-IL" dirty="0" smtClean="0"/>
                  <a:t>לאחר מכן 7 אפשרויות לבחור את הטור של הצריח השני</a:t>
                </a:r>
              </a:p>
              <a:p>
                <a:r>
                  <a:rPr lang="he-IL" dirty="0" smtClean="0"/>
                  <a:t>וכו'</a:t>
                </a:r>
              </a:p>
              <a:p>
                <a:r>
                  <a:rPr lang="he-IL" dirty="0" smtClean="0"/>
                  <a:t>עבור הצריח האחרון יש אפשרות אחת בלבד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סה"כ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40320</m:t>
                    </m:r>
                  </m:oMath>
                </a14:m>
                <a:r>
                  <a:rPr lang="he-IL" dirty="0" smtClean="0"/>
                  <a:t> אפשרויות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ההסתברות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den>
                            </m:f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838200" y="2791326"/>
            <a:ext cx="3547641" cy="3638951"/>
            <a:chOff x="918481" y="2586310"/>
            <a:chExt cx="3827950" cy="384396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481" y="2586310"/>
              <a:ext cx="3827950" cy="3843967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215" y="2947524"/>
              <a:ext cx="280713" cy="280713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0956" y="3340556"/>
              <a:ext cx="280713" cy="280713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4714" y="3752839"/>
              <a:ext cx="280713" cy="280713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54" y="4145870"/>
              <a:ext cx="280713" cy="280713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615" y="4548525"/>
              <a:ext cx="280713" cy="280713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6738" y="4960808"/>
              <a:ext cx="280713" cy="280713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1079" y="5353841"/>
              <a:ext cx="280713" cy="280713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5213" y="5756499"/>
              <a:ext cx="280713" cy="280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080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משחק הקלפים </a:t>
            </a:r>
            <a:r>
              <a:rPr lang="en-US" dirty="0" smtClean="0"/>
              <a:t>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0580" y="1667257"/>
            <a:ext cx="4840857" cy="4743817"/>
          </a:xfrm>
        </p:spPr>
        <p:txBody>
          <a:bodyPr>
            <a:normAutofit fontScale="92500"/>
          </a:bodyPr>
          <a:lstStyle/>
          <a:p>
            <a:r>
              <a:rPr lang="he-IL" dirty="0" smtClean="0"/>
              <a:t>מהי ההסתברות של סט אקראי להיות כולו </a:t>
            </a:r>
            <a:r>
              <a:rPr lang="he-IL" dirty="0" smtClean="0">
                <a:solidFill>
                  <a:srgbClr val="C00000"/>
                </a:solidFill>
              </a:rPr>
              <a:t>אדום</a:t>
            </a:r>
            <a:r>
              <a:rPr lang="he-IL" dirty="0" smtClean="0"/>
              <a:t>?</a:t>
            </a:r>
            <a:endParaRPr lang="en-US" dirty="0" smtClean="0"/>
          </a:p>
          <a:p>
            <a:endParaRPr lang="en-US" dirty="0"/>
          </a:p>
          <a:p>
            <a:r>
              <a:rPr lang="he-IL" dirty="0" smtClean="0"/>
              <a:t>ראשית נשים לב:</a:t>
            </a:r>
          </a:p>
          <a:p>
            <a:r>
              <a:rPr lang="he-IL" dirty="0" smtClean="0"/>
              <a:t>כל זוג קלפים מגדיר סט </a:t>
            </a:r>
            <a:r>
              <a:rPr lang="he-IL" dirty="0" smtClean="0">
                <a:solidFill>
                  <a:srgbClr val="0033CC"/>
                </a:solidFill>
              </a:rPr>
              <a:t>ייחודי</a:t>
            </a:r>
          </a:p>
          <a:p>
            <a:endParaRPr lang="en-US" dirty="0" smtClean="0"/>
          </a:p>
          <a:p>
            <a:r>
              <a:rPr lang="he-IL" dirty="0" smtClean="0"/>
              <a:t>אם שני הקלפים זהים בתכונה מסוימת, לקלף השלישי חייבת להיות תכונה זהה</a:t>
            </a:r>
          </a:p>
          <a:p>
            <a:r>
              <a:rPr lang="he-IL" dirty="0" smtClean="0"/>
              <a:t>אם שני הקלפים שונים בתכונה מסוימת, לקלף השלישי חייב להיות הערך השלישי האפשרי</a:t>
            </a:r>
          </a:p>
          <a:p>
            <a:r>
              <a:rPr lang="he-IL" dirty="0" smtClean="0"/>
              <a:t>בכל מקרה יש בדיוק קלף אחד שיוצר סט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7" y="2677679"/>
            <a:ext cx="5901637" cy="3315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1625" y="2277569"/>
            <a:ext cx="2432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ראינו שיש </a:t>
            </a:r>
            <a:r>
              <a:rPr lang="en-US" sz="2000" dirty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  <a:r>
              <a:rPr lang="en-US" sz="2000" baseline="30000" dirty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  <a:r>
              <a:rPr lang="en-US" sz="2000" dirty="0">
                <a:latin typeface="David" panose="020E0502060401010101" pitchFamily="34" charset="-79"/>
                <a:cs typeface="David" panose="020E0502060401010101" pitchFamily="34" charset="-79"/>
              </a:rPr>
              <a:t>=81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קלפים</a:t>
            </a:r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8359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כמה סטים יש סך </a:t>
            </a:r>
            <a:r>
              <a:rPr lang="he-IL" dirty="0" err="1" smtClean="0"/>
              <a:t>הכל</a:t>
            </a:r>
            <a:r>
              <a:rPr lang="he-IL" dirty="0" smtClean="0"/>
              <a:t>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7462"/>
                <a:ext cx="10515600" cy="4171274"/>
              </a:xfrm>
            </p:spPr>
            <p:txBody>
              <a:bodyPr/>
              <a:lstStyle/>
              <a:p>
                <a:r>
                  <a:rPr lang="he-IL" dirty="0" smtClean="0"/>
                  <a:t>מכיוון שכל זוג קלפים מגדיר סט באופן ייחודי, נחשב את מספר הזוגות</a:t>
                </a:r>
              </a:p>
              <a:p>
                <a:r>
                  <a:rPr lang="he-IL" dirty="0" smtClean="0"/>
                  <a:t>מספר האפשרויות לבחור 2 קלפים מתוך 81: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עבור כל סט, יש 3 אפשרויות מי יהיה הקלף האחרון (זה שנקבע באופן אוטומטי ע"י השניים הראשונים)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 מספר הסטים הוא: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IL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1080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7462"/>
                <a:ext cx="10515600" cy="4171274"/>
              </a:xfrm>
              <a:blipFill>
                <a:blip r:embed="rId2"/>
                <a:stretch>
                  <a:fillRect t="-190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36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כמה סטים אדומים יש?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7462"/>
                <a:ext cx="10515600" cy="4171274"/>
              </a:xfrm>
            </p:spPr>
            <p:txBody>
              <a:bodyPr/>
              <a:lstStyle/>
              <a:p>
                <a:r>
                  <a:rPr lang="he-IL" dirty="0" smtClean="0"/>
                  <a:t>מספר הקלפים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האדומים</a:t>
                </a:r>
                <a:r>
                  <a:rPr lang="he-IL" dirty="0" smtClean="0"/>
                  <a:t> הוא 27 (שליש מכלל הקלפים)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גם בתוך הקלפים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האדומים</a:t>
                </a:r>
                <a:r>
                  <a:rPr lang="he-IL" dirty="0" smtClean="0"/>
                  <a:t>, כל זוג קלפים מגדיר סט ייחודי, ויש 3 אפשרויות לבחור מי הקלף "האחרון" בסט</a:t>
                </a:r>
              </a:p>
              <a:p>
                <a:r>
                  <a:rPr lang="he-IL" dirty="0" smtClean="0"/>
                  <a:t>לכן, מספר הסטים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האדומים</a:t>
                </a:r>
                <a:r>
                  <a:rPr lang="he-IL" dirty="0" smtClean="0"/>
                  <a:t> הוא: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IL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27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117</m:t>
                    </m:r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ההסתברות שסט אקראי הוא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אדום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117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1080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7462"/>
                <a:ext cx="10515600" cy="4171274"/>
              </a:xfrm>
              <a:blipFill>
                <a:blip r:embed="rId2"/>
                <a:stretch>
                  <a:fillRect l="-1507" t="-190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321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/>
                  <a:t>כמה אפשרויות יש לסדר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/>
                  <a:t> עצמים במעגל?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15784" y="1642644"/>
                <a:ext cx="9709736" cy="327044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 נחשוב על שולחן מעגלי סביבו עלינו להושיב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אנשים</a:t>
                </a:r>
                <a:endParaRPr lang="en-US" dirty="0" smtClean="0"/>
              </a:p>
              <a:p>
                <a:r>
                  <a:rPr lang="he-IL" dirty="0" smtClean="0"/>
                  <a:t>האדם הראשון יכול לשבת בכל מקום</a:t>
                </a:r>
              </a:p>
              <a:p>
                <a:pPr lvl="1"/>
                <a:r>
                  <a:rPr lang="he-IL" dirty="0" smtClean="0"/>
                  <a:t>מכיוון שהשולחן מעגלי (לא מסומן), כל המקומות זהים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נותרו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אנשים, אותם נסדר מימין לאדם הראשון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)!</m:t>
                    </m:r>
                  </m:oMath>
                </a14:m>
                <a:r>
                  <a:rPr lang="he-IL" dirty="0" smtClean="0"/>
                  <a:t> אפשרויות לסדר את האנשים הנותרים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5784" y="1642644"/>
                <a:ext cx="9709736" cy="3270445"/>
              </a:xfrm>
              <a:blipFill>
                <a:blip r:embed="rId3"/>
                <a:stretch>
                  <a:fillRect t="-2235" r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/>
          <p:cNvGrpSpPr/>
          <p:nvPr/>
        </p:nvGrpSpPr>
        <p:grpSpPr>
          <a:xfrm>
            <a:off x="1580830" y="1874915"/>
            <a:ext cx="1505103" cy="1017141"/>
            <a:chOff x="645589" y="924277"/>
            <a:chExt cx="1505103" cy="1017141"/>
          </a:xfrm>
        </p:grpSpPr>
        <p:sp>
          <p:nvSpPr>
            <p:cNvPr id="65" name="Oval 64"/>
            <p:cNvSpPr/>
            <p:nvPr/>
          </p:nvSpPr>
          <p:spPr>
            <a:xfrm>
              <a:off x="1020535" y="924277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45589" y="1184948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74335" y="4595882"/>
            <a:ext cx="1505103" cy="1017141"/>
            <a:chOff x="1580830" y="4378933"/>
            <a:chExt cx="1505103" cy="1017141"/>
          </a:xfrm>
        </p:grpSpPr>
        <p:sp>
          <p:nvSpPr>
            <p:cNvPr id="73" name="Oval 72"/>
            <p:cNvSpPr/>
            <p:nvPr/>
          </p:nvSpPr>
          <p:spPr>
            <a:xfrm>
              <a:off x="1955776" y="437893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580830" y="4639604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194224" y="4134217"/>
            <a:ext cx="1561193" cy="1839102"/>
            <a:chOff x="1900719" y="3917268"/>
            <a:chExt cx="1561193" cy="1839102"/>
          </a:xfrm>
        </p:grpSpPr>
        <p:sp>
          <p:nvSpPr>
            <p:cNvPr id="75" name="TextBox 74"/>
            <p:cNvSpPr txBox="1"/>
            <p:nvPr/>
          </p:nvSpPr>
          <p:spPr>
            <a:xfrm>
              <a:off x="2082552" y="3917268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843269" y="404760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140990" y="4810349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662271" y="529470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/>
                <p:cNvSpPr txBox="1"/>
                <p:nvPr/>
              </p:nvSpPr>
              <p:spPr>
                <a:xfrm>
                  <a:off x="1900719" y="5273385"/>
                  <a:ext cx="4335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𝑛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660033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9" name="Text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0719" y="5273385"/>
                  <a:ext cx="43358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Arc 17"/>
          <p:cNvSpPr/>
          <p:nvPr/>
        </p:nvSpPr>
        <p:spPr>
          <a:xfrm rot="7287738">
            <a:off x="754824" y="3880585"/>
            <a:ext cx="2401904" cy="2411523"/>
          </a:xfrm>
          <a:prstGeom prst="arc">
            <a:avLst>
              <a:gd name="adj1" fmla="val 7128776"/>
              <a:gd name="adj2" fmla="val 0"/>
            </a:avLst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328260" y="4913089"/>
                <a:ext cx="17197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עצמים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260" y="4913089"/>
                <a:ext cx="1719766" cy="461665"/>
              </a:xfrm>
              <a:prstGeom prst="rect">
                <a:avLst/>
              </a:prstGeom>
              <a:blipFill>
                <a:blip r:embed="rId5"/>
                <a:stretch>
                  <a:fillRect l="-957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017295" y="5437139"/>
                <a:ext cx="24192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!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אפשרויות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295" y="5437139"/>
                <a:ext cx="2419252" cy="461665"/>
              </a:xfrm>
              <a:prstGeom prst="rect">
                <a:avLst/>
              </a:prstGeom>
              <a:blipFill>
                <a:blip r:embed="rId6"/>
                <a:stretch>
                  <a:fillRect l="-2771" t="-10526" r="-100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73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 animBg="1"/>
      <p:bldP spid="19" grpId="0"/>
      <p:bldP spid="2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/>
                  <a:t>כמה אפשרויות יש לסדר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/>
                  <a:t> עצמים במעגל?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80675" y="1655052"/>
                <a:ext cx="6990700" cy="159419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כך, יש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he-IL" dirty="0" smtClean="0"/>
                  <a:t> אפשרויות לסדר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עצמים סביב מעגל</a:t>
                </a:r>
                <a:endParaRPr lang="en-US" dirty="0" smtClean="0"/>
              </a:p>
              <a:p>
                <a:r>
                  <a:rPr lang="he-IL" dirty="0" smtClean="0"/>
                  <a:t>נבדוק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80675" y="1655052"/>
                <a:ext cx="6990700" cy="1594191"/>
              </a:xfrm>
              <a:blipFill>
                <a:blip r:embed="rId3"/>
                <a:stretch>
                  <a:fillRect t="-4580" r="-1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Group 69"/>
          <p:cNvGrpSpPr/>
          <p:nvPr/>
        </p:nvGrpSpPr>
        <p:grpSpPr>
          <a:xfrm>
            <a:off x="1272606" y="3236835"/>
            <a:ext cx="1646707" cy="1730187"/>
            <a:chOff x="820403" y="2830252"/>
            <a:chExt cx="1646707" cy="1730187"/>
          </a:xfrm>
        </p:grpSpPr>
        <p:sp>
          <p:nvSpPr>
            <p:cNvPr id="4" name="Oval 3"/>
            <p:cNvSpPr/>
            <p:nvPr/>
          </p:nvSpPr>
          <p:spPr>
            <a:xfrm>
              <a:off x="1054967" y="308163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20403" y="283025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25120" y="409877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77260" y="2850799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052484" y="3253307"/>
            <a:ext cx="1646707" cy="1730187"/>
            <a:chOff x="2709138" y="2830252"/>
            <a:chExt cx="1646707" cy="1730187"/>
          </a:xfrm>
        </p:grpSpPr>
        <p:sp>
          <p:nvSpPr>
            <p:cNvPr id="5" name="Oval 4"/>
            <p:cNvSpPr/>
            <p:nvPr/>
          </p:nvSpPr>
          <p:spPr>
            <a:xfrm>
              <a:off x="2902605" y="308163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09138" y="283025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13855" y="409877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65995" y="2850799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27887" y="5062952"/>
            <a:ext cx="1586647" cy="1448773"/>
            <a:chOff x="741481" y="3631272"/>
            <a:chExt cx="1586647" cy="1448773"/>
          </a:xfrm>
        </p:grpSpPr>
        <p:sp>
          <p:nvSpPr>
            <p:cNvPr id="12" name="Oval 11"/>
            <p:cNvSpPr/>
            <p:nvPr/>
          </p:nvSpPr>
          <p:spPr>
            <a:xfrm>
              <a:off x="976045" y="388265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2303" y="363127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41481" y="460810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11277" y="3662094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D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38278" y="461838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049823" y="5062952"/>
            <a:ext cx="1604281" cy="1448773"/>
            <a:chOff x="741481" y="3631272"/>
            <a:chExt cx="1604281" cy="1448773"/>
          </a:xfrm>
        </p:grpSpPr>
        <p:sp>
          <p:nvSpPr>
            <p:cNvPr id="34" name="Oval 33"/>
            <p:cNvSpPr/>
            <p:nvPr/>
          </p:nvSpPr>
          <p:spPr>
            <a:xfrm>
              <a:off x="976045" y="388265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1481" y="363127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41481" y="461838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911277" y="366209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38278" y="4608106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D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780675" y="5073226"/>
            <a:ext cx="1586647" cy="1438499"/>
            <a:chOff x="741481" y="3672368"/>
            <a:chExt cx="1586647" cy="1438499"/>
          </a:xfrm>
        </p:grpSpPr>
        <p:sp>
          <p:nvSpPr>
            <p:cNvPr id="40" name="Oval 39"/>
            <p:cNvSpPr/>
            <p:nvPr/>
          </p:nvSpPr>
          <p:spPr>
            <a:xfrm>
              <a:off x="976045" y="388265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1481" y="3672368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1481" y="462865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11277" y="3692916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D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938278" y="4649202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602611" y="5062952"/>
            <a:ext cx="1604281" cy="1448773"/>
            <a:chOff x="741481" y="3631272"/>
            <a:chExt cx="1604281" cy="1448773"/>
          </a:xfrm>
        </p:grpSpPr>
        <p:sp>
          <p:nvSpPr>
            <p:cNvPr id="46" name="Oval 45"/>
            <p:cNvSpPr/>
            <p:nvPr/>
          </p:nvSpPr>
          <p:spPr>
            <a:xfrm>
              <a:off x="976045" y="388265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41481" y="363127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41481" y="461838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911277" y="366209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938278" y="461838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D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362817" y="5032130"/>
            <a:ext cx="1586647" cy="1479595"/>
            <a:chOff x="741481" y="3631272"/>
            <a:chExt cx="1586647" cy="1479595"/>
          </a:xfrm>
        </p:grpSpPr>
        <p:sp>
          <p:nvSpPr>
            <p:cNvPr id="52" name="Oval 51"/>
            <p:cNvSpPr/>
            <p:nvPr/>
          </p:nvSpPr>
          <p:spPr>
            <a:xfrm>
              <a:off x="976045" y="388265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41481" y="363127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41481" y="4608106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D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911277" y="366209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938278" y="4649202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0184753" y="5032130"/>
            <a:ext cx="1586647" cy="1479595"/>
            <a:chOff x="741481" y="3631272"/>
            <a:chExt cx="1586647" cy="1479595"/>
          </a:xfrm>
        </p:grpSpPr>
        <p:sp>
          <p:nvSpPr>
            <p:cNvPr id="58" name="Oval 57"/>
            <p:cNvSpPr/>
            <p:nvPr/>
          </p:nvSpPr>
          <p:spPr>
            <a:xfrm>
              <a:off x="976045" y="3882653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41481" y="363127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41481" y="4608106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D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911277" y="366209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938278" y="4649202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696000" y="3581287"/>
                <a:ext cx="187262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)!=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000" y="3581287"/>
                <a:ext cx="1872629" cy="830997"/>
              </a:xfrm>
              <a:prstGeom prst="rect">
                <a:avLst/>
              </a:prstGeom>
              <a:blipFill>
                <a:blip r:embed="rId4"/>
                <a:stretch>
                  <a:fillRect l="-2273" b="-7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312124" y="4048828"/>
                <a:ext cx="187262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)!=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124" y="4048828"/>
                <a:ext cx="1872629" cy="830997"/>
              </a:xfrm>
              <a:prstGeom prst="rect">
                <a:avLst/>
              </a:prstGeom>
              <a:blipFill>
                <a:blip r:embed="rId5"/>
                <a:stretch>
                  <a:fillRect l="-2280" b="-8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/>
          <p:cNvGrpSpPr/>
          <p:nvPr/>
        </p:nvGrpSpPr>
        <p:grpSpPr>
          <a:xfrm>
            <a:off x="1231510" y="1831678"/>
            <a:ext cx="1884057" cy="1017141"/>
            <a:chOff x="645589" y="924277"/>
            <a:chExt cx="1884057" cy="1017141"/>
          </a:xfrm>
        </p:grpSpPr>
        <p:sp>
          <p:nvSpPr>
            <p:cNvPr id="65" name="Oval 64"/>
            <p:cNvSpPr/>
            <p:nvPr/>
          </p:nvSpPr>
          <p:spPr>
            <a:xfrm>
              <a:off x="1020535" y="924277"/>
              <a:ext cx="1130157" cy="101714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45589" y="1184948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139796" y="1211229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206008" y="1924759"/>
                <a:ext cx="187262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)!=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008" y="1924759"/>
                <a:ext cx="1872629" cy="830997"/>
              </a:xfrm>
              <a:prstGeom prst="rect">
                <a:avLst/>
              </a:prstGeom>
              <a:blipFill>
                <a:blip r:embed="rId6"/>
                <a:stretch>
                  <a:fillRect l="-651" b="-8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6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9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סידור במעגל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22562" y="1646591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לחתונה מוזמנים שלושה בנים: אבי, משה, ודוד, ושלוש בנות: רחל, תמר, ויעל</a:t>
                </a:r>
              </a:p>
              <a:p>
                <a:r>
                  <a:rPr lang="he-IL" dirty="0"/>
                  <a:t>מסדרים </a:t>
                </a:r>
                <a:r>
                  <a:rPr lang="he-IL" dirty="0" smtClean="0"/>
                  <a:t>את האורחים באקראי סביב שולחן</a:t>
                </a:r>
              </a:p>
              <a:p>
                <a:r>
                  <a:rPr lang="he-IL" dirty="0" smtClean="0"/>
                  <a:t>מהי ההסתברות שכל בן ישב בין שתי בנות (וההפך)?</a:t>
                </a:r>
              </a:p>
              <a:p>
                <a:endParaRPr lang="he-IL" dirty="0"/>
              </a:p>
              <a:p>
                <a:r>
                  <a:rPr lang="he-IL" dirty="0" smtClean="0"/>
                  <a:t>מספר האפשרויות לסדר את כל האורחים היא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נבחר את אחד הבנים, נניח אבי, ונושיב אותו באחד המקומות</a:t>
                </a:r>
              </a:p>
              <a:p>
                <a:r>
                  <a:rPr lang="he-IL" dirty="0" smtClean="0"/>
                  <a:t>כל </a:t>
                </a:r>
                <a:r>
                  <a:rPr lang="he-IL" dirty="0"/>
                  <a:t>המקומות </a:t>
                </a:r>
                <a:r>
                  <a:rPr lang="he-IL" dirty="0" smtClean="0"/>
                  <a:t>זהים, לכן יש אפשרות אחת בלבד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כל בן יושב בין שתי בנות, מיקום הבנים והבנות נקבע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22562" y="1646591"/>
                <a:ext cx="10515600" cy="4351338"/>
              </a:xfrm>
              <a:blipFill>
                <a:blip r:embed="rId2"/>
                <a:stretch>
                  <a:fillRect t="-23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57412" y="4294598"/>
            <a:ext cx="2314560" cy="1495029"/>
            <a:chOff x="757412" y="4294598"/>
            <a:chExt cx="2314560" cy="1495029"/>
          </a:xfrm>
        </p:grpSpPr>
        <p:sp>
          <p:nvSpPr>
            <p:cNvPr id="9" name="Oval 8"/>
            <p:cNvSpPr/>
            <p:nvPr/>
          </p:nvSpPr>
          <p:spPr>
            <a:xfrm>
              <a:off x="1373605" y="4294598"/>
              <a:ext cx="1698367" cy="149502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0033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57412" y="4294598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אבי</a:t>
              </a:r>
              <a:endParaRPr lang="en-US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120914" y="3704117"/>
            <a:ext cx="2207332" cy="2678542"/>
            <a:chOff x="1120914" y="3704117"/>
            <a:chExt cx="2207332" cy="267854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3111587" y="4226257"/>
              <a:ext cx="216659" cy="51630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2132474" y="3704117"/>
              <a:ext cx="252691" cy="495597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2132474" y="5866354"/>
              <a:ext cx="216659" cy="516305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3071972" y="5370757"/>
              <a:ext cx="252691" cy="49559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120914" y="5332393"/>
              <a:ext cx="252691" cy="495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443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</a:t>
            </a:r>
            <a:r>
              <a:rPr lang="he-IL" dirty="0" smtClean="0"/>
              <a:t>: סידור </a:t>
            </a:r>
            <a:r>
              <a:rPr lang="he-IL" dirty="0"/>
              <a:t>במעגל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קבענו את המקום של אבי</a:t>
            </a:r>
          </a:p>
          <a:p>
            <a:r>
              <a:rPr lang="he-IL" dirty="0" smtClean="0"/>
              <a:t>לאחר מכן יש לסדר את משה ודוד בשני המקומות הנותרים עבור הבנים</a:t>
            </a:r>
          </a:p>
          <a:p>
            <a:r>
              <a:rPr lang="he-IL" dirty="0" smtClean="0"/>
              <a:t>יש </a:t>
            </a:r>
            <a:r>
              <a:rPr lang="en-US" dirty="0" smtClean="0"/>
              <a:t>2!=2</a:t>
            </a:r>
            <a:r>
              <a:rPr lang="he-IL" dirty="0" smtClean="0"/>
              <a:t> אפשרויות לסדר את הבנים</a:t>
            </a:r>
          </a:p>
          <a:p>
            <a:endParaRPr lang="he-IL" dirty="0" smtClean="0"/>
          </a:p>
          <a:p>
            <a:r>
              <a:rPr lang="he-IL" dirty="0" smtClean="0"/>
              <a:t>עבור כל סידור של הבנים, יש לסדר את שלוש הבנות</a:t>
            </a:r>
          </a:p>
          <a:p>
            <a:r>
              <a:rPr lang="he-IL" dirty="0" smtClean="0"/>
              <a:t>יש </a:t>
            </a:r>
            <a:r>
              <a:rPr lang="en-US" dirty="0" smtClean="0"/>
              <a:t>3!=6</a:t>
            </a:r>
            <a:r>
              <a:rPr lang="he-IL" dirty="0" smtClean="0"/>
              <a:t> אפשרויות לסדר את הבנות</a:t>
            </a:r>
          </a:p>
          <a:p>
            <a:r>
              <a:rPr lang="he-IL" dirty="0" smtClean="0"/>
              <a:t>סה"כ </a:t>
            </a:r>
            <a:r>
              <a:rPr lang="en-US" dirty="0" smtClean="0"/>
              <a:t>2*6=12</a:t>
            </a:r>
            <a:r>
              <a:rPr lang="he-IL" dirty="0" smtClean="0"/>
              <a:t> אפשרויות</a:t>
            </a:r>
          </a:p>
          <a:p>
            <a:endParaRPr lang="he-IL" dirty="0"/>
          </a:p>
          <a:p>
            <a:r>
              <a:rPr lang="he-IL" dirty="0" smtClean="0"/>
              <a:t>ההסתברות היא </a:t>
            </a:r>
            <a:r>
              <a:rPr lang="en-US" dirty="0" smtClean="0"/>
              <a:t>12/120=0.1</a:t>
            </a:r>
            <a:endParaRPr lang="he-IL" dirty="0" smtClean="0"/>
          </a:p>
          <a:p>
            <a:endParaRPr lang="he-IL" dirty="0"/>
          </a:p>
        </p:txBody>
      </p:sp>
      <p:sp>
        <p:nvSpPr>
          <p:cNvPr id="19" name="Oval 18"/>
          <p:cNvSpPr/>
          <p:nvPr/>
        </p:nvSpPr>
        <p:spPr>
          <a:xfrm>
            <a:off x="1466072" y="4048817"/>
            <a:ext cx="1698367" cy="149502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003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9057" y="4048817"/>
            <a:ext cx="60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אבי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41533" y="5543846"/>
            <a:ext cx="1205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משה/דוד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96636" y="4014381"/>
            <a:ext cx="1205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משה/דוד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88909" y="3464130"/>
            <a:ext cx="252691" cy="4955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183582" y="5038933"/>
            <a:ext cx="252691" cy="4955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213381" y="5048249"/>
            <a:ext cx="252691" cy="4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0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חדר יולדות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813" y="1743467"/>
            <a:ext cx="10515600" cy="4351338"/>
          </a:xfrm>
        </p:spPr>
        <p:txBody>
          <a:bodyPr/>
          <a:lstStyle/>
          <a:p>
            <a:r>
              <a:rPr lang="he-IL" dirty="0" smtClean="0"/>
              <a:t>בבית חולים בירושלים יולדות 20 נשים גבוהות ו- 20 נמוכות</a:t>
            </a:r>
          </a:p>
          <a:p>
            <a:r>
              <a:rPr lang="he-IL" dirty="0" smtClean="0"/>
              <a:t>הנשים מחולקות באקראי ל- 20 חדרים, בכל חדר שתי נשים</a:t>
            </a:r>
          </a:p>
          <a:p>
            <a:r>
              <a:rPr lang="he-IL" dirty="0" smtClean="0"/>
              <a:t>אם באף חדר אין זוג מעורב, מה הסיכוי שזה במקרה?</a:t>
            </a:r>
            <a:endParaRPr lang="en-US" dirty="0" smtClean="0"/>
          </a:p>
          <a:p>
            <a:endParaRPr lang="en-US" dirty="0"/>
          </a:p>
          <a:p>
            <a:r>
              <a:rPr lang="he-IL" dirty="0" smtClean="0"/>
              <a:t>ראשית, נחשב את מספר האפשרויות לסדר 40 נשים ב- 20 חדרים</a:t>
            </a:r>
          </a:p>
          <a:p>
            <a:r>
              <a:rPr lang="he-IL" dirty="0" smtClean="0"/>
              <a:t>נסמן את המיטות ב- </a:t>
            </a:r>
            <a:r>
              <a:rPr lang="en-US" dirty="0" smtClean="0"/>
              <a:t>1,2,3,4,…,40</a:t>
            </a:r>
            <a:endParaRPr lang="he-IL" dirty="0" smtClean="0"/>
          </a:p>
        </p:txBody>
      </p:sp>
      <p:grpSp>
        <p:nvGrpSpPr>
          <p:cNvPr id="23" name="Group 22"/>
          <p:cNvGrpSpPr/>
          <p:nvPr/>
        </p:nvGrpSpPr>
        <p:grpSpPr>
          <a:xfrm>
            <a:off x="1195883" y="4718403"/>
            <a:ext cx="2085654" cy="1602434"/>
            <a:chOff x="1284270" y="4125407"/>
            <a:chExt cx="2085654" cy="1602434"/>
          </a:xfrm>
        </p:grpSpPr>
        <p:sp>
          <p:nvSpPr>
            <p:cNvPr id="4" name="Oval 3"/>
            <p:cNvSpPr/>
            <p:nvPr/>
          </p:nvSpPr>
          <p:spPr>
            <a:xfrm>
              <a:off x="1284270" y="4618232"/>
              <a:ext cx="2085654" cy="11096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728660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434976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03743" y="4125407"/>
              <a:ext cx="8467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חדר 1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68120" y="4718403"/>
            <a:ext cx="2085654" cy="1602434"/>
            <a:chOff x="1284270" y="4125407"/>
            <a:chExt cx="2085654" cy="1602434"/>
          </a:xfrm>
        </p:grpSpPr>
        <p:sp>
          <p:nvSpPr>
            <p:cNvPr id="25" name="Oval 24"/>
            <p:cNvSpPr/>
            <p:nvPr/>
          </p:nvSpPr>
          <p:spPr>
            <a:xfrm>
              <a:off x="1284270" y="4618232"/>
              <a:ext cx="2085654" cy="11096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728660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434976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03743" y="4125407"/>
              <a:ext cx="8467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חדר 2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992256" y="4700084"/>
            <a:ext cx="2085654" cy="1602434"/>
            <a:chOff x="1284270" y="4125407"/>
            <a:chExt cx="2085654" cy="1602434"/>
          </a:xfrm>
        </p:grpSpPr>
        <p:sp>
          <p:nvSpPr>
            <p:cNvPr id="30" name="Oval 29"/>
            <p:cNvSpPr/>
            <p:nvPr/>
          </p:nvSpPr>
          <p:spPr>
            <a:xfrm>
              <a:off x="1284270" y="4618232"/>
              <a:ext cx="2085654" cy="11096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28659" y="4880222"/>
              <a:ext cx="540000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39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34976" y="4880222"/>
              <a:ext cx="540000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40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767489" y="4125407"/>
              <a:ext cx="98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חדר 20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180306" y="5360205"/>
                <a:ext cx="58541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32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306" y="5360205"/>
                <a:ext cx="585417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033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חדר יולדות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3813" y="174346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יש 40 נשים סה"כ, לכן 40 אפשרויות לבחור את היולדת במיטה 1</a:t>
                </a:r>
              </a:p>
              <a:p>
                <a:r>
                  <a:rPr lang="he-IL" dirty="0" smtClean="0"/>
                  <a:t>לאחר מכן, 39 אפשרויות לבחור את היולדת למיטה 2, 38 למיטה 3, וכן הלאה</a:t>
                </a:r>
              </a:p>
              <a:p>
                <a:r>
                  <a:rPr lang="he-IL" dirty="0" smtClean="0"/>
                  <a:t>בסה"כ,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he-IL" b="0" dirty="0" smtClean="0"/>
                  <a:t> אפשרויות</a:t>
                </a:r>
              </a:p>
              <a:p>
                <a:pPr lvl="1"/>
                <a:r>
                  <a:rPr lang="he-IL" dirty="0" smtClean="0"/>
                  <a:t>ניתן גם לראות זאת כמספר האפשרויות לבחור תמורה (סידור) של 40 היולדות</a:t>
                </a:r>
              </a:p>
              <a:p>
                <a:endParaRPr lang="he-IL" b="0" dirty="0"/>
              </a:p>
              <a:p>
                <a:r>
                  <a:rPr lang="he-IL" dirty="0" smtClean="0"/>
                  <a:t>כמה אפשרויות יש לסדר יולדות גבוהות לבד ונמוכות לבד?</a:t>
                </a:r>
                <a:endParaRPr lang="en-US" b="0" dirty="0" smtClean="0"/>
              </a:p>
              <a:p>
                <a:pPr marL="0" indent="0">
                  <a:buNone/>
                </a:pP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3813" y="1743467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1195883" y="4718403"/>
            <a:ext cx="2085654" cy="1602434"/>
            <a:chOff x="1284270" y="4125407"/>
            <a:chExt cx="2085654" cy="1602434"/>
          </a:xfrm>
        </p:grpSpPr>
        <p:sp>
          <p:nvSpPr>
            <p:cNvPr id="4" name="Oval 3"/>
            <p:cNvSpPr/>
            <p:nvPr/>
          </p:nvSpPr>
          <p:spPr>
            <a:xfrm>
              <a:off x="1284270" y="4618232"/>
              <a:ext cx="2085654" cy="11096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728660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434976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03743" y="4125407"/>
              <a:ext cx="8467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חדר 1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68120" y="4718403"/>
            <a:ext cx="2085654" cy="1602434"/>
            <a:chOff x="1284270" y="4125407"/>
            <a:chExt cx="2085654" cy="1602434"/>
          </a:xfrm>
        </p:grpSpPr>
        <p:sp>
          <p:nvSpPr>
            <p:cNvPr id="25" name="Oval 24"/>
            <p:cNvSpPr/>
            <p:nvPr/>
          </p:nvSpPr>
          <p:spPr>
            <a:xfrm>
              <a:off x="1284270" y="4618232"/>
              <a:ext cx="2085654" cy="11096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728660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434976" y="4880222"/>
              <a:ext cx="401088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03743" y="4125407"/>
              <a:ext cx="8467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חדר 2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992256" y="4700084"/>
            <a:ext cx="2085654" cy="1602434"/>
            <a:chOff x="1284270" y="4125407"/>
            <a:chExt cx="2085654" cy="1602434"/>
          </a:xfrm>
        </p:grpSpPr>
        <p:sp>
          <p:nvSpPr>
            <p:cNvPr id="30" name="Oval 29"/>
            <p:cNvSpPr/>
            <p:nvPr/>
          </p:nvSpPr>
          <p:spPr>
            <a:xfrm>
              <a:off x="1284270" y="4618232"/>
              <a:ext cx="2085654" cy="11096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28659" y="4880222"/>
              <a:ext cx="540000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39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34976" y="4880222"/>
              <a:ext cx="540000" cy="5856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400" dirty="0" smtClean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40</a:t>
              </a:r>
              <a:endParaRPr lang="en-US" sz="24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767489" y="4125407"/>
              <a:ext cx="98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חדר 20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180306" y="5360205"/>
                <a:ext cx="58541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32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306" y="5360205"/>
                <a:ext cx="585417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632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חדר יולדות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3813" y="1743467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עלינו לסדר 20 יולדות גבוהות ב- 10 חדרים, ו- </a:t>
                </a:r>
                <a:r>
                  <a:rPr lang="he-IL" dirty="0"/>
                  <a:t>20 נמוכות </a:t>
                </a:r>
                <a:r>
                  <a:rPr lang="he-IL" dirty="0" smtClean="0"/>
                  <a:t>ב- 10 חדרים אחרים</a:t>
                </a:r>
                <a:endParaRPr lang="en-US" dirty="0"/>
              </a:p>
              <a:p>
                <a:r>
                  <a:rPr lang="he-IL" dirty="0" smtClean="0"/>
                  <a:t>ראשית, נבחר את 10 החדרים בהם ישהו הגבוהות – יש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 smtClean="0"/>
                  <a:t> אפשרויות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כעת יש </a:t>
                </a:r>
                <a:r>
                  <a:rPr lang="en-US" dirty="0" smtClean="0"/>
                  <a:t>20!</a:t>
                </a:r>
                <a:r>
                  <a:rPr lang="he-IL" dirty="0" smtClean="0"/>
                  <a:t> אפשרויות לסדר את 20 היולדות הגבוהות ב- 20 המיטות שלהן</a:t>
                </a:r>
              </a:p>
              <a:p>
                <a:r>
                  <a:rPr lang="he-IL" dirty="0" smtClean="0"/>
                  <a:t>לכל סידור של הגבוהות, יש </a:t>
                </a:r>
                <a:r>
                  <a:rPr lang="en-US" dirty="0" smtClean="0"/>
                  <a:t>20!</a:t>
                </a:r>
                <a:r>
                  <a:rPr lang="he-IL" dirty="0" smtClean="0"/>
                  <a:t> אפשרויות לסדר את 20 הנמוכות ב- 20 המיטות שלהן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/>
                  <a:t>בסה"כ, יש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!⋅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he-IL" dirty="0"/>
                  <a:t> אפשרויות לסדר יולדות נמוכות וגבוהות בנפרד</a:t>
                </a:r>
              </a:p>
              <a:p>
                <a:r>
                  <a:rPr lang="he-IL" dirty="0"/>
                  <a:t>ההסתברות לסידור כזה היא: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!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0000013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מאד לא סביר!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3813" y="1743467"/>
                <a:ext cx="10515600" cy="4351338"/>
              </a:xfrm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35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לגבי בחירה </a:t>
            </a:r>
            <a:r>
              <a:rPr lang="he-IL" b="1" dirty="0" smtClean="0"/>
              <a:t>עם</a:t>
            </a:r>
            <a:r>
              <a:rPr lang="he-IL" dirty="0" smtClean="0"/>
              <a:t> החזרה?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כמה אפשרויות יש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עם החזרה? (</a:t>
                </a:r>
                <a:r>
                  <a:rPr lang="he-IL" b="1" dirty="0" smtClean="0"/>
                  <a:t>עם</a:t>
                </a:r>
                <a:r>
                  <a:rPr lang="he-IL" dirty="0" smtClean="0"/>
                  <a:t> חשיבות לסדר)</a:t>
                </a:r>
              </a:p>
              <a:p>
                <a:endParaRPr lang="he-IL" dirty="0"/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אפשרויות לבחור את העצם הראשון</a:t>
                </a:r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אפשרויות לבחור את העצם השני</a:t>
                </a:r>
              </a:p>
              <a:p>
                <a:r>
                  <a:rPr lang="he-IL" dirty="0" smtClean="0"/>
                  <a:t>...</a:t>
                </a:r>
              </a:p>
              <a:p>
                <a:r>
                  <a:rPr lang="he-IL" dirty="0" smtClean="0"/>
                  <a:t>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אפשרויות לבחור את העצם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מספר האפשרויות הכולל: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/>
          <p:cNvSpPr/>
          <p:nvPr/>
        </p:nvSpPr>
        <p:spPr>
          <a:xfrm rot="16200000">
            <a:off x="6680639" y="4839126"/>
            <a:ext cx="346883" cy="1209915"/>
          </a:xfrm>
          <a:prstGeom prst="leftBrace">
            <a:avLst>
              <a:gd name="adj1" fmla="val 53594"/>
              <a:gd name="adj2" fmla="val 50849"/>
            </a:avLst>
          </a:prstGeom>
          <a:ln w="127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95514" y="5638073"/>
                <a:ext cx="11635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he-IL" sz="2400" b="0" dirty="0" smtClean="0">
                    <a:cs typeface="David" panose="020E0502060401010101" pitchFamily="34" charset="-79"/>
                  </a:rPr>
                  <a:t> פעמים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𝑘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514" y="5638073"/>
                <a:ext cx="1163524" cy="461665"/>
              </a:xfrm>
              <a:prstGeom prst="rect">
                <a:avLst/>
              </a:prstGeom>
              <a:blipFill>
                <a:blip r:embed="rId3"/>
                <a:stretch>
                  <a:fillRect l="-890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376737" y="3719245"/>
            <a:ext cx="2702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למעשה, זהו בדיוק כלל הכפל שראינו קודם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5682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/>
      <p:bldP spid="7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כבר ראינו </a:t>
                </a:r>
                <a:r>
                  <a:rPr lang="en-IL" dirty="0" smtClean="0"/>
                  <a:t>–</a:t>
                </a:r>
                <a:r>
                  <a:rPr lang="he-IL" dirty="0" smtClean="0"/>
                  <a:t> כמה אפשרויות יש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עם החזרה?</a:t>
                </a:r>
              </a:p>
              <a:p>
                <a:r>
                  <a:rPr lang="he-IL" dirty="0" smtClean="0"/>
                  <a:t>מספר האפשרויות: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כמה אפשרויות יש לבחור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he-IL" dirty="0"/>
                  <a:t> עצמים מתוך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עם החזרה?</a:t>
                </a:r>
              </a:p>
              <a:p>
                <a:r>
                  <a:rPr lang="he-IL" dirty="0" smtClean="0"/>
                  <a:t>מספר האפשרויות: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4096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rgbClr val="0070C0"/>
                    </a:solidFill>
                  </a:rPr>
                  <a:t>עם החזרה, יתכן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84826" y="3922309"/>
          <a:ext cx="6670916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988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952988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2801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 שני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ראשון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85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עם בחירה עם החזרה אך </a:t>
            </a:r>
            <a:r>
              <a:rPr lang="he-IL" b="1" dirty="0" smtClean="0"/>
              <a:t>ללא</a:t>
            </a:r>
            <a:r>
              <a:rPr lang="he-IL" dirty="0" smtClean="0"/>
              <a:t> חשיבות לסדר?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89753" y="1717731"/>
                <a:ext cx="9536605" cy="120013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כמה אפשרויות יש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סך </a:t>
                </a:r>
                <a:r>
                  <a:rPr lang="he-IL" dirty="0" err="1" smtClean="0"/>
                  <a:t>הכל</a:t>
                </a:r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עם החזרה</a:t>
                </a:r>
                <a:r>
                  <a:rPr lang="he-IL" dirty="0" smtClean="0"/>
                  <a:t>, אך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ללא חשיבות לסדר</a:t>
                </a:r>
                <a:r>
                  <a:rPr lang="he-IL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89753" y="1717731"/>
                <a:ext cx="9536605" cy="1200130"/>
              </a:xfrm>
              <a:blipFill>
                <a:blip r:embed="rId2"/>
                <a:stretch>
                  <a:fillRect l="-383" t="-6091" r="-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665724"/>
              </p:ext>
            </p:extLst>
          </p:nvPr>
        </p:nvGraphicFramePr>
        <p:xfrm>
          <a:off x="3334275" y="3161741"/>
          <a:ext cx="5680318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1474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811474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7090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7090"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solidFill>
                          <a:schemeClr val="bg2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63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עם בחירה עם החזרה אך ללא חשיבות לסדר?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12404" y="1707457"/>
                <a:ext cx="6926970" cy="3974152"/>
              </a:xfrm>
            </p:spPr>
            <p:txBody>
              <a:bodyPr>
                <a:normAutofit/>
              </a:bodyPr>
              <a:lstStyle/>
              <a:p>
                <a:r>
                  <a:rPr lang="he-IL" dirty="0" err="1" smtClean="0"/>
                  <a:t>נוסחא</a:t>
                </a:r>
                <a:r>
                  <a:rPr lang="he-IL" dirty="0" smtClean="0"/>
                  <a:t>: מספר האפשרויות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בדוגמא: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IL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ההוכחה מסובכת</a:t>
                </a:r>
              </a:p>
              <a:p>
                <a:r>
                  <a:rPr lang="he-IL" dirty="0" smtClean="0"/>
                  <a:t>ניתן למצוא פרטים, למשל, </a:t>
                </a:r>
                <a:r>
                  <a:rPr lang="he-IL" dirty="0" smtClean="0">
                    <a:hlinkClick r:id="rId2"/>
                  </a:rPr>
                  <a:t>כאן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12404" y="1707457"/>
                <a:ext cx="6926970" cy="3974152"/>
              </a:xfrm>
              <a:blipFill>
                <a:blip r:embed="rId3"/>
                <a:stretch>
                  <a:fillRect t="-613" r="-1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783335" y="1292105"/>
          <a:ext cx="2113338" cy="536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67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707144449"/>
                    </a:ext>
                  </a:extLst>
                </a:gridCol>
              </a:tblGrid>
              <a:tr h="280461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כדורים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1,1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122391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2,2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715555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27710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47067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064633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3,3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744715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90378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690912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4,4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437286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395157"/>
                  </a:ext>
                </a:extLst>
              </a:tr>
              <a:tr h="280461"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5,5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16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969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26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מספר האפשרויות לבחירה מתוך קבוצה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66145" y="1923827"/>
                <a:ext cx="8199634" cy="61638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rgbClr val="680000"/>
                    </a:solidFill>
                  </a:rPr>
                  <a:t>כמה אפשרויות יש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>
                    <a:solidFill>
                      <a:srgbClr val="680000"/>
                    </a:solidFill>
                  </a:rPr>
                  <a:t> עצמים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>
                    <a:solidFill>
                      <a:srgbClr val="680000"/>
                    </a:solidFill>
                  </a:rPr>
                  <a:t>?</a:t>
                </a:r>
                <a:endParaRPr lang="en-US" dirty="0">
                  <a:solidFill>
                    <a:srgbClr val="68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66145" y="1923827"/>
                <a:ext cx="8199634" cy="616383"/>
              </a:xfrm>
              <a:blipFill>
                <a:blip r:embed="rId2"/>
                <a:stretch>
                  <a:fillRect t="-11881" r="-1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933141"/>
                  </p:ext>
                </p:extLst>
              </p:nvPr>
            </p:nvGraphicFramePr>
            <p:xfrm>
              <a:off x="1787307" y="2947584"/>
              <a:ext cx="8978472" cy="31010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44618">
                      <a:extLst>
                        <a:ext uri="{9D8B030D-6E8A-4147-A177-3AD203B41FA5}">
                          <a16:colId xmlns:a16="http://schemas.microsoft.com/office/drawing/2014/main" val="3818717293"/>
                        </a:ext>
                      </a:extLst>
                    </a:gridCol>
                    <a:gridCol w="2244618">
                      <a:extLst>
                        <a:ext uri="{9D8B030D-6E8A-4147-A177-3AD203B41FA5}">
                          <a16:colId xmlns:a16="http://schemas.microsoft.com/office/drawing/2014/main" val="600959866"/>
                        </a:ext>
                      </a:extLst>
                    </a:gridCol>
                    <a:gridCol w="2244618">
                      <a:extLst>
                        <a:ext uri="{9D8B030D-6E8A-4147-A177-3AD203B41FA5}">
                          <a16:colId xmlns:a16="http://schemas.microsoft.com/office/drawing/2014/main" val="1102995377"/>
                        </a:ext>
                      </a:extLst>
                    </a:gridCol>
                    <a:gridCol w="2244618">
                      <a:extLst>
                        <a:ext uri="{9D8B030D-6E8A-4147-A177-3AD203B41FA5}">
                          <a16:colId xmlns:a16="http://schemas.microsoft.com/office/drawing/2014/main" val="3544285600"/>
                        </a:ext>
                      </a:extLst>
                    </a:gridCol>
                  </a:tblGrid>
                  <a:tr h="380294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2</m:t>
                              </m:r>
                            </m:oMath>
                          </a14:m>
                          <a:r>
                            <a:rPr lang="he-IL" sz="24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 ו-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5</m:t>
                              </m:r>
                            </m:oMath>
                          </a14:m>
                          <a:endParaRPr lang="en-US" sz="24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מספר האפשרויות</a:t>
                          </a:r>
                          <a:endParaRPr lang="en-US" sz="24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סדר</a:t>
                          </a:r>
                          <a:endParaRPr lang="en-US" sz="24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החזרה</a:t>
                          </a:r>
                          <a:endParaRPr lang="en-US" sz="24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024081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!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𝑘</m:t>
                                        </m:r>
                                      </m:e>
                                    </m:d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!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69447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IL" sz="200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IL" sz="200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𝑘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!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𝑘</m:t>
                                        </m:r>
                                      </m:e>
                                    </m:d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!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𝑘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!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2331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02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IL" sz="200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en-IL" sz="200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+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𝑘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𝑘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</a:t>
                          </a:r>
                          <a:r>
                            <a:rPr lang="he-IL" sz="2000" baseline="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9368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933141"/>
                  </p:ext>
                </p:extLst>
              </p:nvPr>
            </p:nvGraphicFramePr>
            <p:xfrm>
              <a:off x="1787307" y="2947584"/>
              <a:ext cx="8978472" cy="31010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44618">
                      <a:extLst>
                        <a:ext uri="{9D8B030D-6E8A-4147-A177-3AD203B41FA5}">
                          <a16:colId xmlns:a16="http://schemas.microsoft.com/office/drawing/2014/main" val="3818717293"/>
                        </a:ext>
                      </a:extLst>
                    </a:gridCol>
                    <a:gridCol w="2244618">
                      <a:extLst>
                        <a:ext uri="{9D8B030D-6E8A-4147-A177-3AD203B41FA5}">
                          <a16:colId xmlns:a16="http://schemas.microsoft.com/office/drawing/2014/main" val="600959866"/>
                        </a:ext>
                      </a:extLst>
                    </a:gridCol>
                    <a:gridCol w="2244618">
                      <a:extLst>
                        <a:ext uri="{9D8B030D-6E8A-4147-A177-3AD203B41FA5}">
                          <a16:colId xmlns:a16="http://schemas.microsoft.com/office/drawing/2014/main" val="1102995377"/>
                        </a:ext>
                      </a:extLst>
                    </a:gridCol>
                    <a:gridCol w="2244618">
                      <a:extLst>
                        <a:ext uri="{9D8B030D-6E8A-4147-A177-3AD203B41FA5}">
                          <a16:colId xmlns:a16="http://schemas.microsoft.com/office/drawing/2014/main" val="354428560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71" t="-9333" r="-300000" b="-58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מספר האפשרויות</a:t>
                          </a:r>
                          <a:endParaRPr lang="en-US" sz="24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סדר</a:t>
                          </a:r>
                          <a:endParaRPr lang="en-US" sz="24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החזרה</a:t>
                          </a:r>
                          <a:endParaRPr lang="en-US" sz="24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02408121"/>
                      </a:ext>
                    </a:extLst>
                  </a:tr>
                  <a:tr h="705168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543" t="-70690" r="-200815" b="-276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6944769"/>
                      </a:ext>
                    </a:extLst>
                  </a:tr>
                  <a:tr h="705168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543" t="-170690" r="-200815" b="-176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623317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543" t="-418667" r="-200815" b="-17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0220235"/>
                      </a:ext>
                    </a:extLst>
                  </a:tr>
                  <a:tr h="776288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543" t="-303906" r="-200815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ללא חשיבות לסדר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עם</a:t>
                          </a:r>
                          <a:r>
                            <a:rPr lang="he-IL" sz="2000" baseline="0" dirty="0" smtClean="0">
                              <a:latin typeface="Curlz MT" panose="04040404050702020202" pitchFamily="82" charset="0"/>
                              <a:cs typeface="David" panose="020E0502060401010101" pitchFamily="34" charset="-79"/>
                            </a:rPr>
                            <a:t> החזרה</a:t>
                          </a:r>
                          <a:endParaRPr lang="en-US" sz="2000" dirty="0">
                            <a:latin typeface="Curlz MT" panose="04040404050702020202" pitchFamily="82" charset="0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393685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1179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הסתברות</a:t>
            </a:r>
          </a:p>
          <a:p>
            <a:pPr lvl="1"/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שני מאורעות</a:t>
            </a:r>
          </a:p>
          <a:p>
            <a:pPr lvl="1"/>
            <a:r>
              <a:rPr lang="he-IL" dirty="0" smtClean="0"/>
              <a:t>משתנים מקריים</a:t>
            </a:r>
          </a:p>
        </p:txBody>
      </p:sp>
    </p:spTree>
    <p:extLst>
      <p:ext uri="{BB962C8B-B14F-4D97-AF65-F5344CB8AC3E}">
        <p14:creationId xmlns:p14="http://schemas.microsoft.com/office/powerpoint/2010/main" val="323278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 smtClean="0"/>
              <a:t>מאורעות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</a:p>
          <a:p>
            <a:pPr lvl="1"/>
            <a:r>
              <a:rPr lang="he-IL" dirty="0" smtClean="0"/>
              <a:t>עקרון </a:t>
            </a:r>
            <a:r>
              <a:rPr lang="he-IL" dirty="0"/>
              <a:t>ההכלה וההפרדה</a:t>
            </a:r>
          </a:p>
          <a:p>
            <a:pPr lvl="1"/>
            <a:r>
              <a:rPr lang="he-IL" dirty="0"/>
              <a:t>הסתברות מותנית</a:t>
            </a:r>
          </a:p>
          <a:p>
            <a:pPr lvl="1"/>
            <a:r>
              <a:rPr lang="he-IL" dirty="0" smtClean="0"/>
              <a:t>כלל הכפל</a:t>
            </a:r>
          </a:p>
          <a:p>
            <a:pPr lvl="1"/>
            <a:r>
              <a:rPr lang="he-IL" dirty="0" smtClean="0"/>
              <a:t>מאורעות בלתי </a:t>
            </a:r>
            <a:r>
              <a:rPr lang="he-IL" dirty="0"/>
              <a:t>תלויים</a:t>
            </a:r>
          </a:p>
          <a:p>
            <a:pPr lvl="1"/>
            <a:r>
              <a:rPr lang="he-IL" dirty="0" smtClean="0"/>
              <a:t>נוסחת </a:t>
            </a:r>
            <a:r>
              <a:rPr lang="he-IL" dirty="0"/>
              <a:t>ההסתברות השלמה</a:t>
            </a:r>
          </a:p>
          <a:p>
            <a:pPr lvl="1"/>
            <a:r>
              <a:rPr lang="he-IL" dirty="0"/>
              <a:t>חוק </a:t>
            </a:r>
            <a:r>
              <a:rPr lang="he-IL" dirty="0" err="1" smtClean="0"/>
              <a:t>בייס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378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שני מאורעות או יותר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828835"/>
            <a:ext cx="10515600" cy="3934969"/>
          </a:xfrm>
        </p:spPr>
        <p:txBody>
          <a:bodyPr>
            <a:normAutofit/>
          </a:bodyPr>
          <a:lstStyle/>
          <a:p>
            <a:r>
              <a:rPr lang="he-IL" dirty="0" smtClean="0"/>
              <a:t>עד כה חישבנו את ההסתברות של מאורע בודד</a:t>
            </a:r>
          </a:p>
          <a:p>
            <a:endParaRPr lang="en-US" dirty="0" smtClean="0"/>
          </a:p>
          <a:p>
            <a:r>
              <a:rPr lang="he-IL" dirty="0" smtClean="0"/>
              <a:t>לפעמים הניסוי כלל למעשה שני ניסויים </a:t>
            </a:r>
            <a:r>
              <a:rPr lang="he-IL" dirty="0"/>
              <a:t>פ</a:t>
            </a:r>
            <a:r>
              <a:rPr lang="he-IL" dirty="0" smtClean="0"/>
              <a:t>שוטים יותר</a:t>
            </a:r>
          </a:p>
          <a:p>
            <a:pPr lvl="1"/>
            <a:r>
              <a:rPr lang="he-IL" dirty="0"/>
              <a:t>הטלת שני מטבעות, שתי קוביות</a:t>
            </a:r>
          </a:p>
          <a:p>
            <a:r>
              <a:rPr lang="he-IL" dirty="0" smtClean="0"/>
              <a:t>אך החישוב עצמו התייחס למאורע אחד בניסוי אחד</a:t>
            </a:r>
          </a:p>
          <a:p>
            <a:endParaRPr lang="he-IL" dirty="0" smtClean="0"/>
          </a:p>
          <a:p>
            <a:r>
              <a:rPr lang="he-IL" dirty="0" smtClean="0"/>
              <a:t>בחלק זה, נלמד צורת ייצוג גרפית של קשרים בין מאורעות</a:t>
            </a:r>
          </a:p>
          <a:p>
            <a:r>
              <a:rPr lang="he-IL" dirty="0" smtClean="0"/>
              <a:t>ולאחר מכן נלמד לחשב באופן כללי הסתברויות של מספר מאורעות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קשרים בין מאורעות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נתונים שני מאורעות: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עם הסתברויות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he-IL" dirty="0"/>
              </a:p>
              <a:p>
                <a:r>
                  <a:rPr lang="he-IL" dirty="0" smtClean="0"/>
                  <a:t>מהי ההסתברות שיקרה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? (כלומר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או שניהם)</a:t>
                </a:r>
              </a:p>
              <a:p>
                <a:r>
                  <a:rPr lang="he-IL" dirty="0" smtClean="0"/>
                  <a:t>מהי ההסתברות שיקרה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וגם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/>
              </a:p>
              <a:p>
                <a:r>
                  <a:rPr lang="he-IL" dirty="0" smtClean="0"/>
                  <a:t>סימון: המאורע המייצג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 או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קוראים: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האיחוד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(</a:t>
                </a:r>
                <a:r>
                  <a:rPr lang="en-US" dirty="0" smtClean="0"/>
                  <a:t>union</a:t>
                </a:r>
                <a:r>
                  <a:rPr lang="he-IL" dirty="0" smtClean="0"/>
                  <a:t>), או "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איחוד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"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סימון המאורע המייצג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>
                    <a:solidFill>
                      <a:srgbClr val="660033"/>
                    </a:solidFill>
                  </a:rPr>
                  <a:t> וגם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קוראים: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החיתוך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(</a:t>
                </a:r>
                <a:r>
                  <a:rPr lang="en-US" dirty="0" smtClean="0"/>
                  <a:t>intersection</a:t>
                </a:r>
                <a:r>
                  <a:rPr lang="he-IL" dirty="0" smtClean="0"/>
                  <a:t>), או "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חיתוך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"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76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איחוד וחיתוך: 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ניסוי: הטלת שני מטבעות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עץ בהטלה הראשונה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עץ בהטלה השנייה</a:t>
                </a:r>
              </a:p>
              <a:p>
                <a:endParaRPr lang="he-IL" dirty="0"/>
              </a:p>
              <a:p>
                <a:r>
                  <a:rPr lang="he-IL" dirty="0" smtClean="0"/>
                  <a:t>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עץ בהטלה הראשונה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</a:t>
                </a:r>
                <a:r>
                  <a:rPr lang="he-IL" dirty="0" smtClean="0"/>
                  <a:t> השנייה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עץ בהטלה הראשונה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וגם</a:t>
                </a:r>
                <a:r>
                  <a:rPr lang="he-IL" dirty="0" smtClean="0"/>
                  <a:t> בשנייה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064774" y="4440266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064774" y="2174230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512481" y="1674721"/>
                <a:ext cx="10092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481" y="1674721"/>
                <a:ext cx="100925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12480" y="3937505"/>
                <a:ext cx="10092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480" y="3937505"/>
                <a:ext cx="100925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785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איחוד </a:t>
            </a:r>
            <a:r>
              <a:rPr lang="he-IL" dirty="0" smtClean="0"/>
              <a:t>וחיתוך: </a:t>
            </a:r>
            <a:r>
              <a:rPr lang="he-IL" dirty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ניסוי: הטלת </a:t>
                </a:r>
                <a:r>
                  <a:rPr lang="he-IL" dirty="0" err="1" smtClean="0"/>
                  <a:t>קוביה</a:t>
                </a:r>
                <a:r>
                  <a:rPr lang="he-IL" dirty="0" smtClean="0"/>
                  <a:t> (אחת)</a:t>
                </a:r>
              </a:p>
              <a:p>
                <a:pPr marL="0" indent="0">
                  <a:buNone/>
                </a:pPr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 (</a:t>
                </a:r>
                <a:r>
                  <a:rPr lang="en-US" dirty="0" smtClean="0"/>
                  <a:t>2,4,6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את המספרים 1 או 2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את אחד המספרים </a:t>
                </a:r>
                <a:r>
                  <a:rPr lang="en-US" dirty="0" smtClean="0"/>
                  <a:t>(1,2,4,6)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את המספר 2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  <a:blipFill>
                <a:blip r:embed="rId2"/>
                <a:stretch>
                  <a:fillRect t="-182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185868"/>
              </p:ext>
            </p:extLst>
          </p:nvPr>
        </p:nvGraphicFramePr>
        <p:xfrm>
          <a:off x="2071451" y="2085562"/>
          <a:ext cx="2474265" cy="1468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39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69946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4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432317" y="3080000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317" y="3080000"/>
                <a:ext cx="373094" cy="461665"/>
              </a:xfrm>
              <a:prstGeom prst="rect">
                <a:avLst/>
              </a:prstGeom>
              <a:blipFill>
                <a:blip r:embed="rId3"/>
                <a:stretch>
                  <a:fillRect l="-4918" r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16291" y="2565188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291" y="2565188"/>
                <a:ext cx="373094" cy="461665"/>
              </a:xfrm>
              <a:prstGeom prst="rect">
                <a:avLst/>
              </a:prstGeom>
              <a:blipFill>
                <a:blip r:embed="rId4"/>
                <a:stretch>
                  <a:fillRect l="-3279" r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/>
          <p:cNvSpPr/>
          <p:nvPr/>
        </p:nvSpPr>
        <p:spPr>
          <a:xfrm>
            <a:off x="3828711" y="2546191"/>
            <a:ext cx="669674" cy="106930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Oval 16"/>
          <p:cNvSpPr/>
          <p:nvPr/>
        </p:nvSpPr>
        <p:spPr>
          <a:xfrm>
            <a:off x="2000875" y="3026853"/>
            <a:ext cx="2615416" cy="56796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510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  <p:bldP spid="15" grpId="0"/>
      <p:bldP spid="16" grpId="0" animBg="1"/>
      <p:bldP spid="1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איחוד </a:t>
            </a:r>
            <a:r>
              <a:rPr lang="he-IL" dirty="0" smtClean="0"/>
              <a:t>וחיתוך: </a:t>
            </a:r>
            <a:r>
              <a:rPr lang="he-IL" dirty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he-IL" dirty="0"/>
                  <a:t>ניסוי: בחירת אדם </a:t>
                </a:r>
                <a:r>
                  <a:rPr lang="he-IL" dirty="0" err="1"/>
                  <a:t>מהאוכלוסיה</a:t>
                </a:r>
                <a:endParaRPr lang="he-IL" dirty="0"/>
              </a:p>
              <a:p>
                <a:pPr marL="342900" indent="-342900"/>
                <a:endParaRPr lang="he-IL" dirty="0" smtClean="0"/>
              </a:p>
              <a:p>
                <a:pPr marL="342900" indent="-342900"/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בחרנו אישה</a:t>
                </a:r>
              </a:p>
              <a:p>
                <a:pPr marL="342900" indent="-342900"/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גיל מעל 50</a:t>
                </a:r>
              </a:p>
              <a:p>
                <a:pPr marL="342900" indent="-342900"/>
                <a:endParaRPr lang="he-IL" i="1" dirty="0" smtClean="0">
                  <a:latin typeface="Cambria Math" panose="02040503050406030204" pitchFamily="18" charset="0"/>
                </a:endParaRP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אישה בכל גיל או גבר מעל 50</a:t>
                </a: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אישה מעל 50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037376" y="2270591"/>
          <a:ext cx="5058623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5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1731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31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&gt;50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&lt;50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731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 </a:t>
                      </a:r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&gt;50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 </a:t>
                      </a:r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&lt;50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26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אישה </a:t>
                      </a:r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&gt;50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אישה</a:t>
                      </a:r>
                      <a:r>
                        <a:rPr lang="he-IL" sz="24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en-US" sz="24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&lt;50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אישה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67063" y="4182105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063" y="4182105"/>
                <a:ext cx="373094" cy="461665"/>
              </a:xfrm>
              <a:prstGeom prst="rect">
                <a:avLst/>
              </a:prstGeom>
              <a:blipFill>
                <a:blip r:embed="rId3"/>
                <a:stretch>
                  <a:fillRect l="-4918" r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4061" y="2965661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61" y="2965661"/>
                <a:ext cx="373094" cy="461665"/>
              </a:xfrm>
              <a:prstGeom prst="rect">
                <a:avLst/>
              </a:prstGeom>
              <a:blipFill>
                <a:blip r:embed="rId4"/>
                <a:stretch>
                  <a:fillRect l="-3226" r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918480" y="3132822"/>
            <a:ext cx="1454849" cy="106930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" name="Oval 9"/>
          <p:cNvSpPr/>
          <p:nvPr/>
        </p:nvSpPr>
        <p:spPr>
          <a:xfrm>
            <a:off x="838199" y="3574462"/>
            <a:ext cx="3004336" cy="627668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50639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צורת הצגה שימושית למאורעות נקראת </a:t>
            </a:r>
            <a:r>
              <a:rPr lang="he-IL" dirty="0" smtClean="0">
                <a:solidFill>
                  <a:srgbClr val="0033CC"/>
                </a:solidFill>
              </a:rPr>
              <a:t>דיאגרמת </a:t>
            </a:r>
            <a:r>
              <a:rPr lang="he-IL" dirty="0" err="1" smtClean="0">
                <a:solidFill>
                  <a:srgbClr val="0033CC"/>
                </a:solidFill>
              </a:rPr>
              <a:t>וֶן</a:t>
            </a:r>
            <a:r>
              <a:rPr lang="he-IL" dirty="0" smtClean="0"/>
              <a:t> (</a:t>
            </a:r>
            <a:r>
              <a:rPr lang="en-US" dirty="0" smtClean="0"/>
              <a:t>Venn diagram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089112" y="2794571"/>
            <a:ext cx="4304872" cy="18185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5611548" y="3073834"/>
                <a:ext cx="1260000" cy="1260000"/>
              </a:xfrm>
              <a:prstGeom prst="ellipse">
                <a:avLst/>
              </a:prstGeom>
              <a:solidFill>
                <a:srgbClr val="F4E8FE">
                  <a:alpha val="50000"/>
                </a:srgbClr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548" y="3073834"/>
                <a:ext cx="1260000" cy="126000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3780887" y="4130211"/>
            <a:ext cx="914400" cy="152057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82865" y="5753495"/>
            <a:ext cx="4676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מרחב המדגם: כל התוצאות האפשריות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6430972" y="3855944"/>
            <a:ext cx="1637724" cy="134833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24414" y="5350774"/>
            <a:ext cx="5015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מאורע מסוים הכולל חלק ממרחב המדגם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181" y="2609316"/>
            <a:ext cx="28257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לפעמים מציירים כך שההסתברות </a:t>
            </a:r>
            <a:r>
              <a:rPr lang="he-IL" sz="2400" dirty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 המאורע </a:t>
            </a:r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היא השטח </a:t>
            </a:r>
            <a:r>
              <a:rPr lang="he-IL" sz="2400" dirty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היחסי של העיגול ביחס למרחב </a:t>
            </a:r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המדגם</a:t>
            </a:r>
            <a:endParaRPr lang="en-US" sz="2400" dirty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976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המאורע המשלים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המאורע המשלים הוא כל התוצאות של מרחב המדגם שאינן בתוך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924728" y="2794571"/>
            <a:ext cx="4304872" cy="1818526"/>
          </a:xfrm>
          <a:prstGeom prst="rect">
            <a:avLst/>
          </a:prstGeom>
          <a:solidFill>
            <a:srgbClr val="F9F3F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62264" y="3242169"/>
                <a:ext cx="6769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264" y="3242169"/>
                <a:ext cx="67691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3616503" y="4130211"/>
            <a:ext cx="914400" cy="152057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18481" y="5753495"/>
            <a:ext cx="4676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מרחב המדגם: כל התוצאות האפשריות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52036" y="3092389"/>
            <a:ext cx="13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המאורע המשלים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Arrow Connector 11"/>
          <p:cNvCxnSpPr>
            <a:stCxn id="11" idx="1"/>
          </p:cNvCxnSpPr>
          <p:nvPr/>
        </p:nvCxnSpPr>
        <p:spPr>
          <a:xfrm flipH="1" flipV="1">
            <a:off x="7904874" y="3473002"/>
            <a:ext cx="1847162" cy="3488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5447164" y="3073834"/>
                <a:ext cx="1260000" cy="126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164" y="3073834"/>
                <a:ext cx="1260000" cy="126000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57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3" t="17605" r="26733" b="41199"/>
          <a:stretch/>
        </p:blipFill>
        <p:spPr>
          <a:xfrm>
            <a:off x="6082467" y="2426489"/>
            <a:ext cx="5146795" cy="23014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שני מאורעות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ניתן לצייר דיאגרמה לשני מאורעות וע"י כך להדגים את החיתוך והאיחוד ביניהם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8114393" y="5428224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114393" y="5428224"/>
                <a:ext cx="123389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 flipH="1">
                <a:off x="2885983" y="5428225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885983" y="5428225"/>
                <a:ext cx="123389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1" t="15108" r="25610" b="38702"/>
          <a:stretch/>
        </p:blipFill>
        <p:spPr>
          <a:xfrm>
            <a:off x="897933" y="2293630"/>
            <a:ext cx="5314656" cy="2567131"/>
          </a:xfrm>
          <a:prstGeom prst="rect">
            <a:avLst/>
          </a:prstGeom>
        </p:spPr>
      </p:pic>
      <p:cxnSp>
        <p:nvCxnSpPr>
          <p:cNvPr id="29" name="Straight Arrow Connector 28"/>
          <p:cNvCxnSpPr>
            <a:stCxn id="25" idx="0"/>
          </p:cNvCxnSpPr>
          <p:nvPr/>
        </p:nvCxnSpPr>
        <p:spPr>
          <a:xfrm flipH="1" flipV="1">
            <a:off x="3368675" y="3626371"/>
            <a:ext cx="134253" cy="180185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15920" y="3402537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920" y="3402537"/>
                <a:ext cx="45057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51305" y="3402537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305" y="3402537"/>
                <a:ext cx="46224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>
            <a:stCxn id="8" idx="0"/>
          </p:cNvCxnSpPr>
          <p:nvPr/>
        </p:nvCxnSpPr>
        <p:spPr>
          <a:xfrm flipV="1">
            <a:off x="8731338" y="4727901"/>
            <a:ext cx="60790" cy="70032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668145" y="3374875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145" y="3374875"/>
                <a:ext cx="45057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303530" y="3374875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3530" y="3374875"/>
                <a:ext cx="46224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8615684" y="2829659"/>
            <a:ext cx="254760" cy="3036612"/>
          </a:xfrm>
          <a:prstGeom prst="leftBrace">
            <a:avLst>
              <a:gd name="adj1" fmla="val 124704"/>
              <a:gd name="adj2" fmla="val 50338"/>
            </a:avLst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דיאגרמת </a:t>
            </a:r>
            <a:r>
              <a:rPr lang="he-IL" dirty="0" err="1" smtClean="0"/>
              <a:t>וֶן</a:t>
            </a:r>
            <a:r>
              <a:rPr lang="he-IL" dirty="0" smtClean="0"/>
              <a:t>: 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ניסוי: הטלת </a:t>
                </a:r>
                <a:r>
                  <a:rPr lang="he-IL" dirty="0" err="1" smtClean="0"/>
                  <a:t>קוביה</a:t>
                </a:r>
                <a:r>
                  <a:rPr lang="he-IL" dirty="0" smtClean="0"/>
                  <a:t> (אחת)</a:t>
                </a:r>
              </a:p>
              <a:p>
                <a:pPr marL="0" indent="0">
                  <a:buNone/>
                </a:pPr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 (</a:t>
                </a:r>
                <a:r>
                  <a:rPr lang="en-US" dirty="0" smtClean="0"/>
                  <a:t>2,4,6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את המספרים 1 או 2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את אחד המספרים </a:t>
                </a:r>
                <a:r>
                  <a:rPr lang="en-US" dirty="0" smtClean="0"/>
                  <a:t>(1,2,4,6)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את המספר 2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515600" cy="4351338"/>
              </a:xfrm>
              <a:blipFill>
                <a:blip r:embed="rId2"/>
                <a:stretch>
                  <a:fillRect t="-182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845161" y="2552175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4,6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1522" y="2562404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59690" y="2562406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5586" y="1830825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3,5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1794049" y="4561636"/>
          <a:ext cx="2474265" cy="1468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39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69946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4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54915" y="5556074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15" y="5556074"/>
                <a:ext cx="373094" cy="461665"/>
              </a:xfrm>
              <a:prstGeom prst="rect">
                <a:avLst/>
              </a:prstGeom>
              <a:blipFill>
                <a:blip r:embed="rId3"/>
                <a:stretch>
                  <a:fillRect l="-3226" r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38889" y="5041262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889" y="5041262"/>
                <a:ext cx="373094" cy="461665"/>
              </a:xfrm>
              <a:prstGeom prst="rect">
                <a:avLst/>
              </a:prstGeom>
              <a:blipFill>
                <a:blip r:embed="rId4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/>
          <p:cNvSpPr/>
          <p:nvPr/>
        </p:nvSpPr>
        <p:spPr>
          <a:xfrm>
            <a:off x="3551309" y="5022265"/>
            <a:ext cx="669674" cy="106930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Oval 16"/>
          <p:cNvSpPr/>
          <p:nvPr/>
        </p:nvSpPr>
        <p:spPr>
          <a:xfrm>
            <a:off x="1723473" y="5502927"/>
            <a:ext cx="2615416" cy="56796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8" name="Rectangle 17"/>
          <p:cNvSpPr/>
          <p:nvPr/>
        </p:nvSpPr>
        <p:spPr>
          <a:xfrm>
            <a:off x="805734" y="1663195"/>
            <a:ext cx="4906966" cy="21594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>
              <a:xfrm>
                <a:off x="1602172" y="2257254"/>
                <a:ext cx="2387373" cy="1113063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172" y="2257254"/>
                <a:ext cx="2387373" cy="1113063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val 19"/>
              <p:cNvSpPr/>
              <p:nvPr/>
            </p:nvSpPr>
            <p:spPr>
              <a:xfrm>
                <a:off x="3346299" y="2292489"/>
                <a:ext cx="1848469" cy="1077827"/>
              </a:xfrm>
              <a:prstGeom prst="ellipse">
                <a:avLst/>
              </a:prstGeom>
              <a:noFill/>
              <a:ln w="19050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Oval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299" y="2292489"/>
                <a:ext cx="1848469" cy="107782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rgbClr val="FF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57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  <p:bldP spid="15" grpId="0"/>
      <p:bldP spid="16" grpId="0" animBg="1"/>
      <p:bldP spid="17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מאורעות המכילים זה את זה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4088" y="1851801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שני מאורעות עשויים להכיל </a:t>
                </a:r>
                <a:r>
                  <a:rPr lang="he-IL" dirty="0"/>
                  <a:t>(</a:t>
                </a:r>
                <a:r>
                  <a:rPr lang="en-US" dirty="0"/>
                  <a:t>contain</a:t>
                </a:r>
                <a:r>
                  <a:rPr lang="he-IL" dirty="0"/>
                  <a:t>) זה </a:t>
                </a:r>
                <a:r>
                  <a:rPr lang="he-IL" dirty="0" smtClean="0"/>
                  <a:t>את זה</a:t>
                </a:r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מכיל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אז כל תוצאה הנמצאת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נמצאת גם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(אבל לא בהכרח ההפך)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קל לראות: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4088" y="1851801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1856196" y="3739793"/>
            <a:ext cx="4304872" cy="1818526"/>
            <a:chOff x="4089115" y="2794570"/>
            <a:chExt cx="4304872" cy="1818526"/>
          </a:xfrm>
        </p:grpSpPr>
        <p:sp>
          <p:nvSpPr>
            <p:cNvPr id="4" name="Rectangle 3"/>
            <p:cNvSpPr/>
            <p:nvPr/>
          </p:nvSpPr>
          <p:spPr>
            <a:xfrm>
              <a:off x="4089115" y="2794570"/>
              <a:ext cx="4304872" cy="181852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044611" y="3073834"/>
              <a:ext cx="2650733" cy="1260000"/>
            </a:xfrm>
            <a:prstGeom prst="ellipse">
              <a:avLst/>
            </a:prstGeom>
            <a:solidFill>
              <a:srgbClr val="F9F3FE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>
                <a:xfrm>
                  <a:off x="6095999" y="3349375"/>
                  <a:ext cx="1130158" cy="708917"/>
                </a:xfrm>
                <a:prstGeom prst="ellipse">
                  <a:avLst/>
                </a:prstGeom>
                <a:solidFill>
                  <a:srgbClr val="EAD3FD"/>
                </a:solidFill>
                <a:ln w="190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5999" y="3349375"/>
                  <a:ext cx="1130158" cy="708917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375095" y="3452452"/>
                  <a:ext cx="44178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095" y="3452452"/>
                  <a:ext cx="44178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995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1580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ניסוי: הטלת שני מטבעות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עץ בהטלה הראשונה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פעמיים עץ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sz="2000" dirty="0"/>
                  <a:t> </a:t>
                </a:r>
                <a:r>
                  <a:rPr lang="he-IL" sz="2000" dirty="0" smtClean="0"/>
                  <a:t>(עץ בהטלה הראשונה)</a:t>
                </a:r>
                <a:endParaRPr lang="he-IL" sz="2000" dirty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sz="2000" dirty="0"/>
                  <a:t> </a:t>
                </a:r>
                <a:r>
                  <a:rPr lang="he-IL" sz="2000" dirty="0" smtClean="0"/>
                  <a:t>(פעמיים עץ)</a:t>
                </a:r>
                <a:endParaRPr lang="he-IL" sz="2000" dirty="0"/>
              </a:p>
              <a:p>
                <a:endParaRPr lang="he-IL" dirty="0"/>
              </a:p>
              <a:p>
                <a:r>
                  <a:rPr lang="he-IL" dirty="0" smtClean="0"/>
                  <a:t>ניסוי: הטלת </a:t>
                </a:r>
                <a:r>
                  <a:rPr lang="he-IL" dirty="0" err="1" smtClean="0"/>
                  <a:t>קוביה</a:t>
                </a:r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 (</a:t>
                </a:r>
                <a:r>
                  <a:rPr lang="en-US" dirty="0" smtClean="0"/>
                  <a:t>2,4,6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2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sz="2000" dirty="0" smtClean="0"/>
                  <a:t> (מספר זוגי)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sz="2000" dirty="0" smtClean="0"/>
                  <a:t> (קיבלנו 2)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15805"/>
              </a:xfrm>
              <a:blipFill>
                <a:blip r:embed="rId2"/>
                <a:stretch>
                  <a:fillRect t="-219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211294" y="1787103"/>
          <a:ext cx="3455856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5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954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95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95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058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1653" y="2335063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53" y="2335063"/>
                <a:ext cx="373094" cy="461665"/>
              </a:xfrm>
              <a:prstGeom prst="rect">
                <a:avLst/>
              </a:prstGeom>
              <a:blipFill>
                <a:blip r:embed="rId3"/>
                <a:stretch>
                  <a:fillRect l="-4918" r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52494" y="2143167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494" y="2143167"/>
                <a:ext cx="373094" cy="461665"/>
              </a:xfrm>
              <a:prstGeom prst="rect">
                <a:avLst/>
              </a:prstGeom>
              <a:blipFill>
                <a:blip r:embed="rId4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2095928" y="2482894"/>
            <a:ext cx="996593" cy="614252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Oval 10"/>
          <p:cNvSpPr/>
          <p:nvPr/>
        </p:nvSpPr>
        <p:spPr>
          <a:xfrm>
            <a:off x="1064774" y="2482894"/>
            <a:ext cx="2027747" cy="627668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683359" y="4181820"/>
          <a:ext cx="2474265" cy="1468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39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69946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4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44225" y="5176258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25" y="5176258"/>
                <a:ext cx="373094" cy="461665"/>
              </a:xfrm>
              <a:prstGeom prst="rect">
                <a:avLst/>
              </a:prstGeom>
              <a:blipFill>
                <a:blip r:embed="rId5"/>
                <a:stretch>
                  <a:fillRect l="-3279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06815" y="5676776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815" y="5676776"/>
                <a:ext cx="373094" cy="461665"/>
              </a:xfrm>
              <a:prstGeom prst="rect">
                <a:avLst/>
              </a:prstGeom>
              <a:blipFill>
                <a:blip r:embed="rId6"/>
                <a:stretch>
                  <a:fillRect l="-3279" r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3410235" y="5123111"/>
            <a:ext cx="669674" cy="526726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6" name="Oval 15"/>
          <p:cNvSpPr/>
          <p:nvPr/>
        </p:nvSpPr>
        <p:spPr>
          <a:xfrm>
            <a:off x="1612783" y="5123111"/>
            <a:ext cx="2615416" cy="56796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3645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  <p:bldP spid="14" grpId="0"/>
      <p:bldP spid="15" grpId="0" animBg="1"/>
      <p:bldP spid="16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מאורעות זרים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2253"/>
                <a:ext cx="10515600" cy="479799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שני מאורעות (או יותר) הם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זרים</a:t>
                </a:r>
                <a:r>
                  <a:rPr lang="he-IL" dirty="0" smtClean="0"/>
                  <a:t> אם אין אף תוצאה במרחב המדגם המשותפת לשניהם</a:t>
                </a:r>
                <a:endParaRPr lang="en-US" dirty="0" smtClean="0"/>
              </a:p>
              <a:p>
                <a:r>
                  <a:rPr lang="en-US" dirty="0" smtClean="0"/>
                  <a:t>mutually exclusive, disjoint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he-IL" b="0" dirty="0" smtClean="0">
                    <a:ea typeface="Cambria Math" panose="02040503050406030204" pitchFamily="18" charset="0"/>
                  </a:rPr>
                  <a:t> (</a:t>
                </a:r>
                <a:r>
                  <a:rPr lang="he-IL" dirty="0"/>
                  <a:t>האות היוונית "פִי</a:t>
                </a:r>
                <a:r>
                  <a:rPr lang="he-IL" dirty="0" smtClean="0"/>
                  <a:t>")</a:t>
                </a:r>
                <a:endParaRPr lang="he-IL" b="0" dirty="0" smtClean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קבוצה ריקה</a:t>
                </a:r>
                <a:r>
                  <a:rPr lang="he-IL" dirty="0" smtClean="0"/>
                  <a:t> (אינה מכילה שום תוצאה), </a:t>
                </a:r>
                <a:r>
                  <a:rPr lang="en-US" dirty="0" smtClean="0"/>
                  <a:t>empty set</a:t>
                </a:r>
              </a:p>
              <a:p>
                <a:endParaRPr lang="en-US" b="0" dirty="0" smtClean="0">
                  <a:latin typeface="Cambria Math" panose="02040503050406030204" pitchFamily="18" charset="0"/>
                </a:endParaRPr>
              </a:p>
              <a:p>
                <a:r>
                  <a:rPr lang="he-IL" b="0" dirty="0" smtClean="0">
                    <a:latin typeface="Cambria Math" panose="02040503050406030204" pitchFamily="18" charset="0"/>
                  </a:rPr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b="0" dirty="0" smtClean="0">
                    <a:latin typeface="Cambria Math" panose="02040503050406030204" pitchFamily="18" charset="0"/>
                  </a:rPr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b="0" dirty="0" smtClean="0">
                    <a:latin typeface="Cambria Math" panose="02040503050406030204" pitchFamily="18" charset="0"/>
                  </a:rPr>
                  <a:t> זרים,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>
                  <a:solidFill>
                    <a:srgbClr val="680000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כמו כן,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68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>
                  <a:solidFill>
                    <a:srgbClr val="680000"/>
                  </a:solidFill>
                </a:endParaRPr>
              </a:p>
              <a:p>
                <a:r>
                  <a:rPr lang="he-IL" dirty="0" smtClean="0"/>
                  <a:t>מכיוון שההסתברות </a:t>
                </a:r>
                <a:r>
                  <a:rPr lang="he-IL" dirty="0"/>
                  <a:t>של מאורע מורכב היא סכום ההסתברויות של המאורעות הפשוטים המרכיבים אותו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2253"/>
                <a:ext cx="10515600" cy="4797999"/>
              </a:xfrm>
              <a:blipFill>
                <a:blip r:embed="rId2"/>
                <a:stretch>
                  <a:fillRect t="-1652" r="-812" b="-1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722614" y="2917860"/>
            <a:ext cx="4304872" cy="18185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>
              <a:xfrm>
                <a:off x="1520574" y="3183838"/>
                <a:ext cx="1373311" cy="1260000"/>
              </a:xfrm>
              <a:prstGeom prst="ellipse">
                <a:avLst/>
              </a:prstGeom>
              <a:solidFill>
                <a:srgbClr val="F9F3FE"/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574" y="3183838"/>
                <a:ext cx="1373311" cy="12600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3240637" y="3387106"/>
                <a:ext cx="1009438" cy="928039"/>
              </a:xfrm>
              <a:prstGeom prst="ellipse">
                <a:avLst/>
              </a:prstGeom>
              <a:solidFill>
                <a:srgbClr val="F9F3FE"/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637" y="3387106"/>
                <a:ext cx="1009438" cy="928039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181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ניסוי: הטלת </a:t>
                </a:r>
                <a:r>
                  <a:rPr lang="he-IL" dirty="0" err="1" smtClean="0"/>
                  <a:t>קוביה</a:t>
                </a:r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 (</a:t>
                </a:r>
                <a:r>
                  <a:rPr lang="en-US" dirty="0" smtClean="0"/>
                  <a:t>2,4,6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1 או 3</a:t>
                </a:r>
              </a:p>
              <a:p>
                <a:endParaRPr lang="he-IL" dirty="0"/>
              </a:p>
              <a:p>
                <a:r>
                  <a:rPr lang="he-IL" dirty="0" smtClean="0"/>
                  <a:t>ניסוי: בחירת אדם </a:t>
                </a:r>
                <a:r>
                  <a:rPr lang="he-IL" dirty="0" err="1" smtClean="0"/>
                  <a:t>מהאוכלוסיה</a:t>
                </a:r>
                <a:endParaRPr lang="he-IL" dirty="0" smtClean="0"/>
              </a:p>
              <a:p>
                <a:pPr marL="342900" indent="-342900"/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בחרנו אישה</a:t>
                </a:r>
              </a:p>
              <a:p>
                <a:pPr marL="342900" indent="-342900"/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</a:t>
                </a:r>
                <a:r>
                  <a:rPr lang="he-IL" dirty="0" smtClean="0"/>
                  <a:t>בחרנו גבר מעל 50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477334" y="1767394"/>
          <a:ext cx="2474265" cy="1468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39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69946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4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8200" y="2761832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61832"/>
                <a:ext cx="373094" cy="461665"/>
              </a:xfrm>
              <a:prstGeom prst="rect">
                <a:avLst/>
              </a:prstGeom>
              <a:blipFill>
                <a:blip r:embed="rId3"/>
                <a:stretch>
                  <a:fillRect l="-4918" r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22174" y="2247020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174" y="2247020"/>
                <a:ext cx="373094" cy="461665"/>
              </a:xfrm>
              <a:prstGeom prst="rect">
                <a:avLst/>
              </a:prstGeom>
              <a:blipFill>
                <a:blip r:embed="rId4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2287611" y="2224832"/>
            <a:ext cx="1643440" cy="526726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6" name="Oval 15"/>
          <p:cNvSpPr/>
          <p:nvPr/>
        </p:nvSpPr>
        <p:spPr>
          <a:xfrm>
            <a:off x="1406758" y="2708685"/>
            <a:ext cx="2615416" cy="56796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/>
          </p:nvPr>
        </p:nvGraphicFramePr>
        <p:xfrm>
          <a:off x="1129842" y="4089770"/>
          <a:ext cx="5058623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5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1731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גיל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31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&gt;50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&lt;50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731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 </a:t>
                      </a:r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&gt;50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 </a:t>
                      </a:r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&lt;50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גבר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מין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26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אישה </a:t>
                      </a:r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&gt;50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אישה</a:t>
                      </a:r>
                      <a:r>
                        <a:rPr lang="he-IL" sz="24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lang="en-US" sz="24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&lt;50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אישה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59529" y="6001284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529" y="6001284"/>
                <a:ext cx="373094" cy="461665"/>
              </a:xfrm>
              <a:prstGeom prst="rect">
                <a:avLst/>
              </a:prstGeom>
              <a:blipFill>
                <a:blip r:embed="rId5"/>
                <a:stretch>
                  <a:fillRect l="-3279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6527" y="4784840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27" y="4784840"/>
                <a:ext cx="373094" cy="461665"/>
              </a:xfrm>
              <a:prstGeom prst="rect">
                <a:avLst/>
              </a:prstGeom>
              <a:blipFill>
                <a:blip r:embed="rId6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/>
          <p:cNvSpPr/>
          <p:nvPr/>
        </p:nvSpPr>
        <p:spPr>
          <a:xfrm>
            <a:off x="1100717" y="4952001"/>
            <a:ext cx="1406178" cy="49478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1" name="Oval 20"/>
          <p:cNvSpPr/>
          <p:nvPr/>
        </p:nvSpPr>
        <p:spPr>
          <a:xfrm>
            <a:off x="1059621" y="5446789"/>
            <a:ext cx="2782913" cy="471781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76933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/>
      <p:bldP spid="19" grpId="0"/>
      <p:bldP spid="20" grpId="0" animBg="1"/>
      <p:bldP spid="21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מאורעות המכסים את מרחב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0948" y="1684994"/>
                <a:ext cx="10515600" cy="473635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שני מאורעות (או יותר) יכולים לכסות את מרחב המדגם</a:t>
                </a:r>
                <a:endParaRPr lang="en-US" dirty="0" smtClean="0"/>
              </a:p>
              <a:p>
                <a:r>
                  <a:rPr lang="he-IL" dirty="0" smtClean="0"/>
                  <a:t>כלומר, כל תוצאה של מרחב המדגם נמצאת לפחות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או בשניהם</a:t>
                </a:r>
              </a:p>
              <a:p>
                <a:r>
                  <a:rPr lang="he-IL" dirty="0" smtClean="0"/>
                  <a:t>המאורעות יכולים להיות זרים או לא</a:t>
                </a:r>
              </a:p>
              <a:p>
                <a:endParaRPr lang="he-IL" dirty="0"/>
              </a:p>
              <a:p>
                <a:r>
                  <a:rPr lang="he-IL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he-IL" b="0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he-IL" b="0" dirty="0" smtClean="0">
                  <a:ea typeface="Cambria Math" panose="02040503050406030204" pitchFamily="18" charset="0"/>
                </a:endParaRPr>
              </a:p>
              <a:p>
                <a:endParaRPr lang="he-IL" dirty="0">
                  <a:ea typeface="Cambria Math" panose="02040503050406030204" pitchFamily="18" charset="0"/>
                </a:endParaRPr>
              </a:p>
              <a:p>
                <a:r>
                  <a:rPr lang="he-IL" b="0" dirty="0" smtClean="0">
                    <a:ea typeface="Cambria Math" panose="02040503050406030204" pitchFamily="18" charset="0"/>
                  </a:rPr>
                  <a:t>הערה: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b="0" dirty="0" smtClean="0">
                    <a:ea typeface="Cambria Math" panose="02040503050406030204" pitchFamily="18" charset="0"/>
                  </a:rPr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b="0" dirty="0" smtClean="0">
                    <a:ea typeface="Cambria Math" panose="02040503050406030204" pitchFamily="18" charset="0"/>
                  </a:rPr>
                  <a:t> זרים ומכסים את מרחב המדגם, </a:t>
                </a:r>
                <a:r>
                  <a:rPr lang="en-US" b="0" dirty="0" smtClean="0">
                    <a:ea typeface="Cambria Math" panose="02040503050406030204" pitchFamily="18" charset="0"/>
                  </a:rPr>
                  <a:t/>
                </a:r>
                <a:br>
                  <a:rPr lang="en-US" b="0" dirty="0" smtClean="0">
                    <a:ea typeface="Cambria Math" panose="02040503050406030204" pitchFamily="18" charset="0"/>
                  </a:rPr>
                </a:br>
                <a:r>
                  <a:rPr lang="he-IL" b="0" dirty="0" smtClean="0">
                    <a:ea typeface="Cambria Math" panose="02040503050406030204" pitchFamily="18" charset="0"/>
                  </a:rPr>
                  <a:t>אז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he-IL" b="0" dirty="0" smtClean="0">
                    <a:ea typeface="Cambria Math" panose="02040503050406030204" pitchFamily="18" charset="0"/>
                  </a:rPr>
                  <a:t> (</a:t>
                </a:r>
                <a:r>
                  <a:rPr lang="he-IL" dirty="0" smtClean="0">
                    <a:ea typeface="Cambria Math" panose="02040503050406030204" pitchFamily="18" charset="0"/>
                  </a:rPr>
                  <a:t>הוכחה: רשות)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0948" y="1684994"/>
                <a:ext cx="10515600" cy="4736353"/>
              </a:xfrm>
              <a:blipFill>
                <a:blip r:embed="rId2"/>
                <a:stretch>
                  <a:fillRect t="-167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712340" y="3575407"/>
            <a:ext cx="4304872" cy="18185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4647" y="3618731"/>
            <a:ext cx="3130195" cy="1728000"/>
          </a:xfrm>
          <a:prstGeom prst="rect">
            <a:avLst/>
          </a:prstGeom>
          <a:solidFill>
            <a:srgbClr val="D8B1F9">
              <a:alpha val="49804"/>
            </a:srgbClr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67003" y="3618731"/>
            <a:ext cx="2017158" cy="1728000"/>
          </a:xfrm>
          <a:prstGeom prst="rect">
            <a:avLst/>
          </a:prstGeom>
          <a:solidFill>
            <a:schemeClr val="accent1">
              <a:lumMod val="75000"/>
              <a:alpha val="24706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flipH="1">
                <a:off x="2069728" y="4212406"/>
                <a:ext cx="47826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069728" y="4212406"/>
                <a:ext cx="47826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flipH="1">
                <a:off x="3745018" y="4212406"/>
                <a:ext cx="47826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745018" y="4212406"/>
                <a:ext cx="47826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6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1580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ניסוי: הטלת שני מטבעות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עץ בהטלה הראשונה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לא קיבלנו פעמיים עץ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ניסוי: הטלת </a:t>
                </a:r>
                <a:r>
                  <a:rPr lang="he-IL" dirty="0" err="1" smtClean="0"/>
                  <a:t>קוביה</a:t>
                </a:r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 (</a:t>
                </a:r>
                <a:r>
                  <a:rPr lang="en-US" dirty="0" smtClean="0"/>
                  <a:t>2,4,6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</a:t>
                </a:r>
                <a:r>
                  <a:rPr lang="en-US" dirty="0" smtClean="0"/>
                  <a:t>1,2,3,4,5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15805"/>
              </a:xfrm>
              <a:blipFill>
                <a:blip r:embed="rId2"/>
                <a:stretch>
                  <a:fillRect t="-168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211294" y="1787103"/>
          <a:ext cx="3455856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5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954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95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954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058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1653" y="2335063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53" y="2335063"/>
                <a:ext cx="373094" cy="461665"/>
              </a:xfrm>
              <a:prstGeom prst="rect">
                <a:avLst/>
              </a:prstGeom>
              <a:blipFill>
                <a:blip r:embed="rId3"/>
                <a:stretch>
                  <a:fillRect l="-4918" r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26236" y="3510717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236" y="3510717"/>
                <a:ext cx="373094" cy="461665"/>
              </a:xfrm>
              <a:prstGeom prst="rect">
                <a:avLst/>
              </a:prstGeom>
              <a:blipFill>
                <a:blip r:embed="rId4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1064774" y="2505696"/>
            <a:ext cx="2027747" cy="472681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799330" y="4328386"/>
          <a:ext cx="2474265" cy="1468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39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69946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4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60196" y="5322824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196" y="5322824"/>
                <a:ext cx="373094" cy="461665"/>
              </a:xfrm>
              <a:prstGeom prst="rect">
                <a:avLst/>
              </a:prstGeom>
              <a:blipFill>
                <a:blip r:embed="rId5"/>
                <a:stretch>
                  <a:fillRect l="-3226" r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345852" y="4781986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852" y="4781986"/>
                <a:ext cx="373094" cy="461665"/>
              </a:xfrm>
              <a:prstGeom prst="rect">
                <a:avLst/>
              </a:prstGeom>
              <a:blipFill>
                <a:blip r:embed="rId6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/>
          <p:cNvSpPr/>
          <p:nvPr/>
        </p:nvSpPr>
        <p:spPr>
          <a:xfrm>
            <a:off x="1728754" y="5269677"/>
            <a:ext cx="2615416" cy="56796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" name="Freeform 3"/>
          <p:cNvSpPr/>
          <p:nvPr/>
        </p:nvSpPr>
        <p:spPr>
          <a:xfrm>
            <a:off x="1831622" y="4820426"/>
            <a:ext cx="2364258" cy="996594"/>
          </a:xfrm>
          <a:custGeom>
            <a:avLst/>
            <a:gdLst>
              <a:gd name="connsiteX0" fmla="*/ 2116476 w 2364258"/>
              <a:gd name="connsiteY0" fmla="*/ 41097 h 996594"/>
              <a:gd name="connsiteX1" fmla="*/ 1962364 w 2364258"/>
              <a:gd name="connsiteY1" fmla="*/ 20549 h 996594"/>
              <a:gd name="connsiteX2" fmla="*/ 1202076 w 2364258"/>
              <a:gd name="connsiteY2" fmla="*/ 0 h 996594"/>
              <a:gd name="connsiteX3" fmla="*/ 133564 w 2364258"/>
              <a:gd name="connsiteY3" fmla="*/ 10274 h 996594"/>
              <a:gd name="connsiteX4" fmla="*/ 102741 w 2364258"/>
              <a:gd name="connsiteY4" fmla="*/ 30823 h 996594"/>
              <a:gd name="connsiteX5" fmla="*/ 41096 w 2364258"/>
              <a:gd name="connsiteY5" fmla="*/ 92468 h 996594"/>
              <a:gd name="connsiteX6" fmla="*/ 0 w 2364258"/>
              <a:gd name="connsiteY6" fmla="*/ 154113 h 996594"/>
              <a:gd name="connsiteX7" fmla="*/ 10274 w 2364258"/>
              <a:gd name="connsiteY7" fmla="*/ 308225 h 996594"/>
              <a:gd name="connsiteX8" fmla="*/ 92467 w 2364258"/>
              <a:gd name="connsiteY8" fmla="*/ 380144 h 996594"/>
              <a:gd name="connsiteX9" fmla="*/ 184934 w 2364258"/>
              <a:gd name="connsiteY9" fmla="*/ 410967 h 996594"/>
              <a:gd name="connsiteX10" fmla="*/ 256853 w 2364258"/>
              <a:gd name="connsiteY10" fmla="*/ 431515 h 996594"/>
              <a:gd name="connsiteX11" fmla="*/ 287676 w 2364258"/>
              <a:gd name="connsiteY11" fmla="*/ 441789 h 996594"/>
              <a:gd name="connsiteX12" fmla="*/ 328773 w 2364258"/>
              <a:gd name="connsiteY12" fmla="*/ 452063 h 996594"/>
              <a:gd name="connsiteX13" fmla="*/ 390418 w 2364258"/>
              <a:gd name="connsiteY13" fmla="*/ 472611 h 996594"/>
              <a:gd name="connsiteX14" fmla="*/ 770561 w 2364258"/>
              <a:gd name="connsiteY14" fmla="*/ 482886 h 996594"/>
              <a:gd name="connsiteX15" fmla="*/ 821932 w 2364258"/>
              <a:gd name="connsiteY15" fmla="*/ 523982 h 996594"/>
              <a:gd name="connsiteX16" fmla="*/ 852755 w 2364258"/>
              <a:gd name="connsiteY16" fmla="*/ 534256 h 996594"/>
              <a:gd name="connsiteX17" fmla="*/ 914400 w 2364258"/>
              <a:gd name="connsiteY17" fmla="*/ 585627 h 996594"/>
              <a:gd name="connsiteX18" fmla="*/ 934948 w 2364258"/>
              <a:gd name="connsiteY18" fmla="*/ 647272 h 996594"/>
              <a:gd name="connsiteX19" fmla="*/ 945222 w 2364258"/>
              <a:gd name="connsiteY19" fmla="*/ 678095 h 996594"/>
              <a:gd name="connsiteX20" fmla="*/ 955496 w 2364258"/>
              <a:gd name="connsiteY20" fmla="*/ 842481 h 996594"/>
              <a:gd name="connsiteX21" fmla="*/ 996593 w 2364258"/>
              <a:gd name="connsiteY21" fmla="*/ 934949 h 996594"/>
              <a:gd name="connsiteX22" fmla="*/ 1027415 w 2364258"/>
              <a:gd name="connsiteY22" fmla="*/ 955497 h 996594"/>
              <a:gd name="connsiteX23" fmla="*/ 1160979 w 2364258"/>
              <a:gd name="connsiteY23" fmla="*/ 986319 h 996594"/>
              <a:gd name="connsiteX24" fmla="*/ 1222624 w 2364258"/>
              <a:gd name="connsiteY24" fmla="*/ 996594 h 996594"/>
              <a:gd name="connsiteX25" fmla="*/ 2157573 w 2364258"/>
              <a:gd name="connsiteY25" fmla="*/ 986319 h 996594"/>
              <a:gd name="connsiteX26" fmla="*/ 2219218 w 2364258"/>
              <a:gd name="connsiteY26" fmla="*/ 965771 h 996594"/>
              <a:gd name="connsiteX27" fmla="*/ 2270588 w 2364258"/>
              <a:gd name="connsiteY27" fmla="*/ 924674 h 996594"/>
              <a:gd name="connsiteX28" fmla="*/ 2291137 w 2364258"/>
              <a:gd name="connsiteY28" fmla="*/ 842481 h 996594"/>
              <a:gd name="connsiteX29" fmla="*/ 2311685 w 2364258"/>
              <a:gd name="connsiteY29" fmla="*/ 811659 h 996594"/>
              <a:gd name="connsiteX30" fmla="*/ 2332233 w 2364258"/>
              <a:gd name="connsiteY30" fmla="*/ 678095 h 996594"/>
              <a:gd name="connsiteX31" fmla="*/ 2352782 w 2364258"/>
              <a:gd name="connsiteY31" fmla="*/ 482886 h 996594"/>
              <a:gd name="connsiteX32" fmla="*/ 2352782 w 2364258"/>
              <a:gd name="connsiteY32" fmla="*/ 184935 h 996594"/>
              <a:gd name="connsiteX33" fmla="*/ 2332233 w 2364258"/>
              <a:gd name="connsiteY33" fmla="*/ 154113 h 996594"/>
              <a:gd name="connsiteX34" fmla="*/ 2270588 w 2364258"/>
              <a:gd name="connsiteY34" fmla="*/ 133564 h 996594"/>
              <a:gd name="connsiteX35" fmla="*/ 2219218 w 2364258"/>
              <a:gd name="connsiteY35" fmla="*/ 82194 h 996594"/>
              <a:gd name="connsiteX36" fmla="*/ 2157573 w 2364258"/>
              <a:gd name="connsiteY36" fmla="*/ 51371 h 996594"/>
              <a:gd name="connsiteX37" fmla="*/ 2116476 w 2364258"/>
              <a:gd name="connsiteY37" fmla="*/ 41097 h 996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64258" h="996594">
                <a:moveTo>
                  <a:pt x="2116476" y="41097"/>
                </a:moveTo>
                <a:cubicBezTo>
                  <a:pt x="2065105" y="34248"/>
                  <a:pt x="2014010" y="24853"/>
                  <a:pt x="1962364" y="20549"/>
                </a:cubicBezTo>
                <a:cubicBezTo>
                  <a:pt x="1785242" y="5789"/>
                  <a:pt x="1263956" y="1168"/>
                  <a:pt x="1202076" y="0"/>
                </a:cubicBezTo>
                <a:lnTo>
                  <a:pt x="133564" y="10274"/>
                </a:lnTo>
                <a:cubicBezTo>
                  <a:pt x="121221" y="10620"/>
                  <a:pt x="111970" y="22619"/>
                  <a:pt x="102741" y="30823"/>
                </a:cubicBezTo>
                <a:cubicBezTo>
                  <a:pt x="81022" y="50129"/>
                  <a:pt x="57215" y="68289"/>
                  <a:pt x="41096" y="92468"/>
                </a:cubicBezTo>
                <a:lnTo>
                  <a:pt x="0" y="154113"/>
                </a:lnTo>
                <a:cubicBezTo>
                  <a:pt x="3425" y="205484"/>
                  <a:pt x="-4520" y="258912"/>
                  <a:pt x="10274" y="308225"/>
                </a:cubicBezTo>
                <a:cubicBezTo>
                  <a:pt x="13727" y="319735"/>
                  <a:pt x="70380" y="370941"/>
                  <a:pt x="92467" y="380144"/>
                </a:cubicBezTo>
                <a:cubicBezTo>
                  <a:pt x="122457" y="392640"/>
                  <a:pt x="154112" y="400693"/>
                  <a:pt x="184934" y="410967"/>
                </a:cubicBezTo>
                <a:cubicBezTo>
                  <a:pt x="258817" y="435595"/>
                  <a:pt x="166574" y="405721"/>
                  <a:pt x="256853" y="431515"/>
                </a:cubicBezTo>
                <a:cubicBezTo>
                  <a:pt x="267266" y="434490"/>
                  <a:pt x="277263" y="438814"/>
                  <a:pt x="287676" y="441789"/>
                </a:cubicBezTo>
                <a:cubicBezTo>
                  <a:pt x="301253" y="445668"/>
                  <a:pt x="315248" y="448006"/>
                  <a:pt x="328773" y="452063"/>
                </a:cubicBezTo>
                <a:cubicBezTo>
                  <a:pt x="349519" y="458287"/>
                  <a:pt x="368766" y="472026"/>
                  <a:pt x="390418" y="472611"/>
                </a:cubicBezTo>
                <a:lnTo>
                  <a:pt x="770561" y="482886"/>
                </a:lnTo>
                <a:cubicBezTo>
                  <a:pt x="789673" y="501997"/>
                  <a:pt x="796012" y="511022"/>
                  <a:pt x="821932" y="523982"/>
                </a:cubicBezTo>
                <a:cubicBezTo>
                  <a:pt x="831619" y="528825"/>
                  <a:pt x="842481" y="530831"/>
                  <a:pt x="852755" y="534256"/>
                </a:cubicBezTo>
                <a:cubicBezTo>
                  <a:pt x="871937" y="547044"/>
                  <a:pt x="902768" y="564690"/>
                  <a:pt x="914400" y="585627"/>
                </a:cubicBezTo>
                <a:cubicBezTo>
                  <a:pt x="924919" y="604561"/>
                  <a:pt x="928099" y="626724"/>
                  <a:pt x="934948" y="647272"/>
                </a:cubicBezTo>
                <a:lnTo>
                  <a:pt x="945222" y="678095"/>
                </a:lnTo>
                <a:cubicBezTo>
                  <a:pt x="948647" y="732890"/>
                  <a:pt x="948078" y="788082"/>
                  <a:pt x="955496" y="842481"/>
                </a:cubicBezTo>
                <a:cubicBezTo>
                  <a:pt x="958709" y="866042"/>
                  <a:pt x="976138" y="914494"/>
                  <a:pt x="996593" y="934949"/>
                </a:cubicBezTo>
                <a:cubicBezTo>
                  <a:pt x="1005324" y="943680"/>
                  <a:pt x="1016131" y="950482"/>
                  <a:pt x="1027415" y="955497"/>
                </a:cubicBezTo>
                <a:cubicBezTo>
                  <a:pt x="1082838" y="980129"/>
                  <a:pt x="1100260" y="976977"/>
                  <a:pt x="1160979" y="986319"/>
                </a:cubicBezTo>
                <a:cubicBezTo>
                  <a:pt x="1181569" y="989487"/>
                  <a:pt x="1202076" y="993169"/>
                  <a:pt x="1222624" y="996594"/>
                </a:cubicBezTo>
                <a:lnTo>
                  <a:pt x="2157573" y="986319"/>
                </a:lnTo>
                <a:cubicBezTo>
                  <a:pt x="2179222" y="985649"/>
                  <a:pt x="2219218" y="965771"/>
                  <a:pt x="2219218" y="965771"/>
                </a:cubicBezTo>
                <a:cubicBezTo>
                  <a:pt x="2233219" y="956437"/>
                  <a:pt x="2260827" y="940942"/>
                  <a:pt x="2270588" y="924674"/>
                </a:cubicBezTo>
                <a:cubicBezTo>
                  <a:pt x="2283262" y="903550"/>
                  <a:pt x="2283772" y="862120"/>
                  <a:pt x="2291137" y="842481"/>
                </a:cubicBezTo>
                <a:cubicBezTo>
                  <a:pt x="2295473" y="830919"/>
                  <a:pt x="2304836" y="821933"/>
                  <a:pt x="2311685" y="811659"/>
                </a:cubicBezTo>
                <a:cubicBezTo>
                  <a:pt x="2322878" y="755693"/>
                  <a:pt x="2326902" y="742072"/>
                  <a:pt x="2332233" y="678095"/>
                </a:cubicBezTo>
                <a:cubicBezTo>
                  <a:pt x="2348049" y="488302"/>
                  <a:pt x="2324184" y="568672"/>
                  <a:pt x="2352782" y="482886"/>
                </a:cubicBezTo>
                <a:cubicBezTo>
                  <a:pt x="2362930" y="361113"/>
                  <a:pt x="2372506" y="316424"/>
                  <a:pt x="2352782" y="184935"/>
                </a:cubicBezTo>
                <a:cubicBezTo>
                  <a:pt x="2350950" y="172724"/>
                  <a:pt x="2342704" y="160657"/>
                  <a:pt x="2332233" y="154113"/>
                </a:cubicBezTo>
                <a:cubicBezTo>
                  <a:pt x="2313865" y="142633"/>
                  <a:pt x="2270588" y="133564"/>
                  <a:pt x="2270588" y="133564"/>
                </a:cubicBezTo>
                <a:cubicBezTo>
                  <a:pt x="2188396" y="78769"/>
                  <a:pt x="2287711" y="150687"/>
                  <a:pt x="2219218" y="82194"/>
                </a:cubicBezTo>
                <a:cubicBezTo>
                  <a:pt x="2199300" y="62276"/>
                  <a:pt x="2182643" y="59728"/>
                  <a:pt x="2157573" y="51371"/>
                </a:cubicBezTo>
                <a:lnTo>
                  <a:pt x="2116476" y="41097"/>
                </a:lnTo>
                <a:close/>
              </a:path>
            </a:pathLst>
          </a:cu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1171267" y="2526314"/>
            <a:ext cx="1733996" cy="904126"/>
          </a:xfrm>
          <a:custGeom>
            <a:avLst/>
            <a:gdLst>
              <a:gd name="connsiteX0" fmla="*/ 15795 w 1733996"/>
              <a:gd name="connsiteY0" fmla="*/ 82194 h 904126"/>
              <a:gd name="connsiteX1" fmla="*/ 67166 w 1733996"/>
              <a:gd name="connsiteY1" fmla="*/ 71919 h 904126"/>
              <a:gd name="connsiteX2" fmla="*/ 128811 w 1733996"/>
              <a:gd name="connsiteY2" fmla="*/ 51371 h 904126"/>
              <a:gd name="connsiteX3" fmla="*/ 272649 w 1733996"/>
              <a:gd name="connsiteY3" fmla="*/ 30823 h 904126"/>
              <a:gd name="connsiteX4" fmla="*/ 334294 w 1733996"/>
              <a:gd name="connsiteY4" fmla="*/ 20549 h 904126"/>
              <a:gd name="connsiteX5" fmla="*/ 570600 w 1733996"/>
              <a:gd name="connsiteY5" fmla="*/ 10274 h 904126"/>
              <a:gd name="connsiteX6" fmla="*/ 693889 w 1733996"/>
              <a:gd name="connsiteY6" fmla="*/ 0 h 904126"/>
              <a:gd name="connsiteX7" fmla="*/ 806905 w 1733996"/>
              <a:gd name="connsiteY7" fmla="*/ 30823 h 904126"/>
              <a:gd name="connsiteX8" fmla="*/ 827454 w 1733996"/>
              <a:gd name="connsiteY8" fmla="*/ 61645 h 904126"/>
              <a:gd name="connsiteX9" fmla="*/ 837728 w 1733996"/>
              <a:gd name="connsiteY9" fmla="*/ 102742 h 904126"/>
              <a:gd name="connsiteX10" fmla="*/ 878824 w 1733996"/>
              <a:gd name="connsiteY10" fmla="*/ 184935 h 904126"/>
              <a:gd name="connsiteX11" fmla="*/ 889098 w 1733996"/>
              <a:gd name="connsiteY11" fmla="*/ 226032 h 904126"/>
              <a:gd name="connsiteX12" fmla="*/ 899373 w 1733996"/>
              <a:gd name="connsiteY12" fmla="*/ 256854 h 904126"/>
              <a:gd name="connsiteX13" fmla="*/ 909647 w 1733996"/>
              <a:gd name="connsiteY13" fmla="*/ 390418 h 904126"/>
              <a:gd name="connsiteX14" fmla="*/ 940469 w 1733996"/>
              <a:gd name="connsiteY14" fmla="*/ 410967 h 904126"/>
              <a:gd name="connsiteX15" fmla="*/ 1012388 w 1733996"/>
              <a:gd name="connsiteY15" fmla="*/ 421241 h 904126"/>
              <a:gd name="connsiteX16" fmla="*/ 1392532 w 1733996"/>
              <a:gd name="connsiteY16" fmla="*/ 441789 h 904126"/>
              <a:gd name="connsiteX17" fmla="*/ 1505548 w 1733996"/>
              <a:gd name="connsiteY17" fmla="*/ 462337 h 904126"/>
              <a:gd name="connsiteX18" fmla="*/ 1680209 w 1733996"/>
              <a:gd name="connsiteY18" fmla="*/ 493160 h 904126"/>
              <a:gd name="connsiteX19" fmla="*/ 1711031 w 1733996"/>
              <a:gd name="connsiteY19" fmla="*/ 503434 h 904126"/>
              <a:gd name="connsiteX20" fmla="*/ 1731579 w 1733996"/>
              <a:gd name="connsiteY20" fmla="*/ 544531 h 904126"/>
              <a:gd name="connsiteX21" fmla="*/ 1721305 w 1733996"/>
              <a:gd name="connsiteY21" fmla="*/ 863030 h 904126"/>
              <a:gd name="connsiteX22" fmla="*/ 1680209 w 1733996"/>
              <a:gd name="connsiteY22" fmla="*/ 873304 h 904126"/>
              <a:gd name="connsiteX23" fmla="*/ 1474725 w 1733996"/>
              <a:gd name="connsiteY23" fmla="*/ 904126 h 904126"/>
              <a:gd name="connsiteX24" fmla="*/ 817179 w 1733996"/>
              <a:gd name="connsiteY24" fmla="*/ 893852 h 904126"/>
              <a:gd name="connsiteX25" fmla="*/ 786357 w 1733996"/>
              <a:gd name="connsiteY25" fmla="*/ 883578 h 904126"/>
              <a:gd name="connsiteX26" fmla="*/ 498680 w 1733996"/>
              <a:gd name="connsiteY26" fmla="*/ 873304 h 904126"/>
              <a:gd name="connsiteX27" fmla="*/ 447310 w 1733996"/>
              <a:gd name="connsiteY27" fmla="*/ 863030 h 904126"/>
              <a:gd name="connsiteX28" fmla="*/ 180182 w 1733996"/>
              <a:gd name="connsiteY28" fmla="*/ 842481 h 904126"/>
              <a:gd name="connsiteX29" fmla="*/ 108263 w 1733996"/>
              <a:gd name="connsiteY29" fmla="*/ 801385 h 904126"/>
              <a:gd name="connsiteX30" fmla="*/ 56892 w 1733996"/>
              <a:gd name="connsiteY30" fmla="*/ 688369 h 904126"/>
              <a:gd name="connsiteX31" fmla="*/ 46618 w 1733996"/>
              <a:gd name="connsiteY31" fmla="*/ 657546 h 904126"/>
              <a:gd name="connsiteX32" fmla="*/ 26069 w 1733996"/>
              <a:gd name="connsiteY32" fmla="*/ 626724 h 904126"/>
              <a:gd name="connsiteX33" fmla="*/ 26069 w 1733996"/>
              <a:gd name="connsiteY33" fmla="*/ 113016 h 904126"/>
              <a:gd name="connsiteX34" fmla="*/ 15795 w 1733996"/>
              <a:gd name="connsiteY34" fmla="*/ 82194 h 90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33996" h="904126">
                <a:moveTo>
                  <a:pt x="15795" y="82194"/>
                </a:moveTo>
                <a:cubicBezTo>
                  <a:pt x="22644" y="75345"/>
                  <a:pt x="50319" y="76514"/>
                  <a:pt x="67166" y="71919"/>
                </a:cubicBezTo>
                <a:cubicBezTo>
                  <a:pt x="88063" y="66220"/>
                  <a:pt x="107572" y="55619"/>
                  <a:pt x="128811" y="51371"/>
                </a:cubicBezTo>
                <a:cubicBezTo>
                  <a:pt x="176303" y="41873"/>
                  <a:pt x="224875" y="38785"/>
                  <a:pt x="272649" y="30823"/>
                </a:cubicBezTo>
                <a:cubicBezTo>
                  <a:pt x="293197" y="27398"/>
                  <a:pt x="313512" y="21982"/>
                  <a:pt x="334294" y="20549"/>
                </a:cubicBezTo>
                <a:cubicBezTo>
                  <a:pt x="412950" y="15124"/>
                  <a:pt x="491885" y="14772"/>
                  <a:pt x="570600" y="10274"/>
                </a:cubicBezTo>
                <a:cubicBezTo>
                  <a:pt x="611772" y="7921"/>
                  <a:pt x="652793" y="3425"/>
                  <a:pt x="693889" y="0"/>
                </a:cubicBezTo>
                <a:cubicBezTo>
                  <a:pt x="766139" y="8028"/>
                  <a:pt x="773751" y="-10620"/>
                  <a:pt x="806905" y="30823"/>
                </a:cubicBezTo>
                <a:cubicBezTo>
                  <a:pt x="814619" y="40465"/>
                  <a:pt x="820604" y="51371"/>
                  <a:pt x="827454" y="61645"/>
                </a:cubicBezTo>
                <a:cubicBezTo>
                  <a:pt x="830879" y="75344"/>
                  <a:pt x="832297" y="89708"/>
                  <a:pt x="837728" y="102742"/>
                </a:cubicBezTo>
                <a:cubicBezTo>
                  <a:pt x="849509" y="131017"/>
                  <a:pt x="878824" y="184935"/>
                  <a:pt x="878824" y="184935"/>
                </a:cubicBezTo>
                <a:cubicBezTo>
                  <a:pt x="882249" y="198634"/>
                  <a:pt x="885219" y="212455"/>
                  <a:pt x="889098" y="226032"/>
                </a:cubicBezTo>
                <a:cubicBezTo>
                  <a:pt x="892073" y="236445"/>
                  <a:pt x="898030" y="246108"/>
                  <a:pt x="899373" y="256854"/>
                </a:cubicBezTo>
                <a:cubicBezTo>
                  <a:pt x="904912" y="301162"/>
                  <a:pt x="898142" y="347273"/>
                  <a:pt x="909647" y="390418"/>
                </a:cubicBezTo>
                <a:cubicBezTo>
                  <a:pt x="912829" y="402349"/>
                  <a:pt x="928642" y="407419"/>
                  <a:pt x="940469" y="410967"/>
                </a:cubicBezTo>
                <a:cubicBezTo>
                  <a:pt x="963664" y="417926"/>
                  <a:pt x="988228" y="419594"/>
                  <a:pt x="1012388" y="421241"/>
                </a:cubicBezTo>
                <a:cubicBezTo>
                  <a:pt x="1138994" y="429873"/>
                  <a:pt x="1265817" y="434940"/>
                  <a:pt x="1392532" y="441789"/>
                </a:cubicBezTo>
                <a:cubicBezTo>
                  <a:pt x="1465175" y="466003"/>
                  <a:pt x="1372770" y="437441"/>
                  <a:pt x="1505548" y="462337"/>
                </a:cubicBezTo>
                <a:cubicBezTo>
                  <a:pt x="1709693" y="500615"/>
                  <a:pt x="1458792" y="468559"/>
                  <a:pt x="1680209" y="493160"/>
                </a:cubicBezTo>
                <a:cubicBezTo>
                  <a:pt x="1690483" y="496585"/>
                  <a:pt x="1703373" y="495776"/>
                  <a:pt x="1711031" y="503434"/>
                </a:cubicBezTo>
                <a:cubicBezTo>
                  <a:pt x="1721861" y="514264"/>
                  <a:pt x="1731142" y="529221"/>
                  <a:pt x="1731579" y="544531"/>
                </a:cubicBezTo>
                <a:cubicBezTo>
                  <a:pt x="1734613" y="650709"/>
                  <a:pt x="1737703" y="758082"/>
                  <a:pt x="1721305" y="863030"/>
                </a:cubicBezTo>
                <a:cubicBezTo>
                  <a:pt x="1719125" y="876981"/>
                  <a:pt x="1694087" y="870702"/>
                  <a:pt x="1680209" y="873304"/>
                </a:cubicBezTo>
                <a:cubicBezTo>
                  <a:pt x="1579859" y="892119"/>
                  <a:pt x="1565008" y="892841"/>
                  <a:pt x="1474725" y="904126"/>
                </a:cubicBezTo>
                <a:lnTo>
                  <a:pt x="817179" y="893852"/>
                </a:lnTo>
                <a:cubicBezTo>
                  <a:pt x="806354" y="893529"/>
                  <a:pt x="797164" y="884275"/>
                  <a:pt x="786357" y="883578"/>
                </a:cubicBezTo>
                <a:cubicBezTo>
                  <a:pt x="690603" y="877400"/>
                  <a:pt x="594572" y="876729"/>
                  <a:pt x="498680" y="873304"/>
                </a:cubicBezTo>
                <a:cubicBezTo>
                  <a:pt x="481557" y="869879"/>
                  <a:pt x="464653" y="865070"/>
                  <a:pt x="447310" y="863030"/>
                </a:cubicBezTo>
                <a:cubicBezTo>
                  <a:pt x="403191" y="857839"/>
                  <a:pt x="217038" y="845114"/>
                  <a:pt x="180182" y="842481"/>
                </a:cubicBezTo>
                <a:cubicBezTo>
                  <a:pt x="148387" y="831883"/>
                  <a:pt x="133875" y="830656"/>
                  <a:pt x="108263" y="801385"/>
                </a:cubicBezTo>
                <a:cubicBezTo>
                  <a:pt x="78132" y="766950"/>
                  <a:pt x="70917" y="730444"/>
                  <a:pt x="56892" y="688369"/>
                </a:cubicBezTo>
                <a:cubicBezTo>
                  <a:pt x="53467" y="678095"/>
                  <a:pt x="52626" y="666557"/>
                  <a:pt x="46618" y="657546"/>
                </a:cubicBezTo>
                <a:lnTo>
                  <a:pt x="26069" y="626724"/>
                </a:lnTo>
                <a:cubicBezTo>
                  <a:pt x="-21676" y="435737"/>
                  <a:pt x="7175" y="566489"/>
                  <a:pt x="26069" y="113016"/>
                </a:cubicBezTo>
                <a:cubicBezTo>
                  <a:pt x="26388" y="105365"/>
                  <a:pt x="8946" y="89043"/>
                  <a:pt x="15795" y="82194"/>
                </a:cubicBezTo>
                <a:close/>
              </a:path>
            </a:pathLst>
          </a:cu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6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  <p:bldP spid="14" grpId="0"/>
      <p:bldP spid="16" grpId="0" animBg="1"/>
      <p:bldP spid="4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כללי דה-מורגן (</a:t>
            </a:r>
            <a:r>
              <a:rPr lang="en-US" dirty="0" smtClean="0"/>
              <a:t>De-Morgan law’s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818546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רשות: הוכיחו באופן גרפי</a:t>
                </a:r>
              </a:p>
              <a:p>
                <a:endParaRPr lang="he-IL" dirty="0"/>
              </a:p>
              <a:p>
                <a:r>
                  <a:rPr lang="en-US" dirty="0"/>
                  <a:t>Augustus De </a:t>
                </a:r>
                <a:r>
                  <a:rPr lang="en-US" dirty="0" smtClean="0"/>
                  <a:t>Morgan</a:t>
                </a:r>
                <a:endParaRPr lang="he-IL" dirty="0" smtClean="0"/>
              </a:p>
              <a:p>
                <a:r>
                  <a:rPr lang="en-US" dirty="0"/>
                  <a:t>UK, </a:t>
                </a:r>
                <a:r>
                  <a:rPr lang="en-US" dirty="0" smtClean="0"/>
                  <a:t>1806-1871</a:t>
                </a:r>
                <a:endParaRPr lang="he-IL" dirty="0" smtClean="0"/>
              </a:p>
              <a:p>
                <a:r>
                  <a:rPr lang="he-IL" dirty="0" smtClean="0"/>
                  <a:t>מאבות תורת הלוגיקה</a:t>
                </a:r>
              </a:p>
              <a:p>
                <a:r>
                  <a:rPr lang="he-IL" dirty="0" smtClean="0"/>
                  <a:t>הוכחה באינדוקציה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818546"/>
              </a:xfrm>
              <a:blipFill>
                <a:blip r:embed="rId2"/>
                <a:stretch>
                  <a:fillRect t="-1517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25594" r="20694" b="29964"/>
          <a:stretch/>
        </p:blipFill>
        <p:spPr>
          <a:xfrm>
            <a:off x="838200" y="1654173"/>
            <a:ext cx="4938983" cy="23014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73327" y="2640458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327" y="2640458"/>
                <a:ext cx="4505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57084" y="2640458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084" y="2640458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26093" r="21958" b="30463"/>
          <a:stretch/>
        </p:blipFill>
        <p:spPr>
          <a:xfrm>
            <a:off x="838200" y="4088408"/>
            <a:ext cx="4833135" cy="2254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73327" y="5073721"/>
                <a:ext cx="450572" cy="461665"/>
              </a:xfrm>
              <a:prstGeom prst="rect">
                <a:avLst/>
              </a:prstGeom>
              <a:solidFill>
                <a:srgbClr val="EEEEEE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327" y="5073721"/>
                <a:ext cx="45057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57084" y="5073721"/>
                <a:ext cx="462242" cy="461665"/>
              </a:xfrm>
              <a:prstGeom prst="rect">
                <a:avLst/>
              </a:prstGeom>
              <a:solidFill>
                <a:srgbClr val="EEEEEE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084" y="5073721"/>
                <a:ext cx="46224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5777183" y="1869897"/>
            <a:ext cx="2606529" cy="770561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856270" y="2321590"/>
            <a:ext cx="2527442" cy="2044927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520" y="4433818"/>
            <a:ext cx="1547469" cy="190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4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כללי דה-מורגן: 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81854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הטלת </a:t>
                </a:r>
                <a:r>
                  <a:rPr lang="he-IL" dirty="0" err="1" smtClean="0"/>
                  <a:t>קוביה</a:t>
                </a:r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זוגי: </a:t>
                </a:r>
                <a:r>
                  <a:rPr lang="en-US" dirty="0" smtClean="0"/>
                  <a:t>2,4,6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he-IL" dirty="0" smtClean="0"/>
                  <a:t>: קיבלנו 1,3,5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1 או 2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he-IL" dirty="0" smtClean="0"/>
                  <a:t>: קיבלנו </a:t>
                </a:r>
                <a:r>
                  <a:rPr lang="en-US" dirty="0" smtClean="0"/>
                  <a:t>3,4,5,6</a:t>
                </a:r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818546"/>
              </a:xfrm>
              <a:blipFill>
                <a:blip r:embed="rId2"/>
                <a:stretch>
                  <a:fillRect t="-164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25594" r="20694" b="29964"/>
          <a:stretch/>
        </p:blipFill>
        <p:spPr>
          <a:xfrm>
            <a:off x="838200" y="1654173"/>
            <a:ext cx="6085462" cy="2835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86983" y="2871287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983" y="2871287"/>
                <a:ext cx="4505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70515" y="2871287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515" y="2871287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184468" y="2850082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4,6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7566" y="2841157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39835" y="2839808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5183" y="2097953"/>
            <a:ext cx="591829" cy="523220"/>
          </a:xfrm>
          <a:prstGeom prst="rect">
            <a:avLst/>
          </a:prstGeom>
          <a:solidFill>
            <a:srgbClr val="ECECEC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3,5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2225564" y="4828764"/>
          <a:ext cx="2474265" cy="1468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39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69946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4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86430" y="5823202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430" y="5823202"/>
                <a:ext cx="373094" cy="461665"/>
              </a:xfrm>
              <a:prstGeom prst="rect">
                <a:avLst/>
              </a:prstGeom>
              <a:blipFill>
                <a:blip r:embed="rId6"/>
                <a:stretch>
                  <a:fillRect l="-3279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70404" y="5308390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404" y="5308390"/>
                <a:ext cx="373094" cy="461665"/>
              </a:xfrm>
              <a:prstGeom prst="rect">
                <a:avLst/>
              </a:prstGeom>
              <a:blipFill>
                <a:blip r:embed="rId7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3982824" y="5289393"/>
            <a:ext cx="669674" cy="106930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3" name="Oval 22"/>
          <p:cNvSpPr/>
          <p:nvPr/>
        </p:nvSpPr>
        <p:spPr>
          <a:xfrm>
            <a:off x="2154988" y="5770055"/>
            <a:ext cx="2615416" cy="56796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93687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קשר נוסף בין מאורעות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39"/>
                <a:ext cx="10515600" cy="460282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נתונים שני מאורעות: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עם הסתברויות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he-IL" dirty="0"/>
              </a:p>
              <a:p>
                <a:r>
                  <a:rPr lang="he-IL" dirty="0" smtClean="0"/>
                  <a:t>מהי ההסתברות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יקרה,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בהינתן</a:t>
                </a:r>
                <a:r>
                  <a:rPr lang="he-IL" dirty="0" smtClean="0"/>
                  <a:t>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קרה?</a:t>
                </a:r>
              </a:p>
              <a:p>
                <a:endParaRPr lang="he-IL" dirty="0"/>
              </a:p>
              <a:p>
                <a:r>
                  <a:rPr lang="he-IL" dirty="0"/>
                  <a:t>הגדרה – </a:t>
                </a:r>
                <a:r>
                  <a:rPr lang="he-IL" dirty="0">
                    <a:solidFill>
                      <a:srgbClr val="0033CC"/>
                    </a:solidFill>
                  </a:rPr>
                  <a:t>הסתברות מותנית</a:t>
                </a:r>
                <a:r>
                  <a:rPr lang="he-IL" dirty="0"/>
                  <a:t>: ההסתברות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יקרה בהינתן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</a:t>
                </a:r>
              </a:p>
              <a:p>
                <a:pPr lvl="1"/>
                <a:r>
                  <a:rPr lang="en-US" dirty="0" smtClean="0"/>
                  <a:t>conditional probability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סימון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0033CC"/>
                  </a:solidFill>
                </a:endParaRPr>
              </a:p>
              <a:p>
                <a:r>
                  <a:rPr lang="he-IL" dirty="0"/>
                  <a:t>קוראים: ההסתברות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>
                    <a:solidFill>
                      <a:srgbClr val="0033CC"/>
                    </a:solidFill>
                  </a:rPr>
                  <a:t>בהינתן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נחזור להסתברות מותנית בהמשך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39"/>
                <a:ext cx="10515600" cy="4602823"/>
              </a:xfrm>
              <a:blipFill>
                <a:blip r:embed="rId2"/>
                <a:stretch>
                  <a:fillRect t="-2252" r="-870" b="-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22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הלאה?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6092"/>
                <a:ext cx="10515600" cy="4351338"/>
              </a:xfrm>
            </p:spPr>
            <p:txBody>
              <a:bodyPr/>
              <a:lstStyle/>
              <a:p>
                <a:r>
                  <a:rPr lang="he-IL" dirty="0">
                    <a:solidFill>
                      <a:srgbClr val="0033CC"/>
                    </a:solidFill>
                  </a:rPr>
                  <a:t>הערה</a:t>
                </a:r>
                <a:r>
                  <a:rPr lang="he-IL" dirty="0"/>
                  <a:t>: ניתן לקשר בין שלושה מאורעות או יותר באופן דומה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/>
                  <a:t>: האיחוד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,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/>
                  <a:t> – לפחות מאורע אחד קורה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/>
                  <a:t>: החיתוך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, ו-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/>
                  <a:t> – כל המאורעות קורים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עד כה, ראינו מאורעות מורכבים המתארים איחוד או חיתוך של מאורעות</a:t>
                </a:r>
              </a:p>
              <a:p>
                <a:r>
                  <a:rPr lang="he-IL" dirty="0" smtClean="0"/>
                  <a:t>ראינו גם מספר אפשרויות לקשרים בין שני מאורעות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בהמשך, נמצא כללים בעזרתם ניתן לחשב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הסתברויות</a:t>
                </a:r>
                <a:r>
                  <a:rPr lang="he-IL" dirty="0" smtClean="0"/>
                  <a:t> של איחוד או חיתוך מאורעות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6092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49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 smtClean="0"/>
              <a:t>מאורעות</a:t>
            </a:r>
            <a:endParaRPr lang="he-IL" dirty="0"/>
          </a:p>
          <a:p>
            <a:pPr lvl="1"/>
            <a:r>
              <a:rPr lang="he-IL" dirty="0"/>
              <a:t>מבוא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עקרון ההכלה וההפרדה</a:t>
            </a:r>
          </a:p>
          <a:p>
            <a:pPr lvl="1"/>
            <a:r>
              <a:rPr lang="he-IL" dirty="0"/>
              <a:t>הסתברות מותנית</a:t>
            </a:r>
          </a:p>
          <a:p>
            <a:pPr lvl="1"/>
            <a:r>
              <a:rPr lang="he-IL" dirty="0" smtClean="0"/>
              <a:t>כלל הכפל</a:t>
            </a:r>
          </a:p>
          <a:p>
            <a:pPr lvl="1"/>
            <a:r>
              <a:rPr lang="he-IL" dirty="0" smtClean="0"/>
              <a:t>מאורעות בלתי </a:t>
            </a:r>
            <a:r>
              <a:rPr lang="he-IL" dirty="0"/>
              <a:t>תלויים</a:t>
            </a:r>
          </a:p>
          <a:p>
            <a:pPr lvl="1"/>
            <a:r>
              <a:rPr lang="he-IL" dirty="0"/>
              <a:t>נוסחת ההסתברות השלמה</a:t>
            </a:r>
          </a:p>
          <a:p>
            <a:pPr lvl="1"/>
            <a:r>
              <a:rPr lang="he-IL" dirty="0"/>
              <a:t>חוק </a:t>
            </a:r>
            <a:r>
              <a:rPr lang="he-IL" dirty="0" err="1"/>
              <a:t>בייס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8101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הבעיה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35609"/>
                <a:ext cx="10515600" cy="239387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יש לנו שני מאורעות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יש לנו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אנו מעוניינים לחשב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אנו מעוניינים במקרה הכללי ביותר, ללא הנחות ספציפיות על הקשר בין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35609"/>
                <a:ext cx="10515600" cy="2393879"/>
              </a:xfrm>
              <a:blipFill>
                <a:blip r:embed="rId2"/>
                <a:stretch>
                  <a:fillRect t="-305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3" t="17605" r="26733" b="41199"/>
          <a:stretch/>
        </p:blipFill>
        <p:spPr>
          <a:xfrm>
            <a:off x="3811879" y="4090900"/>
            <a:ext cx="5146795" cy="23014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 flipH="1">
                <a:off x="5668887" y="4332670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668887" y="4332670"/>
                <a:ext cx="123389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97557" y="5039286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57" y="5039286"/>
                <a:ext cx="45057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32942" y="5039286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942" y="5039286"/>
                <a:ext cx="46224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flipH="1">
                <a:off x="4388953" y="5793116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388953" y="5793116"/>
                <a:ext cx="123389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486400" y="5243923"/>
            <a:ext cx="737849" cy="780025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3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0" y="4171169"/>
            <a:ext cx="5332018" cy="24399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עקרון ההכלה וההפרדה (</a:t>
            </a:r>
            <a:r>
              <a:rPr lang="en-US" dirty="0" smtClean="0"/>
              <a:t>inclusion-exclusion principle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2506260"/>
                <a:ext cx="10515600" cy="364796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הסבר: 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מכיל שלושה אזורים של מרחב המדגם</a:t>
                </a:r>
              </a:p>
              <a:p>
                <a:pPr lvl="1"/>
                <a:r>
                  <a:rPr lang="he-IL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צהוב</a:t>
                </a:r>
                <a:r>
                  <a:rPr lang="he-IL" dirty="0" smtClean="0"/>
                  <a:t>: כל התוצאות הנמצאות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אבל לא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ירוק</a:t>
                </a:r>
                <a:r>
                  <a:rPr lang="he-IL" dirty="0" smtClean="0"/>
                  <a:t>:</a:t>
                </a:r>
                <a:r>
                  <a:rPr lang="he-IL" dirty="0"/>
                  <a:t> כל התוצאות הנמצאות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אבל לא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>
                    <a:solidFill>
                      <a:srgbClr val="7030A0"/>
                    </a:solidFill>
                  </a:rPr>
                  <a:t>סגול</a:t>
                </a:r>
                <a:r>
                  <a:rPr lang="he-IL" dirty="0" smtClean="0"/>
                  <a:t>: כל התוצאות הנמצאות גם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וגם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ניתן לכתוב: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Yellow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Green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2506260"/>
                <a:ext cx="10515600" cy="3647960"/>
              </a:xfrm>
              <a:blipFill>
                <a:blip r:embed="rId3"/>
                <a:stretch>
                  <a:fillRect t="-200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54012" y="5147884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012" y="5147884"/>
                <a:ext cx="4505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621504" y="5178566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504" y="5178566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66545" y="1648215"/>
                <a:ext cx="5137945" cy="461665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∪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545" y="1648215"/>
                <a:ext cx="5137945" cy="461665"/>
              </a:xfrm>
              <a:prstGeom prst="rect">
                <a:avLst/>
              </a:prstGeom>
              <a:blipFill>
                <a:blip r:embed="rId6"/>
                <a:stretch>
                  <a:fillRect b="-16456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flipH="1">
                <a:off x="2247026" y="4257197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47026" y="4257197"/>
                <a:ext cx="123389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0" idx="2"/>
          </p:cNvCxnSpPr>
          <p:nvPr/>
        </p:nvCxnSpPr>
        <p:spPr>
          <a:xfrm>
            <a:off x="2863971" y="4718862"/>
            <a:ext cx="0" cy="69053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89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עקרון ההכלה וההפרדה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7337" y="1681548"/>
                <a:ext cx="10953588" cy="4770623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Yellow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Green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מצד שני: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Yellow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Green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</m:oMath>
                </a14:m>
                <a:endParaRPr lang="he-IL" b="0" dirty="0" smtClean="0">
                  <a:solidFill>
                    <a:srgbClr val="7030A0"/>
                  </a:solidFill>
                </a:endParaRPr>
              </a:p>
              <a:p>
                <a:endParaRPr lang="he-IL" dirty="0">
                  <a:solidFill>
                    <a:srgbClr val="7030A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Yellow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Green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</m:oMath>
                </a14:m>
                <a:endParaRPr lang="en-US" b="0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Yellow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Green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337" y="1681548"/>
                <a:ext cx="10953588" cy="4770623"/>
              </a:xfrm>
              <a:blipFill>
                <a:blip r:embed="rId2"/>
                <a:stretch>
                  <a:fillRect t="-1535" r="-723" b="-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02" y="1386411"/>
            <a:ext cx="5332018" cy="24399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873509" y="2426626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509" y="2426626"/>
                <a:ext cx="4505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52326" y="2445640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326" y="2445640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flipH="1">
                <a:off x="1017326" y="3997850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17326" y="3997850"/>
                <a:ext cx="123389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V="1">
            <a:off x="1984834" y="2606369"/>
            <a:ext cx="752240" cy="133499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61123" y="5377948"/>
                <a:ext cx="52772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6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אינטואיציה: </a:t>
                </a:r>
                <a:r>
                  <a:rPr lang="he-IL" sz="2000" dirty="0" err="1" smtClean="0">
                    <a:solidFill>
                      <a:srgbClr val="6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כשסוכמים</a:t>
                </a:r>
                <a:r>
                  <a:rPr lang="he-IL" sz="2000" dirty="0" smtClean="0">
                    <a:solidFill>
                      <a:srgbClr val="6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את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he-IL" sz="2000" dirty="0" smtClean="0">
                    <a:solidFill>
                      <a:srgbClr val="6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ו-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68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he-IL" sz="2000" dirty="0" smtClean="0">
                    <a:solidFill>
                      <a:srgbClr val="68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סופרים פעמיים את התוצאות המשותפות. לכן יש להפחית אותן.</a:t>
                </a:r>
                <a:endParaRPr lang="en-US" sz="2000" dirty="0" smtClean="0">
                  <a:solidFill>
                    <a:srgbClr val="68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23" y="5377948"/>
                <a:ext cx="5277272" cy="707886"/>
              </a:xfrm>
              <a:prstGeom prst="rect">
                <a:avLst/>
              </a:prstGeom>
              <a:blipFill>
                <a:blip r:embed="rId7"/>
                <a:stretch>
                  <a:fillRect t="-4310" r="-1155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240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02" y="1386411"/>
            <a:ext cx="5332018" cy="24399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הטלת שני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עץ בהטלה הראשונה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עץ בהטלה השנייה</a:t>
                </a:r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קיבלנו עץ בשתי </a:t>
                </a:r>
                <a:r>
                  <a:rPr lang="he-IL" dirty="0" smtClean="0"/>
                  <a:t>ההטלות</a:t>
                </a:r>
                <a:endParaRPr lang="he-IL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עץ בהטלה הראשונה או בהטלה השנייה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873509" y="2614058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509" y="2614058"/>
                <a:ext cx="4505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55693" y="2493246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693" y="2493246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2210119" y="1494927"/>
                <a:ext cx="8990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10119" y="1494927"/>
                <a:ext cx="89909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2712200" y="1869931"/>
            <a:ext cx="24874" cy="73643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93175" y="2343901"/>
            <a:ext cx="838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עץ, פלי</a:t>
            </a:r>
            <a:endParaRPr lang="en-US" sz="20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7733" y="2523064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עץ, עץ</a:t>
            </a:r>
            <a:endParaRPr lang="en-US" sz="16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09216" y="2343901"/>
            <a:ext cx="838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פלי, עץ</a:t>
            </a:r>
            <a:endParaRPr lang="en-US" sz="20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5936" y="1669876"/>
            <a:ext cx="91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פלי, פלי</a:t>
            </a:r>
            <a:endParaRPr lang="en-US" sz="20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506201" y="4184399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Oval 14"/>
          <p:cNvSpPr/>
          <p:nvPr/>
        </p:nvSpPr>
        <p:spPr>
          <a:xfrm>
            <a:off x="1413934" y="4857717"/>
            <a:ext cx="754969" cy="874216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31803" y="4857717"/>
            <a:ext cx="1846052" cy="474133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560" y="4880942"/>
                <a:ext cx="3730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60" y="4880942"/>
                <a:ext cx="37309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93175" y="5724698"/>
                <a:ext cx="3730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175" y="5724698"/>
                <a:ext cx="37309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33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02" y="1386411"/>
            <a:ext cx="5332018" cy="24399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הטלת </a:t>
            </a:r>
            <a:r>
              <a:rPr lang="he-IL" dirty="0" err="1" smtClean="0"/>
              <a:t>קוביה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1 או 2</a:t>
                </a:r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קיבלנו </a:t>
                </a:r>
                <a:r>
                  <a:rPr lang="he-IL" dirty="0" smtClean="0"/>
                  <a:t>2</a:t>
                </a:r>
                <a:endParaRPr lang="he-IL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1, 2, 4, או 6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873509" y="2614058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509" y="2614058"/>
                <a:ext cx="4505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55693" y="2493246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693" y="2493246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2210119" y="1494927"/>
                <a:ext cx="8990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10119" y="1494927"/>
                <a:ext cx="89909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2681265" y="1825195"/>
            <a:ext cx="59638" cy="73136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64500" y="2255122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4,6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2205" y="2433445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5789" y="2414003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255" y="1777510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3,5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780061" y="4634820"/>
          <a:ext cx="2474265" cy="1468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4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339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69946"/>
                  </a:ext>
                </a:extLst>
              </a:tr>
              <a:tr h="48933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64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65816" y="5399270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16" y="5399270"/>
                <a:ext cx="373094" cy="461665"/>
              </a:xfrm>
              <a:prstGeom prst="rect">
                <a:avLst/>
              </a:prstGeom>
              <a:blipFill>
                <a:blip r:embed="rId7"/>
                <a:stretch>
                  <a:fillRect l="-4918" r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685611" y="4633784"/>
                <a:ext cx="373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611" y="4633784"/>
                <a:ext cx="373094" cy="461665"/>
              </a:xfrm>
              <a:prstGeom prst="rect">
                <a:avLst/>
              </a:prstGeom>
              <a:blipFill>
                <a:blip r:embed="rId8"/>
                <a:stretch>
                  <a:fillRect l="-4918" r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/>
          <p:cNvSpPr/>
          <p:nvPr/>
        </p:nvSpPr>
        <p:spPr>
          <a:xfrm>
            <a:off x="2537321" y="5095449"/>
            <a:ext cx="669674" cy="106930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5" name="Oval 24"/>
          <p:cNvSpPr/>
          <p:nvPr/>
        </p:nvSpPr>
        <p:spPr>
          <a:xfrm>
            <a:off x="709485" y="5576111"/>
            <a:ext cx="2615416" cy="56796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05478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50" y="1427185"/>
            <a:ext cx="5122489" cy="2344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</a:t>
            </a:r>
            <a:r>
              <a:rPr lang="he-IL" smtClean="0"/>
              <a:t>בחירת קלף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865160"/>
              </a:xfrm>
            </p:spPr>
            <p:txBody>
              <a:bodyPr/>
              <a:lstStyle/>
              <a:p>
                <a:r>
                  <a:rPr lang="he-IL" dirty="0" smtClean="0"/>
                  <a:t>מוציאים קלף אחד מחפיסה סטנדרטית</a:t>
                </a:r>
              </a:p>
              <a:p>
                <a:r>
                  <a:rPr lang="he-IL" dirty="0" smtClean="0"/>
                  <a:t>מהי ההסתברות לקבל קלף עם מספר 2 </a:t>
                </a:r>
                <a:r>
                  <a:rPr lang="he-IL" b="1" dirty="0" smtClean="0"/>
                  <a:t>או</a:t>
                </a:r>
                <a:r>
                  <a:rPr lang="he-IL" dirty="0" smtClean="0"/>
                  <a:t> עם לב?</a:t>
                </a:r>
              </a:p>
              <a:p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הוצאנו קלף עם 2.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הוצאנו קלף עם לב.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הוצאנו קלף 2 לב.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r>
                  <a:rPr lang="he-IL" dirty="0" smtClean="0"/>
                  <a:t>.</a:t>
                </a:r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31</m:t>
                    </m:r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רשות: בדקו כי אכן יש 16 קלפים עם מספר 2 או לב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865160"/>
              </a:xfrm>
              <a:blipFill>
                <a:blip r:embed="rId3"/>
                <a:stretch>
                  <a:fillRect t="-162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4445000"/>
            <a:ext cx="1659466" cy="2074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55194" y="2661866"/>
                <a:ext cx="399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194" y="2661866"/>
                <a:ext cx="399448" cy="461665"/>
              </a:xfrm>
              <a:prstGeom prst="rect">
                <a:avLst/>
              </a:prstGeom>
              <a:blipFill>
                <a:blip r:embed="rId5"/>
                <a:stretch>
                  <a:fillRect l="-1538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02475" y="2355413"/>
                <a:ext cx="4097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475" y="2355413"/>
                <a:ext cx="409794" cy="461665"/>
              </a:xfrm>
              <a:prstGeom prst="rect">
                <a:avLst/>
              </a:prstGeom>
              <a:blipFill>
                <a:blip r:embed="rId6"/>
                <a:stretch>
                  <a:fillRect l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2039875" y="1642956"/>
                <a:ext cx="9733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039875" y="1642956"/>
                <a:ext cx="97334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2500751" y="2083021"/>
            <a:ext cx="25798" cy="42329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24419" y="2113073"/>
            <a:ext cx="9266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 עלה</a:t>
            </a:r>
          </a:p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 תלתן</a:t>
            </a:r>
          </a:p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 יהלום</a:t>
            </a:r>
            <a:endParaRPr lang="en-US" sz="16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75829" y="2403221"/>
            <a:ext cx="640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0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  <a:r>
              <a:rPr lang="he-IL" sz="20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לב</a:t>
            </a:r>
            <a:endParaRPr lang="en-US" sz="20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00371" y="2084859"/>
            <a:ext cx="659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 לב</a:t>
            </a:r>
          </a:p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4 לב</a:t>
            </a:r>
          </a:p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5 לב</a:t>
            </a:r>
          </a:p>
          <a:p>
            <a:pPr algn="r" rtl="1"/>
            <a:r>
              <a:rPr lang="he-IL" sz="16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...</a:t>
            </a:r>
            <a:endParaRPr lang="en-US" sz="16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258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בדיקה: מקרים פרטיים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4552" y="1654173"/>
                <a:ext cx="5749248" cy="4351338"/>
              </a:xfrm>
            </p:spPr>
            <p:txBody>
              <a:bodyPr/>
              <a:lstStyle/>
              <a:p>
                <a:r>
                  <a:rPr lang="he-IL" dirty="0" smtClean="0"/>
                  <a:t>נניח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מכיל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דוגמא: הטלת </a:t>
                </a:r>
                <a:r>
                  <a:rPr lang="he-IL" dirty="0" err="1" smtClean="0"/>
                  <a:t>קוביה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2</a:t>
                </a:r>
              </a:p>
              <a:p>
                <a:r>
                  <a:rPr lang="he-IL" dirty="0" smtClean="0"/>
                  <a:t>רשות: ודאו כי הנוסחאות לעיל מתקיימות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4552" y="1654173"/>
                <a:ext cx="5749248" cy="4351338"/>
              </a:xfrm>
              <a:blipFill>
                <a:blip r:embed="rId2"/>
                <a:stretch>
                  <a:fillRect t="-1681" r="-1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020565" y="1520576"/>
            <a:ext cx="4304872" cy="1818526"/>
            <a:chOff x="4089115" y="2794570"/>
            <a:chExt cx="4304872" cy="1818526"/>
          </a:xfrm>
        </p:grpSpPr>
        <p:sp>
          <p:nvSpPr>
            <p:cNvPr id="5" name="Rectangle 4"/>
            <p:cNvSpPr/>
            <p:nvPr/>
          </p:nvSpPr>
          <p:spPr>
            <a:xfrm>
              <a:off x="4089115" y="2794570"/>
              <a:ext cx="4304872" cy="181852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044611" y="3073834"/>
              <a:ext cx="2650733" cy="1260000"/>
            </a:xfrm>
            <a:prstGeom prst="ellipse">
              <a:avLst/>
            </a:prstGeom>
            <a:solidFill>
              <a:srgbClr val="F9F3FE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>
                <a:xfrm>
                  <a:off x="6095999" y="3349375"/>
                  <a:ext cx="1130158" cy="708917"/>
                </a:xfrm>
                <a:prstGeom prst="ellipse">
                  <a:avLst/>
                </a:prstGeom>
                <a:solidFill>
                  <a:srgbClr val="EAD3FD"/>
                </a:solidFill>
                <a:ln w="190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5999" y="3349375"/>
                  <a:ext cx="1130158" cy="708917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375095" y="3452452"/>
                  <a:ext cx="44178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095" y="3452452"/>
                  <a:ext cx="44178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15573" y="3484769"/>
                <a:ext cx="2514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∪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573" y="3484769"/>
                <a:ext cx="2514856" cy="461665"/>
              </a:xfrm>
              <a:prstGeom prst="rect">
                <a:avLst/>
              </a:prstGeom>
              <a:blipFill>
                <a:blip r:embed="rId5"/>
                <a:stretch>
                  <a:fillRect r="-242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32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בדיקה: מקרים פרטיים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4552" y="1654173"/>
                <a:ext cx="5749248" cy="4351338"/>
              </a:xfrm>
            </p:spPr>
            <p:txBody>
              <a:bodyPr/>
              <a:lstStyle/>
              <a:p>
                <a:r>
                  <a:rPr lang="he-IL" dirty="0" smtClean="0"/>
                  <a:t>נניח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זרים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דוגמא: הטלת </a:t>
                </a:r>
                <a:r>
                  <a:rPr lang="he-IL" dirty="0" err="1" smtClean="0"/>
                  <a:t>קוביה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מספר זוגי,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1</a:t>
                </a:r>
              </a:p>
              <a:p>
                <a:r>
                  <a:rPr lang="he-IL" dirty="0" smtClean="0"/>
                  <a:t>רשות: ודאו כי הנוסחאות לעיל מתקיימות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4552" y="1654173"/>
                <a:ext cx="5749248" cy="4351338"/>
              </a:xfrm>
              <a:blipFill>
                <a:blip r:embed="rId2"/>
                <a:stretch>
                  <a:fillRect t="-1681" r="-1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071936" y="1556801"/>
            <a:ext cx="4304872" cy="18185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/>
              <p:cNvSpPr/>
              <p:nvPr/>
            </p:nvSpPr>
            <p:spPr>
              <a:xfrm>
                <a:off x="1869896" y="1822779"/>
                <a:ext cx="1373311" cy="1260000"/>
              </a:xfrm>
              <a:prstGeom prst="ellipse">
                <a:avLst/>
              </a:prstGeom>
              <a:solidFill>
                <a:srgbClr val="F9F3FE"/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Oval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896" y="1822779"/>
                <a:ext cx="1373311" cy="12600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val 10"/>
              <p:cNvSpPr/>
              <p:nvPr/>
            </p:nvSpPr>
            <p:spPr>
              <a:xfrm>
                <a:off x="3589959" y="2026047"/>
                <a:ext cx="1009438" cy="928039"/>
              </a:xfrm>
              <a:prstGeom prst="ellipse">
                <a:avLst/>
              </a:prstGeom>
              <a:solidFill>
                <a:srgbClr val="F9F3FE"/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Oval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9959" y="2026047"/>
                <a:ext cx="1009438" cy="928039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494337" y="3439655"/>
                <a:ext cx="35448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∪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337" y="3439655"/>
                <a:ext cx="3544881" cy="461665"/>
              </a:xfrm>
              <a:prstGeom prst="rect">
                <a:avLst/>
              </a:prstGeom>
              <a:blipFill>
                <a:blip r:embed="rId5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96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שכיחות מחלות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השכיחות של סוכרת (</a:t>
                </a:r>
                <a:r>
                  <a:rPr lang="en-US" b="1" dirty="0"/>
                  <a:t>D</a:t>
                </a:r>
                <a:r>
                  <a:rPr lang="en-US" dirty="0"/>
                  <a:t>iabetes</a:t>
                </a:r>
                <a:r>
                  <a:rPr lang="he-IL" dirty="0"/>
                  <a:t>) </a:t>
                </a:r>
                <a:r>
                  <a:rPr lang="he-IL" dirty="0" err="1"/>
                  <a:t>באוכלוסיה</a:t>
                </a:r>
                <a:r>
                  <a:rPr lang="he-IL" dirty="0"/>
                  <a:t> המבוגרת היא 10%</a:t>
                </a:r>
              </a:p>
              <a:p>
                <a:r>
                  <a:rPr lang="he-IL" dirty="0"/>
                  <a:t>השכיחות של יתר לחץ דם (</a:t>
                </a:r>
                <a:r>
                  <a:rPr lang="en-US" b="1" dirty="0"/>
                  <a:t>H</a:t>
                </a:r>
                <a:r>
                  <a:rPr lang="en-US" dirty="0"/>
                  <a:t>ypertension</a:t>
                </a:r>
                <a:r>
                  <a:rPr lang="he-IL" dirty="0"/>
                  <a:t>) היא 30%</a:t>
                </a:r>
              </a:p>
              <a:p>
                <a:r>
                  <a:rPr lang="he-IL" dirty="0" smtClean="0"/>
                  <a:t>כמו כן, נתון כי 5% </a:t>
                </a:r>
                <a:r>
                  <a:rPr lang="he-IL" dirty="0" err="1" smtClean="0"/>
                  <a:t>מהאוכלוסיה</a:t>
                </a:r>
                <a:r>
                  <a:rPr lang="he-IL" dirty="0" smtClean="0"/>
                  <a:t> סובלים גם מסוכרת וגם מיתר לחץ דם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מהי ההסתברות של אדם מסוים להיות חולה לפחות באחת משתי המחלות?</a:t>
                </a:r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748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שכיחות מוטציה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נתון שמוטציה מסוימת נמצאת בשכיחות של 10%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r>
                  <a:rPr lang="he-IL" dirty="0" smtClean="0"/>
                  <a:t>מוטציה שנייה באותו גן נמצאת בשכיחות של 8%</a:t>
                </a:r>
              </a:p>
              <a:p>
                <a:r>
                  <a:rPr lang="he-IL" dirty="0" smtClean="0"/>
                  <a:t>המוטציות נמצאות ב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תאחיזה</a:t>
                </a:r>
                <a:r>
                  <a:rPr lang="he-IL" dirty="0" smtClean="0"/>
                  <a:t> (</a:t>
                </a:r>
                <a:r>
                  <a:rPr lang="en-US" dirty="0" smtClean="0"/>
                  <a:t>linkage</a:t>
                </a:r>
                <a:r>
                  <a:rPr lang="he-IL" dirty="0" smtClean="0"/>
                  <a:t>), כך של- </a:t>
                </a:r>
                <a:r>
                  <a:rPr lang="en-US" dirty="0" smtClean="0"/>
                  <a:t>4%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מהאוכלוסיה</a:t>
                </a:r>
                <a:r>
                  <a:rPr lang="he-IL" dirty="0" smtClean="0"/>
                  <a:t> יש את שתי המוטציות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מהי ההסתברות לשאת לפחות מוטציה אחת?</a:t>
                </a:r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859622" y="5835987"/>
            <a:ext cx="4140485" cy="33904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5999" y="5774677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כרומוזום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2804845" y="5835987"/>
            <a:ext cx="359595" cy="315594"/>
          </a:xfrm>
          <a:prstGeom prst="star5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4560014" y="5835916"/>
            <a:ext cx="359595" cy="315594"/>
          </a:xfrm>
          <a:prstGeom prst="star5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0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סקר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26092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משתתפים במחקר נשאלים האם הם מתעמלים והאם הם אוכלים ירקות</a:t>
                </a:r>
              </a:p>
              <a:p>
                <a:r>
                  <a:rPr lang="he-IL" dirty="0" smtClean="0"/>
                  <a:t>תוצאות הסקר:</a:t>
                </a:r>
              </a:p>
              <a:p>
                <a:r>
                  <a:rPr lang="he-IL" dirty="0" smtClean="0"/>
                  <a:t>50% מתעמלים, 80% אוכלים ירקות, ו- 20% גם מתעמלים וגם אוכלים ירקות</a:t>
                </a:r>
              </a:p>
              <a:p>
                <a:r>
                  <a:rPr lang="he-IL" dirty="0" smtClean="0"/>
                  <a:t>הוכיחו כי התוצאות מזויפות!</a:t>
                </a:r>
              </a:p>
              <a:p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אדם מתעמל. 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אדם אוכל ירקות.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הסתברות חייבת להיות בתחום </a:t>
                </a:r>
                <a:r>
                  <a:rPr lang="en-US" dirty="0" smtClean="0"/>
                  <a:t>[0,1]</a:t>
                </a:r>
                <a:r>
                  <a:rPr lang="he-IL" dirty="0" smtClean="0"/>
                  <a:t>, לכן התוצאות חייבות להיות שקריות!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26092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911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הכלה והפרדה </a:t>
            </a:r>
            <a:r>
              <a:rPr lang="he-IL" smtClean="0"/>
              <a:t>לשלושה מאורעות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ניתן לכתוב כלל הכלה והפרדה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לשלושה מאורעות</a:t>
                </a:r>
                <a:endParaRPr lang="en-US" dirty="0" smtClean="0">
                  <a:solidFill>
                    <a:srgbClr val="0033CC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 smtClean="0"/>
              </a:p>
              <a:p>
                <a:r>
                  <a:rPr lang="he-IL" dirty="0" smtClean="0"/>
                  <a:t>הוכחה: רשות</a:t>
                </a:r>
              </a:p>
              <a:p>
                <a:pPr lvl="1"/>
                <a:r>
                  <a:rPr lang="he-IL" dirty="0" smtClean="0"/>
                  <a:t>ההוכחה דומה להוכחת הכלל עבור שני מאורעות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ניתן למעשה להרחיב את הכלל לכל מספר של מאורעות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75" y="2735725"/>
            <a:ext cx="4762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6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18185</TotalTime>
  <Words>7249</Words>
  <Application>Microsoft Office PowerPoint</Application>
  <PresentationFormat>Widescreen</PresentationFormat>
  <Paragraphs>2398</Paragraphs>
  <Slides>143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51" baseType="lpstr">
      <vt:lpstr>Arial</vt:lpstr>
      <vt:lpstr>Calibri</vt:lpstr>
      <vt:lpstr>Cambria Math</vt:lpstr>
      <vt:lpstr>Courier New</vt:lpstr>
      <vt:lpstr>Curlz MT</vt:lpstr>
      <vt:lpstr>David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תורת ההסתברות (probability theory)</vt:lpstr>
      <vt:lpstr>חשיבות בסטטיסטיקה</vt:lpstr>
      <vt:lpstr>הגדרות</vt:lpstr>
      <vt:lpstr>ניסוי מקרי: דוגמאות</vt:lpstr>
      <vt:lpstr>מרחב המדגם: דוגמאות</vt:lpstr>
      <vt:lpstr>מאורע</vt:lpstr>
      <vt:lpstr>דוגמאות למאורעות</vt:lpstr>
      <vt:lpstr>הגדרות</vt:lpstr>
      <vt:lpstr>חישוב הסתברות</vt:lpstr>
      <vt:lpstr>הטלת מטבע</vt:lpstr>
      <vt:lpstr>מין הצאצא</vt:lpstr>
      <vt:lpstr>הטלת קוביה</vt:lpstr>
      <vt:lpstr>בחירת קלף מחפיסה</vt:lpstr>
      <vt:lpstr>הטלת שני מטבעות</vt:lpstr>
      <vt:lpstr>כלל הכפל למספר התוצאות האפשריות</vt:lpstr>
      <vt:lpstr>כלל הכפל: דוגמאות</vt:lpstr>
      <vt:lpstr>משחק הקלפים SET</vt:lpstr>
      <vt:lpstr>חישוב הסתברות: הטלת שתי קוביות</vt:lpstr>
      <vt:lpstr>חישוב הסתברות: הטלת שלוש מטבעות</vt:lpstr>
      <vt:lpstr>בעיית איסוף תלושים (coupon collector problem)</vt:lpstr>
      <vt:lpstr>נושאים</vt:lpstr>
      <vt:lpstr>מאורע משלים (complementary event)</vt:lpstr>
      <vt:lpstr>דוגמא: הטלת שני מטבעות</vt:lpstr>
      <vt:lpstr>דוגמא: הטלת שתי קוביות</vt:lpstr>
      <vt:lpstr>פרדוקס יום ההולדת</vt:lpstr>
      <vt:lpstr>פרדוקס יום ההולדת</vt:lpstr>
      <vt:lpstr>נושאים</vt:lpstr>
      <vt:lpstr>הגדרה כללית של הסתברות</vt:lpstr>
      <vt:lpstr>הגדרת הסתברות כשכיחות יחסית</vt:lpstr>
      <vt:lpstr>דוגמאות</vt:lpstr>
      <vt:lpstr>הסתברות כמידת אמונה</vt:lpstr>
      <vt:lpstr>הגדרות ההסתברות</vt:lpstr>
      <vt:lpstr>תכונות של הסתברות</vt:lpstr>
      <vt:lpstr>מאורע מורכב</vt:lpstr>
      <vt:lpstr>דוגמא</vt:lpstr>
      <vt:lpstr>דוגמא: מאורעות מורכבים ומאורע משלים</vt:lpstr>
      <vt:lpstr>נושאים</vt:lpstr>
      <vt:lpstr>בחירת כדורים מקערה</vt:lpstr>
      <vt:lpstr>חשיבות לסדר</vt:lpstr>
      <vt:lpstr>בחירה ללא חשיבות לסדר</vt:lpstr>
      <vt:lpstr>חישוב הסתברות: בחירת כדורים מקערה</vt:lpstr>
      <vt:lpstr>בחירת כדורים מקערה</vt:lpstr>
      <vt:lpstr>בחירת כדורים עם חשיבות לסדר</vt:lpstr>
      <vt:lpstr>בחירה עם החזרה</vt:lpstr>
      <vt:lpstr>בחירה עם החזרה</vt:lpstr>
      <vt:lpstr>למה ההחזרה משפיעה על ההסתברות?</vt:lpstr>
      <vt:lpstr>בלאק-ג'ק (21)</vt:lpstr>
      <vt:lpstr>דוגמאות לבחירה עם/בלי חשיבות לסדר</vt:lpstr>
      <vt:lpstr>דוגמאות לבחירה עם/בלי החזרה</vt:lpstr>
      <vt:lpstr>נושאים</vt:lpstr>
      <vt:lpstr>בחירה של יותר משני עצמים</vt:lpstr>
      <vt:lpstr>מספר הצירופים</vt:lpstr>
      <vt:lpstr>מהו מספר הצירופים עבור בחירה של תת קבוצה בגודל 2?</vt:lpstr>
      <vt:lpstr>מספר האפשרויות במקרה הכללי</vt:lpstr>
      <vt:lpstr>מספר האפשרויות במקרה הכללי</vt:lpstr>
      <vt:lpstr>דוגמאות</vt:lpstr>
      <vt:lpstr>מה אם אין חשיבות לסדר?</vt:lpstr>
      <vt:lpstr>מה אם אין חשיבות לסדר?</vt:lpstr>
      <vt:lpstr>כמה ספירות כפולות יש?</vt:lpstr>
      <vt:lpstr>כמה פעמים ספרנו כל סדרה במקרה הכללי?</vt:lpstr>
      <vt:lpstr>כמה פעמים ספרנו כל סדרה במקרה הכללי?</vt:lpstr>
      <vt:lpstr>הערה</vt:lpstr>
      <vt:lpstr>מספר הצירופים</vt:lpstr>
      <vt:lpstr>המקדם הבינומי</vt:lpstr>
      <vt:lpstr>המקדם הבינומי</vt:lpstr>
      <vt:lpstr>תכונות של המקדם הבינומי</vt:lpstr>
      <vt:lpstr>הערה</vt:lpstr>
      <vt:lpstr>משולש פסקל</vt:lpstr>
      <vt:lpstr>מדוע משולש פסקל מתקיים?</vt:lpstr>
      <vt:lpstr>מדוע משולש פסקל מתקיים?</vt:lpstr>
      <vt:lpstr>הוכחת המשפט</vt:lpstr>
      <vt:lpstr>בְּלֶז פסקל</vt:lpstr>
      <vt:lpstr>נושאים</vt:lpstr>
      <vt:lpstr>בחירת קלפים</vt:lpstr>
      <vt:lpstr>בחירת משתתפים למחקר</vt:lpstr>
      <vt:lpstr>בחירת קלפים</vt:lpstr>
      <vt:lpstr>בחירת משתתפים למחקר</vt:lpstr>
      <vt:lpstr>תרגילי רשות</vt:lpstr>
      <vt:lpstr>מהי ההסתברות לזכות בלוטו?</vt:lpstr>
      <vt:lpstr>בחירת קבוצה ו- "ראש קבוצה"</vt:lpstr>
      <vt:lpstr>בחירת קבוצה ו- "ראש קבוצה"</vt:lpstr>
      <vt:lpstr>השוואת הפתרונות</vt:lpstr>
      <vt:lpstr>דוגמא: ניווט בעיר</vt:lpstr>
      <vt:lpstr>דוגמא: ניווט בעיר</vt:lpstr>
      <vt:lpstr>דוגמא: ניווט בעיר</vt:lpstr>
      <vt:lpstr>דוגמא: ניווט בעיר</vt:lpstr>
      <vt:lpstr>דוגמא: פוקר</vt:lpstr>
      <vt:lpstr>דוגמא: פוקר</vt:lpstr>
      <vt:lpstr>לוח שחמט</vt:lpstr>
      <vt:lpstr>לוח שחמט</vt:lpstr>
      <vt:lpstr>דוגמא: משחק הקלפים Set</vt:lpstr>
      <vt:lpstr>כמה סטים יש סך הכל?</vt:lpstr>
      <vt:lpstr>כמה סטים אדומים יש?</vt:lpstr>
      <vt:lpstr>כמה אפשרויות יש לסדר n עצמים במעגל?</vt:lpstr>
      <vt:lpstr>כמה אפשרויות יש לסדר n עצמים במעגל?</vt:lpstr>
      <vt:lpstr>דוגמא: סידור במעגל</vt:lpstr>
      <vt:lpstr>דוגמא: סידור במעגל</vt:lpstr>
      <vt:lpstr>דוגמא: חדר יולדות</vt:lpstr>
      <vt:lpstr>דוגמא: חדר יולדות</vt:lpstr>
      <vt:lpstr>דוגמא: חדר יולדות</vt:lpstr>
      <vt:lpstr>מה לגבי בחירה עם החזרה?</vt:lpstr>
      <vt:lpstr>דוגמא</vt:lpstr>
      <vt:lpstr>מה עם בחירה עם החזרה אך ללא חשיבות לסדר?</vt:lpstr>
      <vt:lpstr>מה עם בחירה עם החזרה אך ללא חשיבות לסדר?</vt:lpstr>
      <vt:lpstr>סיכום מספר האפשרויות לבחירה מתוך קבוצה</vt:lpstr>
      <vt:lpstr>נושאים</vt:lpstr>
      <vt:lpstr>נושאים</vt:lpstr>
      <vt:lpstr>שני מאורעות או יותר</vt:lpstr>
      <vt:lpstr>קשרים בין מאורעות</vt:lpstr>
      <vt:lpstr>איחוד וחיתוך: דוגמאות</vt:lpstr>
      <vt:lpstr>איחוד וחיתוך: דוגמאות</vt:lpstr>
      <vt:lpstr>איחוד וחיתוך: דוגמאות</vt:lpstr>
      <vt:lpstr>הצגה גרפית</vt:lpstr>
      <vt:lpstr>המאורע המשלים</vt:lpstr>
      <vt:lpstr>שני מאורעות</vt:lpstr>
      <vt:lpstr>דיאגרמת וֶן: דוגמא</vt:lpstr>
      <vt:lpstr>מאורעות המכילים זה את זה</vt:lpstr>
      <vt:lpstr>דוגמאות</vt:lpstr>
      <vt:lpstr>מאורעות זרים</vt:lpstr>
      <vt:lpstr>דוגמאות</vt:lpstr>
      <vt:lpstr>מאורעות המכסים את מרחב המדגם</vt:lpstr>
      <vt:lpstr>דוגמאות</vt:lpstr>
      <vt:lpstr>כללי דה-מורגן (De-Morgan law’s)</vt:lpstr>
      <vt:lpstr>כללי דה-מורגן: דוגמא</vt:lpstr>
      <vt:lpstr>קשר נוסף בין מאורעות</vt:lpstr>
      <vt:lpstr>מה הלאה?</vt:lpstr>
      <vt:lpstr>נושאים</vt:lpstr>
      <vt:lpstr>ניסוח הבעיה</vt:lpstr>
      <vt:lpstr>עקרון ההכלה וההפרדה (inclusion-exclusion principle)</vt:lpstr>
      <vt:lpstr>עקרון ההכלה וההפרדה</vt:lpstr>
      <vt:lpstr>דוגמא: הטלת שני מטבעות</vt:lpstr>
      <vt:lpstr>דוגמא: הטלת קוביה</vt:lpstr>
      <vt:lpstr>דוגמא: בחירת קלף</vt:lpstr>
      <vt:lpstr>בדיקה: מקרים פרטיים</vt:lpstr>
      <vt:lpstr>בדיקה: מקרים פרטיים</vt:lpstr>
      <vt:lpstr>שכיחות מחלות</vt:lpstr>
      <vt:lpstr>שכיחות מוטציה</vt:lpstr>
      <vt:lpstr>סקר</vt:lpstr>
      <vt:lpstr>הכלה והפרדה לשלושה מאורעות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3327</cp:revision>
  <dcterms:created xsi:type="dcterms:W3CDTF">2016-12-07T10:48:10Z</dcterms:created>
  <dcterms:modified xsi:type="dcterms:W3CDTF">2020-02-11T08:35:28Z</dcterms:modified>
</cp:coreProperties>
</file>