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6" r:id="rId2"/>
    <p:sldId id="493" r:id="rId3"/>
    <p:sldId id="494" r:id="rId4"/>
    <p:sldId id="495" r:id="rId5"/>
    <p:sldId id="499" r:id="rId6"/>
    <p:sldId id="500" r:id="rId7"/>
    <p:sldId id="501" r:id="rId8"/>
    <p:sldId id="502" r:id="rId9"/>
    <p:sldId id="503" r:id="rId10"/>
    <p:sldId id="504" r:id="rId11"/>
    <p:sldId id="505" r:id="rId12"/>
    <p:sldId id="506" r:id="rId13"/>
    <p:sldId id="496" r:id="rId14"/>
    <p:sldId id="507" r:id="rId15"/>
    <p:sldId id="508" r:id="rId16"/>
    <p:sldId id="509" r:id="rId17"/>
    <p:sldId id="510" r:id="rId18"/>
    <p:sldId id="511" r:id="rId19"/>
    <p:sldId id="512" r:id="rId20"/>
    <p:sldId id="513" r:id="rId21"/>
    <p:sldId id="514" r:id="rId22"/>
    <p:sldId id="515" r:id="rId23"/>
    <p:sldId id="516" r:id="rId24"/>
    <p:sldId id="517" r:id="rId25"/>
    <p:sldId id="518" r:id="rId26"/>
    <p:sldId id="519" r:id="rId27"/>
    <p:sldId id="521" r:id="rId28"/>
    <p:sldId id="522" r:id="rId29"/>
    <p:sldId id="523" r:id="rId30"/>
    <p:sldId id="524" r:id="rId31"/>
    <p:sldId id="526" r:id="rId32"/>
    <p:sldId id="527" r:id="rId33"/>
    <p:sldId id="528" r:id="rId34"/>
    <p:sldId id="529" r:id="rId35"/>
    <p:sldId id="536" r:id="rId36"/>
    <p:sldId id="588" r:id="rId37"/>
    <p:sldId id="530" r:id="rId38"/>
    <p:sldId id="531" r:id="rId39"/>
    <p:sldId id="533" r:id="rId40"/>
    <p:sldId id="532" r:id="rId41"/>
    <p:sldId id="534" r:id="rId42"/>
    <p:sldId id="535" r:id="rId43"/>
    <p:sldId id="589" r:id="rId44"/>
    <p:sldId id="537" r:id="rId45"/>
    <p:sldId id="538" r:id="rId46"/>
    <p:sldId id="539" r:id="rId47"/>
    <p:sldId id="540" r:id="rId48"/>
    <p:sldId id="541" r:id="rId49"/>
    <p:sldId id="542" r:id="rId50"/>
    <p:sldId id="543" r:id="rId51"/>
    <p:sldId id="544" r:id="rId52"/>
    <p:sldId id="545" r:id="rId53"/>
    <p:sldId id="54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C00000"/>
    <a:srgbClr val="0000CC"/>
    <a:srgbClr val="FF3300"/>
    <a:srgbClr val="FEE1AC"/>
    <a:srgbClr val="FDE1A1"/>
    <a:srgbClr val="EAF4E4"/>
    <a:srgbClr val="E3F1DB"/>
    <a:srgbClr val="FFF6DD"/>
    <a:srgbClr val="FF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6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11.jpeg"/><Relationship Id="rId7" Type="http://schemas.openxmlformats.org/officeDocument/2006/relationships/image" Target="../media/image8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50.png"/><Relationship Id="rId9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Phasing </a:t>
            </a:r>
            <a:r>
              <a:rPr lang="en-US" sz="3600" smtClean="0">
                <a:latin typeface="+mn-lt"/>
              </a:rPr>
              <a:t>and imputation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412" y="1594253"/>
            <a:ext cx="10515600" cy="4351338"/>
          </a:xfrm>
        </p:spPr>
        <p:txBody>
          <a:bodyPr/>
          <a:lstStyle/>
          <a:p>
            <a:r>
              <a:rPr lang="en-US" dirty="0" smtClean="0"/>
              <a:t>The natural units of genetic material are </a:t>
            </a:r>
            <a:r>
              <a:rPr lang="en-US" dirty="0" smtClean="0">
                <a:solidFill>
                  <a:srgbClr val="0000CC"/>
                </a:solidFill>
              </a:rPr>
              <a:t>haploid</a:t>
            </a:r>
            <a:r>
              <a:rPr lang="en-US" dirty="0" smtClean="0"/>
              <a:t> chromosomes or </a:t>
            </a:r>
            <a:r>
              <a:rPr lang="en-US" dirty="0" smtClean="0">
                <a:solidFill>
                  <a:srgbClr val="0000CC"/>
                </a:solidFill>
              </a:rPr>
              <a:t>haplotypes</a:t>
            </a:r>
          </a:p>
          <a:p>
            <a:r>
              <a:rPr lang="en-US" dirty="0" smtClean="0"/>
              <a:t>However, genotyping/sequencing gives us </a:t>
            </a:r>
            <a:r>
              <a:rPr lang="en-US" dirty="0" smtClean="0">
                <a:solidFill>
                  <a:srgbClr val="0000CC"/>
                </a:solidFill>
              </a:rPr>
              <a:t>diploid</a:t>
            </a:r>
            <a:r>
              <a:rPr lang="en-US" dirty="0" smtClean="0"/>
              <a:t> genotypes</a:t>
            </a:r>
          </a:p>
          <a:p>
            <a:r>
              <a:rPr lang="en-US" dirty="0" smtClean="0"/>
              <a:t>Can we </a:t>
            </a:r>
            <a:r>
              <a:rPr lang="en-US" dirty="0" smtClean="0">
                <a:solidFill>
                  <a:srgbClr val="0000CC"/>
                </a:solidFill>
              </a:rPr>
              <a:t>resolve</a:t>
            </a:r>
            <a:r>
              <a:rPr lang="en-US" dirty="0" smtClean="0"/>
              <a:t> the actual haplotypes?</a:t>
            </a:r>
          </a:p>
          <a:p>
            <a:r>
              <a:rPr lang="en-US" dirty="0" smtClean="0"/>
              <a:t>Called </a:t>
            </a:r>
            <a:r>
              <a:rPr lang="en-US" dirty="0" smtClean="0">
                <a:solidFill>
                  <a:srgbClr val="0000CC"/>
                </a:solidFill>
              </a:rPr>
              <a:t>phasing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3190" y="5375394"/>
            <a:ext cx="1659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A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AC</a:t>
            </a:r>
          </a:p>
          <a:p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T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AC</a:t>
            </a:r>
          </a:p>
        </p:txBody>
      </p:sp>
      <p:sp>
        <p:nvSpPr>
          <p:cNvPr id="5" name="Rectangle 4"/>
          <p:cNvSpPr/>
          <p:nvPr/>
        </p:nvSpPr>
        <p:spPr>
          <a:xfrm>
            <a:off x="7615334" y="5385605"/>
            <a:ext cx="1595140" cy="41096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8804509" y="4803723"/>
            <a:ext cx="256457" cy="42695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696431" y="4289535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Haplotype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4140" y="3849113"/>
            <a:ext cx="397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CC, GG, </a:t>
            </a:r>
            <a:r>
              <a:rPr lang="en-US" sz="2400" u="sng" dirty="0" smtClean="0">
                <a:cs typeface="Times New Roman" panose="02020603050405020304" pitchFamily="18" charset="0"/>
              </a:rPr>
              <a:t>AG</a:t>
            </a:r>
            <a:r>
              <a:rPr lang="en-US" sz="2400" dirty="0" smtClean="0">
                <a:cs typeface="Times New Roman" panose="02020603050405020304" pitchFamily="18" charset="0"/>
              </a:rPr>
              <a:t>, CC, GG, </a:t>
            </a:r>
            <a:r>
              <a:rPr lang="en-US" sz="2400" u="sng" dirty="0" smtClean="0">
                <a:cs typeface="Times New Roman" panose="02020603050405020304" pitchFamily="18" charset="0"/>
              </a:rPr>
              <a:t>CT</a:t>
            </a:r>
            <a:r>
              <a:rPr lang="en-US" sz="2400" dirty="0" smtClean="0">
                <a:cs typeface="Times New Roman" panose="02020603050405020304" pitchFamily="18" charset="0"/>
              </a:rPr>
              <a:t>, AA, CC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2871" y="3315437"/>
            <a:ext cx="1534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Genotypes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066677" y="4469370"/>
            <a:ext cx="1401278" cy="7413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07887" y="5360526"/>
            <a:ext cx="1659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AC</a:t>
            </a:r>
          </a:p>
          <a:p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A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CG</a:t>
            </a:r>
            <a:r>
              <a:rPr lang="en-US" sz="24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T</a:t>
            </a:r>
            <a:r>
              <a:rPr lang="en-US" sz="2400" b="1" dirty="0" smtClean="0">
                <a:latin typeface="Courier"/>
                <a:cs typeface="Times New Roman" panose="02020603050405020304" pitchFamily="18" charset="0"/>
              </a:rPr>
              <a:t>AC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963990" y="4469370"/>
            <a:ext cx="1017141" cy="75166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33859" y="4551898"/>
            <a:ext cx="375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85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phasing?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088" y="1530883"/>
            <a:ext cx="10515600" cy="4351338"/>
          </a:xfrm>
        </p:spPr>
        <p:txBody>
          <a:bodyPr/>
          <a:lstStyle/>
          <a:p>
            <a:r>
              <a:rPr lang="en-US" dirty="0" smtClean="0"/>
              <a:t>Test whether a specific </a:t>
            </a:r>
            <a:r>
              <a:rPr lang="en-US" dirty="0" smtClean="0">
                <a:solidFill>
                  <a:srgbClr val="0000CC"/>
                </a:solidFill>
              </a:rPr>
              <a:t>combination</a:t>
            </a:r>
            <a:r>
              <a:rPr lang="en-US" dirty="0" smtClean="0"/>
              <a:t> of alleles is associated with a disease</a:t>
            </a:r>
          </a:p>
          <a:p>
            <a:r>
              <a:rPr lang="en-US" dirty="0" smtClean="0"/>
              <a:t>Look for compound heterozygosity</a:t>
            </a:r>
          </a:p>
          <a:p>
            <a:r>
              <a:rPr lang="en-US" dirty="0" smtClean="0"/>
              <a:t>Look </a:t>
            </a:r>
            <a:r>
              <a:rPr lang="en-US" dirty="0" smtClean="0"/>
              <a:t>for shared haplotypes</a:t>
            </a:r>
          </a:p>
          <a:p>
            <a:pPr lvl="1"/>
            <a:r>
              <a:rPr lang="en-US" dirty="0" smtClean="0"/>
              <a:t>Detect close relatives</a:t>
            </a:r>
          </a:p>
          <a:p>
            <a:pPr lvl="1"/>
            <a:r>
              <a:rPr lang="en-US" dirty="0" smtClean="0"/>
              <a:t>Detect remote relatives (and thereby historical population demography)</a:t>
            </a:r>
          </a:p>
          <a:p>
            <a:pPr lvl="1"/>
            <a:r>
              <a:rPr lang="en-US" dirty="0" smtClean="0"/>
              <a:t>Determine the ancestry of chromosomes</a:t>
            </a:r>
          </a:p>
          <a:p>
            <a:pPr lvl="1"/>
            <a:r>
              <a:rPr lang="en-US" dirty="0" smtClean="0"/>
              <a:t>Identify historical recombination events</a:t>
            </a:r>
          </a:p>
          <a:p>
            <a:pPr lvl="1"/>
            <a:r>
              <a:rPr lang="en-US" dirty="0" smtClean="0"/>
              <a:t>Detect haplotypes under selection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3" t="656" r="-1322" b="56518"/>
          <a:stretch/>
        </p:blipFill>
        <p:spPr>
          <a:xfrm>
            <a:off x="5743255" y="4632112"/>
            <a:ext cx="4761214" cy="20124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7" t="54282" r="56811"/>
          <a:stretch/>
        </p:blipFill>
        <p:spPr>
          <a:xfrm>
            <a:off x="10531011" y="4530903"/>
            <a:ext cx="1520576" cy="21483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3532" y="4130793"/>
            <a:ext cx="987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Healthy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61469" y="4130793"/>
            <a:ext cx="987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Healthy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29550" y="4130793"/>
            <a:ext cx="588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Sick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96230" y="4130793"/>
            <a:ext cx="588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Sick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4633" y="4930468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Consider a gene that needs at least one functional copy to work</a:t>
            </a:r>
          </a:p>
        </p:txBody>
      </p:sp>
    </p:spTree>
    <p:extLst>
      <p:ext uri="{BB962C8B-B14F-4D97-AF65-F5344CB8AC3E}">
        <p14:creationId xmlns:p14="http://schemas.microsoft.com/office/powerpoint/2010/main" val="356335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phasing</a:t>
            </a:r>
          </a:p>
          <a:p>
            <a:r>
              <a:rPr lang="en-US" dirty="0" smtClean="0"/>
              <a:t>Statistical phasing</a:t>
            </a:r>
          </a:p>
          <a:p>
            <a:r>
              <a:rPr lang="en-US" dirty="0" smtClean="0"/>
              <a:t>Experimental (“physical”, or “read-based”) phasing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954" y="1399316"/>
            <a:ext cx="10515600" cy="1487972"/>
          </a:xfrm>
        </p:spPr>
        <p:txBody>
          <a:bodyPr/>
          <a:lstStyle/>
          <a:p>
            <a:r>
              <a:rPr lang="en-US" dirty="0" smtClean="0"/>
              <a:t>Usually we consider trios: mother, father, and child</a:t>
            </a:r>
          </a:p>
          <a:p>
            <a:r>
              <a:rPr lang="en-US" dirty="0" smtClean="0"/>
              <a:t>At the child, we resolve </a:t>
            </a:r>
            <a:r>
              <a:rPr lang="en-US" dirty="0" smtClean="0">
                <a:solidFill>
                  <a:srgbClr val="0000CC"/>
                </a:solidFill>
              </a:rPr>
              <a:t>paternal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CC"/>
                </a:solidFill>
              </a:rPr>
              <a:t>maternal</a:t>
            </a:r>
            <a:r>
              <a:rPr lang="en-US" dirty="0" smtClean="0"/>
              <a:t> haplotypes</a:t>
            </a:r>
          </a:p>
          <a:p>
            <a:r>
              <a:rPr lang="en-US" dirty="0" smtClean="0"/>
              <a:t>At the parents, we resolve </a:t>
            </a:r>
            <a:r>
              <a:rPr lang="en-US" dirty="0" smtClean="0">
                <a:solidFill>
                  <a:srgbClr val="0000CC"/>
                </a:solidFill>
              </a:rPr>
              <a:t>transmitted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CC"/>
                </a:solidFill>
              </a:rPr>
              <a:t>non-transmitted</a:t>
            </a:r>
            <a:r>
              <a:rPr lang="en-US" dirty="0" smtClean="0"/>
              <a:t> haplotypes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816152" y="3055108"/>
            <a:ext cx="1871490" cy="1212040"/>
            <a:chOff x="2312718" y="3058286"/>
            <a:chExt cx="1871490" cy="1212040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3257674" y="320256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105006" y="319565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429920" y="3058286"/>
              <a:ext cx="216659" cy="51630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841348" y="3063076"/>
              <a:ext cx="252691" cy="49559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140605" y="3774729"/>
              <a:ext cx="252691" cy="49559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312718" y="3125568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1002" y="3117372"/>
              <a:ext cx="473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AB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53045" y="3818857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72528"/>
              </p:ext>
            </p:extLst>
          </p:nvPr>
        </p:nvGraphicFramePr>
        <p:xfrm>
          <a:off x="472345" y="4453809"/>
          <a:ext cx="10962791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7291">
                  <a:extLst>
                    <a:ext uri="{9D8B030D-6E8A-4147-A177-3AD203B41FA5}">
                      <a16:colId xmlns:a16="http://schemas.microsoft.com/office/drawing/2014/main" val="1404398507"/>
                    </a:ext>
                  </a:extLst>
                </a:gridCol>
                <a:gridCol w="2206375">
                  <a:extLst>
                    <a:ext uri="{9D8B030D-6E8A-4147-A177-3AD203B41FA5}">
                      <a16:colId xmlns:a16="http://schemas.microsoft.com/office/drawing/2014/main" val="637229470"/>
                    </a:ext>
                  </a:extLst>
                </a:gridCol>
                <a:gridCol w="2206375">
                  <a:extLst>
                    <a:ext uri="{9D8B030D-6E8A-4147-A177-3AD203B41FA5}">
                      <a16:colId xmlns:a16="http://schemas.microsoft.com/office/drawing/2014/main" val="2329173850"/>
                    </a:ext>
                  </a:extLst>
                </a:gridCol>
                <a:gridCol w="2206375">
                  <a:extLst>
                    <a:ext uri="{9D8B030D-6E8A-4147-A177-3AD203B41FA5}">
                      <a16:colId xmlns:a16="http://schemas.microsoft.com/office/drawing/2014/main" val="3872717640"/>
                    </a:ext>
                  </a:extLst>
                </a:gridCol>
                <a:gridCol w="2206375">
                  <a:extLst>
                    <a:ext uri="{9D8B030D-6E8A-4147-A177-3AD203B41FA5}">
                      <a16:colId xmlns:a16="http://schemas.microsoft.com/office/drawing/2014/main" val="4057912116"/>
                    </a:ext>
                  </a:extLst>
                </a:gridCol>
              </a:tblGrid>
              <a:tr h="2215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Mother transmitted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624062"/>
                  </a:ext>
                </a:extLst>
              </a:tr>
              <a:tr h="2215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Mother</a:t>
                      </a:r>
                      <a:r>
                        <a:rPr lang="en-US" baseline="0" dirty="0" smtClean="0"/>
                        <a:t> non-trans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9728"/>
                  </a:ext>
                </a:extLst>
              </a:tr>
              <a:tr h="2215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Father transmitted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46629"/>
                  </a:ext>
                </a:extLst>
              </a:tr>
              <a:tr h="2215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Father non-trans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01644"/>
                  </a:ext>
                </a:extLst>
              </a:tr>
              <a:tr h="2215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Child maternal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164598"/>
                  </a:ext>
                </a:extLst>
              </a:tr>
              <a:tr h="2215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Child paternal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68934"/>
                  </a:ext>
                </a:extLst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4920552" y="3055623"/>
            <a:ext cx="1871490" cy="1212040"/>
            <a:chOff x="2312718" y="3058286"/>
            <a:chExt cx="1871490" cy="1212040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3257674" y="320256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105006" y="319565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429920" y="3058286"/>
              <a:ext cx="216659" cy="516305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841348" y="3063076"/>
              <a:ext cx="252691" cy="49559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140605" y="3774729"/>
              <a:ext cx="252691" cy="495597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312718" y="3125568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11002" y="3117372"/>
              <a:ext cx="473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AB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53045" y="3818857"/>
              <a:ext cx="473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AB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102615" y="3048362"/>
            <a:ext cx="1871490" cy="1212040"/>
            <a:chOff x="2312718" y="3058286"/>
            <a:chExt cx="1871490" cy="1212040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3257674" y="320256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05006" y="319565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429920" y="3058286"/>
              <a:ext cx="216659" cy="51630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841348" y="3063076"/>
              <a:ext cx="252691" cy="49559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140605" y="3774729"/>
              <a:ext cx="252691" cy="495597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312718" y="3125568"/>
              <a:ext cx="473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AB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11002" y="3117372"/>
              <a:ext cx="473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AB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553045" y="3818857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9361377" y="3048362"/>
            <a:ext cx="1861872" cy="1212040"/>
            <a:chOff x="2312718" y="3058286"/>
            <a:chExt cx="1861872" cy="1212040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3257674" y="320256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105006" y="319565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429920" y="3058286"/>
              <a:ext cx="216659" cy="516305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841348" y="3063076"/>
              <a:ext cx="252691" cy="495597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140605" y="3774729"/>
              <a:ext cx="252691" cy="495597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312718" y="3125568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711002" y="3117372"/>
              <a:ext cx="463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BB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53045" y="3818857"/>
              <a:ext cx="4732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63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Trio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541144"/>
          </a:xfrm>
        </p:spPr>
        <p:txBody>
          <a:bodyPr>
            <a:normAutofit/>
          </a:bodyPr>
          <a:lstStyle/>
          <a:p>
            <a:r>
              <a:rPr lang="en-US" dirty="0" smtClean="0"/>
              <a:t>Trio phasing is considered “</a:t>
            </a:r>
            <a:r>
              <a:rPr lang="en-US" dirty="0" smtClean="0">
                <a:solidFill>
                  <a:srgbClr val="B48900"/>
                </a:solidFill>
              </a:rPr>
              <a:t>gold</a:t>
            </a:r>
            <a:r>
              <a:rPr lang="en-US" dirty="0" smtClean="0"/>
              <a:t> standard”</a:t>
            </a:r>
          </a:p>
          <a:p>
            <a:r>
              <a:rPr lang="en-US" dirty="0" smtClean="0"/>
              <a:t>Phasing can improve with additional family members (e.g., siblings)</a:t>
            </a:r>
          </a:p>
          <a:p>
            <a:r>
              <a:rPr lang="en-US" dirty="0" smtClean="0"/>
              <a:t>But the phase can remain ambiguous even with trios or larger families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610402" y="3614529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457734" y="3607614"/>
            <a:ext cx="21142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690837" y="3475037"/>
            <a:ext cx="233164" cy="5556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94076" y="3475037"/>
            <a:ext cx="252691" cy="4955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93333" y="4186690"/>
            <a:ext cx="252691" cy="4955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5446" y="3537529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1918" y="3534123"/>
            <a:ext cx="509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3799" y="4763991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AB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360362" y="3614529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211881" y="4156530"/>
            <a:ext cx="216659" cy="51630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23759" y="4769843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AB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122757" y="3607614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997694" y="4186690"/>
            <a:ext cx="252691" cy="49559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58325" y="4768586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9791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82254"/>
            <a:ext cx="10515600" cy="4808272"/>
          </a:xfrm>
        </p:spPr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smtClean="0">
                <a:solidFill>
                  <a:srgbClr val="0000CC"/>
                </a:solidFill>
              </a:rPr>
              <a:t>single</a:t>
            </a:r>
            <a:r>
              <a:rPr lang="en-US" dirty="0" smtClean="0"/>
              <a:t> target genome, </a:t>
            </a:r>
            <a:r>
              <a:rPr lang="en-US" dirty="0" smtClean="0">
                <a:solidFill>
                  <a:srgbClr val="0000CC"/>
                </a:solidFill>
              </a:rPr>
              <a:t>no information</a:t>
            </a:r>
            <a:r>
              <a:rPr lang="en-US" dirty="0" smtClean="0"/>
              <a:t> is available to allow phasing</a:t>
            </a:r>
          </a:p>
          <a:p>
            <a:r>
              <a:rPr lang="en-US" dirty="0" smtClean="0"/>
              <a:t>But we can look for </a:t>
            </a:r>
            <a:r>
              <a:rPr lang="en-US" dirty="0" smtClean="0">
                <a:solidFill>
                  <a:srgbClr val="0000CC"/>
                </a:solidFill>
              </a:rPr>
              <a:t>other individuals</a:t>
            </a:r>
            <a:r>
              <a:rPr lang="en-US" dirty="0" smtClean="0"/>
              <a:t> who are </a:t>
            </a:r>
            <a:r>
              <a:rPr lang="en-US" dirty="0" smtClean="0">
                <a:solidFill>
                  <a:srgbClr val="0000CC"/>
                </a:solidFill>
              </a:rPr>
              <a:t>homozygous</a:t>
            </a:r>
            <a:r>
              <a:rPr lang="en-US" dirty="0" smtClean="0"/>
              <a:t> to the same haplotypes!</a:t>
            </a:r>
          </a:p>
          <a:p>
            <a:endParaRPr lang="en-US" dirty="0"/>
          </a:p>
          <a:p>
            <a:r>
              <a:rPr lang="en-US" dirty="0" smtClean="0"/>
              <a:t>Homozygous individuals have two copies of the same haplotype, so no ambiguity</a:t>
            </a:r>
          </a:p>
          <a:p>
            <a:r>
              <a:rPr lang="en-US" dirty="0" smtClean="0"/>
              <a:t>Even when there is one het, there is no ambiguity</a:t>
            </a:r>
          </a:p>
          <a:p>
            <a:endParaRPr lang="en-US" dirty="0"/>
          </a:p>
          <a:p>
            <a:r>
              <a:rPr lang="en-US" dirty="0" smtClean="0"/>
              <a:t>The presence of a haplotype in one individual does not guarantee that the same haplotype will be found in another</a:t>
            </a:r>
          </a:p>
          <a:p>
            <a:r>
              <a:rPr lang="en-US" dirty="0" smtClean="0"/>
              <a:t>But it is quite likely, due to linkage disequilibrium (correlation along the genome)</a:t>
            </a:r>
          </a:p>
          <a:p>
            <a:pPr lvl="1"/>
            <a:r>
              <a:rPr lang="en-US" dirty="0" smtClean="0"/>
              <a:t>More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1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statistical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828820"/>
          </a:xfrm>
        </p:spPr>
        <p:txBody>
          <a:bodyPr>
            <a:normAutofit/>
          </a:bodyPr>
          <a:lstStyle/>
          <a:p>
            <a:r>
              <a:rPr lang="en-US" dirty="0" smtClean="0"/>
              <a:t>Divide the genome into windows</a:t>
            </a:r>
          </a:p>
          <a:p>
            <a:r>
              <a:rPr lang="en-US" dirty="0" smtClean="0"/>
              <a:t>Example: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Haplotype “bank”: ACGG, AGGG</a:t>
            </a:r>
          </a:p>
          <a:p>
            <a:r>
              <a:rPr lang="en-US" dirty="0" smtClean="0"/>
              <a:t>How to phase individual 3?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24281"/>
              </p:ext>
            </p:extLst>
          </p:nvPr>
        </p:nvGraphicFramePr>
        <p:xfrm>
          <a:off x="737456" y="3044897"/>
          <a:ext cx="4081125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6225">
                  <a:extLst>
                    <a:ext uri="{9D8B030D-6E8A-4147-A177-3AD203B41FA5}">
                      <a16:colId xmlns:a16="http://schemas.microsoft.com/office/drawing/2014/main" val="229515788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1937655638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486993143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89149767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2665431805"/>
                    </a:ext>
                  </a:extLst>
                </a:gridCol>
              </a:tblGrid>
              <a:tr h="2167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17006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79260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8533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95361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425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761069"/>
              </p:ext>
            </p:extLst>
          </p:nvPr>
        </p:nvGraphicFramePr>
        <p:xfrm>
          <a:off x="6509820" y="2679137"/>
          <a:ext cx="44889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229515788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1937655638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486993143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89149767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2665431805"/>
                    </a:ext>
                  </a:extLst>
                </a:gridCol>
              </a:tblGrid>
              <a:tr h="2167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17006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9398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79260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1052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8533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95361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42501"/>
                  </a:ext>
                </a:extLst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>
            <a:off x="5383658" y="3829842"/>
            <a:ext cx="565079" cy="403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548100" y="1635523"/>
            <a:ext cx="1954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421C5E"/>
                </a:solidFill>
                <a:cs typeface="Times New Roman" panose="02020603050405020304" pitchFamily="18" charset="0"/>
              </a:rPr>
              <a:t>Clark’s Algorith</a:t>
            </a:r>
            <a:r>
              <a:rPr lang="en-US" sz="2000" dirty="0">
                <a:solidFill>
                  <a:srgbClr val="421C5E"/>
                </a:solidFill>
                <a:cs typeface="Times New Roman" panose="02020603050405020304" pitchFamily="18" charset="0"/>
              </a:rPr>
              <a:t>m</a:t>
            </a:r>
            <a:endParaRPr lang="en-US" sz="2000" dirty="0" smtClean="0">
              <a:solidFill>
                <a:srgbClr val="421C5E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04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statistical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828820"/>
          </a:xfrm>
        </p:spPr>
        <p:txBody>
          <a:bodyPr>
            <a:normAutofit/>
          </a:bodyPr>
          <a:lstStyle/>
          <a:p>
            <a:r>
              <a:rPr lang="en-US" dirty="0" smtClean="0"/>
              <a:t>Individual 3 could be (ACGG, TTGG) or (ATGG, TCGG)</a:t>
            </a:r>
          </a:p>
          <a:p>
            <a:r>
              <a:rPr lang="en-US" dirty="0" smtClean="0"/>
              <a:t>ACGG is already in the “bank”, so first option is chosen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updated bank: ACGG, AGGG, TTGG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104049"/>
              </p:ext>
            </p:extLst>
          </p:nvPr>
        </p:nvGraphicFramePr>
        <p:xfrm>
          <a:off x="735744" y="2915443"/>
          <a:ext cx="44889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229515788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1937655638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486993143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89149767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2665431805"/>
                    </a:ext>
                  </a:extLst>
                </a:gridCol>
              </a:tblGrid>
              <a:tr h="2167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17006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9398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79260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1052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8533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95361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42501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267748" y="1847049"/>
            <a:ext cx="35305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Haplotype “bank”: ACGG, AGGG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619964" y="3867027"/>
            <a:ext cx="565079" cy="403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611204"/>
              </p:ext>
            </p:extLst>
          </p:nvPr>
        </p:nvGraphicFramePr>
        <p:xfrm>
          <a:off x="6784618" y="2902036"/>
          <a:ext cx="44889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229515788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1937655638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486993143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89149767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2665431805"/>
                    </a:ext>
                  </a:extLst>
                </a:gridCol>
              </a:tblGrid>
              <a:tr h="2167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17006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9398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79260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1052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8533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5257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95361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42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74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statistical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2529"/>
            <a:ext cx="10515600" cy="4828820"/>
          </a:xfrm>
        </p:spPr>
        <p:txBody>
          <a:bodyPr>
            <a:normAutofit/>
          </a:bodyPr>
          <a:lstStyle/>
          <a:p>
            <a:r>
              <a:rPr lang="en-US" dirty="0" smtClean="0"/>
              <a:t>Individual 4 could be (ACGG, ATGT) or (ACGT, ATGG)</a:t>
            </a:r>
          </a:p>
          <a:p>
            <a:r>
              <a:rPr lang="en-US" dirty="0" smtClean="0"/>
              <a:t>ACGG is already in the “bank”, so first option is chosen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17069" y="1703211"/>
            <a:ext cx="2877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Bank: </a:t>
            </a:r>
            <a:r>
              <a:rPr lang="en-US" sz="2000" dirty="0">
                <a:solidFill>
                  <a:srgbClr val="0070C0"/>
                </a:solidFill>
              </a:rPr>
              <a:t>ACGG, </a:t>
            </a:r>
            <a:r>
              <a:rPr lang="en-US" sz="2000" dirty="0" smtClean="0">
                <a:solidFill>
                  <a:srgbClr val="0070C0"/>
                </a:solidFill>
              </a:rPr>
              <a:t>AGGG, TTGG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619964" y="3867027"/>
            <a:ext cx="565079" cy="403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71658"/>
              </p:ext>
            </p:extLst>
          </p:nvPr>
        </p:nvGraphicFramePr>
        <p:xfrm>
          <a:off x="697412" y="2881488"/>
          <a:ext cx="44889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229515788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1937655638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486993143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89149767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2665431805"/>
                    </a:ext>
                  </a:extLst>
                </a:gridCol>
              </a:tblGrid>
              <a:tr h="2167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17006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9398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79260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1052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8533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5257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95361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425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105425"/>
              </p:ext>
            </p:extLst>
          </p:nvPr>
        </p:nvGraphicFramePr>
        <p:xfrm>
          <a:off x="6618695" y="2807098"/>
          <a:ext cx="4488900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229515788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1937655638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486993143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891497671"/>
                    </a:ext>
                  </a:extLst>
                </a:gridCol>
                <a:gridCol w="816225">
                  <a:extLst>
                    <a:ext uri="{9D8B030D-6E8A-4147-A177-3AD203B41FA5}">
                      <a16:colId xmlns:a16="http://schemas.microsoft.com/office/drawing/2014/main" val="2665431805"/>
                    </a:ext>
                  </a:extLst>
                </a:gridCol>
              </a:tblGrid>
              <a:tr h="2167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17006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9398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1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79260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1052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8533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52574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95361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 hap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134812"/>
                  </a:ext>
                </a:extLst>
              </a:tr>
              <a:tr h="21672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4 hap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42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742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statistical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Clark’s algorithm can get stuck, if none of the possible haplotypes is in the bank</a:t>
            </a:r>
          </a:p>
          <a:p>
            <a:r>
              <a:rPr lang="en-US" dirty="0" smtClean="0"/>
              <a:t>It could be that in both options, the haplotypes exist in the bank</a:t>
            </a:r>
          </a:p>
          <a:p>
            <a:r>
              <a:rPr lang="en-US" dirty="0" smtClean="0"/>
              <a:t>It also does not distinguish between frequent and rare haplotypes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66" y="3419524"/>
            <a:ext cx="10621065" cy="2502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15" y="6205590"/>
            <a:ext cx="1654140" cy="380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Assume known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34256" y="4828854"/>
            <a:ext cx="462337" cy="1376737"/>
          </a:xfrm>
          <a:prstGeom prst="straightConnector1">
            <a:avLst/>
          </a:prstGeom>
          <a:ln w="127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816742" y="6263342"/>
            <a:ext cx="3012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Browning and Browning, 2011</a:t>
            </a:r>
          </a:p>
        </p:txBody>
      </p:sp>
    </p:spTree>
    <p:extLst>
      <p:ext uri="{BB962C8B-B14F-4D97-AF65-F5344CB8AC3E}">
        <p14:creationId xmlns:p14="http://schemas.microsoft.com/office/powerpoint/2010/main" val="35993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statistical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useful idea is to estimate haplotypes </a:t>
            </a:r>
            <a:r>
              <a:rPr lang="en-US" dirty="0" smtClean="0">
                <a:solidFill>
                  <a:srgbClr val="0000CC"/>
                </a:solidFill>
              </a:rPr>
              <a:t>iteratively</a:t>
            </a:r>
          </a:p>
          <a:p>
            <a:r>
              <a:rPr lang="en-US" dirty="0" smtClean="0"/>
              <a:t>Make a rough guess of all haplotypes except one</a:t>
            </a:r>
          </a:p>
          <a:p>
            <a:r>
              <a:rPr lang="en-US" dirty="0" smtClean="0"/>
              <a:t>Then estimate the target haplotypes based on the current guess</a:t>
            </a:r>
          </a:p>
          <a:p>
            <a:r>
              <a:rPr lang="en-US" dirty="0" smtClean="0"/>
              <a:t>Re-iterate through all genomes</a:t>
            </a:r>
          </a:p>
          <a:p>
            <a:endParaRPr lang="en-US" dirty="0"/>
          </a:p>
          <a:p>
            <a:r>
              <a:rPr lang="en-US" dirty="0" smtClean="0"/>
              <a:t>Current popular methods: </a:t>
            </a:r>
            <a:r>
              <a:rPr lang="en-US" i="1" dirty="0" smtClean="0"/>
              <a:t>Beagle</a:t>
            </a:r>
            <a:r>
              <a:rPr lang="en-US" dirty="0" smtClean="0"/>
              <a:t>, </a:t>
            </a:r>
            <a:r>
              <a:rPr lang="en-US" i="1" dirty="0" err="1" smtClean="0"/>
              <a:t>Shapeit</a:t>
            </a:r>
            <a:r>
              <a:rPr lang="en-US" dirty="0" smtClean="0"/>
              <a:t>, </a:t>
            </a:r>
            <a:r>
              <a:rPr lang="en-US" i="1" dirty="0" smtClean="0"/>
              <a:t>Eagle</a:t>
            </a:r>
            <a:r>
              <a:rPr lang="en-US" dirty="0" smtClean="0"/>
              <a:t>, </a:t>
            </a:r>
            <a:r>
              <a:rPr lang="en-US" i="1" dirty="0" smtClean="0"/>
              <a:t>Mach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053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phasing errors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5788"/>
                <a:ext cx="10515600" cy="2220307"/>
              </a:xfrm>
            </p:spPr>
            <p:txBody>
              <a:bodyPr/>
              <a:lstStyle/>
              <a:p>
                <a:r>
                  <a:rPr lang="en-US" dirty="0" smtClean="0"/>
                  <a:t>To evaluate accuracy, need to benchmark against trio or experimental phasing</a:t>
                </a:r>
              </a:p>
              <a:p>
                <a:r>
                  <a:rPr lang="en-US" dirty="0" smtClean="0"/>
                  <a:t>The common measure of performance is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switch error rate</a:t>
                </a:r>
                <a:r>
                  <a:rPr lang="en-US" dirty="0" smtClean="0"/>
                  <a:t>: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: number of heterozygous sites in the individual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: </a:t>
                </a:r>
                <a:r>
                  <a:rPr lang="en-US" dirty="0" smtClean="0"/>
                  <a:t>number </a:t>
                </a:r>
                <a:r>
                  <a:rPr lang="en-US" dirty="0"/>
                  <a:t>of </a:t>
                </a:r>
                <a:r>
                  <a:rPr lang="en-US" dirty="0" smtClean="0"/>
                  <a:t>switches</a:t>
                </a:r>
                <a:endParaRPr lang="en-US" dirty="0"/>
              </a:p>
              <a:p>
                <a:r>
                  <a:rPr lang="en-US" dirty="0" smtClean="0"/>
                  <a:t>Typical SER for current methods: ≈1/100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5788"/>
                <a:ext cx="10515600" cy="2220307"/>
              </a:xfrm>
              <a:blipFill>
                <a:blip r:embed="rId2"/>
                <a:stretch>
                  <a:fillRect l="-754"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926404" y="4402178"/>
            <a:ext cx="6868276" cy="61838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A G T C T A G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T C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G C A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C T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C G A C T T C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T G C G A C T G A G C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endParaRPr lang="en-US" sz="20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7593" y="3940257"/>
            <a:ext cx="1856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Gill Sans"/>
              </a:rPr>
              <a:t>True haplotypes</a:t>
            </a:r>
            <a:endParaRPr lang="en-US" sz="2000" dirty="0">
              <a:cs typeface="Gill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0139" y="5204729"/>
            <a:ext cx="2231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Gill Sans"/>
              </a:rPr>
              <a:t>Inferred haplotypes</a:t>
            </a:r>
            <a:endParaRPr lang="en-US" sz="2000" dirty="0">
              <a:cs typeface="Gill 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26404" y="5666650"/>
            <a:ext cx="6868276" cy="600585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A G T C T 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A </a:t>
            </a:r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C </a:t>
            </a:r>
            <a:r>
              <a:rPr lang="en-US" sz="2000" b="1" dirty="0" err="1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>
                <a:solidFill>
                  <a:srgbClr val="0070C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 T G C G 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A G C A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C 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T</a:t>
            </a:r>
          </a:p>
          <a:p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C G A C T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T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G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A T C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C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>
                <a:solidFill>
                  <a:srgbClr val="0070C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 C T G A G C </a:t>
            </a:r>
            <a:r>
              <a:rPr lang="en-US" sz="2000" b="1" dirty="0" err="1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endParaRPr lang="en-US" sz="2000" b="1" dirty="0">
              <a:solidFill>
                <a:srgbClr val="C00000"/>
              </a:solidFill>
              <a:latin typeface="Courier"/>
              <a:cs typeface="Courie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112324" y="4511317"/>
                <a:ext cx="10143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=13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324" y="4511317"/>
                <a:ext cx="101438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112324" y="5766887"/>
                <a:ext cx="8437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324" y="5766887"/>
                <a:ext cx="84375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72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microarrays, each SNP is genotyped independently</a:t>
            </a:r>
          </a:p>
          <a:p>
            <a:r>
              <a:rPr lang="en-US" dirty="0" smtClean="0"/>
              <a:t>In sequencing, the basic unit is a </a:t>
            </a:r>
            <a:r>
              <a:rPr lang="en-US" dirty="0" smtClean="0">
                <a:solidFill>
                  <a:srgbClr val="0000CC"/>
                </a:solidFill>
              </a:rPr>
              <a:t>read</a:t>
            </a:r>
            <a:r>
              <a:rPr lang="en-US" dirty="0" smtClean="0"/>
              <a:t> (≈50-100bp)</a:t>
            </a:r>
          </a:p>
          <a:p>
            <a:r>
              <a:rPr lang="en-US" dirty="0" smtClean="0"/>
              <a:t>In some cases, two or more </a:t>
            </a:r>
            <a:r>
              <a:rPr lang="en-US" dirty="0" err="1" smtClean="0"/>
              <a:t>hets</a:t>
            </a:r>
            <a:r>
              <a:rPr lang="en-US" dirty="0" smtClean="0"/>
              <a:t> fall on the same read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35294" y="3621343"/>
            <a:ext cx="6868276" cy="61838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A G T C T A G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T C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G C A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C T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C G A C T T C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T G C G A C T G A G C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endParaRPr lang="en-US" sz="20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6483" y="3159422"/>
            <a:ext cx="1856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Gill Sans"/>
              </a:rPr>
              <a:t>True haplotypes</a:t>
            </a:r>
            <a:endParaRPr lang="en-US" sz="2000" dirty="0">
              <a:cs typeface="Gill Sa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35294" y="4810975"/>
            <a:ext cx="6868276" cy="1661744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         A G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T C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G</a:t>
            </a:r>
          </a:p>
          <a:p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  T C T A G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Courier"/>
                <a:cs typeface="Courier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 A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C G A C T T C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A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           C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 smtClean="0">
                <a:solidFill>
                  <a:srgbClr val="0070C0"/>
                </a:solidFill>
                <a:latin typeface="Courier"/>
                <a:cs typeface="Courier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T G C </a:t>
            </a:r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G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Courier"/>
                <a:cs typeface="Courier"/>
              </a:rPr>
              <a:t>                      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C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C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A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G C A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Courier"/>
                <a:cs typeface="Courier"/>
              </a:rPr>
              <a:t>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Courier"/>
              </a:rPr>
              <a:t>C</a:t>
            </a:r>
            <a:r>
              <a:rPr lang="en-US" sz="2000" b="1" dirty="0">
                <a:solidFill>
                  <a:srgbClr val="0070C0"/>
                </a:solidFill>
                <a:latin typeface="Courier"/>
                <a:cs typeface="Courier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Courier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62480" y="4355476"/>
            <a:ext cx="80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Gill Sans"/>
              </a:rPr>
              <a:t>Reads</a:t>
            </a:r>
            <a:endParaRPr lang="en-US" sz="2000" dirty="0">
              <a:cs typeface="Gill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13091" y="2623127"/>
            <a:ext cx="2737803" cy="1323439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Other approaches: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Sequence gametes (oocytes/sperm)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Molar pregnancy</a:t>
            </a:r>
          </a:p>
        </p:txBody>
      </p:sp>
    </p:spTree>
    <p:extLst>
      <p:ext uri="{BB962C8B-B14F-4D97-AF65-F5344CB8AC3E}">
        <p14:creationId xmlns:p14="http://schemas.microsoft.com/office/powerpoint/2010/main" val="262258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phasing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35700"/>
            <a:ext cx="10515600" cy="4774335"/>
          </a:xfrm>
        </p:spPr>
        <p:txBody>
          <a:bodyPr>
            <a:normAutofit/>
          </a:bodyPr>
          <a:lstStyle/>
          <a:p>
            <a:r>
              <a:rPr lang="en-US" dirty="0"/>
              <a:t>Experimental phasing is particularly important for rare variants</a:t>
            </a:r>
          </a:p>
          <a:p>
            <a:endParaRPr lang="en-US" dirty="0" smtClean="0"/>
          </a:p>
          <a:p>
            <a:r>
              <a:rPr lang="en-US" dirty="0" smtClean="0"/>
              <a:t>When paired-end reads are available, accuracy improves significantly</a:t>
            </a:r>
          </a:p>
          <a:p>
            <a:r>
              <a:rPr lang="en-US" dirty="0" smtClean="0"/>
              <a:t>About </a:t>
            </a:r>
            <a:r>
              <a:rPr lang="en-US" dirty="0"/>
              <a:t>a third of pairs of </a:t>
            </a:r>
            <a:r>
              <a:rPr lang="en-US" dirty="0" smtClean="0"/>
              <a:t>het sites can be phased using standard WGS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longer the reads, the higher </a:t>
            </a:r>
            <a:r>
              <a:rPr lang="en-US" dirty="0" smtClean="0"/>
              <a:t>the </a:t>
            </a:r>
            <a:br>
              <a:rPr lang="en-US" dirty="0" smtClean="0"/>
            </a:br>
            <a:r>
              <a:rPr lang="en-US" dirty="0" smtClean="0"/>
              <a:t>accuracy of experimental phasing</a:t>
            </a:r>
          </a:p>
          <a:p>
            <a:r>
              <a:rPr lang="en-US" dirty="0" smtClean="0"/>
              <a:t>In the extreme, entire chromosomes </a:t>
            </a:r>
            <a:br>
              <a:rPr lang="en-US" dirty="0" smtClean="0"/>
            </a:br>
            <a:r>
              <a:rPr lang="en-US" dirty="0" smtClean="0"/>
              <a:t>are sequenced individually, by physically </a:t>
            </a:r>
            <a:br>
              <a:rPr lang="en-US" dirty="0" smtClean="0"/>
            </a:br>
            <a:r>
              <a:rPr lang="en-US" dirty="0" smtClean="0"/>
              <a:t>separating the two chromosomes in </a:t>
            </a:r>
            <a:br>
              <a:rPr lang="en-US" dirty="0" smtClean="0"/>
            </a:br>
            <a:r>
              <a:rPr lang="en-US" dirty="0" smtClean="0"/>
              <a:t>each cell (more later)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217918"/>
            <a:ext cx="5590016" cy="2424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5135" y="3752820"/>
            <a:ext cx="2908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Choi et al., PLOS Genet, 2018</a:t>
            </a:r>
          </a:p>
        </p:txBody>
      </p:sp>
    </p:spTree>
    <p:extLst>
      <p:ext uri="{BB962C8B-B14F-4D97-AF65-F5344CB8AC3E}">
        <p14:creationId xmlns:p14="http://schemas.microsoft.com/office/powerpoint/2010/main" val="410884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missing variants?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251" y="1769028"/>
            <a:ext cx="10650648" cy="4351338"/>
          </a:xfrm>
        </p:spPr>
        <p:txBody>
          <a:bodyPr/>
          <a:lstStyle/>
          <a:p>
            <a:r>
              <a:rPr lang="en-US" dirty="0" smtClean="0"/>
              <a:t>Microarrays are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≈20x cheaper than WGS, but </a:t>
            </a:r>
            <a:r>
              <a:rPr lang="en-US" dirty="0" smtClean="0"/>
              <a:t>only cover ≈1M sites out of ≈3B</a:t>
            </a:r>
          </a:p>
          <a:p>
            <a:r>
              <a:rPr lang="en-US" dirty="0" smtClean="0"/>
              <a:t>While the selection is educated (polymorphic/important sites), many variants remain uncovered</a:t>
            </a:r>
          </a:p>
          <a:p>
            <a:endParaRPr lang="en-US" dirty="0" smtClean="0"/>
          </a:p>
          <a:p>
            <a:r>
              <a:rPr lang="en-US" dirty="0" smtClean="0"/>
              <a:t>Fortunately, this is in many cases good enough!</a:t>
            </a:r>
          </a:p>
          <a:p>
            <a:r>
              <a:rPr lang="en-US" dirty="0" smtClean="0"/>
              <a:t>The genotyped SNPs are </a:t>
            </a:r>
            <a:r>
              <a:rPr lang="en-US" dirty="0" smtClean="0">
                <a:solidFill>
                  <a:srgbClr val="0000CC"/>
                </a:solidFill>
              </a:rPr>
              <a:t>linked</a:t>
            </a:r>
            <a:r>
              <a:rPr lang="en-US" dirty="0" smtClean="0"/>
              <a:t> to </a:t>
            </a:r>
            <a:r>
              <a:rPr lang="en-US" dirty="0" err="1" smtClean="0"/>
              <a:t>ungenotyped</a:t>
            </a:r>
            <a:r>
              <a:rPr lang="en-US" dirty="0" smtClean="0"/>
              <a:t> SNPs</a:t>
            </a:r>
          </a:p>
          <a:p>
            <a:endParaRPr lang="en-US" dirty="0" smtClean="0"/>
          </a:p>
          <a:p>
            <a:r>
              <a:rPr lang="en-US" dirty="0" smtClean="0"/>
              <a:t>Linkage = correlation</a:t>
            </a:r>
          </a:p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0000CC"/>
                </a:solidFill>
              </a:rPr>
              <a:t>linkage disequilibrium</a:t>
            </a:r>
            <a:r>
              <a:rPr lang="en-US" dirty="0" smtClean="0"/>
              <a:t> (LD)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3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linkage disequilibrium?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3" t="6332" r="4769" b="18801"/>
          <a:stretch/>
        </p:blipFill>
        <p:spPr>
          <a:xfrm>
            <a:off x="4407612" y="1582219"/>
            <a:ext cx="7530957" cy="479831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24" y="1844351"/>
            <a:ext cx="3456398" cy="4274051"/>
          </a:xfrm>
        </p:spPr>
        <p:txBody>
          <a:bodyPr/>
          <a:lstStyle/>
          <a:p>
            <a:r>
              <a:rPr lang="en-US" dirty="0" smtClean="0"/>
              <a:t>Mutations that remain on the same haplotype throughout the generations are in LD</a:t>
            </a:r>
          </a:p>
          <a:p>
            <a:r>
              <a:rPr lang="en-US" dirty="0" smtClean="0"/>
              <a:t>LD is usually incomplete: two alleles appear together more than by chance, but not always</a:t>
            </a:r>
          </a:p>
          <a:p>
            <a:r>
              <a:rPr lang="en-US" dirty="0" smtClean="0"/>
              <a:t>LD is lost with time and distance between SNPs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6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it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often search for variants that increase the risk of disease</a:t>
            </a:r>
          </a:p>
          <a:p>
            <a:r>
              <a:rPr lang="en-US" dirty="0" smtClean="0"/>
              <a:t>Even if the causal variant is uncovered by the array, if it is in LD (=correlated) with an array SNP, an association with the disease will be detected</a:t>
            </a:r>
          </a:p>
          <a:p>
            <a:r>
              <a:rPr lang="en-US" dirty="0" smtClean="0"/>
              <a:t>The detected SNP is called a </a:t>
            </a:r>
            <a:r>
              <a:rPr lang="en-US" dirty="0" smtClean="0">
                <a:solidFill>
                  <a:srgbClr val="0000CC"/>
                </a:solidFill>
              </a:rPr>
              <a:t>tag SNP</a:t>
            </a:r>
          </a:p>
          <a:p>
            <a:endParaRPr lang="en-US" dirty="0">
              <a:solidFill>
                <a:srgbClr val="0000CC"/>
              </a:solidFill>
            </a:endParaRPr>
          </a:p>
          <a:p>
            <a:r>
              <a:rPr lang="en-US" dirty="0" smtClean="0"/>
              <a:t>In fact, if we have full sequence reference data, it is possible to infer the genotypes of </a:t>
            </a:r>
            <a:r>
              <a:rPr lang="en-US" dirty="0" smtClean="0">
                <a:solidFill>
                  <a:srgbClr val="0000CC"/>
                </a:solidFill>
              </a:rPr>
              <a:t>uncovered</a:t>
            </a:r>
            <a:r>
              <a:rPr lang="en-US" dirty="0" smtClean="0"/>
              <a:t> variants</a:t>
            </a:r>
          </a:p>
          <a:p>
            <a:r>
              <a:rPr lang="en-US" dirty="0" smtClean="0"/>
              <a:t>Called </a:t>
            </a:r>
            <a:r>
              <a:rPr lang="en-US" dirty="0" smtClean="0">
                <a:solidFill>
                  <a:srgbClr val="0000CC"/>
                </a:solidFill>
              </a:rPr>
              <a:t>imputation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625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Imputation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02" y="1613076"/>
            <a:ext cx="7823952" cy="478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9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87737"/>
            <a:ext cx="10515600" cy="4212371"/>
          </a:xfrm>
        </p:spPr>
        <p:txBody>
          <a:bodyPr/>
          <a:lstStyle/>
          <a:p>
            <a:r>
              <a:rPr lang="en-US" dirty="0" smtClean="0"/>
              <a:t>Divide the genome into windows</a:t>
            </a:r>
          </a:p>
          <a:p>
            <a:endParaRPr lang="en-US" dirty="0" smtClean="0"/>
          </a:p>
          <a:p>
            <a:r>
              <a:rPr lang="en-US" dirty="0" smtClean="0"/>
              <a:t>Collect a set of </a:t>
            </a:r>
            <a:r>
              <a:rPr lang="en-US" dirty="0" smtClean="0">
                <a:solidFill>
                  <a:srgbClr val="993366"/>
                </a:solidFill>
              </a:rPr>
              <a:t>previously phased fully sequenced reference haplotypes</a:t>
            </a:r>
          </a:p>
          <a:p>
            <a:endParaRPr lang="en-US" dirty="0" smtClean="0"/>
          </a:p>
          <a:p>
            <a:r>
              <a:rPr lang="en-US" dirty="0" smtClean="0"/>
              <a:t>For each window, detect the reference haplotype most similar to the target genome, only based on the array SNPs</a:t>
            </a:r>
          </a:p>
          <a:p>
            <a:endParaRPr lang="en-US" dirty="0" smtClean="0"/>
          </a:p>
          <a:p>
            <a:r>
              <a:rPr lang="en-US" dirty="0" smtClean="0"/>
              <a:t>Infer the genotypes at </a:t>
            </a:r>
            <a:r>
              <a:rPr lang="en-US" dirty="0" err="1" smtClean="0"/>
              <a:t>ungenotyped</a:t>
            </a:r>
            <a:r>
              <a:rPr lang="en-US" dirty="0" smtClean="0"/>
              <a:t> SNPs according to the reference sequence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3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213944"/>
              </p:ext>
            </p:extLst>
          </p:nvPr>
        </p:nvGraphicFramePr>
        <p:xfrm>
          <a:off x="3411270" y="1824532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0" y="1824532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89" y="4905747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94079" y="2323050"/>
            <a:ext cx="1618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and phased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reference haplotypes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342496" y="5079310"/>
            <a:ext cx="1606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en-US" sz="2000" dirty="0" smtClean="0">
                <a:solidFill>
                  <a:srgbClr val="7030A0"/>
                </a:solidFill>
              </a:rPr>
              <a:t>microarray)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686190"/>
              </p:ext>
            </p:extLst>
          </p:nvPr>
        </p:nvGraphicFramePr>
        <p:xfrm>
          <a:off x="3411270" y="4905747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258522" y="3506087"/>
            <a:ext cx="1575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cs typeface="Times New Roman" panose="02020603050405020304" pitchFamily="18" charset="0"/>
              </a:rPr>
              <a:t>: ref allele</a:t>
            </a:r>
          </a:p>
          <a:p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cs typeface="Times New Roman" panose="02020603050405020304" pitchFamily="18" charset="0"/>
              </a:rPr>
              <a:t>: alt allele</a:t>
            </a:r>
          </a:p>
        </p:txBody>
      </p:sp>
    </p:spTree>
    <p:extLst>
      <p:ext uri="{BB962C8B-B14F-4D97-AF65-F5344CB8AC3E}">
        <p14:creationId xmlns:p14="http://schemas.microsoft.com/office/powerpoint/2010/main" val="194604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307214"/>
              </p:ext>
            </p:extLst>
          </p:nvPr>
        </p:nvGraphicFramePr>
        <p:xfrm>
          <a:off x="3411276" y="1824532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6" y="1824532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95" y="4905747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42502" y="5264242"/>
            <a:ext cx="160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903852"/>
              </p:ext>
            </p:extLst>
          </p:nvPr>
        </p:nvGraphicFramePr>
        <p:xfrm>
          <a:off x="3411276" y="4905747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94085" y="2323050"/>
            <a:ext cx="1618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and phased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reference haplotypes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55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725797"/>
              </p:ext>
            </p:extLst>
          </p:nvPr>
        </p:nvGraphicFramePr>
        <p:xfrm>
          <a:off x="3411273" y="1824532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3" y="1824532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92" y="4905747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42499" y="5264242"/>
            <a:ext cx="160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098317"/>
              </p:ext>
            </p:extLst>
          </p:nvPr>
        </p:nvGraphicFramePr>
        <p:xfrm>
          <a:off x="3411273" y="4905747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94082" y="2323050"/>
            <a:ext cx="1618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and phased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reference haplotypes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66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959979"/>
              </p:ext>
            </p:extLst>
          </p:nvPr>
        </p:nvGraphicFramePr>
        <p:xfrm>
          <a:off x="3411271" y="1824533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1" y="1824533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90" y="4905748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42497" y="5264243"/>
            <a:ext cx="160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010785"/>
              </p:ext>
            </p:extLst>
          </p:nvPr>
        </p:nvGraphicFramePr>
        <p:xfrm>
          <a:off x="3411271" y="4905748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94080" y="2323051"/>
            <a:ext cx="1618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and phased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reference haplotypes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060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236598"/>
              </p:ext>
            </p:extLst>
          </p:nvPr>
        </p:nvGraphicFramePr>
        <p:xfrm>
          <a:off x="3401646" y="1824533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27766" y="1824533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27765" y="4905748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32872" y="5264243"/>
            <a:ext cx="160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694777"/>
              </p:ext>
            </p:extLst>
          </p:nvPr>
        </p:nvGraphicFramePr>
        <p:xfrm>
          <a:off x="3401646" y="4905748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84455" y="2323051"/>
            <a:ext cx="1618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and phased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reference haplotypes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001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Imputation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265" y="1774779"/>
            <a:ext cx="7833189" cy="4351338"/>
          </a:xfrm>
        </p:spPr>
        <p:txBody>
          <a:bodyPr/>
          <a:lstStyle/>
          <a:p>
            <a:r>
              <a:rPr lang="en-US" dirty="0" smtClean="0"/>
              <a:t>Imputation is </a:t>
            </a:r>
            <a:r>
              <a:rPr lang="en-US" dirty="0" smtClean="0">
                <a:solidFill>
                  <a:srgbClr val="0000CC"/>
                </a:solidFill>
              </a:rPr>
              <a:t>not exact</a:t>
            </a:r>
            <a:r>
              <a:rPr lang="en-US" dirty="0" smtClean="0"/>
              <a:t>!</a:t>
            </a:r>
          </a:p>
          <a:p>
            <a:r>
              <a:rPr lang="en-US" dirty="0" smtClean="0"/>
              <a:t>We may not have a close enough haplotype in the reference</a:t>
            </a:r>
          </a:p>
          <a:p>
            <a:endParaRPr lang="en-US" dirty="0" smtClean="0"/>
          </a:p>
          <a:p>
            <a:r>
              <a:rPr lang="en-US" dirty="0" smtClean="0"/>
              <a:t>Different rare variants may accumulate on the different branches</a:t>
            </a:r>
          </a:p>
          <a:p>
            <a:r>
              <a:rPr lang="en-US" dirty="0" smtClean="0"/>
              <a:t>Imputation accuracy usually decreases with the minor allele frequency</a:t>
            </a:r>
          </a:p>
          <a:p>
            <a:endParaRPr lang="en-US" dirty="0"/>
          </a:p>
          <a:p>
            <a:r>
              <a:rPr lang="en-US" dirty="0" smtClean="0"/>
              <a:t>Common tools: </a:t>
            </a:r>
            <a:r>
              <a:rPr lang="en-US" i="1" dirty="0" smtClean="0"/>
              <a:t>IMPUTE2</a:t>
            </a:r>
            <a:r>
              <a:rPr lang="en-US" dirty="0" smtClean="0"/>
              <a:t>, </a:t>
            </a:r>
            <a:r>
              <a:rPr lang="en-US" i="1" dirty="0" err="1" smtClean="0"/>
              <a:t>Minimach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3" t="6332" r="4769" b="27782"/>
          <a:stretch/>
        </p:blipFill>
        <p:spPr>
          <a:xfrm>
            <a:off x="8486454" y="1839108"/>
            <a:ext cx="3482938" cy="4222680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9888875" y="3919626"/>
            <a:ext cx="226032" cy="26712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9888875" y="4348580"/>
            <a:ext cx="226032" cy="26712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9888875" y="4777533"/>
            <a:ext cx="226032" cy="26712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9888875" y="5206486"/>
            <a:ext cx="226032" cy="26712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9888875" y="5635440"/>
            <a:ext cx="226032" cy="26712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9141429" y="5206688"/>
            <a:ext cx="226032" cy="267128"/>
          </a:xfrm>
          <a:prstGeom prst="star5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9141429" y="5635642"/>
            <a:ext cx="226032" cy="267128"/>
          </a:xfrm>
          <a:prstGeom prst="star5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5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042217"/>
            <a:ext cx="5441860" cy="401524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355037" cy="572181"/>
          </a:xfrm>
        </p:spPr>
        <p:txBody>
          <a:bodyPr/>
          <a:lstStyle/>
          <a:p>
            <a:r>
              <a:rPr lang="en-US" dirty="0" smtClean="0"/>
              <a:t>The Haplotype Reference Consortium (HRC)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2939" y="1609028"/>
                <a:ext cx="5266561" cy="460279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The larger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reference panel</a:t>
                </a:r>
                <a:r>
                  <a:rPr lang="en-US" dirty="0" smtClean="0"/>
                  <a:t>, the higher the accuracy</a:t>
                </a:r>
              </a:p>
              <a:p>
                <a:r>
                  <a:rPr lang="en-US" dirty="0" smtClean="0"/>
                  <a:t>HRC: 64,976 </a:t>
                </a:r>
                <a:r>
                  <a:rPr lang="en-US" dirty="0"/>
                  <a:t>haplotypes at 39M SNPs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≥5</m:t>
                    </m:r>
                  </m:oMath>
                </a14:m>
                <a:r>
                  <a:rPr lang="en-US" dirty="0" smtClean="0"/>
                  <a:t> minor alleles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Accuracy is measured as the squared Pearson correlation between true and imputed genotypes</a:t>
                </a:r>
              </a:p>
              <a:p>
                <a:endParaRPr lang="en-US" dirty="0"/>
              </a:p>
              <a:p>
                <a:r>
                  <a:rPr lang="en-US" dirty="0" smtClean="0"/>
                  <a:t>Everyone can impute their genomes online</a:t>
                </a:r>
              </a:p>
              <a:p>
                <a:pPr lvl="1"/>
                <a:r>
                  <a:rPr lang="en-US" dirty="0"/>
                  <a:t>https://imputation.sanger.ac.uk</a:t>
                </a:r>
                <a:r>
                  <a:rPr lang="en-US" dirty="0" smtClean="0"/>
                  <a:t>/</a:t>
                </a:r>
              </a:p>
              <a:p>
                <a:pPr lvl="1"/>
                <a:r>
                  <a:rPr lang="en-US" dirty="0"/>
                  <a:t>https://imputationserver.sph.umich.edu/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2939" y="1609028"/>
                <a:ext cx="5266561" cy="4602790"/>
              </a:xfrm>
              <a:blipFill>
                <a:blip r:embed="rId3"/>
                <a:stretch>
                  <a:fillRect l="-1505" t="-2517" r="-231" b="-1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28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Matching ancestries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02802"/>
            <a:ext cx="10515600" cy="4351338"/>
          </a:xfrm>
        </p:spPr>
        <p:txBody>
          <a:bodyPr/>
          <a:lstStyle/>
          <a:p>
            <a:r>
              <a:rPr lang="en-US" dirty="0" smtClean="0"/>
              <a:t>It was shown that imputation is much more accurate if the reference panel contains genomes with ancestry matched to the target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99" y="2949627"/>
            <a:ext cx="4479532" cy="3434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83438" y="2586986"/>
            <a:ext cx="2086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Ashkenazi Jews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892" y="2949627"/>
            <a:ext cx="4800750" cy="355419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451524" y="2586986"/>
            <a:ext cx="1723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Netherlands</a:t>
            </a:r>
          </a:p>
        </p:txBody>
      </p:sp>
    </p:spTree>
    <p:extLst>
      <p:ext uri="{BB962C8B-B14F-4D97-AF65-F5344CB8AC3E}">
        <p14:creationId xmlns:p14="http://schemas.microsoft.com/office/powerpoint/2010/main" val="192706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still missing?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the algorithms we have so far described work by dividing the genome into windows</a:t>
            </a:r>
          </a:p>
          <a:p>
            <a:r>
              <a:rPr lang="en-US" dirty="0" smtClean="0"/>
              <a:t>But...</a:t>
            </a:r>
          </a:p>
          <a:p>
            <a:r>
              <a:rPr lang="en-US" dirty="0" smtClean="0"/>
              <a:t>How to choose the window size and boundaries?</a:t>
            </a:r>
          </a:p>
          <a:p>
            <a:r>
              <a:rPr lang="en-US" dirty="0" smtClean="0"/>
              <a:t>How to avoid discontinuities between windows?</a:t>
            </a:r>
          </a:p>
          <a:p>
            <a:endParaRPr lang="en-US" dirty="0"/>
          </a:p>
          <a:p>
            <a:r>
              <a:rPr lang="en-US" dirty="0" smtClean="0"/>
              <a:t>It is better to avoid windows altogether, using </a:t>
            </a:r>
            <a:r>
              <a:rPr lang="en-US" dirty="0" smtClean="0">
                <a:solidFill>
                  <a:srgbClr val="0000CC"/>
                </a:solidFill>
              </a:rPr>
              <a:t>Hidden Markov Models</a:t>
            </a:r>
            <a:r>
              <a:rPr lang="en-US" dirty="0" smtClean="0"/>
              <a:t> (HMM)</a:t>
            </a:r>
          </a:p>
        </p:txBody>
      </p:sp>
    </p:spTree>
    <p:extLst>
      <p:ext uri="{BB962C8B-B14F-4D97-AF65-F5344CB8AC3E}">
        <p14:creationId xmlns:p14="http://schemas.microsoft.com/office/powerpoint/2010/main" val="348497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Markov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16275"/>
            <a:ext cx="10515600" cy="4351338"/>
          </a:xfrm>
        </p:spPr>
        <p:txBody>
          <a:bodyPr/>
          <a:lstStyle/>
          <a:p>
            <a:r>
              <a:rPr lang="en-US" dirty="0" smtClean="0"/>
              <a:t>Idea: at each time point, the system is in one of a number of </a:t>
            </a:r>
            <a:r>
              <a:rPr lang="en-US" dirty="0" smtClean="0">
                <a:solidFill>
                  <a:srgbClr val="0000CC"/>
                </a:solidFill>
              </a:rPr>
              <a:t>states</a:t>
            </a:r>
          </a:p>
          <a:p>
            <a:r>
              <a:rPr lang="en-US" dirty="0" smtClean="0"/>
              <a:t>We can’t see the states, but we see </a:t>
            </a:r>
            <a:r>
              <a:rPr lang="en-US" dirty="0" smtClean="0">
                <a:solidFill>
                  <a:srgbClr val="0000CC"/>
                </a:solidFill>
              </a:rPr>
              <a:t>observations</a:t>
            </a:r>
            <a:r>
              <a:rPr lang="en-US" dirty="0" smtClean="0"/>
              <a:t> that </a:t>
            </a:r>
            <a:r>
              <a:rPr lang="en-US" dirty="0" smtClean="0">
                <a:solidFill>
                  <a:srgbClr val="0000CC"/>
                </a:solidFill>
              </a:rPr>
              <a:t>depend</a:t>
            </a:r>
            <a:r>
              <a:rPr lang="en-US" dirty="0" smtClean="0"/>
              <a:t> on the state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728762" y="3435355"/>
            <a:ext cx="1202076" cy="10582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48738" y="3764419"/>
            <a:ext cx="962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Normal</a:t>
            </a:r>
          </a:p>
        </p:txBody>
      </p:sp>
      <p:sp>
        <p:nvSpPr>
          <p:cNvPr id="7" name="Oval 6"/>
          <p:cNvSpPr/>
          <p:nvPr/>
        </p:nvSpPr>
        <p:spPr>
          <a:xfrm>
            <a:off x="6496112" y="3412936"/>
            <a:ext cx="1344305" cy="10582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56283" y="3735339"/>
            <a:ext cx="12841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Depressed</a:t>
            </a:r>
          </a:p>
        </p:txBody>
      </p:sp>
      <p:sp>
        <p:nvSpPr>
          <p:cNvPr id="9" name="Oval 8"/>
          <p:cNvSpPr/>
          <p:nvPr/>
        </p:nvSpPr>
        <p:spPr>
          <a:xfrm>
            <a:off x="3247700" y="5120284"/>
            <a:ext cx="1202076" cy="1058238"/>
          </a:xfrm>
          <a:prstGeom prst="ellipse">
            <a:avLst/>
          </a:prstGeom>
          <a:noFill/>
          <a:ln w="19050">
            <a:solidFill>
              <a:srgbClr val="8D5B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99924" y="542880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Juice</a:t>
            </a:r>
          </a:p>
        </p:txBody>
      </p:sp>
      <p:sp>
        <p:nvSpPr>
          <p:cNvPr id="11" name="Oval 10"/>
          <p:cNvSpPr/>
          <p:nvPr/>
        </p:nvSpPr>
        <p:spPr>
          <a:xfrm>
            <a:off x="5388630" y="5162705"/>
            <a:ext cx="1202076" cy="1058238"/>
          </a:xfrm>
          <a:prstGeom prst="ellipse">
            <a:avLst/>
          </a:prstGeom>
          <a:noFill/>
          <a:ln w="19050">
            <a:solidFill>
              <a:srgbClr val="8D5B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654480" y="5467503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Beer</a:t>
            </a:r>
          </a:p>
        </p:txBody>
      </p:sp>
      <p:sp>
        <p:nvSpPr>
          <p:cNvPr id="13" name="Oval 12"/>
          <p:cNvSpPr/>
          <p:nvPr/>
        </p:nvSpPr>
        <p:spPr>
          <a:xfrm>
            <a:off x="7407989" y="5120284"/>
            <a:ext cx="1202076" cy="1058238"/>
          </a:xfrm>
          <a:prstGeom prst="ellipse">
            <a:avLst/>
          </a:prstGeom>
          <a:noFill/>
          <a:ln w="19050">
            <a:solidFill>
              <a:srgbClr val="8D5B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14736" y="5428800"/>
            <a:ext cx="825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Vodka</a:t>
            </a:r>
          </a:p>
        </p:txBody>
      </p:sp>
      <p:cxnSp>
        <p:nvCxnSpPr>
          <p:cNvPr id="16" name="Straight Arrow Connector 15"/>
          <p:cNvCxnSpPr>
            <a:stCxn id="4" idx="3"/>
            <a:endCxn id="9" idx="0"/>
          </p:cNvCxnSpPr>
          <p:nvPr/>
        </p:nvCxnSpPr>
        <p:spPr>
          <a:xfrm flipH="1">
            <a:off x="3848738" y="4338618"/>
            <a:ext cx="56064" cy="7816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5"/>
            <a:endCxn id="11" idx="1"/>
          </p:cNvCxnSpPr>
          <p:nvPr/>
        </p:nvCxnSpPr>
        <p:spPr>
          <a:xfrm>
            <a:off x="4754798" y="4338618"/>
            <a:ext cx="809872" cy="9790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6"/>
            <a:endCxn id="13" idx="1"/>
          </p:cNvCxnSpPr>
          <p:nvPr/>
        </p:nvCxnSpPr>
        <p:spPr>
          <a:xfrm>
            <a:off x="4930838" y="3964474"/>
            <a:ext cx="2653191" cy="131078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7" idx="5"/>
          </p:cNvCxnSpPr>
          <p:nvPr/>
        </p:nvCxnSpPr>
        <p:spPr>
          <a:xfrm>
            <a:off x="7643548" y="4316199"/>
            <a:ext cx="224462" cy="7816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7" idx="4"/>
            <a:endCxn id="11" idx="7"/>
          </p:cNvCxnSpPr>
          <p:nvPr/>
        </p:nvCxnSpPr>
        <p:spPr>
          <a:xfrm flipH="1">
            <a:off x="6414666" y="4471174"/>
            <a:ext cx="753599" cy="8465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7" idx="3"/>
            <a:endCxn id="9" idx="7"/>
          </p:cNvCxnSpPr>
          <p:nvPr/>
        </p:nvCxnSpPr>
        <p:spPr>
          <a:xfrm flipH="1">
            <a:off x="4273736" y="4316199"/>
            <a:ext cx="2419245" cy="95906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/>
          <p:cNvSpPr/>
          <p:nvPr/>
        </p:nvSpPr>
        <p:spPr>
          <a:xfrm>
            <a:off x="4635010" y="3262317"/>
            <a:ext cx="2381806" cy="470822"/>
          </a:xfrm>
          <a:prstGeom prst="arc">
            <a:avLst>
              <a:gd name="adj1" fmla="val 10729007"/>
              <a:gd name="adj2" fmla="val 21400169"/>
            </a:avLst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rot="21372099" flipV="1">
            <a:off x="4821402" y="3449891"/>
            <a:ext cx="2077718" cy="387126"/>
          </a:xfrm>
          <a:prstGeom prst="arc">
            <a:avLst>
              <a:gd name="adj1" fmla="val 10955031"/>
              <a:gd name="adj2" fmla="val 20796985"/>
            </a:avLst>
          </a:prstGeom>
          <a:ln w="190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904666" y="2862207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0.05</a:t>
            </a:r>
          </a:p>
        </p:txBody>
      </p:sp>
      <p:sp>
        <p:nvSpPr>
          <p:cNvPr id="40" name="Arc 39"/>
          <p:cNvSpPr/>
          <p:nvPr/>
        </p:nvSpPr>
        <p:spPr>
          <a:xfrm rot="15080234">
            <a:off x="3516267" y="2957801"/>
            <a:ext cx="645798" cy="749658"/>
          </a:xfrm>
          <a:prstGeom prst="arc">
            <a:avLst>
              <a:gd name="adj1" fmla="val 12071043"/>
              <a:gd name="adj2" fmla="val 7946113"/>
            </a:avLst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/>
          <p:cNvSpPr/>
          <p:nvPr/>
        </p:nvSpPr>
        <p:spPr>
          <a:xfrm rot="19409921">
            <a:off x="7383260" y="3038106"/>
            <a:ext cx="645798" cy="749658"/>
          </a:xfrm>
          <a:prstGeom prst="arc">
            <a:avLst>
              <a:gd name="adj1" fmla="val 12500091"/>
              <a:gd name="adj2" fmla="val 6793222"/>
            </a:avLst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854742" y="3012825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0.95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8383" y="3412695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83781" y="2861396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80496" y="4466576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24412" y="4293538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20905" y="3962603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84137" y="4643416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955586" y="4519184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62154" y="4355368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79897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Markov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we are bartenders, and we observe the drink ordered each day:</a:t>
            </a:r>
          </a:p>
          <a:p>
            <a:pPr lvl="1"/>
            <a:r>
              <a:rPr lang="en-US" dirty="0" smtClean="0"/>
              <a:t>Beer, Juice, Juice, Vodka, Beer, Vodka, Beer, Vodka, Juice, Juice, Beer, Juice</a:t>
            </a:r>
          </a:p>
          <a:p>
            <a:endParaRPr lang="en-US" dirty="0" smtClean="0"/>
          </a:p>
          <a:p>
            <a:r>
              <a:rPr lang="en-US" dirty="0" smtClean="0"/>
              <a:t>Can we estimate what was the </a:t>
            </a:r>
            <a:r>
              <a:rPr lang="en-US" dirty="0" smtClean="0">
                <a:solidFill>
                  <a:srgbClr val="0000CC"/>
                </a:solidFill>
              </a:rPr>
              <a:t>state</a:t>
            </a:r>
            <a:r>
              <a:rPr lang="en-US" dirty="0" smtClean="0"/>
              <a:t> each day, based on the </a:t>
            </a:r>
            <a:r>
              <a:rPr lang="en-US" dirty="0" smtClean="0">
                <a:solidFill>
                  <a:srgbClr val="0000CC"/>
                </a:solidFill>
              </a:rPr>
              <a:t>observations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Can we say whether one sequence of drinks is more likely than another?</a:t>
            </a:r>
          </a:p>
          <a:p>
            <a:pPr lvl="1"/>
            <a:r>
              <a:rPr lang="en-US" dirty="0" smtClean="0"/>
              <a:t>Is it likely to have Juice, Vodka, Juice, Vodka, Juice, Vodka, …</a:t>
            </a:r>
          </a:p>
          <a:p>
            <a:pPr lvl="1"/>
            <a:endParaRPr lang="en-US" dirty="0"/>
          </a:p>
          <a:p>
            <a:r>
              <a:rPr lang="en-US" dirty="0" smtClean="0"/>
              <a:t>Can we estimate the probabilities of states and observations given a sequence?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3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30394"/>
            <a:ext cx="10515600" cy="4351338"/>
          </a:xfrm>
        </p:spPr>
        <p:txBody>
          <a:bodyPr/>
          <a:lstStyle/>
          <a:p>
            <a:r>
              <a:rPr lang="en-US" dirty="0" smtClean="0"/>
              <a:t>Probabilities to move between states: </a:t>
            </a:r>
            <a:r>
              <a:rPr lang="en-US" dirty="0" smtClean="0">
                <a:solidFill>
                  <a:srgbClr val="0000CC"/>
                </a:solidFill>
              </a:rPr>
              <a:t>transition</a:t>
            </a:r>
            <a:r>
              <a:rPr lang="en-US" dirty="0" smtClean="0"/>
              <a:t> probabilities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Probabilities of observations given states: </a:t>
            </a:r>
            <a:r>
              <a:rPr lang="en-US" dirty="0" smtClean="0">
                <a:solidFill>
                  <a:srgbClr val="0000CC"/>
                </a:solidFill>
              </a:rPr>
              <a:t>emission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729789" y="3444980"/>
            <a:ext cx="1202076" cy="10582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49765" y="3774044"/>
            <a:ext cx="962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Normal</a:t>
            </a:r>
          </a:p>
        </p:txBody>
      </p:sp>
      <p:sp>
        <p:nvSpPr>
          <p:cNvPr id="7" name="Oval 6"/>
          <p:cNvSpPr/>
          <p:nvPr/>
        </p:nvSpPr>
        <p:spPr>
          <a:xfrm>
            <a:off x="7497139" y="3422561"/>
            <a:ext cx="1344305" cy="1058238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57310" y="3744964"/>
            <a:ext cx="12841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Depressed</a:t>
            </a:r>
          </a:p>
        </p:txBody>
      </p:sp>
      <p:sp>
        <p:nvSpPr>
          <p:cNvPr id="9" name="Oval 8"/>
          <p:cNvSpPr/>
          <p:nvPr/>
        </p:nvSpPr>
        <p:spPr>
          <a:xfrm>
            <a:off x="4248727" y="5129909"/>
            <a:ext cx="1202076" cy="1058238"/>
          </a:xfrm>
          <a:prstGeom prst="ellipse">
            <a:avLst/>
          </a:prstGeom>
          <a:noFill/>
          <a:ln w="19050">
            <a:solidFill>
              <a:srgbClr val="8D5B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00951" y="543842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Juice</a:t>
            </a:r>
          </a:p>
        </p:txBody>
      </p:sp>
      <p:sp>
        <p:nvSpPr>
          <p:cNvPr id="11" name="Oval 10"/>
          <p:cNvSpPr/>
          <p:nvPr/>
        </p:nvSpPr>
        <p:spPr>
          <a:xfrm>
            <a:off x="6389657" y="5172330"/>
            <a:ext cx="1202076" cy="1058238"/>
          </a:xfrm>
          <a:prstGeom prst="ellipse">
            <a:avLst/>
          </a:prstGeom>
          <a:noFill/>
          <a:ln w="19050">
            <a:solidFill>
              <a:srgbClr val="8D5B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55507" y="5477128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Beer</a:t>
            </a:r>
          </a:p>
        </p:txBody>
      </p:sp>
      <p:sp>
        <p:nvSpPr>
          <p:cNvPr id="13" name="Oval 12"/>
          <p:cNvSpPr/>
          <p:nvPr/>
        </p:nvSpPr>
        <p:spPr>
          <a:xfrm>
            <a:off x="8409016" y="5129909"/>
            <a:ext cx="1202076" cy="1058238"/>
          </a:xfrm>
          <a:prstGeom prst="ellipse">
            <a:avLst/>
          </a:prstGeom>
          <a:noFill/>
          <a:ln w="19050">
            <a:solidFill>
              <a:srgbClr val="8D5B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15763" y="5438425"/>
            <a:ext cx="825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Vodka</a:t>
            </a:r>
          </a:p>
        </p:txBody>
      </p:sp>
      <p:cxnSp>
        <p:nvCxnSpPr>
          <p:cNvPr id="16" name="Straight Arrow Connector 15"/>
          <p:cNvCxnSpPr>
            <a:stCxn id="4" idx="3"/>
            <a:endCxn id="9" idx="0"/>
          </p:cNvCxnSpPr>
          <p:nvPr/>
        </p:nvCxnSpPr>
        <p:spPr>
          <a:xfrm flipH="1">
            <a:off x="4849765" y="4348243"/>
            <a:ext cx="56064" cy="7816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5"/>
            <a:endCxn id="11" idx="1"/>
          </p:cNvCxnSpPr>
          <p:nvPr/>
        </p:nvCxnSpPr>
        <p:spPr>
          <a:xfrm>
            <a:off x="5755825" y="4348243"/>
            <a:ext cx="809872" cy="9790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6"/>
            <a:endCxn id="13" idx="1"/>
          </p:cNvCxnSpPr>
          <p:nvPr/>
        </p:nvCxnSpPr>
        <p:spPr>
          <a:xfrm>
            <a:off x="5931865" y="3974099"/>
            <a:ext cx="2653191" cy="131078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7" idx="5"/>
          </p:cNvCxnSpPr>
          <p:nvPr/>
        </p:nvCxnSpPr>
        <p:spPr>
          <a:xfrm>
            <a:off x="8644575" y="4325824"/>
            <a:ext cx="224462" cy="78166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7" idx="4"/>
            <a:endCxn id="11" idx="7"/>
          </p:cNvCxnSpPr>
          <p:nvPr/>
        </p:nvCxnSpPr>
        <p:spPr>
          <a:xfrm flipH="1">
            <a:off x="7415693" y="4480799"/>
            <a:ext cx="753599" cy="8465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7" idx="3"/>
            <a:endCxn id="9" idx="7"/>
          </p:cNvCxnSpPr>
          <p:nvPr/>
        </p:nvCxnSpPr>
        <p:spPr>
          <a:xfrm flipH="1">
            <a:off x="5274763" y="4325824"/>
            <a:ext cx="2419245" cy="95906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/>
          <p:cNvSpPr/>
          <p:nvPr/>
        </p:nvSpPr>
        <p:spPr>
          <a:xfrm>
            <a:off x="5636037" y="3271942"/>
            <a:ext cx="2381806" cy="470822"/>
          </a:xfrm>
          <a:prstGeom prst="arc">
            <a:avLst>
              <a:gd name="adj1" fmla="val 10729007"/>
              <a:gd name="adj2" fmla="val 21400169"/>
            </a:avLst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rot="21372099" flipV="1">
            <a:off x="5822429" y="3459516"/>
            <a:ext cx="2077718" cy="387126"/>
          </a:xfrm>
          <a:prstGeom prst="arc">
            <a:avLst>
              <a:gd name="adj1" fmla="val 10955031"/>
              <a:gd name="adj2" fmla="val 20796985"/>
            </a:avLst>
          </a:prstGeom>
          <a:ln w="190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5905693" y="2871832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0.05</a:t>
            </a:r>
          </a:p>
        </p:txBody>
      </p:sp>
      <p:sp>
        <p:nvSpPr>
          <p:cNvPr id="40" name="Arc 39"/>
          <p:cNvSpPr/>
          <p:nvPr/>
        </p:nvSpPr>
        <p:spPr>
          <a:xfrm rot="15080234">
            <a:off x="4517294" y="2967426"/>
            <a:ext cx="645798" cy="749658"/>
          </a:xfrm>
          <a:prstGeom prst="arc">
            <a:avLst>
              <a:gd name="adj1" fmla="val 12071043"/>
              <a:gd name="adj2" fmla="val 7946113"/>
            </a:avLst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/>
          <p:cNvSpPr/>
          <p:nvPr/>
        </p:nvSpPr>
        <p:spPr>
          <a:xfrm rot="19409921">
            <a:off x="8384287" y="3047731"/>
            <a:ext cx="645798" cy="749658"/>
          </a:xfrm>
          <a:prstGeom prst="arc">
            <a:avLst>
              <a:gd name="adj1" fmla="val 12500091"/>
              <a:gd name="adj2" fmla="val 6793222"/>
            </a:avLst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855769" y="3022450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0.95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9410" y="3422320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84808" y="2871021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81523" y="4476201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25439" y="4303163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21932" y="3972228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5164" y="4653041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56613" y="4528809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63181" y="4364993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0.5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3164515" y="3733139"/>
            <a:ext cx="1112244" cy="18189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83737" y="3653079"/>
            <a:ext cx="1623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Transition probabilities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3181904" y="4887540"/>
            <a:ext cx="1112244" cy="18189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701126" y="4807480"/>
            <a:ext cx="1623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Emission probabilities</a:t>
            </a:r>
          </a:p>
        </p:txBody>
      </p:sp>
    </p:spTree>
    <p:extLst>
      <p:ext uri="{BB962C8B-B14F-4D97-AF65-F5344CB8AC3E}">
        <p14:creationId xmlns:p14="http://schemas.microsoft.com/office/powerpoint/2010/main" val="39257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Markov?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7182" y="3794191"/>
                <a:ext cx="11000874" cy="2558259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Arial"/>
                  <a:buChar char="•"/>
                </a:pPr>
                <a:r>
                  <a:rPr lang="en-US" dirty="0" smtClean="0">
                    <a:cs typeface="Gill Sans"/>
                  </a:rPr>
                  <a:t>Generally </a:t>
                </a:r>
                <a:r>
                  <a:rPr lang="en-US" dirty="0">
                    <a:cs typeface="Gill Sans"/>
                  </a:rPr>
                  <a:t>used to model </a:t>
                </a:r>
                <a:r>
                  <a:rPr lang="en-US" dirty="0">
                    <a:solidFill>
                      <a:srgbClr val="0000CC"/>
                    </a:solidFill>
                    <a:cs typeface="Gill Sans"/>
                  </a:rPr>
                  <a:t>sequential</a:t>
                </a:r>
                <a:r>
                  <a:rPr lang="en-US" dirty="0">
                    <a:cs typeface="Gill Sans"/>
                  </a:rPr>
                  <a:t> data (e.g. time </a:t>
                </a:r>
                <a:r>
                  <a:rPr lang="en-US" dirty="0" smtClean="0">
                    <a:cs typeface="Gill Sans"/>
                  </a:rPr>
                  <a:t>series, </a:t>
                </a:r>
                <a:r>
                  <a:rPr lang="en-US" dirty="0" smtClean="0">
                    <a:solidFill>
                      <a:srgbClr val="0000CC"/>
                    </a:solidFill>
                    <a:cs typeface="Gill Sans"/>
                  </a:rPr>
                  <a:t>genome</a:t>
                </a:r>
                <a:r>
                  <a:rPr lang="en-US" dirty="0" smtClean="0">
                    <a:cs typeface="Gill Sans"/>
                  </a:rPr>
                  <a:t>)</a:t>
                </a:r>
                <a:endParaRPr lang="en-US" dirty="0">
                  <a:cs typeface="Gill Sans"/>
                </a:endParaRPr>
              </a:p>
              <a:p>
                <a:pPr marL="285750" indent="-285750">
                  <a:buFont typeface="Arial"/>
                  <a:buChar char="•"/>
                </a:pPr>
                <a:r>
                  <a:rPr lang="en-US" dirty="0">
                    <a:cs typeface="Gill Sans"/>
                  </a:rPr>
                  <a:t>The state </a:t>
                </a:r>
                <a:r>
                  <a:rPr lang="en-US" dirty="0" smtClean="0">
                    <a:cs typeface="Gill Sans"/>
                  </a:rPr>
                  <a:t>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𝑡</m:t>
                    </m:r>
                  </m:oMath>
                </a14:m>
                <a:r>
                  <a:rPr lang="en-US" dirty="0" smtClean="0">
                    <a:cs typeface="Gill San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Gill Sans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cs typeface="Gill Sans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Gill Sans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>
                    <a:cs typeface="Gill Sans"/>
                  </a:rPr>
                  <a:t>, depends only on the </a:t>
                </a:r>
                <a:r>
                  <a:rPr lang="en-US" dirty="0">
                    <a:cs typeface="Gill Sans"/>
                  </a:rPr>
                  <a:t>state at </a:t>
                </a:r>
                <a:r>
                  <a:rPr lang="en-US" dirty="0" smtClean="0">
                    <a:cs typeface="Gill Sans"/>
                  </a:rPr>
                  <a:t>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−1</m:t>
                    </m:r>
                  </m:oMath>
                </a14:m>
                <a:r>
                  <a:rPr lang="en-US" dirty="0" smtClean="0">
                    <a:cs typeface="Gill San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Gill Sans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cs typeface="Gill Sans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Gill Sans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Gill Sans"/>
                          </a:rPr>
                          <m:t>−1</m:t>
                        </m:r>
                      </m:sub>
                    </m:sSub>
                  </m:oMath>
                </a14:m>
                <a:endParaRPr lang="en-US" dirty="0">
                  <a:cs typeface="Gill Sans"/>
                </a:endParaRPr>
              </a:p>
              <a:p>
                <a:pPr marL="285750" indent="-285750">
                  <a:buFont typeface="Arial"/>
                  <a:buChar char="•"/>
                </a:pPr>
                <a:r>
                  <a:rPr lang="en-US" dirty="0" smtClean="0">
                    <a:cs typeface="Gill Sans"/>
                    <a:sym typeface="Wingdings" panose="05000000000000000000" pitchFamily="2" charset="2"/>
                  </a:rPr>
                  <a:t> T</a:t>
                </a:r>
                <a:r>
                  <a:rPr lang="en-US" dirty="0" smtClean="0">
                    <a:cs typeface="Gill Sans"/>
                  </a:rPr>
                  <a:t>he current state depends only on the previous state, not the entire history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dirty="0" smtClean="0">
                    <a:cs typeface="Gill Sans"/>
                    <a:sym typeface="Wingdings" panose="05000000000000000000" pitchFamily="2" charset="2"/>
                  </a:rPr>
                  <a:t> “</a:t>
                </a:r>
                <a:r>
                  <a:rPr lang="en-US" dirty="0" smtClean="0">
                    <a:solidFill>
                      <a:srgbClr val="0000CC"/>
                    </a:solidFill>
                    <a:cs typeface="Gill Sans"/>
                    <a:sym typeface="Wingdings" panose="05000000000000000000" pitchFamily="2" charset="2"/>
                  </a:rPr>
                  <a:t>Markov</a:t>
                </a:r>
                <a:r>
                  <a:rPr lang="en-US" dirty="0" smtClean="0">
                    <a:cs typeface="Gill Sans"/>
                    <a:sym typeface="Wingdings" panose="05000000000000000000" pitchFamily="2" charset="2"/>
                  </a:rPr>
                  <a:t>” property</a:t>
                </a:r>
                <a:endParaRPr lang="en-US" dirty="0" smtClean="0">
                  <a:cs typeface="Gill Sans"/>
                </a:endParaRPr>
              </a:p>
              <a:p>
                <a:pPr marL="285750" indent="-285750">
                  <a:buFont typeface="Arial"/>
                  <a:buChar char="•"/>
                </a:pPr>
                <a:r>
                  <a:rPr lang="en-US" dirty="0" smtClean="0">
                    <a:cs typeface="Gill Sans"/>
                  </a:rPr>
                  <a:t>The observation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𝑡</m:t>
                    </m:r>
                  </m:oMath>
                </a14:m>
                <a:r>
                  <a:rPr lang="en-US" dirty="0" smtClean="0">
                    <a:cs typeface="Gill San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Gill Sans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Gill Sans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Gill Sans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>
                    <a:cs typeface="Gill Sans"/>
                  </a:rPr>
                  <a:t>, depends only on the hidden state at that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Gill Sans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Gill Sans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Gill Sans"/>
                          </a:rPr>
                          <m:t>𝑡</m:t>
                        </m:r>
                      </m:sub>
                    </m:sSub>
                  </m:oMath>
                </a14:m>
                <a:endParaRPr lang="en-US" dirty="0">
                  <a:cs typeface="Gill Sans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7182" y="3794191"/>
                <a:ext cx="11000874" cy="2558259"/>
              </a:xfrm>
              <a:blipFill>
                <a:blip r:embed="rId2"/>
                <a:stretch>
                  <a:fillRect l="-776" t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453" y="1511165"/>
            <a:ext cx="1669613" cy="217049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76061" y="1654173"/>
            <a:ext cx="9540798" cy="1580575"/>
            <a:chOff x="918481" y="4174918"/>
            <a:chExt cx="9540798" cy="1580575"/>
          </a:xfrm>
        </p:grpSpPr>
        <p:sp>
          <p:nvSpPr>
            <p:cNvPr id="10" name="TextBox 9"/>
            <p:cNvSpPr txBox="1"/>
            <p:nvPr/>
          </p:nvSpPr>
          <p:spPr>
            <a:xfrm>
              <a:off x="918481" y="4335865"/>
              <a:ext cx="20694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Gill Sans"/>
                </a:rPr>
                <a:t>States (hidden)</a:t>
              </a:r>
              <a:endParaRPr lang="en-US" sz="2400" dirty="0">
                <a:cs typeface="Gill San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18481" y="5208177"/>
              <a:ext cx="21785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Gill Sans"/>
                </a:rPr>
                <a:t>Data (observed)</a:t>
              </a:r>
              <a:endParaRPr lang="en-US" sz="2400" dirty="0">
                <a:cs typeface="Gill San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>
                <a:xfrm>
                  <a:off x="4376791" y="4201506"/>
                  <a:ext cx="904126" cy="576000"/>
                </a:xfrm>
                <a:prstGeom prst="ellipse">
                  <a:avLst/>
                </a:prstGeom>
                <a:noFill/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Oval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6791" y="4201506"/>
                  <a:ext cx="904126" cy="5760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/>
                <p:cNvSpPr/>
                <p:nvPr/>
              </p:nvSpPr>
              <p:spPr>
                <a:xfrm>
                  <a:off x="6337976" y="4201506"/>
                  <a:ext cx="904126" cy="576000"/>
                </a:xfrm>
                <a:prstGeom prst="ellipse">
                  <a:avLst/>
                </a:prstGeom>
                <a:noFill/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Oval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7976" y="4201506"/>
                  <a:ext cx="904126" cy="57600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/>
                <p:cNvSpPr/>
                <p:nvPr/>
              </p:nvSpPr>
              <p:spPr>
                <a:xfrm>
                  <a:off x="8299161" y="4201506"/>
                  <a:ext cx="904126" cy="576000"/>
                </a:xfrm>
                <a:prstGeom prst="ellipse">
                  <a:avLst/>
                </a:prstGeom>
                <a:noFill/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Oval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99161" y="4201506"/>
                  <a:ext cx="904126" cy="57600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val 14"/>
                <p:cNvSpPr/>
                <p:nvPr/>
              </p:nvSpPr>
              <p:spPr>
                <a:xfrm>
                  <a:off x="4376791" y="5179493"/>
                  <a:ext cx="904126" cy="576000"/>
                </a:xfrm>
                <a:prstGeom prst="ellipse">
                  <a:avLst/>
                </a:prstGeom>
                <a:noFill/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Oval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6791" y="5179493"/>
                  <a:ext cx="904126" cy="57600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/>
                <p:cNvSpPr/>
                <p:nvPr/>
              </p:nvSpPr>
              <p:spPr>
                <a:xfrm>
                  <a:off x="6337976" y="5179493"/>
                  <a:ext cx="904126" cy="576000"/>
                </a:xfrm>
                <a:prstGeom prst="ellipse">
                  <a:avLst/>
                </a:prstGeom>
                <a:noFill/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Oval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7976" y="5179493"/>
                  <a:ext cx="904126" cy="57600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val 16"/>
                <p:cNvSpPr/>
                <p:nvPr/>
              </p:nvSpPr>
              <p:spPr>
                <a:xfrm>
                  <a:off x="8299161" y="5179493"/>
                  <a:ext cx="904126" cy="576000"/>
                </a:xfrm>
                <a:prstGeom prst="ellipse">
                  <a:avLst/>
                </a:prstGeom>
                <a:noFill/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Oval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99161" y="5179493"/>
                  <a:ext cx="904126" cy="57600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>
              <a:endCxn id="12" idx="2"/>
            </p:cNvCxnSpPr>
            <p:nvPr/>
          </p:nvCxnSpPr>
          <p:spPr>
            <a:xfrm flipV="1">
              <a:off x="3735956" y="4489506"/>
              <a:ext cx="640835" cy="190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280917" y="4489506"/>
              <a:ext cx="1057059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7242102" y="4489506"/>
              <a:ext cx="1057059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4" idx="6"/>
            </p:cNvCxnSpPr>
            <p:nvPr/>
          </p:nvCxnSpPr>
          <p:spPr>
            <a:xfrm flipV="1">
              <a:off x="9203287" y="4487606"/>
              <a:ext cx="746182" cy="190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4"/>
              <a:endCxn id="15" idx="0"/>
            </p:cNvCxnSpPr>
            <p:nvPr/>
          </p:nvCxnSpPr>
          <p:spPr>
            <a:xfrm>
              <a:off x="4828854" y="4777506"/>
              <a:ext cx="0" cy="401987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3" idx="4"/>
              <a:endCxn id="16" idx="0"/>
            </p:cNvCxnSpPr>
            <p:nvPr/>
          </p:nvCxnSpPr>
          <p:spPr>
            <a:xfrm>
              <a:off x="6790039" y="4777506"/>
              <a:ext cx="0" cy="401987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4" idx="4"/>
              <a:endCxn id="17" idx="0"/>
            </p:cNvCxnSpPr>
            <p:nvPr/>
          </p:nvCxnSpPr>
          <p:spPr>
            <a:xfrm>
              <a:off x="8751224" y="4777506"/>
              <a:ext cx="0" cy="401987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197265" y="417491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061413" y="4185936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93794" y="5179493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061413" y="5164003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56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88094"/>
                <a:ext cx="10515600" cy="468941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focus on the following problem: given a sequence of observations, what is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most likely sequence of states</a:t>
                </a:r>
                <a:r>
                  <a:rPr lang="en-US" dirty="0" smtClean="0"/>
                  <a:t>?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Formally, the number of states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and the number of possible observations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In the example,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 smtClean="0"/>
                  <a:t> (normal, depressed)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 smtClean="0"/>
                  <a:t> (juice, beer, vodka)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transition probabilities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>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In the example,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r>
                  <a:rPr lang="en-US" dirty="0" smtClean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emission probabilities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sz="1800" dirty="0" smtClean="0"/>
                  <a:t>In the example,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(1)=0.6</m:t>
                    </m:r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(2)=0.3</m:t>
                    </m:r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(3)=0.1</m:t>
                    </m:r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(1)=0.1</m:t>
                    </m:r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(2)=0.4</m:t>
                    </m:r>
                  </m:oMath>
                </a14:m>
                <a:r>
                  <a:rPr lang="en-US" sz="1800" dirty="0" smtClean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(3)=0.5</m:t>
                    </m:r>
                  </m:oMath>
                </a14:m>
                <a:endParaRPr lang="en-US" sz="1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88094"/>
                <a:ext cx="10515600" cy="4689416"/>
              </a:xfrm>
              <a:blipFill>
                <a:blip r:embed="rId2"/>
                <a:stretch>
                  <a:fillRect l="-754" t="-182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06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67545"/>
                <a:ext cx="10515600" cy="478512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number of time points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In the example,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hidden states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and the observations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,</a:t>
                </a:r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probabilities to be in each state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In the example,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most likely sequence of </a:t>
                </a:r>
                <a:r>
                  <a:rPr lang="en-US" dirty="0" smtClean="0"/>
                  <a:t>states is obtained </a:t>
                </a:r>
                <a:br>
                  <a:rPr lang="en-US" dirty="0" smtClean="0"/>
                </a:br>
                <a:r>
                  <a:rPr lang="en-US" dirty="0" smtClean="0"/>
                  <a:t>by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Viterbi</a:t>
                </a:r>
                <a:r>
                  <a:rPr lang="en-US" dirty="0" smtClean="0"/>
                  <a:t> </a:t>
                </a:r>
                <a:r>
                  <a:rPr lang="en-US" dirty="0" smtClean="0"/>
                  <a:t>algorithm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67545"/>
                <a:ext cx="10515600" cy="4785128"/>
              </a:xfrm>
              <a:blipFill>
                <a:blip r:embed="rId2"/>
                <a:stretch>
                  <a:fillRect l="-754" t="-1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48" y="3744321"/>
            <a:ext cx="1738901" cy="260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4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naïve solution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Before learning the Viterbi algorithm, is there a trivial solution?</a:t>
                </a:r>
              </a:p>
              <a:p>
                <a:r>
                  <a:rPr lang="en-US" dirty="0" smtClean="0"/>
                  <a:t>Naïve algorithm: go over all sequences of states</a:t>
                </a:r>
              </a:p>
              <a:p>
                <a:r>
                  <a:rPr lang="en-US" dirty="0" smtClean="0"/>
                  <a:t>For each sequence,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 smtClean="0"/>
                  <a:t>, compute its probability: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Select the sequence with the highest probability!</a:t>
                </a:r>
              </a:p>
              <a:p>
                <a:endParaRPr lang="en-US" dirty="0"/>
              </a:p>
              <a:p>
                <a:r>
                  <a:rPr lang="en-US" dirty="0" smtClean="0"/>
                  <a:t>This is simple, but the number of sequences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Thus, the running time increases exponentially with the sequence length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2001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Viterbi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2149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For each time step and for each possible state (at that time step):</a:t>
                </a:r>
              </a:p>
              <a:p>
                <a:r>
                  <a:rPr lang="en-US" dirty="0" smtClean="0"/>
                  <a:t>We keep track of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best path</a:t>
                </a:r>
                <a:r>
                  <a:rPr lang="en-US" dirty="0" smtClean="0"/>
                  <a:t> that lead from the previous to the current step</a:t>
                </a:r>
              </a:p>
              <a:p>
                <a:endParaRPr lang="en-US" dirty="0"/>
              </a:p>
              <a:p>
                <a:r>
                  <a:rPr lang="en-US" dirty="0" smtClean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as the </a:t>
                </a:r>
                <a:r>
                  <a:rPr lang="en-US" dirty="0" smtClean="0">
                    <a:solidFill>
                      <a:srgbClr val="660033"/>
                    </a:solidFill>
                  </a:rPr>
                  <a:t>probability of the best path ending at state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>
                    <a:solidFill>
                      <a:srgbClr val="660033"/>
                    </a:solidFill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Key point: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=1,…,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In words: the best probability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and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/>
                  <a:t> is obtained by looking at the best path to all possible states at the previous time step</a:t>
                </a:r>
              </a:p>
              <a:p>
                <a:r>
                  <a:rPr lang="en-US" dirty="0" smtClean="0"/>
                  <a:t>We then keep track of the previous state that led to the best probability, and eventually take the path that maximizes the probability at the last time step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21499"/>
              </a:xfrm>
              <a:blipFill>
                <a:blip r:embed="rId2"/>
                <a:stretch>
                  <a:fillRect l="-812" t="-1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89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1454" y="1528939"/>
                <a:ext cx="10515600" cy="150301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Each cell in the table 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To start,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=1,…,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1454" y="1528939"/>
                <a:ext cx="10515600" cy="1503019"/>
              </a:xfrm>
              <a:blipFill>
                <a:blip r:embed="rId2"/>
                <a:stretch>
                  <a:fillRect l="-812" t="-5691" b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769396"/>
              </p:ext>
            </p:extLst>
          </p:nvPr>
        </p:nvGraphicFramePr>
        <p:xfrm>
          <a:off x="1445848" y="3609272"/>
          <a:ext cx="9671330" cy="24366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7866">
                  <a:extLst>
                    <a:ext uri="{9D8B030D-6E8A-4147-A177-3AD203B41FA5}">
                      <a16:colId xmlns:a16="http://schemas.microsoft.com/office/drawing/2014/main" val="288628198"/>
                    </a:ext>
                  </a:extLst>
                </a:gridCol>
                <a:gridCol w="1780673">
                  <a:extLst>
                    <a:ext uri="{9D8B030D-6E8A-4147-A177-3AD203B41FA5}">
                      <a16:colId xmlns:a16="http://schemas.microsoft.com/office/drawing/2014/main" val="1796688680"/>
                    </a:ext>
                  </a:extLst>
                </a:gridCol>
                <a:gridCol w="2877954">
                  <a:extLst>
                    <a:ext uri="{9D8B030D-6E8A-4147-A177-3AD203B41FA5}">
                      <a16:colId xmlns:a16="http://schemas.microsoft.com/office/drawing/2014/main" val="1532354113"/>
                    </a:ext>
                  </a:extLst>
                </a:gridCol>
                <a:gridCol w="3214837">
                  <a:extLst>
                    <a:ext uri="{9D8B030D-6E8A-4147-A177-3AD203B41FA5}">
                      <a16:colId xmlns:a16="http://schemas.microsoft.com/office/drawing/2014/main" val="1945932130"/>
                    </a:ext>
                  </a:extLst>
                </a:gridCol>
              </a:tblGrid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058245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Observation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332734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r>
                        <a:rPr lang="en-US" baseline="0" dirty="0" smtClean="0"/>
                        <a:t> 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0.9*0.3=0.27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0.27*0.95*0.6=0.1539</a:t>
                      </a:r>
                    </a:p>
                    <a:p>
                      <a:pPr algn="ctr"/>
                      <a:r>
                        <a:rPr lang="en-US" dirty="0" smtClean="0"/>
                        <a:t>(0.27*0.95&gt;0.04*0.3)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0.1539*0.95*0.6=0.0877</a:t>
                      </a:r>
                    </a:p>
                    <a:p>
                      <a:pPr algn="ctr"/>
                      <a:r>
                        <a:rPr lang="en-US" dirty="0" smtClean="0"/>
                        <a:t>(0.1539*0.95&gt;0.0028*0.3)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600310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 D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0.1*0.4=0.04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0.04*0.7*0.1=0.0028</a:t>
                      </a:r>
                    </a:p>
                    <a:p>
                      <a:pPr algn="ctr"/>
                      <a:r>
                        <a:rPr lang="en-US" dirty="0" smtClean="0"/>
                        <a:t>(0.27*0.05&lt;0.04*0.7)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0.1539*0.05*0.1=0.0008</a:t>
                      </a:r>
                    </a:p>
                    <a:p>
                      <a:pPr algn="ctr"/>
                      <a:r>
                        <a:rPr lang="en-US" dirty="0" smtClean="0"/>
                        <a:t>(0.1539*0.05&gt;0.0028*0.7)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775368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4822257" y="5091764"/>
            <a:ext cx="543096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822257" y="5715802"/>
            <a:ext cx="543096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688981" y="5091764"/>
            <a:ext cx="543096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7757962" y="5255394"/>
            <a:ext cx="474115" cy="46040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20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1454" y="1528939"/>
                <a:ext cx="10515600" cy="466637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Each cell in the table 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=1,…,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Continue until the last step…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1454" y="1528939"/>
                <a:ext cx="10515600" cy="4666378"/>
              </a:xfrm>
              <a:blipFill>
                <a:blip r:embed="rId2"/>
                <a:stretch>
                  <a:fillRect l="-812" t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548109"/>
              </p:ext>
            </p:extLst>
          </p:nvPr>
        </p:nvGraphicFramePr>
        <p:xfrm>
          <a:off x="1260333" y="2408129"/>
          <a:ext cx="10097477" cy="24366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6871">
                  <a:extLst>
                    <a:ext uri="{9D8B030D-6E8A-4147-A177-3AD203B41FA5}">
                      <a16:colId xmlns:a16="http://schemas.microsoft.com/office/drawing/2014/main" val="288628198"/>
                    </a:ext>
                  </a:extLst>
                </a:gridCol>
                <a:gridCol w="1472665">
                  <a:extLst>
                    <a:ext uri="{9D8B030D-6E8A-4147-A177-3AD203B41FA5}">
                      <a16:colId xmlns:a16="http://schemas.microsoft.com/office/drawing/2014/main" val="1796688680"/>
                    </a:ext>
                  </a:extLst>
                </a:gridCol>
                <a:gridCol w="3631449">
                  <a:extLst>
                    <a:ext uri="{9D8B030D-6E8A-4147-A177-3AD203B41FA5}">
                      <a16:colId xmlns:a16="http://schemas.microsoft.com/office/drawing/2014/main" val="1532354113"/>
                    </a:ext>
                  </a:extLst>
                </a:gridCol>
                <a:gridCol w="3356492">
                  <a:extLst>
                    <a:ext uri="{9D8B030D-6E8A-4147-A177-3AD203B41FA5}">
                      <a16:colId xmlns:a16="http://schemas.microsoft.com/office/drawing/2014/main" val="1945932130"/>
                    </a:ext>
                  </a:extLst>
                </a:gridCol>
              </a:tblGrid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058245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Observation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332734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r>
                        <a:rPr lang="en-US" baseline="0" dirty="0" smtClean="0"/>
                        <a:t> 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0.0877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0.0877*0.95*0.1=0.0083</a:t>
                      </a:r>
                    </a:p>
                    <a:p>
                      <a:pPr algn="ctr"/>
                      <a:r>
                        <a:rPr lang="en-US" dirty="0" smtClean="0"/>
                        <a:t>(0.0877*0.95&gt;0.0008*0.3)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0.0083*0.95*0.3=0.0024</a:t>
                      </a:r>
                    </a:p>
                    <a:p>
                      <a:pPr algn="ctr"/>
                      <a:r>
                        <a:rPr lang="en-US" dirty="0" smtClean="0"/>
                        <a:t>(0.008*0.95&gt;0.002*0.3)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600310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 D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0.0008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0.0877*0.05*0.5=0.0022</a:t>
                      </a:r>
                    </a:p>
                    <a:p>
                      <a:pPr algn="ctr"/>
                      <a:r>
                        <a:rPr lang="en-US" dirty="0" smtClean="0"/>
                        <a:t>(0.0877*0.05&gt;0.0008*0.7)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0.0022*0.7*0.4=0.0006</a:t>
                      </a:r>
                    </a:p>
                    <a:p>
                      <a:pPr algn="ctr"/>
                      <a:r>
                        <a:rPr lang="en-US" dirty="0" smtClean="0"/>
                        <a:t>(0.0083*0.05&lt;0.0022*0.7)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775368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4149355" y="3885687"/>
            <a:ext cx="543096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187089" y="4048019"/>
            <a:ext cx="505362" cy="45543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689401" y="3885687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7689401" y="4503453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8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5043351"/>
            <a:ext cx="10515600" cy="848395"/>
          </a:xfrm>
        </p:spPr>
        <p:txBody>
          <a:bodyPr/>
          <a:lstStyle/>
          <a:p>
            <a:r>
              <a:rPr lang="en-US" dirty="0" smtClean="0"/>
              <a:t>At the last time step, start from the state with the highest probability, and walk back along the arrows to generate the best path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502929"/>
              </p:ext>
            </p:extLst>
          </p:nvPr>
        </p:nvGraphicFramePr>
        <p:xfrm>
          <a:off x="2537717" y="1914821"/>
          <a:ext cx="6750915" cy="23130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8000">
                  <a:extLst>
                    <a:ext uri="{9D8B030D-6E8A-4147-A177-3AD203B41FA5}">
                      <a16:colId xmlns:a16="http://schemas.microsoft.com/office/drawing/2014/main" val="288628198"/>
                    </a:ext>
                  </a:extLst>
                </a:gridCol>
                <a:gridCol w="1734305">
                  <a:extLst>
                    <a:ext uri="{9D8B030D-6E8A-4147-A177-3AD203B41FA5}">
                      <a16:colId xmlns:a16="http://schemas.microsoft.com/office/drawing/2014/main" val="1806162106"/>
                    </a:ext>
                  </a:extLst>
                </a:gridCol>
                <a:gridCol w="1734305">
                  <a:extLst>
                    <a:ext uri="{9D8B030D-6E8A-4147-A177-3AD203B41FA5}">
                      <a16:colId xmlns:a16="http://schemas.microsoft.com/office/drawing/2014/main" val="3758432580"/>
                    </a:ext>
                  </a:extLst>
                </a:gridCol>
                <a:gridCol w="1734305">
                  <a:extLst>
                    <a:ext uri="{9D8B030D-6E8A-4147-A177-3AD203B41FA5}">
                      <a16:colId xmlns:a16="http://schemas.microsoft.com/office/drawing/2014/main" val="3551649580"/>
                    </a:ext>
                  </a:extLst>
                </a:gridCol>
              </a:tblGrid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058245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Observation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332734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r>
                        <a:rPr lang="en-US" baseline="0" dirty="0" smtClean="0"/>
                        <a:t> 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2.16</a:t>
                      </a:r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∙10</a:t>
                      </a:r>
                      <a:r>
                        <a:rPr lang="en-US" baseline="30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6.16</a:t>
                      </a:r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∙10</a:t>
                      </a:r>
                      <a:r>
                        <a:rPr lang="en-US" baseline="30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3.51</a:t>
                      </a:r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∙10</a:t>
                      </a:r>
                      <a:r>
                        <a:rPr lang="en-US" baseline="30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600310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 D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1.03</a:t>
                      </a:r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∙10</a:t>
                      </a:r>
                      <a:r>
                        <a:rPr lang="en-US" baseline="30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4.32</a:t>
                      </a:r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∙10</a:t>
                      </a:r>
                      <a:r>
                        <a:rPr lang="en-US" baseline="30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3.08</a:t>
                      </a:r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∙10</a:t>
                      </a:r>
                      <a:r>
                        <a:rPr lang="en-US" baseline="30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-9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775368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7268161" y="3382253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7366571" y="3534310"/>
            <a:ext cx="549590" cy="4246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499293" y="3382253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5597703" y="3534310"/>
            <a:ext cx="549590" cy="4246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641366" y="3034085"/>
            <a:ext cx="1467503" cy="635107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261" y="5022803"/>
            <a:ext cx="10515600" cy="117251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reconstructed path is called the Viterbi path, and it has the highest probability among all paths</a:t>
            </a:r>
          </a:p>
          <a:p>
            <a:r>
              <a:rPr lang="en-US" dirty="0" smtClean="0"/>
              <a:t>The diagram is also called “Trellis diagram”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986648"/>
              </p:ext>
            </p:extLst>
          </p:nvPr>
        </p:nvGraphicFramePr>
        <p:xfrm>
          <a:off x="644041" y="1719611"/>
          <a:ext cx="10790040" cy="2891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4000">
                  <a:extLst>
                    <a:ext uri="{9D8B030D-6E8A-4147-A177-3AD203B41FA5}">
                      <a16:colId xmlns:a16="http://schemas.microsoft.com/office/drawing/2014/main" val="288628198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3653867800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2127492391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3375359612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4046623766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1370066442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353164211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1181068461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549193280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1806162106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3811548507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3758432580"/>
                    </a:ext>
                  </a:extLst>
                </a:gridCol>
                <a:gridCol w="782170">
                  <a:extLst>
                    <a:ext uri="{9D8B030D-6E8A-4147-A177-3AD203B41FA5}">
                      <a16:colId xmlns:a16="http://schemas.microsoft.com/office/drawing/2014/main" val="3551649580"/>
                    </a:ext>
                  </a:extLst>
                </a:gridCol>
              </a:tblGrid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058245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Observation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332734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r>
                        <a:rPr lang="en-US" baseline="0" dirty="0" smtClean="0"/>
                        <a:t> N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600310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 D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775368"/>
                  </a:ext>
                </a:extLst>
              </a:tr>
              <a:tr h="57825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Viterbi path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0783542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H="1">
            <a:off x="10304980" y="3197318"/>
            <a:ext cx="816718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10417996" y="3361938"/>
            <a:ext cx="703702" cy="41204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9457613" y="3199374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9556023" y="3361938"/>
            <a:ext cx="549590" cy="4246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8688636" y="3197318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8044665" y="3197318"/>
            <a:ext cx="416955" cy="42945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958443" y="3753782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8719458" y="3753782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7197170" y="3207935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197170" y="3764399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367793" y="3217523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367793" y="3773987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557667" y="3197318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5557667" y="3753782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766791" y="3181692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766791" y="3738156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3995166" y="3188110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4028636" y="3313544"/>
            <a:ext cx="549590" cy="4246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3202586" y="3186923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3236056" y="3312357"/>
            <a:ext cx="549590" cy="4246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2416622" y="3178129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2416622" y="3734593"/>
            <a:ext cx="64800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23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AC546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Running time: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We need to compute the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𝐾𝑇</m:t>
                    </m:r>
                  </m:oMath>
                </a14:m>
                <a:r>
                  <a:rPr lang="en-US" dirty="0" smtClean="0"/>
                  <a:t> cells in the table</a:t>
                </a:r>
              </a:p>
              <a:p>
                <a:r>
                  <a:rPr lang="en-US" dirty="0" smtClean="0"/>
                  <a:t>Each computation takes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operations (going over all states in the previous time)</a:t>
                </a:r>
              </a:p>
              <a:p>
                <a:r>
                  <a:rPr lang="en-US" dirty="0" smtClean="0"/>
                  <a:t>We thus eliminated the exponential dependence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!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872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mtClean="0"/>
                  <a:t>The </a:t>
                </a:r>
                <a:r>
                  <a:rPr lang="en-US" dirty="0" smtClean="0"/>
                  <a:t>values of the probabilities become very small extremely fast</a:t>
                </a:r>
              </a:p>
              <a:p>
                <a:r>
                  <a:rPr lang="en-US" dirty="0" smtClean="0"/>
                  <a:t>The avoid that, we can use their logarithm: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f>
                                  <m:fPr>
                                    <m:type m:val="noBar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=1,…,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den>
                                </m:f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b="0" dirty="0" smtClean="0"/>
                  <a:t>, or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=1,…,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func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forward-backward</a:t>
                </a:r>
                <a:r>
                  <a:rPr lang="en-US" dirty="0" smtClean="0"/>
                  <a:t> algorithm answers a bit different question:</a:t>
                </a:r>
              </a:p>
              <a:p>
                <a:r>
                  <a:rPr lang="en-US" dirty="0" smtClean="0"/>
                  <a:t>Given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all observations</a:t>
                </a:r>
                <a:r>
                  <a:rPr lang="en-US" dirty="0" smtClean="0"/>
                  <a:t>, what is the probability to be at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r>
                  <a:rPr lang="en-US" dirty="0" smtClean="0"/>
                  <a:t>This focuses on a single time step, not the entire sequence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25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it related to imputation?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4388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How can we create an HMM for imputation?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time </a:t>
                </a:r>
                <a:r>
                  <a:rPr lang="en-US" dirty="0" smtClean="0"/>
                  <a:t>corresponds to coordinates along the genome (SNPs)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Assume 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reference phased haplotypes (</a:t>
                </a:r>
                <a:r>
                  <a:rPr lang="en-US" b="1" dirty="0" smtClean="0"/>
                  <a:t>sequenced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Assume that we already phased the target genome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hidden state at each SNP is the identity of the reference haplotype most similar to the present SNP</a:t>
                </a:r>
              </a:p>
              <a:p>
                <a:r>
                  <a:rPr lang="en-US" dirty="0" smtClean="0"/>
                  <a:t>Transitions are due to </a:t>
                </a:r>
                <a:r>
                  <a:rPr lang="en-US" dirty="0" err="1" smtClean="0"/>
                  <a:t>recombinations</a:t>
                </a:r>
                <a:r>
                  <a:rPr lang="en-US" dirty="0" smtClean="0"/>
                  <a:t>, and emissions due to mutations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43885"/>
              </a:xfrm>
              <a:blipFill>
                <a:blip r:embed="rId2"/>
                <a:stretch>
                  <a:fillRect l="-812" t="-1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04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 for imputation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3222174"/>
              </p:ext>
            </p:extLst>
          </p:nvPr>
        </p:nvGraphicFramePr>
        <p:xfrm>
          <a:off x="757918" y="1521571"/>
          <a:ext cx="1064252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3654773578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2585057052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4065439859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4098368714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886256183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3584628692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146900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5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6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7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8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</a:t>
                      </a:r>
                      <a:r>
                        <a:rPr lang="en-US" baseline="0" dirty="0" smtClean="0"/>
                        <a:t> 9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59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11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14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3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2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4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87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Hidden state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58616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757918" y="4514248"/>
            <a:ext cx="10515600" cy="1799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 the HMM, we use only array SNPs</a:t>
            </a:r>
          </a:p>
          <a:p>
            <a:r>
              <a:rPr lang="en-US" dirty="0" smtClean="0"/>
              <a:t>The sequence of hidden states is estimated using Viterbi</a:t>
            </a:r>
          </a:p>
          <a:p>
            <a:r>
              <a:rPr lang="en-US" dirty="0" smtClean="0"/>
              <a:t>The gaps between each SNPs are filled with variants found on the fully sequenced reference haplotype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8669" y="2301411"/>
            <a:ext cx="4448711" cy="287677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4807" y="1929829"/>
            <a:ext cx="4448711" cy="287677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9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 for imputation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131874"/>
              </p:ext>
            </p:extLst>
          </p:nvPr>
        </p:nvGraphicFramePr>
        <p:xfrm>
          <a:off x="757917" y="1784394"/>
          <a:ext cx="10816840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1748196296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3849845140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2104293015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3099323150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1988547810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3867794179"/>
                    </a:ext>
                  </a:extLst>
                </a:gridCol>
                <a:gridCol w="905284">
                  <a:extLst>
                    <a:ext uri="{9D8B030D-6E8A-4147-A177-3AD203B41FA5}">
                      <a16:colId xmlns:a16="http://schemas.microsoft.com/office/drawing/2014/main" val="3545331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59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2 (sequencing)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14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(array)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?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(imputed)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EE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58616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794202" y="4340993"/>
            <a:ext cx="10744271" cy="1799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 each target genome, the two haplotypes are imputed using the HMM</a:t>
            </a:r>
          </a:p>
          <a:p>
            <a:r>
              <a:rPr lang="en-US" dirty="0" smtClean="0"/>
              <a:t>The complete target genotype is obtained by combining the two imputed haplotypes</a:t>
            </a:r>
          </a:p>
        </p:txBody>
      </p:sp>
    </p:spTree>
    <p:extLst>
      <p:ext uri="{BB962C8B-B14F-4D97-AF65-F5344CB8AC3E}">
        <p14:creationId xmlns:p14="http://schemas.microsoft.com/office/powerpoint/2010/main" val="347806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80258"/>
            <a:ext cx="10515600" cy="4351338"/>
          </a:xfrm>
        </p:spPr>
        <p:txBody>
          <a:bodyPr/>
          <a:lstStyle/>
          <a:p>
            <a:r>
              <a:rPr lang="en-US" dirty="0" smtClean="0"/>
              <a:t>The matching reference haplotype is the one with the </a:t>
            </a:r>
            <a:r>
              <a:rPr lang="en-US" dirty="0" smtClean="0">
                <a:solidFill>
                  <a:srgbClr val="0000CC"/>
                </a:solidFill>
              </a:rPr>
              <a:t>lowest time to the most recent common ancestor</a:t>
            </a:r>
            <a:r>
              <a:rPr lang="en-US" dirty="0" smtClean="0"/>
              <a:t> (TMRCA) with the target</a:t>
            </a:r>
          </a:p>
          <a:p>
            <a:r>
              <a:rPr lang="en-US" dirty="0" smtClean="0"/>
              <a:t>When recombination happens, the path to the MRCA breaks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634786" y="5331110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347506" y="5331109"/>
            <a:ext cx="233164" cy="5556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1944" y="6052342"/>
            <a:ext cx="830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3169" y="6050738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Ref 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867950" y="4273617"/>
            <a:ext cx="1255347" cy="8918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4123297" y="4273617"/>
            <a:ext cx="1318733" cy="891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7164" y="4058120"/>
            <a:ext cx="951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TMRCA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45214" y="6050738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2</a:t>
            </a:r>
          </a:p>
        </p:txBody>
      </p:sp>
      <p:sp>
        <p:nvSpPr>
          <p:cNvPr id="24" name="Lightning Bolt 23"/>
          <p:cNvSpPr/>
          <p:nvPr/>
        </p:nvSpPr>
        <p:spPr>
          <a:xfrm>
            <a:off x="3040194" y="4685854"/>
            <a:ext cx="363351" cy="37024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74734" y="5361128"/>
            <a:ext cx="252691" cy="495597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6775398" y="6056448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3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004918" y="5366838"/>
            <a:ext cx="252691" cy="495597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784691" y="5331109"/>
            <a:ext cx="233164" cy="555637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7550354" y="6050738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4</a:t>
            </a: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556005" y="5322628"/>
            <a:ext cx="233164" cy="555637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8321668" y="6042257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5</a:t>
            </a:r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4133164" y="3094535"/>
            <a:ext cx="2623783" cy="11636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 flipV="1">
            <a:off x="6421348" y="3287730"/>
            <a:ext cx="14895" cy="1925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 flipV="1">
            <a:off x="7004918" y="3585681"/>
            <a:ext cx="59000" cy="1579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 flipV="1">
            <a:off x="6775398" y="3094535"/>
            <a:ext cx="1077189" cy="20709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 flipV="1">
            <a:off x="6904234" y="3369924"/>
            <a:ext cx="1768354" cy="17955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Lightning Bolt 116"/>
          <p:cNvSpPr/>
          <p:nvPr/>
        </p:nvSpPr>
        <p:spPr>
          <a:xfrm flipH="1">
            <a:off x="4491563" y="4430888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Arrow Connector 122"/>
          <p:cNvCxnSpPr/>
          <p:nvPr/>
        </p:nvCxnSpPr>
        <p:spPr>
          <a:xfrm flipV="1">
            <a:off x="879709" y="3070865"/>
            <a:ext cx="0" cy="272004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1202076" y="3094535"/>
            <a:ext cx="2149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 (generations)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08791" y="553154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27" name="Straight Connector 126"/>
          <p:cNvCxnSpPr/>
          <p:nvPr/>
        </p:nvCxnSpPr>
        <p:spPr>
          <a:xfrm>
            <a:off x="1921269" y="4267721"/>
            <a:ext cx="194181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47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47084"/>
            <a:ext cx="10515600" cy="4351338"/>
          </a:xfrm>
        </p:spPr>
        <p:txBody>
          <a:bodyPr/>
          <a:lstStyle/>
          <a:p>
            <a:r>
              <a:rPr lang="en-US" dirty="0" err="1" smtClean="0"/>
              <a:t>Recombinations</a:t>
            </a:r>
            <a:r>
              <a:rPr lang="en-US" dirty="0" smtClean="0"/>
              <a:t> change the path taken along the tree</a:t>
            </a:r>
          </a:p>
          <a:p>
            <a:r>
              <a:rPr lang="en-US" dirty="0" smtClean="0"/>
              <a:t>The most recent common ancestor will likely change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472821" y="5299338"/>
            <a:ext cx="233164" cy="55563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008437" y="4512575"/>
            <a:ext cx="252691" cy="495597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9609523" y="4771580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030393" y="4486863"/>
            <a:ext cx="233164" cy="555637"/>
          </a:xfrm>
          <a:prstGeom prst="rect">
            <a:avLst/>
          </a:prstGeom>
        </p:spPr>
      </p:pic>
      <p:cxnSp>
        <p:nvCxnSpPr>
          <p:cNvPr id="35" name="Straight Connector 34"/>
          <p:cNvCxnSpPr>
            <a:stCxn id="34" idx="3"/>
            <a:endCxn id="30" idx="1"/>
          </p:cNvCxnSpPr>
          <p:nvPr/>
        </p:nvCxnSpPr>
        <p:spPr>
          <a:xfrm flipV="1">
            <a:off x="9263557" y="4760374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717943" y="3773488"/>
            <a:ext cx="252691" cy="4955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739899" y="3747776"/>
            <a:ext cx="233164" cy="555637"/>
          </a:xfrm>
          <a:prstGeom prst="rect">
            <a:avLst/>
          </a:prstGeom>
        </p:spPr>
      </p:pic>
      <p:cxnSp>
        <p:nvCxnSpPr>
          <p:cNvPr id="43" name="Straight Connector 42"/>
          <p:cNvCxnSpPr>
            <a:stCxn id="42" idx="3"/>
            <a:endCxn id="41" idx="1"/>
          </p:cNvCxnSpPr>
          <p:nvPr/>
        </p:nvCxnSpPr>
        <p:spPr>
          <a:xfrm flipV="1">
            <a:off x="9973063" y="4021287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0171556" y="4046521"/>
            <a:ext cx="115466" cy="3337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947050" y="3000073"/>
            <a:ext cx="252691" cy="4955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969006" y="2974361"/>
            <a:ext cx="233164" cy="555637"/>
          </a:xfrm>
          <a:prstGeom prst="rect">
            <a:avLst/>
          </a:prstGeom>
        </p:spPr>
      </p:pic>
      <p:cxnSp>
        <p:nvCxnSpPr>
          <p:cNvPr id="47" name="Straight Connector 46"/>
          <p:cNvCxnSpPr>
            <a:stCxn id="46" idx="3"/>
            <a:endCxn id="45" idx="1"/>
          </p:cNvCxnSpPr>
          <p:nvPr/>
        </p:nvCxnSpPr>
        <p:spPr>
          <a:xfrm flipV="1">
            <a:off x="10202170" y="3247872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0561475" y="3270009"/>
            <a:ext cx="146194" cy="419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609523" y="5887913"/>
            <a:ext cx="0" cy="35166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10261128" y="2497554"/>
            <a:ext cx="313482" cy="40011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053868" y="3769180"/>
            <a:ext cx="252691" cy="495597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075824" y="3743468"/>
            <a:ext cx="233164" cy="555637"/>
          </a:xfrm>
          <a:prstGeom prst="rect">
            <a:avLst/>
          </a:prstGeom>
        </p:spPr>
      </p:pic>
      <p:cxnSp>
        <p:nvCxnSpPr>
          <p:cNvPr id="65" name="Straight Connector 64"/>
          <p:cNvCxnSpPr>
            <a:stCxn id="64" idx="3"/>
            <a:endCxn id="63" idx="1"/>
          </p:cNvCxnSpPr>
          <p:nvPr/>
        </p:nvCxnSpPr>
        <p:spPr>
          <a:xfrm flipV="1">
            <a:off x="8308988" y="4016979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622947" y="4042213"/>
            <a:ext cx="273942" cy="338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8314784" y="3282275"/>
            <a:ext cx="325853" cy="39355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9856481" y="5203465"/>
            <a:ext cx="260283" cy="447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10372341" y="4335553"/>
            <a:ext cx="260283" cy="447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10474098" y="3388953"/>
            <a:ext cx="114831" cy="38022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Lightning Bolt 76"/>
          <p:cNvSpPr/>
          <p:nvPr/>
        </p:nvSpPr>
        <p:spPr>
          <a:xfrm>
            <a:off x="9407727" y="4821939"/>
            <a:ext cx="363351" cy="37024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 flipH="1" flipV="1">
            <a:off x="9084597" y="5219154"/>
            <a:ext cx="228518" cy="42035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 flipV="1">
            <a:off x="8465967" y="4211232"/>
            <a:ext cx="291909" cy="437451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596649" y="5021521"/>
            <a:ext cx="233164" cy="55563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309369" y="5021520"/>
            <a:ext cx="233164" cy="555637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323807" y="5742753"/>
            <a:ext cx="830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75032" y="5741149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1</a:t>
            </a: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2829813" y="3964028"/>
            <a:ext cx="1255347" cy="8918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4085160" y="3964028"/>
            <a:ext cx="1318733" cy="891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570857" y="3748263"/>
                <a:ext cx="21460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generations ago</a:t>
                </a: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0857" y="3748263"/>
                <a:ext cx="2146037" cy="400110"/>
              </a:xfrm>
              <a:prstGeom prst="rect">
                <a:avLst/>
              </a:prstGeom>
              <a:blipFill>
                <a:blip r:embed="rId4"/>
                <a:stretch>
                  <a:fillRect t="-9091" r="-2273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Lightning Bolt 57"/>
          <p:cNvSpPr/>
          <p:nvPr/>
        </p:nvSpPr>
        <p:spPr>
          <a:xfrm flipH="1">
            <a:off x="4540531" y="4191617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61774" y="4082968"/>
            <a:ext cx="562203" cy="65401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023977" y="3088360"/>
            <a:ext cx="3244221" cy="986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009401" y="4738200"/>
            <a:ext cx="2832084" cy="12362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0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246" y="1593913"/>
            <a:ext cx="10515600" cy="4351338"/>
          </a:xfrm>
        </p:spPr>
        <p:txBody>
          <a:bodyPr/>
          <a:lstStyle/>
          <a:p>
            <a:r>
              <a:rPr lang="en-US" dirty="0" smtClean="0"/>
              <a:t>After recombination, the reference haplotype with the closest TMRCA may change: a change in the hidden state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425896" y="5351658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138616" y="5351657"/>
            <a:ext cx="233164" cy="5556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53054" y="6072890"/>
            <a:ext cx="830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4279" y="6071286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1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59060" y="4727701"/>
            <a:ext cx="2092375" cy="458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233142" y="3298004"/>
            <a:ext cx="982510" cy="18880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6324" y="6071286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2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065844" y="5381676"/>
            <a:ext cx="252691" cy="495597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7566508" y="6076996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Ref 3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796028" y="5387386"/>
            <a:ext cx="252691" cy="495597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575801" y="5351657"/>
            <a:ext cx="233164" cy="555637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8341464" y="6071286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4</a:t>
            </a: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347115" y="5343176"/>
            <a:ext cx="233164" cy="555637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9112778" y="6062805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5</a:t>
            </a:r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3659060" y="3115083"/>
            <a:ext cx="3888997" cy="20709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 flipV="1">
            <a:off x="7120223" y="3544584"/>
            <a:ext cx="107130" cy="1689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 flipV="1">
            <a:off x="5768919" y="4727701"/>
            <a:ext cx="2044878" cy="5063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 flipV="1">
            <a:off x="7813797" y="3394846"/>
            <a:ext cx="829901" cy="17912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 flipV="1">
            <a:off x="7565540" y="3115083"/>
            <a:ext cx="1898157" cy="20709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674047" y="4509619"/>
            <a:ext cx="951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TMRCA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1670819" y="3091413"/>
            <a:ext cx="0" cy="272004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993186" y="3115083"/>
            <a:ext cx="2149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 (generations)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99901" y="555208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2688152" y="4719220"/>
            <a:ext cx="282820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34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transitions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Suppose the distance between two SNPs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, in units of </a:t>
                </a:r>
                <a:r>
                  <a:rPr lang="en-US" dirty="0" err="1" smtClean="0"/>
                  <a:t>Morgans</a:t>
                </a:r>
                <a:endParaRPr lang="en-US" dirty="0" smtClean="0"/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</a:t>
                </a:r>
                <a:r>
                  <a:rPr lang="en-US" dirty="0" smtClean="0"/>
                  <a:t> </a:t>
                </a:r>
                <a:r>
                  <a:rPr lang="en-US" dirty="0"/>
                  <a:t>I</a:t>
                </a:r>
                <a:r>
                  <a:rPr lang="en-US" dirty="0" smtClean="0"/>
                  <a:t>n one generation, the chance of recombination between the two SNPs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Suppose the “typical” time to the MRCA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generations</a:t>
                </a:r>
              </a:p>
              <a:p>
                <a:r>
                  <a:rPr lang="en-US" dirty="0" smtClean="0"/>
                  <a:t>Along the path from the target to the reference, 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generations</a:t>
                </a: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 </a:t>
                </a:r>
                <a:r>
                  <a:rPr lang="en-US" dirty="0" smtClean="0"/>
                  <a:t>The probability of recombination is approximately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𝑑𝑇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P(next state=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| previous state=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/>
                  <a:t>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dirty="0" smtClean="0"/>
                  <a:t>   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P(next </a:t>
                </a:r>
                <a:r>
                  <a:rPr lang="en-US" dirty="0" smtClean="0"/>
                  <a:t>state=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| previous state=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)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063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emissions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838" y="4130212"/>
            <a:ext cx="10515600" cy="2137026"/>
          </a:xfrm>
        </p:spPr>
        <p:txBody>
          <a:bodyPr>
            <a:normAutofit/>
          </a:bodyPr>
          <a:lstStyle/>
          <a:p>
            <a:r>
              <a:rPr lang="en-US" dirty="0" smtClean="0"/>
              <a:t>Where do the differences come from?</a:t>
            </a:r>
          </a:p>
          <a:p>
            <a:pPr lvl="1"/>
            <a:r>
              <a:rPr lang="en-US" dirty="0" smtClean="0"/>
              <a:t>The hidden state is not accurate – the reference haplotype is not similar enough to the target, at least along part of the window</a:t>
            </a:r>
          </a:p>
          <a:p>
            <a:pPr lvl="1"/>
            <a:r>
              <a:rPr lang="en-US" dirty="0" smtClean="0"/>
              <a:t>Mutations since the MRCA</a:t>
            </a:r>
          </a:p>
          <a:p>
            <a:pPr lvl="1"/>
            <a:r>
              <a:rPr lang="en-US" dirty="0" smtClean="0"/>
              <a:t>Genotyping errors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4612028"/>
              </p:ext>
            </p:extLst>
          </p:nvPr>
        </p:nvGraphicFramePr>
        <p:xfrm>
          <a:off x="757918" y="1737328"/>
          <a:ext cx="1064252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3654773578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2585057052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4065439859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4098368714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886256183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3584628692"/>
                    </a:ext>
                  </a:extLst>
                </a:gridCol>
                <a:gridCol w="927452">
                  <a:extLst>
                    <a:ext uri="{9D8B030D-6E8A-4147-A177-3AD203B41FA5}">
                      <a16:colId xmlns:a16="http://schemas.microsoft.com/office/drawing/2014/main" val="146900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2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4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5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6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7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8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</a:t>
                      </a:r>
                      <a:r>
                        <a:rPr lang="en-US" baseline="0" dirty="0" smtClean="0"/>
                        <a:t> 9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10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59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11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 2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14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Hidden state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rgbClr val="EAF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58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30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emissions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9477054" cy="1126875"/>
              </a:xfrm>
            </p:spPr>
            <p:txBody>
              <a:bodyPr/>
              <a:lstStyle/>
              <a:p>
                <a:r>
                  <a:rPr lang="en-US" dirty="0" smtClean="0"/>
                  <a:t>Suppose mutations happen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 per generation</a:t>
                </a: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 </a:t>
                </a:r>
                <a:r>
                  <a:rPr lang="en-US" dirty="0" smtClean="0"/>
                  <a:t>The probability of mutation is approximately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9477054" cy="1126875"/>
              </a:xfrm>
              <a:blipFill>
                <a:blip r:embed="rId2"/>
                <a:stretch>
                  <a:fillRect l="-901" t="-7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699837" y="5413303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412557" y="5413302"/>
            <a:ext cx="233164" cy="5556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6995" y="6134535"/>
            <a:ext cx="830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78220" y="6132931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Ref 1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933001" y="4355810"/>
            <a:ext cx="1255347" cy="8918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188348" y="4355810"/>
            <a:ext cx="1318733" cy="891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1486" y="4142327"/>
            <a:ext cx="951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TMRCA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0265" y="6132931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2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339785" y="5443321"/>
            <a:ext cx="252691" cy="4955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40449" y="6138641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3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069969" y="5449031"/>
            <a:ext cx="252691" cy="4955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6849742" y="5413302"/>
            <a:ext cx="233164" cy="55563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615405" y="6132931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4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621056" y="5404821"/>
            <a:ext cx="233164" cy="55563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386719" y="6124450"/>
            <a:ext cx="711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Ref 5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3198215" y="3176728"/>
            <a:ext cx="2623783" cy="11636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5486399" y="3369923"/>
            <a:ext cx="14895" cy="1925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6069969" y="3667874"/>
            <a:ext cx="59000" cy="1579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5840449" y="3176728"/>
            <a:ext cx="1077189" cy="20709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5969285" y="3452117"/>
            <a:ext cx="1768354" cy="17955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34031" y="3155072"/>
            <a:ext cx="0" cy="272004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56398" y="3178742"/>
            <a:ext cx="2149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 (generations)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3113" y="561574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675591" y="4351928"/>
            <a:ext cx="143030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/>
          <p:cNvSpPr txBox="1">
            <a:spLocks/>
          </p:cNvSpPr>
          <p:nvPr/>
        </p:nvSpPr>
        <p:spPr>
          <a:xfrm>
            <a:off x="6966324" y="2931818"/>
            <a:ext cx="4856546" cy="1426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Genotyping errors and haplotype misidentification are usually just incorporated into the mutation rate</a:t>
            </a:r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>
            <a:off x="2347873" y="4641229"/>
            <a:ext cx="339048" cy="328773"/>
          </a:xfrm>
          <a:prstGeom prst="star5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1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emissions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P(target is A | ref is A)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P(target is B | ref is A)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The parameters are learned from genotype data (we will not learn details)</a:t>
                </a:r>
              </a:p>
              <a:p>
                <a:r>
                  <a:rPr lang="en-US" dirty="0" smtClean="0"/>
                  <a:t>This specifies the HMM!</a:t>
                </a:r>
              </a:p>
              <a:p>
                <a:r>
                  <a:rPr lang="en-US" dirty="0" smtClean="0"/>
                  <a:t>Usually called Li and Stephens HMM (Genetics, 2003)</a:t>
                </a:r>
              </a:p>
              <a:p>
                <a:endParaRPr lang="en-US" dirty="0"/>
              </a:p>
              <a:p>
                <a:r>
                  <a:rPr lang="en-US" dirty="0" smtClean="0"/>
                  <a:t>Modern algorithms are based on similar concepts and achieve high accuracy, eliminating the need for full sequencing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313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36997</TotalTime>
  <Words>3424</Words>
  <Application>Microsoft Office PowerPoint</Application>
  <PresentationFormat>Widescreen</PresentationFormat>
  <Paragraphs>1310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Arial</vt:lpstr>
      <vt:lpstr>Calibri</vt:lpstr>
      <vt:lpstr>Cambria Math</vt:lpstr>
      <vt:lpstr>Courier</vt:lpstr>
      <vt:lpstr>Courier New</vt:lpstr>
      <vt:lpstr>David</vt:lpstr>
      <vt:lpstr>Gill Sans</vt:lpstr>
      <vt:lpstr>Times New Roman</vt:lpstr>
      <vt:lpstr>Wingdings</vt:lpstr>
      <vt:lpstr>LecturesEnglish</vt:lpstr>
      <vt:lpstr>Personal Genomics</vt:lpstr>
      <vt:lpstr>Phasing</vt:lpstr>
      <vt:lpstr>Why phasing?</vt:lpstr>
      <vt:lpstr>Types of phasing</vt:lpstr>
      <vt:lpstr>Family phasing</vt:lpstr>
      <vt:lpstr>Trio phasing</vt:lpstr>
      <vt:lpstr>Statistical phasing</vt:lpstr>
      <vt:lpstr>Basic statistical phasing</vt:lpstr>
      <vt:lpstr>Basic statistical phasing</vt:lpstr>
      <vt:lpstr>Basic statistical phasing</vt:lpstr>
      <vt:lpstr>Advanced statistical phasing</vt:lpstr>
      <vt:lpstr>Advanced statistical phasing</vt:lpstr>
      <vt:lpstr>Measuring phasing errors</vt:lpstr>
      <vt:lpstr>Experimental phasing</vt:lpstr>
      <vt:lpstr>Experimental phasing</vt:lpstr>
      <vt:lpstr>What about the missing variants?</vt:lpstr>
      <vt:lpstr>Why linkage disequilibrium?</vt:lpstr>
      <vt:lpstr>Why is it important?</vt:lpstr>
      <vt:lpstr>Imputation</vt:lpstr>
      <vt:lpstr>Basic idea</vt:lpstr>
      <vt:lpstr>Basic idea</vt:lpstr>
      <vt:lpstr>Basic idea</vt:lpstr>
      <vt:lpstr>Basic idea</vt:lpstr>
      <vt:lpstr>Basic idea</vt:lpstr>
      <vt:lpstr>Basic idea</vt:lpstr>
      <vt:lpstr>Imputation practice</vt:lpstr>
      <vt:lpstr>The Haplotype Reference Consortium (HRC)</vt:lpstr>
      <vt:lpstr>Matching ancestries</vt:lpstr>
      <vt:lpstr>What’s still missing?</vt:lpstr>
      <vt:lpstr>Hidden Markov Models</vt:lpstr>
      <vt:lpstr>Hidden Markov Models</vt:lpstr>
      <vt:lpstr>Definitions</vt:lpstr>
      <vt:lpstr>Why Markov?</vt:lpstr>
      <vt:lpstr>Definitions</vt:lpstr>
      <vt:lpstr>Definitions</vt:lpstr>
      <vt:lpstr>The naïve solution</vt:lpstr>
      <vt:lpstr>The Viterbi algorithm</vt:lpstr>
      <vt:lpstr>Example</vt:lpstr>
      <vt:lpstr>Example</vt:lpstr>
      <vt:lpstr>Example</vt:lpstr>
      <vt:lpstr>Example</vt:lpstr>
      <vt:lpstr>Remarks</vt:lpstr>
      <vt:lpstr>Remarks</vt:lpstr>
      <vt:lpstr>How is it related to imputation?</vt:lpstr>
      <vt:lpstr>HMM for imputation</vt:lpstr>
      <vt:lpstr>HMM for imputation</vt:lpstr>
      <vt:lpstr>Genealogical interpretation</vt:lpstr>
      <vt:lpstr>Genealogical interpretation</vt:lpstr>
      <vt:lpstr>Genealogical interpretation</vt:lpstr>
      <vt:lpstr>Modeling transitions</vt:lpstr>
      <vt:lpstr>Modeling emissions</vt:lpstr>
      <vt:lpstr>Modeling emissions</vt:lpstr>
      <vt:lpstr>Modeling emissions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2825</cp:revision>
  <dcterms:created xsi:type="dcterms:W3CDTF">2016-11-13T19:58:29Z</dcterms:created>
  <dcterms:modified xsi:type="dcterms:W3CDTF">2020-02-15T16:27:47Z</dcterms:modified>
</cp:coreProperties>
</file>