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1"/>
  </p:notesMasterIdLst>
  <p:sldIdLst>
    <p:sldId id="574" r:id="rId2"/>
    <p:sldId id="475" r:id="rId3"/>
    <p:sldId id="577" r:id="rId4"/>
    <p:sldId id="476" r:id="rId5"/>
    <p:sldId id="580" r:id="rId6"/>
    <p:sldId id="581" r:id="rId7"/>
    <p:sldId id="579" r:id="rId8"/>
    <p:sldId id="648" r:id="rId9"/>
    <p:sldId id="584" r:id="rId10"/>
    <p:sldId id="586" r:id="rId11"/>
    <p:sldId id="585" r:id="rId12"/>
    <p:sldId id="588" r:id="rId13"/>
    <p:sldId id="587" r:id="rId14"/>
    <p:sldId id="589" r:id="rId15"/>
    <p:sldId id="590" r:id="rId16"/>
    <p:sldId id="591" r:id="rId17"/>
    <p:sldId id="592" r:id="rId18"/>
    <p:sldId id="593" r:id="rId19"/>
    <p:sldId id="594" r:id="rId20"/>
    <p:sldId id="595" r:id="rId21"/>
    <p:sldId id="596" r:id="rId22"/>
    <p:sldId id="605" r:id="rId23"/>
    <p:sldId id="597" r:id="rId24"/>
    <p:sldId id="598" r:id="rId25"/>
    <p:sldId id="599" r:id="rId26"/>
    <p:sldId id="600" r:id="rId27"/>
    <p:sldId id="601" r:id="rId28"/>
    <p:sldId id="602" r:id="rId29"/>
    <p:sldId id="603" r:id="rId30"/>
    <p:sldId id="604" r:id="rId31"/>
    <p:sldId id="606" r:id="rId32"/>
    <p:sldId id="649" r:id="rId33"/>
    <p:sldId id="607" r:id="rId34"/>
    <p:sldId id="654" r:id="rId35"/>
    <p:sldId id="610" r:id="rId36"/>
    <p:sldId id="611" r:id="rId37"/>
    <p:sldId id="582" r:id="rId38"/>
    <p:sldId id="655" r:id="rId39"/>
    <p:sldId id="478" r:id="rId40"/>
    <p:sldId id="479" r:id="rId41"/>
    <p:sldId id="480" r:id="rId42"/>
    <p:sldId id="481" r:id="rId43"/>
    <p:sldId id="482" r:id="rId44"/>
    <p:sldId id="485" r:id="rId45"/>
    <p:sldId id="486" r:id="rId46"/>
    <p:sldId id="483" r:id="rId47"/>
    <p:sldId id="484" r:id="rId48"/>
    <p:sldId id="487" r:id="rId49"/>
    <p:sldId id="488" r:id="rId50"/>
    <p:sldId id="489" r:id="rId51"/>
    <p:sldId id="490" r:id="rId52"/>
    <p:sldId id="491" r:id="rId53"/>
    <p:sldId id="492" r:id="rId54"/>
    <p:sldId id="631" r:id="rId55"/>
    <p:sldId id="496" r:id="rId56"/>
    <p:sldId id="498" r:id="rId57"/>
    <p:sldId id="500" r:id="rId58"/>
    <p:sldId id="501" r:id="rId59"/>
    <p:sldId id="502" r:id="rId60"/>
    <p:sldId id="504" r:id="rId61"/>
    <p:sldId id="505" r:id="rId62"/>
    <p:sldId id="506" r:id="rId63"/>
    <p:sldId id="549" r:id="rId64"/>
    <p:sldId id="508" r:id="rId65"/>
    <p:sldId id="509" r:id="rId66"/>
    <p:sldId id="510" r:id="rId67"/>
    <p:sldId id="511" r:id="rId68"/>
    <p:sldId id="573" r:id="rId69"/>
    <p:sldId id="512" r:id="rId70"/>
    <p:sldId id="514" r:id="rId71"/>
    <p:sldId id="515" r:id="rId72"/>
    <p:sldId id="519" r:id="rId73"/>
    <p:sldId id="656" r:id="rId74"/>
    <p:sldId id="657" r:id="rId75"/>
    <p:sldId id="658" r:id="rId76"/>
    <p:sldId id="659" r:id="rId77"/>
    <p:sldId id="660" r:id="rId78"/>
    <p:sldId id="704" r:id="rId79"/>
    <p:sldId id="661" r:id="rId80"/>
    <p:sldId id="712" r:id="rId81"/>
    <p:sldId id="663" r:id="rId82"/>
    <p:sldId id="664" r:id="rId83"/>
    <p:sldId id="665" r:id="rId84"/>
    <p:sldId id="666" r:id="rId85"/>
    <p:sldId id="667" r:id="rId86"/>
    <p:sldId id="668" r:id="rId87"/>
    <p:sldId id="669" r:id="rId88"/>
    <p:sldId id="670" r:id="rId89"/>
    <p:sldId id="713" r:id="rId90"/>
    <p:sldId id="671" r:id="rId91"/>
    <p:sldId id="672" r:id="rId92"/>
    <p:sldId id="673" r:id="rId93"/>
    <p:sldId id="674" r:id="rId94"/>
    <p:sldId id="675" r:id="rId95"/>
    <p:sldId id="676" r:id="rId96"/>
    <p:sldId id="677" r:id="rId97"/>
    <p:sldId id="678" r:id="rId98"/>
    <p:sldId id="679" r:id="rId99"/>
    <p:sldId id="680" r:id="rId100"/>
    <p:sldId id="681" r:id="rId101"/>
    <p:sldId id="682" r:id="rId102"/>
    <p:sldId id="683" r:id="rId103"/>
    <p:sldId id="684" r:id="rId104"/>
    <p:sldId id="685" r:id="rId105"/>
    <p:sldId id="686" r:id="rId106"/>
    <p:sldId id="687" r:id="rId107"/>
    <p:sldId id="711" r:id="rId108"/>
    <p:sldId id="705" r:id="rId109"/>
    <p:sldId id="706" r:id="rId110"/>
    <p:sldId id="707" r:id="rId111"/>
    <p:sldId id="708" r:id="rId112"/>
    <p:sldId id="709" r:id="rId113"/>
    <p:sldId id="710" r:id="rId114"/>
    <p:sldId id="688" r:id="rId115"/>
    <p:sldId id="689" r:id="rId116"/>
    <p:sldId id="690" r:id="rId117"/>
    <p:sldId id="691" r:id="rId118"/>
    <p:sldId id="692" r:id="rId119"/>
    <p:sldId id="693" r:id="rId120"/>
    <p:sldId id="694" r:id="rId121"/>
    <p:sldId id="695" r:id="rId122"/>
    <p:sldId id="696" r:id="rId123"/>
    <p:sldId id="697" r:id="rId124"/>
    <p:sldId id="698" r:id="rId125"/>
    <p:sldId id="702" r:id="rId126"/>
    <p:sldId id="699" r:id="rId127"/>
    <p:sldId id="700" r:id="rId128"/>
    <p:sldId id="701" r:id="rId129"/>
    <p:sldId id="703" r:id="rId1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0190D1-624E-444A-9B17-1235D2C0839D}">
          <p14:sldIdLst>
            <p14:sldId id="574"/>
            <p14:sldId id="475"/>
            <p14:sldId id="577"/>
            <p14:sldId id="476"/>
            <p14:sldId id="580"/>
            <p14:sldId id="581"/>
            <p14:sldId id="579"/>
            <p14:sldId id="648"/>
            <p14:sldId id="584"/>
            <p14:sldId id="586"/>
            <p14:sldId id="585"/>
            <p14:sldId id="588"/>
            <p14:sldId id="587"/>
            <p14:sldId id="589"/>
            <p14:sldId id="590"/>
            <p14:sldId id="591"/>
            <p14:sldId id="592"/>
            <p14:sldId id="593"/>
            <p14:sldId id="594"/>
            <p14:sldId id="595"/>
            <p14:sldId id="596"/>
            <p14:sldId id="605"/>
            <p14:sldId id="597"/>
            <p14:sldId id="598"/>
            <p14:sldId id="599"/>
            <p14:sldId id="600"/>
            <p14:sldId id="601"/>
            <p14:sldId id="602"/>
            <p14:sldId id="603"/>
            <p14:sldId id="604"/>
            <p14:sldId id="606"/>
            <p14:sldId id="649"/>
            <p14:sldId id="607"/>
            <p14:sldId id="654"/>
            <p14:sldId id="610"/>
            <p14:sldId id="611"/>
            <p14:sldId id="582"/>
            <p14:sldId id="655"/>
            <p14:sldId id="478"/>
            <p14:sldId id="479"/>
            <p14:sldId id="480"/>
            <p14:sldId id="481"/>
            <p14:sldId id="482"/>
            <p14:sldId id="485"/>
            <p14:sldId id="486"/>
            <p14:sldId id="483"/>
            <p14:sldId id="484"/>
            <p14:sldId id="487"/>
            <p14:sldId id="488"/>
            <p14:sldId id="489"/>
            <p14:sldId id="490"/>
            <p14:sldId id="491"/>
            <p14:sldId id="492"/>
            <p14:sldId id="631"/>
            <p14:sldId id="496"/>
            <p14:sldId id="498"/>
            <p14:sldId id="500"/>
            <p14:sldId id="501"/>
            <p14:sldId id="502"/>
            <p14:sldId id="504"/>
            <p14:sldId id="505"/>
            <p14:sldId id="506"/>
            <p14:sldId id="549"/>
            <p14:sldId id="508"/>
            <p14:sldId id="509"/>
            <p14:sldId id="510"/>
            <p14:sldId id="511"/>
            <p14:sldId id="573"/>
            <p14:sldId id="512"/>
            <p14:sldId id="514"/>
            <p14:sldId id="515"/>
            <p14:sldId id="519"/>
            <p14:sldId id="656"/>
            <p14:sldId id="657"/>
            <p14:sldId id="658"/>
            <p14:sldId id="659"/>
            <p14:sldId id="660"/>
            <p14:sldId id="704"/>
            <p14:sldId id="661"/>
            <p14:sldId id="71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713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711"/>
            <p14:sldId id="705"/>
            <p14:sldId id="706"/>
            <p14:sldId id="707"/>
            <p14:sldId id="708"/>
            <p14:sldId id="709"/>
            <p14:sldId id="710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702"/>
            <p14:sldId id="699"/>
            <p14:sldId id="700"/>
            <p14:sldId id="701"/>
            <p14:sldId id="7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FFABAD"/>
    <a:srgbClr val="BDCDE9"/>
    <a:srgbClr val="0033CC"/>
    <a:srgbClr val="A54BDD"/>
    <a:srgbClr val="58267E"/>
    <a:srgbClr val="960000"/>
    <a:srgbClr val="FF8588"/>
    <a:srgbClr val="FF7C80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595" autoAdjust="0"/>
  </p:normalViewPr>
  <p:slideViewPr>
    <p:cSldViewPr snapToGrid="0">
      <p:cViewPr varScale="1">
        <p:scale>
          <a:sx n="63" d="100"/>
          <a:sy n="63" d="100"/>
        </p:scale>
        <p:origin x="6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jpg"/><Relationship Id="rId7" Type="http://schemas.openxmlformats.org/officeDocument/2006/relationships/image" Target="../media/image1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8.jpg"/><Relationship Id="rId7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3.png"/><Relationship Id="rId4" Type="http://schemas.openxmlformats.org/officeDocument/2006/relationships/image" Target="../media/image10.jpg"/><Relationship Id="rId9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350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242.png"/><Relationship Id="rId4" Type="http://schemas.openxmlformats.org/officeDocument/2006/relationships/image" Target="../media/image1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en.wikipedia.org/wiki/Q-Q_plot#Heuristic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.jpg"/><Relationship Id="rId7" Type="http://schemas.openxmlformats.org/officeDocument/2006/relationships/image" Target="../media/image90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0.png"/><Relationship Id="rId5" Type="http://schemas.openxmlformats.org/officeDocument/2006/relationships/image" Target="../media/image720.png"/><Relationship Id="rId4" Type="http://schemas.openxmlformats.org/officeDocument/2006/relationships/image" Target="../media/image613.png"/><Relationship Id="rId9" Type="http://schemas.openxmlformats.org/officeDocument/2006/relationships/image" Target="../media/image11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.jpg"/><Relationship Id="rId7" Type="http://schemas.openxmlformats.org/officeDocument/2006/relationships/image" Target="../media/image9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60.png"/><Relationship Id="rId7" Type="http://schemas.openxmlformats.org/officeDocument/2006/relationships/image" Target="../media/image2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2.jpg"/><Relationship Id="rId4" Type="http://schemas.openxmlformats.org/officeDocument/2006/relationships/image" Target="../media/image83.emf"/><Relationship Id="rId9" Type="http://schemas.openxmlformats.org/officeDocument/2006/relationships/image" Target="../media/image10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24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4" Type="http://schemas.openxmlformats.org/officeDocument/2006/relationships/image" Target="../media/image21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500.png"/><Relationship Id="rId4" Type="http://schemas.openxmlformats.org/officeDocument/2006/relationships/image" Target="../media/image340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0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500.png"/><Relationship Id="rId4" Type="http://schemas.openxmlformats.org/officeDocument/2006/relationships/image" Target="../media/image34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82.jpg"/><Relationship Id="rId7" Type="http://schemas.openxmlformats.org/officeDocument/2006/relationships/image" Target="../media/image9.jp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NUL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5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0.png"/><Relationship Id="rId2" Type="http://schemas.openxmlformats.org/officeDocument/2006/relationships/image" Target="../media/image8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0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221" y="1544968"/>
            <a:ext cx="7365558" cy="1756911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נושאים מתקדמים בניתוח נתונים ברפואה ובריאות הציבור</a:t>
            </a:r>
            <a:br>
              <a:rPr lang="he-IL" dirty="0" smtClean="0"/>
            </a:br>
            <a:r>
              <a:rPr lang="he-IL" dirty="0" smtClean="0"/>
              <a:t>98449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54037"/>
            <a:ext cx="9144000" cy="627062"/>
          </a:xfrm>
        </p:spPr>
        <p:txBody>
          <a:bodyPr/>
          <a:lstStyle/>
          <a:p>
            <a:r>
              <a:rPr lang="he-IL" dirty="0" smtClean="0"/>
              <a:t>תשע"ט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31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בדיקת השערות על תכונות לא נורמליות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מבוא: מה עושים כאשר ההתפלגות אינה נורמלית?</a:t>
            </a:r>
          </a:p>
          <a:p>
            <a:pPr lvl="1"/>
            <a:r>
              <a:rPr lang="he-IL" dirty="0" smtClean="0"/>
              <a:t>כיצד מזהים התפלגות לא נורמלית?</a:t>
            </a:r>
          </a:p>
          <a:p>
            <a:pPr lvl="1"/>
            <a:r>
              <a:rPr lang="he-IL" dirty="0" smtClean="0"/>
              <a:t>טרנספורמציות</a:t>
            </a:r>
          </a:p>
          <a:p>
            <a:pPr lvl="1"/>
            <a:r>
              <a:rPr lang="he-IL" dirty="0" smtClean="0"/>
              <a:t>מבוא למבחנים אי-פרמטריים:</a:t>
            </a:r>
            <a:r>
              <a:rPr lang="en-US" dirty="0" smtClean="0"/>
              <a:t> </a:t>
            </a:r>
            <a:r>
              <a:rPr lang="he-IL" dirty="0" smtClean="0"/>
              <a:t>מבחן הסימן</a:t>
            </a:r>
          </a:p>
          <a:p>
            <a:pPr lvl="1"/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מזווגים</a:t>
            </a:r>
          </a:p>
          <a:p>
            <a:pPr lvl="1"/>
            <a:r>
              <a:rPr lang="he-IL" dirty="0" smtClean="0"/>
              <a:t>מבחני תמורות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415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בעיית הנורמליות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9638" y="1773292"/>
                <a:ext cx="9583993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כי לתכונה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תוחלת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he-IL" dirty="0"/>
                  <a:t> ושונות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(או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dirty="0" smtClean="0"/>
                  <a:t>)</a:t>
                </a:r>
                <a:endParaRPr lang="he-IL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ראינו את הסטטיסטים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אם המדגם גדול או התכונה נורמלית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אנו יודעים את ההתפלגות של הסטטיסטים, ואנו יכולים להשתמש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מבחנים </a:t>
                </a:r>
                <a:r>
                  <a:rPr lang="he-IL" dirty="0"/>
                  <a:t>כגון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/>
                  <a:t> או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המשתמשים בהנחות לגבי התפלגות התכונה </a:t>
                </a:r>
                <a:r>
                  <a:rPr lang="he-IL" dirty="0" err="1"/>
                  <a:t>באוכלוסיה</a:t>
                </a:r>
                <a:r>
                  <a:rPr lang="he-IL" dirty="0"/>
                  <a:t> נקראים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פרמטריים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9638" y="1773292"/>
                <a:ext cx="9583993" cy="4351338"/>
              </a:xfrm>
              <a:blipFill>
                <a:blip r:embed="rId2"/>
                <a:stretch>
                  <a:fillRect t="-1681" r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12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בעיית הנורמליות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16562" y="1762910"/>
                <a:ext cx="6368466" cy="45829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מה אם דרישות אלו לא מתקיימות?</a:t>
                </a:r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ההתפלגות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אסימטרית</a:t>
                </a:r>
              </a:p>
              <a:p>
                <a:pPr lvl="1"/>
                <a:r>
                  <a:rPr lang="he-IL" dirty="0" smtClean="0"/>
                  <a:t>הכנסה, </a:t>
                </a:r>
                <a:r>
                  <a:rPr lang="he-IL" dirty="0"/>
                  <a:t>מספר </a:t>
                </a:r>
                <a:r>
                  <a:rPr lang="he-IL" dirty="0" smtClean="0"/>
                  <a:t>ילדים, </a:t>
                </a:r>
                <a:r>
                  <a:rPr lang="he-IL" dirty="0"/>
                  <a:t>אורך </a:t>
                </a:r>
                <a:r>
                  <a:rPr lang="he-IL" dirty="0" smtClean="0"/>
                  <a:t>חיים, ציונים, ...</a:t>
                </a:r>
              </a:p>
              <a:p>
                <a:r>
                  <a:rPr lang="he-IL" dirty="0" smtClean="0"/>
                  <a:t>המדגם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קטן</a:t>
                </a:r>
                <a:endParaRPr lang="he-IL" dirty="0" smtClean="0"/>
              </a:p>
              <a:p>
                <a:pPr lvl="1"/>
                <a:r>
                  <a:rPr lang="he-IL" dirty="0" smtClean="0"/>
                  <a:t>אם הניסוי </a:t>
                </a:r>
                <a:r>
                  <a:rPr lang="he-IL" dirty="0"/>
                  <a:t>מאד יקר (עכברים), או אי אפשר להגדיל את מספר המשתתפים (מחלה נדירה)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משתנה מ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סולם סדר</a:t>
                </a:r>
              </a:p>
              <a:p>
                <a:pPr lvl="1"/>
                <a:r>
                  <a:rPr lang="he-IL" dirty="0" smtClean="0"/>
                  <a:t>האפשרויות הן למשל:</a:t>
                </a:r>
                <a:r>
                  <a:rPr lang="en-US" dirty="0" smtClean="0"/>
                  <a:t> </a:t>
                </a:r>
                <a:r>
                  <a:rPr lang="he-IL" dirty="0" smtClean="0"/>
                  <a:t>מעולה, טוב, בינוני, ...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אי אפשר להשתמש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16562" y="1762910"/>
                <a:ext cx="6368466" cy="4582988"/>
              </a:xfrm>
              <a:blipFill>
                <a:blip r:embed="rId2"/>
                <a:stretch>
                  <a:fillRect t="-2261" r="-1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47"/>
          <a:stretch/>
        </p:blipFill>
        <p:spPr>
          <a:xfrm>
            <a:off x="918481" y="2387931"/>
            <a:ext cx="3751842" cy="249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4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נלמד?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איך יודעים האם התפלגות התכונה נורמלית?</a:t>
            </a:r>
          </a:p>
          <a:p>
            <a:r>
              <a:rPr lang="he-IL" dirty="0" smtClean="0"/>
              <a:t>איך ניתן להפוך את ההתפלגות לנורמלית?</a:t>
            </a:r>
          </a:p>
          <a:p>
            <a:pPr lvl="1"/>
            <a:r>
              <a:rPr lang="he-IL" dirty="0" err="1" smtClean="0"/>
              <a:t>טרנספורמצית</a:t>
            </a:r>
            <a:r>
              <a:rPr lang="he-IL" dirty="0" smtClean="0"/>
              <a:t> </a:t>
            </a:r>
            <a:r>
              <a:rPr lang="en-US" dirty="0" smtClean="0"/>
              <a:t>log</a:t>
            </a:r>
            <a:endParaRPr lang="he-IL" dirty="0" smtClean="0"/>
          </a:p>
          <a:p>
            <a:pPr lvl="1"/>
            <a:r>
              <a:rPr lang="he-IL" dirty="0" err="1" smtClean="0"/>
              <a:t>טרנספורמצית</a:t>
            </a:r>
            <a:r>
              <a:rPr lang="he-IL" dirty="0" smtClean="0"/>
              <a:t> </a:t>
            </a:r>
            <a:r>
              <a:rPr lang="en-US" dirty="0" smtClean="0"/>
              <a:t>inverse normal</a:t>
            </a:r>
            <a:endParaRPr lang="he-IL" dirty="0" smtClean="0"/>
          </a:p>
          <a:p>
            <a:r>
              <a:rPr lang="he-IL" dirty="0" smtClean="0"/>
              <a:t>מבחנים אי-פרמטריים</a:t>
            </a:r>
          </a:p>
          <a:p>
            <a:pPr lvl="1"/>
            <a:r>
              <a:rPr lang="he-IL" dirty="0" smtClean="0"/>
              <a:t>מבחן הסימן</a:t>
            </a:r>
          </a:p>
          <a:p>
            <a:pPr lvl="1"/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endParaRPr lang="he-IL" dirty="0" smtClean="0"/>
          </a:p>
          <a:p>
            <a:r>
              <a:rPr lang="he-IL" dirty="0" smtClean="0"/>
              <a:t>מבחני תמורות</a:t>
            </a:r>
          </a:p>
        </p:txBody>
      </p:sp>
    </p:spTree>
    <p:extLst>
      <p:ext uri="{BB962C8B-B14F-4D97-AF65-F5344CB8AC3E}">
        <p14:creationId xmlns:p14="http://schemas.microsoft.com/office/powerpoint/2010/main" val="124549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בדיקת השערות על תכונות לא נורמליות</a:t>
            </a:r>
          </a:p>
          <a:p>
            <a:pPr lvl="1"/>
            <a:r>
              <a:rPr lang="he-IL" dirty="0" smtClean="0"/>
              <a:t>מבוא: מה עושים כאשר ההתפלגות אינה נורמלית?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כיצד מזהים התפלגות לא נורמלית?</a:t>
            </a:r>
          </a:p>
          <a:p>
            <a:pPr lvl="1"/>
            <a:r>
              <a:rPr lang="he-IL" dirty="0" smtClean="0"/>
              <a:t>טרנספורמציות</a:t>
            </a:r>
          </a:p>
          <a:p>
            <a:pPr lvl="1"/>
            <a:r>
              <a:rPr lang="he-IL" dirty="0" smtClean="0"/>
              <a:t>מבוא למבחנים אי-פרמטריים:</a:t>
            </a:r>
            <a:r>
              <a:rPr lang="en-US" dirty="0" smtClean="0"/>
              <a:t> </a:t>
            </a:r>
            <a:r>
              <a:rPr lang="he-IL" dirty="0" smtClean="0"/>
              <a:t>מבחן הסימן</a:t>
            </a:r>
          </a:p>
          <a:p>
            <a:pPr lvl="1"/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מזווגים</a:t>
            </a:r>
          </a:p>
          <a:p>
            <a:pPr lvl="1"/>
            <a:r>
              <a:rPr lang="he-IL" dirty="0" smtClean="0"/>
              <a:t>מבחני תמורות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2578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זיהוי התפלגות נורמלית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36187"/>
            <a:ext cx="10515600" cy="1462652"/>
          </a:xfrm>
        </p:spPr>
        <p:txBody>
          <a:bodyPr/>
          <a:lstStyle/>
          <a:p>
            <a:r>
              <a:rPr lang="he-IL" dirty="0" smtClean="0"/>
              <a:t>ניתן כמובן להסתכל על ההתפלגות של נתוני המדגם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בעיה</a:t>
            </a:r>
            <a:r>
              <a:rPr lang="he-IL" dirty="0" smtClean="0"/>
              <a:t>: קשה להבדיל בין התפלגויות, בפרט כאשר ההבדל הוא בעיקר ב"זנבות"</a:t>
            </a:r>
          </a:p>
          <a:p>
            <a:r>
              <a:rPr lang="he-IL" dirty="0" smtClean="0"/>
              <a:t>צורת ההתפלגות לפעמים תלויה בבחירת המרווחים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367" y="3067666"/>
            <a:ext cx="7186360" cy="35931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6309" y="3942735"/>
                <a:ext cx="31463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משתנה אחד נורמלי ואחד עם 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he-IL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מי זה מי?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09" y="3942735"/>
                <a:ext cx="3146323" cy="1200329"/>
              </a:xfrm>
              <a:prstGeom prst="rect">
                <a:avLst/>
              </a:prstGeom>
              <a:blipFill>
                <a:blip r:embed="rId3"/>
                <a:stretch>
                  <a:fillRect t="-4061" r="-2708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954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תזכורת: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91199" y="1994647"/>
                <a:ext cx="5806271" cy="4351338"/>
              </a:xfrm>
            </p:spPr>
            <p:txBody>
              <a:bodyPr/>
              <a:lstStyle/>
              <a:p>
                <a:r>
                  <a:rPr lang="he-IL" dirty="0" smtClean="0"/>
                  <a:t>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דומה להתפלגות נורמלית סטנדרטית</a:t>
                </a:r>
              </a:p>
              <a:p>
                <a:r>
                  <a:rPr lang="he-IL" dirty="0" smtClean="0"/>
                  <a:t>התפלגות </a:t>
                </a:r>
                <a:r>
                  <a:rPr lang="he-IL" b="1" dirty="0" smtClean="0"/>
                  <a:t>סימטרית</a:t>
                </a:r>
                <a:r>
                  <a:rPr lang="he-IL" dirty="0" smtClean="0"/>
                  <a:t> סביב 0, צורת פעמון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להתפלגות פרמטר אחד שמסומן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מספר דרגות החופש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כאשר מספר דרגות החופש גדל, ההתפלגות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מתקרבת לנורמלית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91199" y="1994647"/>
                <a:ext cx="5806271" cy="4351338"/>
              </a:xfrm>
              <a:blipFill>
                <a:blip r:embed="rId3"/>
                <a:stretch>
                  <a:fillRect l="-210" t="-1681"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2" y="1994647"/>
            <a:ext cx="5443818" cy="4355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9267" y="1382102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נורמלית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83227" y="1843767"/>
            <a:ext cx="935102" cy="66635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25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נורמליות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75249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בדיקת השערות </a:t>
                </a:r>
                <a:r>
                  <a:rPr lang="he-IL" dirty="0" smtClean="0"/>
                  <a:t>פורמלית</a:t>
                </a:r>
              </a:p>
              <a:p>
                <a:r>
                  <a:rPr lang="he-IL" dirty="0" smtClean="0"/>
                  <a:t>השערת האפס: המדגם מייצג תכונה עם התפלגות נורמלית</a:t>
                </a:r>
              </a:p>
              <a:p>
                <a:r>
                  <a:rPr lang="he-IL" dirty="0" smtClean="0"/>
                  <a:t>השערת המחקר: התפלגות התכונה אינה נורמלית</a:t>
                </a:r>
              </a:p>
              <a:p>
                <a:r>
                  <a:rPr lang="he-IL" dirty="0" smtClean="0"/>
                  <a:t>מבחנים ידועים: </a:t>
                </a:r>
                <a:r>
                  <a:rPr lang="en-US" dirty="0" smtClean="0"/>
                  <a:t>Shapiro-Wilk, Kolmogorov-Smirnoff, Pearson’s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test, …</a:t>
                </a:r>
                <a:endParaRPr lang="he-IL" dirty="0" smtClean="0"/>
              </a:p>
              <a:p>
                <a:r>
                  <a:rPr lang="he-IL" dirty="0" smtClean="0"/>
                  <a:t>(לא נלמד)</a:t>
                </a:r>
              </a:p>
              <a:p>
                <a:endParaRPr lang="he-IL" dirty="0"/>
              </a:p>
              <a:p>
                <a:r>
                  <a:rPr lang="he-IL" dirty="0"/>
                  <a:t>שיטה </a:t>
                </a:r>
                <a:r>
                  <a:rPr lang="he-IL" dirty="0">
                    <a:solidFill>
                      <a:srgbClr val="0033CC"/>
                    </a:solidFill>
                  </a:rPr>
                  <a:t>ויזואלית</a:t>
                </a:r>
                <a:r>
                  <a:rPr lang="he-IL" dirty="0"/>
                  <a:t>: </a:t>
                </a:r>
                <a:r>
                  <a:rPr lang="en-US" dirty="0" smtClean="0"/>
                  <a:t>QQ-plot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752496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256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ניסוח הבעיה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93502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שיש לנו משתנה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ונתונים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רוצים לבדוק האם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נורמלי עם תוחלת ושונות כלשהם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כדי לפשט את הדיון, נתקנן את הנתונים: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מתוך תכונות של טרנספורמציה, למשתנה החדש ממוצע אפס ושונות 1</a:t>
                </a:r>
              </a:p>
              <a:p>
                <a:r>
                  <a:rPr lang="he-IL" dirty="0" smtClean="0"/>
                  <a:t>נשאל כעת האם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נורמלי סטנדרטי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93502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135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אחוזונים של משתנה מקרי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5516" y="1565461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עבור משתנה מקרי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r>
                  <a:rPr lang="he-IL" dirty="0" smtClean="0"/>
                  <a:t>האחוזון (</a:t>
                </a:r>
                <a:r>
                  <a:rPr lang="en-US" dirty="0" smtClean="0"/>
                  <a:t>percentile</a:t>
                </a:r>
                <a:r>
                  <a:rPr lang="he-IL" dirty="0" smtClean="0"/>
                  <a:t>)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he-IL" dirty="0" smtClean="0"/>
                  <a:t> הוא הערך שההסתברות להיות מתחתיו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לדוגמא, האחוזון ה- 25 הוא הרבעון התחתון – הערך שיש ההסתברות </a:t>
                </a:r>
                <a:r>
                  <a:rPr lang="en-US" sz="2000" dirty="0" smtClean="0"/>
                  <a:t>0.25</a:t>
                </a:r>
                <a:r>
                  <a:rPr lang="he-IL" sz="2000" dirty="0" smtClean="0"/>
                  <a:t> להיות מתחתיו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באופן כללי, נגדיר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quantile</a:t>
                </a:r>
                <a:r>
                  <a:rPr lang="he-IL" dirty="0" smtClean="0"/>
                  <a:t> כערך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 smtClean="0"/>
                  <a:t> שההסתברות להיות מתחתיו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sz="2000" dirty="0" smtClean="0"/>
                  <a:t>ה- </a:t>
                </a:r>
                <a:r>
                  <a:rPr lang="en-US" sz="2000" dirty="0" smtClean="0"/>
                  <a:t>quantile</a:t>
                </a:r>
                <a:r>
                  <a:rPr lang="he-IL" sz="2000" dirty="0" smtClean="0"/>
                  <a:t> הוא כמו אחוזון, אבל יכול להיות כל ערך, לאו דווקא אחוז</a:t>
                </a:r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he-IL" dirty="0" smtClean="0"/>
                  <a:t>נכתוב בעברית ערך קריטי או אחוזונים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כאשר הכוונה גם ל- </a:t>
                </a:r>
                <a:r>
                  <a:rPr lang="en-US" dirty="0" smtClean="0"/>
                  <a:t>quantile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5516" y="1565461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239869" y="4009952"/>
            <a:ext cx="4655540" cy="2669337"/>
            <a:chOff x="-556432" y="3813329"/>
            <a:chExt cx="3717885" cy="221845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44781" y="4234937"/>
              <a:ext cx="2783186" cy="152400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622643" y="4173142"/>
              <a:ext cx="36" cy="14471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493281" y="5648097"/>
              <a:ext cx="303627" cy="383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980213" y="5631755"/>
                  <a:ext cx="346225" cy="3836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𝛼</m:t>
                            </m:r>
                          </m:sub>
                        </m:sSub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213" y="5631755"/>
                  <a:ext cx="346225" cy="383684"/>
                </a:xfrm>
                <a:prstGeom prst="rect">
                  <a:avLst/>
                </a:prstGeom>
                <a:blipFill>
                  <a:blip r:embed="rId4"/>
                  <a:stretch>
                    <a:fillRect r="-14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27718" y="5293899"/>
                  <a:ext cx="333735" cy="3325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𝑍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7718" y="5293899"/>
                  <a:ext cx="333735" cy="33252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283615" y="3813329"/>
                  <a:ext cx="753828" cy="3325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𝑍</m:t>
                            </m: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83615" y="3813329"/>
                  <a:ext cx="753828" cy="332526"/>
                </a:xfrm>
                <a:prstGeom prst="rect">
                  <a:avLst/>
                </a:prstGeom>
                <a:blipFill>
                  <a:blip r:embed="rId6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-556432" y="4448693"/>
                  <a:ext cx="1758309" cy="3836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𝑍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&lt;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𝛼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56432" y="4448693"/>
                  <a:ext cx="1758309" cy="38368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Arrow Connector 11"/>
            <p:cNvCxnSpPr/>
            <p:nvPr/>
          </p:nvCxnSpPr>
          <p:spPr>
            <a:xfrm>
              <a:off x="760495" y="4851443"/>
              <a:ext cx="165871" cy="543149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247302" y="4996937"/>
              <a:ext cx="742457" cy="0"/>
            </a:xfrm>
            <a:prstGeom prst="straightConnector1">
              <a:avLst/>
            </a:prstGeom>
            <a:ln w="25400">
              <a:solidFill>
                <a:schemeClr val="bg2">
                  <a:lumMod val="5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326366" y="4651388"/>
                  <a:ext cx="57579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±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1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6366" y="4651388"/>
                  <a:ext cx="575799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9172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אחוזונים של המדגם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8367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לדוגמא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נמיין את הדגימות בסדר עולה: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en-US" b="0" dirty="0" smtClean="0"/>
              </a:p>
              <a:p>
                <a:r>
                  <a:rPr lang="he-IL" b="0" dirty="0" smtClean="0"/>
                  <a:t>הערך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הוא האחוזון </a:t>
                </a:r>
                <a:r>
                  <a:rPr lang="en-US" dirty="0" smtClean="0"/>
                  <a:t>0.1</a:t>
                </a:r>
                <a:endParaRPr lang="he-IL" dirty="0" smtClean="0"/>
              </a:p>
              <a:p>
                <a:r>
                  <a:rPr lang="he-IL" dirty="0" smtClean="0"/>
                  <a:t>הערך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הוא האחוזון </a:t>
                </a:r>
                <a:r>
                  <a:rPr lang="en-US" dirty="0" smtClean="0"/>
                  <a:t>0.2</a:t>
                </a:r>
                <a:endParaRPr lang="en-US" dirty="0"/>
              </a:p>
              <a:p>
                <a:r>
                  <a:rPr lang="en-US" dirty="0" smtClean="0"/>
                  <a:t>…</a:t>
                </a:r>
              </a:p>
              <a:p>
                <a:r>
                  <a:rPr lang="he-IL" dirty="0" smtClean="0"/>
                  <a:t>הערך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he-IL" dirty="0" smtClean="0"/>
                  <a:t> הוא האחוזון 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83670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330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QQ-plot</a:t>
            </a:r>
            <a:r>
              <a:rPr lang="he-IL" dirty="0" smtClean="0"/>
              <a:t>:</a:t>
            </a:r>
            <a:r>
              <a:rPr lang="en-US" dirty="0" smtClean="0"/>
              <a:t> </a:t>
            </a:r>
            <a:r>
              <a:rPr lang="he-IL" dirty="0" smtClean="0"/>
              <a:t>רעיון 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9182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r>
                  <a:rPr lang="he-IL" dirty="0" smtClean="0"/>
                  <a:t>נחשב את האחוזונים התיאורטיים של מ"מ נורמלי סטנדרטי עבור </a:t>
                </a:r>
                <a:r>
                  <a:rPr lang="en-US" dirty="0" smtClean="0"/>
                  <a:t>0.1, 0.2, …, 1</a:t>
                </a:r>
                <a:endParaRPr lang="he-IL" dirty="0" smtClean="0"/>
              </a:p>
              <a:p>
                <a:r>
                  <a:rPr lang="he-IL" dirty="0" smtClean="0"/>
                  <a:t>נשווה אותם לאחוזונים האמפיריים של המדגם,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ההתאמה טובה, נסיק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נורמלי סטנדרטי</a:t>
                </a:r>
              </a:p>
              <a:p>
                <a:r>
                  <a:rPr lang="he-IL" dirty="0" smtClean="0"/>
                  <a:t>אם לא, נסיק כי 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התפלגות שונה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91824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80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נבדוק את ההתאמה?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12692" y="1654172"/>
                <a:ext cx="4841108" cy="255506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נכין את הגרף הבא</a:t>
                </a:r>
                <a:endParaRPr lang="en-US" dirty="0" smtClean="0"/>
              </a:p>
              <a:p>
                <a:r>
                  <a:rPr lang="he-IL" dirty="0" smtClean="0"/>
                  <a:t>התאמה טובה לקו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משמעותה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התאמה טובה של המדגם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למשתנה נורמלי סטנדרטי</a:t>
                </a:r>
              </a:p>
              <a:p>
                <a:r>
                  <a:rPr lang="he-IL" dirty="0" smtClean="0"/>
                  <a:t>כל אחוזון של המדגם נמצא במקום הצפוי מבחינה תיאורטית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12692" y="1654172"/>
                <a:ext cx="4841108" cy="2555063"/>
              </a:xfrm>
              <a:blipFill>
                <a:blip r:embed="rId2"/>
                <a:stretch>
                  <a:fillRect t="-3103" r="-1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 flipV="1">
            <a:off x="2819518" y="2860736"/>
            <a:ext cx="2340" cy="30287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21858" y="5889523"/>
            <a:ext cx="389357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95857" y="5534796"/>
            <a:ext cx="25667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אחוזונים תיאורטיים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מ"מ נורמלי סטנדרטי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64727" y="2341402"/>
            <a:ext cx="2446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אחוזונים של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77302" y="5100831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1504" y="476653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8582" y="4452344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  <a:endParaRPr lang="en-US" sz="2800" dirty="0">
              <a:solidFill>
                <a:srgbClr val="7030A0"/>
              </a:solidFill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2724" y="411352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2374" y="384742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0565" y="3470398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89134" y="322435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86292" y="3841094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2241" y="42092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7626" y="296274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821858" y="3108037"/>
            <a:ext cx="2964260" cy="2773395"/>
          </a:xfrm>
          <a:prstGeom prst="line">
            <a:avLst/>
          </a:prstGeom>
          <a:ln w="2857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63528" y="5854883"/>
                <a:ext cx="6250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528" y="5854883"/>
                <a:ext cx="62504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415187" y="5854883"/>
                <a:ext cx="6250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187" y="5854883"/>
                <a:ext cx="62504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83424" y="5854883"/>
                <a:ext cx="47160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424" y="5854883"/>
                <a:ext cx="47160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356637" y="5867891"/>
                <a:ext cx="4331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637" y="5867891"/>
                <a:ext cx="43313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25345" y="5162386"/>
                <a:ext cx="4882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345" y="5162386"/>
                <a:ext cx="48821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25344" y="4828090"/>
                <a:ext cx="4941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344" y="4828090"/>
                <a:ext cx="49417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223473" y="3024297"/>
                <a:ext cx="5972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473" y="3024297"/>
                <a:ext cx="597215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270414" y="3986365"/>
                <a:ext cx="4331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414" y="3986365"/>
                <a:ext cx="43313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>
            <a:stCxn id="26" idx="3"/>
          </p:cNvCxnSpPr>
          <p:nvPr/>
        </p:nvCxnSpPr>
        <p:spPr>
          <a:xfrm>
            <a:off x="2820688" y="3224352"/>
            <a:ext cx="2742266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22" idx="0"/>
          </p:cNvCxnSpPr>
          <p:nvPr/>
        </p:nvCxnSpPr>
        <p:spPr>
          <a:xfrm>
            <a:off x="5709850" y="3424407"/>
            <a:ext cx="9376" cy="243047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831231" y="5388189"/>
            <a:ext cx="316571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6" idx="0"/>
          </p:cNvCxnSpPr>
          <p:nvPr/>
        </p:nvCxnSpPr>
        <p:spPr>
          <a:xfrm>
            <a:off x="3276049" y="5502422"/>
            <a:ext cx="1" cy="35246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831231" y="5076555"/>
            <a:ext cx="700592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621945" y="5180070"/>
            <a:ext cx="6469" cy="709453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562954" y="2615042"/>
                <a:ext cx="9693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solidFill>
                    <a:srgbClr val="002060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954" y="2615042"/>
                <a:ext cx="969371" cy="461665"/>
              </a:xfrm>
              <a:prstGeom prst="rect">
                <a:avLst/>
              </a:prstGeom>
              <a:blipFill>
                <a:blip r:embed="rId11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286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טכנית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האחוזון התיאורטי האחרון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זהו הערך שההסתברות להיות קטן ממנו היא 1</a:t>
                </a:r>
              </a:p>
              <a:p>
                <a:r>
                  <a:rPr lang="he-IL" dirty="0" smtClean="0"/>
                  <a:t>עבור משתנה נורמלי,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זאת מכיוון שתיאורטית, מ"מ נורמלי יכול לקבל כל ערך בין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49" y="4051170"/>
            <a:ext cx="4252361" cy="21829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45230" y="6079972"/>
                <a:ext cx="3085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230" y="6079972"/>
                <a:ext cx="308598" cy="461665"/>
              </a:xfrm>
              <a:prstGeom prst="rect">
                <a:avLst/>
              </a:prstGeom>
              <a:blipFill>
                <a:blip r:embed="rId4"/>
                <a:stretch>
                  <a:fillRect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99681" y="3667721"/>
                <a:ext cx="8400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681" y="3667721"/>
                <a:ext cx="840025" cy="461665"/>
              </a:xfrm>
              <a:prstGeom prst="rect">
                <a:avLst/>
              </a:prstGeom>
              <a:blipFill>
                <a:blip r:embed="rId5"/>
                <a:stretch>
                  <a:fillRect l="-2899" r="-2899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26273" y="6079972"/>
                <a:ext cx="14268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∞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273" y="6079972"/>
                <a:ext cx="142686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>
            <a:off x="685281" y="6341806"/>
            <a:ext cx="9144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25553" y="6059296"/>
                <a:ext cx="14197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∞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553" y="6059296"/>
                <a:ext cx="141974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6645301" y="6283724"/>
            <a:ext cx="119368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3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תיקון הבעיה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במקום האחוזונים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, נחשב את האחוזונים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נבחן שוב התאמה ל-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2721195" y="2860736"/>
            <a:ext cx="2340" cy="30287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723535" y="5889523"/>
            <a:ext cx="389357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97534" y="5534796"/>
            <a:ext cx="25667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אחוזונים תיאורטיים</a:t>
            </a:r>
          </a:p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מ"מ נורמלי סטנדרטי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583" y="2654965"/>
            <a:ext cx="1443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אחוזונים של המדגם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8979" y="5100831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3181" y="476653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80259" y="4452344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 smtClean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  <a:endParaRPr lang="en-US" sz="2800" dirty="0">
              <a:solidFill>
                <a:srgbClr val="7030A0"/>
              </a:solidFill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401" y="411352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051" y="384742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2242" y="3470398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811" y="322435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7969" y="3841094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3918" y="4209237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9303" y="296274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dirty="0">
                <a:solidFill>
                  <a:srgbClr val="7030A0"/>
                </a:solidFill>
                <a:cs typeface="David" panose="020E0502060401010101" pitchFamily="34" charset="-79"/>
              </a:rPr>
              <a:t>o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723535" y="3108037"/>
            <a:ext cx="2964260" cy="2773395"/>
          </a:xfrm>
          <a:prstGeom prst="line">
            <a:avLst/>
          </a:prstGeom>
          <a:ln w="2857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747221" y="5854883"/>
                <a:ext cx="7340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05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221" y="5854883"/>
                <a:ext cx="73404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16864" y="5854883"/>
                <a:ext cx="7340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15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864" y="5854883"/>
                <a:ext cx="73404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26109" y="5854883"/>
                <a:ext cx="7276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95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6109" y="5854883"/>
                <a:ext cx="72763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58314" y="5867891"/>
                <a:ext cx="4331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314" y="5867891"/>
                <a:ext cx="43313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227022" y="5162386"/>
                <a:ext cx="4882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022" y="5162386"/>
                <a:ext cx="48821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227021" y="4828090"/>
                <a:ext cx="4941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021" y="4828090"/>
                <a:ext cx="49417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125150" y="3024297"/>
                <a:ext cx="5972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5150" y="3024297"/>
                <a:ext cx="597215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172091" y="3986365"/>
                <a:ext cx="4331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…</m:t>
                      </m:r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091" y="3986365"/>
                <a:ext cx="43313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>
            <a:stCxn id="25" idx="3"/>
          </p:cNvCxnSpPr>
          <p:nvPr/>
        </p:nvCxnSpPr>
        <p:spPr>
          <a:xfrm>
            <a:off x="2722365" y="3224352"/>
            <a:ext cx="2742266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591863" y="3414575"/>
            <a:ext cx="0" cy="2443484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732908" y="5388189"/>
            <a:ext cx="316571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173237" y="5502422"/>
            <a:ext cx="0" cy="35246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732908" y="5076555"/>
            <a:ext cx="700592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23622" y="5180070"/>
            <a:ext cx="0" cy="709453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43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חישוב האחוזונים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77700" y="1764005"/>
                <a:ext cx="10515600" cy="110757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ראשית, נשים לב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sub>
                    </m:sSub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85</m:t>
                        </m:r>
                      </m:sub>
                    </m:sSub>
                  </m:oMath>
                </a14:m>
                <a:r>
                  <a:rPr lang="he-IL" dirty="0" smtClean="0"/>
                  <a:t>, וכו'</a:t>
                </a:r>
              </a:p>
              <a:p>
                <a:r>
                  <a:rPr lang="he-IL" dirty="0" smtClean="0"/>
                  <a:t>נזכור כי הטבלה נותנת לנו את ההסתברויות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7700" y="1764005"/>
                <a:ext cx="10515600" cy="1107573"/>
              </a:xfrm>
              <a:blipFill>
                <a:blip r:embed="rId2"/>
                <a:stretch>
                  <a:fillRect t="-6593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6727" y="4827087"/>
            <a:ext cx="3400093" cy="1524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3374627" y="4632931"/>
            <a:ext cx="0" cy="1581956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213" y="4822446"/>
            <a:ext cx="2968750" cy="152399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845588" y="4636830"/>
            <a:ext cx="0" cy="1581956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04148" y="620420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72078" y="6184331"/>
                <a:ext cx="835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95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2078" y="6184331"/>
                <a:ext cx="83593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188570" y="620420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75069" y="6164484"/>
                <a:ext cx="8423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05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069" y="6164484"/>
                <a:ext cx="84234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-Right Arrow 12"/>
          <p:cNvSpPr/>
          <p:nvPr/>
        </p:nvSpPr>
        <p:spPr>
          <a:xfrm>
            <a:off x="4857135" y="5270089"/>
            <a:ext cx="806245" cy="4227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60203" y="4286623"/>
                <a:ext cx="6931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203" y="4286623"/>
                <a:ext cx="693140" cy="400110"/>
              </a:xfrm>
              <a:prstGeom prst="rect">
                <a:avLst/>
              </a:prstGeom>
              <a:blipFill>
                <a:blip r:embed="rId7"/>
                <a:stretch>
                  <a:fillRect l="-3509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18039" y="4286623"/>
                <a:ext cx="6931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039" y="4286623"/>
                <a:ext cx="693140" cy="400110"/>
              </a:xfrm>
              <a:prstGeom prst="rect">
                <a:avLst/>
              </a:prstGeom>
              <a:blipFill>
                <a:blip r:embed="rId8"/>
                <a:stretch>
                  <a:fillRect l="-3509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3916075"/>
                  </p:ext>
                </p:extLst>
              </p:nvPr>
            </p:nvGraphicFramePr>
            <p:xfrm>
              <a:off x="2631768" y="3139119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3916075"/>
                  </p:ext>
                </p:extLst>
              </p:nvPr>
            </p:nvGraphicFramePr>
            <p:xfrm>
              <a:off x="2631768" y="3139119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746" t="-1515" r="-89776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1504" t="-1515" r="-80451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00000" t="-1515" r="-698507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302256" t="-1515" r="-603759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399254" t="-1515" r="-499254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503008" t="-1515" r="-4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598507" t="-1515" r="-3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703759" t="-1515" r="-2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797761" t="-1515" r="-1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904511" t="-1515" r="-1504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1958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748"/>
          <a:stretch/>
        </p:blipFill>
        <p:spPr>
          <a:xfrm>
            <a:off x="14540" y="160767"/>
            <a:ext cx="7289352" cy="6513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20" y="4519430"/>
            <a:ext cx="3820312" cy="196114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9321576" y="4672698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69364" y="630256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305" y="6278315"/>
                <a:ext cx="53617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9879" y="4786665"/>
                <a:ext cx="158190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 flipV="1">
            <a:off x="10227813" y="5248330"/>
            <a:ext cx="408103" cy="60661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76748" y="4763756"/>
            <a:ext cx="2346596" cy="2312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478637" y="979756"/>
            <a:ext cx="0" cy="364126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123344" y="4621024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r" defTabSz="914400" rtl="1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1pPr>
                <a:lvl2pPr marL="6858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2pPr>
                <a:lvl3pPr marL="11430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70000"/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3pPr>
                <a:lvl4pPr marL="16002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4pPr>
                <a:lvl5pPr marL="2057400" indent="-228600" algn="r" defTabSz="914400" rtl="1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000" dirty="0" smtClean="0"/>
                  <a:t>השורות עוקבות אחרי הספרה הראשונה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אחרי הנקודה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baseline="-25000" dirty="0" smtClean="0"/>
              </a:p>
              <a:p>
                <a:r>
                  <a:rPr lang="he-IL" sz="2000" dirty="0" smtClean="0"/>
                  <a:t>העמודות עוקבות אחרי הספרה השנייה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86" y="1428226"/>
                <a:ext cx="10515600" cy="4351338"/>
              </a:xfrm>
              <a:prstGeom prst="rect">
                <a:avLst/>
              </a:prstGeom>
              <a:blipFill>
                <a:blip r:embed="rId6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776748" y="3461377"/>
            <a:ext cx="2346596" cy="11638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123344" y="3311698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394574" y="979756"/>
            <a:ext cx="0" cy="2331942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</p:spPr>
            <p:txBody>
              <a:bodyPr/>
              <a:lstStyle/>
              <a:p>
                <a:r>
                  <a:rPr lang="he-IL" dirty="0" smtClean="0"/>
                  <a:t>לוח לחישוב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76233" y="407575"/>
                <a:ext cx="10355037" cy="572181"/>
              </a:xfrm>
              <a:blipFill>
                <a:blip r:embed="rId7"/>
                <a:stretch>
                  <a:fillRect t="-24468" r="-1766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5103398" y="2353053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776748" y="2515089"/>
            <a:ext cx="4326650" cy="2971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374628" y="979756"/>
            <a:ext cx="0" cy="134452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6324154" y="1643918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592356" y="979756"/>
            <a:ext cx="0" cy="600719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865239" y="1797839"/>
            <a:ext cx="5458915" cy="1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598798" y="1216732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886664" y="904568"/>
            <a:ext cx="0" cy="238372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33" idx="2"/>
          </p:cNvCxnSpPr>
          <p:nvPr/>
        </p:nvCxnSpPr>
        <p:spPr>
          <a:xfrm>
            <a:off x="776748" y="1380542"/>
            <a:ext cx="1822050" cy="5323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68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7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נגריל 10 מספרים מתוך התפלגות נורמלית סטנדרטית (ונמיין)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נכין כעת גרף של האחוזונים של המדגם לעומת האחוזונים התיאורטיים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636097"/>
                  </p:ext>
                </p:extLst>
              </p:nvPr>
            </p:nvGraphicFramePr>
            <p:xfrm>
              <a:off x="2651432" y="2362370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1.98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636097"/>
                  </p:ext>
                </p:extLst>
              </p:nvPr>
            </p:nvGraphicFramePr>
            <p:xfrm>
              <a:off x="2651432" y="2362370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46" t="-1515" r="-89776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504" t="-1515" r="-80451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515" r="-698507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2256" t="-1515" r="-603759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9254" t="-1515" r="-499254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3008" t="-1515" r="-4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98507" t="-1515" r="-3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3759" t="-1515" r="-2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97761" t="-1515" r="-1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4511" t="-1515" r="-1504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-0.90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0.71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1.98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1718664"/>
                  </p:ext>
                </p:extLst>
              </p:nvPr>
            </p:nvGraphicFramePr>
            <p:xfrm>
              <a:off x="2651432" y="3148951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1718664"/>
                  </p:ext>
                </p:extLst>
              </p:nvPr>
            </p:nvGraphicFramePr>
            <p:xfrm>
              <a:off x="2651432" y="3148951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46" t="-1515" r="-89776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04" t="-1515" r="-80451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515" r="-698507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2256" t="-1515" r="-603759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9254" t="-1515" r="-499254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3008" t="-1515" r="-4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8507" t="-1515" r="-3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3759" t="-1515" r="-2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97761" t="-1515" r="-1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4511" t="-1515" r="-1504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1296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086" y="178923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קיבלנו התאמה סבירה לקו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 שמעיד על כך שמדובר על התפלגות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נורמלית סטנדרטית</a:t>
                </a:r>
              </a:p>
              <a:p>
                <a:r>
                  <a:rPr lang="he-IL" dirty="0" smtClean="0"/>
                  <a:t>מכיוון שהמדגם קטן, כמובן לא נצפה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להתאמה מושלמת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086" y="1789234"/>
                <a:ext cx="10515600" cy="4351338"/>
              </a:xfrm>
              <a:blipFill>
                <a:blip r:embed="rId2"/>
                <a:stretch>
                  <a:fillRect t="-168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9" r="25690"/>
          <a:stretch/>
        </p:blipFill>
        <p:spPr>
          <a:xfrm>
            <a:off x="1071716" y="1622181"/>
            <a:ext cx="4630994" cy="466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9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QQ-plot</a:t>
                </a:r>
                <a:r>
                  <a:rPr lang="he-IL" dirty="0" smtClean="0"/>
                  <a:t> עבור מדגם בגודל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826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7216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במקרה הכללי, יש לנו את נתוני המדגם (הממוינים),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הם יהיו האחוזונים של המדגם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האחוזונים התיאורטיים יהיו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he-IL" dirty="0" smtClean="0"/>
                  <a:t>,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קל לראות כי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מקבלים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72160"/>
                <a:ext cx="10515600" cy="4351338"/>
              </a:xfrm>
              <a:blipFill>
                <a:blip r:embed="rId3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577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73835"/>
                <a:ext cx="10515600" cy="456964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את מיקום האחוזונים ניתן לבחור גם בדרכים אחרות</a:t>
                </a:r>
              </a:p>
              <a:p>
                <a:r>
                  <a:rPr lang="en-US" sz="2000" dirty="0">
                    <a:hlinkClick r:id="rId2"/>
                  </a:rPr>
                  <a:t>https://</a:t>
                </a:r>
                <a:r>
                  <a:rPr lang="en-US" sz="2000" dirty="0" smtClean="0">
                    <a:hlinkClick r:id="rId2"/>
                  </a:rPr>
                  <a:t>en.wikipedia.org/wiki/Q-Q_plot#Heuristics</a:t>
                </a:r>
                <a:endParaRPr lang="he-IL" sz="2000" dirty="0" smtClean="0"/>
              </a:p>
              <a:p>
                <a:endParaRPr lang="he-IL" sz="2000" dirty="0" smtClean="0"/>
              </a:p>
              <a:p>
                <a:r>
                  <a:rPr lang="he-IL" dirty="0" smtClean="0"/>
                  <a:t>למשל, נוכל לבחור אחוזונים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/>
                  <a:t>, כאשר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he-IL" dirty="0"/>
                  <a:t>, 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נקבל אחוזונים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כלומר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09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91</m:t>
                        </m:r>
                      </m:sub>
                    </m:sSub>
                  </m:oMath>
                </a14:m>
                <a:endParaRPr lang="he-IL" sz="1600" dirty="0"/>
              </a:p>
              <a:p>
                <a:endParaRPr lang="he-IL" sz="2000" dirty="0" smtClean="0"/>
              </a:p>
              <a:p>
                <a:r>
                  <a:rPr lang="he-IL" dirty="0" smtClean="0"/>
                  <a:t>האופן המדויק שבו מתקנים לא משנה כאשר המדגם גדול – ההבדלים בין השיטות השונות הופכים קטנים מאד</a:t>
                </a:r>
              </a:p>
              <a:p>
                <a:r>
                  <a:rPr lang="he-IL" dirty="0" smtClean="0"/>
                  <a:t>בכל השיטות האחוזונים נמצאים </a:t>
                </a:r>
                <a:r>
                  <a:rPr lang="he-IL" b="1" dirty="0" smtClean="0"/>
                  <a:t>בקירוב</a:t>
                </a:r>
                <a:r>
                  <a:rPr lang="he-IL" dirty="0" smtClean="0"/>
                  <a:t>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he-IL" dirty="0" smtClean="0"/>
                  <a:t>,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73835"/>
                <a:ext cx="10515600" cy="4569647"/>
              </a:xfrm>
              <a:blipFill>
                <a:blip r:embed="rId3"/>
                <a:stretch>
                  <a:fillRect t="-173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45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796981" y="1925344"/>
                <a:ext cx="3637100" cy="1378295"/>
              </a:xfrm>
            </p:spPr>
            <p:txBody>
              <a:bodyPr/>
              <a:lstStyle/>
              <a:p>
                <a:r>
                  <a:rPr lang="he-IL" dirty="0" smtClean="0"/>
                  <a:t>נחזור לדוגמא </a:t>
                </a:r>
                <a:r>
                  <a:rPr lang="he-IL" dirty="0" err="1" smtClean="0"/>
                  <a:t>איתה</a:t>
                </a:r>
                <a:r>
                  <a:rPr lang="he-IL" dirty="0" smtClean="0"/>
                  <a:t> התחלנו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96981" y="1925344"/>
                <a:ext cx="3637100" cy="1378295"/>
              </a:xfrm>
              <a:blipFill>
                <a:blip r:embed="rId2"/>
                <a:stretch>
                  <a:fillRect l="-670" t="-5752" r="-2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34760"/>
            <a:ext cx="7089059" cy="35445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91900"/>
            <a:ext cx="6811298" cy="3405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43664" y="3488813"/>
            <a:ext cx="1120877" cy="1015663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משתנה נורמלי סטנדרטי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QQ-plot</a:t>
                </a:r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כללי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5"/>
                <a:stretch>
                  <a:fillRect t="-24468" r="-1826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24484" y="4907024"/>
                <a:ext cx="1732936" cy="83099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משתנה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עם 5 דרגות חופש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484" y="4907024"/>
                <a:ext cx="1732936" cy="830997"/>
              </a:xfrm>
              <a:prstGeom prst="rect">
                <a:avLst/>
              </a:prstGeom>
              <a:blipFill>
                <a:blip r:embed="rId6"/>
                <a:stretch>
                  <a:fillRect l="-2787" t="-5036" r="-4878" b="-14388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396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ניתוח צורת ה- </a:t>
            </a:r>
            <a:r>
              <a:rPr lang="en-US" dirty="0" smtClean="0"/>
              <a:t>QQ-plot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אם ה- </a:t>
            </a:r>
            <a:r>
              <a:rPr lang="en-US" dirty="0" smtClean="0"/>
              <a:t>QQ-plot</a:t>
            </a:r>
            <a:r>
              <a:rPr lang="he-IL" dirty="0" smtClean="0"/>
              <a:t> "עולה" באחוזונים הגבוהים ו"יורד" באחוזונים הנמוכים ביחס לצפוי, מדובר על התפלגות עם "זנבות ארוכים"</a:t>
            </a:r>
          </a:p>
          <a:p>
            <a:r>
              <a:rPr lang="he-IL" dirty="0" smtClean="0"/>
              <a:t>כלומר, הערכים הגבוהים ביותר והנמוכים ביותר של המדגם קיצוניים יותר ביחס לצפוי בהתפלגות נורמלית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2"/>
          <a:stretch/>
        </p:blipFill>
        <p:spPr>
          <a:xfrm>
            <a:off x="4326194" y="3134760"/>
            <a:ext cx="3601065" cy="35445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2"/>
          <a:stretch/>
        </p:blipFill>
        <p:spPr>
          <a:xfrm>
            <a:off x="737418" y="3273639"/>
            <a:ext cx="3293807" cy="34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עוד דוגמאות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8" t="6054" r="2656" b="3885"/>
          <a:stretch/>
        </p:blipFill>
        <p:spPr>
          <a:xfrm>
            <a:off x="559803" y="1303662"/>
            <a:ext cx="5071343" cy="257901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t="6451" r="3936" b="4775"/>
          <a:stretch/>
        </p:blipFill>
        <p:spPr>
          <a:xfrm>
            <a:off x="343766" y="4011561"/>
            <a:ext cx="5207954" cy="26153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8" t="6452" r="3807" b="4000"/>
          <a:stretch/>
        </p:blipFill>
        <p:spPr>
          <a:xfrm>
            <a:off x="6187130" y="1303662"/>
            <a:ext cx="5024251" cy="2579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t="6709" r="4064" b="4000"/>
          <a:stretch/>
        </p:blipFill>
        <p:spPr>
          <a:xfrm>
            <a:off x="6029951" y="4090218"/>
            <a:ext cx="5181430" cy="26559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3766" y="537005"/>
            <a:ext cx="5615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http://seankross.com/2016/02/29/A-Q-Q-Plot-Dissection-Kit.html</a:t>
            </a:r>
            <a:endParaRPr lang="en-US" sz="16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213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שימוש בפועל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4569646"/>
          </a:xfrm>
        </p:spPr>
        <p:txBody>
          <a:bodyPr>
            <a:normAutofit/>
          </a:bodyPr>
          <a:lstStyle/>
          <a:p>
            <a:r>
              <a:rPr lang="he-IL" dirty="0" smtClean="0"/>
              <a:t>שיטת ה- </a:t>
            </a:r>
            <a:r>
              <a:rPr lang="en-US" dirty="0" smtClean="0"/>
              <a:t>QQ-plot</a:t>
            </a:r>
            <a:r>
              <a:rPr lang="he-IL" dirty="0" smtClean="0"/>
              <a:t> שימושית מאד: מאפשרת לנו ללמוד במבט אחד עד </a:t>
            </a:r>
            <a:r>
              <a:rPr lang="he-IL" dirty="0"/>
              <a:t>כמה הסטייה מהנורמליות חזקה</a:t>
            </a:r>
          </a:p>
          <a:p>
            <a:endParaRPr lang="he-IL" dirty="0" smtClean="0"/>
          </a:p>
          <a:p>
            <a:r>
              <a:rPr lang="he-IL" dirty="0" smtClean="0"/>
              <a:t>רוב </a:t>
            </a:r>
            <a:r>
              <a:rPr lang="he-IL" dirty="0"/>
              <a:t>המבחנים לא מושפעים יותר מדי מסטיות קלות </a:t>
            </a:r>
            <a:r>
              <a:rPr lang="he-IL" dirty="0" smtClean="0"/>
              <a:t>מנורמליות</a:t>
            </a:r>
          </a:p>
          <a:p>
            <a:endParaRPr lang="he-IL" dirty="0" smtClean="0"/>
          </a:p>
          <a:p>
            <a:r>
              <a:rPr lang="he-IL" dirty="0" smtClean="0"/>
              <a:t>מצד שני, יש מבחנים בהם נורמליות חשובה גם במדגמים גדולים</a:t>
            </a:r>
          </a:p>
          <a:p>
            <a:r>
              <a:rPr lang="he-IL" dirty="0" smtClean="0"/>
              <a:t>אפילו ממוצע המדגם לא מתפלג נורמלית אם ההתפלגות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מאד אסימטרית</a:t>
            </a:r>
            <a:endParaRPr lang="he-IL" dirty="0"/>
          </a:p>
          <a:p>
            <a:endParaRPr lang="en-US" dirty="0" smtClean="0"/>
          </a:p>
          <a:p>
            <a:r>
              <a:rPr lang="he-IL" dirty="0" smtClean="0"/>
              <a:t>שאלת מחשבה: איזה סוג טעות נעשה אם נניח נורמליות כאשר היא לא מתקיימת?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92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QQ-plot</a:t>
            </a:r>
            <a:r>
              <a:rPr lang="he-IL" dirty="0" smtClean="0"/>
              <a:t> עבור התפלגויות אחרות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גרף ה- </a:t>
                </a:r>
                <a:r>
                  <a:rPr lang="en-US" dirty="0" smtClean="0"/>
                  <a:t>QQ-plot</a:t>
                </a:r>
                <a:r>
                  <a:rPr lang="he-IL" dirty="0" smtClean="0"/>
                  <a:t> יכול להשוות את המדגם לא רק להתפלגות נורמלית, אלא לכל התפלגות</a:t>
                </a:r>
              </a:p>
              <a:p>
                <a:r>
                  <a:rPr lang="he-IL" dirty="0" smtClean="0"/>
                  <a:t>כל מה שנדרש הוא לחשב את האחוזונים התיאורטיים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דוגמא: מ"מ </a:t>
                </a:r>
                <a:r>
                  <a:rPr lang="he-IL" dirty="0">
                    <a:solidFill>
                      <a:srgbClr val="0033CC"/>
                    </a:solidFill>
                  </a:rPr>
                  <a:t>אחיד </a:t>
                </a:r>
                <a:r>
                  <a:rPr lang="he-IL" dirty="0">
                    <a:solidFill>
                      <a:srgbClr val="3333CC"/>
                    </a:solidFill>
                  </a:rPr>
                  <a:t>סטנדרטי</a:t>
                </a:r>
                <a:r>
                  <a:rPr lang="he-IL" dirty="0"/>
                  <a:t> מקבל בסיכוי שווה כל ערך בין 0 ל- 1</a:t>
                </a:r>
                <a:endParaRPr lang="en-US" dirty="0"/>
              </a:p>
              <a:p>
                <a:r>
                  <a:rPr lang="he-IL" dirty="0"/>
                  <a:t>סימון: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/>
                  <a:t> כאשר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/>
                  <a:t> בין 0 ל- 1 (אחרת אפס</a:t>
                </a:r>
                <a:r>
                  <a:rPr lang="he-IL" dirty="0" smtClean="0"/>
                  <a:t>)</a:t>
                </a:r>
              </a:p>
              <a:p>
                <a:endParaRPr lang="he-IL" dirty="0"/>
              </a:p>
              <a:p>
                <a:r>
                  <a:rPr lang="he-IL" dirty="0" smtClean="0"/>
                  <a:t>מהם האחוזונים?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918481" y="3345137"/>
            <a:ext cx="3760929" cy="2591550"/>
            <a:chOff x="918481" y="3345137"/>
            <a:chExt cx="3760929" cy="2591550"/>
          </a:xfrm>
        </p:grpSpPr>
        <p:cxnSp>
          <p:nvCxnSpPr>
            <p:cNvPr id="4" name="Straight Arrow Connector 3"/>
            <p:cNvCxnSpPr/>
            <p:nvPr/>
          </p:nvCxnSpPr>
          <p:spPr>
            <a:xfrm flipH="1" flipV="1">
              <a:off x="1820569" y="3567042"/>
              <a:ext cx="14392" cy="176414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1849125" y="5330926"/>
              <a:ext cx="283028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656060" y="530924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37150" y="5330971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1851877" y="4297022"/>
              <a:ext cx="0" cy="1011802"/>
            </a:xfrm>
            <a:prstGeom prst="line">
              <a:avLst/>
            </a:prstGeom>
            <a:ln w="25400">
              <a:solidFill>
                <a:srgbClr val="00206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3490961" y="4297022"/>
              <a:ext cx="0" cy="1033904"/>
            </a:xfrm>
            <a:prstGeom prst="line">
              <a:avLst/>
            </a:prstGeom>
            <a:ln w="25400">
              <a:solidFill>
                <a:srgbClr val="00206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34961" y="4297022"/>
              <a:ext cx="1659800" cy="0"/>
            </a:xfrm>
            <a:prstGeom prst="line">
              <a:avLst/>
            </a:prstGeom>
            <a:ln w="25400">
              <a:solidFill>
                <a:srgbClr val="00206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398400" y="4076693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  <a:endParaRPr lang="en-US" sz="2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415044" y="5413467"/>
                  <a:ext cx="46647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</m:oMath>
                    </m:oMathPara>
                  </a14:m>
                  <a:endParaRPr lang="en-US" sz="2800" dirty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5044" y="5413467"/>
                  <a:ext cx="466473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18481" y="3345137"/>
                  <a:ext cx="86023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𝑓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𝑥</m:t>
                        </m:r>
                        <m:r>
                          <a:rPr lang="en-US" sz="2400" b="0" i="0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)</m:t>
                        </m:r>
                      </m:oMath>
                    </m:oMathPara>
                  </a14:m>
                  <a:endParaRPr lang="en-US" sz="2400" dirty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8481" y="3345137"/>
                  <a:ext cx="860235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2128" r="-1418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Connector 13"/>
            <p:cNvCxnSpPr/>
            <p:nvPr/>
          </p:nvCxnSpPr>
          <p:spPr>
            <a:xfrm>
              <a:off x="3490961" y="5308824"/>
              <a:ext cx="942696" cy="0"/>
            </a:xfrm>
            <a:prstGeom prst="line">
              <a:avLst/>
            </a:prstGeom>
            <a:ln w="25400">
              <a:solidFill>
                <a:srgbClr val="00206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44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משתנה מקרי אחיד סטנדרטי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5434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he-IL" dirty="0" smtClean="0"/>
                  <a:t> את האחוזון ה-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 של מ"מ אחיד סטנדרטי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 היא שטח המלבן, כלומר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אם הסתברות זו שווה בהגדרה ל-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e-IL" dirty="0" smtClean="0"/>
                  <a:t>, 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אז האחוזונים הם</a:t>
                </a:r>
              </a:p>
              <a:p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543427"/>
              </a:xfrm>
              <a:blipFill>
                <a:blip r:embed="rId2"/>
                <a:stretch>
                  <a:fillRect t="-160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H="1" flipV="1">
            <a:off x="1506330" y="1958370"/>
            <a:ext cx="14392" cy="17641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534886" y="3722254"/>
            <a:ext cx="283028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41821" y="370057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22911" y="372229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537638" y="2688350"/>
            <a:ext cx="0" cy="1011802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176722" y="2688350"/>
            <a:ext cx="0" cy="1033904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20722" y="2688350"/>
            <a:ext cx="16598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05504" y="2487686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30585" y="3146235"/>
                <a:ext cx="4696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𝑈</m:t>
                      </m:r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585" y="3146235"/>
                <a:ext cx="46961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4242" y="1736465"/>
                <a:ext cx="9050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𝑓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42" y="1736465"/>
                <a:ext cx="905056" cy="461665"/>
              </a:xfrm>
              <a:prstGeom prst="rect">
                <a:avLst/>
              </a:prstGeom>
              <a:blipFill>
                <a:blip r:embed="rId4"/>
                <a:stretch>
                  <a:fillRect l="-1342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>
            <a:off x="3176722" y="3700152"/>
            <a:ext cx="942696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550180" y="2705474"/>
            <a:ext cx="565919" cy="999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874933" y="3700051"/>
                <a:ext cx="5969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933" y="3700051"/>
                <a:ext cx="59695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35850" y="1650529"/>
                <a:ext cx="22638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&lt;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850" y="1650529"/>
                <a:ext cx="226388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 flipH="1">
            <a:off x="1874934" y="2129317"/>
            <a:ext cx="596957" cy="786064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8669286"/>
                  </p:ext>
                </p:extLst>
              </p:nvPr>
            </p:nvGraphicFramePr>
            <p:xfrm>
              <a:off x="3343833" y="4640159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8669286"/>
                  </p:ext>
                </p:extLst>
              </p:nvPr>
            </p:nvGraphicFramePr>
            <p:xfrm>
              <a:off x="3343833" y="4640159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752" t="-1515" r="-904511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1515" r="-797761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1504" t="-1515" r="-703759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99254" t="-1515" r="-598507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402256" t="-1515" r="-503008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502256" t="-1515" r="-403008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597761" t="-1515" r="-300000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703008" t="-1515" r="-202256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797015" t="-1515" r="-100746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903759" t="-1515" r="-1504" b="-1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8374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מספרית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נגריל 10 מספרים מתוך התפלגות אחידה סטנדרטית (ונמיין)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נכין כעת גרף של האחוזונים של המדגם לעומת האחוזונים התיאורטיים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6338443"/>
                  </p:ext>
                </p:extLst>
              </p:nvPr>
            </p:nvGraphicFramePr>
            <p:xfrm>
              <a:off x="2651432" y="2362370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6338443"/>
                  </p:ext>
                </p:extLst>
              </p:nvPr>
            </p:nvGraphicFramePr>
            <p:xfrm>
              <a:off x="2651432" y="2362370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46" t="-1515" r="-89776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504" t="-1515" r="-80451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1515" r="-698507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2256" t="-1515" r="-603759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99254" t="-1515" r="-499254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3008" t="-1515" r="-4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98507" t="-1515" r="-3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3759" t="-1515" r="-2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97761" t="-1515" r="-1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4511" t="-1515" r="-1504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0732814"/>
                  </p:ext>
                </p:extLst>
              </p:nvPr>
            </p:nvGraphicFramePr>
            <p:xfrm>
              <a:off x="2651432" y="3154850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0732814"/>
                  </p:ext>
                </p:extLst>
              </p:nvPr>
            </p:nvGraphicFramePr>
            <p:xfrm>
              <a:off x="2651432" y="3154850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46" t="-1515" r="-89776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04" t="-1515" r="-80451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515" r="-698507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2256" t="-1515" r="-603759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9254" t="-1515" r="-499254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3008" t="-1515" r="-4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8507" t="-1515" r="-3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3759" t="-1515" r="-2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97761" t="-1515" r="-1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4511" t="-1515" r="-1504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0.05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0.25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8407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086" y="178923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קיבלנו התאמה סבירה לקו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מה שמעיד על כך שמדובר כנראה על התפלגות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אחידה סטנדרטית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באופן דומה ניתן ליצור גרף </a:t>
                </a:r>
                <a:r>
                  <a:rPr lang="en-US" dirty="0" smtClean="0"/>
                  <a:t>QQ-plot</a:t>
                </a:r>
                <a:r>
                  <a:rPr lang="he-IL" dirty="0" smtClean="0"/>
                  <a:t> עבור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כל התפלגות תיאורטית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086" y="1789234"/>
                <a:ext cx="10515600" cy="4351338"/>
              </a:xfrm>
              <a:blipFill>
                <a:blip r:embed="rId2"/>
                <a:stretch>
                  <a:fillRect t="-1683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3" r="25265"/>
          <a:stretch/>
        </p:blipFill>
        <p:spPr>
          <a:xfrm>
            <a:off x="1179870" y="1479893"/>
            <a:ext cx="4630993" cy="466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2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בדיקת השערות על תכונות לא נורמליות</a:t>
            </a:r>
          </a:p>
          <a:p>
            <a:pPr lvl="1"/>
            <a:r>
              <a:rPr lang="he-IL" dirty="0" smtClean="0"/>
              <a:t>מבוא: מה עושים כאשר ההתפלגות אינה נורמלית?</a:t>
            </a:r>
          </a:p>
          <a:p>
            <a:pPr lvl="1"/>
            <a:r>
              <a:rPr lang="he-IL" dirty="0" smtClean="0"/>
              <a:t>כיצד מזהים התפלגות לא נורמלית?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טרנספורמציות</a:t>
            </a:r>
          </a:p>
          <a:p>
            <a:pPr lvl="1"/>
            <a:r>
              <a:rPr lang="he-IL" dirty="0" smtClean="0"/>
              <a:t>מבוא למבחנים אי-פרמטריים:</a:t>
            </a:r>
            <a:r>
              <a:rPr lang="en-US" dirty="0" smtClean="0"/>
              <a:t> </a:t>
            </a:r>
            <a:r>
              <a:rPr lang="he-IL" dirty="0" smtClean="0"/>
              <a:t>מבחן הסימן</a:t>
            </a:r>
          </a:p>
          <a:p>
            <a:pPr lvl="1"/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מזווגים</a:t>
            </a:r>
          </a:p>
          <a:p>
            <a:pPr lvl="1"/>
            <a:r>
              <a:rPr lang="he-IL" dirty="0" smtClean="0"/>
              <a:t>מבחני תמורות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7879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טרנספורמציה לוגריתמית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שאנחנו רוצים לבדוק השערה על משתנה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עם התפלגות אסימטרית</a:t>
                </a:r>
              </a:p>
              <a:p>
                <a:r>
                  <a:rPr lang="he-IL" dirty="0" smtClean="0"/>
                  <a:t>אי אפשר להשתמש במבחנים המניחים נורמליות</a:t>
                </a:r>
              </a:p>
              <a:p>
                <a:endParaRPr lang="he-IL" dirty="0"/>
              </a:p>
              <a:p>
                <a:r>
                  <a:rPr lang="he-IL" dirty="0" smtClean="0"/>
                  <a:t>במקום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נבדוק את ההשערה על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</m:oMath>
                </a14:m>
                <a:endParaRPr lang="he-IL" b="0" dirty="0" smtClean="0"/>
              </a:p>
              <a:p>
                <a:r>
                  <a:rPr lang="he-IL" dirty="0" smtClean="0"/>
                  <a:t>במקרים רבים, לאחר הטרנספורמציה,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לנתונים תהיה בקירוב התפלגות נורמלית</a:t>
                </a:r>
              </a:p>
              <a:p>
                <a:endParaRPr lang="he-IL" dirty="0"/>
              </a:p>
              <a:p>
                <a:r>
                  <a:rPr lang="he-IL" dirty="0" smtClean="0"/>
                  <a:t>נוכל כעת להשתמש במבחנים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המניחים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נורמליות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6" b="5237"/>
          <a:stretch/>
        </p:blipFill>
        <p:spPr>
          <a:xfrm>
            <a:off x="563889" y="2753032"/>
            <a:ext cx="5541943" cy="375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4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מתי הטרנספורמציה תעבוד?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22414"/>
            <a:ext cx="10515600" cy="1484580"/>
          </a:xfrm>
        </p:spPr>
        <p:txBody>
          <a:bodyPr/>
          <a:lstStyle/>
          <a:p>
            <a:r>
              <a:rPr lang="he-IL" dirty="0" smtClean="0"/>
              <a:t>אחת ההתפלגויות האסימטריות הנפוצות והחשובות היא </a:t>
            </a:r>
            <a:r>
              <a:rPr lang="he-IL" dirty="0" smtClean="0">
                <a:solidFill>
                  <a:srgbClr val="0033CC"/>
                </a:solidFill>
              </a:rPr>
              <a:t>לוג-נורמלית</a:t>
            </a:r>
            <a:r>
              <a:rPr lang="he-IL" dirty="0" smtClean="0"/>
              <a:t> (</a:t>
            </a:r>
            <a:r>
              <a:rPr lang="en-US" dirty="0" smtClean="0"/>
              <a:t>log-normal</a:t>
            </a:r>
            <a:r>
              <a:rPr lang="he-IL" dirty="0" smtClean="0"/>
              <a:t>)</a:t>
            </a:r>
            <a:endParaRPr lang="en-US" dirty="0" smtClean="0"/>
          </a:p>
          <a:p>
            <a:r>
              <a:rPr lang="he-IL" dirty="0" smtClean="0"/>
              <a:t>גדלי ערים, הכנסה, תמ"ג, מכירות, משקל, מחירי מניות, התפלגות שכיחות מינים בטבע, זמן דגירה של </a:t>
            </a:r>
            <a:r>
              <a:rPr lang="he-IL" dirty="0" err="1" smtClean="0"/>
              <a:t>פתוגנים</a:t>
            </a:r>
            <a:r>
              <a:rPr lang="he-IL" dirty="0" smtClean="0"/>
              <a:t>, רמת ביטוי גנים, כמות משקעים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962281"/>
            <a:ext cx="3507897" cy="35078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723" y="3568588"/>
            <a:ext cx="3165834" cy="294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2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התפלגות לוג-נורמלית?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61715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נניח כי את התכונה שלנו ניתן </a:t>
                </a:r>
                <a:r>
                  <a:rPr lang="he-IL" dirty="0" err="1" smtClean="0"/>
                  <a:t>למדל</a:t>
                </a:r>
                <a:r>
                  <a:rPr lang="he-IL" dirty="0" smtClean="0"/>
                  <a:t> כך: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כלומר,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מכפלה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גורמים, 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גדול מאד</a:t>
                </a:r>
              </a:p>
              <a:p>
                <a:r>
                  <a:rPr lang="he-IL" dirty="0" smtClean="0"/>
                  <a:t>דוגמאות: הכנסה או מחיר מניה הן מכפלה של גורמים רבים, גודל של איברים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נסמן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נסמן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endParaRPr lang="he-IL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ע"פ משפט הגבול המרכזי,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הוא נורמלי (כאשר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גדול)</a:t>
                </a:r>
              </a:p>
              <a:p>
                <a:r>
                  <a:rPr lang="he-IL" dirty="0" smtClean="0"/>
                  <a:t>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הוא לוג-נורמלי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617154"/>
              </a:xfrm>
              <a:blipFill>
                <a:blip r:embed="rId2"/>
                <a:stretch>
                  <a:fillRect t="-1979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74352" y="3421625"/>
            <a:ext cx="4017313" cy="1200329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כלומר, התפלגות לוג-נורמלית מתארת תכונות אשר נוצרות כתוצאה ממכפלה של גורמים רבים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7400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דוגמאות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81" y="2208923"/>
            <a:ext cx="5938341" cy="44765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1467" y="1469507"/>
            <a:ext cx="57919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דוגמא רפואית פשוטה:</a:t>
            </a:r>
          </a:p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https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://www.bmj.com/content/345/bmj.e6727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362" y="1371185"/>
            <a:ext cx="3325420" cy="24025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9362" y="4142737"/>
            <a:ext cx="3293774" cy="24444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02528" y="1829008"/>
            <a:ext cx="1307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תמ"ג (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GDP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39847" y="4645949"/>
            <a:ext cx="1433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התפלגות הלוגריתם של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התמ"ג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3536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יש לשים לב כי שימוש בטרנספורמציות עשוי להיות בעייתי במקרים בהם ההתפלגות אינה בדיוק לוג-נורמלית – יש מחקר פעיל בנושא </a:t>
            </a:r>
            <a:endParaRPr lang="en-US" dirty="0"/>
          </a:p>
          <a:p>
            <a:endParaRPr lang="he-IL" dirty="0" smtClean="0"/>
          </a:p>
          <a:p>
            <a:r>
              <a:rPr lang="he-IL" dirty="0" smtClean="0"/>
              <a:t>יש טרנספורמציות נוספות אשר הופכות התפלגות אסימטרית לסימטרית (טרנספורמציות חזקה או שורש) – הרעיון דומה לכן לא נכנס לפרטים</a:t>
            </a:r>
          </a:p>
          <a:p>
            <a:r>
              <a:rPr lang="he-IL" dirty="0" smtClean="0"/>
              <a:t>נלמד רק סוג נוסף של טרנספורמציות אשר מבוסס על הסדר של התצפיות (בהמשך)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8459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בדיקת השערות על תכונות לא נורמליות</a:t>
            </a:r>
          </a:p>
          <a:p>
            <a:pPr lvl="1"/>
            <a:r>
              <a:rPr lang="he-IL" dirty="0" smtClean="0"/>
              <a:t>מבוא: מה עושים כאשר ההתפלגות אינה נורמלית?</a:t>
            </a:r>
          </a:p>
          <a:p>
            <a:pPr lvl="1"/>
            <a:r>
              <a:rPr lang="he-IL" dirty="0" smtClean="0"/>
              <a:t>כיצד מזהים התפלגות לא נורמלית?</a:t>
            </a:r>
          </a:p>
          <a:p>
            <a:pPr lvl="1"/>
            <a:r>
              <a:rPr lang="he-IL" dirty="0" smtClean="0"/>
              <a:t>טרנספורמציות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מבוא למבחנים אי-פרמטריים: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he-IL" dirty="0" smtClean="0">
                <a:solidFill>
                  <a:srgbClr val="0033CC"/>
                </a:solidFill>
              </a:rPr>
              <a:t>מבחן הסימן</a:t>
            </a:r>
          </a:p>
          <a:p>
            <a:pPr lvl="1"/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מזווגים</a:t>
            </a:r>
          </a:p>
          <a:p>
            <a:pPr lvl="1"/>
            <a:r>
              <a:rPr lang="he-IL" dirty="0" smtClean="0"/>
              <a:t>מבחני תמורות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9943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מבחנים אי-פרמטריים (</a:t>
            </a:r>
            <a:r>
              <a:rPr lang="en-US" dirty="0" smtClean="0"/>
              <a:t>non-parametric</a:t>
            </a:r>
            <a:r>
              <a:rPr lang="he-IL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43565"/>
            <a:ext cx="10515600" cy="4431093"/>
          </a:xfrm>
        </p:spPr>
        <p:txBody>
          <a:bodyPr>
            <a:normAutofit/>
          </a:bodyPr>
          <a:lstStyle/>
          <a:p>
            <a:r>
              <a:rPr lang="he-IL" dirty="0" smtClean="0"/>
              <a:t>במבחנים </a:t>
            </a:r>
            <a:r>
              <a:rPr lang="he-IL" dirty="0" smtClean="0">
                <a:solidFill>
                  <a:srgbClr val="0033CC"/>
                </a:solidFill>
              </a:rPr>
              <a:t>אי-פרמטריים</a:t>
            </a:r>
            <a:r>
              <a:rPr lang="he-IL" dirty="0" smtClean="0"/>
              <a:t>, אנו לא מניחים שום דבר לגבי התפלגות התופעה </a:t>
            </a:r>
            <a:r>
              <a:rPr lang="he-IL" dirty="0" err="1" smtClean="0"/>
              <a:t>באוכלוסיה</a:t>
            </a:r>
            <a:endParaRPr lang="he-IL" dirty="0" smtClean="0"/>
          </a:p>
          <a:p>
            <a:r>
              <a:rPr lang="he-IL" dirty="0" smtClean="0"/>
              <a:t>מבחנים אלו מאפשרים לנו לבדוק השערות גם במקרים בהם לא מתקיימות ההנחות של מבחנים סטנדרטיים</a:t>
            </a:r>
          </a:p>
          <a:p>
            <a:endParaRPr lang="he-IL" dirty="0"/>
          </a:p>
          <a:p>
            <a:r>
              <a:rPr lang="he-IL" dirty="0" smtClean="0"/>
              <a:t>כיצד נעשה זאת?</a:t>
            </a:r>
          </a:p>
          <a:p>
            <a:endParaRPr lang="he-IL" dirty="0" smtClean="0"/>
          </a:p>
          <a:p>
            <a:r>
              <a:rPr lang="he-IL" dirty="0" smtClean="0"/>
              <a:t>אינטואיציה:</a:t>
            </a:r>
          </a:p>
          <a:p>
            <a:r>
              <a:rPr lang="he-IL" dirty="0" smtClean="0"/>
              <a:t>במקום להסתכל על הערך המספרי של הדגימות, נסתכל על הסדר שלהם</a:t>
            </a:r>
          </a:p>
          <a:p>
            <a:endParaRPr lang="he-IL" dirty="0"/>
          </a:p>
          <a:p>
            <a:r>
              <a:rPr lang="he-IL" dirty="0" smtClean="0"/>
              <a:t>האם הטרנספורמציה מבוססת סדר </a:t>
            </a:r>
            <a:r>
              <a:rPr lang="he-IL" dirty="0" err="1" smtClean="0"/>
              <a:t>היתה</a:t>
            </a:r>
            <a:r>
              <a:rPr lang="he-IL" dirty="0" smtClean="0"/>
              <a:t> מבחן אי-פרמטרי?</a:t>
            </a:r>
          </a:p>
        </p:txBody>
      </p:sp>
    </p:spTree>
    <p:extLst>
      <p:ext uri="{BB962C8B-B14F-4D97-AF65-F5344CB8AC3E}">
        <p14:creationId xmlns:p14="http://schemas.microsoft.com/office/powerpoint/2010/main" val="31882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795" y="1680298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דגמנו </a:t>
            </a:r>
            <a:r>
              <a:rPr lang="en-US" dirty="0" smtClean="0"/>
              <a:t>13</a:t>
            </a:r>
            <a:r>
              <a:rPr lang="he-IL" dirty="0" smtClean="0"/>
              <a:t> אנשים בירושלים ובדקנו מה המשכורת שלהם</a:t>
            </a:r>
          </a:p>
          <a:p>
            <a:r>
              <a:rPr lang="he-IL" dirty="0" smtClean="0"/>
              <a:t>אנו רוצים להשוות לשאר הארץ</a:t>
            </a:r>
            <a:endParaRPr lang="en-US" dirty="0" smtClean="0"/>
          </a:p>
          <a:p>
            <a:r>
              <a:rPr lang="he-IL" dirty="0" smtClean="0"/>
              <a:t>הממוצע הארצי: 8 (אלפי ש"ח לחודש)</a:t>
            </a:r>
          </a:p>
          <a:p>
            <a:r>
              <a:rPr lang="he-IL" dirty="0" smtClean="0"/>
              <a:t>הממוצע במדגם: </a:t>
            </a:r>
            <a:r>
              <a:rPr lang="en-US" dirty="0" smtClean="0"/>
              <a:t>11.15</a:t>
            </a:r>
            <a:endParaRPr lang="he-IL" dirty="0" smtClean="0"/>
          </a:p>
          <a:p>
            <a:endParaRPr lang="he-IL" dirty="0" smtClean="0"/>
          </a:p>
          <a:p>
            <a:r>
              <a:rPr lang="he-IL" sz="2000" dirty="0" smtClean="0"/>
              <a:t>השערת האפס: </a:t>
            </a:r>
            <a:r>
              <a:rPr lang="he-IL" sz="2000" dirty="0" smtClean="0">
                <a:solidFill>
                  <a:srgbClr val="0033CC"/>
                </a:solidFill>
              </a:rPr>
              <a:t>ממוצע</a:t>
            </a:r>
            <a:r>
              <a:rPr lang="he-IL" sz="2000" dirty="0" smtClean="0"/>
              <a:t> המשכורות בירושלים </a:t>
            </a:r>
            <a:r>
              <a:rPr lang="he-IL" sz="2000" dirty="0" smtClean="0">
                <a:solidFill>
                  <a:srgbClr val="0033CC"/>
                </a:solidFill>
              </a:rPr>
              <a:t>שווה</a:t>
            </a:r>
            <a:r>
              <a:rPr lang="he-IL" sz="2000" dirty="0" smtClean="0"/>
              <a:t> לממוצע הארצי</a:t>
            </a:r>
          </a:p>
          <a:p>
            <a:r>
              <a:rPr lang="he-IL" sz="2000" dirty="0" smtClean="0"/>
              <a:t>השערת המחקר: </a:t>
            </a:r>
            <a:r>
              <a:rPr lang="he-IL" sz="2000" dirty="0" smtClean="0">
                <a:solidFill>
                  <a:srgbClr val="0033CC"/>
                </a:solidFill>
              </a:rPr>
              <a:t>ממוצע</a:t>
            </a:r>
            <a:r>
              <a:rPr lang="he-IL" sz="2000" dirty="0" smtClean="0"/>
              <a:t> המשכורות בירושלים </a:t>
            </a:r>
            <a:r>
              <a:rPr lang="he-IL" sz="2000" dirty="0" smtClean="0">
                <a:solidFill>
                  <a:srgbClr val="0033CC"/>
                </a:solidFill>
              </a:rPr>
              <a:t>גבוה</a:t>
            </a:r>
            <a:r>
              <a:rPr lang="he-IL" sz="2000" dirty="0" smtClean="0"/>
              <a:t> מהממוצע הארצי</a:t>
            </a:r>
          </a:p>
          <a:p>
            <a:endParaRPr lang="he-IL" dirty="0" smtClean="0"/>
          </a:p>
          <a:p>
            <a:r>
              <a:rPr lang="he-IL" dirty="0" smtClean="0"/>
              <a:t>מהי ההסתברות שממוצע המדגם כ"כ גבוה, בהינתן השערת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אפס שממוצע המשכורות בירושלים זהה לממוצע הארצי?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26888" y="1374046"/>
          <a:ext cx="3509278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9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משכורת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(אלפי ₪ בחודש)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63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ממוצע המדגם: בעיה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00058" y="1619057"/>
                <a:ext cx="6854039" cy="45027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אם ממוצע המדגם נורמלי תחת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, היינו יכולים לחשב בקלות את ההסתברות</a:t>
                </a:r>
              </a:p>
              <a:p>
                <a:endParaRPr lang="he-IL" dirty="0"/>
              </a:p>
              <a:p>
                <a:r>
                  <a:rPr lang="he-IL" dirty="0" smtClean="0"/>
                  <a:t>אך המדגם קטן, והתפלגות הכנסה איננה נורמלית</a:t>
                </a:r>
                <a:endParaRPr lang="he-IL" dirty="0"/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 התפלגות ממוצע המדגם </a:t>
                </a:r>
                <a:r>
                  <a:rPr lang="he-IL" dirty="0" smtClean="0">
                    <a:solidFill>
                      <a:srgbClr val="960000"/>
                    </a:solidFill>
                    <a:sym typeface="Wingdings" panose="05000000000000000000" pitchFamily="2" charset="2"/>
                  </a:rPr>
                  <a:t>איננה</a:t>
                </a:r>
                <a:r>
                  <a:rPr lang="he-IL" dirty="0" smtClean="0">
                    <a:sym typeface="Wingdings" panose="05000000000000000000" pitchFamily="2" charset="2"/>
                  </a:rPr>
                  <a:t> </a:t>
                </a:r>
                <a:r>
                  <a:rPr lang="he-IL" dirty="0" smtClean="0">
                    <a:solidFill>
                      <a:srgbClr val="960000"/>
                    </a:solidFill>
                    <a:sym typeface="Wingdings" panose="05000000000000000000" pitchFamily="2" charset="2"/>
                  </a:rPr>
                  <a:t>נורמלית</a:t>
                </a:r>
              </a:p>
              <a:p>
                <a:endParaRPr lang="he-IL" dirty="0" smtClean="0">
                  <a:sym typeface="Wingdings" panose="05000000000000000000" pitchFamily="2" charset="2"/>
                </a:endParaRPr>
              </a:p>
              <a:p>
                <a:r>
                  <a:rPr lang="he-IL" dirty="0" smtClean="0">
                    <a:sym typeface="Wingdings" panose="05000000000000000000" pitchFamily="2" charset="2"/>
                  </a:rPr>
                  <a:t>כיצד נבדוק את ההשערה?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00058" y="1619057"/>
                <a:ext cx="6854039" cy="4502788"/>
              </a:xfrm>
              <a:blipFill>
                <a:blip r:embed="rId2"/>
                <a:stretch>
                  <a:fillRect t="-407" r="-1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726888" y="1374046"/>
          <a:ext cx="3509278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9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משכורת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(אלפי ₪ בחודש)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03" y="4390097"/>
            <a:ext cx="2477491" cy="230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2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חציון המדגם: פתרון?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668" y="1676571"/>
            <a:ext cx="7015441" cy="4377720"/>
          </a:xfrm>
        </p:spPr>
        <p:txBody>
          <a:bodyPr>
            <a:normAutofit/>
          </a:bodyPr>
          <a:lstStyle/>
          <a:p>
            <a:r>
              <a:rPr lang="he-IL" dirty="0" smtClean="0"/>
              <a:t>במקום הממוצע, נסתכל על ה</a:t>
            </a:r>
            <a:r>
              <a:rPr lang="he-IL" dirty="0" smtClean="0">
                <a:solidFill>
                  <a:srgbClr val="0033CC"/>
                </a:solidFill>
              </a:rPr>
              <a:t>חציון</a:t>
            </a:r>
          </a:p>
          <a:p>
            <a:r>
              <a:rPr lang="he-IL" dirty="0" smtClean="0"/>
              <a:t>החציון הארצי: 7.5 (אלפי ש"ח לחודש)</a:t>
            </a:r>
          </a:p>
          <a:p>
            <a:r>
              <a:rPr lang="he-IL" dirty="0" smtClean="0"/>
              <a:t>החציון במדגם: </a:t>
            </a:r>
            <a:r>
              <a:rPr lang="en-US" dirty="0" smtClean="0"/>
              <a:t>9</a:t>
            </a:r>
          </a:p>
          <a:p>
            <a:endParaRPr lang="en-US" dirty="0"/>
          </a:p>
          <a:p>
            <a:r>
              <a:rPr lang="he-IL" sz="2000" dirty="0" smtClean="0"/>
              <a:t>השערת האפס: </a:t>
            </a:r>
            <a:r>
              <a:rPr lang="he-IL" sz="2000" dirty="0" smtClean="0">
                <a:solidFill>
                  <a:srgbClr val="0033CC"/>
                </a:solidFill>
              </a:rPr>
              <a:t>חציון</a:t>
            </a:r>
            <a:r>
              <a:rPr lang="he-IL" sz="2000" dirty="0" smtClean="0"/>
              <a:t> המשכורות </a:t>
            </a:r>
            <a:r>
              <a:rPr lang="he-IL" sz="2000" dirty="0"/>
              <a:t>בירושלים </a:t>
            </a:r>
            <a:r>
              <a:rPr lang="he-IL" sz="2000" dirty="0">
                <a:solidFill>
                  <a:srgbClr val="0033CC"/>
                </a:solidFill>
              </a:rPr>
              <a:t>שווה</a:t>
            </a:r>
            <a:r>
              <a:rPr lang="he-IL" sz="2000" dirty="0"/>
              <a:t> </a:t>
            </a:r>
            <a:r>
              <a:rPr lang="he-IL" sz="2000" dirty="0" smtClean="0"/>
              <a:t>לחציון הארצי</a:t>
            </a:r>
            <a:endParaRPr lang="he-IL" sz="2000" dirty="0"/>
          </a:p>
          <a:p>
            <a:r>
              <a:rPr lang="he-IL" sz="2000" dirty="0"/>
              <a:t>השערת </a:t>
            </a:r>
            <a:r>
              <a:rPr lang="he-IL" sz="2000" dirty="0" smtClean="0"/>
              <a:t>המחקר: </a:t>
            </a:r>
            <a:r>
              <a:rPr lang="he-IL" sz="2000" dirty="0" smtClean="0">
                <a:solidFill>
                  <a:srgbClr val="0033CC"/>
                </a:solidFill>
              </a:rPr>
              <a:t>חציון</a:t>
            </a:r>
            <a:r>
              <a:rPr lang="he-IL" sz="2000" dirty="0" smtClean="0"/>
              <a:t> </a:t>
            </a:r>
            <a:r>
              <a:rPr lang="he-IL" sz="2000" dirty="0"/>
              <a:t>המשכורות בירושלים </a:t>
            </a:r>
            <a:r>
              <a:rPr lang="he-IL" sz="2000" dirty="0" smtClean="0">
                <a:solidFill>
                  <a:srgbClr val="0033CC"/>
                </a:solidFill>
              </a:rPr>
              <a:t>גבוה</a:t>
            </a:r>
            <a:r>
              <a:rPr lang="he-IL" sz="2000" dirty="0" smtClean="0"/>
              <a:t> מהחציון הארצי</a:t>
            </a:r>
            <a:endParaRPr lang="he-IL" sz="2000" dirty="0"/>
          </a:p>
          <a:p>
            <a:endParaRPr lang="he-IL" dirty="0" smtClean="0"/>
          </a:p>
          <a:p>
            <a:r>
              <a:rPr lang="he-IL" dirty="0" smtClean="0"/>
              <a:t>כיצד נחשב </a:t>
            </a:r>
            <a:r>
              <a:rPr lang="en-US" dirty="0" smtClean="0"/>
              <a:t>P-value</a:t>
            </a:r>
            <a:r>
              <a:rPr lang="he-IL" dirty="0" smtClean="0"/>
              <a:t> עבור חציון המדגם, בהינתן שהחציון שווה לחציון </a:t>
            </a:r>
            <a:r>
              <a:rPr lang="he-IL" dirty="0"/>
              <a:t>הארצי</a:t>
            </a:r>
            <a:r>
              <a:rPr lang="he-IL" dirty="0" smtClean="0"/>
              <a:t>?</a:t>
            </a:r>
            <a:endParaRPr lang="en-US" dirty="0" smtClean="0"/>
          </a:p>
          <a:p>
            <a:r>
              <a:rPr lang="he-IL" dirty="0" smtClean="0"/>
              <a:t>ננסה לבחור סטטיסטי אחר</a:t>
            </a: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726888" y="1374046"/>
          <a:ext cx="3509278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9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משכורת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(אלפי ₪ בחודש)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18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787094"/>
            <a:ext cx="10515600" cy="4132443"/>
          </a:xfrm>
        </p:spPr>
        <p:txBody>
          <a:bodyPr>
            <a:normAutofit/>
          </a:bodyPr>
          <a:lstStyle/>
          <a:p>
            <a:r>
              <a:rPr lang="he-IL" dirty="0" smtClean="0"/>
              <a:t>נכתוב את השאלה באופן אחר:</a:t>
            </a:r>
          </a:p>
          <a:p>
            <a:r>
              <a:rPr lang="he-IL" dirty="0" smtClean="0"/>
              <a:t>נניח שהחציון של </a:t>
            </a:r>
            <a:r>
              <a:rPr lang="he-IL" dirty="0" err="1" smtClean="0"/>
              <a:t>האוכלוסיה</a:t>
            </a:r>
            <a:r>
              <a:rPr lang="he-IL" dirty="0" smtClean="0"/>
              <a:t> (ירושלים) שווה לערך מסוים (החציון הארצי)</a:t>
            </a:r>
          </a:p>
          <a:p>
            <a:r>
              <a:rPr lang="he-IL" dirty="0" smtClean="0"/>
              <a:t>מה ניתן לומר על ההסתברות לקבל את הערכים של המדגם, בהינתן </a:t>
            </a:r>
            <a:r>
              <a:rPr lang="he-IL" dirty="0" smtClean="0">
                <a:solidFill>
                  <a:srgbClr val="0070C0"/>
                </a:solidFill>
              </a:rPr>
              <a:t>ש</a:t>
            </a:r>
            <a:r>
              <a:rPr lang="he-IL" dirty="0">
                <a:solidFill>
                  <a:srgbClr val="0070C0"/>
                </a:solidFill>
              </a:rPr>
              <a:t>חוץ מהחציון </a:t>
            </a:r>
            <a:r>
              <a:rPr lang="he-IL" dirty="0" smtClean="0">
                <a:solidFill>
                  <a:srgbClr val="0070C0"/>
                </a:solidFill>
              </a:rPr>
              <a:t>הנתון</a:t>
            </a:r>
            <a:r>
              <a:rPr lang="he-IL" dirty="0" smtClean="0"/>
              <a:t>, אנו </a:t>
            </a:r>
            <a:r>
              <a:rPr lang="he-IL" dirty="0" smtClean="0">
                <a:solidFill>
                  <a:srgbClr val="960000"/>
                </a:solidFill>
              </a:rPr>
              <a:t>לא יודעים כלום </a:t>
            </a:r>
            <a:r>
              <a:rPr lang="he-IL" dirty="0" smtClean="0"/>
              <a:t>על ההתפלגות?</a:t>
            </a:r>
          </a:p>
          <a:p>
            <a:endParaRPr lang="he-IL" dirty="0" smtClean="0"/>
          </a:p>
          <a:p>
            <a:r>
              <a:rPr lang="he-IL" dirty="0" smtClean="0"/>
              <a:t>מה אנחנו </a:t>
            </a:r>
            <a:r>
              <a:rPr lang="he-IL" dirty="0" smtClean="0">
                <a:solidFill>
                  <a:srgbClr val="0033CC"/>
                </a:solidFill>
              </a:rPr>
              <a:t>כן</a:t>
            </a:r>
            <a:r>
              <a:rPr lang="he-IL" dirty="0" smtClean="0"/>
              <a:t> יודעים:</a:t>
            </a:r>
          </a:p>
          <a:p>
            <a:r>
              <a:rPr lang="he-IL" dirty="0" smtClean="0"/>
              <a:t>ההסתברות לקבל ערך </a:t>
            </a:r>
            <a:r>
              <a:rPr lang="he-IL" dirty="0" smtClean="0">
                <a:solidFill>
                  <a:srgbClr val="0033CC"/>
                </a:solidFill>
              </a:rPr>
              <a:t>מעל</a:t>
            </a:r>
            <a:r>
              <a:rPr lang="he-IL" dirty="0" smtClean="0"/>
              <a:t> החציון היא </a:t>
            </a:r>
            <a:r>
              <a:rPr lang="he-IL" dirty="0" smtClean="0">
                <a:solidFill>
                  <a:srgbClr val="0033CC"/>
                </a:solidFill>
              </a:rPr>
              <a:t>0.5</a:t>
            </a:r>
          </a:p>
          <a:p>
            <a:r>
              <a:rPr lang="he-IL" dirty="0" smtClean="0"/>
              <a:t>ההסתברות לקבל ערך </a:t>
            </a:r>
            <a:r>
              <a:rPr lang="he-IL" dirty="0" smtClean="0">
                <a:solidFill>
                  <a:srgbClr val="0033CC"/>
                </a:solidFill>
              </a:rPr>
              <a:t>מתחת</a:t>
            </a:r>
            <a:r>
              <a:rPr lang="he-IL" dirty="0" smtClean="0"/>
              <a:t> לחציון היא </a:t>
            </a:r>
            <a:r>
              <a:rPr lang="he-IL" dirty="0" smtClean="0">
                <a:solidFill>
                  <a:srgbClr val="0033CC"/>
                </a:solidFill>
              </a:rPr>
              <a:t>0.5</a:t>
            </a:r>
            <a:endParaRPr lang="he-IL" dirty="0" smtClean="0">
              <a:solidFill>
                <a:srgbClr val="960000"/>
              </a:solidFill>
            </a:endParaRPr>
          </a:p>
          <a:p>
            <a:endParaRPr lang="he-IL" dirty="0" smtClean="0">
              <a:solidFill>
                <a:srgbClr val="96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7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3308"/>
                <a:ext cx="10515600" cy="4188692"/>
              </a:xfrm>
            </p:spPr>
            <p:txBody>
              <a:bodyPr>
                <a:normAutofit/>
              </a:bodyPr>
              <a:lstStyle/>
              <a:p>
                <a:r>
                  <a:rPr lang="he-IL" dirty="0"/>
                  <a:t>נגדיר את הסטטיסטי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/>
                  <a:t> כמספר התצפיות הגדולות מהחציון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ההסתברות לקבל ערך מעל לחציון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0.5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במדגם יש לנו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>
                    <a:solidFill>
                      <a:srgbClr val="0033CC"/>
                    </a:solidFill>
                  </a:rPr>
                  <a:t> תצפיות</a:t>
                </a:r>
                <a:r>
                  <a:rPr lang="he-IL" dirty="0" smtClean="0"/>
                  <a:t> בלתי תלויות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אם השערת האפס נכונה, ההתפלגות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היא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בינומית</a:t>
                </a:r>
                <a:r>
                  <a:rPr lang="he-IL" dirty="0" smtClean="0"/>
                  <a:t> עם פרמטרים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מכאן נוכל לחשב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3308"/>
                <a:ext cx="10515600" cy="4188692"/>
              </a:xfrm>
              <a:blipFill>
                <a:blip r:embed="rId2"/>
                <a:stretch>
                  <a:fillRect t="-1747" r="-870" b="-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872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67680" y="1759535"/>
                <a:ext cx="6146800" cy="455358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החציון הארצי: 7.5 (אלפי ש"ח </a:t>
                </a:r>
                <a:r>
                  <a:rPr lang="he-IL" dirty="0"/>
                  <a:t>לחודש)</a:t>
                </a:r>
              </a:p>
              <a:p>
                <a:r>
                  <a:rPr lang="he-IL" dirty="0" smtClean="0"/>
                  <a:t>נמיין את התצפיות</a:t>
                </a:r>
              </a:p>
              <a:p>
                <a:r>
                  <a:rPr lang="he-IL" dirty="0" smtClean="0"/>
                  <a:t>נחשב את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: כמה תצפיות במדגם גדולות מ- 7.5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במדגם קיבלנו 8 תצפיות גדולות מהחציון הארצי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e-IL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/>
              </a:p>
              <a:p>
                <a:endParaRPr lang="he-IL" sz="2800" dirty="0" smtClean="0"/>
              </a:p>
              <a:p>
                <a:r>
                  <a:rPr lang="he-IL" dirty="0" smtClean="0"/>
                  <a:t>אם השערת האפס נכונה, מהי ההסתברות לקבל ערך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כפי שקיבלנו או קיצוני יותר?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67680" y="1759535"/>
                <a:ext cx="6146800" cy="4553588"/>
              </a:xfrm>
              <a:blipFill>
                <a:blip r:embed="rId2"/>
                <a:stretch>
                  <a:fillRect l="-1388" t="-1740" r="-1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52845" y="1276954"/>
          <a:ext cx="4598127" cy="546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9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גדול מהחציון הארצי (7.5)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משכורת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(אלפי ₪ בחודש)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(ממוין)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576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15279" y="1614340"/>
                <a:ext cx="6191596" cy="4765362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ע"פ לוחות בינומיים נקבל </a:t>
                </a:r>
                <a:r>
                  <a:rPr lang="en-US" dirty="0" smtClean="0"/>
                  <a:t>0.29</a:t>
                </a:r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מכיוון שקיבלנו </a:t>
                </a:r>
                <a:r>
                  <a:rPr lang="en-US" dirty="0" smtClean="0"/>
                  <a:t>P-value&gt;0.05</a:t>
                </a:r>
                <a:r>
                  <a:rPr lang="he-IL" dirty="0" smtClean="0"/>
                  <a:t>, לא נדחה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endParaRPr lang="he-IL" dirty="0" smtClean="0"/>
              </a:p>
              <a:p>
                <a:r>
                  <a:rPr lang="he-IL" dirty="0" smtClean="0"/>
                  <a:t>(כלומר, חציון המשכורות בירושלים לא גבוה באופן מובהק מהחציון הארצי)</a:t>
                </a:r>
                <a:endParaRPr lang="en-US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15279" y="1614340"/>
                <a:ext cx="6191596" cy="4765362"/>
              </a:xfrm>
              <a:blipFill>
                <a:blip r:embed="rId2"/>
                <a:stretch>
                  <a:fillRect t="-1535" r="-1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52845" y="1276954"/>
          <a:ext cx="4598127" cy="546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9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גדול מהחציון הארצי (7.5)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משכורת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(אלפי ₪ בחודש)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(ממוין)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N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Y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877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גרפית עבור המקרה הכללי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7439" y="1543530"/>
                <a:ext cx="10515600" cy="200333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נניח שקיבלנו במדגם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ערכים הגדולים מהחציון הארצי</a:t>
                </a:r>
                <a:endParaRPr lang="en-US" dirty="0" smtClean="0"/>
              </a:p>
              <a:p>
                <a:r>
                  <a:rPr lang="he-IL" dirty="0" smtClean="0"/>
                  <a:t>תחת השערת האפס, נצפה לקבל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השערת המחקר היא שהמשכורות בירושלים גבוהות, לכן תחת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1</a:t>
                </a:r>
                <a:r>
                  <a:rPr lang="he-IL" dirty="0" smtClean="0"/>
                  <a:t> נצפה לקבל במדגם מירושלים ערכים גדולים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439" y="1543530"/>
                <a:ext cx="10515600" cy="2003330"/>
              </a:xfrm>
              <a:blipFill>
                <a:blip r:embed="rId2"/>
                <a:stretch>
                  <a:fillRect t="-3647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1073068" y="3884348"/>
            <a:ext cx="5068382" cy="2698550"/>
            <a:chOff x="1073068" y="3884348"/>
            <a:chExt cx="5068382" cy="26985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1315611" y="4560924"/>
              <a:ext cx="2677571" cy="135905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2552952" y="4427529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197779" y="5936567"/>
              <a:ext cx="6664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 ארצי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073068" y="5919980"/>
              <a:ext cx="3098533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587948" y="6037844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הכנסה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481439" y="5380596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1439" y="5380596"/>
                  <a:ext cx="70190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968044" y="5397183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8044" y="5397183"/>
                  <a:ext cx="70190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3840756" y="3884348"/>
                  <a:ext cx="2300694" cy="15388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00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David" panose="020E0502060401010101" pitchFamily="34" charset="-79"/>
                      <a:cs typeface="David" panose="020E0502060401010101" pitchFamily="34" charset="-79"/>
                    </a:rPr>
                    <a:t>השערת האפס:</a:t>
                  </a:r>
                </a:p>
                <a:p>
                  <a:pPr algn="r" rtl="1"/>
                  <a:r>
                    <a:rPr lang="he-IL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חציון י-ם=חציון ארצי</a:t>
                  </a:r>
                </a:p>
                <a:p>
                  <a:pPr algn="r" rtl="1"/>
                  <a:r>
                    <a:rPr lang="he-IL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גדולים מהחציון הארצי </a:t>
                  </a:r>
                  <a:r>
                    <a:rPr lang="he-IL" dirty="0" smtClean="0">
                      <a:latin typeface="Calibri" panose="020F0502020204030204" pitchFamily="34" charset="0"/>
                      <a:cs typeface="Calibri" panose="020F0502020204030204" pitchFamily="34" charset="0"/>
                    </a:rPr>
                    <a:t>≈</a:t>
                  </a:r>
                </a:p>
                <a:p>
                  <a:pPr algn="r" rtl="1"/>
                  <a:r>
                    <a:rPr lang="he-IL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קטנים מהחציון הארצי</a:t>
                  </a:r>
                </a:p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oMath>
                    </m:oMathPara>
                  </a14:m>
                  <a:endParaRPr lang="en-US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0756" y="3884348"/>
                  <a:ext cx="2300694" cy="1538883"/>
                </a:xfrm>
                <a:prstGeom prst="rect">
                  <a:avLst/>
                </a:prstGeom>
                <a:blipFill>
                  <a:blip r:embed="rId6"/>
                  <a:stretch>
                    <a:fillRect l="-3714" t="-2372" r="-2918" b="-19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/>
            <p:cNvSpPr txBox="1"/>
            <p:nvPr/>
          </p:nvSpPr>
          <p:spPr>
            <a:xfrm>
              <a:off x="1683135" y="4020279"/>
              <a:ext cx="1973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התפלגות בירושלים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070030" y="3868960"/>
            <a:ext cx="5313755" cy="2781909"/>
            <a:chOff x="6070030" y="3868960"/>
            <a:chExt cx="5313755" cy="278190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6736085" y="4607865"/>
              <a:ext cx="2677571" cy="1359056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 flipV="1">
              <a:off x="7549914" y="4474471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6070030" y="5966922"/>
              <a:ext cx="4368834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9874327" y="6037844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הכנסה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682140" y="5264416"/>
                  <a:ext cx="7019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32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2140" y="5264416"/>
                  <a:ext cx="701900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7079342" y="5643904"/>
                  <a:ext cx="7019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0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9342" y="5643904"/>
                  <a:ext cx="701900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9083155" y="3868960"/>
                  <a:ext cx="2300630" cy="15696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rtl="1"/>
                  <a:r>
                    <a:rPr lang="he-IL" sz="200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David" panose="020E0502060401010101" pitchFamily="34" charset="-79"/>
                      <a:cs typeface="David" panose="020E0502060401010101" pitchFamily="34" charset="-79"/>
                    </a:rPr>
                    <a:t>השערת המחקר:</a:t>
                  </a:r>
                </a:p>
                <a:p>
                  <a:pPr algn="r" rtl="1"/>
                  <a:r>
                    <a:rPr lang="he-IL" sz="20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חציון י-ם&gt;חציון ארצי</a:t>
                  </a:r>
                </a:p>
                <a:p>
                  <a:pPr algn="r" rtl="1"/>
                  <a:r>
                    <a:rPr lang="he-IL" dirty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גדולים מהחציון הארצי </a:t>
                  </a:r>
                  <a:r>
                    <a:rPr lang="he-IL" dirty="0" smtClean="0">
                      <a:latin typeface="Calibri" panose="020F0502020204030204" pitchFamily="34" charset="0"/>
                      <a:cs typeface="Calibri" panose="020F0502020204030204" pitchFamily="34" charset="0"/>
                    </a:rPr>
                    <a:t>&gt;</a:t>
                  </a:r>
                  <a:endParaRPr lang="he-IL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r" rtl="1"/>
                  <a:r>
                    <a:rPr lang="he-IL" dirty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קטנים מהחציון </a:t>
                  </a:r>
                  <a:r>
                    <a:rPr lang="he-IL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הארצי</a:t>
                  </a:r>
                </a:p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2</m:t>
                        </m:r>
                      </m:oMath>
                    </m:oMathPara>
                  </a14:m>
                  <a:endParaRPr lang="en-US" dirty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3155" y="3868960"/>
                  <a:ext cx="2300630" cy="1569660"/>
                </a:xfrm>
                <a:prstGeom prst="rect">
                  <a:avLst/>
                </a:prstGeom>
                <a:blipFill>
                  <a:blip r:embed="rId9"/>
                  <a:stretch>
                    <a:fillRect l="-3714" t="-2724" r="-2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TextBox 22"/>
            <p:cNvSpPr txBox="1"/>
            <p:nvPr/>
          </p:nvSpPr>
          <p:spPr>
            <a:xfrm>
              <a:off x="6794433" y="4074360"/>
              <a:ext cx="1973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התפלגות בירושלים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136819" y="6004538"/>
              <a:ext cx="6664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 ארצי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620313" y="6019913"/>
              <a:ext cx="6664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 בי-ם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7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הצגה גרפית עבור המקרה הכללי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70035" y="1676754"/>
                <a:ext cx="10515600" cy="1929856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ההסתברות, תחת השערת האפס, לקבל ערך של הסטטיסטי כפי שקיבלנו במדגם או קיצוני יותר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כאן,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כלומר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גדול </a:t>
                </a:r>
                <a:r>
                  <a:rPr lang="he-IL" dirty="0" smtClean="0">
                    <a:solidFill>
                      <a:srgbClr val="0070C0"/>
                    </a:solidFill>
                  </a:rPr>
                  <a:t>לפחות כפי שנצפה במדגם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0035" y="1676754"/>
                <a:ext cx="10515600" cy="1929856"/>
              </a:xfrm>
              <a:blipFill>
                <a:blip r:embed="rId2"/>
                <a:stretch>
                  <a:fillRect t="-410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3784924" y="3828554"/>
            <a:ext cx="4622150" cy="2576509"/>
            <a:chOff x="6070030" y="4074360"/>
            <a:chExt cx="4622150" cy="25765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6736085" y="4607865"/>
              <a:ext cx="2677571" cy="135905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7549914" y="4474471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6070030" y="5966922"/>
              <a:ext cx="4368834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9874327" y="6037844"/>
              <a:ext cx="8178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הכנסה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7682140" y="5264416"/>
                  <a:ext cx="7019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32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2140" y="5264416"/>
                  <a:ext cx="701900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079342" y="5643904"/>
                  <a:ext cx="7019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0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9342" y="5643904"/>
                  <a:ext cx="701900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/>
            <p:cNvSpPr txBox="1"/>
            <p:nvPr/>
          </p:nvSpPr>
          <p:spPr>
            <a:xfrm>
              <a:off x="6794433" y="4074360"/>
              <a:ext cx="1973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התפלגות בירושלים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136819" y="6004538"/>
              <a:ext cx="6664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 ארצי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20313" y="6019913"/>
              <a:ext cx="6664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sz="16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 בי-ם</a:t>
              </a:r>
              <a:endParaRPr lang="en-US" sz="16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903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 ביניים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9920" y="1654173"/>
                <a:ext cx="1098296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ראינו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הסימן</a:t>
                </a:r>
              </a:p>
              <a:p>
                <a:r>
                  <a:rPr lang="he-IL" dirty="0" smtClean="0"/>
                  <a:t>לא הנחנו אף הנחה לגבי ההתפלגות של התופעה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, חוץ מאשר החציון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סיכום השיטה:</a:t>
                </a:r>
              </a:p>
              <a:p>
                <a:pPr lvl="1"/>
                <a:r>
                  <a:rPr lang="he-IL" u="sng" dirty="0" smtClean="0"/>
                  <a:t>השערת האפס</a:t>
                </a:r>
                <a:r>
                  <a:rPr lang="he-IL" dirty="0" smtClean="0"/>
                  <a:t>: החציון הוא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, </a:t>
                </a:r>
                <a:r>
                  <a:rPr lang="he-IL" u="sng" dirty="0" smtClean="0"/>
                  <a:t>ההשערה האלטרנטיבית</a:t>
                </a:r>
                <a:r>
                  <a:rPr lang="he-IL" dirty="0" smtClean="0"/>
                  <a:t>: החציון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גדול</a:t>
                </a:r>
                <a:r>
                  <a:rPr lang="he-IL" dirty="0" smtClean="0"/>
                  <a:t> מ-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aseline="-25000" dirty="0" smtClean="0"/>
              </a:p>
              <a:p>
                <a:pPr lvl="1"/>
                <a:r>
                  <a:rPr lang="he-IL" dirty="0" smtClean="0"/>
                  <a:t>עבור מדגם בגודל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, נמצא את מספר התצפיות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ש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גדול</a:t>
                </a:r>
                <a:r>
                  <a:rPr lang="he-IL" dirty="0" smtClean="0"/>
                  <a:t> מ-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(</a:t>
                </a:r>
                <a:r>
                  <a:rPr lang="he-IL" dirty="0"/>
                  <a:t>מספר "</a:t>
                </a:r>
                <a:r>
                  <a:rPr lang="he-IL" dirty="0">
                    <a:solidFill>
                      <a:srgbClr val="0033CC"/>
                    </a:solidFill>
                  </a:rPr>
                  <a:t>ההצלחות</a:t>
                </a:r>
                <a:r>
                  <a:rPr lang="he-IL" dirty="0" smtClean="0"/>
                  <a:t>")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תחת השערת האפס,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𝐵𝑖𝑛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he-IL" dirty="0" smtClean="0"/>
                  <a:t>תחת ההשערה האלטרנטיבית, אנו מצפים ש-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גדול</a:t>
                </a:r>
                <a:r>
                  <a:rPr lang="he-IL" dirty="0" smtClean="0"/>
                  <a:t> יחסית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נחשב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כ-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ע"פ הטבלה הבינומית</a:t>
                </a:r>
              </a:p>
              <a:p>
                <a:pPr lvl="1"/>
                <a:r>
                  <a:rPr lang="he-IL" dirty="0" smtClean="0"/>
                  <a:t>אם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קטן מ- 0.05, נדחה את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920" y="1654173"/>
                <a:ext cx="10982960" cy="4351338"/>
              </a:xfrm>
              <a:blipFill>
                <a:blip r:embed="rId2"/>
                <a:stretch>
                  <a:fillRect t="-1821" r="-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0831" y="5774678"/>
                <a:ext cx="6551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וההפך עבור ההשערה האלטרנטיבית שהחציון קטן מ-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31" y="5774678"/>
                <a:ext cx="6551730" cy="461665"/>
              </a:xfrm>
              <a:prstGeom prst="rect">
                <a:avLst/>
              </a:prstGeom>
              <a:blipFill>
                <a:blip r:embed="rId3"/>
                <a:stretch>
                  <a:fillRect t="-10526" r="-148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582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8" y="4361959"/>
            <a:ext cx="4074203" cy="23748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0401" y="1617228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אם תצפית מסוימת שווה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, </a:t>
                </a:r>
                <a:r>
                  <a:rPr lang="he-IL" b="1" dirty="0" smtClean="0"/>
                  <a:t>נתעלם</a:t>
                </a:r>
                <a:r>
                  <a:rPr lang="he-IL" dirty="0" smtClean="0"/>
                  <a:t> ממנה, ו</a:t>
                </a:r>
                <a:r>
                  <a:rPr lang="he-IL" b="1" dirty="0" smtClean="0"/>
                  <a:t>נקטין</a:t>
                </a:r>
                <a:r>
                  <a:rPr lang="he-IL" dirty="0" smtClean="0"/>
                  <a:t> את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he-IL" dirty="0" smtClean="0"/>
                  <a:t> בהתאמה</a:t>
                </a:r>
              </a:p>
              <a:p>
                <a:endParaRPr lang="he-IL" dirty="0" smtClean="0"/>
              </a:p>
              <a:p>
                <a:r>
                  <a:rPr lang="he-IL" dirty="0"/>
                  <a:t>ניתן </a:t>
                </a:r>
                <a:r>
                  <a:rPr lang="he-IL" dirty="0" smtClean="0"/>
                  <a:t>גם לנסח </a:t>
                </a:r>
                <a:r>
                  <a:rPr lang="he-IL" dirty="0"/>
                  <a:t>מבחן דו-צדדי</a:t>
                </a:r>
              </a:p>
              <a:p>
                <a:pPr lvl="1"/>
                <a:r>
                  <a:rPr lang="he-IL" sz="2200" u="sng" dirty="0" smtClean="0"/>
                  <a:t>השערת האפס</a:t>
                </a:r>
                <a:r>
                  <a:rPr lang="he-IL" sz="2200" dirty="0" smtClean="0"/>
                  <a:t>:</a:t>
                </a:r>
                <a:r>
                  <a:rPr lang="en-US" sz="2200" dirty="0" smtClean="0"/>
                  <a:t> </a:t>
                </a:r>
                <a:r>
                  <a:rPr lang="he-IL" sz="2200" dirty="0" smtClean="0"/>
                  <a:t>החציון הוא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200" dirty="0" smtClean="0"/>
                  <a:t>, </a:t>
                </a:r>
                <a:r>
                  <a:rPr lang="he-IL" sz="2200" u="sng" dirty="0" smtClean="0"/>
                  <a:t>ההשערה האלטרנטיבית</a:t>
                </a:r>
                <a:r>
                  <a:rPr lang="he-IL" sz="2200" dirty="0" smtClean="0"/>
                  <a:t>: החציון </a:t>
                </a:r>
                <a:r>
                  <a:rPr lang="he-IL" sz="2200" dirty="0" smtClean="0">
                    <a:solidFill>
                      <a:srgbClr val="0033CC"/>
                    </a:solidFill>
                  </a:rPr>
                  <a:t>שונה</a:t>
                </a:r>
                <a:r>
                  <a:rPr lang="he-IL" sz="2200" dirty="0" smtClean="0"/>
                  <a:t> מ-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200" dirty="0" smtClean="0"/>
              </a:p>
              <a:p>
                <a:pPr lvl="1"/>
                <a:r>
                  <a:rPr lang="he-IL" sz="2200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200" dirty="0" smtClean="0"/>
                  <a:t> את </a:t>
                </a:r>
                <a:r>
                  <a:rPr lang="he-IL" sz="2200" dirty="0" smtClean="0">
                    <a:solidFill>
                      <a:srgbClr val="0033CC"/>
                    </a:solidFill>
                  </a:rPr>
                  <a:t>הקטן מבין</a:t>
                </a:r>
                <a:r>
                  <a:rPr lang="he-IL" sz="2200" dirty="0" smtClean="0"/>
                  <a:t> מספר התצפיות </a:t>
                </a:r>
                <a:r>
                  <a:rPr lang="he-IL" sz="2200" dirty="0" smtClean="0">
                    <a:solidFill>
                      <a:srgbClr val="0033CC"/>
                    </a:solidFill>
                  </a:rPr>
                  <a:t>שגדול</a:t>
                </a:r>
                <a:r>
                  <a:rPr lang="he-IL" sz="2200" dirty="0" smtClean="0"/>
                  <a:t> מ-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200" dirty="0" smtClean="0"/>
                  <a:t> ו</a:t>
                </a:r>
                <a:r>
                  <a:rPr lang="he-IL" sz="2200" dirty="0" smtClean="0">
                    <a:solidFill>
                      <a:srgbClr val="0033CC"/>
                    </a:solidFill>
                  </a:rPr>
                  <a:t>שקטן</a:t>
                </a:r>
                <a:r>
                  <a:rPr lang="he-IL" sz="2200" dirty="0" smtClean="0"/>
                  <a:t> מ-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200" dirty="0" smtClean="0"/>
              </a:p>
              <a:p>
                <a:pPr lvl="1"/>
                <a:r>
                  <a:rPr lang="he-IL" sz="2200" dirty="0" smtClean="0"/>
                  <a:t>ה- </a:t>
                </a:r>
                <a:r>
                  <a:rPr lang="en-US" sz="2200" dirty="0" smtClean="0"/>
                  <a:t>P-value</a:t>
                </a:r>
                <a:r>
                  <a:rPr lang="he-IL" sz="2200" dirty="0" smtClean="0"/>
                  <a:t> יהיה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sz="2200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sz="2200" dirty="0" smtClean="0"/>
                  <a:t> בינומי עם פרמטרים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200" dirty="0" smtClean="0"/>
                  <a:t> ו- 0.5</a:t>
                </a:r>
                <a:endParaRPr lang="en-US" sz="2200" dirty="0" smtClean="0"/>
              </a:p>
              <a:p>
                <a:pPr lvl="1"/>
                <a:endParaRPr lang="en-US" dirty="0"/>
              </a:p>
              <a:p>
                <a:r>
                  <a:rPr lang="he-IL" dirty="0" smtClean="0"/>
                  <a:t>דוגמא: יש לנו 20 תצפיות: 15 גדולות מ-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ו- 5 קטנות מ-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כאשר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בינומי עם פרמטרים 20 ו- 0.5</a:t>
                </a:r>
                <a:endParaRPr lang="en-US" baseline="-25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0401" y="1617228"/>
                <a:ext cx="10515600" cy="4351338"/>
              </a:xfrm>
              <a:blipFill>
                <a:blip r:embed="rId3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715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42664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מבחן הסימן הוא </a:t>
            </a:r>
            <a:r>
              <a:rPr lang="he-IL" dirty="0" smtClean="0">
                <a:solidFill>
                  <a:srgbClr val="0033CC"/>
                </a:solidFill>
              </a:rPr>
              <a:t>אי-פרמטרי</a:t>
            </a:r>
            <a:r>
              <a:rPr lang="he-IL" dirty="0" smtClean="0"/>
              <a:t> </a:t>
            </a:r>
            <a:r>
              <a:rPr lang="he-IL" dirty="0"/>
              <a:t>– </a:t>
            </a:r>
            <a:r>
              <a:rPr lang="he-IL" dirty="0">
                <a:solidFill>
                  <a:srgbClr val="0033CC"/>
                </a:solidFill>
              </a:rPr>
              <a:t>אין הנחות</a:t>
            </a:r>
            <a:r>
              <a:rPr lang="he-IL" dirty="0"/>
              <a:t> לגבי </a:t>
            </a:r>
            <a:r>
              <a:rPr lang="he-IL" dirty="0" smtClean="0"/>
              <a:t>התפלגות התופעה </a:t>
            </a:r>
            <a:r>
              <a:rPr lang="he-IL" dirty="0" err="1" smtClean="0"/>
              <a:t>באוכלוסיה</a:t>
            </a:r>
            <a:r>
              <a:rPr lang="he-IL" dirty="0" smtClean="0"/>
              <a:t> </a:t>
            </a:r>
          </a:p>
          <a:p>
            <a:r>
              <a:rPr lang="he-IL" dirty="0" smtClean="0"/>
              <a:t>ההתפלגות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לא חייבת להיות נורמלית, וגם לא רציפה</a:t>
            </a:r>
          </a:p>
          <a:p>
            <a:r>
              <a:rPr lang="he-IL" dirty="0" smtClean="0"/>
              <a:t>אנו רק שואלים האם אנחנו מעל או מתחת לחציון הנתון בהשערת האפס</a:t>
            </a:r>
          </a:p>
          <a:p>
            <a:endParaRPr lang="en-US" dirty="0" smtClean="0"/>
          </a:p>
          <a:p>
            <a:r>
              <a:rPr lang="he-IL" dirty="0" smtClean="0"/>
              <a:t>למבחנים אי-פרמטריים עוצמה נמוכה יותר, כלומר לפעמים לא נצליח לדחות את השערת האפס גם אם היא באמת לא נכונה</a:t>
            </a:r>
          </a:p>
          <a:p>
            <a:r>
              <a:rPr lang="he-IL" dirty="0"/>
              <a:t>הסיבה האינטואיטיבית לכך היא שאם אסור להניח הנחות על ההתפלגות, המבחן שלנו פחות "ממוקד", ואינו משתמש באופן אופטימלי בערכים המספריים שקיבלנו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3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אם המבחן היה פרמטרי?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475" y="1794257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נניח כי התפלגות ההכנסה </a:t>
            </a:r>
            <a:r>
              <a:rPr lang="he-IL" dirty="0" err="1" smtClean="0"/>
              <a:t>היתה</a:t>
            </a:r>
            <a:r>
              <a:rPr lang="he-IL" dirty="0" smtClean="0"/>
              <a:t> נורמלית</a:t>
            </a:r>
            <a:endParaRPr lang="en-US" dirty="0" smtClean="0"/>
          </a:p>
          <a:p>
            <a:r>
              <a:rPr lang="he-IL" dirty="0" smtClean="0"/>
              <a:t>הממוצע הארצי: 8 (אלפי ש"ח לחודש)</a:t>
            </a:r>
          </a:p>
          <a:p>
            <a:r>
              <a:rPr lang="he-IL" dirty="0" smtClean="0"/>
              <a:t>הממוצע במדגם: </a:t>
            </a:r>
            <a:r>
              <a:rPr lang="en-US" dirty="0" smtClean="0"/>
              <a:t>11.15</a:t>
            </a:r>
            <a:endParaRPr lang="he-IL" dirty="0" smtClean="0"/>
          </a:p>
          <a:p>
            <a:endParaRPr lang="he-IL" dirty="0" smtClean="0"/>
          </a:p>
          <a:p>
            <a:r>
              <a:rPr lang="he-IL" sz="2000" dirty="0" smtClean="0"/>
              <a:t>השערת האפס: </a:t>
            </a:r>
            <a:r>
              <a:rPr lang="he-IL" sz="2000" dirty="0" smtClean="0">
                <a:solidFill>
                  <a:srgbClr val="0033CC"/>
                </a:solidFill>
              </a:rPr>
              <a:t>ממוצע</a:t>
            </a:r>
            <a:r>
              <a:rPr lang="he-IL" sz="2000" dirty="0" smtClean="0"/>
              <a:t> המשכורות בירושלים </a:t>
            </a:r>
            <a:r>
              <a:rPr lang="he-IL" sz="2000" dirty="0" smtClean="0">
                <a:solidFill>
                  <a:srgbClr val="0033CC"/>
                </a:solidFill>
              </a:rPr>
              <a:t>שווה</a:t>
            </a:r>
            <a:r>
              <a:rPr lang="he-IL" sz="2000" dirty="0" smtClean="0"/>
              <a:t> לממוצע הארצי</a:t>
            </a:r>
          </a:p>
          <a:p>
            <a:r>
              <a:rPr lang="he-IL" sz="2000" dirty="0" smtClean="0"/>
              <a:t>השערת המחקר: </a:t>
            </a:r>
            <a:r>
              <a:rPr lang="he-IL" sz="2000" dirty="0" smtClean="0">
                <a:solidFill>
                  <a:srgbClr val="0033CC"/>
                </a:solidFill>
              </a:rPr>
              <a:t>ממוצע</a:t>
            </a:r>
            <a:r>
              <a:rPr lang="he-IL" sz="2000" dirty="0" smtClean="0"/>
              <a:t> המשכורות בירושלים </a:t>
            </a:r>
            <a:r>
              <a:rPr lang="he-IL" sz="2000" dirty="0" smtClean="0">
                <a:solidFill>
                  <a:srgbClr val="0033CC"/>
                </a:solidFill>
              </a:rPr>
              <a:t>גבוה</a:t>
            </a:r>
            <a:r>
              <a:rPr lang="he-IL" sz="2000" dirty="0" smtClean="0"/>
              <a:t> מהממוצע הארצי</a:t>
            </a:r>
          </a:p>
          <a:p>
            <a:endParaRPr lang="he-IL" dirty="0" smtClean="0"/>
          </a:p>
          <a:p>
            <a:r>
              <a:rPr lang="he-IL" dirty="0" smtClean="0"/>
              <a:t>מדובר בבדיקת השערה על </a:t>
            </a:r>
            <a:r>
              <a:rPr lang="he-IL" dirty="0" err="1" smtClean="0"/>
              <a:t>אוכלוסיה</a:t>
            </a:r>
            <a:r>
              <a:rPr lang="he-IL" dirty="0" smtClean="0"/>
              <a:t> אחת עם שונות לא ידועה</a:t>
            </a:r>
          </a:p>
          <a:p>
            <a:r>
              <a:rPr lang="he-IL" dirty="0" smtClean="0"/>
              <a:t>סטיית התקן של </a:t>
            </a:r>
            <a:r>
              <a:rPr lang="he-IL" dirty="0"/>
              <a:t>המדגם: </a:t>
            </a:r>
            <a:r>
              <a:rPr lang="en-US" dirty="0" smtClean="0"/>
              <a:t>6.07</a:t>
            </a:r>
            <a:endParaRPr lang="he-I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26888" y="1374046"/>
          <a:ext cx="3509278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9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משכורת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(אלפי ₪ בחודש)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נבדק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87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5787" y="1614754"/>
                <a:ext cx="10257731" cy="498153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07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87</m:t>
                    </m:r>
                  </m:oMath>
                </a14:m>
                <a:endParaRPr lang="en-US" b="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במבחן </a:t>
                </a:r>
                <a:r>
                  <a:rPr lang="he-IL" dirty="0"/>
                  <a:t>חד-צדדי, נדחה את השערת האפס אם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/>
                  <a:t> הוא </a:t>
                </a:r>
                <a:r>
                  <a:rPr lang="he-IL" dirty="0">
                    <a:solidFill>
                      <a:srgbClr val="0033CC"/>
                    </a:solidFill>
                  </a:rPr>
                  <a:t>הערך הקריטי</a:t>
                </a:r>
                <a:r>
                  <a:rPr lang="he-IL" dirty="0"/>
                  <a:t> המקיים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מהטבלה נקבל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,</a:t>
                </a:r>
                <a:r>
                  <a:rPr lang="he-IL" dirty="0" smtClean="0"/>
                  <a:t> לכן נדחה את השערת האפס!</a:t>
                </a:r>
              </a:p>
              <a:p>
                <a:r>
                  <a:rPr lang="he-IL" dirty="0" smtClean="0"/>
                  <a:t>לא יכולנו לעשות זאת במבחן אי-פרמטרי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5787" y="1614754"/>
                <a:ext cx="10257731" cy="4981531"/>
              </a:xfrm>
              <a:blipFill>
                <a:blip r:embed="rId2"/>
                <a:stretch>
                  <a:fillRect t="-1469" r="-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 flipH="1">
            <a:off x="1456487" y="4500880"/>
            <a:ext cx="3288232" cy="1844771"/>
            <a:chOff x="4145280" y="4369909"/>
            <a:chExt cx="2968750" cy="18429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5280" y="4369909"/>
              <a:ext cx="2968750" cy="1523999"/>
            </a:xfrm>
            <a:prstGeom prst="rect">
              <a:avLst/>
            </a:prstGeom>
          </p:spPr>
        </p:pic>
        <p:cxnSp>
          <p:nvCxnSpPr>
            <p:cNvPr id="6" name="Straight Connector 5"/>
            <p:cNvCxnSpPr>
              <a:endCxn id="5" idx="0"/>
            </p:cNvCxnSpPr>
            <p:nvPr/>
          </p:nvCxnSpPr>
          <p:spPr>
            <a:xfrm flipV="1">
              <a:off x="5629655" y="4369909"/>
              <a:ext cx="0" cy="139634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519396" y="5751672"/>
              <a:ext cx="289741" cy="46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  <a:endParaRPr lang="en-US" sz="24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03320" y="5751672"/>
              <a:ext cx="605243" cy="46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1.78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10412" y="4686881"/>
              <a:ext cx="605243" cy="4612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0.05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637734" y="5119558"/>
              <a:ext cx="177921" cy="345511"/>
            </a:xfrm>
            <a:prstGeom prst="straightConnector1">
              <a:avLst/>
            </a:prstGeom>
            <a:ln w="2222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1060692" y="2132669"/>
            <a:ext cx="3611886" cy="461665"/>
          </a:xfrm>
          <a:prstGeom prst="rect">
            <a:avLst/>
          </a:prstGeom>
          <a:noFill/>
          <a:ln w="12700">
            <a:solidFill>
              <a:srgbClr val="58267E"/>
            </a:solidFill>
          </a:ln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דוגמאות נוספות בתרגילי הבית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1141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טבלת התפלגות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הערכים הקריטיים</a:t>
                </a:r>
              </a:p>
              <a:p>
                <a:r>
                  <a:rPr lang="he-IL" dirty="0" smtClean="0"/>
                  <a:t>השורות הן דרגות החופש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כל עמודה היא עבור ערך אחר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הערכים בטבלה נותנים את ערכי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כך ש-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1193" y="1512890"/>
                <a:ext cx="10515600" cy="4351338"/>
              </a:xfrm>
              <a:blipFill>
                <a:blip r:embed="rId3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 rot="60000">
            <a:off x="505031" y="381238"/>
            <a:ext cx="5987660" cy="64404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36" y="4430398"/>
            <a:ext cx="3820312" cy="19611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8768992" y="4583666"/>
            <a:ext cx="0" cy="1654608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6780" y="6213529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𝑡</m:t>
                      </m:r>
                      <m:r>
                        <a:rPr lang="en-US" sz="2800" b="0" i="1" baseline="-2500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8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0" y="6217624"/>
                <a:ext cx="44119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44540" y="4542762"/>
                <a:ext cx="26198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𝑛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𝑇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𝛼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540" y="4542762"/>
                <a:ext cx="26198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90" y="4081097"/>
                <a:ext cx="1378391" cy="461665"/>
              </a:xfrm>
              <a:prstGeom prst="rect">
                <a:avLst/>
              </a:prstGeom>
              <a:blipFill>
                <a:blip r:embed="rId8"/>
                <a:stretch>
                  <a:fillRect t="-10526" r="-663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0" y="104785"/>
            <a:ext cx="15023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דרגות חופש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1322" y="694304"/>
            <a:ext cx="0" cy="142245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𝛼</m:t>
                    </m:r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34" y="120100"/>
                <a:ext cx="963404" cy="461665"/>
              </a:xfrm>
              <a:prstGeom prst="rect">
                <a:avLst/>
              </a:prstGeom>
              <a:blipFill>
                <a:blip r:embed="rId9"/>
                <a:stretch>
                  <a:fillRect t="-10667" r="-949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4525330" y="350933"/>
            <a:ext cx="1696604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87968" y="2679735"/>
            <a:ext cx="1808032" cy="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21" idx="0"/>
          </p:cNvCxnSpPr>
          <p:nvPr/>
        </p:nvCxnSpPr>
        <p:spPr>
          <a:xfrm flipH="1">
            <a:off x="2230112" y="320111"/>
            <a:ext cx="0" cy="22105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996000" y="2530638"/>
            <a:ext cx="468223" cy="28811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9655728" y="5083728"/>
            <a:ext cx="268448" cy="65434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67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בדיקת השערות על תכונות לא נורמליות</a:t>
            </a:r>
          </a:p>
          <a:p>
            <a:pPr lvl="1"/>
            <a:r>
              <a:rPr lang="he-IL" dirty="0" smtClean="0"/>
              <a:t>מבוא: מה עושים כאשר ההתפלגות אינה נורמלית?</a:t>
            </a:r>
          </a:p>
          <a:p>
            <a:pPr lvl="1"/>
            <a:r>
              <a:rPr lang="he-IL" dirty="0" smtClean="0"/>
              <a:t>כיצד מזהים התפלגות לא נורמלית?</a:t>
            </a:r>
          </a:p>
          <a:p>
            <a:pPr lvl="1"/>
            <a:r>
              <a:rPr lang="he-IL" dirty="0" smtClean="0"/>
              <a:t>טרנספורמציות</a:t>
            </a:r>
          </a:p>
          <a:p>
            <a:pPr lvl="1"/>
            <a:r>
              <a:rPr lang="he-IL" dirty="0" smtClean="0"/>
              <a:t>מבוא למבחנים אי-פרמטריים:</a:t>
            </a:r>
            <a:r>
              <a:rPr lang="en-US" dirty="0" smtClean="0"/>
              <a:t> </a:t>
            </a:r>
            <a:r>
              <a:rPr lang="he-IL" dirty="0" smtClean="0"/>
              <a:t>מבחן הסימן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מבחן </a:t>
            </a:r>
            <a:r>
              <a:rPr lang="he-IL" dirty="0" err="1" smtClean="0">
                <a:solidFill>
                  <a:srgbClr val="0033CC"/>
                </a:solidFill>
              </a:rPr>
              <a:t>וילקוקסון</a:t>
            </a:r>
            <a:r>
              <a:rPr lang="he-IL" dirty="0" smtClean="0">
                <a:solidFill>
                  <a:srgbClr val="0033CC"/>
                </a:solidFill>
              </a:rPr>
              <a:t> למדגמים מזווגים</a:t>
            </a:r>
          </a:p>
          <a:p>
            <a:pPr lvl="1"/>
            <a:r>
              <a:rPr lang="he-IL" dirty="0" smtClean="0"/>
              <a:t>מבחני תמורות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9051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שתי אוכלוסיות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53779"/>
            <a:ext cx="10515600" cy="697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ראינו מבחן המשווה את </a:t>
            </a:r>
            <a:r>
              <a:rPr lang="he-IL" dirty="0" err="1" smtClean="0"/>
              <a:t>התוחלות</a:t>
            </a:r>
            <a:r>
              <a:rPr lang="he-IL" dirty="0" smtClean="0"/>
              <a:t> בשתי אוכלוסיות תלויות או מדגמים מזווגים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7140744"/>
                  </p:ext>
                </p:extLst>
              </p:nvPr>
            </p:nvGraphicFramePr>
            <p:xfrm>
              <a:off x="2290916" y="2251586"/>
              <a:ext cx="8318089" cy="3992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69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2110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 מול אחרי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": השפעה של טיפול או זמן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שעבר,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שמאל מול ימין, בני זוג, נבדקים עם תכונות דומות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אופי ההשוואה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חייבים להיות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זהים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גדלי המדגמים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ההפרשים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בין כל זוג תצפיות (לאחר מכן אין יותר צורך בתצפיות המקוריות)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חישוב מקדים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לתכונה התפלגות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נורמלית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בכל </a:t>
                          </a:r>
                          <a:r>
                            <a:rPr lang="he-IL" sz="2000" dirty="0" err="1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אוכלוסיה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או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𝑛</m:t>
                              </m:r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&gt;</m:t>
                              </m:r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30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כך ש</a:t>
                          </a:r>
                          <a:r>
                            <a:rPr lang="he-IL" sz="2000" b="1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משפט הגבול המרכזי מתקיים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הנחות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התוחלת של ההפרשים שווה לאפס,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ממוצע המדגם </a:t>
                          </a:r>
                          <a:r>
                            <a:rPr lang="he-IL" sz="200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של ההפרשים</a:t>
                          </a:r>
                          <a:r>
                            <a:rPr lang="he-IL" sz="200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David" panose="020E0502060401010101" pitchFamily="34" charset="-79"/>
                                    </a:rPr>
                                    <m:t>𝐷</m:t>
                                  </m:r>
                                </m:e>
                              </m:bar>
                            </m:oMath>
                          </a14:m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 המבחן (לפני נרמול)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מבחן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baseline="0" dirty="0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𝑡</m:t>
                              </m:r>
                            </m:oMath>
                          </a14:m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(שונות לא ידועה)</a:t>
                          </a:r>
                          <a:endParaRPr lang="he-IL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המבחן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7140744"/>
                  </p:ext>
                </p:extLst>
              </p:nvPr>
            </p:nvGraphicFramePr>
            <p:xfrm>
              <a:off x="2290916" y="2251586"/>
              <a:ext cx="8318089" cy="3992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69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2110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לפני מול אחרי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": השפעה של טיפול או זמן</a:t>
                          </a:r>
                          <a:r>
                            <a:rPr lang="he-IL" sz="2000" baseline="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שעבר,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שמאל מול ימין, בני זוג, נבדקים עם תכונות דומות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אופי ההשוואה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חייבים להיות </a:t>
                          </a:r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זהים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גדלי המדגמים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ההפרשים</a:t>
                          </a:r>
                          <a:r>
                            <a:rPr lang="he-IL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 בין כל זוג תצפיות (לאחר מכן אין יותר צורך בתצפיות המקוריות)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חישוב מקדים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3" t="-259483" r="-41322" b="-2258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הנחות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3" t="-641538" r="-41322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השערת האפס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3" t="-419130" r="-41322" b="-7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סטטיסטי המבחן (לפני נרמול)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3" t="-918462" r="-41322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000" b="1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המבחן</a:t>
                          </a:r>
                          <a:endParaRPr lang="en-US" sz="2000" b="1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3661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מדגם מזווג: 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5142" y="1654173"/>
                <a:ext cx="10738658" cy="2958467"/>
              </a:xfrm>
            </p:spPr>
            <p:txBody>
              <a:bodyPr/>
              <a:lstStyle/>
              <a:p>
                <a:r>
                  <a:rPr lang="he-IL" dirty="0" smtClean="0"/>
                  <a:t>משווים את ציוני הפסיכומטרי של סטודנטים בין הפעם הראשונה והשנייה שהם ניגשים למבחן</a:t>
                </a:r>
              </a:p>
              <a:p>
                <a:r>
                  <a:rPr lang="he-IL" dirty="0" smtClean="0"/>
                  <a:t>ממוצע פעם ראשונה: 618, ממוצע פעם שנייה: 638. האם השיפור מובהק?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נניח שהמדגם שלנו קטן והתפלגות אינה נורמלית, כך שההנחות של מבחן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לא מתקיימות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נשים לב שמדובר במדגמים מזווגים (אותו סטודנט)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5142" y="1654173"/>
                <a:ext cx="10738658" cy="2958467"/>
              </a:xfrm>
              <a:blipFill>
                <a:blip r:embed="rId2"/>
                <a:stretch>
                  <a:fillRect l="-738" t="-2675" r="-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18481" y="4981006"/>
          <a:ext cx="10492124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9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05375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סטודנט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562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705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693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703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690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548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580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680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601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 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658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552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701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692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622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569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630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569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664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739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668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מבחן 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71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232" y="1654173"/>
            <a:ext cx="10738658" cy="3324227"/>
          </a:xfrm>
        </p:spPr>
        <p:txBody>
          <a:bodyPr>
            <a:normAutofit lnSpcReduction="10000"/>
          </a:bodyPr>
          <a:lstStyle/>
          <a:p>
            <a:r>
              <a:rPr lang="he-IL" dirty="0"/>
              <a:t>מכיוון שהמדגם מזווג, אנו יכולים לחשב את ההפרשים, ואז אין לנו צורך יותר בציונים המקוריים של כל מבחן</a:t>
            </a:r>
          </a:p>
          <a:p>
            <a:endParaRPr lang="en-US" dirty="0" smtClean="0"/>
          </a:p>
          <a:p>
            <a:r>
              <a:rPr lang="he-IL" dirty="0" smtClean="0"/>
              <a:t>מכיוון שהנחת הנורמליות אינה מתקיימת, לא נוכל לבדוק השערה על התוחלת</a:t>
            </a:r>
          </a:p>
          <a:p>
            <a:r>
              <a:rPr lang="he-IL" dirty="0" smtClean="0"/>
              <a:t>לכן ננסח את ההשערה במונחי </a:t>
            </a:r>
            <a:r>
              <a:rPr lang="he-IL" dirty="0" smtClean="0">
                <a:solidFill>
                  <a:srgbClr val="0033CC"/>
                </a:solidFill>
              </a:rPr>
              <a:t>החציון</a:t>
            </a:r>
            <a:r>
              <a:rPr lang="he-IL" dirty="0" smtClean="0"/>
              <a:t> של ההפרשים</a:t>
            </a:r>
          </a:p>
          <a:p>
            <a:endParaRPr lang="he-IL" dirty="0" smtClean="0"/>
          </a:p>
          <a:p>
            <a:r>
              <a:rPr lang="he-IL" dirty="0" smtClean="0"/>
              <a:t>השערת האפס: החציון של ההפרשים שווה אפס</a:t>
            </a:r>
          </a:p>
          <a:p>
            <a:r>
              <a:rPr lang="he-IL" dirty="0" smtClean="0"/>
              <a:t>השערת המחקר: החציון של ההפרשים גדול מאפס (שיפור במבחן 2)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642042"/>
              </p:ext>
            </p:extLst>
          </p:nvPr>
        </p:nvGraphicFramePr>
        <p:xfrm>
          <a:off x="918481" y="5438818"/>
          <a:ext cx="10492124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9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8989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05375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סטודנט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99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הסימן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6404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תחת השערת האפס (חציון=0) יש סיכוי שווה שההפרש יהיה חיובי או שלילי</a:t>
                </a: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הסטטיסטי של מספר ההפרשים החיוביים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בינומי</a:t>
                </a:r>
                <a:r>
                  <a:rPr lang="he-IL" dirty="0" smtClean="0"/>
                  <a:t> עם פרמטרים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מה נעשה עם התצפית שערכה היה 0? מה הסימן שלה?</a:t>
                </a:r>
              </a:p>
              <a:p>
                <a:r>
                  <a:rPr lang="he-IL" dirty="0" smtClean="0"/>
                  <a:t>נוריד תצפיות שיצאו 0 ונעדכן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64044"/>
              </a:xfrm>
              <a:blipFill>
                <a:blip r:embed="rId2"/>
                <a:stretch>
                  <a:fillRect t="-1662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19906" y="3448219"/>
          <a:ext cx="9195141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274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40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76404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גודל המדגם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הסטטיסטי (מספר ההפרשים החיוביים)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נצפה לערך גדול יחסית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תחת השערת המחקר של שיפור (חציון הפרשים גדול מאפס)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764044"/>
              </a:xfrm>
              <a:blipFill>
                <a:blip r:embed="rId2"/>
                <a:stretch>
                  <a:fillRect t="-153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012309" y="3248827"/>
          <a:ext cx="8672158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274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3" name="Group 32"/>
          <p:cNvGrpSpPr/>
          <p:nvPr/>
        </p:nvGrpSpPr>
        <p:grpSpPr>
          <a:xfrm>
            <a:off x="1095560" y="4521333"/>
            <a:ext cx="9978749" cy="2228280"/>
            <a:chOff x="1095560" y="4521333"/>
            <a:chExt cx="9978749" cy="222828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1338103" y="4943505"/>
              <a:ext cx="2677571" cy="135905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2575444" y="4810110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437426" y="6302561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095560" y="6302561"/>
              <a:ext cx="3098533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586449" y="5749338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6758577" y="4990446"/>
              <a:ext cx="2677571" cy="1359056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>
            <a:xfrm flipV="1">
              <a:off x="7572406" y="4857052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434388" y="6349503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6092522" y="6349503"/>
              <a:ext cx="4368834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9889606" y="5843222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503931" y="5763177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3931" y="5763177"/>
                  <a:ext cx="70190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990536" y="5779764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0536" y="5779764"/>
                  <a:ext cx="70190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694844" y="5673138"/>
                  <a:ext cx="7019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32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4844" y="5673138"/>
                  <a:ext cx="701900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7101834" y="6026485"/>
                  <a:ext cx="7019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0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1834" y="6026485"/>
                  <a:ext cx="701900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>
              <a:off x="3332153" y="4521333"/>
              <a:ext cx="284725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האפס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חציון=0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אותו מספר חיובים ושליליים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695132" y="4521333"/>
              <a:ext cx="237917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המחקר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חציון&gt;0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יותר חיוביים משליליים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775917" y="6371042"/>
              <a:ext cx="639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244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09368" y="1740966"/>
                <a:ext cx="10186725" cy="4630337"/>
              </a:xfrm>
            </p:spPr>
            <p:txBody>
              <a:bodyPr>
                <a:noAutofit/>
              </a:bodyPr>
              <a:lstStyle/>
              <a:p>
                <a:r>
                  <a:rPr lang="he-IL" dirty="0" smtClean="0"/>
                  <a:t>ה- </a:t>
                </a:r>
                <a:r>
                  <a:rPr lang="en-US" dirty="0"/>
                  <a:t>P-value</a:t>
                </a:r>
                <a:r>
                  <a:rPr lang="he-IL" dirty="0"/>
                  <a:t> הוא ההסתברות לקבל ערך של הסטטיסטי כפי שקיבלנו במדגם או קיצוני </a:t>
                </a:r>
                <a:r>
                  <a:rPr lang="he-IL" dirty="0" smtClean="0"/>
                  <a:t>יותר תחת השערת האפס, במקרה </a:t>
                </a:r>
                <a:r>
                  <a:rPr lang="he-IL" dirty="0"/>
                  <a:t>שלנו,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נשתמש בטבלאות בינומיות ונקבל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059</m:t>
                    </m:r>
                  </m:oMath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לכן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לא נוכל</a:t>
                </a:r>
                <a:r>
                  <a:rPr lang="he-IL" dirty="0" smtClean="0"/>
                  <a:t> לדחות את השערת האפס (החציון של ההפרש גדול מאפס) ברמת מובהקות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0.05</a:t>
                </a:r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9368" y="1740966"/>
                <a:ext cx="10186725" cy="4630337"/>
              </a:xfrm>
              <a:blipFill>
                <a:blip r:embed="rId2"/>
                <a:stretch>
                  <a:fillRect t="-1713" r="-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03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בדיקת השערות על משתנים איכותיים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64641"/>
                <a:ext cx="10515600" cy="4866640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בקורס רשומים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he-IL" dirty="0" smtClean="0"/>
                  <a:t> סטודנטים</a:t>
                </a:r>
              </a:p>
              <a:p>
                <a:r>
                  <a:rPr lang="he-IL" dirty="0" smtClean="0"/>
                  <a:t>יש שני מתרגלים: א' ו- ב'</a:t>
                </a:r>
              </a:p>
              <a:p>
                <a:r>
                  <a:rPr lang="he-IL" dirty="0" smtClean="0"/>
                  <a:t>בסוף הקורס, הסטודנטים נותנים ציון לכל מתרגל:</a:t>
                </a:r>
              </a:p>
              <a:p>
                <a:pPr lvl="1"/>
                <a:r>
                  <a:rPr lang="he-IL" dirty="0" smtClean="0"/>
                  <a:t>טוב מאד, טוב, בינוני, גרוע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השערת האפס: אף מתרגל לא עדיף על חברו</a:t>
                </a:r>
              </a:p>
              <a:p>
                <a:r>
                  <a:rPr lang="he-IL" dirty="0" smtClean="0"/>
                  <a:t>ההשערה האלטרנטיבית: יש עדיפות לאחד מהם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he-IL" dirty="0"/>
                  <a:t>איך נבדוק האם הנתונים "מסתדרים" עם השערת האפס?</a:t>
                </a:r>
              </a:p>
              <a:p>
                <a:pPr lvl="1"/>
                <a:r>
                  <a:rPr lang="he-IL" dirty="0"/>
                  <a:t>אי אפשר לתרגם את הציונים לערך </a:t>
                </a:r>
                <a:r>
                  <a:rPr lang="he-IL" dirty="0" smtClean="0"/>
                  <a:t>מספרי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64641"/>
                <a:ext cx="10515600" cy="4866640"/>
              </a:xfrm>
              <a:blipFill>
                <a:blip r:embed="rId2"/>
                <a:stretch>
                  <a:fillRect t="-150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29094"/>
              </p:ext>
            </p:extLst>
          </p:nvPr>
        </p:nvGraphicFramePr>
        <p:xfrm>
          <a:off x="838200" y="1654173"/>
          <a:ext cx="3509277" cy="4475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6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8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א'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סטודנט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גרוע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גרוע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04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455" y="1654173"/>
            <a:ext cx="10515600" cy="4351338"/>
          </a:xfrm>
        </p:spPr>
        <p:txBody>
          <a:bodyPr/>
          <a:lstStyle/>
          <a:p>
            <a:r>
              <a:rPr lang="he-IL" dirty="0" smtClean="0"/>
              <a:t>לכל </a:t>
            </a:r>
            <a:r>
              <a:rPr lang="he-IL" dirty="0"/>
              <a:t>סטודנט, נבדוק </a:t>
            </a:r>
            <a:r>
              <a:rPr lang="he-IL" dirty="0" smtClean="0"/>
              <a:t>איזה מתרגל היה מועדף</a:t>
            </a:r>
            <a:endParaRPr lang="he-IL" dirty="0"/>
          </a:p>
          <a:p>
            <a:pPr lvl="1"/>
            <a:r>
              <a:rPr lang="he-IL" dirty="0" smtClean="0"/>
              <a:t>הציון עצמו לא חשוב, אלא רק מי עדיף</a:t>
            </a:r>
          </a:p>
          <a:p>
            <a:pPr lvl="1"/>
            <a:r>
              <a:rPr lang="he-IL" dirty="0" smtClean="0"/>
              <a:t>נוריד תצפיות בהן היה שוויון</a:t>
            </a:r>
          </a:p>
          <a:p>
            <a:endParaRPr lang="en-US" dirty="0" smtClean="0"/>
          </a:p>
          <a:p>
            <a:endParaRPr lang="he-IL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283530"/>
              </p:ext>
            </p:extLst>
          </p:nvPr>
        </p:nvGraphicFramePr>
        <p:xfrm>
          <a:off x="539336" y="1654173"/>
          <a:ext cx="4456175" cy="4780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 יותר טוב?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א'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סטודנט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180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180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180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r>
                        <a:rPr lang="he-IL" sz="1800" baseline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א'</a:t>
                      </a:r>
                      <a:endParaRPr lang="en-US" sz="1800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גרוע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בינוני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180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גרוע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180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 מאד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טוב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455084"/>
              </p:ext>
            </p:extLst>
          </p:nvPr>
        </p:nvGraphicFramePr>
        <p:xfrm>
          <a:off x="7089726" y="3401693"/>
          <a:ext cx="2336114" cy="307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 יותר טוב?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סטודנט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א'</a:t>
                      </a:r>
                      <a:endParaRPr lang="en-US" sz="2000" b="0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ight Arrow 6"/>
          <p:cNvSpPr/>
          <p:nvPr/>
        </p:nvSpPr>
        <p:spPr>
          <a:xfrm>
            <a:off x="5797005" y="4662259"/>
            <a:ext cx="695234" cy="557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5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17658" y="2014268"/>
                <a:ext cx="7426227" cy="3815449"/>
              </a:xfrm>
            </p:spPr>
            <p:txBody>
              <a:bodyPr/>
              <a:lstStyle/>
              <a:p>
                <a:r>
                  <a:rPr lang="he-IL" dirty="0" smtClean="0"/>
                  <a:t>תחת </a:t>
                </a:r>
                <a:r>
                  <a:rPr lang="he-IL" dirty="0"/>
                  <a:t>השערת האפס, </a:t>
                </a:r>
                <a:r>
                  <a:rPr lang="he-IL" dirty="0" smtClean="0"/>
                  <a:t>ל- א' ו- ב' סיכוי </a:t>
                </a:r>
                <a:r>
                  <a:rPr lang="he-IL" dirty="0"/>
                  <a:t>שווה </a:t>
                </a:r>
                <a:r>
                  <a:rPr lang="he-IL" dirty="0" smtClean="0"/>
                  <a:t>להיות עדיפים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כלומר, </a:t>
                </a:r>
                <a:r>
                  <a:rPr lang="he-IL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בהינתן שהתקבל ציון שונה לכל מתרגל</a:t>
                </a:r>
                <a:r>
                  <a:rPr lang="he-IL" dirty="0" smtClean="0"/>
                  <a:t>, הסיכוי של א' להיות עדיף הוא 0.5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he-IL" dirty="0" smtClean="0"/>
                  <a:t> את מספר הסטודנטים שהעדיפו את א'</a:t>
                </a:r>
              </a:p>
              <a:p>
                <a:r>
                  <a:rPr lang="he-IL" dirty="0" smtClean="0"/>
                  <a:t>אם השערת האפס נכונה,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17658" y="2014268"/>
                <a:ext cx="7426227" cy="3815449"/>
              </a:xfrm>
              <a:blipFill>
                <a:blip r:embed="rId2"/>
                <a:stretch>
                  <a:fillRect t="-2077" r="-1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278829"/>
              </p:ext>
            </p:extLst>
          </p:nvPr>
        </p:nvGraphicFramePr>
        <p:xfrm>
          <a:off x="1221318" y="2014268"/>
          <a:ext cx="2336114" cy="307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מי יותר טוב?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סטודנט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א'</a:t>
                      </a:r>
                      <a:endParaRPr lang="en-US" sz="2000" b="0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solidFill>
                            <a:srgbClr val="7030A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ב'</a:t>
                      </a:r>
                      <a:endParaRPr lang="en-US" sz="2000" b="0" dirty="0">
                        <a:solidFill>
                          <a:srgbClr val="7030A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42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979293"/>
                <a:ext cx="10515600" cy="3659508"/>
              </a:xfrm>
            </p:spPr>
            <p:txBody>
              <a:bodyPr/>
              <a:lstStyle/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he-IL" dirty="0" smtClean="0"/>
                  <a:t> את מספר הסטודנטים שהעדיפו את א'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ע"פ טבלה נקבל 0.22</a:t>
                </a:r>
              </a:p>
              <a:p>
                <a:r>
                  <a:rPr lang="he-IL" dirty="0" smtClean="0"/>
                  <a:t>כלומר, לא ניתן לדחות את השערת האפס</a:t>
                </a:r>
              </a:p>
              <a:p>
                <a:endParaRPr lang="he-IL" dirty="0"/>
              </a:p>
              <a:p>
                <a:r>
                  <a:rPr lang="he-IL" dirty="0" smtClean="0"/>
                  <a:t>כרגיל, חשוב לזכור שיתכן שיש הבדל </a:t>
                </a:r>
                <a:r>
                  <a:rPr lang="he-IL" dirty="0" err="1" smtClean="0"/>
                  <a:t>אמיתי</a:t>
                </a:r>
                <a:r>
                  <a:rPr lang="he-IL" dirty="0" smtClean="0"/>
                  <a:t>, אלא שהמדגם שלנו היה קטן מדי ולכן לא הצלחנו לדחות את השערת האפס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979293"/>
                <a:ext cx="10515600" cy="3659508"/>
              </a:xfrm>
              <a:blipFill>
                <a:blip r:embed="rId2"/>
                <a:stretch>
                  <a:fillRect t="-200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8" y="1979293"/>
            <a:ext cx="4278373" cy="249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6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אפשר לשפר?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583053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נחזור לדוגמת הפסיכומטרי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כל ההפרשים השליליים היו בין </a:t>
            </a:r>
            <a:r>
              <a:rPr lang="en-US" dirty="0" smtClean="0"/>
              <a:t>-1</a:t>
            </a:r>
            <a:r>
              <a:rPr lang="he-IL" dirty="0" smtClean="0"/>
              <a:t> ל- </a:t>
            </a:r>
            <a:r>
              <a:rPr lang="en-US" dirty="0" smtClean="0"/>
              <a:t>-12</a:t>
            </a:r>
            <a:endParaRPr lang="he-IL" dirty="0" smtClean="0"/>
          </a:p>
          <a:p>
            <a:r>
              <a:rPr lang="he-IL" dirty="0" smtClean="0"/>
              <a:t>ההפרשים החיוביים היו בין 3 ל- 67, כלומר גדולים הרבה יותר בערכם המוחלט</a:t>
            </a:r>
          </a:p>
          <a:p>
            <a:r>
              <a:rPr lang="he-IL" dirty="0" smtClean="0"/>
              <a:t>אבל לא השתמשנו במידע זה, אלא רק בעובדה שהם חיוביים</a:t>
            </a:r>
          </a:p>
          <a:p>
            <a:endParaRPr lang="he-IL" dirty="0" smtClean="0"/>
          </a:p>
          <a:p>
            <a:r>
              <a:rPr lang="he-IL" dirty="0" smtClean="0"/>
              <a:t>גם ללא ההנחה של התפלגות נורמלית, ניתן להשתמש במידע על הערכים המוחלטים. כיצד?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60546" y="2147739"/>
          <a:ext cx="8672158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298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274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15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877693"/>
                <a:ext cx="10515600" cy="403542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דרגה</a:t>
                </a:r>
                <a:r>
                  <a:rPr lang="he-IL" dirty="0" smtClean="0"/>
                  <a:t> של כל תצפית היא המיקום שלה כאשר ממיינים את כל התצפיות לפי ערך מוחלט</a:t>
                </a:r>
              </a:p>
              <a:p>
                <a:pPr lvl="1"/>
                <a:r>
                  <a:rPr lang="he-IL" dirty="0" smtClean="0"/>
                  <a:t>הערך המוחלט הנמוך ביותר: דרגה 1</a:t>
                </a:r>
              </a:p>
              <a:p>
                <a:pPr lvl="1"/>
                <a:r>
                  <a:rPr lang="he-IL" dirty="0" smtClean="0"/>
                  <a:t>הערך הבא: דרגה 2</a:t>
                </a:r>
              </a:p>
              <a:p>
                <a:pPr lvl="1"/>
                <a:r>
                  <a:rPr lang="he-IL" dirty="0" smtClean="0"/>
                  <a:t>...</a:t>
                </a:r>
              </a:p>
              <a:p>
                <a:pPr lvl="1"/>
                <a:r>
                  <a:rPr lang="he-IL" dirty="0" smtClean="0"/>
                  <a:t>הערך המוחלט הגדול ביותר: דרגה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הערות:</a:t>
                </a:r>
              </a:p>
              <a:p>
                <a:pPr lvl="1"/>
                <a:r>
                  <a:rPr lang="he-IL" dirty="0" smtClean="0"/>
                  <a:t>מוציאים מראש תצפיות עם ערך אפס</a:t>
                </a:r>
              </a:p>
              <a:p>
                <a:pPr lvl="1"/>
                <a:r>
                  <a:rPr lang="he-IL" dirty="0" smtClean="0"/>
                  <a:t>אם לשתי תצפיות (או יותר) אותו ערך ("תיקו", או </a:t>
                </a:r>
                <a:r>
                  <a:rPr lang="en-US" dirty="0" smtClean="0"/>
                  <a:t>Tie</a:t>
                </a:r>
                <a:r>
                  <a:rPr lang="he-IL" dirty="0" smtClean="0"/>
                  <a:t>), הדרגה של כולן תהיה שווה לממוצע הדרגות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877693"/>
                <a:ext cx="10515600" cy="4035427"/>
              </a:xfrm>
              <a:blipFill>
                <a:blip r:embed="rId2"/>
                <a:stretch>
                  <a:fillRect t="-1964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289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דרגות: דוגמא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42353" y="1920779"/>
          <a:ext cx="8651368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0253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759227" y="3212149"/>
          <a:ext cx="815826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9227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506528"/>
              </p:ext>
            </p:extLst>
          </p:nvPr>
        </p:nvGraphicFramePr>
        <p:xfrm>
          <a:off x="1271455" y="4568597"/>
          <a:ext cx="9303883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99445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8-9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8-9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3053" y="1439472"/>
            <a:ext cx="3847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הפרשים בין חזרות על מבחן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פסיכומטרי</a:t>
            </a:r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39285" y="2754023"/>
            <a:ext cx="5431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נמיין לפי ערך מוחלט, ונוריד את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ההפרשים השווים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לאפס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4898" y="4056078"/>
            <a:ext cx="6705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נכתוב את הדרגה של כל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הפרש,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ואז "נשבור </a:t>
            </a:r>
            <a:r>
              <a:rPr lang="he-IL" sz="2000" dirty="0" err="1">
                <a:latin typeface="David" panose="020E0502060401010101" pitchFamily="34" charset="-79"/>
                <a:cs typeface="David" panose="020E0502060401010101" pitchFamily="34" charset="-79"/>
              </a:rPr>
              <a:t>שיוויון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" ע"י ממוצע הדרגות</a:t>
            </a:r>
          </a:p>
        </p:txBody>
      </p:sp>
    </p:spTree>
    <p:extLst>
      <p:ext uri="{BB962C8B-B14F-4D97-AF65-F5344CB8AC3E}">
        <p14:creationId xmlns:p14="http://schemas.microsoft.com/office/powerpoint/2010/main" val="223270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דרגות: דוגמא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42353" y="1920779"/>
          <a:ext cx="8651368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9055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0253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759227" y="3212149"/>
          <a:ext cx="815826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1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106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9227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271455" y="4568597"/>
          <a:ext cx="9303883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99445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8-9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8-9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 (מקורית)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E5F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 (סופית)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3053" y="1439472"/>
            <a:ext cx="3847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הפרשים בין חזרות על מבחן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פסיכומטרי</a:t>
            </a:r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39285" y="2754023"/>
            <a:ext cx="5431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נמיין לפי ערך מוחלט, ונוריד את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ההפרשים השווים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לאפס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4898" y="4056078"/>
            <a:ext cx="6705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נכתוב את הדרגה של כל </a:t>
            </a:r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הפרש,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ואז "נשבור </a:t>
            </a:r>
            <a:r>
              <a:rPr lang="he-IL" sz="2000" dirty="0" err="1">
                <a:latin typeface="David" panose="020E0502060401010101" pitchFamily="34" charset="-79"/>
                <a:cs typeface="David" panose="020E0502060401010101" pitchFamily="34" charset="-79"/>
              </a:rPr>
              <a:t>שיוויון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" ע"י ממוצע הדרגות</a:t>
            </a:r>
          </a:p>
        </p:txBody>
      </p:sp>
    </p:spTree>
    <p:extLst>
      <p:ext uri="{BB962C8B-B14F-4D97-AF65-F5344CB8AC3E}">
        <p14:creationId xmlns:p14="http://schemas.microsoft.com/office/powerpoint/2010/main" val="40636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הדרגות אומרות על ההפרשים?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786" y="1725722"/>
            <a:ext cx="10515600" cy="2182286"/>
          </a:xfrm>
        </p:spPr>
        <p:txBody>
          <a:bodyPr/>
          <a:lstStyle/>
          <a:p>
            <a:r>
              <a:rPr lang="he-IL" dirty="0" smtClean="0"/>
              <a:t>אם </a:t>
            </a:r>
            <a:r>
              <a:rPr lang="he-IL" dirty="0"/>
              <a:t>אין קשר בין הדרגה לבין הסימן, זה יעיד על כך שהחציון קרוב לאפס</a:t>
            </a:r>
          </a:p>
          <a:p>
            <a:endParaRPr lang="he-IL" dirty="0" smtClean="0"/>
          </a:p>
          <a:p>
            <a:r>
              <a:rPr lang="he-IL" dirty="0" smtClean="0"/>
              <a:t>אם הערכים הגדולים ביותר בערכם המוחלט (=בעלי דרגות גבוהות יותר) הם דווקא חיוביים, זה יעיד על כך שהחציון גדול מאפס</a:t>
            </a:r>
          </a:p>
          <a:p>
            <a:endParaRPr lang="he-IL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018602" y="4085754"/>
            <a:ext cx="10342784" cy="2258255"/>
            <a:chOff x="1095560" y="4491358"/>
            <a:chExt cx="10342784" cy="225825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1338103" y="4943505"/>
              <a:ext cx="2677571" cy="1359056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 flipV="1">
              <a:off x="2575444" y="4810110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437426" y="6302561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1095560" y="6302561"/>
              <a:ext cx="3098533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586449" y="5749338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6758577" y="4990446"/>
              <a:ext cx="2677571" cy="1359056"/>
            </a:xfrm>
            <a:prstGeom prst="rect">
              <a:avLst/>
            </a:prstGeom>
          </p:spPr>
        </p:pic>
        <p:cxnSp>
          <p:nvCxnSpPr>
            <p:cNvPr id="13" name="Straight Arrow Connector 12"/>
            <p:cNvCxnSpPr/>
            <p:nvPr/>
          </p:nvCxnSpPr>
          <p:spPr>
            <a:xfrm flipV="1">
              <a:off x="7572406" y="4857052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434388" y="6349503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6092522" y="6349503"/>
              <a:ext cx="4368834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889606" y="5843222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503931" y="5763177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3931" y="5763177"/>
                  <a:ext cx="701900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1990536" y="5779764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0536" y="5779764"/>
                  <a:ext cx="70190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7694844" y="5673138"/>
                  <a:ext cx="7019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32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4844" y="5673138"/>
                  <a:ext cx="701900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101834" y="6026485"/>
                  <a:ext cx="7019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0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1834" y="6026485"/>
                  <a:ext cx="701900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/>
            <p:cNvSpPr txBox="1"/>
            <p:nvPr/>
          </p:nvSpPr>
          <p:spPr>
            <a:xfrm>
              <a:off x="3018864" y="4523091"/>
              <a:ext cx="331533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האפס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חציון=0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הערכים חיובים והשליליים דומים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21171" y="4491358"/>
              <a:ext cx="30171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המחקר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חציון&gt;0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הערכים החיוביים גדולים יותר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56667" y="6361417"/>
              <a:ext cx="639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952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דרגות של הפרשים חיוביים ושליליים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804330"/>
            <a:ext cx="10515600" cy="672467"/>
          </a:xfrm>
        </p:spPr>
        <p:txBody>
          <a:bodyPr>
            <a:normAutofit/>
          </a:bodyPr>
          <a:lstStyle/>
          <a:p>
            <a:r>
              <a:rPr lang="he-IL" dirty="0" smtClean="0"/>
              <a:t>נסתכל בנפרד על הדרגות של ההפרשים החיוביים וההפרשים השליליים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184362" y="5172544"/>
          <a:ext cx="257695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2045638" y="4424628"/>
            <a:ext cx="600891" cy="4876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5584304" y="5165338"/>
          <a:ext cx="568921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69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45932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32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>
            <a:off x="8320164" y="4424628"/>
            <a:ext cx="600891" cy="4876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1557269" y="2907889"/>
          <a:ext cx="9303883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39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99445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הפרש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4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הסטטיסטים של </a:t>
            </a:r>
            <a:r>
              <a:rPr lang="he-IL" dirty="0" err="1" smtClean="0"/>
              <a:t>וילקוקסון</a:t>
            </a:r>
            <a:r>
              <a:rPr lang="he-IL" dirty="0" smtClean="0"/>
              <a:t> (</a:t>
            </a:r>
            <a:r>
              <a:rPr lang="en-US" dirty="0" smtClean="0"/>
              <a:t>Wilcoxon</a:t>
            </a:r>
            <a:r>
              <a:rPr lang="he-IL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נגדיר את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הסטטיסיטים</a:t>
                </a:r>
                <a:r>
                  <a:rPr lang="he-IL" dirty="0" smtClean="0"/>
                  <a:t> של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וילקוקסון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הוא </a:t>
                </a:r>
                <a:r>
                  <a:rPr lang="he-IL" dirty="0">
                    <a:solidFill>
                      <a:srgbClr val="660033"/>
                    </a:solidFill>
                  </a:rPr>
                  <a:t>סכום הדרגות של 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ההפרשים החיוביים</a:t>
                </a:r>
                <a:endParaRPr lang="he-IL" dirty="0">
                  <a:solidFill>
                    <a:srgbClr val="660033"/>
                  </a:solidFill>
                </a:endParaRPr>
              </a:p>
              <a:p>
                <a:pPr lvl="1"/>
                <a:r>
                  <a:rPr lang="he-IL" dirty="0"/>
                  <a:t>בדוגמא</a:t>
                </a:r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103</m:t>
                    </m:r>
                  </m:oMath>
                </a14:m>
                <a:endParaRPr lang="he-IL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he-IL" dirty="0" smtClean="0"/>
                  <a:t> הוא 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סכום הדרגות של ההפרשים השליליים</a:t>
                </a:r>
              </a:p>
              <a:p>
                <a:pPr lvl="1"/>
                <a:r>
                  <a:rPr lang="he-IL" dirty="0" smtClean="0"/>
                  <a:t>בדוגמא: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838200" y="3887400"/>
          <a:ext cx="568921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69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45932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32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838200" y="5036874"/>
          <a:ext cx="257695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889" y="4167223"/>
            <a:ext cx="1741102" cy="22982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79475" y="4716185"/>
            <a:ext cx="21820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Frank Wilcoxon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1892-1965</a:t>
            </a:r>
          </a:p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Ireland, USA</a:t>
            </a:r>
          </a:p>
        </p:txBody>
      </p:sp>
    </p:spTree>
    <p:extLst>
      <p:ext uri="{BB962C8B-B14F-4D97-AF65-F5344CB8AC3E}">
        <p14:creationId xmlns:p14="http://schemas.microsoft.com/office/powerpoint/2010/main" val="180864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הנחה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56277"/>
            <a:ext cx="10515600" cy="1546227"/>
          </a:xfrm>
        </p:spPr>
        <p:txBody>
          <a:bodyPr>
            <a:normAutofit/>
          </a:bodyPr>
          <a:lstStyle/>
          <a:p>
            <a:r>
              <a:rPr lang="he-IL" dirty="0" smtClean="0"/>
              <a:t>מכאן והלאה, נניח כי להפרשים התפלגות </a:t>
            </a:r>
            <a:r>
              <a:rPr lang="he-IL" dirty="0" smtClean="0">
                <a:solidFill>
                  <a:srgbClr val="0033CC"/>
                </a:solidFill>
              </a:rPr>
              <a:t>סימטרית</a:t>
            </a:r>
          </a:p>
          <a:p>
            <a:pPr lvl="1"/>
            <a:r>
              <a:rPr lang="he-IL" dirty="0" smtClean="0"/>
              <a:t>אם כי לא חייבת להיות נורמלית</a:t>
            </a:r>
          </a:p>
          <a:p>
            <a:r>
              <a:rPr lang="he-IL" dirty="0" smtClean="0"/>
              <a:t>אנו מעוניינים למצוא האם להתפלגות חציון אפס או גדול/קטן מאפס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2712" y="3867683"/>
            <a:ext cx="9819526" cy="2293446"/>
            <a:chOff x="1095560" y="4456167"/>
            <a:chExt cx="9819526" cy="229344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1338103" y="4943505"/>
              <a:ext cx="2677571" cy="135905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2575444" y="4810110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437426" y="6302561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095560" y="6302561"/>
              <a:ext cx="3098533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586449" y="5749338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6758577" y="4990446"/>
              <a:ext cx="2677571" cy="1359056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 flipV="1">
              <a:off x="7572406" y="4857052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7434388" y="6349503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6092522" y="6349503"/>
              <a:ext cx="4368834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9889606" y="5843222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503931" y="5763177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3931" y="5763177"/>
                  <a:ext cx="701900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990536" y="5779764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0536" y="5779764"/>
                  <a:ext cx="70190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694844" y="5673138"/>
                  <a:ext cx="7019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32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4844" y="5673138"/>
                  <a:ext cx="701900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7101834" y="6026485"/>
                  <a:ext cx="7019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0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1834" y="6026485"/>
                  <a:ext cx="701900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/>
            <p:cNvSpPr txBox="1"/>
            <p:nvPr/>
          </p:nvSpPr>
          <p:spPr>
            <a:xfrm>
              <a:off x="4335582" y="4456167"/>
              <a:ext cx="147668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האפס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חציון=0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289320" y="4456167"/>
              <a:ext cx="16257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המחקר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חציון&gt;0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756667" y="6361417"/>
              <a:ext cx="639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958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מהן התכונות של הסטטיסטים?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65276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סכום הדרגות של </a:t>
                </a:r>
                <a:r>
                  <a:rPr lang="he-IL" b="1" dirty="0" smtClean="0"/>
                  <a:t>כל</a:t>
                </a:r>
                <a:r>
                  <a:rPr lang="he-IL" dirty="0" smtClean="0"/>
                  <a:t> ההפרשים הוא: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תחת השערת האפס, כל דרגה יכולה להיות חיובית או שלילית ב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סיכוי שווה</a:t>
                </a:r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בממוצע</a:t>
                </a:r>
                <a:r>
                  <a:rPr lang="he-IL" dirty="0" smtClean="0"/>
                  <a:t>,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</a:t>
                </a:r>
                <a:r>
                  <a:rPr lang="he-IL" dirty="0" smtClean="0"/>
                  <a:t>סכום הדרגות של הערכים </a:t>
                </a:r>
                <a:r>
                  <a:rPr lang="he-IL" b="1" dirty="0" smtClean="0"/>
                  <a:t>החיוביים </a:t>
                </a:r>
                <a:r>
                  <a:rPr lang="he-IL" dirty="0" smtClean="0"/>
                  <a:t>יהיה בדיוק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חצי מ-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he-IL" dirty="0"/>
              </a:p>
              <a:p>
                <a:endParaRPr lang="he-IL" b="0" dirty="0" smtClean="0"/>
              </a:p>
              <a:p>
                <a:r>
                  <a:rPr lang="he-IL" b="0" dirty="0" smtClean="0"/>
                  <a:t>לכן, תחת השערת האפס,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652760" cy="4351338"/>
              </a:xfrm>
              <a:blipFill>
                <a:blip r:embed="rId2"/>
                <a:stretch>
                  <a:fillRect r="-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615489" y="3829842"/>
            <a:ext cx="3482715" cy="2626989"/>
            <a:chOff x="36369" y="5504847"/>
            <a:chExt cx="3482715" cy="26269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319837" y="6372670"/>
              <a:ext cx="2677571" cy="135905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1557178" y="6239275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419160" y="7731726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77294" y="7731726"/>
              <a:ext cx="3098533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568183" y="7178503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485665" y="7192342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5665" y="7192342"/>
                  <a:ext cx="70190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72270" y="7208929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2270" y="7208929"/>
                  <a:ext cx="70190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/>
            <p:cNvSpPr txBox="1"/>
            <p:nvPr/>
          </p:nvSpPr>
          <p:spPr>
            <a:xfrm>
              <a:off x="36369" y="5504847"/>
              <a:ext cx="147668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האפס</a:t>
              </a:r>
            </a:p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חציון=0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570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מהן התכונות של הסטטיסטים?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9761" y="1775852"/>
                <a:ext cx="10515600" cy="2856267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בדוגמא </a:t>
                </a:r>
                <a:r>
                  <a:rPr lang="he-IL" dirty="0"/>
                  <a:t>שלנו,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he-IL" dirty="0" smtClean="0"/>
                  <a:t>, </a:t>
                </a:r>
                <a:r>
                  <a:rPr lang="he-IL" dirty="0"/>
                  <a:t>ולכן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אם התצפיות מפוזרות באקראי סביב אפס, נצפה לקבל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במדגם קיבלנו הרבה ערך גבוה הרבה יותר עבור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(103) ונמוך הרבה יותר עבור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he-IL" dirty="0" smtClean="0"/>
                  <a:t> (</a:t>
                </a:r>
                <a:r>
                  <a:rPr lang="en-US" dirty="0" smtClean="0"/>
                  <a:t>17</a:t>
                </a:r>
                <a:r>
                  <a:rPr lang="he-IL" dirty="0" smtClean="0"/>
                  <a:t>)</a:t>
                </a:r>
                <a:endParaRPr lang="en-US" dirty="0" smtClean="0"/>
              </a:p>
              <a:p>
                <a:r>
                  <a:rPr lang="he-IL" dirty="0" smtClean="0"/>
                  <a:t>כנראה החציון גדול מאפס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9761" y="1775852"/>
                <a:ext cx="10515600" cy="2856267"/>
              </a:xfrm>
              <a:blipFill>
                <a:blip r:embed="rId2"/>
                <a:stretch>
                  <a:fillRect r="-870" b="-4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2685562" y="4802879"/>
            <a:ext cx="7756951" cy="1892561"/>
            <a:chOff x="5835162" y="5335368"/>
            <a:chExt cx="7756951" cy="189256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6501217" y="5468762"/>
              <a:ext cx="2677571" cy="1359056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 flipV="1">
              <a:off x="7315046" y="5335368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7177028" y="6827819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5835162" y="6827819"/>
              <a:ext cx="4368834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9632246" y="6321538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437484" y="6151454"/>
                  <a:ext cx="7019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32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37484" y="6151454"/>
                  <a:ext cx="701900" cy="5847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6844474" y="6504801"/>
                  <a:ext cx="7019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0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4474" y="6504801"/>
                  <a:ext cx="701900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/>
            <p:cNvSpPr txBox="1"/>
            <p:nvPr/>
          </p:nvSpPr>
          <p:spPr>
            <a:xfrm>
              <a:off x="11036605" y="5889248"/>
              <a:ext cx="255550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solidFill>
                    <a:srgbClr val="0033CC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חציון&gt;0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הערכים החיוביים גדולים</a:t>
              </a:r>
            </a:p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הערכים השליליים קטנים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99307" y="6839733"/>
              <a:ext cx="639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</a:t>
              </a:r>
              <a:endParaRPr lang="en-US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8320" y="1354022"/>
                <a:ext cx="3241040" cy="1163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e-IL" dirty="0">
                  <a:solidFill>
                    <a:srgbClr val="660033"/>
                  </a:solidFill>
                </a:endParaRP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660033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20" y="1354022"/>
                <a:ext cx="3241040" cy="11637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1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מהן התכונות של הסטטיסטים?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439" y="1654173"/>
                <a:ext cx="10793361" cy="213794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קיבלנו ערך יחסית קיצוני של הסטטיסטי שלנו  </a:t>
                </a:r>
                <a:r>
                  <a:rPr lang="he-IL" sz="20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he-IL" sz="2000" dirty="0" smtClean="0"/>
                  <a:t> לעומת </a:t>
                </a:r>
                <a:r>
                  <a:rPr lang="he-IL" sz="2000" dirty="0"/>
                  <a:t>תוחלת של </a:t>
                </a:r>
                <a:r>
                  <a:rPr lang="he-IL" sz="2000" dirty="0" smtClean="0"/>
                  <a:t>60 תחת </a:t>
                </a:r>
                <a:r>
                  <a:rPr lang="en-US" sz="2000" dirty="0" smtClean="0"/>
                  <a:t>H</a:t>
                </a:r>
                <a:r>
                  <a:rPr lang="en-US" sz="2000" baseline="-25000" dirty="0" smtClean="0"/>
                  <a:t>0</a:t>
                </a:r>
                <a:r>
                  <a:rPr lang="he-IL" sz="2000" dirty="0" smtClean="0"/>
                  <a:t>)</a:t>
                </a:r>
                <a:endParaRPr lang="he-IL" dirty="0" smtClean="0"/>
              </a:p>
              <a:p>
                <a:r>
                  <a:rPr lang="he-IL" dirty="0" smtClean="0"/>
                  <a:t>מהו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- ההסתברות שתחת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/>
                  <a:t> </a:t>
                </a:r>
                <a:r>
                  <a:rPr lang="he-IL" dirty="0" smtClean="0"/>
                  <a:t>נקבל ערך כזה או קיצוני יותר?</a:t>
                </a:r>
                <a:endParaRPr lang="he-IL" dirty="0"/>
              </a:p>
              <a:p>
                <a:endParaRPr lang="he-IL" dirty="0" smtClean="0"/>
              </a:p>
              <a:p>
                <a:pPr algn="r"/>
                <a:r>
                  <a:rPr lang="he-IL" dirty="0" smtClean="0"/>
                  <a:t>אם נדע את ההתפלגות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או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תחת השערת האפס,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</m:d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439" y="1654173"/>
                <a:ext cx="10793361" cy="2137943"/>
              </a:xfrm>
              <a:blipFill>
                <a:blip r:embed="rId2"/>
                <a:stretch>
                  <a:fillRect t="-3704" r="-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033663" y="4120306"/>
            <a:ext cx="6124672" cy="2382261"/>
            <a:chOff x="3033663" y="4120306"/>
            <a:chExt cx="6124672" cy="238226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7748" y="4646617"/>
              <a:ext cx="2968752" cy="1524000"/>
            </a:xfrm>
            <a:prstGeom prst="rect">
              <a:avLst/>
            </a:prstGeom>
          </p:spPr>
        </p:pic>
        <p:cxnSp>
          <p:nvCxnSpPr>
            <p:cNvPr id="5" name="Straight Arrow Connector 4"/>
            <p:cNvCxnSpPr/>
            <p:nvPr/>
          </p:nvCxnSpPr>
          <p:spPr>
            <a:xfrm flipH="1" flipV="1">
              <a:off x="5388753" y="4391891"/>
              <a:ext cx="0" cy="1645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388753" y="4120306"/>
                  <a:ext cx="133185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𝑊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8753" y="4120306"/>
                  <a:ext cx="1331855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7826480" y="5799725"/>
                  <a:ext cx="133185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𝑊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26480" y="5799725"/>
                  <a:ext cx="133185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/>
            <p:cNvSpPr txBox="1"/>
            <p:nvPr/>
          </p:nvSpPr>
          <p:spPr>
            <a:xfrm>
              <a:off x="5965901" y="6040902"/>
              <a:ext cx="518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17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 flipH="1">
                  <a:off x="3033663" y="4135129"/>
                  <a:ext cx="207879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P-value</a:t>
                  </a:r>
                  <a:endPara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17</m:t>
                            </m:r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3033663" y="4135129"/>
                  <a:ext cx="2078798" cy="830997"/>
                </a:xfrm>
                <a:prstGeom prst="rect">
                  <a:avLst/>
                </a:prstGeom>
                <a:blipFill>
                  <a:blip r:embed="rId6"/>
                  <a:stretch>
                    <a:fillRect t="-5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>
              <a:off x="6502024" y="6040902"/>
              <a:ext cx="518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60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726381" y="5049520"/>
              <a:ext cx="1239520" cy="750205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765834" y="4745431"/>
              <a:ext cx="0" cy="12923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467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ההתפלגות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57383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ניתן משיקולים הסתברותיים למצוא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ההתפלגות המדויקת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אינטואיציה: תחת השערת האפס, כל דרגה יכולה להיות בסיכוי שווה חיובית או שלילית</a:t>
                </a:r>
              </a:p>
              <a:p>
                <a:pPr lvl="1"/>
                <a:r>
                  <a:rPr lang="he-IL" sz="1800" dirty="0" smtClean="0"/>
                  <a:t>נובע מהנחת הסימטריה – הוכחה לא </a:t>
                </a:r>
                <a:r>
                  <a:rPr lang="he-IL" sz="1800" dirty="0" err="1" smtClean="0"/>
                  <a:t>טריויאלית</a:t>
                </a:r>
                <a:endParaRPr lang="he-IL" sz="1800" dirty="0" smtClean="0"/>
              </a:p>
              <a:p>
                <a:pPr lvl="1"/>
                <a:r>
                  <a:rPr lang="he-IL" dirty="0" smtClean="0"/>
                  <a:t>מהי ההסתברות שלדרגות שיצאו חיוביות יהיה סכום מסוים?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תחת השערת האפס:</a:t>
                </a:r>
              </a:p>
              <a:p>
                <a:pPr lvl="1"/>
                <a:r>
                  <a:rPr lang="he-IL" dirty="0" smtClean="0"/>
                  <a:t>הדרגה הראשונה יכולה להיות בסיכוי שווה חיובית או שלילית</a:t>
                </a:r>
              </a:p>
              <a:p>
                <a:pPr lvl="1"/>
                <a:r>
                  <a:rPr lang="he-IL" dirty="0" smtClean="0"/>
                  <a:t>הדרגה השנייה יכולה </a:t>
                </a:r>
                <a:r>
                  <a:rPr lang="he-IL" dirty="0"/>
                  <a:t>להיות בסיכוי שווה </a:t>
                </a:r>
                <a:r>
                  <a:rPr lang="he-IL" dirty="0" smtClean="0"/>
                  <a:t>חיובית </a:t>
                </a:r>
                <a:r>
                  <a:rPr lang="he-IL" dirty="0"/>
                  <a:t>או </a:t>
                </a:r>
                <a:r>
                  <a:rPr lang="he-IL" dirty="0" smtClean="0"/>
                  <a:t>שלילית</a:t>
                </a:r>
                <a:endParaRPr lang="he-IL" dirty="0"/>
              </a:p>
              <a:p>
                <a:pPr lvl="1"/>
                <a:r>
                  <a:rPr lang="he-IL" dirty="0" smtClean="0"/>
                  <a:t>הדרגה השלישית יכולה </a:t>
                </a:r>
                <a:r>
                  <a:rPr lang="he-IL" dirty="0"/>
                  <a:t>להיות בסיכוי שווה </a:t>
                </a:r>
                <a:r>
                  <a:rPr lang="he-IL" dirty="0" smtClean="0"/>
                  <a:t>חיובית </a:t>
                </a:r>
                <a:r>
                  <a:rPr lang="he-IL" dirty="0"/>
                  <a:t>או </a:t>
                </a:r>
                <a:r>
                  <a:rPr lang="he-IL" dirty="0" smtClean="0"/>
                  <a:t>שלילית</a:t>
                </a:r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כמה אפשרויות סך </a:t>
                </a:r>
                <a:r>
                  <a:rPr lang="he-IL" dirty="0" err="1" smtClean="0"/>
                  <a:t>הכל</a:t>
                </a:r>
                <a:r>
                  <a:rPr lang="he-IL" dirty="0" smtClean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57383"/>
                <a:ext cx="10515600" cy="4351338"/>
              </a:xfrm>
              <a:blipFill>
                <a:blip r:embed="rId3"/>
                <a:stretch>
                  <a:fillRect t="-23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611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חישוב </a:t>
                </a:r>
                <a:r>
                  <a:rPr lang="he-IL" dirty="0"/>
                  <a:t>ההתפלגות </a:t>
                </a:r>
                <a:r>
                  <a:rPr lang="he-IL" dirty="0" smtClean="0"/>
                  <a:t>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468" r="-1767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94663" y="1788955"/>
                <a:ext cx="6307490" cy="2260184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יש 8 אפשרויות סה"כ, כולן שוות הסתברות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94663" y="1788955"/>
                <a:ext cx="6307490" cy="2260184"/>
              </a:xfrm>
              <a:blipFill>
                <a:blip r:embed="rId3"/>
                <a:stretch>
                  <a:fillRect t="-2965" r="-1159" b="-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918481" y="1867757"/>
            <a:ext cx="1937859" cy="400110"/>
            <a:chOff x="1476462" y="3959604"/>
            <a:chExt cx="1937859" cy="400110"/>
          </a:xfrm>
        </p:grpSpPr>
        <p:sp>
          <p:nvSpPr>
            <p:cNvPr id="4" name="TextBox 3"/>
            <p:cNvSpPr txBox="1"/>
            <p:nvPr/>
          </p:nvSpPr>
          <p:spPr>
            <a:xfrm>
              <a:off x="1476462" y="3959604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22415" y="3959604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68368" y="3959604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18481" y="2408120"/>
            <a:ext cx="1937859" cy="400110"/>
            <a:chOff x="1476462" y="4487403"/>
            <a:chExt cx="1937859" cy="400110"/>
          </a:xfrm>
        </p:grpSpPr>
        <p:sp>
          <p:nvSpPr>
            <p:cNvPr id="8" name="TextBox 7"/>
            <p:cNvSpPr txBox="1"/>
            <p:nvPr/>
          </p:nvSpPr>
          <p:spPr>
            <a:xfrm>
              <a:off x="1476462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122415" y="4487403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68368" y="4487403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18481" y="2948483"/>
            <a:ext cx="1937859" cy="400110"/>
            <a:chOff x="1476462" y="5015202"/>
            <a:chExt cx="1937859" cy="400110"/>
          </a:xfrm>
        </p:grpSpPr>
        <p:sp>
          <p:nvSpPr>
            <p:cNvPr id="12" name="TextBox 11"/>
            <p:cNvSpPr txBox="1"/>
            <p:nvPr/>
          </p:nvSpPr>
          <p:spPr>
            <a:xfrm>
              <a:off x="1476462" y="5015202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22415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68368" y="5015202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918481" y="3488846"/>
            <a:ext cx="1937859" cy="400110"/>
            <a:chOff x="1476462" y="3959604"/>
            <a:chExt cx="1937859" cy="400110"/>
          </a:xfrm>
        </p:grpSpPr>
        <p:sp>
          <p:nvSpPr>
            <p:cNvPr id="47" name="TextBox 46"/>
            <p:cNvSpPr txBox="1"/>
            <p:nvPr/>
          </p:nvSpPr>
          <p:spPr>
            <a:xfrm>
              <a:off x="1476462" y="3959604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122415" y="3959604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768368" y="3959604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18481" y="4029209"/>
            <a:ext cx="1937859" cy="400110"/>
            <a:chOff x="1476462" y="4487403"/>
            <a:chExt cx="1937859" cy="400110"/>
          </a:xfrm>
        </p:grpSpPr>
        <p:sp>
          <p:nvSpPr>
            <p:cNvPr id="52" name="TextBox 51"/>
            <p:cNvSpPr txBox="1"/>
            <p:nvPr/>
          </p:nvSpPr>
          <p:spPr>
            <a:xfrm>
              <a:off x="1476462" y="4487403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122415" y="4487403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68368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18481" y="4569572"/>
            <a:ext cx="1937859" cy="400110"/>
            <a:chOff x="1476462" y="5015202"/>
            <a:chExt cx="1937859" cy="400110"/>
          </a:xfrm>
        </p:grpSpPr>
        <p:sp>
          <p:nvSpPr>
            <p:cNvPr id="57" name="TextBox 56"/>
            <p:cNvSpPr txBox="1"/>
            <p:nvPr/>
          </p:nvSpPr>
          <p:spPr>
            <a:xfrm>
              <a:off x="1476462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22415" y="5015202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768368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052915" y="190032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52915" y="243603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052915" y="297174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052915" y="350745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52915" y="404316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052915" y="457887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2610" y="1397521"/>
            <a:ext cx="1696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סידור ההפרשים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990659" y="1432412"/>
                <a:ext cx="7821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𝑊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659" y="1432412"/>
                <a:ext cx="78219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4255133" y="1502890"/>
            <a:ext cx="64595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דרגה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6341" y="149472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הפרש חיובי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918481" y="5109935"/>
            <a:ext cx="1937859" cy="400110"/>
            <a:chOff x="1476462" y="4487403"/>
            <a:chExt cx="1937859" cy="400110"/>
          </a:xfrm>
        </p:grpSpPr>
        <p:sp>
          <p:nvSpPr>
            <p:cNvPr id="79" name="TextBox 78"/>
            <p:cNvSpPr txBox="1"/>
            <p:nvPr/>
          </p:nvSpPr>
          <p:spPr>
            <a:xfrm>
              <a:off x="1476462" y="4487403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22415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768368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18481" y="5650295"/>
            <a:ext cx="1937859" cy="400110"/>
            <a:chOff x="1476462" y="5015202"/>
            <a:chExt cx="1937859" cy="400110"/>
          </a:xfrm>
        </p:grpSpPr>
        <p:sp>
          <p:nvSpPr>
            <p:cNvPr id="83" name="TextBox 82"/>
            <p:cNvSpPr txBox="1"/>
            <p:nvPr/>
          </p:nvSpPr>
          <p:spPr>
            <a:xfrm>
              <a:off x="1476462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122415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768368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3052915" y="511458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052915" y="5650295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256266" y="2042200"/>
            <a:ext cx="645953" cy="369332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דרגה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894663" y="2034039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הפרש שלילי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187349" y="4294223"/>
            <a:ext cx="5904367" cy="2277203"/>
            <a:chOff x="5602205" y="4291466"/>
            <a:chExt cx="5904367" cy="2277203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6124298" y="4350912"/>
              <a:ext cx="0" cy="182999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6124298" y="6168559"/>
              <a:ext cx="4654296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025749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632792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239835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846878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453921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0859215" y="5977650"/>
                  <a:ext cx="64735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𝑊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9215" y="5977650"/>
                  <a:ext cx="647357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6324840" y="4291466"/>
                  <a:ext cx="102521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𝑊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840" y="4291466"/>
                  <a:ext cx="1025216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Box 23"/>
            <p:cNvSpPr txBox="1"/>
            <p:nvPr/>
          </p:nvSpPr>
          <p:spPr>
            <a:xfrm>
              <a:off x="5602205" y="5438499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1/8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602205" y="4938196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1/4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941630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550598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768534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9377502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159566" y="5114696"/>
              <a:ext cx="412804" cy="104472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332662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9986472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418706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060964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6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6115483" y="5128407"/>
              <a:ext cx="21243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6124298" y="5621076"/>
              <a:ext cx="180697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666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95202" y="1777239"/>
                <a:ext cx="6157783" cy="2260184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בעזרת ההתפלגות נוכל לחשב את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endParaRPr lang="he-IL" dirty="0" smtClean="0"/>
              </a:p>
              <a:p>
                <a:r>
                  <a:rPr lang="he-IL" dirty="0" smtClean="0"/>
                  <a:t>דוגמא: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95202" y="1777239"/>
                <a:ext cx="6157783" cy="2260184"/>
              </a:xfrm>
              <a:blipFill>
                <a:blip r:embed="rId2"/>
                <a:stretch>
                  <a:fillRect t="-3514" r="-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918481" y="1867757"/>
            <a:ext cx="1937859" cy="400110"/>
            <a:chOff x="1476462" y="3959604"/>
            <a:chExt cx="1937859" cy="400110"/>
          </a:xfrm>
        </p:grpSpPr>
        <p:sp>
          <p:nvSpPr>
            <p:cNvPr id="4" name="TextBox 3"/>
            <p:cNvSpPr txBox="1"/>
            <p:nvPr/>
          </p:nvSpPr>
          <p:spPr>
            <a:xfrm>
              <a:off x="1476462" y="3959604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22415" y="3959604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68368" y="3959604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18481" y="2408120"/>
            <a:ext cx="1937859" cy="400110"/>
            <a:chOff x="1476462" y="4487403"/>
            <a:chExt cx="1937859" cy="400110"/>
          </a:xfrm>
        </p:grpSpPr>
        <p:sp>
          <p:nvSpPr>
            <p:cNvPr id="8" name="TextBox 7"/>
            <p:cNvSpPr txBox="1"/>
            <p:nvPr/>
          </p:nvSpPr>
          <p:spPr>
            <a:xfrm>
              <a:off x="1476462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122415" y="4487403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68368" y="4487403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18481" y="2948483"/>
            <a:ext cx="1937859" cy="400110"/>
            <a:chOff x="1476462" y="5015202"/>
            <a:chExt cx="1937859" cy="400110"/>
          </a:xfrm>
        </p:grpSpPr>
        <p:sp>
          <p:nvSpPr>
            <p:cNvPr id="12" name="TextBox 11"/>
            <p:cNvSpPr txBox="1"/>
            <p:nvPr/>
          </p:nvSpPr>
          <p:spPr>
            <a:xfrm>
              <a:off x="1476462" y="5015202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22415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68368" y="5015202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918481" y="3488846"/>
            <a:ext cx="1937859" cy="400110"/>
            <a:chOff x="1476462" y="3959604"/>
            <a:chExt cx="1937859" cy="400110"/>
          </a:xfrm>
        </p:grpSpPr>
        <p:sp>
          <p:nvSpPr>
            <p:cNvPr id="47" name="TextBox 46"/>
            <p:cNvSpPr txBox="1"/>
            <p:nvPr/>
          </p:nvSpPr>
          <p:spPr>
            <a:xfrm>
              <a:off x="1476462" y="3959604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122415" y="3959604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768368" y="3959604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18481" y="4029209"/>
            <a:ext cx="1937859" cy="400110"/>
            <a:chOff x="1476462" y="4487403"/>
            <a:chExt cx="1937859" cy="400110"/>
          </a:xfrm>
        </p:grpSpPr>
        <p:sp>
          <p:nvSpPr>
            <p:cNvPr id="52" name="TextBox 51"/>
            <p:cNvSpPr txBox="1"/>
            <p:nvPr/>
          </p:nvSpPr>
          <p:spPr>
            <a:xfrm>
              <a:off x="1476462" y="4487403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122415" y="4487403"/>
              <a:ext cx="645953" cy="40011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68368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18481" y="4569572"/>
            <a:ext cx="1937859" cy="400110"/>
            <a:chOff x="1476462" y="5015202"/>
            <a:chExt cx="1937859" cy="400110"/>
          </a:xfrm>
        </p:grpSpPr>
        <p:sp>
          <p:nvSpPr>
            <p:cNvPr id="57" name="TextBox 56"/>
            <p:cNvSpPr txBox="1"/>
            <p:nvPr/>
          </p:nvSpPr>
          <p:spPr>
            <a:xfrm>
              <a:off x="1476462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22415" y="5015202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768368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052915" y="190032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52915" y="243603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052915" y="297174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052915" y="350745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52915" y="404316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052915" y="457887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2610" y="1397521"/>
            <a:ext cx="1696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סידור ההפרשים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990659" y="1432412"/>
                <a:ext cx="7821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𝑊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659" y="1432412"/>
                <a:ext cx="78219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4255133" y="1502890"/>
            <a:ext cx="64595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דרגה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6341" y="1494729"/>
            <a:ext cx="1271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הפרש חיובי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918481" y="5109935"/>
            <a:ext cx="1937859" cy="400110"/>
            <a:chOff x="1476462" y="4487403"/>
            <a:chExt cx="1937859" cy="400110"/>
          </a:xfrm>
        </p:grpSpPr>
        <p:sp>
          <p:nvSpPr>
            <p:cNvPr id="79" name="TextBox 78"/>
            <p:cNvSpPr txBox="1"/>
            <p:nvPr/>
          </p:nvSpPr>
          <p:spPr>
            <a:xfrm>
              <a:off x="1476462" y="4487403"/>
              <a:ext cx="645953" cy="400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22415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768368" y="4487403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18481" y="5650295"/>
            <a:ext cx="1937859" cy="400110"/>
            <a:chOff x="1476462" y="5015202"/>
            <a:chExt cx="1937859" cy="400110"/>
          </a:xfrm>
        </p:grpSpPr>
        <p:sp>
          <p:nvSpPr>
            <p:cNvPr id="83" name="TextBox 82"/>
            <p:cNvSpPr txBox="1"/>
            <p:nvPr/>
          </p:nvSpPr>
          <p:spPr>
            <a:xfrm>
              <a:off x="1476462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122415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768368" y="5015202"/>
              <a:ext cx="64595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3052915" y="5114583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052915" y="5650295"/>
            <a:ext cx="64595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256266" y="2042200"/>
            <a:ext cx="645953" cy="369332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דרגה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894663" y="2034039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הפרש שלילי</a:t>
            </a:r>
            <a:endParaRPr lang="en-US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187349" y="4294223"/>
            <a:ext cx="5904367" cy="2277203"/>
            <a:chOff x="5602205" y="4291466"/>
            <a:chExt cx="5904367" cy="2277203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6124298" y="4350912"/>
              <a:ext cx="0" cy="182999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6124298" y="6168559"/>
              <a:ext cx="4654296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025749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632792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239835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846878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453921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0859215" y="5977650"/>
                  <a:ext cx="64735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𝑊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9215" y="5977650"/>
                  <a:ext cx="647357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6324840" y="4291466"/>
                  <a:ext cx="102521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𝑊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840" y="4291466"/>
                  <a:ext cx="1025216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Box 23"/>
            <p:cNvSpPr txBox="1"/>
            <p:nvPr/>
          </p:nvSpPr>
          <p:spPr>
            <a:xfrm>
              <a:off x="5602205" y="5438499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1/8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602205" y="4938196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1/4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941630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550598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768534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9377502" y="5632706"/>
              <a:ext cx="412804" cy="526711"/>
            </a:xfrm>
            <a:prstGeom prst="rect">
              <a:avLst/>
            </a:prstGeom>
            <a:solidFill>
              <a:srgbClr val="A54B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159566" y="5114696"/>
              <a:ext cx="412804" cy="104472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332662" y="5632706"/>
              <a:ext cx="412804" cy="5267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9986472" y="5632706"/>
              <a:ext cx="412804" cy="526711"/>
            </a:xfrm>
            <a:prstGeom prst="rect">
              <a:avLst/>
            </a:prstGeom>
            <a:solidFill>
              <a:srgbClr val="A54B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418706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060964" y="6168559"/>
              <a:ext cx="298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6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6115483" y="5128407"/>
              <a:ext cx="21243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6124298" y="5621076"/>
              <a:ext cx="180697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073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חישוב ה- </a:t>
            </a:r>
            <a:r>
              <a:rPr lang="en-US" dirty="0" smtClean="0"/>
              <a:t>P-value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7972" y="161467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באופן כללי, בגלל הנחת הסימטריה, ההתפלגות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זהה</a:t>
                </a:r>
                <a:r>
                  <a:rPr lang="he-IL" dirty="0" smtClean="0"/>
                  <a:t> להתפלגות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pPr lvl="1"/>
                <a:r>
                  <a:rPr lang="he-IL" dirty="0" smtClean="0"/>
                  <a:t>אין לכתחילה הבדל, תחת השערת האפס (חציון אפס), בין הפרשים חיוביים לשליליים</a:t>
                </a:r>
                <a:endParaRPr lang="he-IL" dirty="0"/>
              </a:p>
              <a:p>
                <a:r>
                  <a:rPr lang="he-IL" dirty="0" smtClean="0"/>
                  <a:t>במקום לחשב הסתברויות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מסוג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נכתוב פשוט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7972" y="1614676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798866" y="4064484"/>
            <a:ext cx="3860587" cy="2408981"/>
            <a:chOff x="6413367" y="4270308"/>
            <a:chExt cx="3860587" cy="240898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367" y="4796619"/>
              <a:ext cx="2968752" cy="1524000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 flipH="1" flipV="1">
              <a:off x="6504372" y="4541893"/>
              <a:ext cx="0" cy="1645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6504372" y="4270308"/>
                  <a:ext cx="133185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𝑊</m:t>
                            </m:r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4372" y="4270308"/>
                  <a:ext cx="1331855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8942099" y="5949727"/>
                  <a:ext cx="133185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𝑊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42099" y="5949727"/>
                  <a:ext cx="133185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197258" y="6217624"/>
                  <a:ext cx="38210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𝑘</m:t>
                        </m:r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7258" y="6217624"/>
                  <a:ext cx="382102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613" r="-16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7654369" y="4684046"/>
            <a:ext cx="3492899" cy="1916249"/>
            <a:chOff x="77294" y="6089511"/>
            <a:chExt cx="3729969" cy="204232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2" b="8325"/>
            <a:stretch/>
          </p:blipFill>
          <p:spPr>
            <a:xfrm>
              <a:off x="319837" y="6372670"/>
              <a:ext cx="2677571" cy="1359056"/>
            </a:xfrm>
            <a:prstGeom prst="rect">
              <a:avLst/>
            </a:prstGeom>
          </p:spPr>
        </p:pic>
        <p:cxnSp>
          <p:nvCxnSpPr>
            <p:cNvPr id="13" name="Straight Arrow Connector 12"/>
            <p:cNvCxnSpPr/>
            <p:nvPr/>
          </p:nvCxnSpPr>
          <p:spPr>
            <a:xfrm flipV="1">
              <a:off x="1557178" y="6239275"/>
              <a:ext cx="0" cy="1492451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419160" y="7731726"/>
              <a:ext cx="2984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0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77294" y="7731726"/>
              <a:ext cx="3098533" cy="0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568183" y="7178503"/>
              <a:ext cx="950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הפרשים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485665" y="7192342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+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5665" y="7192342"/>
                  <a:ext cx="701900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972270" y="7208929"/>
                  <a:ext cx="7019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960000"/>
                            </a:solidFill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−</m:t>
                        </m:r>
                      </m:oMath>
                    </m:oMathPara>
                  </a14:m>
                  <a:endParaRPr lang="en-US" sz="2400" dirty="0" smtClean="0">
                    <a:solidFill>
                      <a:srgbClr val="960000"/>
                    </a:solidFill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2270" y="7208929"/>
                  <a:ext cx="701900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/>
            <p:cNvSpPr txBox="1"/>
            <p:nvPr/>
          </p:nvSpPr>
          <p:spPr>
            <a:xfrm>
              <a:off x="2330577" y="6089511"/>
              <a:ext cx="147668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1"/>
              <a:r>
                <a:rPr lang="he-IL" sz="2000" dirty="0" smtClean="0">
                  <a:solidFill>
                    <a:schemeClr val="accent5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השערת האפס</a:t>
              </a:r>
            </a:p>
            <a:p>
              <a:pPr algn="ct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חציון=0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236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38081" y="1854488"/>
                <a:ext cx="10337974" cy="1689824"/>
              </a:xfrm>
            </p:spPr>
            <p:txBody>
              <a:bodyPr/>
              <a:lstStyle/>
              <a:p>
                <a:r>
                  <a:rPr lang="he-IL" dirty="0" smtClean="0"/>
                  <a:t>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-ים קטנים נתונה בטבלאות</a:t>
                </a:r>
              </a:p>
              <a:p>
                <a:r>
                  <a:rPr lang="he-IL" dirty="0"/>
                  <a:t>אם ה- </a:t>
                </a:r>
                <a:r>
                  <a:rPr lang="en-US" dirty="0"/>
                  <a:t>P-value</a:t>
                </a:r>
                <a:r>
                  <a:rPr lang="he-IL" dirty="0"/>
                  <a:t> יהיה קטן מרמת המובהקות הנתונה (בד"כ 0.05), נדחה את השערת </a:t>
                </a:r>
                <a:r>
                  <a:rPr lang="he-IL" dirty="0" smtClean="0"/>
                  <a:t>האפס</a:t>
                </a:r>
              </a:p>
              <a:p>
                <a:r>
                  <a:rPr lang="he-IL" dirty="0" smtClean="0"/>
                  <a:t>נקרא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מבחן </a:t>
                </a:r>
                <a:r>
                  <a:rPr lang="he-IL" dirty="0" err="1" smtClean="0">
                    <a:solidFill>
                      <a:srgbClr val="0033CC"/>
                    </a:solidFill>
                  </a:rPr>
                  <a:t>וילקוקסון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 למדגם מזווג</a:t>
                </a:r>
                <a:r>
                  <a:rPr lang="he-IL" dirty="0" smtClean="0"/>
                  <a:t> (</a:t>
                </a:r>
                <a:r>
                  <a:rPr lang="en-US" dirty="0" smtClean="0"/>
                  <a:t>Wilcoxon signed-rank test</a:t>
                </a:r>
                <a:r>
                  <a:rPr lang="he-IL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38081" y="1854488"/>
                <a:ext cx="10337974" cy="1689824"/>
              </a:xfrm>
              <a:blipFill>
                <a:blip r:embed="rId2"/>
                <a:stretch>
                  <a:fillRect t="-4332" r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066326" y="4181553"/>
            <a:ext cx="3147193" cy="2062487"/>
            <a:chOff x="6413367" y="4270308"/>
            <a:chExt cx="3860587" cy="24160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367" y="4796619"/>
              <a:ext cx="2968752" cy="1524000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 flipH="1" flipV="1">
              <a:off x="6504372" y="4541893"/>
              <a:ext cx="0" cy="1645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6504372" y="4270308"/>
                  <a:ext cx="1331855" cy="4686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𝑊</m:t>
                            </m: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4372" y="4270308"/>
                  <a:ext cx="1331855" cy="46869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8942099" y="5949728"/>
                  <a:ext cx="1331855" cy="4686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𝑊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42099" y="5949728"/>
                  <a:ext cx="1331855" cy="46869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197259" y="6217624"/>
                  <a:ext cx="382102" cy="4686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𝑘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7259" y="6217624"/>
                  <a:ext cx="382102" cy="468691"/>
                </a:xfrm>
                <a:prstGeom prst="rect">
                  <a:avLst/>
                </a:prstGeom>
                <a:blipFill>
                  <a:blip r:embed="rId7"/>
                  <a:stretch>
                    <a:fillRect r="-39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8319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שימוש בטבלה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82337" y="1464826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העמודות מתאימות לגודל המדגם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000" dirty="0" smtClean="0"/>
                  <a:t>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(לאחר סילוק אפסים)</a:t>
                </a:r>
              </a:p>
              <a:p>
                <a:r>
                  <a:rPr lang="he-IL" sz="2000" dirty="0" smtClean="0"/>
                  <a:t>השורות מתאימות לערך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000" dirty="0" smtClean="0"/>
                  <a:t> של הסטטיסטי</a:t>
                </a:r>
              </a:p>
              <a:p>
                <a:r>
                  <a:rPr lang="he-IL" sz="2000" dirty="0" smtClean="0"/>
                  <a:t>הערך בטבלה נותן את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he-IL" sz="2000" dirty="0" smtClean="0"/>
              </a:p>
              <a:p>
                <a:endParaRPr lang="he-IL" sz="2000" dirty="0" smtClean="0"/>
              </a:p>
              <a:p>
                <a:r>
                  <a:rPr lang="he-IL" sz="2000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מהי ההסתברות ש-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e>
                    </m:d>
                  </m:oMath>
                </a14:m>
                <a:r>
                  <a:rPr lang="he-IL" sz="2000" dirty="0" smtClean="0"/>
                  <a:t>?</a:t>
                </a:r>
              </a:p>
              <a:p>
                <a:r>
                  <a:rPr lang="he-IL" sz="2000" dirty="0" smtClean="0"/>
                  <a:t>נקבל </a:t>
                </a:r>
                <a:r>
                  <a:rPr lang="en-US" sz="2000" dirty="0" smtClean="0"/>
                  <a:t>0.23</a:t>
                </a:r>
                <a:endParaRPr lang="he-IL" sz="2000" dirty="0" smtClean="0"/>
              </a:p>
              <a:p>
                <a:endParaRPr lang="he-IL" sz="20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2337" y="1464826"/>
                <a:ext cx="10515600" cy="4351338"/>
              </a:xfrm>
              <a:blipFill>
                <a:blip r:embed="rId2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25" y="383803"/>
            <a:ext cx="7260258" cy="629548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7602583" y="6531429"/>
            <a:ext cx="104502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48894" y="6300596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הטבלה השלמה ממשיכה...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18481" y="3994928"/>
            <a:ext cx="474621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952565" y="1219200"/>
            <a:ext cx="0" cy="25614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664699" y="3844268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8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בחזרה לדוגמא: פסיכומטרי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60240" y="2018012"/>
                <a:ext cx="7022374" cy="2950228"/>
              </a:xfrm>
            </p:spPr>
            <p:txBody>
              <a:bodyPr/>
              <a:lstStyle/>
              <a:p>
                <a:r>
                  <a:rPr lang="he-IL" dirty="0" smtClean="0"/>
                  <a:t>הסטטיסטי שקיבלנו: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, 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006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לכן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ניתן לדחות</a:t>
                </a:r>
                <a:r>
                  <a:rPr lang="he-IL" dirty="0" smtClean="0"/>
                  <a:t> את השערת האפס ברמת מובהקות של 0.05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60240" y="2018012"/>
                <a:ext cx="7022374" cy="2950228"/>
              </a:xfrm>
              <a:blipFill>
                <a:blip r:embed="rId2"/>
                <a:stretch>
                  <a:fillRect t="-2479" r="-1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08" y="1430663"/>
            <a:ext cx="3425371" cy="5334954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618308" y="6128494"/>
            <a:ext cx="273594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686629" y="1818640"/>
            <a:ext cx="0" cy="41046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354252" y="5974542"/>
            <a:ext cx="644433" cy="287584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2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במבחן הסימן, קיבלנו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של </a:t>
                </a:r>
                <a:r>
                  <a:rPr lang="en-US" dirty="0" smtClean="0"/>
                  <a:t>0.06</a:t>
                </a:r>
                <a:r>
                  <a:rPr lang="he-IL" dirty="0" smtClean="0"/>
                  <a:t>, ולכן </a:t>
                </a:r>
                <a:r>
                  <a:rPr lang="he-IL" b="1" dirty="0" smtClean="0">
                    <a:solidFill>
                      <a:srgbClr val="660033"/>
                    </a:solidFill>
                  </a:rPr>
                  <a:t>לא יכולנו</a:t>
                </a:r>
                <a:r>
                  <a:rPr lang="he-IL" dirty="0" smtClean="0"/>
                  <a:t> לדחות את השערת האפס</a:t>
                </a:r>
              </a:p>
              <a:p>
                <a:r>
                  <a:rPr lang="he-IL" dirty="0" smtClean="0"/>
                  <a:t>במבחן </a:t>
                </a:r>
                <a:r>
                  <a:rPr lang="he-IL" dirty="0" err="1" smtClean="0"/>
                  <a:t>וילקוקסון</a:t>
                </a:r>
                <a:r>
                  <a:rPr lang="he-IL" dirty="0" smtClean="0"/>
                  <a:t>, קיבלנו </a:t>
                </a:r>
                <a:r>
                  <a:rPr lang="en-US" dirty="0" smtClean="0"/>
                  <a:t>0.006</a:t>
                </a:r>
                <a:r>
                  <a:rPr lang="he-IL" dirty="0" smtClean="0"/>
                  <a:t>, ולכן </a:t>
                </a:r>
                <a:r>
                  <a:rPr lang="he-IL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דחינו</a:t>
                </a:r>
                <a:r>
                  <a:rPr lang="he-IL" dirty="0" smtClean="0"/>
                  <a:t> את השערת האפס</a:t>
                </a:r>
              </a:p>
              <a:p>
                <a:endParaRPr lang="he-IL" dirty="0"/>
              </a:p>
              <a:p>
                <a:r>
                  <a:rPr lang="he-IL" dirty="0" smtClean="0"/>
                  <a:t>סביר להניח שאם היה לנו מדגם יותר גדול, גם מבחן הסימן היה דוחה את השערת האפס</a:t>
                </a:r>
              </a:p>
              <a:p>
                <a:r>
                  <a:rPr lang="he-IL" dirty="0" smtClean="0"/>
                  <a:t>מבחן </a:t>
                </a:r>
                <a:r>
                  <a:rPr lang="he-IL" dirty="0" err="1" smtClean="0"/>
                  <a:t>וילקוקסון</a:t>
                </a:r>
                <a:r>
                  <a:rPr lang="he-IL" dirty="0" smtClean="0"/>
                  <a:t> השתמש ביותר מידע, לכן הצליח לדחות את השערת האפס גם במדגם הקטן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באופן כללי, למבחן </a:t>
                </a:r>
                <a:r>
                  <a:rPr lang="he-IL" dirty="0" err="1" smtClean="0"/>
                  <a:t>וילקוקסון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660033"/>
                    </a:solidFill>
                  </a:rPr>
                  <a:t>עוצמה גדולה יותר ביחס למבחן הסימן</a:t>
                </a:r>
              </a:p>
              <a:p>
                <a:r>
                  <a:rPr lang="he-IL" dirty="0" smtClean="0">
                    <a:solidFill>
                      <a:srgbClr val="660033"/>
                    </a:solidFill>
                  </a:rPr>
                  <a:t>ועוצמה נמוכה יותר ביחס למבחן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(כאשר התפלגות התכונה נורמלית)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81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יעילות יחסית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132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ניתן לחשב גודל הנקרא יעילות יחסית </a:t>
                </a:r>
                <a:r>
                  <a:rPr lang="he-IL" dirty="0" err="1" smtClean="0"/>
                  <a:t>אסימפטוטית</a:t>
                </a:r>
                <a:r>
                  <a:rPr lang="he-IL" dirty="0" smtClean="0"/>
                  <a:t> (</a:t>
                </a:r>
                <a:r>
                  <a:rPr lang="en-US" dirty="0" smtClean="0"/>
                  <a:t>asymptotic relative efficiency</a:t>
                </a:r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עבור שני מבחנים, זהו היחס בין גדלי המדגמים הנדרשים כדי להגיע לעוצמה מסוימת</a:t>
                </a:r>
              </a:p>
              <a:p>
                <a:r>
                  <a:rPr lang="he-IL" sz="2000" dirty="0" smtClean="0"/>
                  <a:t>עבור מדגמים גדולים</a:t>
                </a:r>
                <a:endParaRPr lang="he-IL" sz="2000" dirty="0"/>
              </a:p>
              <a:p>
                <a:pPr marL="0" indent="0">
                  <a:buNone/>
                </a:pPr>
                <a:endParaRPr lang="he-IL" dirty="0"/>
              </a:p>
              <a:p>
                <a:r>
                  <a:rPr lang="he-IL" dirty="0" smtClean="0"/>
                  <a:t>נניח שהתפלגות התכונה נורמלית</a:t>
                </a:r>
              </a:p>
              <a:p>
                <a:r>
                  <a:rPr lang="he-IL" dirty="0" smtClean="0"/>
                  <a:t>היעילות היחסית של 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 ביחס למבחן </a:t>
                </a:r>
                <a:r>
                  <a:rPr lang="he-IL" dirty="0" err="1" smtClean="0"/>
                  <a:t>וילקוקסון</a:t>
                </a:r>
                <a:r>
                  <a:rPr lang="he-IL" dirty="0" smtClean="0"/>
                  <a:t> היא </a:t>
                </a:r>
                <a:r>
                  <a:rPr lang="en-US" dirty="0" smtClean="0"/>
                  <a:t>0.955</a:t>
                </a:r>
                <a:endParaRPr lang="he-IL" dirty="0" smtClean="0"/>
              </a:p>
              <a:p>
                <a:r>
                  <a:rPr lang="he-IL" dirty="0" smtClean="0"/>
                  <a:t>היעילות היחסית של מבחן </a:t>
                </a:r>
                <a:r>
                  <a:rPr lang="he-IL" dirty="0" err="1" smtClean="0"/>
                  <a:t>וילקוקסון</a:t>
                </a:r>
                <a:r>
                  <a:rPr lang="he-IL" dirty="0" smtClean="0"/>
                  <a:t> ביחס למבחן הסימן היא </a:t>
                </a:r>
                <a:r>
                  <a:rPr lang="en-US" dirty="0" smtClean="0"/>
                  <a:t>2/3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1321"/>
                <a:ext cx="10515600" cy="4351338"/>
              </a:xfrm>
              <a:blipFill>
                <a:blip r:embed="rId2"/>
                <a:stretch>
                  <a:fillRect t="-182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3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מסקנות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 smtClean="0"/>
                  <a:t>אם ידוע שהנתונים נורמליים, עדיף להשתמש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, אם כי באופן אולי מפתיע מבחן </a:t>
                </a:r>
                <a:r>
                  <a:rPr lang="he-IL" dirty="0" err="1" smtClean="0"/>
                  <a:t>וילקוקסון</a:t>
                </a:r>
                <a:r>
                  <a:rPr lang="he-IL" dirty="0" smtClean="0"/>
                  <a:t> יעיל למדי</a:t>
                </a:r>
              </a:p>
              <a:p>
                <a:r>
                  <a:rPr lang="he-IL" dirty="0" smtClean="0"/>
                  <a:t>במבחן הסימן כדאי להשתמש רק כאשר אין לנו מידע על הגודל היחסי אלא רק על הסימן, למשל כאשר הנתונים אינם כמותיים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דוגמאות נוספות בתרגילי הבית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לנתונים התפלגות מאד אסימטרית, כמובן שאין ברירה אלא להשתמש במבחן </a:t>
                </a:r>
                <a:r>
                  <a:rPr lang="he-IL" dirty="0" err="1" smtClean="0"/>
                  <a:t>וילקוקסון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1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יתרון של מבחן אי-פרמטרי:</a:t>
            </a:r>
            <a:r>
              <a:rPr lang="en-US" dirty="0" smtClean="0"/>
              <a:t> </a:t>
            </a:r>
            <a:r>
              <a:rPr lang="he-IL" dirty="0" smtClean="0"/>
              <a:t>ערכים חריגים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9761" y="1826893"/>
                <a:ext cx="10515600" cy="422846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דוגמא: נניח שדגמנו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ערכים מתוך התפלגות נורמלית סטנדרטית</a:t>
                </a:r>
                <a:endParaRPr lang="en-US" dirty="0" smtClean="0"/>
              </a:p>
              <a:p>
                <a:pPr lvl="1"/>
                <a:r>
                  <a:rPr lang="he-IL" dirty="0" smtClean="0"/>
                  <a:t>תוחלת 0, שונות 1</a:t>
                </a:r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נניח שאנו בודקים את השערת האפס: להתפלגות תוחלת אפס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r>
                  <a:rPr lang="he-IL" dirty="0" smtClean="0"/>
                  <a:t>לעומת השערת המחקר: להתפלגות תוחלת גדולה מאפס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)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he-IL" dirty="0" smtClean="0"/>
                  <a:t>ממוצע המדגם הוא 0.3</a:t>
                </a:r>
              </a:p>
              <a:p>
                <a:r>
                  <a:rPr lang="he-IL" dirty="0" smtClean="0"/>
                  <a:t>אם נבדוק את ההשערה, אנו מקווים שלא נדחה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, מאחר והיא נכונה במקרה זה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9761" y="1826893"/>
                <a:ext cx="10515600" cy="4228468"/>
              </a:xfrm>
              <a:blipFill>
                <a:blip r:embed="rId2"/>
                <a:stretch>
                  <a:fillRect t="-1732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427316" y="2856036"/>
          <a:ext cx="8128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יתרון של מבחן אי-פרמטרי:</a:t>
            </a:r>
            <a:r>
              <a:rPr lang="en-US" dirty="0" smtClean="0"/>
              <a:t> </a:t>
            </a:r>
            <a:r>
              <a:rPr lang="he-IL" dirty="0" smtClean="0"/>
              <a:t>ערכים חריגים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88026" y="3096564"/>
                <a:ext cx="9985492" cy="273396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נשתמש במבחן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: הסטטיסטי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גדול מ-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, לכן לא נדחה את השערת האפס</a:t>
                </a:r>
              </a:p>
              <a:p>
                <a:r>
                  <a:rPr lang="he-IL" dirty="0" smtClean="0"/>
                  <a:t>כלומר קיבלנו החלטה </a:t>
                </a:r>
                <a:r>
                  <a:rPr lang="he-IL" b="1" dirty="0" smtClean="0"/>
                  <a:t>נכונה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8026" y="3096564"/>
                <a:ext cx="9985492" cy="2733965"/>
              </a:xfrm>
              <a:blipFill>
                <a:blip r:embed="rId2"/>
                <a:stretch>
                  <a:fillRect r="-916" b="-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357179" y="1974082"/>
          <a:ext cx="8128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42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05063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נשתמש כעת במבחן </a:t>
                </a:r>
                <a:r>
                  <a:rPr lang="he-IL" dirty="0" err="1" smtClean="0"/>
                  <a:t>וילקוקסון</a:t>
                </a:r>
                <a:endParaRPr lang="he-IL" dirty="0" smtClean="0"/>
              </a:p>
              <a:p>
                <a:r>
                  <a:rPr lang="he-IL" dirty="0" smtClean="0"/>
                  <a:t>השערת האפס כעת היא שהחציון שווה אפס (השערת המחקר: גדול מאפס)</a:t>
                </a:r>
              </a:p>
              <a:p>
                <a:r>
                  <a:rPr lang="he-IL" dirty="0" smtClean="0"/>
                  <a:t>נמיין ונחשב סימן ודרגות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33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05063"/>
              </a:xfrm>
              <a:blipFill>
                <a:blip r:embed="rId2"/>
                <a:stretch>
                  <a:fillRect t="-1684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347883" y="3308142"/>
          <a:ext cx="812800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328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57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28773"/>
                <a:ext cx="10515600" cy="2703869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המדגם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, לכן תחת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r>
                  <a:rPr lang="he-IL" dirty="0" smtClean="0"/>
                  <a:t>, לכן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22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/>
                  <a:t>ע"י הטבלה נקבל </a:t>
                </a:r>
                <a:r>
                  <a:rPr lang="he-IL" dirty="0" smtClean="0"/>
                  <a:t>0.31</a:t>
                </a:r>
              </a:p>
              <a:p>
                <a:r>
                  <a:rPr lang="he-IL" dirty="0" smtClean="0"/>
                  <a:t>לכן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גדול מ- </a:t>
                </a:r>
                <a:r>
                  <a:rPr lang="en-US" dirty="0" smtClean="0"/>
                  <a:t>0.05</a:t>
                </a:r>
                <a:r>
                  <a:rPr lang="he-IL" dirty="0" smtClean="0"/>
                  <a:t>, ולא נדחה את </a:t>
                </a:r>
                <a:r>
                  <a:rPr lang="en-US" dirty="0" smtClean="0"/>
                  <a:t>H</a:t>
                </a:r>
                <a:r>
                  <a:rPr lang="en-US" baseline="-25000" dirty="0" smtClean="0"/>
                  <a:t>0</a:t>
                </a:r>
                <a:r>
                  <a:rPr lang="he-IL" dirty="0" smtClean="0"/>
                  <a:t> (כצפוי)</a:t>
                </a:r>
              </a:p>
              <a:p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28773"/>
                <a:ext cx="10515600" cy="2703869"/>
              </a:xfrm>
              <a:blipFill>
                <a:blip r:embed="rId2"/>
                <a:stretch>
                  <a:fillRect t="-2703" r="-870" b="-1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38483" y="4095194"/>
            <a:ext cx="6124672" cy="2382261"/>
            <a:chOff x="3033663" y="4120306"/>
            <a:chExt cx="6124672" cy="238226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7748" y="4646617"/>
              <a:ext cx="2968752" cy="1524000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 flipH="1" flipV="1">
              <a:off x="5388753" y="4391891"/>
              <a:ext cx="0" cy="1645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5388753" y="4120306"/>
                  <a:ext cx="133185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𝑊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−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8753" y="4120306"/>
                  <a:ext cx="1331855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826480" y="5799725"/>
                  <a:ext cx="133185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𝑊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26480" y="5799725"/>
                  <a:ext cx="133185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Box 10"/>
            <p:cNvSpPr txBox="1"/>
            <p:nvPr/>
          </p:nvSpPr>
          <p:spPr>
            <a:xfrm>
              <a:off x="5965901" y="6040902"/>
              <a:ext cx="518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 flipH="1">
                  <a:off x="3033663" y="4135129"/>
                  <a:ext cx="207879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 smtClean="0">
                      <a:latin typeface="David" panose="020E0502060401010101" pitchFamily="34" charset="-79"/>
                      <a:cs typeface="David" panose="020E0502060401010101" pitchFamily="34" charset="-79"/>
                    </a:rPr>
                    <a:t>P-value</a:t>
                  </a:r>
                  <a:endPara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22</m:t>
                            </m:r>
                          </m:e>
                        </m:d>
                      </m:oMath>
                    </m:oMathPara>
                  </a14:m>
                  <a:endParaRPr lang="en-US" sz="24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3033663" y="4135129"/>
                  <a:ext cx="2078798" cy="830997"/>
                </a:xfrm>
                <a:prstGeom prst="rect">
                  <a:avLst/>
                </a:prstGeom>
                <a:blipFill>
                  <a:blip r:embed="rId6"/>
                  <a:stretch>
                    <a:fillRect t="-5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TextBox 12"/>
            <p:cNvSpPr txBox="1"/>
            <p:nvPr/>
          </p:nvSpPr>
          <p:spPr>
            <a:xfrm>
              <a:off x="6372552" y="6040902"/>
              <a:ext cx="732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27.5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726381" y="5049520"/>
              <a:ext cx="1239520" cy="750205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765834" y="4745431"/>
              <a:ext cx="0" cy="12923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325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הטבלה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82337" y="1464826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העמודות מתאימות לגודל המדגם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sz="2000" dirty="0" smtClean="0"/>
                  <a:t>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he-IL" sz="2000" dirty="0" smtClean="0"/>
                  <a:t>(לאחר סילוק אפסים)</a:t>
                </a:r>
              </a:p>
              <a:p>
                <a:r>
                  <a:rPr lang="he-IL" sz="2000" dirty="0" smtClean="0"/>
                  <a:t>השורות מתאימות לערך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sz="2000" dirty="0" smtClean="0"/>
                  <a:t> של הסטטיסטי</a:t>
                </a:r>
              </a:p>
              <a:p>
                <a:r>
                  <a:rPr lang="he-IL" sz="2000" dirty="0" smtClean="0"/>
                  <a:t>הערך בטבלה נותן את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2337" y="1464826"/>
                <a:ext cx="10515600" cy="4351338"/>
              </a:xfrm>
              <a:blipFill>
                <a:blip r:embed="rId2"/>
                <a:stretch>
                  <a:fillRect t="-126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25" y="383803"/>
            <a:ext cx="7260258" cy="629548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7602583" y="6531429"/>
            <a:ext cx="104502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48894" y="6300596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הטבלה השלמה ממשיכה...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18481" y="6166995"/>
            <a:ext cx="6049375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255722" y="1268361"/>
            <a:ext cx="0" cy="471663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967856" y="5985000"/>
            <a:ext cx="575733" cy="338265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9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58931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כי חלה טעות ברישום, והערך הראשון נרשם כ- 23 (במקום 2.3)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ממוצע המדגם יהיה כעת </a:t>
                </a:r>
                <a:r>
                  <a:rPr lang="en-US" dirty="0" smtClean="0"/>
                  <a:t>2.37</a:t>
                </a:r>
              </a:p>
              <a:p>
                <a:endParaRPr lang="he-IL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>
                    <a:latin typeface="Cambria Math" panose="02040503050406030204" pitchFamily="18" charset="0"/>
                  </a:rPr>
                  <a:t>הסטטיסטי יהיה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49</m:t>
                    </m:r>
                  </m:oMath>
                </a14:m>
                <a:endParaRPr lang="he-IL" dirty="0" smtClean="0">
                  <a:latin typeface="Cambria Math" panose="02040503050406030204" pitchFamily="18" charset="0"/>
                </a:endParaRPr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49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לכן, אנו נדחה (</a:t>
                </a:r>
                <a:r>
                  <a:rPr lang="he-IL" b="1" dirty="0" smtClean="0"/>
                  <a:t>בטעות</a:t>
                </a:r>
                <a:r>
                  <a:rPr lang="he-IL" dirty="0" smtClean="0"/>
                  <a:t>) את השערת האפס, כתוצאה משגיאה ברישום של ערך אחד בלבד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589311"/>
              </a:xfrm>
              <a:blipFill>
                <a:blip r:embed="rId2"/>
                <a:stretch>
                  <a:fillRect t="-2258" r="-812" b="-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530763" y="2390523"/>
          <a:ext cx="812800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10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לעומת זאת, אם נחזור על מבחן </a:t>
                </a:r>
                <a:r>
                  <a:rPr lang="he-IL" dirty="0" err="1" smtClean="0"/>
                  <a:t>וילקוקסון</a:t>
                </a:r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הדרגות לא השתנו כלל!</a:t>
                </a:r>
              </a:p>
              <a:p>
                <a:r>
                  <a:rPr lang="he-IL" dirty="0" smtClean="0"/>
                  <a:t>הסטטיסטי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he-IL" dirty="0" smtClean="0"/>
                  <a:t> עדיין שווה 22, ולכן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עדיין </a:t>
                </a:r>
                <a:r>
                  <a:rPr lang="en-US" dirty="0" smtClean="0"/>
                  <a:t>0.31</a:t>
                </a:r>
                <a:endParaRPr lang="he-IL" dirty="0" smtClean="0"/>
              </a:p>
              <a:p>
                <a:r>
                  <a:rPr lang="he-IL" dirty="0" smtClean="0"/>
                  <a:t>לא נדחה את השערת האפס, על אף השגיאה ברישום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372821" y="2402054"/>
          <a:ext cx="812800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95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328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0.2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-1.1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23</a:t>
                      </a:r>
                      <a:endParaRPr lang="en-US" sz="2000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sz="20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2000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sz="2000" b="0" dirty="0" smtClean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64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טבלה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763759" y="1443584"/>
                <a:ext cx="2043545" cy="15332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dirty="0" smtClean="0"/>
                  <a:t>הטבלה המלאה</a:t>
                </a:r>
                <a:endParaRPr lang="he-I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63759" y="1443584"/>
                <a:ext cx="2043545" cy="1533296"/>
              </a:xfrm>
              <a:blipFill>
                <a:blip r:embed="rId2"/>
                <a:stretch>
                  <a:fillRect t="-5179" r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009" r="2412" b="2892"/>
          <a:stretch/>
        </p:blipFill>
        <p:spPr>
          <a:xfrm>
            <a:off x="0" y="100538"/>
            <a:ext cx="9642764" cy="675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9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מדגמים גדולים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073" y="171316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הטבלה נותנת את ההסתברויות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רק עבור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-ים יחסית קטנים</a:t>
                </a:r>
              </a:p>
              <a:p>
                <a:r>
                  <a:rPr lang="he-IL" dirty="0" smtClean="0"/>
                  <a:t>מה עושים כאשר הערך הנדרש אינו מופיע בטבלה?</a:t>
                </a:r>
              </a:p>
              <a:p>
                <a:endParaRPr lang="he-IL" dirty="0"/>
              </a:p>
              <a:p>
                <a:r>
                  <a:rPr lang="he-IL" dirty="0" smtClean="0"/>
                  <a:t>במדגם גדול יחסית ניתן להראות כי ל-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he-IL" dirty="0" smtClean="0"/>
                  <a:t> התפלגות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בקירוב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נורמלית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עם תוחלת: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he-IL" dirty="0"/>
                  <a:t>  </a:t>
                </a:r>
                <a:r>
                  <a:rPr lang="he-IL" sz="2000" dirty="0"/>
                  <a:t>(ראינו קודם)</a:t>
                </a:r>
                <a:endParaRPr lang="he-IL" dirty="0"/>
              </a:p>
              <a:p>
                <a:r>
                  <a:rPr lang="he-IL" dirty="0" smtClean="0"/>
                  <a:t>ועם שונות: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he-IL" dirty="0"/>
                  <a:t>  </a:t>
                </a:r>
                <a:r>
                  <a:rPr lang="he-IL" sz="2000" dirty="0"/>
                  <a:t>(ללא הוכחה)</a:t>
                </a:r>
                <a:endParaRPr lang="he-IL" dirty="0"/>
              </a:p>
              <a:p>
                <a:endParaRPr lang="en-US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073" y="1713166"/>
                <a:ext cx="10515600" cy="4351338"/>
              </a:xfrm>
              <a:blipFill>
                <a:blip r:embed="rId2"/>
                <a:stretch>
                  <a:fillRect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73" y="2901142"/>
            <a:ext cx="3318725" cy="34992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95852" y="2449637"/>
                <a:ext cx="10105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𝑊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852" y="2449637"/>
                <a:ext cx="1010533" cy="461665"/>
              </a:xfrm>
              <a:prstGeom prst="rect">
                <a:avLst/>
              </a:prstGeom>
              <a:blipFill>
                <a:blip r:embed="rId4"/>
                <a:stretch>
                  <a:fillRect r="-1807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865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בחזרה לדוגמא: פסיכומטרי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02560" y="1794492"/>
                <a:ext cx="8570958" cy="2635268"/>
              </a:xfrm>
            </p:spPr>
            <p:txBody>
              <a:bodyPr/>
              <a:lstStyle/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ע"י הטבלה קיבלנו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0062</m:t>
                    </m:r>
                  </m:oMath>
                </a14:m>
                <a:endParaRPr lang="he-IL" dirty="0"/>
              </a:p>
              <a:p>
                <a:r>
                  <a:rPr lang="he-IL" dirty="0" smtClean="0"/>
                  <a:t>מה נקבל בקירוב הנורמלי?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02560" y="1794492"/>
                <a:ext cx="8570958" cy="2635268"/>
              </a:xfrm>
              <a:blipFill>
                <a:blip r:embed="rId2"/>
                <a:stretch>
                  <a:fillRect t="-2771" r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5250145" y="4878097"/>
          <a:ext cx="568921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7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69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45932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+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32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8.5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629681" y="4878097"/>
          <a:ext cx="257695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–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סימן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b="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80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דוגמא:</a:t>
            </a:r>
            <a:r>
              <a:rPr lang="en-US" smtClean="0"/>
              <a:t> </a:t>
            </a:r>
            <a:r>
              <a:rPr lang="he-IL" smtClean="0"/>
              <a:t>פסיכומטרי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13166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נגדיר מ"מ נורמלי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/>
                  <a:t> עם התוחלת והשונות של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he-IL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310</m:t>
                    </m:r>
                  </m:oMath>
                </a14:m>
                <a:endParaRPr lang="he-IL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17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310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0073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לא רחוק מהפתרון המדויק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13166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283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 על הקירוב הנורמלי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5319" y="1776093"/>
                <a:ext cx="10515600" cy="3903347"/>
              </a:xfrm>
            </p:spPr>
            <p:txBody>
              <a:bodyPr/>
              <a:lstStyle/>
              <a:p>
                <a:r>
                  <a:rPr lang="he-IL" dirty="0" smtClean="0"/>
                  <a:t>כאשר יש "תיקו", אנו מחשבים את הדרגה הממוצעת בין כמה תצפיות</a:t>
                </a:r>
              </a:p>
              <a:p>
                <a:r>
                  <a:rPr lang="he-IL" dirty="0" smtClean="0"/>
                  <a:t>לכן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יכולים לקבל ערכים לא שלמים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במקרים אלו </a:t>
                </a:r>
                <a:r>
                  <a:rPr lang="he-IL" dirty="0" err="1" smtClean="0"/>
                  <a:t>הנוסחא</a:t>
                </a:r>
                <a:r>
                  <a:rPr lang="he-IL" dirty="0" smtClean="0"/>
                  <a:t> </a:t>
                </a:r>
                <a:r>
                  <a:rPr lang="he-IL" dirty="0" err="1" smtClean="0"/>
                  <a:t>האמיתית</a:t>
                </a:r>
                <a:r>
                  <a:rPr lang="he-IL" dirty="0" smtClean="0"/>
                  <a:t> של השונות היא מעט שונה</a:t>
                </a:r>
                <a:r>
                  <a:rPr lang="he-IL" dirty="0"/>
                  <a:t> </a:t>
                </a:r>
                <a:r>
                  <a:rPr lang="he-IL" dirty="0" smtClean="0"/>
                  <a:t>וגם הקירוב הנורמלי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לא נכנס לדקויות אלו אלא נשתמש תמיד באותה </a:t>
                </a:r>
                <a:r>
                  <a:rPr lang="he-IL" dirty="0" err="1" smtClean="0"/>
                  <a:t>נוסחא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319" y="1776093"/>
                <a:ext cx="10515600" cy="3903347"/>
              </a:xfrm>
              <a:blipFill>
                <a:blip r:embed="rId2"/>
                <a:stretch>
                  <a:fillRect t="-202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81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מזווגים: סיכום (חלק א')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33704"/>
                <a:ext cx="10515600" cy="485113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/>
                  <a:t>נתונות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/>
                  <a:t> זוגות של תצפיות</a:t>
                </a:r>
              </a:p>
              <a:p>
                <a:r>
                  <a:rPr lang="he-IL" b="1" dirty="0"/>
                  <a:t>לא ניתן</a:t>
                </a:r>
                <a:r>
                  <a:rPr lang="he-IL" dirty="0"/>
                  <a:t> להניח שהתפלגות ההפרשים נורמלית </a:t>
                </a:r>
                <a:r>
                  <a:rPr lang="he-IL" dirty="0" err="1"/>
                  <a:t>באוכלוסיה</a:t>
                </a:r>
                <a:r>
                  <a:rPr lang="he-IL" dirty="0"/>
                  <a:t>, וכן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US" dirty="0"/>
              </a:p>
              <a:p>
                <a:r>
                  <a:rPr lang="he-IL" dirty="0"/>
                  <a:t>מניחים כי להפרשים התפלגות </a:t>
                </a:r>
                <a:r>
                  <a:rPr lang="he-IL" b="1" dirty="0"/>
                  <a:t>סימטרית</a:t>
                </a:r>
                <a:r>
                  <a:rPr lang="he-IL" dirty="0"/>
                  <a:t> </a:t>
                </a:r>
                <a:r>
                  <a:rPr lang="he-IL" dirty="0" err="1"/>
                  <a:t>באוכלוסיה</a:t>
                </a:r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השערת האפס: </a:t>
                </a:r>
                <a:r>
                  <a:rPr lang="he-IL" dirty="0"/>
                  <a:t>להתפלגות </a:t>
                </a:r>
                <a:r>
                  <a:rPr lang="he-IL" dirty="0" smtClean="0"/>
                  <a:t>ההפרשים </a:t>
                </a:r>
                <a:r>
                  <a:rPr lang="he-IL" dirty="0" err="1" smtClean="0"/>
                  <a:t>באוכלוסיה</a:t>
                </a:r>
                <a:r>
                  <a:rPr lang="he-IL" dirty="0" smtClean="0"/>
                  <a:t>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חציון אפס</a:t>
                </a:r>
              </a:p>
              <a:p>
                <a:r>
                  <a:rPr lang="he-IL" dirty="0" smtClean="0"/>
                  <a:t>השערה אלטרנטיבית: אחת מהאפשרויות-</a:t>
                </a:r>
              </a:p>
              <a:p>
                <a:pPr lvl="1"/>
                <a:r>
                  <a:rPr lang="he-IL" dirty="0"/>
                  <a:t>להתפלגות חציון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גדול</a:t>
                </a:r>
                <a:r>
                  <a:rPr lang="he-IL" dirty="0" smtClean="0"/>
                  <a:t>/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קטן</a:t>
                </a:r>
                <a:r>
                  <a:rPr lang="he-IL" dirty="0" smtClean="0"/>
                  <a:t> </a:t>
                </a:r>
                <a:r>
                  <a:rPr lang="he-IL" dirty="0"/>
                  <a:t>מאפס (השערה </a:t>
                </a:r>
                <a:r>
                  <a:rPr lang="he-IL" b="1" dirty="0"/>
                  <a:t>חד</a:t>
                </a:r>
                <a:r>
                  <a:rPr lang="he-IL" dirty="0"/>
                  <a:t>-צדדית)</a:t>
                </a:r>
              </a:p>
              <a:p>
                <a:pPr lvl="1"/>
                <a:r>
                  <a:rPr lang="he-IL" dirty="0" smtClean="0"/>
                  <a:t>להתפלגות חציון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שונה</a:t>
                </a:r>
                <a:r>
                  <a:rPr lang="he-IL" dirty="0" smtClean="0"/>
                  <a:t> מאפס (השערה </a:t>
                </a:r>
                <a:r>
                  <a:rPr lang="he-IL" b="1" dirty="0" smtClean="0"/>
                  <a:t>דו</a:t>
                </a:r>
                <a:r>
                  <a:rPr lang="he-IL" dirty="0" smtClean="0"/>
                  <a:t>-צדדית)</a:t>
                </a:r>
              </a:p>
              <a:p>
                <a:endParaRPr lang="he-IL" dirty="0" smtClean="0"/>
              </a:p>
              <a:p>
                <a:r>
                  <a:rPr lang="he-IL" dirty="0" smtClean="0">
                    <a:solidFill>
                      <a:srgbClr val="0033CC"/>
                    </a:solidFill>
                  </a:rPr>
                  <a:t>נוריד</a:t>
                </a:r>
                <a:r>
                  <a:rPr lang="he-IL" dirty="0" smtClean="0"/>
                  <a:t> את ההפרשים ששווים לאפס ונסמן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he-IL" dirty="0" smtClean="0"/>
                  <a:t> את גודל המדגם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הנותר</a:t>
                </a:r>
              </a:p>
              <a:p>
                <a:r>
                  <a:rPr lang="he-IL" dirty="0">
                    <a:solidFill>
                      <a:srgbClr val="0033CC"/>
                    </a:solidFill>
                  </a:rPr>
                  <a:t>נמיין</a:t>
                </a:r>
                <a:r>
                  <a:rPr lang="he-IL" dirty="0"/>
                  <a:t> את </a:t>
                </a:r>
                <a:r>
                  <a:rPr lang="he-IL" dirty="0" smtClean="0"/>
                  <a:t>ההפרשים </a:t>
                </a:r>
                <a:r>
                  <a:rPr lang="he-IL" dirty="0"/>
                  <a:t>על פי </a:t>
                </a:r>
                <a:r>
                  <a:rPr lang="he-IL" dirty="0" smtClean="0"/>
                  <a:t>ערכם </a:t>
                </a:r>
                <a:r>
                  <a:rPr lang="he-IL" dirty="0"/>
                  <a:t>המוחלט ונחשב את </a:t>
                </a:r>
                <a:r>
                  <a:rPr lang="he-IL" dirty="0">
                    <a:solidFill>
                      <a:srgbClr val="0033CC"/>
                    </a:solidFill>
                  </a:rPr>
                  <a:t>הדרגה</a:t>
                </a:r>
                <a:r>
                  <a:rPr lang="he-IL" dirty="0"/>
                  <a:t> של כל </a:t>
                </a:r>
                <a:r>
                  <a:rPr lang="he-IL" dirty="0" smtClean="0"/>
                  <a:t>הפרש</a:t>
                </a:r>
                <a:endParaRPr lang="he-IL" dirty="0"/>
              </a:p>
              <a:p>
                <a:r>
                  <a:rPr lang="he-IL" dirty="0" smtClean="0"/>
                  <a:t>עבור הפרשים עם ערך שווה, הדרגה הסופית תהיה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ממוצע הדרגות</a:t>
                </a:r>
              </a:p>
              <a:p>
                <a:endParaRPr lang="he-IL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33704"/>
                <a:ext cx="10515600" cy="4851131"/>
              </a:xfrm>
              <a:blipFill>
                <a:blip r:embed="rId2"/>
                <a:stretch>
                  <a:fillRect t="-2138" r="-812" b="-104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388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</a:t>
            </a:r>
            <a:r>
              <a:rPr lang="he-IL" dirty="0" err="1"/>
              <a:t>וילקוקסון</a:t>
            </a:r>
            <a:r>
              <a:rPr lang="he-IL" dirty="0"/>
              <a:t> </a:t>
            </a:r>
            <a:r>
              <a:rPr lang="he-IL" dirty="0" smtClean="0"/>
              <a:t>למדגמים מזווגים: סיכום (חלק ב')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84504"/>
                <a:ext cx="10515600" cy="485113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נחשב את סכום הדרגות של ההפרשים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החיוביים</a:t>
                </a:r>
                <a:r>
                  <a:rPr lang="he-IL" dirty="0" smtClean="0"/>
                  <a:t> ונסמן ב-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נחשב את סכום הדרגות של ההפרשים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השליליים</a:t>
                </a:r>
                <a:r>
                  <a:rPr lang="he-IL" dirty="0" smtClean="0"/>
                  <a:t> ונסמן ב-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he-IL" b="1" baseline="30000" dirty="0" smtClean="0">
                  <a:solidFill>
                    <a:srgbClr val="0033CC"/>
                  </a:solidFill>
                </a:endParaRPr>
              </a:p>
              <a:p>
                <a:r>
                  <a:rPr lang="he-IL" dirty="0" smtClean="0"/>
                  <a:t>נסמן ב-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he-IL" dirty="0" smtClean="0"/>
                  <a:t> את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הקטן</a:t>
                </a:r>
                <a:r>
                  <a:rPr lang="he-IL" dirty="0" smtClean="0"/>
                  <a:t> מבין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>
                    <a:solidFill>
                      <a:srgbClr val="0033CC"/>
                    </a:solidFill>
                  </a:rPr>
                  <a:t>P-value</a:t>
                </a:r>
                <a:r>
                  <a:rPr lang="he-IL" dirty="0" smtClean="0"/>
                  <a:t> יהיה נתון ע"י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dirty="0" smtClean="0"/>
                  <a:t> עבור השערה </a:t>
                </a:r>
                <a:r>
                  <a:rPr lang="he-IL" b="1" dirty="0" smtClean="0"/>
                  <a:t>חד</a:t>
                </a:r>
                <a:r>
                  <a:rPr lang="he-IL" dirty="0" smtClean="0"/>
                  <a:t>-צדדית</a:t>
                </a:r>
              </a:p>
              <a:p>
                <a:r>
                  <a:rPr lang="he-IL" dirty="0" smtClean="0"/>
                  <a:t>או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dirty="0" smtClean="0"/>
                  <a:t> עבור השערה </a:t>
                </a:r>
                <a:r>
                  <a:rPr lang="he-IL" b="1" dirty="0" smtClean="0"/>
                  <a:t>דו</a:t>
                </a:r>
                <a:r>
                  <a:rPr lang="he-IL" dirty="0" smtClean="0"/>
                  <a:t>-צדדית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he-IL" dirty="0" smtClean="0"/>
                  <a:t>, ההסתברויות מחושבות ע"פ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הטבלה</a:t>
                </a:r>
                <a:r>
                  <a:rPr lang="he-IL" dirty="0" smtClean="0"/>
                  <a:t> </a:t>
                </a:r>
                <a:endParaRPr lang="en-US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he-IL" dirty="0" smtClean="0"/>
                  <a:t>, ההסתברויות מחושבות ע"י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הקירוב הנורמלי</a:t>
                </a:r>
                <a:endParaRPr lang="en-US" dirty="0" smtClean="0">
                  <a:solidFill>
                    <a:srgbClr val="0033CC"/>
                  </a:solidFill>
                </a:endParaRPr>
              </a:p>
              <a:p>
                <a:pPr marL="0" indent="0">
                  <a:buNone/>
                </a:pPr>
                <a:endParaRPr lang="he-IL" dirty="0"/>
              </a:p>
              <a:p>
                <a:r>
                  <a:rPr lang="he-IL" dirty="0"/>
                  <a:t>אם ה- </a:t>
                </a:r>
                <a:r>
                  <a:rPr lang="en-US" dirty="0"/>
                  <a:t>P-value</a:t>
                </a:r>
                <a:r>
                  <a:rPr lang="he-IL" dirty="0"/>
                  <a:t> </a:t>
                </a:r>
                <a:r>
                  <a:rPr lang="he-IL" dirty="0">
                    <a:solidFill>
                      <a:srgbClr val="0033CC"/>
                    </a:solidFill>
                  </a:rPr>
                  <a:t>קטן מרמת המובהקות</a:t>
                </a:r>
                <a:r>
                  <a:rPr lang="he-IL" dirty="0"/>
                  <a:t> (בד"כ 0.05), </a:t>
                </a:r>
                <a:r>
                  <a:rPr lang="he-IL" dirty="0">
                    <a:solidFill>
                      <a:srgbClr val="0033CC"/>
                    </a:solidFill>
                  </a:rPr>
                  <a:t>נדחה</a:t>
                </a:r>
                <a:r>
                  <a:rPr lang="he-IL" dirty="0"/>
                  <a:t> את השערת </a:t>
                </a:r>
                <a:r>
                  <a:rPr lang="he-IL" dirty="0" smtClean="0"/>
                  <a:t>האפס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84504"/>
                <a:ext cx="10515600" cy="4851131"/>
              </a:xfrm>
              <a:blipFill>
                <a:blip r:embed="rId2"/>
                <a:stretch>
                  <a:fillRect t="-2136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035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מבחן </a:t>
            </a:r>
            <a:r>
              <a:rPr lang="he-IL" dirty="0" err="1"/>
              <a:t>וילקוקסון</a:t>
            </a:r>
            <a:r>
              <a:rPr lang="he-IL" dirty="0"/>
              <a:t> </a:t>
            </a:r>
            <a:r>
              <a:rPr lang="he-IL" dirty="0" smtClean="0"/>
              <a:t>למדגמים מזווגים: סיכום (חלק ג')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787705"/>
                <a:ext cx="10515600" cy="4064455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solidFill>
                      <a:srgbClr val="0033CC"/>
                    </a:solidFill>
                  </a:rPr>
                  <a:t>הקירוב הנורמלי</a:t>
                </a:r>
                <a:r>
                  <a:rPr lang="he-IL" dirty="0" smtClean="0"/>
                  <a:t>: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נגדיר מ"מ נורמלי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he-IL" dirty="0" smtClean="0"/>
                  <a:t>ל-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תוחלת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ושונות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endParaRPr lang="he-IL" dirty="0" smtClean="0">
                  <a:solidFill>
                    <a:srgbClr val="0033CC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ה-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P-value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יתקבל ע"י: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את ההסתברות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נחשב ע"פ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טבלת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787705"/>
                <a:ext cx="10515600" cy="4064455"/>
              </a:xfrm>
              <a:blipFill>
                <a:blip r:embed="rId2"/>
                <a:stretch>
                  <a:fillRect t="-1799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900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מבחן </a:t>
            </a:r>
            <a:r>
              <a:rPr lang="he-IL" dirty="0" err="1"/>
              <a:t>וילקוקסון</a:t>
            </a:r>
            <a:r>
              <a:rPr lang="he-IL" dirty="0"/>
              <a:t> לאוכלוסיות בלתי תלויות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03334"/>
            <a:ext cx="10515600" cy="4351338"/>
          </a:xfrm>
        </p:spPr>
        <p:txBody>
          <a:bodyPr/>
          <a:lstStyle/>
          <a:p>
            <a:r>
              <a:rPr lang="he-IL" dirty="0"/>
              <a:t>נקרא גם מבחן </a:t>
            </a:r>
            <a:r>
              <a:rPr lang="en-US" dirty="0">
                <a:solidFill>
                  <a:srgbClr val="0033CC"/>
                </a:solidFill>
              </a:rPr>
              <a:t>Mann-Whitney U test</a:t>
            </a:r>
            <a:endParaRPr lang="he-IL" dirty="0">
              <a:solidFill>
                <a:srgbClr val="0033CC"/>
              </a:solidFill>
            </a:endParaRPr>
          </a:p>
          <a:p>
            <a:endParaRPr lang="he-IL" dirty="0" smtClean="0"/>
          </a:p>
          <a:p>
            <a:r>
              <a:rPr lang="he-IL" dirty="0" smtClean="0"/>
              <a:t>נמזג את שני המדגמים למדגם אחד</a:t>
            </a:r>
          </a:p>
          <a:p>
            <a:r>
              <a:rPr lang="he-IL" dirty="0" smtClean="0"/>
              <a:t>נחשב את הדרגה של כל תצפית</a:t>
            </a:r>
          </a:p>
          <a:p>
            <a:r>
              <a:rPr lang="he-IL" dirty="0" smtClean="0"/>
              <a:t>הסטטיסטי של </a:t>
            </a:r>
            <a:r>
              <a:rPr lang="he-IL" dirty="0" err="1" smtClean="0"/>
              <a:t>וילקוקסון</a:t>
            </a:r>
            <a:r>
              <a:rPr lang="he-IL" dirty="0" smtClean="0"/>
              <a:t> יהיה סכום הדרגות של התצפיות מאחת האוכלוסיות</a:t>
            </a:r>
          </a:p>
          <a:p>
            <a:endParaRPr lang="he-IL" dirty="0" smtClean="0"/>
          </a:p>
          <a:p>
            <a:r>
              <a:rPr lang="he-IL" dirty="0" smtClean="0"/>
              <a:t>ה- </a:t>
            </a:r>
            <a:r>
              <a:rPr lang="en-US" dirty="0" smtClean="0"/>
              <a:t>P-value</a:t>
            </a:r>
            <a:r>
              <a:rPr lang="he-IL" dirty="0" smtClean="0"/>
              <a:t> יהיה ההסתברות לקבל את הסטטיסטי או קיצוני ממנו תחת השערת האפס שאין הבדל בין הדרגות של שתי האוכלוסיות</a:t>
            </a:r>
          </a:p>
        </p:txBody>
      </p:sp>
    </p:spTree>
    <p:extLst>
      <p:ext uri="{BB962C8B-B14F-4D97-AF65-F5344CB8AC3E}">
        <p14:creationId xmlns:p14="http://schemas.microsoft.com/office/powerpoint/2010/main" val="268781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מבחן </a:t>
            </a:r>
            <a:r>
              <a:rPr lang="he-IL" dirty="0" err="1"/>
              <a:t>וילקוקסון</a:t>
            </a:r>
            <a:r>
              <a:rPr lang="he-IL" dirty="0"/>
              <a:t> לאוכלוסיות בלתי תלויות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998" y="1764647"/>
            <a:ext cx="10764520" cy="4798141"/>
          </a:xfrm>
        </p:spPr>
        <p:txBody>
          <a:bodyPr>
            <a:normAutofit/>
          </a:bodyPr>
          <a:lstStyle/>
          <a:p>
            <a:r>
              <a:rPr lang="he-IL" dirty="0" smtClean="0"/>
              <a:t>סטודנטים לרפואה נבחנים בבחינת גמר ארצית</a:t>
            </a:r>
          </a:p>
          <a:p>
            <a:r>
              <a:rPr lang="he-IL" dirty="0" smtClean="0"/>
              <a:t>במועד מסוים נבחנו 10 סטודנטים מאוני' ת"א ו- 8 סטודנטים מהטכניון</a:t>
            </a:r>
            <a:endParaRPr lang="en-US" dirty="0" smtClean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השערת האפס: התפלגות הציונים זהה</a:t>
            </a:r>
          </a:p>
          <a:p>
            <a:r>
              <a:rPr lang="he-IL" dirty="0" smtClean="0"/>
              <a:t>השערת המחקר: יש הבדל בין האוניברסיטאות</a:t>
            </a:r>
          </a:p>
          <a:p>
            <a:endParaRPr lang="he-IL" dirty="0" smtClean="0"/>
          </a:p>
          <a:p>
            <a:r>
              <a:rPr lang="he-IL" dirty="0" smtClean="0"/>
              <a:t>הממוצע בת"א: 86.9, הממוצע בטכניון: 86.25. האם ההבדל מובהק?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961065"/>
              </p:ext>
            </p:extLst>
          </p:nvPr>
        </p:nvGraphicFramePr>
        <p:xfrm>
          <a:off x="4193967" y="2920920"/>
          <a:ext cx="588262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79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35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ת"א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טכניון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8998" y="3952568"/>
            <a:ext cx="2998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נקרא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גם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Mann-Whitney </a:t>
            </a:r>
            <a:r>
              <a:rPr lang="en-US" sz="2400" dirty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U </a:t>
            </a:r>
            <a:r>
              <a:rPr lang="en-US" sz="2400" dirty="0" smtClean="0">
                <a:solidFill>
                  <a:srgbClr val="0033CC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test</a:t>
            </a:r>
            <a:endParaRPr lang="he-IL" sz="2400" dirty="0">
              <a:solidFill>
                <a:srgbClr val="0033CC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861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הסטטיסטי של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בלתי תלויים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/>
                  <a:t>מכיוון שהמדגם קטן (ונניח שההתפלגות </a:t>
                </a:r>
                <a:r>
                  <a:rPr lang="he-IL" dirty="0" err="1"/>
                  <a:t>באוכלוסיה</a:t>
                </a:r>
                <a:r>
                  <a:rPr lang="he-IL" dirty="0"/>
                  <a:t> אינה נורמלית), לא ניתן להשתמש במבחן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, לכן נחפש סטטיסטי אחר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כמו במדגמים המזווגים, גם כאן נשתמש במידע על הסדר היחסי של התצפיות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בשלב הראשון, נאחד את שני המדגמים לרשימה אחת של ערכים, תוך כדי שאנו זוכרים מהיכן הגיעה כל תצפית (1- ת"א, 2- טכניון)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54041" y="4981836"/>
          <a:ext cx="9936472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2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9203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07986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אוכלוסיה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10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הסטטיסטי של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בלתי תלויים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877693"/>
            <a:ext cx="10515600" cy="1840867"/>
          </a:xfrm>
        </p:spPr>
        <p:txBody>
          <a:bodyPr/>
          <a:lstStyle/>
          <a:p>
            <a:r>
              <a:rPr lang="he-IL" dirty="0" smtClean="0"/>
              <a:t>בשלב השני, נמיין את הערכים בסדר עולה, ונסמן את הדרגה של כל תצפית</a:t>
            </a:r>
          </a:p>
          <a:p>
            <a:r>
              <a:rPr lang="he-IL" dirty="0"/>
              <a:t>נשמור עדיין על סימון </a:t>
            </a:r>
            <a:r>
              <a:rPr lang="he-IL" dirty="0" err="1"/>
              <a:t>האוכלוסיה</a:t>
            </a:r>
            <a:r>
              <a:rPr lang="he-IL" dirty="0"/>
              <a:t> ממנה הגיעה כל תצפית</a:t>
            </a:r>
          </a:p>
          <a:p>
            <a:r>
              <a:rPr lang="he-IL" dirty="0" smtClean="0"/>
              <a:t>אם למספר תצפיות דרגה שווה, כל אחת תקבל את הדרגה הממוצעת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337046" y="4365875"/>
          <a:ext cx="993647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573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07986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אוכלוסיה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8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הסטטיסטי של </a:t>
            </a:r>
            <a:r>
              <a:rPr lang="he-IL" dirty="0" err="1"/>
              <a:t>וילקוקסון</a:t>
            </a:r>
            <a:r>
              <a:rPr lang="he-IL" dirty="0"/>
              <a:t> למדגמים בלתי תלויים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482" y="1676849"/>
            <a:ext cx="10515600" cy="4351338"/>
          </a:xfrm>
        </p:spPr>
        <p:txBody>
          <a:bodyPr/>
          <a:lstStyle/>
          <a:p>
            <a:r>
              <a:rPr lang="he-IL" dirty="0" smtClean="0"/>
              <a:t>נפריד כעת את הדרגות של מדגם 1 ומדגם 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446445" y="4820048"/>
          <a:ext cx="5999655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798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אוכלוסיה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794993" y="4820048"/>
          <a:ext cx="5016677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98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אוכלוסיה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337046" y="2895022"/>
          <a:ext cx="993647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573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07986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75286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86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אוכלוסיה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86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Down Arrow 3"/>
          <p:cNvSpPr/>
          <p:nvPr/>
        </p:nvSpPr>
        <p:spPr>
          <a:xfrm>
            <a:off x="3446272" y="4166290"/>
            <a:ext cx="403411" cy="50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9303331" y="4166291"/>
            <a:ext cx="403411" cy="571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1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הסטטיסטי של </a:t>
            </a:r>
            <a:r>
              <a:rPr lang="he-IL" dirty="0" err="1"/>
              <a:t>וילקוקסון</a:t>
            </a:r>
            <a:r>
              <a:rPr lang="he-IL" dirty="0"/>
              <a:t> למדגמים בלתי תלויים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4865" y="1667885"/>
                <a:ext cx="10515600" cy="3267909"/>
              </a:xfrm>
            </p:spPr>
            <p:txBody>
              <a:bodyPr/>
              <a:lstStyle/>
              <a:p>
                <a:r>
                  <a:rPr lang="he-IL" dirty="0" smtClean="0"/>
                  <a:t>נגדיר את הסטטיסטים של </a:t>
                </a:r>
                <a:r>
                  <a:rPr lang="he-IL" dirty="0" err="1" smtClean="0"/>
                  <a:t>וילקוקסון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ו-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סכום הדרגות </a:t>
                </a:r>
                <a:r>
                  <a:rPr lang="he-IL" dirty="0" smtClean="0"/>
                  <a:t>של התצפיות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 1</a:t>
                </a:r>
              </a:p>
              <a:p>
                <a:pPr lvl="1"/>
                <a:r>
                  <a:rPr lang="he-IL" dirty="0" smtClean="0"/>
                  <a:t>בדוגמא: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98</m:t>
                    </m:r>
                  </m:oMath>
                </a14:m>
                <a:endParaRPr lang="he-IL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יהיה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סכום הדרגות </a:t>
                </a:r>
                <a:r>
                  <a:rPr lang="he-IL" dirty="0" smtClean="0"/>
                  <a:t>של התצפיות של </a:t>
                </a:r>
                <a:r>
                  <a:rPr lang="he-IL" dirty="0" smtClean="0">
                    <a:solidFill>
                      <a:srgbClr val="0033CC"/>
                    </a:solidFill>
                  </a:rPr>
                  <a:t>מדגם 2</a:t>
                </a:r>
              </a:p>
              <a:p>
                <a:pPr lvl="1"/>
                <a:r>
                  <a:rPr lang="he-IL" dirty="0" smtClean="0"/>
                  <a:t>בדוגמא: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73</m:t>
                    </m:r>
                  </m:oMath>
                </a14:m>
                <a:endParaRPr lang="he-IL" dirty="0" smtClean="0"/>
              </a:p>
              <a:p>
                <a:pPr lvl="1"/>
                <a:endParaRPr lang="he-IL" dirty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יהיה ההסתברות לקבל ערכים אלו או קיצוניים יותר תחת השערת האפס (אין הבדל בין האוכלוסיות). לא ניכנס לפרטים.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4865" y="1667885"/>
                <a:ext cx="10515600" cy="3267909"/>
              </a:xfrm>
              <a:blipFill>
                <a:blip r:embed="rId2"/>
                <a:stretch>
                  <a:fillRect t="-2239" r="-870" b="-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74726" y="5207020"/>
          <a:ext cx="5999655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798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87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אוכלוסיה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723274" y="5207020"/>
          <a:ext cx="5016677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7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98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83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88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תצפית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err="1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אוכלוסיה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11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16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17.5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דרגה</a:t>
                      </a:r>
                      <a:endParaRPr lang="en-US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4F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319074" y="1667885"/>
            <a:ext cx="3147193" cy="2062487"/>
            <a:chOff x="6413367" y="4270308"/>
            <a:chExt cx="3860587" cy="241600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367" y="4796619"/>
              <a:ext cx="2968752" cy="1524000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 flipH="1" flipV="1">
              <a:off x="6504372" y="4541893"/>
              <a:ext cx="0" cy="1645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504372" y="4270308"/>
                  <a:ext cx="1331855" cy="4686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4372" y="4270308"/>
                  <a:ext cx="1331855" cy="46869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942099" y="5949728"/>
                  <a:ext cx="1331855" cy="4686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42099" y="5949728"/>
                  <a:ext cx="1331855" cy="46869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197259" y="6217624"/>
                  <a:ext cx="382102" cy="4686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𝑘</m:t>
                        </m: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7259" y="6217624"/>
                  <a:ext cx="382102" cy="468691"/>
                </a:xfrm>
                <a:prstGeom prst="rect">
                  <a:avLst/>
                </a:prstGeom>
                <a:blipFill>
                  <a:blip r:embed="rId7"/>
                  <a:stretch>
                    <a:fillRect r="-39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7247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בדיקת השערות על תכונות לא נורמליות</a:t>
            </a:r>
          </a:p>
          <a:p>
            <a:pPr lvl="1"/>
            <a:r>
              <a:rPr lang="he-IL" dirty="0" smtClean="0"/>
              <a:t>מבוא: מה עושים כאשר ההתפלגות אינה נורמלית?</a:t>
            </a:r>
          </a:p>
          <a:p>
            <a:pPr lvl="1"/>
            <a:r>
              <a:rPr lang="he-IL" dirty="0" smtClean="0"/>
              <a:t>כיצד מזהים התפלגות לא נורמלית?</a:t>
            </a:r>
          </a:p>
          <a:p>
            <a:pPr lvl="1"/>
            <a:r>
              <a:rPr lang="he-IL" dirty="0" smtClean="0"/>
              <a:t>טרנספורמציות</a:t>
            </a:r>
          </a:p>
          <a:p>
            <a:pPr lvl="1"/>
            <a:r>
              <a:rPr lang="he-IL" dirty="0" smtClean="0"/>
              <a:t>מבוא למבחנים אי-פרמטריים:</a:t>
            </a:r>
            <a:r>
              <a:rPr lang="en-US" dirty="0" smtClean="0"/>
              <a:t> </a:t>
            </a:r>
            <a:r>
              <a:rPr lang="he-IL" dirty="0" smtClean="0"/>
              <a:t>מבחן הסימן</a:t>
            </a:r>
          </a:p>
          <a:p>
            <a:pPr lvl="1"/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מזווגים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טרנספורמציה מבוססת סדר</a:t>
            </a:r>
          </a:p>
          <a:p>
            <a:pPr lvl="1"/>
            <a:r>
              <a:rPr lang="he-IL" dirty="0" smtClean="0"/>
              <a:t>מבחני תמורות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908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טרנספורמציה נורמלית הופכית מבוססת-סדר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43913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הרעיון הוא שוב לקחת נתונים שאינם נורמליים ולהפוך אותם לנורמליים</a:t>
                </a:r>
              </a:p>
              <a:p>
                <a:r>
                  <a:rPr lang="he-IL" dirty="0" smtClean="0"/>
                  <a:t>נעשה זאת לפי סדר הערכים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נמיין את הערכים בסדר עולה</a:t>
                </a:r>
              </a:p>
              <a:p>
                <a:r>
                  <a:rPr lang="he-IL" dirty="0" smtClean="0"/>
                  <a:t>כל ערך יהפוך לאחוזון המתאים של משתנה נורמלי סטנדרטי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דוגמא: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 smtClean="0"/>
                  <a:t> – נמיין את הערכים בסדר עולה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הערך הנמוך ביותר,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, יהפוך להיות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05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הערך הבא,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, יהפוך להיות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...</a:t>
                </a:r>
              </a:p>
              <a:p>
                <a:r>
                  <a:rPr lang="he-IL" dirty="0" smtClean="0"/>
                  <a:t>הערך הגבוה ביותר,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he-IL" dirty="0" smtClean="0"/>
                  <a:t>, יהפוך להיות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439130"/>
              </a:xfrm>
              <a:blipFill>
                <a:blip r:embed="rId2"/>
                <a:stretch>
                  <a:fillRect t="-2058" r="-696" b="-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38200" y="2487561"/>
            <a:ext cx="3307209" cy="830997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Rank </a:t>
            </a: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based inverse normal transformation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4403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766293"/>
              </a:xfrm>
            </p:spPr>
            <p:txBody>
              <a:bodyPr/>
              <a:lstStyle/>
              <a:p>
                <a:r>
                  <a:rPr lang="he-IL" dirty="0"/>
                  <a:t>נחזור לדוגמא בה היו לנו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/>
                  <a:t> נתונים מתוך התפלגות </a:t>
                </a:r>
                <a:r>
                  <a:rPr lang="he-IL" dirty="0" smtClean="0"/>
                  <a:t>אחידה</a:t>
                </a:r>
                <a:endParaRPr lang="en-US" dirty="0" smtClean="0"/>
              </a:p>
              <a:p>
                <a:r>
                  <a:rPr lang="he-IL" dirty="0" smtClean="0"/>
                  <a:t>נמיין את הנתונים</a:t>
                </a:r>
              </a:p>
              <a:p>
                <a:r>
                  <a:rPr lang="he-IL" dirty="0" smtClean="0"/>
                  <a:t>כל נתון הופך לאחוזון המתאים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אבל מה הועלנו? האם ניתן לבדוק השערות על התוחלת?</a:t>
                </a:r>
              </a:p>
              <a:p>
                <a:r>
                  <a:rPr lang="he-IL" dirty="0" smtClean="0"/>
                  <a:t>מהו הממוצע של הנתונים לאחר הטרנספורמציה?</a:t>
                </a:r>
                <a:endParaRPr lang="he-IL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766293"/>
              </a:xfrm>
              <a:blipFill>
                <a:blip r:embed="rId2"/>
                <a:stretch>
                  <a:fillRect t="-1535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412999" y="3344208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2220474"/>
                  </p:ext>
                </p:extLst>
              </p:nvPr>
            </p:nvGraphicFramePr>
            <p:xfrm>
              <a:off x="2412999" y="3344208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46" t="-1515" r="-89776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04" t="-1515" r="-80451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515" r="-698507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2256" t="-1515" r="-603759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9254" t="-1515" r="-499254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3008" t="-1515" r="-4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8507" t="-1515" r="-3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3759" t="-1515" r="-2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97761" t="-1515" r="-1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4511" t="-1515" r="-1504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412999" y="4139639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3569121"/>
                  </p:ext>
                </p:extLst>
              </p:nvPr>
            </p:nvGraphicFramePr>
            <p:xfrm>
              <a:off x="2412999" y="4139639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46" t="-1515" r="-897761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04" t="-1515" r="-804511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515" r="-698507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2256" t="-1515" r="-603759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99254" t="-1515" r="-499254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03008" t="-1515" r="-403008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98507" t="-1515" r="-300000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03759" t="-1515" r="-202256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97761" t="-1515" r="-100746" b="-1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904511" t="-1515" r="-1504" b="-1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4629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שתי אוכלוסיות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24675"/>
                <a:ext cx="10515600" cy="46581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נניח כי למעשה מדובר בשני מדגמים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כל אחד, מתוך שתי אוכלוסיות</a:t>
                </a:r>
                <a:endParaRPr lang="en-US" dirty="0" smtClean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he-IL" dirty="0" smtClean="0"/>
                  <a:t>נניח כי החוקרים רוצים לבדוק הבדל בין התוחלת של האוכלוסיות</a:t>
                </a:r>
              </a:p>
              <a:p>
                <a:r>
                  <a:rPr lang="he-IL" dirty="0" smtClean="0"/>
                  <a:t>אי אפשר להשתמש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 smtClean="0"/>
                  <a:t>, מכיוון שההתפלגויות אינן נורמליות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24675"/>
                <a:ext cx="10515600" cy="4658138"/>
              </a:xfrm>
              <a:blipFill>
                <a:blip r:embed="rId2"/>
                <a:stretch>
                  <a:fillRect t="-2225" r="-870" b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486755" y="2269164"/>
              <a:ext cx="8128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145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8122352"/>
                  </p:ext>
                </p:extLst>
              </p:nvPr>
            </p:nvGraphicFramePr>
            <p:xfrm>
              <a:off x="2486755" y="2269164"/>
              <a:ext cx="8128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46" t="-1538" r="-897761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04" t="-1538" r="-804511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538" r="-698507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2256" t="-1538" r="-603759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9254" t="-1538" r="-499254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3008" t="-1538" r="-403008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8507" t="-1538" r="-300000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3759" t="-1538" r="-202256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97761" t="-1538" r="-100746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4511" t="-1538" r="-1504" b="-2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14593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031999" y="4240100"/>
          <a:ext cx="40640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39292588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87279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7047268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3766167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39503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0.47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0.55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0.57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6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61459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929297" y="4240100"/>
          <a:ext cx="40640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612291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5823787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6201171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179582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2049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0.18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0.70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0.83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0.94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6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614593"/>
                  </a:ext>
                </a:extLst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>
            <a:off x="6182031" y="3697346"/>
            <a:ext cx="589936" cy="4186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8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הפעלת הטרנספורמציה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032" y="1555477"/>
            <a:ext cx="10515600" cy="613638"/>
          </a:xfrm>
        </p:spPr>
        <p:txBody>
          <a:bodyPr/>
          <a:lstStyle/>
          <a:p>
            <a:r>
              <a:rPr lang="he-IL" dirty="0" smtClean="0"/>
              <a:t>נחשב כעת את הערכים החדשים של כל </a:t>
            </a:r>
            <a:r>
              <a:rPr lang="he-IL" dirty="0" err="1" smtClean="0"/>
              <a:t>אוכלוסיה</a:t>
            </a:r>
            <a:r>
              <a:rPr lang="he-IL" dirty="0" smtClean="0"/>
              <a:t> לאחר הטרנספורמציה</a:t>
            </a:r>
            <a:endParaRPr lang="en-US" dirty="0" smtClean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344173" y="2301992"/>
              <a:ext cx="8128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145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6681656"/>
                  </p:ext>
                </p:extLst>
              </p:nvPr>
            </p:nvGraphicFramePr>
            <p:xfrm>
              <a:off x="2344173" y="2301992"/>
              <a:ext cx="8128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52" t="-1538" r="-904511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1538" r="-797761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1504" t="-1538" r="-703759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99254" t="-1538" r="-598507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2256" t="-1538" r="-503008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2256" t="-1538" r="-403008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97761" t="-1538" r="-300000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3008" t="-1538" r="-202256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97015" t="-1538" r="-100746" b="-2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3759" t="-1538" r="-1504" b="-2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0.18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0.47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0.55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0.57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0.70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0.83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0.94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1459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344173" y="3490712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2861017"/>
                  </p:ext>
                </p:extLst>
              </p:nvPr>
            </p:nvGraphicFramePr>
            <p:xfrm>
              <a:off x="2344173" y="3490712"/>
              <a:ext cx="8128000" cy="792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61229100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096872797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73766167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51795823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4204911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52" t="-1515" r="-90451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1515" r="-797761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504" t="-1515" r="-703759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99254" t="-1515" r="-598507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2256" t="-1515" r="-5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2256" t="-1515" r="-4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761" t="-1515" r="-3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3008" t="-1515" r="-2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97015" t="-1515" r="-1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3759" t="-1515" r="-1504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041832" y="5149124"/>
              <a:ext cx="4064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42258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35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45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55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85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1337306"/>
                  </p:ext>
                </p:extLst>
              </p:nvPr>
            </p:nvGraphicFramePr>
            <p:xfrm>
              <a:off x="2041832" y="5149124"/>
              <a:ext cx="4064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660033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000" dirty="0">
                            <a:solidFill>
                              <a:srgbClr val="660033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422584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46" t="-107576" r="-4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04" t="-107576" r="-3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07576" r="-2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2256" t="-107576" r="-1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99254" t="-107576" r="-1493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0.13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1.04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703141" y="5149124"/>
              <a:ext cx="4064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42258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15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25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65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75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0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.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95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-0.67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37566"/>
                  </p:ext>
                </p:extLst>
              </p:nvPr>
            </p:nvGraphicFramePr>
            <p:xfrm>
              <a:off x="6703141" y="5149124"/>
              <a:ext cx="4064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12800">
                      <a:extLst>
                        <a:ext uri="{9D8B030D-6E8A-4147-A177-3AD203B41FA5}">
                          <a16:colId xmlns:a16="http://schemas.microsoft.com/office/drawing/2014/main" val="1392925882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958237871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2070472680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3362011719"/>
                        </a:ext>
                      </a:extLst>
                    </a:gridCol>
                    <a:gridCol w="812800">
                      <a:extLst>
                        <a:ext uri="{9D8B030D-6E8A-4147-A177-3AD203B41FA5}">
                          <a16:colId xmlns:a16="http://schemas.microsoft.com/office/drawing/2014/main" val="139503946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rgbClr val="0070C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000" dirty="0">
                            <a:solidFill>
                              <a:srgbClr val="0070C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422584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746" t="-107576" r="-400000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04" t="-107576" r="-303008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107576" r="-20074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2256" t="-107576" r="-10225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99254" t="-107576" r="-1493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664088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</a:t>
                          </a:r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 smtClean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0.39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0.67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1.64</a:t>
                          </a:r>
                          <a:endParaRPr lang="en-US" sz="20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196204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Down Arrow 3"/>
          <p:cNvSpPr/>
          <p:nvPr/>
        </p:nvSpPr>
        <p:spPr>
          <a:xfrm>
            <a:off x="6113205" y="4500040"/>
            <a:ext cx="589936" cy="4186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3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8366" y="163795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בשלב הבא נוכל לבצע בדיקת השערות בין הערכים החדשים של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ושל </a:t>
                </a:r>
                <a:r>
                  <a:rPr lang="en-US" dirty="0" smtClean="0"/>
                  <a:t>B</a:t>
                </a:r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אמנם הנורמליות מובטחת עבור כלל המדגם, אך לרוב סביר שנורמליות תתקיים גם עבור כל אחד מהמדגמים בנפרד (אם האפקט קטן יחסית), ולכן ניתן עכשיו להשתמש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יתרון של הטרנספורמציה: אם התכונה באמת נורמלית, הטרנספורמציה לא משנה כמעט את הנתונים, ולא מפסידים עוצמה</a:t>
                </a:r>
                <a:endParaRPr lang="en-US" dirty="0" smtClean="0"/>
              </a:p>
              <a:p>
                <a:r>
                  <a:rPr lang="he-IL" dirty="0" smtClean="0"/>
                  <a:t>אבל לא היינו חייבים להניח שום דבר על ההתפלגות המקורית של הנתונים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366" y="1637950"/>
                <a:ext cx="10515600" cy="4351338"/>
              </a:xfrm>
              <a:blipFill>
                <a:blip r:embed="rId2"/>
                <a:stretch>
                  <a:fillRect l="-580" t="-1823" r="-812" b="-1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2159819" y="2356760"/>
          <a:ext cx="40640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39292588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5823787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7047268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6201171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39503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660033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000" dirty="0">
                        <a:solidFill>
                          <a:srgbClr val="660033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22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-1.64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-0.39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0.13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1.04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6204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6821128" y="2356760"/>
          <a:ext cx="40640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39292588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5823787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7047268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6201171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39503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000" dirty="0">
                        <a:solidFill>
                          <a:srgbClr val="0070C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22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0.39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0.67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1.64</a:t>
                      </a:r>
                      <a:endParaRPr lang="en-US" sz="20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62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54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8" y="1516521"/>
                <a:ext cx="10515600" cy="912047"/>
              </a:xfrm>
            </p:spPr>
            <p:txBody>
              <a:bodyPr>
                <a:normAutofit/>
              </a:bodyPr>
              <a:lstStyle/>
              <a:p>
                <a:r>
                  <a:rPr lang="he-IL" sz="2000" dirty="0" smtClean="0"/>
                  <a:t>מדגם </a:t>
                </a:r>
                <a:r>
                  <a:rPr lang="en-US" sz="2000" dirty="0" smtClean="0"/>
                  <a:t>A</a:t>
                </a:r>
                <a:r>
                  <a:rPr lang="he-IL" sz="2000" dirty="0" smtClean="0"/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he-IL" sz="2000" dirty="0" smtClean="0"/>
                  <a:t> דגימות מתוך התפלגות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sz="2000" dirty="0" smtClean="0"/>
                  <a:t> עם 3 דרגות חופש</a:t>
                </a:r>
              </a:p>
              <a:p>
                <a:r>
                  <a:rPr lang="he-IL" sz="2000" dirty="0" smtClean="0"/>
                  <a:t>מדגם </a:t>
                </a:r>
                <a:r>
                  <a:rPr lang="en-US" sz="2000" dirty="0" smtClean="0"/>
                  <a:t>B</a:t>
                </a:r>
                <a:r>
                  <a:rPr lang="he-IL" sz="2000" dirty="0" smtClean="0"/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he-IL" sz="2000" dirty="0" smtClean="0"/>
                  <a:t> דגימות מתוך התפלגות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sz="2000" dirty="0" smtClean="0"/>
                  <a:t> עם 3 דרגות חופש + 0.5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516521"/>
                <a:ext cx="10515600" cy="912047"/>
              </a:xfrm>
              <a:blipFill>
                <a:blip r:embed="rId2"/>
                <a:stretch>
                  <a:fillRect t="-671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r="9892" b="4247"/>
          <a:stretch/>
        </p:blipFill>
        <p:spPr>
          <a:xfrm>
            <a:off x="3377654" y="2635045"/>
            <a:ext cx="8025962" cy="39950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39098" y="1612960"/>
                <a:ext cx="2369573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לאחר הטרנספורמציה, בדקנו בעזרת מבחן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𝑡</m:t>
                    </m:r>
                  </m:oMath>
                </a14:m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האם התוחלת של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B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גדולה מזו של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A</a:t>
                </a:r>
                <a:r>
                  <a:rPr lang="he-IL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 – קיבלנו </a:t>
                </a:r>
                <a:r>
                  <a: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P-value=0.005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98" y="1612960"/>
                <a:ext cx="2369573" cy="1631216"/>
              </a:xfrm>
              <a:prstGeom prst="rect">
                <a:avLst/>
              </a:prstGeom>
              <a:blipFill>
                <a:blip r:embed="rId4"/>
                <a:stretch>
                  <a:fillRect l="-514" t="-2622" r="-2571" b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620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/>
              <a:t>נושאים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54172"/>
            <a:ext cx="10578737" cy="4563747"/>
          </a:xfrm>
        </p:spPr>
        <p:txBody>
          <a:bodyPr>
            <a:normAutofit/>
          </a:bodyPr>
          <a:lstStyle/>
          <a:p>
            <a:r>
              <a:rPr lang="he-IL" dirty="0"/>
              <a:t>בדיקת השערות על תכונות לא נורמליות</a:t>
            </a:r>
          </a:p>
          <a:p>
            <a:pPr lvl="1"/>
            <a:r>
              <a:rPr lang="he-IL" dirty="0" smtClean="0"/>
              <a:t>מבוא: מה עושים כאשר ההתפלגות אינה נורמלית?</a:t>
            </a:r>
          </a:p>
          <a:p>
            <a:pPr lvl="1"/>
            <a:r>
              <a:rPr lang="he-IL" dirty="0" smtClean="0"/>
              <a:t>כיצד מזהים התפלגות לא נורמלית?</a:t>
            </a:r>
          </a:p>
          <a:p>
            <a:pPr lvl="1"/>
            <a:r>
              <a:rPr lang="he-IL" dirty="0" smtClean="0"/>
              <a:t>טרנספורמציות</a:t>
            </a:r>
          </a:p>
          <a:p>
            <a:pPr lvl="1"/>
            <a:r>
              <a:rPr lang="he-IL" dirty="0" smtClean="0"/>
              <a:t>מבוא למבחנים אי-פרמטריים:</a:t>
            </a:r>
            <a:r>
              <a:rPr lang="en-US" dirty="0" smtClean="0"/>
              <a:t> </a:t>
            </a:r>
            <a:r>
              <a:rPr lang="he-IL" dirty="0" smtClean="0"/>
              <a:t>מבחן הסימן</a:t>
            </a:r>
          </a:p>
          <a:p>
            <a:pPr lvl="1"/>
            <a:r>
              <a:rPr lang="he-IL" dirty="0" smtClean="0"/>
              <a:t>מבחן </a:t>
            </a:r>
            <a:r>
              <a:rPr lang="he-IL" dirty="0" err="1" smtClean="0"/>
              <a:t>וילקוקסון</a:t>
            </a:r>
            <a:r>
              <a:rPr lang="he-IL" dirty="0" smtClean="0"/>
              <a:t> למדגמים מזווגים</a:t>
            </a:r>
          </a:p>
          <a:p>
            <a:pPr lvl="1"/>
            <a:r>
              <a:rPr lang="he-IL" dirty="0" smtClean="0">
                <a:solidFill>
                  <a:srgbClr val="0033CC"/>
                </a:solidFill>
              </a:rPr>
              <a:t>מבחני תמורות</a:t>
            </a:r>
            <a:endParaRPr lang="he-IL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35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מבוא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0033CC"/>
                </a:solidFill>
              </a:rPr>
              <a:t>מבחן תמורות</a:t>
            </a:r>
            <a:r>
              <a:rPr lang="he-IL" dirty="0" smtClean="0"/>
              <a:t> (</a:t>
            </a:r>
            <a:r>
              <a:rPr lang="en-US" dirty="0" smtClean="0"/>
              <a:t>permutation test</a:t>
            </a:r>
            <a:r>
              <a:rPr lang="he-IL" dirty="0" smtClean="0"/>
              <a:t>) מאפשר לנו לחשב </a:t>
            </a:r>
            <a:r>
              <a:rPr lang="en-US" dirty="0" smtClean="0"/>
              <a:t>P-value</a:t>
            </a:r>
            <a:r>
              <a:rPr lang="he-IL" dirty="0" smtClean="0"/>
              <a:t> מדויק כאשר ההתפלגות </a:t>
            </a:r>
            <a:r>
              <a:rPr lang="he-IL" dirty="0" err="1" smtClean="0"/>
              <a:t>באוכלוסיה</a:t>
            </a:r>
            <a:r>
              <a:rPr lang="he-IL" dirty="0" smtClean="0"/>
              <a:t> אינה ידועה, או באופן כללי כאשר התפלגות הסטטיסטי אינה ידועה</a:t>
            </a:r>
          </a:p>
          <a:p>
            <a:r>
              <a:rPr lang="he-IL" sz="2000" dirty="0" smtClean="0"/>
              <a:t>למשל, סטטיסטי יכול להיות הערך המקסימלי במדגם, החציון, אחוז מעל ערך מסוים, וכו'</a:t>
            </a:r>
          </a:p>
          <a:p>
            <a:endParaRPr lang="he-IL" dirty="0" smtClean="0"/>
          </a:p>
          <a:p>
            <a:r>
              <a:rPr lang="he-IL" dirty="0" smtClean="0"/>
              <a:t>נתמקד בהשוואה של שתי אוכלוסיות, </a:t>
            </a:r>
            <a:r>
              <a:rPr lang="en-US" dirty="0" smtClean="0"/>
              <a:t>A</a:t>
            </a:r>
            <a:r>
              <a:rPr lang="he-IL" dirty="0" smtClean="0"/>
              <a:t> ו- </a:t>
            </a:r>
            <a:r>
              <a:rPr lang="en-US" dirty="0" smtClean="0"/>
              <a:t>B</a:t>
            </a:r>
            <a:endParaRPr lang="he-IL" dirty="0" smtClean="0"/>
          </a:p>
          <a:p>
            <a:r>
              <a:rPr lang="he-IL" dirty="0" smtClean="0"/>
              <a:t>האוכלוסיות יכולות להיות מקרים (חולים) וביקורות (</a:t>
            </a:r>
            <a:r>
              <a:rPr lang="en-US" dirty="0" smtClean="0"/>
              <a:t>cases/controls</a:t>
            </a:r>
            <a:r>
              <a:rPr lang="he-IL" dirty="0" smtClean="0"/>
              <a:t>)</a:t>
            </a:r>
          </a:p>
          <a:p>
            <a:r>
              <a:rPr lang="he-IL" dirty="0" smtClean="0"/>
              <a:t>או קבוצת טיפול לעומת קבוצה ללא טיפול/פלצבו</a:t>
            </a:r>
          </a:p>
        </p:txBody>
      </p:sp>
    </p:spTree>
    <p:extLst>
      <p:ext uri="{BB962C8B-B14F-4D97-AF65-F5344CB8AC3E}">
        <p14:creationId xmlns:p14="http://schemas.microsoft.com/office/powerpoint/2010/main" val="31034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מבוא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80315"/>
            <a:ext cx="10515600" cy="3822395"/>
          </a:xfrm>
        </p:spPr>
        <p:txBody>
          <a:bodyPr/>
          <a:lstStyle/>
          <a:p>
            <a:r>
              <a:rPr lang="he-IL" dirty="0" smtClean="0">
                <a:solidFill>
                  <a:srgbClr val="0033CC"/>
                </a:solidFill>
              </a:rPr>
              <a:t>השערת האפס</a:t>
            </a:r>
            <a:r>
              <a:rPr lang="he-IL" dirty="0" smtClean="0"/>
              <a:t>:</a:t>
            </a:r>
            <a:r>
              <a:rPr lang="he-IL" dirty="0"/>
              <a:t> </a:t>
            </a:r>
            <a:r>
              <a:rPr lang="he-IL" dirty="0" smtClean="0"/>
              <a:t>כל </a:t>
            </a:r>
            <a:r>
              <a:rPr lang="he-IL" dirty="0"/>
              <a:t>התצפיות מגיעות </a:t>
            </a:r>
            <a:r>
              <a:rPr lang="he-IL" dirty="0" smtClean="0"/>
              <a:t>מאותה התפלגות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ההשערה האלטרנטיבית</a:t>
            </a:r>
            <a:r>
              <a:rPr lang="he-IL" dirty="0" smtClean="0"/>
              <a:t>: להתפלגות של </a:t>
            </a:r>
            <a:r>
              <a:rPr lang="he-IL" dirty="0" err="1" smtClean="0"/>
              <a:t>אוכלוסיה</a:t>
            </a:r>
            <a:r>
              <a:rPr lang="he-IL" dirty="0" smtClean="0"/>
              <a:t> </a:t>
            </a:r>
            <a:r>
              <a:rPr lang="en-US" dirty="0" smtClean="0"/>
              <a:t>A</a:t>
            </a:r>
            <a:r>
              <a:rPr lang="he-IL" dirty="0" smtClean="0"/>
              <a:t> ערכים "גדולים" יותר</a:t>
            </a:r>
          </a:p>
          <a:p>
            <a:endParaRPr lang="he-IL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he-IL" dirty="0" smtClean="0">
                <a:sym typeface="Wingdings" panose="05000000000000000000" pitchFamily="2" charset="2"/>
              </a:rPr>
              <a:t> תחת </a:t>
            </a:r>
            <a:r>
              <a:rPr lang="en-US" dirty="0" smtClean="0">
                <a:sym typeface="Wingdings" panose="05000000000000000000" pitchFamily="2" charset="2"/>
              </a:rPr>
              <a:t>H</a:t>
            </a:r>
            <a:r>
              <a:rPr lang="en-US" baseline="-25000" dirty="0" smtClean="0">
                <a:sym typeface="Wingdings" panose="05000000000000000000" pitchFamily="2" charset="2"/>
              </a:rPr>
              <a:t>0</a:t>
            </a:r>
            <a:r>
              <a:rPr lang="he-IL" dirty="0" smtClean="0">
                <a:sym typeface="Wingdings" panose="05000000000000000000" pitchFamily="2" charset="2"/>
              </a:rPr>
              <a:t>, </a:t>
            </a:r>
            <a:r>
              <a:rPr lang="he-IL" dirty="0" err="1" smtClean="0"/>
              <a:t>האוכלוסיה</a:t>
            </a:r>
            <a:r>
              <a:rPr lang="he-IL" dirty="0" smtClean="0"/>
              <a:t> ממנה מגיעה התצפית לא משפיעה על</a:t>
            </a:r>
            <a:r>
              <a:rPr lang="en-US" dirty="0" smtClean="0"/>
              <a:t> </a:t>
            </a:r>
            <a:r>
              <a:rPr lang="he-IL" dirty="0" smtClean="0"/>
              <a:t>ההתפלגות של התצפית</a:t>
            </a:r>
          </a:p>
          <a:p>
            <a:pPr marL="0" indent="0">
              <a:buNone/>
            </a:pPr>
            <a:endParaRPr lang="he-IL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he-IL" dirty="0" smtClean="0">
                <a:sym typeface="Wingdings" panose="05000000000000000000" pitchFamily="2" charset="2"/>
              </a:rPr>
              <a:t> </a:t>
            </a:r>
            <a:r>
              <a:rPr lang="he-IL" dirty="0" smtClean="0">
                <a:solidFill>
                  <a:srgbClr val="0033CC"/>
                </a:solidFill>
                <a:sym typeface="Wingdings" panose="05000000000000000000" pitchFamily="2" charset="2"/>
              </a:rPr>
              <a:t>אין קשר בין </a:t>
            </a:r>
            <a:r>
              <a:rPr lang="he-IL" dirty="0" err="1" smtClean="0">
                <a:solidFill>
                  <a:srgbClr val="0033CC"/>
                </a:solidFill>
                <a:sym typeface="Wingdings" panose="05000000000000000000" pitchFamily="2" charset="2"/>
              </a:rPr>
              <a:t>האוכלוסיה</a:t>
            </a:r>
            <a:r>
              <a:rPr lang="he-IL" dirty="0" smtClean="0">
                <a:solidFill>
                  <a:srgbClr val="0033CC"/>
                </a:solidFill>
                <a:sym typeface="Wingdings" panose="05000000000000000000" pitchFamily="2" charset="2"/>
              </a:rPr>
              <a:t> ממנה מגיעה התצפית לבין הערך שלה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2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8368" y="170333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שיש לנו שתי אוכלוסיות (</a:t>
                </a:r>
                <a:r>
                  <a:rPr lang="en-US" dirty="0" smtClean="0"/>
                  <a:t>A</a:t>
                </a:r>
                <a:r>
                  <a:rPr lang="he-IL" dirty="0" smtClean="0"/>
                  <a:t>: טיפול, </a:t>
                </a:r>
                <a:r>
                  <a:rPr lang="en-US" dirty="0" smtClean="0"/>
                  <a:t>B</a:t>
                </a:r>
                <a:r>
                  <a:rPr lang="he-IL" dirty="0" smtClean="0"/>
                  <a:t>: ללא טיפול) ומדגם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he-IL" dirty="0" smtClean="0"/>
                  <a:t> מכל </a:t>
                </a:r>
                <a:r>
                  <a:rPr lang="he-IL" dirty="0" err="1" smtClean="0"/>
                  <a:t>אוכלוסיה</a:t>
                </a:r>
                <a:endParaRPr lang="he-IL" dirty="0" smtClean="0"/>
              </a:p>
              <a:p>
                <a:r>
                  <a:rPr lang="he-IL" dirty="0" smtClean="0"/>
                  <a:t>התצפית היא זמן ההישרדות</a:t>
                </a:r>
              </a:p>
              <a:p>
                <a:endParaRPr lang="en-US" dirty="0" smtClean="0"/>
              </a:p>
              <a:p>
                <a:r>
                  <a:rPr lang="he-IL" dirty="0" smtClean="0"/>
                  <a:t>השערת האפס: אין ההבדל בין ההתפלגויות של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ו- </a:t>
                </a:r>
                <a:r>
                  <a:rPr lang="en-US" dirty="0" smtClean="0"/>
                  <a:t>B</a:t>
                </a:r>
                <a:r>
                  <a:rPr lang="he-IL" dirty="0" smtClean="0"/>
                  <a:t> (כלומר הטיפול לא משפיע)</a:t>
                </a:r>
              </a:p>
              <a:p>
                <a:r>
                  <a:rPr lang="he-IL" dirty="0" smtClean="0"/>
                  <a:t>השערת המחקר: להתפלגות של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ערכים גדולים יותר (כלומר הטיפול עוזר)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368" y="1703334"/>
                <a:ext cx="10515600" cy="4351338"/>
              </a:xfrm>
              <a:blipFill>
                <a:blip r:embed="rId2"/>
                <a:stretch>
                  <a:fillRect l="-464" t="-16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991055" y="4801511"/>
            <a:ext cx="1962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ללא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46458" y="4802662"/>
            <a:ext cx="147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A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2320086" y="5416404"/>
          <a:ext cx="812800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1389541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977792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246756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9972402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20850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982336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546186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772763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78088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8384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044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29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93839" y="1785174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נניח שהסטטיסטי שלנו הוא הפרש ממוצעי המדגמים: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השערת האפס נכונה, נצפה לערך קרוב לאפס</a:t>
                </a:r>
              </a:p>
              <a:p>
                <a:r>
                  <a:rPr lang="he-IL" dirty="0" smtClean="0"/>
                  <a:t>אם השערת המחקר נכונה, נצפה לערך חיובי גדול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3839" y="1785174"/>
                <a:ext cx="10515600" cy="4351338"/>
              </a:xfrm>
              <a:blipFill>
                <a:blip r:embed="rId2"/>
                <a:stretch>
                  <a:fillRect t="-182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702968" y="5175137"/>
            <a:ext cx="1962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ללא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58371" y="5176288"/>
            <a:ext cx="147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A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2031999" y="5790030"/>
          <a:ext cx="812800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1389541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977792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246756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9972402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20850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982336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546186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772763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78088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8384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04477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8211" y="3047836"/>
                <a:ext cx="5090998" cy="1283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ה- </a:t>
                </a:r>
                <a:r>
                  <a:rPr lang="en-US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P-value</a:t>
                </a: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 הוא ההסתברות לקבל ערך כפי שקיבלנו במדגם או קיצוני יותר</a:t>
                </a:r>
              </a:p>
              <a:p>
                <a:pPr marL="342900" indent="-342900" algn="r" rtl="1">
                  <a:buFont typeface="Arial" panose="020B0604020202020204" pitchFamily="34" charset="0"/>
                  <a:buChar char="•"/>
                </a:pPr>
                <a:r>
                  <a:rPr lang="he-IL" sz="2400" dirty="0">
                    <a:latin typeface="David" panose="020E0502060401010101" pitchFamily="34" charset="-79"/>
                    <a:cs typeface="David" panose="020E0502060401010101" pitchFamily="34" charset="-79"/>
                  </a:rPr>
                  <a:t>כלומר,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11" y="3047836"/>
                <a:ext cx="5090998" cy="1283749"/>
              </a:xfrm>
              <a:prstGeom prst="rect">
                <a:avLst/>
              </a:prstGeom>
              <a:blipFill>
                <a:blip r:embed="rId3"/>
                <a:stretch>
                  <a:fillRect t="-3791" r="-1796" b="-8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542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איך נחשב את ההסתברות?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1533" y="1454647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מה המשמעות של ההסתברות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</m:oMath>
                </a14:m>
                <a:r>
                  <a:rPr lang="he-IL" dirty="0" smtClean="0"/>
                  <a:t>?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r>
                  <a:rPr lang="he-IL" dirty="0" smtClean="0"/>
                  <a:t> הוא משתנה מקרי המקבל ערך שונה בכל מדגם</a:t>
                </a:r>
              </a:p>
              <a:p>
                <a:r>
                  <a:rPr lang="he-IL" dirty="0" smtClean="0"/>
                  <a:t>אם היינו יכולים להגריל מחדש מדגמים תחת השערת האפס, ההסתברות הרצויה היא אחוז המדגמים בהם נקבל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אבל איך נגריל מחדש?</a:t>
                </a:r>
                <a:endParaRPr lang="he-IL" dirty="0"/>
              </a:p>
              <a:p>
                <a:endParaRPr lang="he-IL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533" y="1454647"/>
                <a:ext cx="10515600" cy="4351338"/>
              </a:xfrm>
              <a:blipFill>
                <a:blip r:embed="rId2"/>
                <a:stretch>
                  <a:fillRect t="-4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7246374" y="5522728"/>
            <a:ext cx="1962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ללא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47932" y="5522729"/>
            <a:ext cx="147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A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661649" y="3146323"/>
            <a:ext cx="3451121" cy="2251269"/>
            <a:chOff x="6395920" y="4270308"/>
            <a:chExt cx="4132211" cy="235446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95920" y="4780118"/>
              <a:ext cx="3329561" cy="1524000"/>
            </a:xfrm>
            <a:prstGeom prst="rect">
              <a:avLst/>
            </a:prstGeom>
          </p:spPr>
        </p:pic>
        <p:cxnSp>
          <p:nvCxnSpPr>
            <p:cNvPr id="36" name="Straight Arrow Connector 35"/>
            <p:cNvCxnSpPr/>
            <p:nvPr/>
          </p:nvCxnSpPr>
          <p:spPr>
            <a:xfrm flipH="1" flipV="1">
              <a:off x="6504372" y="4541893"/>
              <a:ext cx="0" cy="16459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6504372" y="4270308"/>
                  <a:ext cx="996201" cy="490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David" panose="020E0502060401010101" pitchFamily="34" charset="-79"/>
                                  </a:rPr>
                                  <m:t>𝐷</m:t>
                                </m:r>
                              </m:e>
                            </m:bar>
                          </m:e>
                        </m:d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4372" y="4270308"/>
                  <a:ext cx="996201" cy="49079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196276" y="5945690"/>
                  <a:ext cx="1331855" cy="464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David" panose="020E0502060401010101" pitchFamily="34" charset="-79"/>
                              </a:rPr>
                              <m:t>𝐷</m:t>
                            </m:r>
                          </m:e>
                        </m:bar>
                      </m:oMath>
                    </m:oMathPara>
                  </a14:m>
                  <a:endParaRPr lang="en-US" sz="2000" dirty="0" smtClean="0">
                    <a:latin typeface="David" panose="020E0502060401010101" pitchFamily="34" charset="-79"/>
                    <a:cs typeface="David" panose="020E0502060401010101" pitchFamily="34" charset="-79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96276" y="5945690"/>
                  <a:ext cx="1331855" cy="46447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TextBox 38"/>
            <p:cNvSpPr txBox="1"/>
            <p:nvPr/>
          </p:nvSpPr>
          <p:spPr>
            <a:xfrm>
              <a:off x="8393626" y="6196983"/>
              <a:ext cx="726103" cy="427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1.8</a:t>
              </a:r>
            </a:p>
          </p:txBody>
        </p:sp>
      </p:grpSp>
      <p:graphicFrame>
        <p:nvGraphicFramePr>
          <p:cNvPr id="33" name="Table 32"/>
          <p:cNvGraphicFramePr>
            <a:graphicFrameLocks noGrp="1"/>
          </p:cNvGraphicFramePr>
          <p:nvPr>
            <p:extLst/>
          </p:nvPr>
        </p:nvGraphicFramePr>
        <p:xfrm>
          <a:off x="2585557" y="5992897"/>
          <a:ext cx="812800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1389541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977792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246756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9972402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20850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982336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546186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772763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78088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8384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044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30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נגריל מחדש?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83134"/>
            <a:ext cx="10515600" cy="4351338"/>
          </a:xfrm>
        </p:spPr>
        <p:txBody>
          <a:bodyPr/>
          <a:lstStyle/>
          <a:p>
            <a:r>
              <a:rPr lang="he-IL" dirty="0" smtClean="0"/>
              <a:t>תחת השערת האפס, אין משמעות </a:t>
            </a:r>
            <a:r>
              <a:rPr lang="he-IL" dirty="0" err="1" smtClean="0"/>
              <a:t>לאוכלוסיה</a:t>
            </a:r>
            <a:r>
              <a:rPr lang="he-IL" dirty="0" smtClean="0"/>
              <a:t> ממנה מגיעה כל תצפית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רעיון</a:t>
            </a:r>
            <a:r>
              <a:rPr lang="he-IL" dirty="0" smtClean="0"/>
              <a:t>: </a:t>
            </a:r>
            <a:r>
              <a:rPr lang="he-IL" dirty="0" smtClean="0">
                <a:solidFill>
                  <a:srgbClr val="660033"/>
                </a:solidFill>
              </a:rPr>
              <a:t>הגרלה מחדש = החלפה אקראית (</a:t>
            </a:r>
            <a:r>
              <a:rPr lang="he-IL" b="1" dirty="0" smtClean="0">
                <a:solidFill>
                  <a:srgbClr val="660033"/>
                </a:solidFill>
              </a:rPr>
              <a:t>תמורה</a:t>
            </a:r>
            <a:r>
              <a:rPr lang="he-IL" dirty="0" smtClean="0">
                <a:solidFill>
                  <a:srgbClr val="660033"/>
                </a:solidFill>
              </a:rPr>
              <a:t>) של </a:t>
            </a:r>
            <a:r>
              <a:rPr lang="he-IL" dirty="0" err="1" smtClean="0">
                <a:solidFill>
                  <a:srgbClr val="660033"/>
                </a:solidFill>
              </a:rPr>
              <a:t>האוכלוסיה</a:t>
            </a:r>
            <a:r>
              <a:rPr lang="he-IL" dirty="0" smtClean="0">
                <a:solidFill>
                  <a:srgbClr val="660033"/>
                </a:solidFill>
              </a:rPr>
              <a:t> של כל תצפית</a:t>
            </a:r>
            <a:endParaRPr lang="he-IL" dirty="0">
              <a:solidFill>
                <a:srgbClr val="660033"/>
              </a:solidFill>
            </a:endParaRPr>
          </a:p>
          <a:p>
            <a:endParaRPr lang="he-IL" dirty="0" smtClean="0"/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256209" y="2739059"/>
            <a:ext cx="1962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B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ללא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52937" y="2740608"/>
            <a:ext cx="147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A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טיפול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467572" y="3341798"/>
          <a:ext cx="81280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1389541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977792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246756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9972402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20850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982336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546186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772763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78088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8384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04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880814"/>
                  </a:ext>
                </a:extLst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/>
          </p:nvPr>
        </p:nvGraphicFramePr>
        <p:xfrm>
          <a:off x="2467572" y="5324322"/>
          <a:ext cx="81280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1389541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977792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246756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9972402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20850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982336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546186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772763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78088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8384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04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880814"/>
                  </a:ext>
                </a:extLst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>
            <a:off x="6233653" y="4603446"/>
            <a:ext cx="668594" cy="462116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8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שימוש במדגמים החדשים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2906145"/>
                <a:ext cx="10515600" cy="2064774"/>
              </a:xfrm>
            </p:spPr>
            <p:txBody>
              <a:bodyPr/>
              <a:lstStyle/>
              <a:p>
                <a:r>
                  <a:rPr lang="he-IL" dirty="0" smtClean="0"/>
                  <a:t>במדגם החדש,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אם נבצע תמורה אחרת (החלפת סדר האוכלוסיות), נקבל ערך נוסף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endParaRPr lang="he-IL" dirty="0" smtClean="0"/>
              </a:p>
              <a:p>
                <a:r>
                  <a:rPr lang="he-IL" dirty="0" smtClean="0"/>
                  <a:t>נניח שביצענו 100 תמורות, ובכל אחת קיבלנו ערך אחר של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</m:oMath>
                </a14:m>
                <a:endParaRPr lang="he-IL" dirty="0" smtClean="0"/>
              </a:p>
              <a:p>
                <a:r>
                  <a:rPr lang="he-IL" dirty="0" smtClean="0"/>
                  <a:t>ההסתברות הרצויה (ה-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) היא: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2906145"/>
                <a:ext cx="10515600" cy="2064774"/>
              </a:xfrm>
              <a:blipFill>
                <a:blip r:embed="rId2"/>
                <a:stretch>
                  <a:fillRect t="-207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18563" y="5397909"/>
                <a:ext cx="2316147" cy="545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𝑃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David" panose="020E0502060401010101" pitchFamily="34" charset="-79"/>
                                </a:rPr>
                                <m:t>𝐷</m:t>
                              </m:r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David" panose="020E0502060401010101" pitchFamily="34" charset="-79"/>
                            </a:rPr>
                            <m:t>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David" panose="020E0502060401010101" pitchFamily="34" charset="-79"/>
                        </a:rPr>
                        <m:t>=</m:t>
                      </m:r>
                    </m:oMath>
                  </m:oMathPara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563" y="5397909"/>
                <a:ext cx="2316147" cy="5450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37669" y="5043389"/>
                <a:ext cx="3365024" cy="124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מספר תמורות בהן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𝐷</m:t>
                        </m:r>
                      </m:e>
                    </m:ba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David" panose="020E0502060401010101" pitchFamily="34" charset="-79"/>
                      </a:rPr>
                      <m:t>8</m:t>
                    </m:r>
                  </m:oMath>
                </a14:m>
                <a:endParaRPr lang="he-IL" sz="2400" b="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-------------------------------</a:t>
                </a:r>
              </a:p>
              <a:p>
                <a:pPr algn="ct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מספר התמורות הכללי (100)</a:t>
                </a:r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669" y="5043389"/>
                <a:ext cx="3365024" cy="1241430"/>
              </a:xfrm>
              <a:prstGeom prst="rect">
                <a:avLst/>
              </a:prstGeom>
              <a:blipFill>
                <a:blip r:embed="rId4"/>
                <a:stretch>
                  <a:fillRect l="-4529" t="-490" r="-271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2506901" y="1637225"/>
          <a:ext cx="81280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1389541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977792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246756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9972402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20850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982336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546186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772763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78088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8384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4.3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1.4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1.8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4.2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2.9</a:t>
                      </a:r>
                      <a:endParaRPr lang="en-US" sz="24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04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24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880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0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27691" y="1720645"/>
                <a:ext cx="2812026" cy="4532671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/>
                  <a:t>נחשב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ע"י ביצוע </a:t>
                </a:r>
                <a:r>
                  <a:rPr lang="en-US" dirty="0" smtClean="0"/>
                  <a:t>6</a:t>
                </a:r>
                <a:r>
                  <a:rPr lang="he-IL" dirty="0" smtClean="0"/>
                  <a:t> תמורות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מספר התמורות הכולל: 6</a:t>
                </a:r>
              </a:p>
              <a:p>
                <a:r>
                  <a:rPr lang="he-IL" dirty="0" smtClean="0"/>
                  <a:t>מספר התמורות בהן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he-IL" dirty="0" smtClean="0"/>
                  <a:t>: 1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: </a:t>
                </a:r>
                <a:r>
                  <a:rPr lang="en-US" dirty="0" smtClean="0"/>
                  <a:t>1/6=0.17</a:t>
                </a:r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27691" y="1720645"/>
                <a:ext cx="2812026" cy="4532671"/>
              </a:xfrm>
              <a:blipFill>
                <a:blip r:embed="rId2"/>
                <a:stretch>
                  <a:fillRect l="-4121" t="-1747" r="-3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4401891"/>
                  </p:ext>
                </p:extLst>
              </p:nvPr>
            </p:nvGraphicFramePr>
            <p:xfrm>
              <a:off x="485861" y="613141"/>
              <a:ext cx="8350663" cy="598430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77333">
                      <a:extLst>
                        <a:ext uri="{9D8B030D-6E8A-4147-A177-3AD203B41FA5}">
                          <a16:colId xmlns:a16="http://schemas.microsoft.com/office/drawing/2014/main" val="3346461713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2138954102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2097779277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624675639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3997240291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812085014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598233604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2054618630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4077276306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97808811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3183840227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682403101"/>
                        </a:ext>
                      </a:extLst>
                    </a:gridCol>
                  </a:tblGrid>
                  <a:tr h="370840">
                    <a:tc gridSpan="1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ar>
                                  <m:barPr>
                                    <m:pos m:val="top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cs typeface="David" panose="020E0502060401010101" pitchFamily="34" charset="-79"/>
                                      </a:rPr>
                                      <m:t>𝐷</m:t>
                                    </m:r>
                                  </m:e>
                                </m:bar>
                              </m:oMath>
                            </m:oMathPara>
                          </a14:m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8991818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71044770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880814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63992756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37110296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0224657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04033224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80580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3895136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05172576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33564229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17569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422752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4401891"/>
                  </p:ext>
                </p:extLst>
              </p:nvPr>
            </p:nvGraphicFramePr>
            <p:xfrm>
              <a:off x="485861" y="613141"/>
              <a:ext cx="8350663" cy="598430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77333">
                      <a:extLst>
                        <a:ext uri="{9D8B030D-6E8A-4147-A177-3AD203B41FA5}">
                          <a16:colId xmlns:a16="http://schemas.microsoft.com/office/drawing/2014/main" val="3346461713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2138954102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2097779277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624675639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3997240291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812085014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598233604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2054618630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4077276306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97808811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3183840227"/>
                        </a:ext>
                      </a:extLst>
                    </a:gridCol>
                    <a:gridCol w="900000">
                      <a:extLst>
                        <a:ext uri="{9D8B030D-6E8A-4147-A177-3AD203B41FA5}">
                          <a16:colId xmlns:a16="http://schemas.microsoft.com/office/drawing/2014/main" val="2682403101"/>
                        </a:ext>
                      </a:extLst>
                    </a:gridCol>
                  </a:tblGrid>
                  <a:tr h="497904">
                    <a:tc gridSpan="1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BDCDE9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27027" t="-1220" r="-2027" b="-1125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8991818"/>
                      </a:ext>
                    </a:extLst>
                  </a:tr>
                  <a:tr h="45720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0.6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71044770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8880814"/>
                      </a:ext>
                    </a:extLst>
                  </a:tr>
                  <a:tr h="45720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-0.2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63992756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37110296"/>
                      </a:ext>
                    </a:extLst>
                  </a:tr>
                  <a:tr h="45720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02246571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04033224"/>
                      </a:ext>
                    </a:extLst>
                  </a:tr>
                  <a:tr h="45720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2.12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80580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3895136"/>
                      </a:ext>
                    </a:extLst>
                  </a:tr>
                  <a:tr h="45720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-1.4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05172576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33564229"/>
                      </a:ext>
                    </a:extLst>
                  </a:tr>
                  <a:tr h="457200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4.3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6.2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5.4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3.2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1.4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1.8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FFABA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4.2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2.9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BDCDE9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1.56</a:t>
                          </a:r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175694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rgbClr val="960000"/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B</a:t>
                          </a:r>
                          <a:endParaRPr lang="en-US" sz="2400" b="1" dirty="0">
                            <a:solidFill>
                              <a:srgbClr val="960000"/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David" panose="020E0502060401010101" pitchFamily="34" charset="-79"/>
                              <a:cs typeface="David" panose="020E0502060401010101" pitchFamily="34" charset="-79"/>
                            </a:rPr>
                            <a:t>A</a:t>
                          </a:r>
                          <a:endParaRPr lang="en-US" sz="2400" b="1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David" panose="020E0502060401010101" pitchFamily="34" charset="-79"/>
                            <a:cs typeface="David" panose="020E0502060401010101" pitchFamily="34" charset="-79"/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422752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8"/>
          <p:cNvSpPr/>
          <p:nvPr/>
        </p:nvSpPr>
        <p:spPr>
          <a:xfrm>
            <a:off x="404526" y="5691327"/>
            <a:ext cx="8441830" cy="98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40277" y="4775375"/>
            <a:ext cx="8441830" cy="98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9" y="3856062"/>
            <a:ext cx="8441830" cy="98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4189" y="2938430"/>
            <a:ext cx="8441830" cy="98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4526" y="2038781"/>
            <a:ext cx="8441830" cy="98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3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 מלא של הדוגמא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2"/>
                <a:ext cx="10515600" cy="4589311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מקודם ביצענו רק 6 תמורות</a:t>
                </a:r>
                <a:endParaRPr lang="en-US" dirty="0" smtClean="0"/>
              </a:p>
              <a:p>
                <a:r>
                  <a:rPr lang="he-IL" dirty="0" smtClean="0"/>
                  <a:t>כלומר,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האפשריים היו רק </a:t>
                </a:r>
                <a:r>
                  <a:rPr lang="en-US" dirty="0" smtClean="0"/>
                  <a:t>0, 1/6, 2/6, 3/6, 4/6, 5/6, ,1</a:t>
                </a:r>
                <a:endParaRPr lang="he-IL" dirty="0" smtClean="0"/>
              </a:p>
              <a:p>
                <a:r>
                  <a:rPr lang="he-IL" dirty="0" smtClean="0"/>
                  <a:t>זה קירוב מאד לא מדויק של ההסתברות</a:t>
                </a:r>
              </a:p>
              <a:p>
                <a:endParaRPr lang="he-IL" dirty="0"/>
              </a:p>
              <a:p>
                <a:r>
                  <a:rPr lang="he-IL" dirty="0" smtClean="0"/>
                  <a:t>כדי לקבל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יותר במדויק, נחשב את כל התמורות האפשריות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מספר התמורות הוא מספר האפשרויות לבחור את המיקום של התצפיות של </a:t>
                </a:r>
                <a:r>
                  <a:rPr lang="en-US" dirty="0" smtClean="0"/>
                  <a:t>A</a:t>
                </a:r>
                <a:endParaRPr lang="he-IL" dirty="0" smtClean="0"/>
              </a:p>
              <a:p>
                <a:r>
                  <a:rPr lang="he-IL" dirty="0" smtClean="0"/>
                  <a:t>כלומר, מספר האפשרויות לבחור 5 מיקומים מתוך 10, או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252</m:t>
                    </m:r>
                  </m:oMath>
                </a14:m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אם מחשבים את כל 252 התמורות, מקבלים שבדיוק ב- 7 תמורות,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הוא </a:t>
                </a:r>
                <a:r>
                  <a:rPr lang="en-US" dirty="0" smtClean="0"/>
                  <a:t>7/252=0.03</a:t>
                </a:r>
                <a:endParaRPr lang="he-IL" dirty="0" smtClean="0"/>
              </a:p>
              <a:p>
                <a:r>
                  <a:rPr lang="he-IL" dirty="0" smtClean="0"/>
                  <a:t>נדחה את השערת האפס ברמת מובהקות של 0.05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2"/>
                <a:ext cx="10515600" cy="4589311"/>
              </a:xfrm>
              <a:blipFill>
                <a:blip r:embed="rId2"/>
                <a:stretch>
                  <a:fillRect t="-2523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25191" y="5670456"/>
          <a:ext cx="396815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815">
                  <a:extLst>
                    <a:ext uri="{9D8B030D-6E8A-4147-A177-3AD203B41FA5}">
                      <a16:colId xmlns:a16="http://schemas.microsoft.com/office/drawing/2014/main" val="2138954102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09777927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624675639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997240291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81208501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59823360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054618630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4077276306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97808811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183840227"/>
                    </a:ext>
                  </a:extLst>
                </a:gridCol>
              </a:tblGrid>
              <a:tr h="32505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6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7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8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9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BDC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10</a:t>
                      </a:r>
                      <a:endParaRPr lang="en-US" sz="1800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FFA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044770"/>
                  </a:ext>
                </a:extLst>
              </a:tr>
              <a:tr h="32505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18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18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18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18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18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18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18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18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A</a:t>
                      </a:r>
                      <a:endParaRPr lang="en-US" sz="18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B</a:t>
                      </a:r>
                      <a:endParaRPr lang="en-US" sz="1800" b="1" dirty="0">
                        <a:solidFill>
                          <a:srgbClr val="96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880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52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התפלגות הסטטיסטי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93502"/>
            <a:ext cx="10301748" cy="995183"/>
          </a:xfrm>
        </p:spPr>
        <p:txBody>
          <a:bodyPr/>
          <a:lstStyle/>
          <a:p>
            <a:r>
              <a:rPr lang="he-IL" dirty="0" smtClean="0"/>
              <a:t>לרוב מציגים את תוצאות מבחן התמורות גם באופן גרפי, ע"י התפלגות הסטטיסטי על פני כל התמורות שנבדקו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081799"/>
            <a:ext cx="6747382" cy="337369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6681402" y="3691786"/>
            <a:ext cx="1617024" cy="634408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52619" y="2981724"/>
            <a:ext cx="2690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הסטטיסטי עבור הנתונים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האמיתיים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l"/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9651" y="3778157"/>
            <a:ext cx="534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1.8</a:t>
            </a:r>
          </a:p>
        </p:txBody>
      </p:sp>
      <p:cxnSp>
        <p:nvCxnSpPr>
          <p:cNvPr id="12" name="Straight Connector 11"/>
          <p:cNvCxnSpPr>
            <a:stCxn id="13" idx="1"/>
          </p:cNvCxnSpPr>
          <p:nvPr/>
        </p:nvCxnSpPr>
        <p:spPr>
          <a:xfrm flipH="1">
            <a:off x="7010783" y="4991044"/>
            <a:ext cx="1617023" cy="374974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627806" y="4021548"/>
            <a:ext cx="2444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P-value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ההסתברות להיות כמו הסטטיסטי או קיצוני יותר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l"/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080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84670"/>
                <a:ext cx="10515600" cy="482763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מספר התמורות האפשריות הוא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he-IL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he-IL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 smtClean="0"/>
                  <a:t>, כלומר גדל במהירות רבה מאד עם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184756</a:t>
                </a:r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he-IL" dirty="0"/>
                  <a:t>, </a:t>
                </a:r>
                <a:r>
                  <a:rPr lang="he-IL" dirty="0" smtClean="0"/>
                  <a:t>137846528820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</m:oMath>
                </a14:m>
                <a:r>
                  <a:rPr lang="he-IL" dirty="0" smtClean="0"/>
                  <a:t>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endParaRPr lang="en-US" dirty="0"/>
              </a:p>
              <a:p>
                <a:r>
                  <a:rPr lang="he-IL" dirty="0" smtClean="0"/>
                  <a:t>מה עושים כאשר מספר התמורות האפשריות גדול מאד?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קובעים מספר מסוים של תמורות לפי כוח החישוב – נניח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he-IL" dirty="0" smtClean="0"/>
                  <a:t>בוחרים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dirty="0" smtClean="0"/>
                  <a:t> תמורות אקראיות, ומחשבים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בהתאם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באף תמורה לא קיבלנו סטטיסטי שווה או קיצוני לערך </a:t>
                </a:r>
                <a:r>
                  <a:rPr lang="he-IL" dirty="0" err="1" smtClean="0"/>
                  <a:t>האמיתי</a:t>
                </a:r>
                <a:r>
                  <a:rPr lang="he-IL" dirty="0" smtClean="0"/>
                  <a:t>, נאמר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he-IL" dirty="0" smtClean="0"/>
                  <a:t>, נאמר כי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קטן מ-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/>
                  <a:t>ניתן כרגיל ליישם מבחן חד-צדדי או </a:t>
                </a:r>
                <a:r>
                  <a:rPr lang="he-IL" dirty="0" smtClean="0"/>
                  <a:t>דו-צדדי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84670"/>
                <a:ext cx="10515600" cy="4827639"/>
              </a:xfrm>
              <a:blipFill>
                <a:blip r:embed="rId2"/>
                <a:stretch>
                  <a:fillRect t="-139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43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37186" y="1575514"/>
                <a:ext cx="9936331" cy="473679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dirty="0" smtClean="0"/>
                  <a:t>אוכלוסיה </a:t>
                </a:r>
                <a:r>
                  <a:rPr lang="en-US" dirty="0" smtClean="0"/>
                  <a:t>A</a:t>
                </a:r>
                <a:r>
                  <a:rPr lang="he-IL" dirty="0" smtClean="0"/>
                  <a:t>: התפלגות נורמלית עם תוחלת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he-IL" dirty="0" smtClean="0"/>
                  <a:t> ושונות 1</a:t>
                </a:r>
              </a:p>
              <a:p>
                <a:r>
                  <a:rPr lang="he-IL" dirty="0" err="1" smtClean="0"/>
                  <a:t>אוכלוסיה</a:t>
                </a:r>
                <a:r>
                  <a:rPr lang="he-IL" dirty="0" smtClean="0"/>
                  <a:t> </a:t>
                </a:r>
                <a:r>
                  <a:rPr lang="en-US" dirty="0" smtClean="0"/>
                  <a:t>B</a:t>
                </a:r>
                <a:r>
                  <a:rPr lang="he-IL" dirty="0" smtClean="0"/>
                  <a:t>: התפלגות נורמלית עם תוחלת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dirty="0" smtClean="0"/>
                  <a:t> ושונות 1</a:t>
                </a:r>
              </a:p>
              <a:p>
                <a:endParaRPr lang="he-IL" dirty="0"/>
              </a:p>
              <a:p>
                <a:r>
                  <a:rPr lang="he-IL" dirty="0" smtClean="0"/>
                  <a:t>השערת האפס: ל- </a:t>
                </a:r>
                <a:r>
                  <a:rPr lang="en-US" dirty="0" smtClean="0"/>
                  <a:t>A</a:t>
                </a:r>
                <a:r>
                  <a:rPr lang="he-IL" dirty="0" smtClean="0"/>
                  <a:t> ו- </a:t>
                </a:r>
                <a:r>
                  <a:rPr lang="en-US" dirty="0" smtClean="0"/>
                  <a:t>B</a:t>
                </a:r>
                <a:r>
                  <a:rPr lang="he-IL" dirty="0" smtClean="0"/>
                  <a:t> התפלגויות שוות</a:t>
                </a:r>
              </a:p>
              <a:p>
                <a:r>
                  <a:rPr lang="he-IL" dirty="0" smtClean="0"/>
                  <a:t>ההשערה האלטרנטיבית: ל- </a:t>
                </a:r>
                <a:r>
                  <a:rPr lang="en-US" dirty="0" smtClean="0"/>
                  <a:t>A</a:t>
                </a:r>
                <a:r>
                  <a:rPr lang="he-IL" dirty="0"/>
                  <a:t> </a:t>
                </a:r>
                <a:r>
                  <a:rPr lang="he-IL" dirty="0" smtClean="0"/>
                  <a:t>התפלגות עם ערכים גדולים יותר</a:t>
                </a:r>
              </a:p>
              <a:p>
                <a:r>
                  <a:rPr lang="he-IL" dirty="0" smtClean="0"/>
                  <a:t>הגרלנו מדגם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/>
                  <a:t> מכל </a:t>
                </a:r>
                <a:r>
                  <a:rPr lang="he-IL" dirty="0" err="1" smtClean="0"/>
                  <a:t>אוכלוסיה</a:t>
                </a:r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ניתן להשתמש במבחן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לשתי אוכלוסיות עם שונות ידועה</a:t>
                </a:r>
              </a:p>
              <a:p>
                <a:r>
                  <a:rPr lang="he-IL" dirty="0"/>
                  <a:t>הסטטיסטי יהיה כרגיל ההפרש בין ממוצע המדגמים</a:t>
                </a:r>
                <a:endParaRPr lang="en-US" dirty="0"/>
              </a:p>
              <a:p>
                <a:r>
                  <a:rPr lang="he-IL" dirty="0" smtClean="0"/>
                  <a:t>קיבלנו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166</m:t>
                    </m:r>
                  </m:oMath>
                </a14:m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מה נקבל במבחן תמורות?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37186" y="1575514"/>
                <a:ext cx="9936331" cy="4736796"/>
              </a:xfrm>
              <a:blipFill>
                <a:blip r:embed="rId2"/>
                <a:stretch>
                  <a:fillRect t="-1931" r="-798" b="-2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108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בחרנו באקראי </a:t>
                </a:r>
                <a:r>
                  <a:rPr lang="en-US" dirty="0" smtClean="0"/>
                  <a:t>10,000</a:t>
                </a:r>
                <a:r>
                  <a:rPr lang="he-IL" dirty="0" smtClean="0"/>
                  <a:t> תמורות</a:t>
                </a:r>
              </a:p>
              <a:p>
                <a:r>
                  <a:rPr lang="he-IL" dirty="0" smtClean="0"/>
                  <a:t>מתוך תמורות אלו, ב- 1344 תמורות הסטטיסטי היה גדול יותר מהערך </a:t>
                </a:r>
                <a:r>
                  <a:rPr lang="he-IL" dirty="0" err="1" smtClean="0"/>
                  <a:t>האמיתי</a:t>
                </a:r>
                <a:r>
                  <a:rPr lang="he-IL" dirty="0" smtClean="0"/>
                  <a:t> שלו (</a:t>
                </a:r>
                <a:r>
                  <a:rPr lang="en-US" dirty="0" smtClean="0"/>
                  <a:t>0.25</a:t>
                </a:r>
                <a:r>
                  <a:rPr lang="he-IL" dirty="0" smtClean="0"/>
                  <a:t>)</a:t>
                </a:r>
                <a:endParaRPr lang="he-IL" dirty="0"/>
              </a:p>
              <a:p>
                <a:r>
                  <a:rPr lang="he-IL" dirty="0" smtClean="0"/>
                  <a:t>נקבל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134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03" y="2823333"/>
            <a:ext cx="6155003" cy="369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7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89380"/>
                <a:ext cx="10515600" cy="4351338"/>
              </a:xfrm>
            </p:spPr>
            <p:txBody>
              <a:bodyPr/>
              <a:lstStyle/>
              <a:p>
                <a:r>
                  <a:rPr lang="he-IL" dirty="0" smtClean="0"/>
                  <a:t>השווינו את ה- </a:t>
                </a:r>
                <a:r>
                  <a:rPr lang="en-US" dirty="0" smtClean="0"/>
                  <a:t>P-value</a:t>
                </a:r>
                <a:r>
                  <a:rPr lang="he-IL" dirty="0" smtClean="0"/>
                  <a:t> ממבחן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he-IL" dirty="0" smtClean="0"/>
                  <a:t> וזה של מבחן התמורות עבור ערכים שונים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he-IL" dirty="0" smtClean="0"/>
              </a:p>
              <a:p>
                <a:r>
                  <a:rPr lang="he-IL" dirty="0" smtClean="0"/>
                  <a:t>השתמשנו ב- 1000 תמורות, וב-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89380"/>
                <a:ext cx="10515600" cy="4351338"/>
              </a:xfrm>
              <a:blipFill>
                <a:blip r:embed="rId2"/>
                <a:stretch>
                  <a:fillRect t="-16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3"/>
          <a:stretch/>
        </p:blipFill>
        <p:spPr>
          <a:xfrm>
            <a:off x="2293639" y="2903944"/>
            <a:ext cx="7076243" cy="37076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39007" y="3449551"/>
            <a:ext cx="2939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ה-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P-value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המינימלי עבור 1000 תמורות!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715432" y="4277032"/>
            <a:ext cx="275303" cy="13781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412968" y="4757773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[0,0.001]</a:t>
            </a:r>
          </a:p>
        </p:txBody>
      </p:sp>
      <p:sp>
        <p:nvSpPr>
          <p:cNvPr id="11" name="Left Brace 10"/>
          <p:cNvSpPr/>
          <p:nvPr/>
        </p:nvSpPr>
        <p:spPr>
          <a:xfrm rot="5400000">
            <a:off x="4791611" y="3586889"/>
            <a:ext cx="347077" cy="3789561"/>
          </a:xfrm>
          <a:prstGeom prst="leftBrace">
            <a:avLst>
              <a:gd name="adj1" fmla="val 37820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8807738" y="3610429"/>
            <a:ext cx="1200742" cy="963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76722" y="3034052"/>
                <a:ext cx="17796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ערכים קטנים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722" y="3034052"/>
                <a:ext cx="1779639" cy="830997"/>
              </a:xfrm>
              <a:prstGeom prst="rect">
                <a:avLst/>
              </a:prstGeom>
              <a:blipFill>
                <a:blip r:embed="rId4"/>
                <a:stretch>
                  <a:fillRect l="-3082" t="-5882" r="-513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>
            <a:off x="3188984" y="4207213"/>
            <a:ext cx="492296" cy="14457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933003" y="3707143"/>
                <a:ext cx="17796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sz="2400" dirty="0" smtClean="0">
                    <a:latin typeface="David" panose="020E0502060401010101" pitchFamily="34" charset="-79"/>
                    <a:cs typeface="David" panose="020E0502060401010101" pitchFamily="34" charset="-79"/>
                  </a:rPr>
                  <a:t>ערכים גדולים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David" panose="020E0502060401010101" pitchFamily="34" charset="-79"/>
                          </a:rPr>
                          <m:t>𝐴</m:t>
                        </m:r>
                      </m:sub>
                    </m:sSub>
                  </m:oMath>
                </a14:m>
                <a:endParaRPr lang="en-US" sz="2400" dirty="0" smtClean="0">
                  <a:latin typeface="David" panose="020E0502060401010101" pitchFamily="34" charset="-79"/>
                  <a:cs typeface="David" panose="020E0502060401010101" pitchFamily="34" charset="-79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003" y="3707143"/>
                <a:ext cx="1779639" cy="830997"/>
              </a:xfrm>
              <a:prstGeom prst="rect">
                <a:avLst/>
              </a:prstGeom>
              <a:blipFill>
                <a:blip r:embed="rId5"/>
                <a:stretch>
                  <a:fillRect l="-4110" t="-5882" r="-547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85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יתרונות וחסרונות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42663"/>
            <a:ext cx="10515600" cy="4351338"/>
          </a:xfrm>
        </p:spPr>
        <p:txBody>
          <a:bodyPr/>
          <a:lstStyle/>
          <a:p>
            <a:r>
              <a:rPr lang="he-IL" dirty="0" smtClean="0">
                <a:solidFill>
                  <a:schemeClr val="accent6">
                    <a:lumMod val="50000"/>
                  </a:schemeClr>
                </a:solidFill>
              </a:rPr>
              <a:t>במבחן תמורות אין כמעט הנחות על ההתפלגות של הנתונים</a:t>
            </a:r>
          </a:p>
          <a:p>
            <a:r>
              <a:rPr lang="he-IL" dirty="0" smtClean="0">
                <a:solidFill>
                  <a:schemeClr val="accent6">
                    <a:lumMod val="50000"/>
                  </a:schemeClr>
                </a:solidFill>
              </a:rPr>
              <a:t>ההתפלגות "מוגדרת" ע"י הנתונים עצמם</a:t>
            </a:r>
          </a:p>
          <a:p>
            <a:r>
              <a:rPr lang="he-IL" dirty="0" smtClean="0">
                <a:solidFill>
                  <a:schemeClr val="accent6">
                    <a:lumMod val="50000"/>
                  </a:schemeClr>
                </a:solidFill>
              </a:rPr>
              <a:t>מאד פופולרי במקרים בהם לא ניתן להשתמש במבחנים סטנדרטיים</a:t>
            </a:r>
          </a:p>
          <a:p>
            <a:endParaRPr lang="he-IL" dirty="0"/>
          </a:p>
          <a:p>
            <a:r>
              <a:rPr lang="he-IL" dirty="0" smtClean="0">
                <a:solidFill>
                  <a:srgbClr val="660033"/>
                </a:solidFill>
              </a:rPr>
              <a:t>חסרונות:</a:t>
            </a:r>
          </a:p>
          <a:p>
            <a:r>
              <a:rPr lang="he-IL" dirty="0" smtClean="0">
                <a:solidFill>
                  <a:srgbClr val="660033"/>
                </a:solidFill>
              </a:rPr>
              <a:t>זמן החישוב הארוך עשוי להיות בעייתי, אפילו עם דגימה</a:t>
            </a:r>
          </a:p>
          <a:p>
            <a:r>
              <a:rPr lang="he-IL" dirty="0" smtClean="0">
                <a:solidFill>
                  <a:srgbClr val="660033"/>
                </a:solidFill>
              </a:rPr>
              <a:t>מספר רב של דגימות נדרש דווקא עבור ערכי </a:t>
            </a:r>
            <a:r>
              <a:rPr lang="en-US" dirty="0" smtClean="0">
                <a:solidFill>
                  <a:srgbClr val="660033"/>
                </a:solidFill>
              </a:rPr>
              <a:t>P-value</a:t>
            </a:r>
            <a:r>
              <a:rPr lang="he-IL" dirty="0" smtClean="0">
                <a:solidFill>
                  <a:srgbClr val="660033"/>
                </a:solidFill>
              </a:rPr>
              <a:t> קטנים (כלומר מעניינים יותר)</a:t>
            </a:r>
          </a:p>
          <a:p>
            <a:r>
              <a:rPr lang="he-IL" dirty="0" smtClean="0">
                <a:solidFill>
                  <a:srgbClr val="660033"/>
                </a:solidFill>
              </a:rPr>
              <a:t>בסיטואציות מורכבות לא תמיד ברור כיצד לבצע את התמורות</a:t>
            </a:r>
            <a:endParaRPr lang="en-US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0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 smtClean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29319</TotalTime>
  <Words>6736</Words>
  <Application>Microsoft Office PowerPoint</Application>
  <PresentationFormat>Widescreen</PresentationFormat>
  <Paragraphs>3085</Paragraphs>
  <Slides>129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6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נושאים מתקדמים בניתוח נתונים ברפואה ובריאות הציבור 98449</vt:lpstr>
      <vt:lpstr>נושאים</vt:lpstr>
      <vt:lpstr>בעיית הנורמליות</vt:lpstr>
      <vt:lpstr>בעיית הנורמליות</vt:lpstr>
      <vt:lpstr>מה נלמד?</vt:lpstr>
      <vt:lpstr>נושאים</vt:lpstr>
      <vt:lpstr>זיהוי התפלגות נורמלית</vt:lpstr>
      <vt:lpstr>תזכורת: התפלגות t</vt:lpstr>
      <vt:lpstr>בדיקת נורמליות</vt:lpstr>
      <vt:lpstr>ניסוח הבעיה</vt:lpstr>
      <vt:lpstr>אחוזונים של משתנה מקרי</vt:lpstr>
      <vt:lpstr>אחוזונים של המדגם</vt:lpstr>
      <vt:lpstr>QQ-plot: רעיון כללי</vt:lpstr>
      <vt:lpstr>איך נבדוק את ההתאמה?</vt:lpstr>
      <vt:lpstr>בעיה טכנית</vt:lpstr>
      <vt:lpstr>תיקון הבעיה</vt:lpstr>
      <vt:lpstr>חישוב האחוזונים</vt:lpstr>
      <vt:lpstr>לוח לחישוב P(Z&gt;z_0)</vt:lpstr>
      <vt:lpstr>דוגמא מספרית</vt:lpstr>
      <vt:lpstr>המשך הדוגמא</vt:lpstr>
      <vt:lpstr>QQ-plot עבור מדגם בגודל n</vt:lpstr>
      <vt:lpstr>הערה</vt:lpstr>
      <vt:lpstr>QQ-plot עבור n כללי</vt:lpstr>
      <vt:lpstr>ניתוח צורת ה- QQ-plot</vt:lpstr>
      <vt:lpstr>עוד דוגמאות</vt:lpstr>
      <vt:lpstr>שימוש בפועל</vt:lpstr>
      <vt:lpstr>QQ-plot עבור התפלגויות אחרות</vt:lpstr>
      <vt:lpstr>משתנה מקרי אחיד סטנדרטי</vt:lpstr>
      <vt:lpstr>דוגמא מספרית</vt:lpstr>
      <vt:lpstr>המשך הדוגמא</vt:lpstr>
      <vt:lpstr>נושאים</vt:lpstr>
      <vt:lpstr>טרנספורמציה לוגריתמית</vt:lpstr>
      <vt:lpstr>מתי הטרנספורמציה תעבוד?</vt:lpstr>
      <vt:lpstr>למה התפלגות לוג-נורמלית?</vt:lpstr>
      <vt:lpstr>דוגמאות</vt:lpstr>
      <vt:lpstr>הערות</vt:lpstr>
      <vt:lpstr>נושאים</vt:lpstr>
      <vt:lpstr>מבחנים אי-פרמטריים (non-parametric)</vt:lpstr>
      <vt:lpstr>דוגמא</vt:lpstr>
      <vt:lpstr>ממוצע המדגם: בעיה</vt:lpstr>
      <vt:lpstr>חציון המדגם: פתרון?</vt:lpstr>
      <vt:lpstr>פתרון</vt:lpstr>
      <vt:lpstr>פתרון</vt:lpstr>
      <vt:lpstr>דוגמא</vt:lpstr>
      <vt:lpstr>דוגמא</vt:lpstr>
      <vt:lpstr>הצגה גרפית עבור המקרה הכללי</vt:lpstr>
      <vt:lpstr>הצגה גרפית עבור המקרה הכללי</vt:lpstr>
      <vt:lpstr>סיכום ביניים</vt:lpstr>
      <vt:lpstr>הערות</vt:lpstr>
      <vt:lpstr>הערות</vt:lpstr>
      <vt:lpstr>מה אם המבחן היה פרמטרי?</vt:lpstr>
      <vt:lpstr>דוגמא</vt:lpstr>
      <vt:lpstr>טבלת התפלגות t</vt:lpstr>
      <vt:lpstr>נושאים</vt:lpstr>
      <vt:lpstr>שתי אוכלוסיות</vt:lpstr>
      <vt:lpstr>מדגם מזווג: דוגמא</vt:lpstr>
      <vt:lpstr>המשך הדוגמא</vt:lpstr>
      <vt:lpstr>מבחן הסימן</vt:lpstr>
      <vt:lpstr>המשך הדוגמא</vt:lpstr>
      <vt:lpstr>המשך הדוגמא</vt:lpstr>
      <vt:lpstr>בדיקת השערות על משתנים איכותיים</vt:lpstr>
      <vt:lpstr>פתרון</vt:lpstr>
      <vt:lpstr>פתרון</vt:lpstr>
      <vt:lpstr>פתרון</vt:lpstr>
      <vt:lpstr>מה אפשר לשפר?</vt:lpstr>
      <vt:lpstr>דרגות</vt:lpstr>
      <vt:lpstr>דרגות: דוגמא</vt:lpstr>
      <vt:lpstr>דרגות: דוגמא</vt:lpstr>
      <vt:lpstr>מה הדרגות אומרות על ההפרשים?</vt:lpstr>
      <vt:lpstr>דרגות של הפרשים חיוביים ושליליים</vt:lpstr>
      <vt:lpstr>הסטטיסטים של וילקוקסון (Wilcoxon)</vt:lpstr>
      <vt:lpstr>הנחה</vt:lpstr>
      <vt:lpstr>מהן התכונות של הסטטיסטים?</vt:lpstr>
      <vt:lpstr>מהן התכונות של הסטטיסטים?</vt:lpstr>
      <vt:lpstr>מהן התכונות של הסטטיסטים?</vt:lpstr>
      <vt:lpstr>ההתפלגות של W^+ ו- W^-</vt:lpstr>
      <vt:lpstr>חישוב ההתפלגות של W^+</vt:lpstr>
      <vt:lpstr>חישוב ה- P-value</vt:lpstr>
      <vt:lpstr>חישוב ה- P-value</vt:lpstr>
      <vt:lpstr>מבחן וילקוקסון</vt:lpstr>
      <vt:lpstr>שימוש בטבלה</vt:lpstr>
      <vt:lpstr>בחזרה לדוגמא: פסיכומטרי</vt:lpstr>
      <vt:lpstr>הערה</vt:lpstr>
      <vt:lpstr>יעילות יחסית</vt:lpstr>
      <vt:lpstr>מסקנות</vt:lpstr>
      <vt:lpstr>יתרון של מבחן אי-פרמטרי: ערכים חריגים</vt:lpstr>
      <vt:lpstr>יתרון של מבחן אי-פרמטרי: ערכים חריגים</vt:lpstr>
      <vt:lpstr>המשך הדוגמא</vt:lpstr>
      <vt:lpstr>המשך הדוגמא</vt:lpstr>
      <vt:lpstr>הטבלה</vt:lpstr>
      <vt:lpstr>המשך הדוגמא</vt:lpstr>
      <vt:lpstr>המשך הדוגמא</vt:lpstr>
      <vt:lpstr>טבלה</vt:lpstr>
      <vt:lpstr>מדגמים גדולים</vt:lpstr>
      <vt:lpstr>בחזרה לדוגמא: פסיכומטרי</vt:lpstr>
      <vt:lpstr>דוגמא: פסיכומטרי</vt:lpstr>
      <vt:lpstr>הערה על הקירוב הנורמלי</vt:lpstr>
      <vt:lpstr>מבחן וילקוקסון למדגמים מזווגים: סיכום (חלק א')</vt:lpstr>
      <vt:lpstr>מבחן וילקוקסון למדגמים מזווגים: סיכום (חלק ב')</vt:lpstr>
      <vt:lpstr>מבחן וילקוקסון למדגמים מזווגים: סיכום (חלק ג')</vt:lpstr>
      <vt:lpstr>מבחן וילקוקסון לאוכלוסיות בלתי תלויות</vt:lpstr>
      <vt:lpstr>מבחן וילקוקסון לאוכלוסיות בלתי תלויות</vt:lpstr>
      <vt:lpstr>הסטטיסטי של וילקוקסון למדגמים בלתי תלויים</vt:lpstr>
      <vt:lpstr>הסטטיסטי של וילקוקסון למדגמים בלתי תלויים</vt:lpstr>
      <vt:lpstr>הסטטיסטי של וילקוקסון למדגמים בלתי תלויים</vt:lpstr>
      <vt:lpstr>הסטטיסטי של וילקוקסון למדגמים בלתי תלויים</vt:lpstr>
      <vt:lpstr>נושאים</vt:lpstr>
      <vt:lpstr>טרנספורמציה נורמלית הופכית מבוססת-סדר</vt:lpstr>
      <vt:lpstr>דוגמא</vt:lpstr>
      <vt:lpstr>שתי אוכלוסיות</vt:lpstr>
      <vt:lpstr>הפעלת הטרנספורמציה</vt:lpstr>
      <vt:lpstr>המשך הדוגמא</vt:lpstr>
      <vt:lpstr>דוגמא</vt:lpstr>
      <vt:lpstr>נושאים</vt:lpstr>
      <vt:lpstr>מבוא</vt:lpstr>
      <vt:lpstr>מבוא</vt:lpstr>
      <vt:lpstr>דוגמא</vt:lpstr>
      <vt:lpstr>דוגמא</vt:lpstr>
      <vt:lpstr>איך נחשב את ההסתברות?</vt:lpstr>
      <vt:lpstr>איך נגריל מחדש?</vt:lpstr>
      <vt:lpstr>שימוש במדגמים החדשים</vt:lpstr>
      <vt:lpstr>דוגמא</vt:lpstr>
      <vt:lpstr>פתרון מלא של הדוגמא</vt:lpstr>
      <vt:lpstr>התפלגות הסטטיסטי</vt:lpstr>
      <vt:lpstr>הערות</vt:lpstr>
      <vt:lpstr>דוגמא</vt:lpstr>
      <vt:lpstr>דוגמא</vt:lpstr>
      <vt:lpstr>דוגמא</vt:lpstr>
      <vt:lpstr>יתרונות וחסרונות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3760</cp:revision>
  <dcterms:created xsi:type="dcterms:W3CDTF">2016-12-07T10:48:10Z</dcterms:created>
  <dcterms:modified xsi:type="dcterms:W3CDTF">2020-02-15T18:02:56Z</dcterms:modified>
</cp:coreProperties>
</file>