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67" r:id="rId3"/>
    <p:sldId id="575" r:id="rId4"/>
    <p:sldId id="576" r:id="rId5"/>
    <p:sldId id="577" r:id="rId6"/>
    <p:sldId id="578" r:id="rId7"/>
    <p:sldId id="579" r:id="rId8"/>
    <p:sldId id="580" r:id="rId9"/>
    <p:sldId id="581" r:id="rId10"/>
    <p:sldId id="582" r:id="rId11"/>
    <p:sldId id="506" r:id="rId12"/>
    <p:sldId id="510" r:id="rId13"/>
    <p:sldId id="568" r:id="rId14"/>
    <p:sldId id="593" r:id="rId15"/>
    <p:sldId id="594" r:id="rId16"/>
    <p:sldId id="595" r:id="rId17"/>
    <p:sldId id="584" r:id="rId18"/>
    <p:sldId id="585" r:id="rId19"/>
    <p:sldId id="511" r:id="rId20"/>
    <p:sldId id="523" r:id="rId21"/>
    <p:sldId id="525" r:id="rId22"/>
    <p:sldId id="596" r:id="rId23"/>
    <p:sldId id="526" r:id="rId24"/>
    <p:sldId id="559" r:id="rId25"/>
    <p:sldId id="477" r:id="rId26"/>
    <p:sldId id="478" r:id="rId27"/>
    <p:sldId id="590" r:id="rId28"/>
    <p:sldId id="59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99"/>
    <a:srgbClr val="CC0099"/>
    <a:srgbClr val="CC00CC"/>
    <a:srgbClr val="8636FF"/>
    <a:srgbClr val="3333CC"/>
    <a:srgbClr val="6600FF"/>
    <a:srgbClr val="2C467A"/>
    <a:srgbClr val="CB97FF"/>
    <a:srgbClr val="BA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83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0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50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0.pn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4" Type="http://schemas.openxmlformats.org/officeDocument/2006/relationships/image" Target="../media/image180.png"/><Relationship Id="rId9" Type="http://schemas.openxmlformats.org/officeDocument/2006/relationships/image" Target="../media/image23.png"/><Relationship Id="rId1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0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34.png"/><Relationship Id="rId10" Type="http://schemas.openxmlformats.org/officeDocument/2006/relationships/image" Target="../media/image40.png"/><Relationship Id="rId4" Type="http://schemas.openxmlformats.org/officeDocument/2006/relationships/image" Target="../media/image32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0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61.png"/><Relationship Id="rId5" Type="http://schemas.openxmlformats.org/officeDocument/2006/relationships/image" Target="../media/image53.png"/><Relationship Id="rId15" Type="http://schemas.openxmlformats.org/officeDocument/2006/relationships/image" Target="../media/image65.png"/><Relationship Id="rId10" Type="http://schemas.openxmlformats.org/officeDocument/2006/relationships/image" Target="../media/image58.png"/><Relationship Id="rId19" Type="http://schemas.openxmlformats.org/officeDocument/2006/relationships/image" Target="../media/image69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2.jpeg"/><Relationship Id="rId4" Type="http://schemas.openxmlformats.org/officeDocument/2006/relationships/image" Target="../media/image81.jpg"/><Relationship Id="rId9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10" Type="http://schemas.openxmlformats.org/officeDocument/2006/relationships/image" Target="../media/image100.emf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623599"/>
            <a:ext cx="10566400" cy="23876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Advanced Topics in Data Analysis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Shai Carmi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machine learning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Basic concepts</a:t>
                </a:r>
              </a:p>
              <a:p>
                <a:r>
                  <a:rPr lang="en-US" dirty="0">
                    <a:solidFill>
                      <a:srgbClr val="3333CC"/>
                    </a:solidFill>
                  </a:rPr>
                  <a:t>Supervised learning: classifiers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/>
                  <a:t>-nearest neighbors</a:t>
                </a:r>
              </a:p>
              <a:p>
                <a:pPr lvl="1"/>
                <a:r>
                  <a:rPr lang="en-US" dirty="0"/>
                  <a:t>The </a:t>
                </a:r>
                <a:r>
                  <a:rPr lang="en-US" dirty="0" smtClean="0"/>
                  <a:t>perceptron</a:t>
                </a:r>
              </a:p>
              <a:p>
                <a:pPr lvl="1"/>
                <a:r>
                  <a:rPr lang="en-US" dirty="0" smtClean="0"/>
                  <a:t>Logistic regression</a:t>
                </a:r>
                <a:endParaRPr lang="en-US" dirty="0"/>
              </a:p>
              <a:p>
                <a:pPr lvl="1"/>
                <a:r>
                  <a:rPr lang="en-US" dirty="0"/>
                  <a:t>Measuring accuracy</a:t>
                </a:r>
              </a:p>
              <a:p>
                <a:pPr lvl="1"/>
                <a:r>
                  <a:rPr lang="en-US" dirty="0" smtClean="0">
                    <a:solidFill>
                      <a:srgbClr val="3333CC"/>
                    </a:solidFill>
                  </a:rPr>
                  <a:t>Neural networks</a:t>
                </a:r>
                <a:endParaRPr lang="en-US" sz="1800" dirty="0">
                  <a:solidFill>
                    <a:srgbClr val="3333CC"/>
                  </a:solidFill>
                </a:endParaRPr>
              </a:p>
              <a:p>
                <a:r>
                  <a:rPr lang="en-US" dirty="0" smtClean="0"/>
                  <a:t>Unsupervised learning: clustering and dimension reduction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0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296" y="1949840"/>
            <a:ext cx="5699728" cy="2569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classification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09" y="2624707"/>
            <a:ext cx="4612399" cy="37147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71107" y="6162846"/>
            <a:ext cx="158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pressure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868793" y="4279997"/>
            <a:ext cx="13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97236" y="2933508"/>
            <a:ext cx="180000" cy="180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394928" y="3234554"/>
            <a:ext cx="180000" cy="180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567803" y="282629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75967" y="3148817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4238" y="2424126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endParaRPr lang="en-US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92199" y="1397765"/>
                <a:ext cx="4987391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Training data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52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Features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temperature, blood pressure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20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Label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sick/healthy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199" y="1397765"/>
                <a:ext cx="4987391" cy="1015663"/>
              </a:xfrm>
              <a:prstGeom prst="rect">
                <a:avLst/>
              </a:prstGeom>
              <a:blipFill>
                <a:blip r:embed="rId4"/>
                <a:stretch>
                  <a:fillRect l="-1345" t="-2994" r="-367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212182" y="364018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4582" y="51511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23865" y="53035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8652" y="321781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80619" y="285640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394928" y="3892731"/>
            <a:ext cx="212437" cy="12583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24138" y="5152424"/>
            <a:ext cx="129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separation line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062107" y="3601594"/>
            <a:ext cx="4041322" cy="153319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60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4" grpId="0" animBg="1"/>
      <p:bldP spid="15" grpId="0"/>
      <p:bldP spid="16" grpId="0"/>
      <p:bldP spid="7" grpId="0"/>
      <p:bldP spid="17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class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0392" y="1849010"/>
                <a:ext cx="4775740" cy="411865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would like to find a model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Prob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Class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1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Desired properties:</a:t>
                </a:r>
              </a:p>
              <a:p>
                <a:pPr marL="800100" lvl="1" indent="-342900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→1</m:t>
                    </m:r>
                  </m:oMath>
                </a14:m>
                <a:r>
                  <a:rPr lang="en-US" dirty="0"/>
                  <a:t> when almost everyone is class </a:t>
                </a:r>
                <a:r>
                  <a:rPr lang="en-US" b="1" dirty="0" smtClean="0"/>
                  <a:t>A</a:t>
                </a:r>
                <a:endParaRPr lang="en-US" dirty="0"/>
              </a:p>
              <a:p>
                <a:pPr marL="800100" lvl="1" indent="-342900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dirty="0"/>
                  <a:t> when almost everyone is class </a:t>
                </a:r>
                <a:r>
                  <a:rPr lang="en-US" b="1" dirty="0" smtClean="0"/>
                  <a:t>B</a:t>
                </a:r>
                <a:endParaRPr lang="en-US" dirty="0"/>
              </a:p>
              <a:p>
                <a:pPr marL="800100" lvl="1" indent="-342900"/>
                <a:r>
                  <a:rPr lang="en-US" dirty="0" smtClean="0"/>
                  <a:t>When </a:t>
                </a:r>
                <a:r>
                  <a:rPr lang="en-US" dirty="0"/>
                  <a:t>some are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</a:t>
                </a:r>
                <a:r>
                  <a:rPr lang="en-US" dirty="0"/>
                  <a:t>and some are class </a:t>
                </a:r>
                <a:r>
                  <a:rPr lang="en-US" b="1" dirty="0" smtClean="0"/>
                  <a:t>B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)≈1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392" y="1849010"/>
                <a:ext cx="4775740" cy="4118654"/>
              </a:xfrm>
              <a:blipFill>
                <a:blip r:embed="rId2"/>
                <a:stretch>
                  <a:fillRect l="-1788" t="-2071" r="-2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6444985" y="2676249"/>
            <a:ext cx="0" cy="22587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434475" y="4934276"/>
            <a:ext cx="4691112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621607" y="2135553"/>
                <a:ext cx="23131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Prob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class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607" y="2135553"/>
                <a:ext cx="2313133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987351" y="327790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7351" y="467859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369368" y="4706668"/>
                <a:ext cx="434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9368" y="4706668"/>
                <a:ext cx="43441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558766" y="4703443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 x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 x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12163" y="3319707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xxx x xxx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434475" y="3550022"/>
            <a:ext cx="469111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6465278" y="3549345"/>
            <a:ext cx="4306529" cy="1361195"/>
          </a:xfrm>
          <a:custGeom>
            <a:avLst/>
            <a:gdLst>
              <a:gd name="connsiteX0" fmla="*/ 0 w 3775587"/>
              <a:gd name="connsiteY0" fmla="*/ 1317523 h 1317523"/>
              <a:gd name="connsiteX1" fmla="*/ 639097 w 3775587"/>
              <a:gd name="connsiteY1" fmla="*/ 1317523 h 1317523"/>
              <a:gd name="connsiteX2" fmla="*/ 943897 w 3775587"/>
              <a:gd name="connsiteY2" fmla="*/ 1307691 h 1317523"/>
              <a:gd name="connsiteX3" fmla="*/ 1042220 w 3775587"/>
              <a:gd name="connsiteY3" fmla="*/ 1288026 h 1317523"/>
              <a:gd name="connsiteX4" fmla="*/ 1111046 w 3775587"/>
              <a:gd name="connsiteY4" fmla="*/ 1268362 h 1317523"/>
              <a:gd name="connsiteX5" fmla="*/ 1170039 w 3775587"/>
              <a:gd name="connsiteY5" fmla="*/ 1248697 h 1317523"/>
              <a:gd name="connsiteX6" fmla="*/ 1199536 w 3775587"/>
              <a:gd name="connsiteY6" fmla="*/ 1238865 h 1317523"/>
              <a:gd name="connsiteX7" fmla="*/ 1229033 w 3775587"/>
              <a:gd name="connsiteY7" fmla="*/ 1229033 h 1317523"/>
              <a:gd name="connsiteX8" fmla="*/ 1297858 w 3775587"/>
              <a:gd name="connsiteY8" fmla="*/ 1199536 h 1317523"/>
              <a:gd name="connsiteX9" fmla="*/ 1366684 w 3775587"/>
              <a:gd name="connsiteY9" fmla="*/ 1160207 h 1317523"/>
              <a:gd name="connsiteX10" fmla="*/ 1406013 w 3775587"/>
              <a:gd name="connsiteY10" fmla="*/ 1150375 h 1317523"/>
              <a:gd name="connsiteX11" fmla="*/ 1504336 w 3775587"/>
              <a:gd name="connsiteY11" fmla="*/ 1081549 h 1317523"/>
              <a:gd name="connsiteX12" fmla="*/ 1533833 w 3775587"/>
              <a:gd name="connsiteY12" fmla="*/ 1061884 h 1317523"/>
              <a:gd name="connsiteX13" fmla="*/ 1592826 w 3775587"/>
              <a:gd name="connsiteY13" fmla="*/ 1002891 h 1317523"/>
              <a:gd name="connsiteX14" fmla="*/ 1622323 w 3775587"/>
              <a:gd name="connsiteY14" fmla="*/ 973394 h 1317523"/>
              <a:gd name="connsiteX15" fmla="*/ 1651820 w 3775587"/>
              <a:gd name="connsiteY15" fmla="*/ 943897 h 1317523"/>
              <a:gd name="connsiteX16" fmla="*/ 1691149 w 3775587"/>
              <a:gd name="connsiteY16" fmla="*/ 884904 h 1317523"/>
              <a:gd name="connsiteX17" fmla="*/ 1720646 w 3775587"/>
              <a:gd name="connsiteY17" fmla="*/ 865239 h 1317523"/>
              <a:gd name="connsiteX18" fmla="*/ 1789471 w 3775587"/>
              <a:gd name="connsiteY18" fmla="*/ 776749 h 1317523"/>
              <a:gd name="connsiteX19" fmla="*/ 1809136 w 3775587"/>
              <a:gd name="connsiteY19" fmla="*/ 747252 h 1317523"/>
              <a:gd name="connsiteX20" fmla="*/ 1838633 w 3775587"/>
              <a:gd name="connsiteY20" fmla="*/ 717755 h 1317523"/>
              <a:gd name="connsiteX21" fmla="*/ 1877962 w 3775587"/>
              <a:gd name="connsiteY21" fmla="*/ 658762 h 1317523"/>
              <a:gd name="connsiteX22" fmla="*/ 1897626 w 3775587"/>
              <a:gd name="connsiteY22" fmla="*/ 629265 h 1317523"/>
              <a:gd name="connsiteX23" fmla="*/ 1917291 w 3775587"/>
              <a:gd name="connsiteY23" fmla="*/ 599768 h 1317523"/>
              <a:gd name="connsiteX24" fmla="*/ 1936955 w 3775587"/>
              <a:gd name="connsiteY24" fmla="*/ 560439 h 1317523"/>
              <a:gd name="connsiteX25" fmla="*/ 1995949 w 3775587"/>
              <a:gd name="connsiteY25" fmla="*/ 501446 h 1317523"/>
              <a:gd name="connsiteX26" fmla="*/ 2015613 w 3775587"/>
              <a:gd name="connsiteY26" fmla="*/ 471949 h 1317523"/>
              <a:gd name="connsiteX27" fmla="*/ 2104104 w 3775587"/>
              <a:gd name="connsiteY27" fmla="*/ 383459 h 1317523"/>
              <a:gd name="connsiteX28" fmla="*/ 2133600 w 3775587"/>
              <a:gd name="connsiteY28" fmla="*/ 353962 h 1317523"/>
              <a:gd name="connsiteX29" fmla="*/ 2163097 w 3775587"/>
              <a:gd name="connsiteY29" fmla="*/ 324465 h 1317523"/>
              <a:gd name="connsiteX30" fmla="*/ 2212258 w 3775587"/>
              <a:gd name="connsiteY30" fmla="*/ 265471 h 1317523"/>
              <a:gd name="connsiteX31" fmla="*/ 2241755 w 3775587"/>
              <a:gd name="connsiteY31" fmla="*/ 245807 h 1317523"/>
              <a:gd name="connsiteX32" fmla="*/ 2290917 w 3775587"/>
              <a:gd name="connsiteY32" fmla="*/ 196646 h 1317523"/>
              <a:gd name="connsiteX33" fmla="*/ 2310581 w 3775587"/>
              <a:gd name="connsiteY33" fmla="*/ 167149 h 1317523"/>
              <a:gd name="connsiteX34" fmla="*/ 2399071 w 3775587"/>
              <a:gd name="connsiteY34" fmla="*/ 98323 h 1317523"/>
              <a:gd name="connsiteX35" fmla="*/ 2487562 w 3775587"/>
              <a:gd name="connsiteY35" fmla="*/ 58994 h 1317523"/>
              <a:gd name="connsiteX36" fmla="*/ 2517058 w 3775587"/>
              <a:gd name="connsiteY36" fmla="*/ 49162 h 1317523"/>
              <a:gd name="connsiteX37" fmla="*/ 2615381 w 3775587"/>
              <a:gd name="connsiteY37" fmla="*/ 19665 h 1317523"/>
              <a:gd name="connsiteX38" fmla="*/ 2762865 w 3775587"/>
              <a:gd name="connsiteY38" fmla="*/ 0 h 1317523"/>
              <a:gd name="connsiteX39" fmla="*/ 3608439 w 3775587"/>
              <a:gd name="connsiteY39" fmla="*/ 9833 h 1317523"/>
              <a:gd name="connsiteX40" fmla="*/ 3775587 w 3775587"/>
              <a:gd name="connsiteY40" fmla="*/ 19665 h 1317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775587" h="1317523">
                <a:moveTo>
                  <a:pt x="0" y="1317523"/>
                </a:moveTo>
                <a:cubicBezTo>
                  <a:pt x="407362" y="1294892"/>
                  <a:pt x="-81694" y="1317523"/>
                  <a:pt x="639097" y="1317523"/>
                </a:cubicBezTo>
                <a:cubicBezTo>
                  <a:pt x="740750" y="1317523"/>
                  <a:pt x="842297" y="1310968"/>
                  <a:pt x="943897" y="1307691"/>
                </a:cubicBezTo>
                <a:cubicBezTo>
                  <a:pt x="976671" y="1301136"/>
                  <a:pt x="1010512" y="1298595"/>
                  <a:pt x="1042220" y="1288026"/>
                </a:cubicBezTo>
                <a:cubicBezTo>
                  <a:pt x="1141389" y="1254971"/>
                  <a:pt x="987537" y="1305415"/>
                  <a:pt x="1111046" y="1268362"/>
                </a:cubicBezTo>
                <a:cubicBezTo>
                  <a:pt x="1130900" y="1262406"/>
                  <a:pt x="1150375" y="1255252"/>
                  <a:pt x="1170039" y="1248697"/>
                </a:cubicBezTo>
                <a:lnTo>
                  <a:pt x="1199536" y="1238865"/>
                </a:lnTo>
                <a:cubicBezTo>
                  <a:pt x="1209368" y="1235588"/>
                  <a:pt x="1219763" y="1233668"/>
                  <a:pt x="1229033" y="1229033"/>
                </a:cubicBezTo>
                <a:cubicBezTo>
                  <a:pt x="1277632" y="1204733"/>
                  <a:pt x="1254457" y="1214003"/>
                  <a:pt x="1297858" y="1199536"/>
                </a:cubicBezTo>
                <a:cubicBezTo>
                  <a:pt x="1322310" y="1183234"/>
                  <a:pt x="1338168" y="1170900"/>
                  <a:pt x="1366684" y="1160207"/>
                </a:cubicBezTo>
                <a:cubicBezTo>
                  <a:pt x="1379337" y="1155462"/>
                  <a:pt x="1392903" y="1153652"/>
                  <a:pt x="1406013" y="1150375"/>
                </a:cubicBezTo>
                <a:cubicBezTo>
                  <a:pt x="1541612" y="1059976"/>
                  <a:pt x="1402438" y="1154334"/>
                  <a:pt x="1504336" y="1081549"/>
                </a:cubicBezTo>
                <a:cubicBezTo>
                  <a:pt x="1513952" y="1074680"/>
                  <a:pt x="1525001" y="1069735"/>
                  <a:pt x="1533833" y="1061884"/>
                </a:cubicBezTo>
                <a:cubicBezTo>
                  <a:pt x="1554618" y="1043408"/>
                  <a:pt x="1573162" y="1022555"/>
                  <a:pt x="1592826" y="1002891"/>
                </a:cubicBezTo>
                <a:lnTo>
                  <a:pt x="1622323" y="973394"/>
                </a:lnTo>
                <a:cubicBezTo>
                  <a:pt x="1632155" y="963562"/>
                  <a:pt x="1644107" y="955467"/>
                  <a:pt x="1651820" y="943897"/>
                </a:cubicBezTo>
                <a:cubicBezTo>
                  <a:pt x="1664930" y="924233"/>
                  <a:pt x="1671485" y="898014"/>
                  <a:pt x="1691149" y="884904"/>
                </a:cubicBezTo>
                <a:lnTo>
                  <a:pt x="1720646" y="865239"/>
                </a:lnTo>
                <a:cubicBezTo>
                  <a:pt x="1820047" y="716139"/>
                  <a:pt x="1712459" y="869165"/>
                  <a:pt x="1789471" y="776749"/>
                </a:cubicBezTo>
                <a:cubicBezTo>
                  <a:pt x="1797036" y="767671"/>
                  <a:pt x="1801571" y="756330"/>
                  <a:pt x="1809136" y="747252"/>
                </a:cubicBezTo>
                <a:cubicBezTo>
                  <a:pt x="1818038" y="736570"/>
                  <a:pt x="1830096" y="728731"/>
                  <a:pt x="1838633" y="717755"/>
                </a:cubicBezTo>
                <a:cubicBezTo>
                  <a:pt x="1853143" y="699100"/>
                  <a:pt x="1864852" y="678426"/>
                  <a:pt x="1877962" y="658762"/>
                </a:cubicBezTo>
                <a:lnTo>
                  <a:pt x="1897626" y="629265"/>
                </a:lnTo>
                <a:cubicBezTo>
                  <a:pt x="1904181" y="619433"/>
                  <a:pt x="1912006" y="610338"/>
                  <a:pt x="1917291" y="599768"/>
                </a:cubicBezTo>
                <a:cubicBezTo>
                  <a:pt x="1923846" y="586658"/>
                  <a:pt x="1927799" y="571884"/>
                  <a:pt x="1936955" y="560439"/>
                </a:cubicBezTo>
                <a:cubicBezTo>
                  <a:pt x="1954328" y="538723"/>
                  <a:pt x="1980523" y="524585"/>
                  <a:pt x="1995949" y="501446"/>
                </a:cubicBezTo>
                <a:cubicBezTo>
                  <a:pt x="2002504" y="491614"/>
                  <a:pt x="2007762" y="480781"/>
                  <a:pt x="2015613" y="471949"/>
                </a:cubicBezTo>
                <a:cubicBezTo>
                  <a:pt x="2015640" y="471919"/>
                  <a:pt x="2089341" y="398222"/>
                  <a:pt x="2104104" y="383459"/>
                </a:cubicBezTo>
                <a:lnTo>
                  <a:pt x="2133600" y="353962"/>
                </a:lnTo>
                <a:cubicBezTo>
                  <a:pt x="2143432" y="344130"/>
                  <a:pt x="2155384" y="336035"/>
                  <a:pt x="2163097" y="324465"/>
                </a:cubicBezTo>
                <a:cubicBezTo>
                  <a:pt x="2182431" y="295464"/>
                  <a:pt x="2183871" y="289127"/>
                  <a:pt x="2212258" y="265471"/>
                </a:cubicBezTo>
                <a:cubicBezTo>
                  <a:pt x="2221336" y="257906"/>
                  <a:pt x="2231923" y="252362"/>
                  <a:pt x="2241755" y="245807"/>
                </a:cubicBezTo>
                <a:cubicBezTo>
                  <a:pt x="2294198" y="167144"/>
                  <a:pt x="2225365" y="262198"/>
                  <a:pt x="2290917" y="196646"/>
                </a:cubicBezTo>
                <a:cubicBezTo>
                  <a:pt x="2299273" y="188290"/>
                  <a:pt x="2303016" y="176227"/>
                  <a:pt x="2310581" y="167149"/>
                </a:cubicBezTo>
                <a:cubicBezTo>
                  <a:pt x="2339460" y="132494"/>
                  <a:pt x="2357963" y="125728"/>
                  <a:pt x="2399071" y="98323"/>
                </a:cubicBezTo>
                <a:cubicBezTo>
                  <a:pt x="2445812" y="67162"/>
                  <a:pt x="2417363" y="82394"/>
                  <a:pt x="2487562" y="58994"/>
                </a:cubicBezTo>
                <a:lnTo>
                  <a:pt x="2517058" y="49162"/>
                </a:lnTo>
                <a:cubicBezTo>
                  <a:pt x="2567793" y="15338"/>
                  <a:pt x="2531022" y="33724"/>
                  <a:pt x="2615381" y="19665"/>
                </a:cubicBezTo>
                <a:cubicBezTo>
                  <a:pt x="2737577" y="-700"/>
                  <a:pt x="2567623" y="19526"/>
                  <a:pt x="2762865" y="0"/>
                </a:cubicBezTo>
                <a:lnTo>
                  <a:pt x="3608439" y="9833"/>
                </a:lnTo>
                <a:cubicBezTo>
                  <a:pt x="3664241" y="10917"/>
                  <a:pt x="3775587" y="19665"/>
                  <a:pt x="3775587" y="19665"/>
                </a:cubicBezTo>
              </a:path>
            </a:pathLst>
          </a:custGeom>
          <a:noFill/>
          <a:ln w="285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52385" y="3920730"/>
                <a:ext cx="7693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385" y="3920730"/>
                <a:ext cx="769377" cy="400110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0419030" y="3034496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41141" y="5127981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45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logistic 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5533" y="2193399"/>
                <a:ext cx="5446237" cy="3892038"/>
              </a:xfrm>
            </p:spPr>
            <p:txBody>
              <a:bodyPr/>
              <a:lstStyle/>
              <a:p>
                <a:r>
                  <a:rPr lang="en-US" dirty="0" smtClean="0"/>
                  <a:t>The logistic function is defined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ic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always in [0,1], so can describe a probability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Properties:</a:t>
                </a:r>
              </a:p>
              <a:p>
                <a:pPr lvl="1"/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(class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(class </a:t>
                </a:r>
                <a:r>
                  <a:rPr lang="en-US" b="1" dirty="0" smtClean="0"/>
                  <a:t>B</a:t>
                </a:r>
                <a:r>
                  <a:rPr lang="en-US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5533" y="2193399"/>
                <a:ext cx="5446237" cy="3892038"/>
              </a:xfrm>
              <a:blipFill>
                <a:blip r:embed="rId2"/>
                <a:stretch>
                  <a:fillRect l="-1568" t="-2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6341770" y="1962567"/>
            <a:ext cx="4931748" cy="4158519"/>
            <a:chOff x="5965314" y="2445068"/>
            <a:chExt cx="4931748" cy="415851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314" y="3000103"/>
              <a:ext cx="4931748" cy="32878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243103" y="6080367"/>
                  <a:ext cx="47609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3103" y="6080367"/>
                  <a:ext cx="476092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7706305" y="2445068"/>
                  <a:ext cx="163346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logi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ic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⁡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6305" y="2445068"/>
                  <a:ext cx="1633460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746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1667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51369" y="1690200"/>
                <a:ext cx="10648950" cy="4156927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Assume that the probability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belongs to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is a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logistic</a:t>
                </a:r>
                <a:r>
                  <a:rPr lang="en-US" dirty="0" smtClean="0"/>
                  <a:t> function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i="1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i="1" dirty="0"/>
              </a:p>
              <a:p>
                <a:endParaRPr lang="en-US" dirty="0" smtClean="0"/>
              </a:p>
              <a:p>
                <a:r>
                  <a:rPr lang="en-US" dirty="0"/>
                  <a:t>The coefficients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dirty="0"/>
                  <a:t> are called </a:t>
                </a:r>
                <a:r>
                  <a:rPr lang="en-US" dirty="0">
                    <a:solidFill>
                      <a:srgbClr val="3333CC"/>
                    </a:solidFill>
                  </a:rPr>
                  <a:t>weights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For </a:t>
                </a:r>
                <a:r>
                  <a:rPr lang="en-US" dirty="0"/>
                  <a:t>convenience, </a:t>
                </a:r>
                <a:r>
                  <a:rPr lang="en-US" dirty="0" smtClean="0"/>
                  <a:t>redefine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𝑤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⋅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1369" y="1690200"/>
                <a:ext cx="10648950" cy="4156927"/>
              </a:xfrm>
              <a:blipFill>
                <a:blip r:embed="rId2"/>
                <a:stretch>
                  <a:fillRect l="-916" t="-2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476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7383178" y="1749163"/>
            <a:ext cx="4505052" cy="3813129"/>
          </a:xfrm>
        </p:spPr>
      </p:pic>
      <p:sp>
        <p:nvSpPr>
          <p:cNvPr id="5" name="TextBox 4"/>
          <p:cNvSpPr txBox="1"/>
          <p:nvPr/>
        </p:nvSpPr>
        <p:spPr>
          <a:xfrm>
            <a:off x="8332409" y="2270452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56857" y="4730634"/>
            <a:ext cx="1147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699914" y="2023338"/>
            <a:ext cx="1581738" cy="25093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98054" y="5532394"/>
                <a:ext cx="20598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054" y="5532394"/>
                <a:ext cx="2059859" cy="523220"/>
              </a:xfrm>
              <a:prstGeom prst="rect">
                <a:avLst/>
              </a:prstGeom>
              <a:blipFill>
                <a:blip r:embed="rId3"/>
                <a:stretch>
                  <a:fillRect t="-12941" r="-4734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51961" y="1509671"/>
                <a:ext cx="29982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logistic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⁡(</m:t>
                      </m:r>
                      <m:r>
                        <a:rPr lang="en-US" sz="2400" i="1" dirty="0" err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961" y="1509671"/>
                <a:ext cx="2998283" cy="461665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82833" y="2270452"/>
                <a:ext cx="5855618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learn weights such that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best fits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training data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use the </a:t>
                </a:r>
                <a:r>
                  <a:rPr lang="en-US" sz="2400" dirty="0" smtClean="0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likelihood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define the goodness of fit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Using </a:t>
                </a:r>
                <a:r>
                  <a:rPr lang="en-US" sz="2400" dirty="0" smtClean="0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gradient descent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we find the weights with the maximum likelihood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33" y="2270452"/>
                <a:ext cx="5855618" cy="3046988"/>
              </a:xfrm>
              <a:prstGeom prst="rect">
                <a:avLst/>
              </a:prstGeom>
              <a:blipFill>
                <a:blip r:embed="rId5"/>
                <a:stretch>
                  <a:fillRect l="-1353" t="-2800" r="-2081" b="-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362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b="9223"/>
          <a:stretch/>
        </p:blipFill>
        <p:spPr>
          <a:xfrm>
            <a:off x="7634190" y="1901563"/>
            <a:ext cx="4505052" cy="3813129"/>
          </a:xfrm>
        </p:spPr>
      </p:pic>
      <p:sp>
        <p:nvSpPr>
          <p:cNvPr id="5" name="TextBox 4"/>
          <p:cNvSpPr txBox="1"/>
          <p:nvPr/>
        </p:nvSpPr>
        <p:spPr>
          <a:xfrm>
            <a:off x="8583421" y="2422852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07869" y="4883034"/>
            <a:ext cx="1147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950926" y="2175738"/>
            <a:ext cx="1799443" cy="177795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949066" y="5684794"/>
                <a:ext cx="20598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(test score)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066" y="5684794"/>
                <a:ext cx="2059859" cy="523220"/>
              </a:xfrm>
              <a:prstGeom prst="rect">
                <a:avLst/>
              </a:prstGeom>
              <a:blipFill>
                <a:blip r:embed="rId3"/>
                <a:stretch>
                  <a:fillRect t="-12941" r="-5030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5" idx="0"/>
          </p:cNvCxnSpPr>
          <p:nvPr/>
        </p:nvCxnSpPr>
        <p:spPr>
          <a:xfrm flipH="1" flipV="1">
            <a:off x="10981456" y="2700788"/>
            <a:ext cx="233323" cy="8435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47404" y="3544364"/>
            <a:ext cx="934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 data points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9750369" y="4467694"/>
            <a:ext cx="1464410" cy="71947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3819" y="2077428"/>
                <a:ext cx="6581853" cy="3461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 new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compute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ic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 smtClean="0">
                  <a:latin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use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the probability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Alternatively,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)&gt;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classify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)&lt;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classify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class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19" y="2077428"/>
                <a:ext cx="6581853" cy="3461397"/>
              </a:xfrm>
              <a:prstGeom prst="rect">
                <a:avLst/>
              </a:prstGeom>
              <a:blipFill>
                <a:blip r:embed="rId4"/>
                <a:stretch>
                  <a:fillRect l="-1296" t="-2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>
            <a:off x="9541133" y="4384469"/>
            <a:ext cx="0" cy="885919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153714" y="3937625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sick/healthy?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7950926" y="4744993"/>
            <a:ext cx="1598916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233939" y="4527239"/>
            <a:ext cx="1388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(sick)=0.2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05923" y="1676818"/>
                <a:ext cx="29589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logistic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⁡(</m:t>
                      </m:r>
                      <m:r>
                        <a:rPr lang="en-US" sz="2400" i="1" dirty="0" err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𝑤𝑥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923" y="1676818"/>
                <a:ext cx="2958953" cy="461665"/>
              </a:xfrm>
              <a:prstGeom prst="rect">
                <a:avLst/>
              </a:prstGeom>
              <a:blipFill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09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allAtOnce"/>
      <p:bldP spid="3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is a linear classifier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92956"/>
                <a:ext cx="10515600" cy="1411794"/>
              </a:xfrm>
            </p:spPr>
            <p:txBody>
              <a:bodyPr/>
              <a:lstStyle/>
              <a:p>
                <a:r>
                  <a:rPr lang="en-US" dirty="0" smtClean="0"/>
                  <a:t>The boundary between classes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This leads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for the boundary, which is linear 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92956"/>
                <a:ext cx="10515600" cy="1411794"/>
              </a:xfrm>
              <a:blipFill>
                <a:blip r:embed="rId2"/>
                <a:stretch>
                  <a:fillRect l="-754" t="-1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03" y="3164973"/>
            <a:ext cx="3763815" cy="3031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96513" y="6018301"/>
            <a:ext cx="1434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pressure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1103903" y="4168609"/>
            <a:ext cx="1254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632569" y="3350328"/>
            <a:ext cx="970369" cy="628969"/>
            <a:chOff x="4563624" y="3514062"/>
            <a:chExt cx="970369" cy="628969"/>
          </a:xfrm>
        </p:grpSpPr>
        <p:sp>
          <p:nvSpPr>
            <p:cNvPr id="7" name="Oval 6"/>
            <p:cNvSpPr/>
            <p:nvPr/>
          </p:nvSpPr>
          <p:spPr>
            <a:xfrm>
              <a:off x="4565932" y="3597154"/>
              <a:ext cx="144000" cy="144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" name="Oval 7"/>
            <p:cNvSpPr/>
            <p:nvPr/>
          </p:nvSpPr>
          <p:spPr>
            <a:xfrm>
              <a:off x="4563624" y="3898200"/>
              <a:ext cx="144000" cy="14400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12358" y="3514062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Sick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98508" y="3804477"/>
              <a:ext cx="8354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Healthy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V="1">
            <a:off x="2996513" y="4551256"/>
            <a:ext cx="476685" cy="945726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26510" y="5501775"/>
                <a:ext cx="12466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510" y="5501775"/>
                <a:ext cx="1246688" cy="400110"/>
              </a:xfrm>
              <a:prstGeom prst="rect">
                <a:avLst/>
              </a:prstGeom>
              <a:blipFill>
                <a:blip r:embed="rId4"/>
                <a:stretch>
                  <a:fillRect t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6"/>
          <a:stretch/>
        </p:blipFill>
        <p:spPr>
          <a:xfrm>
            <a:off x="6805622" y="3505420"/>
            <a:ext cx="3904145" cy="27560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83545" y="2931303"/>
            <a:ext cx="4395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to do about a non-linear boundary?</a:t>
            </a:r>
          </a:p>
        </p:txBody>
      </p:sp>
    </p:spTree>
    <p:extLst>
      <p:ext uri="{BB962C8B-B14F-4D97-AF65-F5344CB8AC3E}">
        <p14:creationId xmlns:p14="http://schemas.microsoft.com/office/powerpoint/2010/main" val="342368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Taxonomy of methods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295148" y="1559117"/>
            <a:ext cx="1889760" cy="8708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Parametric?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>
            <a:stCxn id="4" idx="3"/>
            <a:endCxn id="9" idx="0"/>
          </p:cNvCxnSpPr>
          <p:nvPr/>
        </p:nvCxnSpPr>
        <p:spPr>
          <a:xfrm flipH="1">
            <a:off x="4097384" y="2302440"/>
            <a:ext cx="1474513" cy="706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5"/>
            <a:endCxn id="19" idx="0"/>
          </p:cNvCxnSpPr>
          <p:nvPr/>
        </p:nvCxnSpPr>
        <p:spPr>
          <a:xfrm>
            <a:off x="6908159" y="2302440"/>
            <a:ext cx="2920221" cy="706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152504" y="3008697"/>
            <a:ext cx="1889760" cy="8708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Linear?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>
            <a:stCxn id="9" idx="3"/>
            <a:endCxn id="17" idx="0"/>
          </p:cNvCxnSpPr>
          <p:nvPr/>
        </p:nvCxnSpPr>
        <p:spPr>
          <a:xfrm flipH="1">
            <a:off x="2359953" y="3752020"/>
            <a:ext cx="1069300" cy="6426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5"/>
            <a:endCxn id="18" idx="0"/>
          </p:cNvCxnSpPr>
          <p:nvPr/>
        </p:nvCxnSpPr>
        <p:spPr>
          <a:xfrm>
            <a:off x="4765515" y="3752020"/>
            <a:ext cx="1278131" cy="6426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51851" y="4394636"/>
            <a:ext cx="3016203" cy="17378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Perceptron</a:t>
            </a: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 Regression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Discriminant Analysis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Naïve Bayes Classifier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Vector Classifier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87599" y="4394636"/>
            <a:ext cx="3312094" cy="9485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Vector Machines (some)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72333" y="3008697"/>
            <a:ext cx="3312094" cy="13859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K-nearest-neighbors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(Random Forests, Boosting)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 Processes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7934" y="2179015"/>
            <a:ext cx="55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27498" y="3712252"/>
            <a:ext cx="55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1415" y="3712252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22315" y="2179015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94193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graphical representation of logistic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>
              <a:xfrm>
                <a:off x="3217097" y="2078537"/>
                <a:ext cx="905691" cy="7924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097" y="2078537"/>
                <a:ext cx="905691" cy="79248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3217097" y="3080023"/>
                <a:ext cx="905691" cy="7924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097" y="3080023"/>
                <a:ext cx="905691" cy="79248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>
              <a:xfrm>
                <a:off x="3217097" y="4081509"/>
                <a:ext cx="905691" cy="7924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097" y="4081509"/>
                <a:ext cx="905691" cy="79248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3217097" y="5532437"/>
                <a:ext cx="905691" cy="79248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097" y="5532437"/>
                <a:ext cx="905691" cy="79248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387221" y="480367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/>
              <p:cNvSpPr/>
              <p:nvPr/>
            </p:nvSpPr>
            <p:spPr>
              <a:xfrm>
                <a:off x="6496505" y="3231867"/>
                <a:ext cx="1591274" cy="129391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Oval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505" y="3231867"/>
                <a:ext cx="1591274" cy="129391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9" idx="6"/>
          </p:cNvCxnSpPr>
          <p:nvPr/>
        </p:nvCxnSpPr>
        <p:spPr>
          <a:xfrm flipV="1">
            <a:off x="8087779" y="3872504"/>
            <a:ext cx="1408979" cy="6318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6"/>
            <a:endCxn id="9" idx="2"/>
          </p:cNvCxnSpPr>
          <p:nvPr/>
        </p:nvCxnSpPr>
        <p:spPr>
          <a:xfrm>
            <a:off x="4122788" y="2474777"/>
            <a:ext cx="2373717" cy="140404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  <a:endCxn id="9" idx="2"/>
          </p:cNvCxnSpPr>
          <p:nvPr/>
        </p:nvCxnSpPr>
        <p:spPr>
          <a:xfrm>
            <a:off x="4122788" y="3476263"/>
            <a:ext cx="2373717" cy="402559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6"/>
            <a:endCxn id="9" idx="2"/>
          </p:cNvCxnSpPr>
          <p:nvPr/>
        </p:nvCxnSpPr>
        <p:spPr>
          <a:xfrm flipV="1">
            <a:off x="4122788" y="3878822"/>
            <a:ext cx="2373717" cy="598927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7" idx="6"/>
            <a:endCxn id="9" idx="2"/>
          </p:cNvCxnSpPr>
          <p:nvPr/>
        </p:nvCxnSpPr>
        <p:spPr>
          <a:xfrm flipV="1">
            <a:off x="4122788" y="3878822"/>
            <a:ext cx="2373717" cy="204985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77807" y="2579155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807" y="2579155"/>
                <a:ext cx="69416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87339" y="3095158"/>
                <a:ext cx="6858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339" y="3095158"/>
                <a:ext cx="68589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61492" y="4329054"/>
                <a:ext cx="6941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492" y="4329054"/>
                <a:ext cx="694164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05937" y="5181563"/>
                <a:ext cx="7184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937" y="5181563"/>
                <a:ext cx="71846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6159224" y="319971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87779" y="3317166"/>
                <a:ext cx="34741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7779" y="3317166"/>
                <a:ext cx="3474156" cy="461665"/>
              </a:xfrm>
              <a:prstGeom prst="rect">
                <a:avLst/>
              </a:prstGeom>
              <a:blipFill>
                <a:blip r:embed="rId11"/>
                <a:stretch>
                  <a:fillRect l="-2807" t="-18421" r="-421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1019424" y="2243944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feature #0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19424" y="3231867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feature #1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9424" y="4219791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feature #2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9424" y="5696114"/>
                <a:ext cx="21821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 feature #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424" y="5696114"/>
                <a:ext cx="2182136" cy="461665"/>
              </a:xfrm>
              <a:prstGeom prst="rect">
                <a:avLst/>
              </a:prstGeom>
              <a:blipFill>
                <a:blip r:embed="rId12"/>
                <a:stretch>
                  <a:fillRect l="-419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087779" y="1905389"/>
                <a:ext cx="3336232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logi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sz="240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ic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</a:t>
                </a:r>
                <a:r>
                  <a:rPr lang="en-US" sz="24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activation function</a:t>
                </a:r>
              </a:p>
              <a:p>
                <a:r>
                  <a:rPr lang="en-US" sz="20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(as in biological neurons)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7779" y="1905389"/>
                <a:ext cx="3336232" cy="1138773"/>
              </a:xfrm>
              <a:prstGeom prst="rect">
                <a:avLst/>
              </a:prstGeom>
              <a:blipFill>
                <a:blip r:embed="rId13"/>
                <a:stretch>
                  <a:fillRect l="-2925" t="-4301" r="-3473" b="-9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6141284" y="1567749"/>
            <a:ext cx="126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</a:t>
            </a:r>
          </a:p>
        </p:txBody>
      </p:sp>
      <p:cxnSp>
        <p:nvCxnSpPr>
          <p:cNvPr id="43" name="Straight Arrow Connector 42"/>
          <p:cNvCxnSpPr>
            <a:stCxn id="42" idx="2"/>
          </p:cNvCxnSpPr>
          <p:nvPr/>
        </p:nvCxnSpPr>
        <p:spPr>
          <a:xfrm>
            <a:off x="6773744" y="2090969"/>
            <a:ext cx="259199" cy="10858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8004637" y="4450623"/>
            <a:ext cx="3419374" cy="2133651"/>
            <a:chOff x="5965314" y="2327611"/>
            <a:chExt cx="4931748" cy="4404582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314" y="3000103"/>
              <a:ext cx="4931748" cy="32878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8168738" y="6029088"/>
                  <a:ext cx="524899" cy="7031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8738" y="6029088"/>
                  <a:ext cx="524899" cy="703105"/>
                </a:xfrm>
                <a:prstGeom prst="rect">
                  <a:avLst/>
                </a:prstGeom>
                <a:blipFill>
                  <a:blip r:embed="rId15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6869432" y="2327611"/>
                  <a:ext cx="3391861" cy="7031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logistic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9432" y="2327611"/>
                  <a:ext cx="3391861" cy="703105"/>
                </a:xfrm>
                <a:prstGeom prst="rect">
                  <a:avLst/>
                </a:prstGeom>
                <a:blipFill>
                  <a:blip r:embed="rId16"/>
                  <a:stretch>
                    <a:fillRect b="-3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1473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neural network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805269" y="1863141"/>
                <a:ext cx="771186" cy="7022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9" y="1863141"/>
                <a:ext cx="771186" cy="702236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>
              <a:xfrm>
                <a:off x="805269" y="3245978"/>
                <a:ext cx="771186" cy="7022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9" y="3245978"/>
                <a:ext cx="771186" cy="70223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805269" y="5190558"/>
                <a:ext cx="771186" cy="7022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9" y="5190558"/>
                <a:ext cx="771186" cy="70223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50128" y="43270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9" name="Oval 8"/>
          <p:cNvSpPr/>
          <p:nvPr/>
        </p:nvSpPr>
        <p:spPr>
          <a:xfrm>
            <a:off x="4292382" y="1650366"/>
            <a:ext cx="1361166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9" idx="6"/>
            <a:endCxn id="58" idx="2"/>
          </p:cNvCxnSpPr>
          <p:nvPr/>
        </p:nvCxnSpPr>
        <p:spPr>
          <a:xfrm>
            <a:off x="5653548" y="2010366"/>
            <a:ext cx="1475606" cy="1865711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6"/>
            <a:endCxn id="9" idx="2"/>
          </p:cNvCxnSpPr>
          <p:nvPr/>
        </p:nvCxnSpPr>
        <p:spPr>
          <a:xfrm flipV="1">
            <a:off x="1576455" y="2010366"/>
            <a:ext cx="2715927" cy="20389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6"/>
            <a:endCxn id="9" idx="2"/>
          </p:cNvCxnSpPr>
          <p:nvPr/>
        </p:nvCxnSpPr>
        <p:spPr>
          <a:xfrm flipV="1">
            <a:off x="1576455" y="2010366"/>
            <a:ext cx="2715927" cy="158673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6"/>
            <a:endCxn id="9" idx="2"/>
          </p:cNvCxnSpPr>
          <p:nvPr/>
        </p:nvCxnSpPr>
        <p:spPr>
          <a:xfrm flipV="1">
            <a:off x="1576455" y="2010366"/>
            <a:ext cx="2715927" cy="353131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22128" y="145034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26234" y="3301918"/>
                <a:ext cx="2276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6234" y="3301918"/>
                <a:ext cx="2276063" cy="461665"/>
              </a:xfrm>
              <a:prstGeom prst="rect">
                <a:avLst/>
              </a:prstGeom>
              <a:blipFill>
                <a:blip r:embed="rId5"/>
                <a:stretch>
                  <a:fillRect l="-4011" t="-18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4345157" y="3172751"/>
            <a:ext cx="1361166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304884" y="5664529"/>
            <a:ext cx="1361166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3367" y="43357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cxnSp>
        <p:nvCxnSpPr>
          <p:cNvPr id="28" name="Straight Arrow Connector 27"/>
          <p:cNvCxnSpPr>
            <a:stCxn id="5" idx="6"/>
            <a:endCxn id="22" idx="2"/>
          </p:cNvCxnSpPr>
          <p:nvPr/>
        </p:nvCxnSpPr>
        <p:spPr>
          <a:xfrm>
            <a:off x="1576455" y="2214259"/>
            <a:ext cx="2768702" cy="131849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6"/>
            <a:endCxn id="26" idx="2"/>
          </p:cNvCxnSpPr>
          <p:nvPr/>
        </p:nvCxnSpPr>
        <p:spPr>
          <a:xfrm>
            <a:off x="1576455" y="2214259"/>
            <a:ext cx="2728429" cy="381027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6" idx="6"/>
            <a:endCxn id="22" idx="2"/>
          </p:cNvCxnSpPr>
          <p:nvPr/>
        </p:nvCxnSpPr>
        <p:spPr>
          <a:xfrm flipV="1">
            <a:off x="1576455" y="3532751"/>
            <a:ext cx="2768702" cy="6434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6" idx="6"/>
            <a:endCxn id="26" idx="2"/>
          </p:cNvCxnSpPr>
          <p:nvPr/>
        </p:nvCxnSpPr>
        <p:spPr>
          <a:xfrm>
            <a:off x="1576455" y="3597096"/>
            <a:ext cx="2728429" cy="242743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7" idx="6"/>
            <a:endCxn id="22" idx="2"/>
          </p:cNvCxnSpPr>
          <p:nvPr/>
        </p:nvCxnSpPr>
        <p:spPr>
          <a:xfrm flipV="1">
            <a:off x="1576455" y="3532751"/>
            <a:ext cx="2768702" cy="200892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6"/>
            <a:endCxn id="26" idx="2"/>
          </p:cNvCxnSpPr>
          <p:nvPr/>
        </p:nvCxnSpPr>
        <p:spPr>
          <a:xfrm>
            <a:off x="1576455" y="5541676"/>
            <a:ext cx="2728429" cy="48285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053538" y="287991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68603" y="5291580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8" name="Oval 57"/>
          <p:cNvSpPr/>
          <p:nvPr/>
        </p:nvSpPr>
        <p:spPr>
          <a:xfrm>
            <a:off x="7129154" y="3517186"/>
            <a:ext cx="1408657" cy="71778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Straight Arrow Connector 59"/>
          <p:cNvCxnSpPr>
            <a:stCxn id="22" idx="6"/>
            <a:endCxn id="58" idx="2"/>
          </p:cNvCxnSpPr>
          <p:nvPr/>
        </p:nvCxnSpPr>
        <p:spPr>
          <a:xfrm>
            <a:off x="5706323" y="3532751"/>
            <a:ext cx="1422831" cy="343326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26" idx="6"/>
            <a:endCxn id="58" idx="2"/>
          </p:cNvCxnSpPr>
          <p:nvPr/>
        </p:nvCxnSpPr>
        <p:spPr>
          <a:xfrm flipV="1">
            <a:off x="5666050" y="3876077"/>
            <a:ext cx="1463104" cy="214845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898288" y="314470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cxnSp>
        <p:nvCxnSpPr>
          <p:cNvPr id="73" name="Straight Arrow Connector 72"/>
          <p:cNvCxnSpPr>
            <a:stCxn id="58" idx="6"/>
          </p:cNvCxnSpPr>
          <p:nvPr/>
        </p:nvCxnSpPr>
        <p:spPr>
          <a:xfrm>
            <a:off x="8537811" y="3876077"/>
            <a:ext cx="2591743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314255" y="1277663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 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14255" y="3834857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295106" y="6321683"/>
                <a:ext cx="12373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Neuron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sz="2000" i="1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106" y="6321683"/>
                <a:ext cx="1237390" cy="400110"/>
              </a:xfrm>
              <a:prstGeom prst="rect">
                <a:avLst/>
              </a:prstGeom>
              <a:blipFill>
                <a:blip r:embed="rId6"/>
                <a:stretch>
                  <a:fillRect l="-5419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/>
          <p:cNvSpPr txBox="1"/>
          <p:nvPr/>
        </p:nvSpPr>
        <p:spPr>
          <a:xfrm>
            <a:off x="6940731" y="4197577"/>
            <a:ext cx="167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neuron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9384" y="1798760"/>
            <a:ext cx="4104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add a </a:t>
            </a:r>
            <a:r>
              <a:rPr lang="en-US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“neurons”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Called the </a:t>
            </a:r>
            <a:r>
              <a:rPr lang="en-US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hidden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layer</a:t>
            </a:r>
          </a:p>
        </p:txBody>
      </p:sp>
    </p:spTree>
    <p:extLst>
      <p:ext uri="{BB962C8B-B14F-4D97-AF65-F5344CB8AC3E}">
        <p14:creationId xmlns:p14="http://schemas.microsoft.com/office/powerpoint/2010/main" val="228546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neural network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805269" y="1863141"/>
                <a:ext cx="771186" cy="7022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9" y="1863141"/>
                <a:ext cx="771186" cy="702236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>
              <a:xfrm>
                <a:off x="805269" y="3245978"/>
                <a:ext cx="771186" cy="7022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9" y="3245978"/>
                <a:ext cx="771186" cy="70223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805269" y="5190558"/>
                <a:ext cx="771186" cy="70223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69" y="5190558"/>
                <a:ext cx="771186" cy="70223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50128" y="43270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9" name="Oval 8"/>
          <p:cNvSpPr/>
          <p:nvPr/>
        </p:nvSpPr>
        <p:spPr>
          <a:xfrm>
            <a:off x="4292382" y="1650366"/>
            <a:ext cx="1361166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9" idx="6"/>
            <a:endCxn id="58" idx="2"/>
          </p:cNvCxnSpPr>
          <p:nvPr/>
        </p:nvCxnSpPr>
        <p:spPr>
          <a:xfrm>
            <a:off x="5653548" y="2010366"/>
            <a:ext cx="1550779" cy="96297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6"/>
            <a:endCxn id="9" idx="2"/>
          </p:cNvCxnSpPr>
          <p:nvPr/>
        </p:nvCxnSpPr>
        <p:spPr>
          <a:xfrm flipV="1">
            <a:off x="1576455" y="2010366"/>
            <a:ext cx="2715927" cy="20389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6"/>
            <a:endCxn id="9" idx="2"/>
          </p:cNvCxnSpPr>
          <p:nvPr/>
        </p:nvCxnSpPr>
        <p:spPr>
          <a:xfrm flipV="1">
            <a:off x="1576455" y="2010366"/>
            <a:ext cx="2715927" cy="158673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6"/>
            <a:endCxn id="9" idx="2"/>
          </p:cNvCxnSpPr>
          <p:nvPr/>
        </p:nvCxnSpPr>
        <p:spPr>
          <a:xfrm flipV="1">
            <a:off x="1576455" y="2010366"/>
            <a:ext cx="2715927" cy="353131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96499" y="1633901"/>
                <a:ext cx="790858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499" y="1633901"/>
                <a:ext cx="790858" cy="4778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2784" y="2769980"/>
                <a:ext cx="790858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784" y="2769980"/>
                <a:ext cx="790858" cy="4778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922128" y="145034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918098" y="2418246"/>
                <a:ext cx="21140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8098" y="2418246"/>
                <a:ext cx="2114010" cy="461665"/>
              </a:xfrm>
              <a:prstGeom prst="rect">
                <a:avLst/>
              </a:prstGeom>
              <a:blipFill>
                <a:blip r:embed="rId7"/>
                <a:stretch>
                  <a:fillRect l="-4611" t="-18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4345157" y="3172751"/>
            <a:ext cx="1361166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304884" y="5664529"/>
            <a:ext cx="1361166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83367" y="43357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cxnSp>
        <p:nvCxnSpPr>
          <p:cNvPr id="28" name="Straight Arrow Connector 27"/>
          <p:cNvCxnSpPr>
            <a:stCxn id="5" idx="6"/>
            <a:endCxn id="22" idx="2"/>
          </p:cNvCxnSpPr>
          <p:nvPr/>
        </p:nvCxnSpPr>
        <p:spPr>
          <a:xfrm>
            <a:off x="1576455" y="2214259"/>
            <a:ext cx="2768702" cy="131849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6"/>
            <a:endCxn id="26" idx="2"/>
          </p:cNvCxnSpPr>
          <p:nvPr/>
        </p:nvCxnSpPr>
        <p:spPr>
          <a:xfrm>
            <a:off x="1576455" y="2214259"/>
            <a:ext cx="2728429" cy="381027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6" idx="6"/>
            <a:endCxn id="22" idx="2"/>
          </p:cNvCxnSpPr>
          <p:nvPr/>
        </p:nvCxnSpPr>
        <p:spPr>
          <a:xfrm flipV="1">
            <a:off x="1576455" y="3532751"/>
            <a:ext cx="2768702" cy="6434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6" idx="6"/>
            <a:endCxn id="26" idx="2"/>
          </p:cNvCxnSpPr>
          <p:nvPr/>
        </p:nvCxnSpPr>
        <p:spPr>
          <a:xfrm>
            <a:off x="1576455" y="3597096"/>
            <a:ext cx="2728429" cy="242743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7" idx="6"/>
            <a:endCxn id="22" idx="2"/>
          </p:cNvCxnSpPr>
          <p:nvPr/>
        </p:nvCxnSpPr>
        <p:spPr>
          <a:xfrm flipV="1">
            <a:off x="1576455" y="3532751"/>
            <a:ext cx="2768702" cy="200892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6"/>
            <a:endCxn id="26" idx="2"/>
          </p:cNvCxnSpPr>
          <p:nvPr/>
        </p:nvCxnSpPr>
        <p:spPr>
          <a:xfrm>
            <a:off x="1576455" y="5541676"/>
            <a:ext cx="2728429" cy="48285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656291" y="4805138"/>
                <a:ext cx="874855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291" y="4805138"/>
                <a:ext cx="874855" cy="477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703184" y="2121525"/>
                <a:ext cx="797975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184" y="2121525"/>
                <a:ext cx="797975" cy="4778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807054" y="2376800"/>
                <a:ext cx="819519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054" y="2376800"/>
                <a:ext cx="819519" cy="4778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27199" y="3457931"/>
                <a:ext cx="797975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2,2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199" y="3457931"/>
                <a:ext cx="797975" cy="4778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0591" y="3976132"/>
                <a:ext cx="819519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0591" y="3976132"/>
                <a:ext cx="819519" cy="4778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0631" y="4977659"/>
                <a:ext cx="881972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631" y="4977659"/>
                <a:ext cx="881972" cy="4778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831468" y="5750534"/>
                <a:ext cx="903517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468" y="5750534"/>
                <a:ext cx="903517" cy="4778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4053538" y="287991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68603" y="5291580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8" name="Oval 57"/>
          <p:cNvSpPr/>
          <p:nvPr/>
        </p:nvSpPr>
        <p:spPr>
          <a:xfrm>
            <a:off x="7204327" y="2614448"/>
            <a:ext cx="1408657" cy="71778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Straight Arrow Connector 59"/>
          <p:cNvCxnSpPr>
            <a:stCxn id="22" idx="6"/>
            <a:endCxn id="58" idx="2"/>
          </p:cNvCxnSpPr>
          <p:nvPr/>
        </p:nvCxnSpPr>
        <p:spPr>
          <a:xfrm flipV="1">
            <a:off x="5706323" y="2973339"/>
            <a:ext cx="1498004" cy="55941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26" idx="6"/>
            <a:endCxn id="58" idx="2"/>
          </p:cNvCxnSpPr>
          <p:nvPr/>
        </p:nvCxnSpPr>
        <p:spPr>
          <a:xfrm flipV="1">
            <a:off x="5666050" y="2973339"/>
            <a:ext cx="1538277" cy="305119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899213" y="231776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975147" y="1785500"/>
                <a:ext cx="5561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147" y="1785500"/>
                <a:ext cx="556178" cy="461665"/>
              </a:xfrm>
              <a:prstGeom prst="rect">
                <a:avLst/>
              </a:prstGeom>
              <a:blipFill>
                <a:blip r:embed="rId1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058555" y="3331316"/>
                <a:ext cx="5632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555" y="3331316"/>
                <a:ext cx="563295" cy="461665"/>
              </a:xfrm>
              <a:prstGeom prst="rect">
                <a:avLst/>
              </a:prstGeom>
              <a:blipFill>
                <a:blip r:embed="rId16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396220" y="4803629"/>
                <a:ext cx="6472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220" y="4803629"/>
                <a:ext cx="647292" cy="461665"/>
              </a:xfrm>
              <a:prstGeom prst="rect">
                <a:avLst/>
              </a:prstGeom>
              <a:blipFill>
                <a:blip r:embed="rId17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/>
          <p:cNvCxnSpPr>
            <a:stCxn id="58" idx="6"/>
          </p:cNvCxnSpPr>
          <p:nvPr/>
        </p:nvCxnSpPr>
        <p:spPr>
          <a:xfrm>
            <a:off x="8612984" y="2973339"/>
            <a:ext cx="2591743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610982" y="4710370"/>
                <a:ext cx="5174918" cy="1230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weight of input feature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when it enters neuron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400" b="1" i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weight of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hidden neuron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b="1" i="1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982" y="4710370"/>
                <a:ext cx="5174918" cy="1230080"/>
              </a:xfrm>
              <a:prstGeom prst="rect">
                <a:avLst/>
              </a:prstGeom>
              <a:blipFill>
                <a:blip r:embed="rId18"/>
                <a:stretch>
                  <a:fillRect l="-1531" t="-3980" r="-2120" b="-10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/>
          <p:cNvSpPr txBox="1"/>
          <p:nvPr/>
        </p:nvSpPr>
        <p:spPr>
          <a:xfrm>
            <a:off x="4314255" y="1277663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 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14255" y="3834857"/>
            <a:ext cx="1146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295106" y="6321683"/>
                <a:ext cx="12373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Neuron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sz="2000" i="1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106" y="6321683"/>
                <a:ext cx="1237390" cy="400110"/>
              </a:xfrm>
              <a:prstGeom prst="rect">
                <a:avLst/>
              </a:prstGeom>
              <a:blipFill>
                <a:blip r:embed="rId23"/>
                <a:stretch>
                  <a:fillRect l="-5419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/>
          <p:cNvSpPr txBox="1"/>
          <p:nvPr/>
        </p:nvSpPr>
        <p:spPr>
          <a:xfrm>
            <a:off x="7122992" y="3322983"/>
            <a:ext cx="167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neuron</a:t>
            </a:r>
          </a:p>
        </p:txBody>
      </p:sp>
    </p:spTree>
    <p:extLst>
      <p:ext uri="{BB962C8B-B14F-4D97-AF65-F5344CB8AC3E}">
        <p14:creationId xmlns:p14="http://schemas.microsoft.com/office/powerpoint/2010/main" val="144287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networks: 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6913" y="1370147"/>
            <a:ext cx="8895736" cy="1003462"/>
          </a:xfrm>
        </p:spPr>
        <p:txBody>
          <a:bodyPr/>
          <a:lstStyle/>
          <a:p>
            <a:r>
              <a:rPr lang="en-US" dirty="0" smtClean="0"/>
              <a:t>Non-linear </a:t>
            </a:r>
            <a:r>
              <a:rPr lang="en-US" dirty="0"/>
              <a:t>decision </a:t>
            </a:r>
            <a:r>
              <a:rPr lang="en-US" dirty="0" smtClean="0"/>
              <a:t>boundary</a:t>
            </a:r>
          </a:p>
          <a:p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dirty="0"/>
              <a:t>can be represented using </a:t>
            </a:r>
            <a:r>
              <a:rPr lang="en-US" dirty="0" smtClean="0"/>
              <a:t>two linear </a:t>
            </a:r>
            <a:r>
              <a:rPr lang="en-US" dirty="0"/>
              <a:t>classifiers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796587" y="2872226"/>
            <a:ext cx="1664260" cy="96224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772882" y="3281279"/>
            <a:ext cx="1375020" cy="1109876"/>
          </a:xfrm>
          <a:prstGeom prst="line">
            <a:avLst/>
          </a:prstGeom>
          <a:ln w="1905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448562" y="4126861"/>
                <a:ext cx="151954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16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562" y="4126861"/>
                <a:ext cx="1519546" cy="338554"/>
              </a:xfrm>
              <a:prstGeom prst="rect">
                <a:avLst/>
              </a:prstGeom>
              <a:blipFill>
                <a:blip r:embed="rId2"/>
                <a:stretch>
                  <a:fillRect l="-2410" t="-12500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4576191" y="3361026"/>
            <a:ext cx="4632144" cy="2406390"/>
            <a:chOff x="805269" y="1686362"/>
            <a:chExt cx="10324285" cy="36279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Oval 26"/>
                <p:cNvSpPr/>
                <p:nvPr/>
              </p:nvSpPr>
              <p:spPr>
                <a:xfrm>
                  <a:off x="805269" y="1863141"/>
                  <a:ext cx="1123333" cy="702236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Oval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269" y="1863141"/>
                  <a:ext cx="1123333" cy="702236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Oval 27"/>
                <p:cNvSpPr/>
                <p:nvPr/>
              </p:nvSpPr>
              <p:spPr>
                <a:xfrm>
                  <a:off x="805269" y="3237597"/>
                  <a:ext cx="1123333" cy="702236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Oval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269" y="3237597"/>
                  <a:ext cx="1123333" cy="70223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Oval 28"/>
                <p:cNvSpPr/>
                <p:nvPr/>
              </p:nvSpPr>
              <p:spPr>
                <a:xfrm>
                  <a:off x="805269" y="4612053"/>
                  <a:ext cx="1123333" cy="702236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9" name="Oval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269" y="4612053"/>
                  <a:ext cx="1123333" cy="70223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Oval 30"/>
            <p:cNvSpPr/>
            <p:nvPr/>
          </p:nvSpPr>
          <p:spPr>
            <a:xfrm>
              <a:off x="4292380" y="2204253"/>
              <a:ext cx="2358589" cy="72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/>
            <p:cNvCxnSpPr>
              <a:stCxn id="31" idx="6"/>
              <a:endCxn id="48" idx="2"/>
            </p:cNvCxnSpPr>
            <p:nvPr/>
          </p:nvCxnSpPr>
          <p:spPr>
            <a:xfrm>
              <a:off x="6650968" y="2564253"/>
              <a:ext cx="478183" cy="868712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7" idx="6"/>
              <a:endCxn id="31" idx="2"/>
            </p:cNvCxnSpPr>
            <p:nvPr/>
          </p:nvCxnSpPr>
          <p:spPr>
            <a:xfrm>
              <a:off x="1928602" y="2214259"/>
              <a:ext cx="2363778" cy="34999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8" idx="6"/>
              <a:endCxn id="31" idx="2"/>
            </p:cNvCxnSpPr>
            <p:nvPr/>
          </p:nvCxnSpPr>
          <p:spPr>
            <a:xfrm flipV="1">
              <a:off x="1928602" y="2564253"/>
              <a:ext cx="2363778" cy="1024461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29" idx="6"/>
              <a:endCxn id="31" idx="2"/>
            </p:cNvCxnSpPr>
            <p:nvPr/>
          </p:nvCxnSpPr>
          <p:spPr>
            <a:xfrm flipV="1">
              <a:off x="1928602" y="2564253"/>
              <a:ext cx="2363778" cy="239891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922128" y="2028855"/>
              <a:ext cx="672408" cy="510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4345156" y="3948196"/>
              <a:ext cx="2358589" cy="72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/>
            <p:cNvCxnSpPr>
              <a:stCxn id="27" idx="6"/>
              <a:endCxn id="37" idx="2"/>
            </p:cNvCxnSpPr>
            <p:nvPr/>
          </p:nvCxnSpPr>
          <p:spPr>
            <a:xfrm>
              <a:off x="1928602" y="2214259"/>
              <a:ext cx="2416554" cy="209393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28" idx="6"/>
              <a:endCxn id="37" idx="2"/>
            </p:cNvCxnSpPr>
            <p:nvPr/>
          </p:nvCxnSpPr>
          <p:spPr>
            <a:xfrm>
              <a:off x="1928602" y="3588714"/>
              <a:ext cx="2416554" cy="719483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29" idx="6"/>
              <a:endCxn id="37" idx="2"/>
            </p:cNvCxnSpPr>
            <p:nvPr/>
          </p:nvCxnSpPr>
          <p:spPr>
            <a:xfrm flipV="1">
              <a:off x="1928602" y="4308197"/>
              <a:ext cx="2416554" cy="65497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4053538" y="3716899"/>
              <a:ext cx="672408" cy="510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7129152" y="3074074"/>
              <a:ext cx="2296511" cy="71778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9" name="Straight Arrow Connector 48"/>
            <p:cNvCxnSpPr>
              <a:stCxn id="37" idx="6"/>
              <a:endCxn id="48" idx="2"/>
            </p:cNvCxnSpPr>
            <p:nvPr/>
          </p:nvCxnSpPr>
          <p:spPr>
            <a:xfrm flipV="1">
              <a:off x="6703745" y="3432965"/>
              <a:ext cx="425407" cy="875232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6898287" y="2701598"/>
              <a:ext cx="672408" cy="510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cxnSp>
          <p:nvCxnSpPr>
            <p:cNvPr id="52" name="Straight Arrow Connector 51"/>
            <p:cNvCxnSpPr>
              <a:stCxn id="48" idx="6"/>
            </p:cNvCxnSpPr>
            <p:nvPr/>
          </p:nvCxnSpPr>
          <p:spPr>
            <a:xfrm>
              <a:off x="9425663" y="3432965"/>
              <a:ext cx="1703891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4223275" y="1686362"/>
              <a:ext cx="2126547" cy="510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99407" y="4610302"/>
              <a:ext cx="2126547" cy="510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2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40730" y="3754465"/>
              <a:ext cx="3069775" cy="510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 neuron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7611600" y="2774912"/>
            <a:ext cx="3002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above the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line? </a:t>
            </a:r>
          </a:p>
        </p:txBody>
      </p:sp>
      <p:cxnSp>
        <p:nvCxnSpPr>
          <p:cNvPr id="65" name="Straight Arrow Connector 64"/>
          <p:cNvCxnSpPr>
            <a:stCxn id="63" idx="1"/>
            <a:endCxn id="53" idx="3"/>
          </p:cNvCxnSpPr>
          <p:nvPr/>
        </p:nvCxnSpPr>
        <p:spPr>
          <a:xfrm flipH="1">
            <a:off x="7063837" y="2974967"/>
            <a:ext cx="547763" cy="5553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706962" y="5625399"/>
            <a:ext cx="3130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above the </a:t>
            </a:r>
            <a:r>
              <a:rPr lang="en-US" sz="20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pink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line? </a:t>
            </a:r>
          </a:p>
        </p:txBody>
      </p:sp>
      <p:cxnSp>
        <p:nvCxnSpPr>
          <p:cNvPr id="67" name="Straight Arrow Connector 66"/>
          <p:cNvCxnSpPr>
            <a:stCxn id="66" idx="1"/>
          </p:cNvCxnSpPr>
          <p:nvPr/>
        </p:nvCxnSpPr>
        <p:spPr>
          <a:xfrm flipH="1" flipV="1">
            <a:off x="7198951" y="5338865"/>
            <a:ext cx="508011" cy="48658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" idx="1"/>
          </p:cNvCxnSpPr>
          <p:nvPr/>
        </p:nvCxnSpPr>
        <p:spPr>
          <a:xfrm flipH="1">
            <a:off x="1801996" y="1871878"/>
            <a:ext cx="974917" cy="9679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6162" y="5488880"/>
            <a:ext cx="1282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X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Class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Class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56162" y="2123558"/>
            <a:ext cx="2609272" cy="2915177"/>
            <a:chOff x="656162" y="2123558"/>
            <a:chExt cx="2609272" cy="2915177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656162" y="2323112"/>
              <a:ext cx="18475" cy="222596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flipV="1">
              <a:off x="674637" y="4544458"/>
              <a:ext cx="2590797" cy="462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007144" y="2664858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2230" y="3050446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39287" y="2872226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42276" y="3193012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51575" y="3834473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16971" y="3526111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37339" y="3488072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28711" y="373818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88846" y="3459040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60847" y="3727801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32444" y="3915774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48465" y="3983636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2685758" y="4577070"/>
                  <a:ext cx="55758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5758" y="4577070"/>
                  <a:ext cx="557589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820003" y="2123558"/>
                  <a:ext cx="56470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0003" y="2123558"/>
                  <a:ext cx="564705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TextBox 54"/>
            <p:cNvSpPr txBox="1"/>
            <p:nvPr/>
          </p:nvSpPr>
          <p:spPr>
            <a:xfrm>
              <a:off x="731147" y="2831200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517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/>
      <p:bldP spid="63" grpId="0"/>
      <p:bldP spid="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networks: intuition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2891357" y="2019060"/>
            <a:ext cx="1295186" cy="69345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743486" y="2389141"/>
            <a:ext cx="871890" cy="589986"/>
          </a:xfrm>
          <a:prstGeom prst="line">
            <a:avLst/>
          </a:prstGeom>
          <a:ln w="1905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533838" y="3423201"/>
                <a:ext cx="151954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16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838" y="3423201"/>
                <a:ext cx="1519546" cy="338554"/>
              </a:xfrm>
              <a:prstGeom prst="rect">
                <a:avLst/>
              </a:prstGeom>
              <a:blipFill>
                <a:blip r:embed="rId2"/>
                <a:stretch>
                  <a:fillRect l="-2410" t="-12727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5618409" y="2656691"/>
            <a:ext cx="4632144" cy="2406390"/>
            <a:chOff x="805269" y="1686362"/>
            <a:chExt cx="10324285" cy="3627927"/>
          </a:xfrm>
        </p:grpSpPr>
        <p:sp>
          <p:nvSpPr>
            <p:cNvPr id="27" name="Oval 26"/>
            <p:cNvSpPr/>
            <p:nvPr/>
          </p:nvSpPr>
          <p:spPr>
            <a:xfrm>
              <a:off x="805269" y="1863141"/>
              <a:ext cx="1123333" cy="7022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600" b="1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805269" y="3237597"/>
              <a:ext cx="1123333" cy="7022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600" b="1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805269" y="4612053"/>
              <a:ext cx="1123333" cy="7022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600" b="1" baseline="-25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292380" y="2204253"/>
              <a:ext cx="2385794" cy="72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/>
            <p:cNvCxnSpPr>
              <a:stCxn id="31" idx="6"/>
              <a:endCxn id="48" idx="2"/>
            </p:cNvCxnSpPr>
            <p:nvPr/>
          </p:nvCxnSpPr>
          <p:spPr>
            <a:xfrm>
              <a:off x="6678174" y="2564253"/>
              <a:ext cx="450978" cy="868712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7" idx="6"/>
              <a:endCxn id="31" idx="2"/>
            </p:cNvCxnSpPr>
            <p:nvPr/>
          </p:nvCxnSpPr>
          <p:spPr>
            <a:xfrm>
              <a:off x="1928602" y="2214259"/>
              <a:ext cx="2363778" cy="34999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8" idx="6"/>
              <a:endCxn id="31" idx="2"/>
            </p:cNvCxnSpPr>
            <p:nvPr/>
          </p:nvCxnSpPr>
          <p:spPr>
            <a:xfrm flipV="1">
              <a:off x="1928602" y="2564253"/>
              <a:ext cx="2363778" cy="1024461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29" idx="6"/>
              <a:endCxn id="31" idx="2"/>
            </p:cNvCxnSpPr>
            <p:nvPr/>
          </p:nvCxnSpPr>
          <p:spPr>
            <a:xfrm flipV="1">
              <a:off x="1928602" y="2564253"/>
              <a:ext cx="2363778" cy="239891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922128" y="2028855"/>
              <a:ext cx="672408" cy="510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4345156" y="3948196"/>
              <a:ext cx="2385794" cy="72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/>
            <p:cNvCxnSpPr>
              <a:stCxn id="27" idx="6"/>
              <a:endCxn id="37" idx="2"/>
            </p:cNvCxnSpPr>
            <p:nvPr/>
          </p:nvCxnSpPr>
          <p:spPr>
            <a:xfrm>
              <a:off x="1928602" y="2214259"/>
              <a:ext cx="2416554" cy="209393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28" idx="6"/>
              <a:endCxn id="37" idx="2"/>
            </p:cNvCxnSpPr>
            <p:nvPr/>
          </p:nvCxnSpPr>
          <p:spPr>
            <a:xfrm>
              <a:off x="1928602" y="3588714"/>
              <a:ext cx="2416554" cy="719483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29" idx="6"/>
              <a:endCxn id="37" idx="2"/>
            </p:cNvCxnSpPr>
            <p:nvPr/>
          </p:nvCxnSpPr>
          <p:spPr>
            <a:xfrm flipV="1">
              <a:off x="1928602" y="4308197"/>
              <a:ext cx="2416554" cy="65497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4053538" y="3716899"/>
              <a:ext cx="672408" cy="510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7129152" y="3074074"/>
              <a:ext cx="2322999" cy="71778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9" name="Straight Arrow Connector 48"/>
            <p:cNvCxnSpPr>
              <a:stCxn id="37" idx="6"/>
              <a:endCxn id="48" idx="2"/>
            </p:cNvCxnSpPr>
            <p:nvPr/>
          </p:nvCxnSpPr>
          <p:spPr>
            <a:xfrm flipV="1">
              <a:off x="6730950" y="3432965"/>
              <a:ext cx="398201" cy="875232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6898287" y="2701598"/>
              <a:ext cx="672408" cy="510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cxnSp>
          <p:nvCxnSpPr>
            <p:cNvPr id="52" name="Straight Arrow Connector 51"/>
            <p:cNvCxnSpPr>
              <a:stCxn id="48" idx="6"/>
            </p:cNvCxnSpPr>
            <p:nvPr/>
          </p:nvCxnSpPr>
          <p:spPr>
            <a:xfrm>
              <a:off x="9452151" y="3432965"/>
              <a:ext cx="1677403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4223275" y="1686362"/>
              <a:ext cx="2126547" cy="510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299407" y="4610302"/>
              <a:ext cx="2126547" cy="5104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2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40730" y="3754465"/>
              <a:ext cx="3069775" cy="510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 neuron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8653818" y="2070577"/>
            <a:ext cx="3002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above the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line? </a:t>
            </a:r>
          </a:p>
        </p:txBody>
      </p:sp>
      <p:cxnSp>
        <p:nvCxnSpPr>
          <p:cNvPr id="65" name="Straight Arrow Connector 64"/>
          <p:cNvCxnSpPr>
            <a:stCxn id="63" idx="1"/>
            <a:endCxn id="53" idx="3"/>
          </p:cNvCxnSpPr>
          <p:nvPr/>
        </p:nvCxnSpPr>
        <p:spPr>
          <a:xfrm flipH="1">
            <a:off x="8106055" y="2270632"/>
            <a:ext cx="547763" cy="5553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749180" y="4921064"/>
            <a:ext cx="3130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above the </a:t>
            </a:r>
            <a:r>
              <a:rPr lang="en-US" sz="20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pink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line? </a:t>
            </a:r>
          </a:p>
        </p:txBody>
      </p:sp>
      <p:cxnSp>
        <p:nvCxnSpPr>
          <p:cNvPr id="67" name="Straight Arrow Connector 66"/>
          <p:cNvCxnSpPr>
            <a:stCxn id="66" idx="1"/>
          </p:cNvCxnSpPr>
          <p:nvPr/>
        </p:nvCxnSpPr>
        <p:spPr>
          <a:xfrm flipH="1" flipV="1">
            <a:off x="8253375" y="4641048"/>
            <a:ext cx="495805" cy="480071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2752824" y="1353974"/>
            <a:ext cx="2037584" cy="2223181"/>
            <a:chOff x="724988" y="1875091"/>
            <a:chExt cx="2673045" cy="3164651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724988" y="2116633"/>
              <a:ext cx="18475" cy="222596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flipV="1">
              <a:off x="743463" y="4337979"/>
              <a:ext cx="2590797" cy="462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075970" y="2458379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81056" y="2843967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08113" y="2665747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11102" y="2986533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20401" y="3627994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85797" y="3319632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06165" y="3281593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97537" y="3531708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57672" y="3252561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29673" y="3521322"/>
              <a:ext cx="416802" cy="65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x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01270" y="3709295"/>
              <a:ext cx="416802" cy="65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x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17292" y="3777157"/>
              <a:ext cx="416802" cy="65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x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754583" y="4370590"/>
              <a:ext cx="643450" cy="669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4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88829" y="1875091"/>
              <a:ext cx="568798" cy="657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2737947" y="1880034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6600"/>
                </a:solidFill>
              </a:rPr>
              <a:t>x</a:t>
            </a:r>
            <a:endParaRPr lang="en-US" sz="2400" dirty="0">
              <a:solidFill>
                <a:srgbClr val="006600"/>
              </a:solidFill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1582994" y="3892323"/>
            <a:ext cx="3006221" cy="2330945"/>
          </a:xfrm>
          <a:prstGeom prst="line">
            <a:avLst/>
          </a:prstGeom>
          <a:ln w="28575">
            <a:solidFill>
              <a:srgbClr val="6633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 rot="19234882">
            <a:off x="2601420" y="4247174"/>
            <a:ext cx="167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neuron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023937" y="1967709"/>
            <a:ext cx="1282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  <a:cs typeface="Times New Roman" panose="02020603050405020304" pitchFamily="18" charset="0"/>
              </a:rPr>
              <a:t>X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Class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r>
              <a:rPr lang="en-US" sz="20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Class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812060" y="3802357"/>
            <a:ext cx="5289425" cy="2871602"/>
            <a:chOff x="812060" y="3802357"/>
            <a:chExt cx="5289425" cy="2871602"/>
          </a:xfrm>
        </p:grpSpPr>
        <p:cxnSp>
          <p:nvCxnSpPr>
            <p:cNvPr id="60" name="Straight Arrow Connector 59"/>
            <p:cNvCxnSpPr/>
            <p:nvPr/>
          </p:nvCxnSpPr>
          <p:spPr>
            <a:xfrm flipH="1" flipV="1">
              <a:off x="2384943" y="3996364"/>
              <a:ext cx="20861" cy="22269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405804" y="6212294"/>
              <a:ext cx="2335992" cy="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565001" y="4723961"/>
              <a:ext cx="283164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89679" y="4596313"/>
              <a:ext cx="283164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745912" y="4583736"/>
              <a:ext cx="283164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170745" y="4641048"/>
              <a:ext cx="308880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388969" y="4696168"/>
              <a:ext cx="308880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240933" y="4647374"/>
              <a:ext cx="308880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325185" y="4863274"/>
              <a:ext cx="308880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221671" y="4796944"/>
              <a:ext cx="308880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328678" y="4752822"/>
              <a:ext cx="308880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236726" y="5735381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x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372982" y="5797851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x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318764" y="5942579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x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762657" y="6212294"/>
              <a:ext cx="13388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1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12060" y="3802357"/>
              <a:ext cx="13388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63519" y="6145162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964390" y="616482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963520" y="450368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711596" y="4738547"/>
              <a:ext cx="283164" cy="364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6600"/>
                  </a:solidFill>
                </a:rPr>
                <a:t>x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2481733" y="3889188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1" name="Down Arrow 100"/>
          <p:cNvSpPr/>
          <p:nvPr/>
        </p:nvSpPr>
        <p:spPr>
          <a:xfrm>
            <a:off x="3311293" y="3452025"/>
            <a:ext cx="483910" cy="4615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3007954" y="5488716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9725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8" grpId="0"/>
      <p:bldP spid="1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neural network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760285" y="1992025"/>
                <a:ext cx="602329" cy="63780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85" y="1992025"/>
                <a:ext cx="602329" cy="63780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/>
              <p:cNvSpPr/>
              <p:nvPr/>
            </p:nvSpPr>
            <p:spPr>
              <a:xfrm>
                <a:off x="720957" y="3247982"/>
                <a:ext cx="602329" cy="63780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Ova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57" y="3247982"/>
                <a:ext cx="602329" cy="63780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720957" y="5014141"/>
                <a:ext cx="602329" cy="63780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0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57" y="5014141"/>
                <a:ext cx="602329" cy="63780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34098" y="4229875"/>
            <a:ext cx="492443" cy="419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9" name="Oval 8"/>
          <p:cNvSpPr/>
          <p:nvPr/>
        </p:nvSpPr>
        <p:spPr>
          <a:xfrm>
            <a:off x="3041952" y="1804352"/>
            <a:ext cx="1268269" cy="65393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>
            <a:stCxn id="9" idx="6"/>
            <a:endCxn id="58" idx="2"/>
          </p:cNvCxnSpPr>
          <p:nvPr/>
        </p:nvCxnSpPr>
        <p:spPr>
          <a:xfrm>
            <a:off x="4310221" y="2131321"/>
            <a:ext cx="1006085" cy="874617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6"/>
            <a:endCxn id="9" idx="2"/>
          </p:cNvCxnSpPr>
          <p:nvPr/>
        </p:nvCxnSpPr>
        <p:spPr>
          <a:xfrm flipV="1">
            <a:off x="1362614" y="2131321"/>
            <a:ext cx="1679338" cy="179606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6"/>
            <a:endCxn id="9" idx="2"/>
          </p:cNvCxnSpPr>
          <p:nvPr/>
        </p:nvCxnSpPr>
        <p:spPr>
          <a:xfrm flipV="1">
            <a:off x="1323286" y="2131321"/>
            <a:ext cx="1718666" cy="143556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6"/>
            <a:endCxn id="9" idx="2"/>
          </p:cNvCxnSpPr>
          <p:nvPr/>
        </p:nvCxnSpPr>
        <p:spPr>
          <a:xfrm flipV="1">
            <a:off x="1323286" y="2131321"/>
            <a:ext cx="1718666" cy="320172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780694" y="1778699"/>
                <a:ext cx="639662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94" y="1778699"/>
                <a:ext cx="639662" cy="3815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12052" y="2811405"/>
                <a:ext cx="639662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052" y="2811405"/>
                <a:ext cx="639662" cy="3815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752768" y="1622688"/>
            <a:ext cx="418704" cy="531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654834" y="2501777"/>
                <a:ext cx="1651132" cy="363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0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34" y="2501777"/>
                <a:ext cx="1651132" cy="363399"/>
              </a:xfrm>
              <a:prstGeom prst="rect">
                <a:avLst/>
              </a:prstGeom>
              <a:blipFill>
                <a:blip r:embed="rId7"/>
                <a:stretch>
                  <a:fillRect l="-4059" t="-18333" r="-553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3083172" y="3187054"/>
            <a:ext cx="1254066" cy="65393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051717" y="5450203"/>
            <a:ext cx="1258504" cy="65393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69224" y="4243364"/>
            <a:ext cx="543739" cy="475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cxnSp>
        <p:nvCxnSpPr>
          <p:cNvPr id="28" name="Straight Arrow Connector 27"/>
          <p:cNvCxnSpPr>
            <a:stCxn id="5" idx="6"/>
            <a:endCxn id="22" idx="2"/>
          </p:cNvCxnSpPr>
          <p:nvPr/>
        </p:nvCxnSpPr>
        <p:spPr>
          <a:xfrm>
            <a:off x="1362614" y="2310927"/>
            <a:ext cx="1720558" cy="1203096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6"/>
            <a:endCxn id="26" idx="2"/>
          </p:cNvCxnSpPr>
          <p:nvPr/>
        </p:nvCxnSpPr>
        <p:spPr>
          <a:xfrm>
            <a:off x="1362614" y="2310927"/>
            <a:ext cx="1689103" cy="346624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6" idx="6"/>
            <a:endCxn id="22" idx="2"/>
          </p:cNvCxnSpPr>
          <p:nvPr/>
        </p:nvCxnSpPr>
        <p:spPr>
          <a:xfrm flipV="1">
            <a:off x="1323286" y="3514023"/>
            <a:ext cx="1759886" cy="52861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6" idx="6"/>
            <a:endCxn id="26" idx="2"/>
          </p:cNvCxnSpPr>
          <p:nvPr/>
        </p:nvCxnSpPr>
        <p:spPr>
          <a:xfrm>
            <a:off x="1323286" y="3566884"/>
            <a:ext cx="1728431" cy="2210288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7" idx="6"/>
            <a:endCxn id="22" idx="2"/>
          </p:cNvCxnSpPr>
          <p:nvPr/>
        </p:nvCxnSpPr>
        <p:spPr>
          <a:xfrm flipV="1">
            <a:off x="1323286" y="3514023"/>
            <a:ext cx="1759886" cy="181902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6"/>
            <a:endCxn id="26" idx="2"/>
          </p:cNvCxnSpPr>
          <p:nvPr/>
        </p:nvCxnSpPr>
        <p:spPr>
          <a:xfrm>
            <a:off x="1323286" y="5333043"/>
            <a:ext cx="1728431" cy="444129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598487" y="4649986"/>
                <a:ext cx="701859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487" y="4649986"/>
                <a:ext cx="701859" cy="3815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49227" y="2243116"/>
                <a:ext cx="628011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227" y="2243116"/>
                <a:ext cx="628011" cy="3815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751447" y="2433998"/>
                <a:ext cx="659924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447" y="2433998"/>
                <a:ext cx="659924" cy="3815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210551" y="3475564"/>
                <a:ext cx="644985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2,2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551" y="3475564"/>
                <a:ext cx="644985" cy="3815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446788" y="3966164"/>
                <a:ext cx="659924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788" y="3966164"/>
                <a:ext cx="659924" cy="38151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788363" y="4741273"/>
                <a:ext cx="707181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363" y="4741273"/>
                <a:ext cx="707181" cy="38151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900916" y="5528317"/>
                <a:ext cx="722121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916" y="5528317"/>
                <a:ext cx="722121" cy="38151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2855405" y="2921083"/>
            <a:ext cx="418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867171" y="5111474"/>
            <a:ext cx="418704" cy="531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8" name="Oval 57"/>
          <p:cNvSpPr/>
          <p:nvPr/>
        </p:nvSpPr>
        <p:spPr>
          <a:xfrm>
            <a:off x="5316306" y="2679977"/>
            <a:ext cx="1338528" cy="65192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logistic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Straight Arrow Connector 59"/>
          <p:cNvCxnSpPr>
            <a:stCxn id="22" idx="6"/>
            <a:endCxn id="58" idx="2"/>
          </p:cNvCxnSpPr>
          <p:nvPr/>
        </p:nvCxnSpPr>
        <p:spPr>
          <a:xfrm flipV="1">
            <a:off x="4337238" y="3005938"/>
            <a:ext cx="979068" cy="50808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26" idx="6"/>
            <a:endCxn id="58" idx="2"/>
          </p:cNvCxnSpPr>
          <p:nvPr/>
        </p:nvCxnSpPr>
        <p:spPr>
          <a:xfrm flipV="1">
            <a:off x="4310221" y="3005938"/>
            <a:ext cx="1006085" cy="2771234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077999" y="2410512"/>
            <a:ext cx="418704" cy="531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474016" y="1933176"/>
                <a:ext cx="4945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16" y="1933176"/>
                <a:ext cx="494547" cy="400110"/>
              </a:xfrm>
              <a:prstGeom prst="rect">
                <a:avLst/>
              </a:prstGeom>
              <a:blipFill>
                <a:blip r:embed="rId1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421409" y="3331070"/>
                <a:ext cx="501291" cy="3633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409" y="3331070"/>
                <a:ext cx="501291" cy="363399"/>
              </a:xfrm>
              <a:prstGeom prst="rect">
                <a:avLst/>
              </a:prstGeom>
              <a:blipFill>
                <a:blip r:embed="rId1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009996" y="4680674"/>
                <a:ext cx="5809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996" y="4680674"/>
                <a:ext cx="580920" cy="400110"/>
              </a:xfrm>
              <a:prstGeom prst="rect">
                <a:avLst/>
              </a:prstGeom>
              <a:blipFill>
                <a:blip r:embed="rId17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/>
          <p:cNvCxnSpPr>
            <a:stCxn id="58" idx="6"/>
          </p:cNvCxnSpPr>
          <p:nvPr/>
        </p:nvCxnSpPr>
        <p:spPr>
          <a:xfrm>
            <a:off x="6654834" y="3005938"/>
            <a:ext cx="1279798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059036" y="1465846"/>
            <a:ext cx="1050288" cy="335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 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059036" y="3788409"/>
            <a:ext cx="1050288" cy="335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3044080" y="6047061"/>
                <a:ext cx="1132811" cy="3354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Neuron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i="1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080" y="6047061"/>
                <a:ext cx="1132811" cy="335445"/>
              </a:xfrm>
              <a:prstGeom prst="rect">
                <a:avLst/>
              </a:prstGeom>
              <a:blipFill>
                <a:blip r:embed="rId18"/>
                <a:stretch>
                  <a:fillRect l="-4301" t="-10909" b="-3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/>
          <p:cNvSpPr txBox="1"/>
          <p:nvPr/>
        </p:nvSpPr>
        <p:spPr>
          <a:xfrm>
            <a:off x="5252780" y="3323501"/>
            <a:ext cx="1524776" cy="335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neuron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208156" y="4166614"/>
                <a:ext cx="6779896" cy="813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200" i="1" dirty="0" smtClean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2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logi</m:t>
                      </m:r>
                      <m:r>
                        <m:rPr>
                          <m:nor/>
                        </m:rPr>
                        <a:rPr lang="en-US" sz="2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2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ic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logi</m:t>
                          </m:r>
                          <m:r>
                            <m:rPr>
                              <m:nor/>
                            </m:rPr>
                            <a:rPr lang="en-US" sz="2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en-US" sz="2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ic</m:t>
                          </m:r>
                          <m:d>
                            <m:dPr>
                              <m:ctrlP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2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en-US" sz="22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sSub>
                            <m:sSubPr>
                              <m:ctrlP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logi</m:t>
                          </m:r>
                          <m:r>
                            <m:rPr>
                              <m:nor/>
                            </m:rPr>
                            <a:rPr lang="en-US" sz="2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en-US" sz="2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ic</m:t>
                          </m:r>
                          <m:d>
                            <m:dPr>
                              <m:ctrlP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2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2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en-US" sz="22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156" y="4166614"/>
                <a:ext cx="6779896" cy="813043"/>
              </a:xfrm>
              <a:prstGeom prst="rect">
                <a:avLst/>
              </a:prstGeom>
              <a:blipFill>
                <a:blip r:embed="rId19"/>
                <a:stretch>
                  <a:fillRect t="-5970" b="-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479201" y="5218127"/>
                <a:ext cx="3538276" cy="509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rgbClr val="990099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rgbClr val="990099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201" y="5218127"/>
                <a:ext cx="3538276" cy="50917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309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Neural network is a non-linear classifier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0977" y="1681066"/>
                <a:ext cx="10515600" cy="470006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logistic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ogi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ic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logi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ic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</m:d>
                      </m:e>
                    </m:d>
                  </m:oMath>
                </a14:m>
                <a:endParaRPr lang="en-US" i="1" dirty="0" smtClean="0"/>
              </a:p>
              <a:p>
                <a:endParaRPr lang="en-US" i="1" dirty="0"/>
              </a:p>
              <a:p>
                <a:r>
                  <a:rPr lang="en-US" dirty="0" smtClean="0"/>
                  <a:t>The decision boundary is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 as before</a:t>
                </a:r>
              </a:p>
              <a:p>
                <a:endParaRPr lang="en-US" dirty="0"/>
              </a:p>
              <a:p>
                <a:r>
                  <a:rPr lang="en-US" dirty="0" smtClean="0"/>
                  <a:t>Because of the hidden layer,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boundary</a:t>
                </a:r>
                <a:r>
                  <a:rPr lang="en-US" dirty="0" smtClean="0"/>
                  <a:t> is </a:t>
                </a:r>
                <a:br>
                  <a:rPr lang="en-US" dirty="0" smtClean="0"/>
                </a:br>
                <a:r>
                  <a:rPr lang="en-US" dirty="0" smtClean="0">
                    <a:solidFill>
                      <a:srgbClr val="3333CC"/>
                    </a:solidFill>
                  </a:rPr>
                  <a:t>non-linear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Even with a single hidden layer, neural networks </a:t>
                </a:r>
                <a:br>
                  <a:rPr lang="en-US" dirty="0" smtClean="0"/>
                </a:br>
                <a:r>
                  <a:rPr lang="en-US" dirty="0" smtClean="0"/>
                  <a:t>can implement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very complex</a:t>
                </a:r>
                <a:r>
                  <a:rPr lang="en-US" dirty="0" smtClean="0"/>
                  <a:t> non-linear </a:t>
                </a:r>
                <a:br>
                  <a:rPr lang="en-US" dirty="0" smtClean="0"/>
                </a:br>
                <a:r>
                  <a:rPr lang="en-US" dirty="0" smtClean="0">
                    <a:solidFill>
                      <a:srgbClr val="3333CC"/>
                    </a:solidFill>
                  </a:rPr>
                  <a:t>decision boundaries</a:t>
                </a:r>
                <a:endParaRPr lang="en-US" dirty="0">
                  <a:solidFill>
                    <a:srgbClr val="3333CC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977" y="1681066"/>
                <a:ext cx="10515600" cy="4700069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6"/>
          <a:stretch/>
        </p:blipFill>
        <p:spPr>
          <a:xfrm>
            <a:off x="7236434" y="2772697"/>
            <a:ext cx="4415199" cy="311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9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15842"/>
            <a:ext cx="10515600" cy="692615"/>
          </a:xfrm>
        </p:spPr>
        <p:txBody>
          <a:bodyPr/>
          <a:lstStyle/>
          <a:p>
            <a:r>
              <a:rPr lang="en-US" dirty="0" smtClean="0"/>
              <a:t>Each input is sent to all neurons in the hidden layer, with different weights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947977" y="2317778"/>
            <a:ext cx="5736152" cy="3757710"/>
            <a:chOff x="1041245" y="2413590"/>
            <a:chExt cx="5736152" cy="37577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5257851" y="3707293"/>
                  <a:ext cx="151954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Output,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a14:m>
                  <a:endParaRPr lang="en-US" sz="1600" b="1" dirty="0" smtClean="0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7851" y="3707293"/>
                  <a:ext cx="1519546" cy="338554"/>
                </a:xfrm>
                <a:prstGeom prst="rect">
                  <a:avLst/>
                </a:prstGeom>
                <a:blipFill>
                  <a:blip r:embed="rId2"/>
                  <a:stretch>
                    <a:fillRect l="-2008" t="-12500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Oval 3"/>
                <p:cNvSpPr/>
                <p:nvPr/>
              </p:nvSpPr>
              <p:spPr>
                <a:xfrm>
                  <a:off x="1041245" y="2875410"/>
                  <a:ext cx="504000" cy="465791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Oval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1245" y="2875410"/>
                  <a:ext cx="504000" cy="465791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/>
                <p:cNvSpPr/>
                <p:nvPr/>
              </p:nvSpPr>
              <p:spPr>
                <a:xfrm>
                  <a:off x="1041245" y="3792641"/>
                  <a:ext cx="504000" cy="465791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Oval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1245" y="3792641"/>
                  <a:ext cx="504000" cy="465791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/>
                <p:cNvSpPr/>
                <p:nvPr/>
              </p:nvSpPr>
              <p:spPr>
                <a:xfrm>
                  <a:off x="1041245" y="5082475"/>
                  <a:ext cx="504000" cy="465791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𝒅</m:t>
                            </m:r>
                          </m:sub>
                        </m:sSub>
                      </m:oMath>
                    </m:oMathPara>
                  </a14:m>
                  <a:endParaRPr lang="en-US" sz="16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Oval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1245" y="5082475"/>
                  <a:ext cx="504000" cy="465791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/>
            <p:cNvSpPr txBox="1"/>
            <p:nvPr/>
          </p:nvSpPr>
          <p:spPr>
            <a:xfrm>
              <a:off x="1106238" y="4509723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2605789" y="2734278"/>
              <a:ext cx="1058216" cy="477573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Straight Arrow Connector 8"/>
            <p:cNvCxnSpPr>
              <a:stCxn id="8" idx="6"/>
              <a:endCxn id="26" idx="2"/>
            </p:cNvCxnSpPr>
            <p:nvPr/>
          </p:nvCxnSpPr>
          <p:spPr>
            <a:xfrm>
              <a:off x="3664005" y="2973065"/>
              <a:ext cx="469709" cy="115337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6"/>
              <a:endCxn id="8" idx="2"/>
            </p:cNvCxnSpPr>
            <p:nvPr/>
          </p:nvCxnSpPr>
          <p:spPr>
            <a:xfrm flipV="1">
              <a:off x="1545245" y="2973065"/>
              <a:ext cx="1060544" cy="135241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5" idx="6"/>
              <a:endCxn id="8" idx="2"/>
            </p:cNvCxnSpPr>
            <p:nvPr/>
          </p:nvCxnSpPr>
          <p:spPr>
            <a:xfrm flipV="1">
              <a:off x="1545245" y="2973065"/>
              <a:ext cx="1060544" cy="1052472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6" idx="6"/>
              <a:endCxn id="8" idx="2"/>
            </p:cNvCxnSpPr>
            <p:nvPr/>
          </p:nvCxnSpPr>
          <p:spPr>
            <a:xfrm flipV="1">
              <a:off x="1545245" y="2973065"/>
              <a:ext cx="1060544" cy="2342306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439670" y="2601607"/>
              <a:ext cx="3016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2629468" y="3744070"/>
              <a:ext cx="1058216" cy="477573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611399" y="5396858"/>
              <a:ext cx="1058216" cy="477573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17989" y="4515497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</a:p>
          </p:txBody>
        </p:sp>
        <p:cxnSp>
          <p:nvCxnSpPr>
            <p:cNvPr id="18" name="Straight Arrow Connector 17"/>
            <p:cNvCxnSpPr>
              <a:stCxn id="4" idx="6"/>
              <a:endCxn id="15" idx="2"/>
            </p:cNvCxnSpPr>
            <p:nvPr/>
          </p:nvCxnSpPr>
          <p:spPr>
            <a:xfrm>
              <a:off x="1545245" y="3108306"/>
              <a:ext cx="1084223" cy="874551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4" idx="6"/>
              <a:endCxn id="16" idx="2"/>
            </p:cNvCxnSpPr>
            <p:nvPr/>
          </p:nvCxnSpPr>
          <p:spPr>
            <a:xfrm>
              <a:off x="1545245" y="3108306"/>
              <a:ext cx="1066154" cy="2527339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5" idx="6"/>
              <a:endCxn id="15" idx="2"/>
            </p:cNvCxnSpPr>
            <p:nvPr/>
          </p:nvCxnSpPr>
          <p:spPr>
            <a:xfrm flipV="1">
              <a:off x="1545245" y="3982857"/>
              <a:ext cx="1084223" cy="4268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5" idx="6"/>
              <a:endCxn id="16" idx="2"/>
            </p:cNvCxnSpPr>
            <p:nvPr/>
          </p:nvCxnSpPr>
          <p:spPr>
            <a:xfrm>
              <a:off x="1545245" y="4025537"/>
              <a:ext cx="1066154" cy="161010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6" idx="6"/>
              <a:endCxn id="15" idx="2"/>
            </p:cNvCxnSpPr>
            <p:nvPr/>
          </p:nvCxnSpPr>
          <p:spPr>
            <a:xfrm flipV="1">
              <a:off x="1545245" y="3982857"/>
              <a:ext cx="1084223" cy="133251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6" idx="6"/>
              <a:endCxn id="16" idx="2"/>
            </p:cNvCxnSpPr>
            <p:nvPr/>
          </p:nvCxnSpPr>
          <p:spPr>
            <a:xfrm>
              <a:off x="1545245" y="5315371"/>
              <a:ext cx="1066154" cy="32027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498629" y="3549830"/>
              <a:ext cx="3016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05388" y="5149483"/>
              <a:ext cx="3016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4133714" y="3888384"/>
              <a:ext cx="1057245" cy="47610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logistic</a:t>
              </a:r>
              <a:endPara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/>
            <p:cNvCxnSpPr>
              <a:stCxn id="15" idx="6"/>
              <a:endCxn id="26" idx="2"/>
            </p:cNvCxnSpPr>
            <p:nvPr/>
          </p:nvCxnSpPr>
          <p:spPr>
            <a:xfrm>
              <a:off x="3687684" y="3982857"/>
              <a:ext cx="446030" cy="14357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6" idx="6"/>
              <a:endCxn id="26" idx="2"/>
            </p:cNvCxnSpPr>
            <p:nvPr/>
          </p:nvCxnSpPr>
          <p:spPr>
            <a:xfrm flipV="1">
              <a:off x="3669615" y="4126435"/>
              <a:ext cx="464099" cy="150921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774968" y="3725470"/>
              <a:ext cx="3016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cxnSp>
          <p:nvCxnSpPr>
            <p:cNvPr id="30" name="Straight Arrow Connector 29"/>
            <p:cNvCxnSpPr>
              <a:stCxn id="26" idx="6"/>
            </p:cNvCxnSpPr>
            <p:nvPr/>
          </p:nvCxnSpPr>
          <p:spPr>
            <a:xfrm>
              <a:off x="5190959" y="4126435"/>
              <a:ext cx="737595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574784" y="2413590"/>
              <a:ext cx="9541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08942" y="4183242"/>
              <a:ext cx="9541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Neuron 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2558028" y="5832746"/>
                  <a:ext cx="102656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 smtClean="0">
                      <a:solidFill>
                        <a:schemeClr val="accent2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Neuron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</m:oMath>
                  </a14:m>
                  <a:endParaRPr lang="en-US" sz="1600" i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8028" y="5832746"/>
                  <a:ext cx="1026563" cy="338554"/>
                </a:xfrm>
                <a:prstGeom prst="rect">
                  <a:avLst/>
                </a:prstGeom>
                <a:blipFill>
                  <a:blip r:embed="rId6"/>
                  <a:stretch>
                    <a:fillRect l="-2959" t="-535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Box 34"/>
            <p:cNvSpPr txBox="1"/>
            <p:nvPr/>
          </p:nvSpPr>
          <p:spPr>
            <a:xfrm>
              <a:off x="4152912" y="4352519"/>
              <a:ext cx="13773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 neuron</a:t>
              </a:r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6751021" y="2638466"/>
            <a:ext cx="4903327" cy="3636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Each hidden neuron computes a different (linear) “function” of all inputs, representing “higher-level” features</a:t>
            </a:r>
          </a:p>
          <a:p>
            <a:endParaRPr lang="en-US" dirty="0" smtClean="0"/>
          </a:p>
          <a:p>
            <a:r>
              <a:rPr lang="en-US" dirty="0" smtClean="0"/>
              <a:t>The output neuron computes the final output as a function of those high-level features</a:t>
            </a:r>
          </a:p>
        </p:txBody>
      </p:sp>
    </p:spTree>
    <p:extLst>
      <p:ext uri="{BB962C8B-B14F-4D97-AF65-F5344CB8AC3E}">
        <p14:creationId xmlns:p14="http://schemas.microsoft.com/office/powerpoint/2010/main" val="62544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train a neural network?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9823" y="1738730"/>
                <a:ext cx="10744201" cy="447525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List all weights as a single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Define the objective function to minimize: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e>
                    </m:nary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Training the network = find weights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dirty="0" smtClean="0"/>
                  <a:t> that minimize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 smtClean="0"/>
                  <a:t> on the training set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Then, classify a new point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 smtClean="0"/>
                  <a:t> as class </a:t>
                </a:r>
                <a:r>
                  <a:rPr lang="en-US" b="1" dirty="0" smtClean="0"/>
                  <a:t>A</a:t>
                </a:r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&gt;0.5</m:t>
                    </m:r>
                  </m:oMath>
                </a14:m>
                <a:r>
                  <a:rPr lang="en-US" dirty="0" smtClean="0"/>
                  <a:t> and class </a:t>
                </a:r>
                <a:r>
                  <a:rPr lang="en-US" b="1" dirty="0" smtClean="0"/>
                  <a:t>B</a:t>
                </a:r>
                <a:r>
                  <a:rPr lang="en-US" dirty="0" smtClean="0"/>
                  <a:t> otherwise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9823" y="1738730"/>
                <a:ext cx="10744201" cy="4475258"/>
              </a:xfrm>
              <a:blipFill>
                <a:blip r:embed="rId2"/>
                <a:stretch>
                  <a:fillRect l="-79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61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learn the weights?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499747"/>
                <a:ext cx="10515600" cy="464541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find the optimal weights using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stochastic gradient descent</a:t>
                </a:r>
              </a:p>
              <a:p>
                <a:endParaRPr lang="en-US" dirty="0"/>
              </a:p>
              <a:p>
                <a:pPr lvl="1"/>
                <a:r>
                  <a:rPr lang="en-US" dirty="0"/>
                  <a:t>Randomly initialize the weights</a:t>
                </a:r>
              </a:p>
              <a:p>
                <a:pPr lvl="1"/>
                <a:endParaRPr lang="en-US" dirty="0" smtClean="0"/>
              </a:p>
              <a:p>
                <a:pPr lvl="1"/>
                <a:r>
                  <a:rPr lang="en-US" dirty="0" smtClean="0"/>
                  <a:t>Choose </a:t>
                </a:r>
                <a:r>
                  <a:rPr lang="en-US" dirty="0"/>
                  <a:t>a random data </a:t>
                </a:r>
                <a:r>
                  <a:rPr lang="en-US" dirty="0" smtClean="0"/>
                  <a:t>point from the training set,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Update the </a:t>
                </a:r>
                <a:r>
                  <a:rPr lang="en-US" dirty="0" smtClean="0"/>
                  <a:t>weights: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,  </a:t>
                </a:r>
                <a:r>
                  <a:rPr lang="en-US" dirty="0" smtClean="0"/>
                  <a:t>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i="1" dirty="0"/>
              </a:p>
              <a:p>
                <a:pPr lvl="1"/>
                <a:endParaRPr lang="en-US" dirty="0" smtClean="0"/>
              </a:p>
              <a:p>
                <a:pPr lvl="1"/>
                <a:r>
                  <a:rPr lang="en-US" dirty="0" smtClean="0"/>
                  <a:t>Repeat </a:t>
                </a:r>
                <a:r>
                  <a:rPr lang="en-US" dirty="0"/>
                  <a:t>until </a:t>
                </a:r>
                <a:r>
                  <a:rPr lang="en-US" dirty="0" smtClean="0"/>
                  <a:t>reaching the minimum</a:t>
                </a:r>
              </a:p>
              <a:p>
                <a:endParaRPr lang="en-US" dirty="0"/>
              </a:p>
              <a:p>
                <a:r>
                  <a:rPr lang="en-US" dirty="0" smtClean="0"/>
                  <a:t>The derivatives can be computed efficiently using the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backpropagation algorithm</a:t>
                </a:r>
                <a:endParaRPr lang="en-US" sz="32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499747"/>
                <a:ext cx="10515600" cy="4645412"/>
              </a:xfrm>
              <a:blipFill>
                <a:blip r:embed="rId2"/>
                <a:stretch>
                  <a:fillRect l="-754" t="-1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79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9711" y="1622148"/>
                <a:ext cx="10724536" cy="465083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The number of parameters in a network can be very large and lead to overfitting</a:t>
                </a:r>
              </a:p>
              <a:p>
                <a:r>
                  <a:rPr lang="en-US" dirty="0" smtClean="0"/>
                  <a:t>A useful approach to avoid overfitting is </a:t>
                </a:r>
                <a:r>
                  <a:rPr lang="en-US" dirty="0" smtClean="0">
                    <a:solidFill>
                      <a:srgbClr val="3333CC"/>
                    </a:solidFill>
                  </a:rPr>
                  <a:t>regularization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We define a new objective function: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+…</m:t>
                        </m:r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 is the number of weights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66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solidFill>
                          <a:srgbClr val="660066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Minimizing the new objective will tend to set many weights close to zero, since otherwise the second term will increase</a:t>
                </a:r>
              </a:p>
              <a:p>
                <a:r>
                  <a:rPr lang="en-US" dirty="0" smtClean="0"/>
                  <a:t>This will have the effect of keeping the model simple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value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can be determined using </a:t>
                </a:r>
                <a:r>
                  <a:rPr lang="en-US" dirty="0" smtClean="0"/>
                  <a:t>cross-validation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9711" y="1622148"/>
                <a:ext cx="10724536" cy="4650833"/>
              </a:xfrm>
              <a:blipFill>
                <a:blip r:embed="rId2"/>
                <a:stretch>
                  <a:fillRect l="-796" t="-2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307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71107" y="1898971"/>
                <a:ext cx="10869707" cy="392172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In contrast to logistic regression, we may reach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local</a:t>
                </a:r>
                <a:r>
                  <a:rPr lang="en-US" dirty="0" smtClean="0"/>
                  <a:t> minimum</a:t>
                </a:r>
              </a:p>
              <a:p>
                <a:r>
                  <a:rPr lang="en-US" dirty="0" smtClean="0"/>
                  <a:t>Optimization can be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slow</a:t>
                </a:r>
                <a:r>
                  <a:rPr lang="en-US" dirty="0" smtClean="0"/>
                  <a:t>, because of the large number of weights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As for logistic regression, we need to fine tune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learning rate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Can try different values and use cross validation to see which works best</a:t>
                </a:r>
              </a:p>
              <a:p>
                <a:pPr lvl="1"/>
                <a:r>
                  <a:rPr lang="en-US" dirty="0"/>
                  <a:t>Can rerun from multiple starting points, and average the results or take the best model</a:t>
                </a:r>
              </a:p>
              <a:p>
                <a:endParaRPr lang="en-US" dirty="0" smtClean="0"/>
              </a:p>
              <a:p>
                <a:r>
                  <a:rPr lang="en-US" dirty="0"/>
                  <a:t>It is possible to use </a:t>
                </a:r>
                <a:r>
                  <a:rPr lang="en-US" dirty="0">
                    <a:solidFill>
                      <a:srgbClr val="0070C0"/>
                    </a:solidFill>
                  </a:rPr>
                  <a:t>activation functions</a:t>
                </a:r>
                <a:r>
                  <a:rPr lang="en-US" dirty="0"/>
                  <a:t> other than </a:t>
                </a:r>
                <a:r>
                  <a:rPr lang="en-US" dirty="0" smtClean="0"/>
                  <a:t>logistic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1107" y="1898971"/>
                <a:ext cx="10869707" cy="3921726"/>
              </a:xfrm>
              <a:blipFill>
                <a:blip r:embed="rId2"/>
                <a:stretch>
                  <a:fillRect l="-729" t="-2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521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networks: brief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683" y="1624675"/>
            <a:ext cx="10582835" cy="456733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Neural networks were popular in the 80’s, but went out of fashion in the 90’s</a:t>
            </a:r>
          </a:p>
          <a:p>
            <a:endParaRPr lang="en-US" dirty="0" smtClean="0"/>
          </a:p>
          <a:p>
            <a:r>
              <a:rPr lang="en-US" dirty="0" smtClean="0"/>
              <a:t>Revived in the late 2000’s due to:</a:t>
            </a:r>
          </a:p>
          <a:p>
            <a:pPr lvl="1"/>
            <a:r>
              <a:rPr lang="en-US" dirty="0" smtClean="0"/>
              <a:t>The availability of </a:t>
            </a:r>
            <a:r>
              <a:rPr lang="en-US" dirty="0"/>
              <a:t>large amounts of labeled and unlabeled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The increase in computing power and particularly, the affordability </a:t>
            </a:r>
            <a:r>
              <a:rPr lang="en-US" dirty="0"/>
              <a:t>of </a:t>
            </a:r>
            <a:r>
              <a:rPr lang="en-US" dirty="0" smtClean="0"/>
              <a:t>GPUs</a:t>
            </a:r>
            <a:endParaRPr lang="en-US" dirty="0"/>
          </a:p>
          <a:p>
            <a:pPr lvl="1"/>
            <a:r>
              <a:rPr lang="en-US" dirty="0" smtClean="0"/>
              <a:t>Theoretical developments that increased speed and accuracy</a:t>
            </a:r>
          </a:p>
          <a:p>
            <a:endParaRPr lang="en-US" dirty="0" smtClean="0"/>
          </a:p>
          <a:p>
            <a:r>
              <a:rPr lang="en-US" dirty="0" smtClean="0"/>
              <a:t>Currently the strongest solution for prediction based on images, speech, and language, i.e., complex natural signals with high levels of non-linearity</a:t>
            </a:r>
          </a:p>
          <a:p>
            <a:r>
              <a:rPr lang="en-US" dirty="0" smtClean="0"/>
              <a:t>Milestone goals recently achieved (human-like performance)</a:t>
            </a:r>
          </a:p>
          <a:p>
            <a:endParaRPr lang="en-US" dirty="0"/>
          </a:p>
          <a:p>
            <a:r>
              <a:rPr lang="en-US" dirty="0"/>
              <a:t>Recent developments fall under “</a:t>
            </a:r>
            <a:r>
              <a:rPr lang="en-US" dirty="0">
                <a:solidFill>
                  <a:srgbClr val="3333CC"/>
                </a:solidFill>
              </a:rPr>
              <a:t>deep learning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0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“deep”?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95150"/>
            <a:ext cx="10515600" cy="4123869"/>
          </a:xfrm>
        </p:spPr>
        <p:txBody>
          <a:bodyPr>
            <a:normAutofit/>
          </a:bodyPr>
          <a:lstStyle/>
          <a:p>
            <a:r>
              <a:rPr lang="en-US" dirty="0" smtClean="0"/>
              <a:t>Having multiple hidden layers can improve accuracy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same feature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C00000"/>
                </a:solidFill>
              </a:rPr>
              <a:t>red</a:t>
            </a:r>
            <a:r>
              <a:rPr lang="en-US" dirty="0" smtClean="0"/>
              <a:t>) </a:t>
            </a:r>
            <a:br>
              <a:rPr lang="en-US" dirty="0" smtClean="0"/>
            </a:br>
            <a:r>
              <a:rPr lang="en-US" dirty="0" smtClean="0"/>
              <a:t>can </a:t>
            </a:r>
            <a:r>
              <a:rPr lang="en-US" dirty="0"/>
              <a:t>be used multiple </a:t>
            </a:r>
            <a:r>
              <a:rPr lang="en-US" dirty="0" smtClean="0"/>
              <a:t>times</a:t>
            </a:r>
          </a:p>
          <a:p>
            <a:endParaRPr lang="en-US" dirty="0" smtClean="0"/>
          </a:p>
          <a:p>
            <a:r>
              <a:rPr lang="en-US" dirty="0" smtClean="0"/>
              <a:t>Useful </a:t>
            </a:r>
            <a:r>
              <a:rPr lang="en-US" dirty="0"/>
              <a:t>for images, speech, etc.,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 </a:t>
            </a:r>
            <a:r>
              <a:rPr lang="en-US" dirty="0"/>
              <a:t>features can appear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repeatedly anywhere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107" y="4794340"/>
            <a:ext cx="3138328" cy="13034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64941" y="4258236"/>
            <a:ext cx="1630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Deep network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987" y="3218502"/>
            <a:ext cx="2505797" cy="28796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29925" y="2770094"/>
            <a:ext cx="1928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Shallow network</a:t>
            </a:r>
          </a:p>
        </p:txBody>
      </p:sp>
    </p:spTree>
    <p:extLst>
      <p:ext uri="{BB962C8B-B14F-4D97-AF65-F5344CB8AC3E}">
        <p14:creationId xmlns:p14="http://schemas.microsoft.com/office/powerpoint/2010/main" val="23348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learning: the new frontier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234" y="2775087"/>
            <a:ext cx="6547186" cy="11367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5" y="2883216"/>
            <a:ext cx="5095179" cy="102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4" y="1330798"/>
            <a:ext cx="3155104" cy="13172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759" y="3650375"/>
            <a:ext cx="2375115" cy="14137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96" y="1452761"/>
            <a:ext cx="7690334" cy="9857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20" y="4164483"/>
            <a:ext cx="5862328" cy="7131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919" y="5350047"/>
            <a:ext cx="4407126" cy="1282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96" y="5141679"/>
            <a:ext cx="6341811" cy="149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2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 in medicine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289" y="3452781"/>
            <a:ext cx="5861221" cy="18060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834" y="575617"/>
            <a:ext cx="5397777" cy="134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70" y="3352449"/>
            <a:ext cx="5550185" cy="20067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021" y="5670816"/>
            <a:ext cx="6708065" cy="10026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525" y="5345459"/>
            <a:ext cx="1191985" cy="4380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2" y="5499385"/>
            <a:ext cx="4817445" cy="11740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70" y="1467301"/>
            <a:ext cx="6090730" cy="11938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71" y="2712628"/>
            <a:ext cx="6090730" cy="552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/>
          <a:srcRect t="17065" r="14316"/>
          <a:stretch/>
        </p:blipFill>
        <p:spPr>
          <a:xfrm>
            <a:off x="6548834" y="2008523"/>
            <a:ext cx="5397777" cy="11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9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networks: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038" y="1662849"/>
            <a:ext cx="10515600" cy="449214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 neural network can represent any complex function (at the cost of more units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Unparalleled performance, success in problems thought to be impossible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Neural networks learn the features automatically: the middle layers can be thought of as representing the features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“Feature engineering” not needed!</a:t>
            </a: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Specialized architectures guarantee that prediction is robust to small shifts or rotations of the features (e.g., in images)</a:t>
            </a:r>
          </a:p>
        </p:txBody>
      </p:sp>
    </p:spTree>
    <p:extLst>
      <p:ext uri="{BB962C8B-B14F-4D97-AF65-F5344CB8AC3E}">
        <p14:creationId xmlns:p14="http://schemas.microsoft.com/office/powerpoint/2010/main" val="321300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networks: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16926"/>
            <a:ext cx="10515600" cy="452655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Usually impossible to interpret the inferred model: each input is used multiple times and non-linearly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Can be a problem in medicine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Can be very slow to train and requires large training sets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Requires tailoring the architecture to the specific problem at hand, possibly with extensive cross-validation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Many architectures possible, and expertise is required for network design</a:t>
            </a:r>
          </a:p>
        </p:txBody>
      </p:sp>
    </p:spTree>
    <p:extLst>
      <p:ext uri="{BB962C8B-B14F-4D97-AF65-F5344CB8AC3E}">
        <p14:creationId xmlns:p14="http://schemas.microsoft.com/office/powerpoint/2010/main" val="63087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35116</TotalTime>
  <Words>1025</Words>
  <Application>Microsoft Office PowerPoint</Application>
  <PresentationFormat>Widescreen</PresentationFormat>
  <Paragraphs>420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LecturesEnglish</vt:lpstr>
      <vt:lpstr>Advanced Topics in Data Analysis</vt:lpstr>
      <vt:lpstr>Introduction to machine learning</vt:lpstr>
      <vt:lpstr>Supervised learning: classification</vt:lpstr>
      <vt:lpstr>Modeling class probabilities</vt:lpstr>
      <vt:lpstr>The logistic function</vt:lpstr>
      <vt:lpstr>Logistic regression</vt:lpstr>
      <vt:lpstr>Logistic regression</vt:lpstr>
      <vt:lpstr>Prediction</vt:lpstr>
      <vt:lpstr>Logistic regression is a linear classifier</vt:lpstr>
      <vt:lpstr>Taxonomy of methods</vt:lpstr>
      <vt:lpstr>A graphical representation of logistic regression</vt:lpstr>
      <vt:lpstr>The neural network</vt:lpstr>
      <vt:lpstr>The neural network</vt:lpstr>
      <vt:lpstr>Neural networks: intuition</vt:lpstr>
      <vt:lpstr>Neural networks: intuition</vt:lpstr>
      <vt:lpstr>The neural network</vt:lpstr>
      <vt:lpstr>Neural network is a non-linear classifier</vt:lpstr>
      <vt:lpstr>Intuition</vt:lpstr>
      <vt:lpstr>How to train a neural network?</vt:lpstr>
      <vt:lpstr>How to learn the weights?</vt:lpstr>
      <vt:lpstr>Regularization</vt:lpstr>
      <vt:lpstr>Remarks</vt:lpstr>
      <vt:lpstr>Neural networks: brief history</vt:lpstr>
      <vt:lpstr>What is “deep”?</vt:lpstr>
      <vt:lpstr>Deep learning: the new frontier</vt:lpstr>
      <vt:lpstr>Deep learning in medicine</vt:lpstr>
      <vt:lpstr>Neural networks: advantages</vt:lpstr>
      <vt:lpstr>Neural networks: disadvantages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3209</cp:revision>
  <dcterms:created xsi:type="dcterms:W3CDTF">2016-11-13T19:58:29Z</dcterms:created>
  <dcterms:modified xsi:type="dcterms:W3CDTF">2020-02-15T15:26:36Z</dcterms:modified>
</cp:coreProperties>
</file>