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0"/>
  </p:notesMasterIdLst>
  <p:sldIdLst>
    <p:sldId id="574" r:id="rId2"/>
    <p:sldId id="475" r:id="rId3"/>
    <p:sldId id="718" r:id="rId4"/>
    <p:sldId id="649" r:id="rId5"/>
    <p:sldId id="651" r:id="rId6"/>
    <p:sldId id="687" r:id="rId7"/>
    <p:sldId id="654" r:id="rId8"/>
    <p:sldId id="655" r:id="rId9"/>
    <p:sldId id="656" r:id="rId10"/>
    <p:sldId id="657" r:id="rId11"/>
    <p:sldId id="658" r:id="rId12"/>
    <p:sldId id="659" r:id="rId13"/>
    <p:sldId id="661" r:id="rId14"/>
    <p:sldId id="660" r:id="rId15"/>
    <p:sldId id="662" r:id="rId16"/>
    <p:sldId id="663" r:id="rId17"/>
    <p:sldId id="665" r:id="rId18"/>
    <p:sldId id="664" r:id="rId19"/>
    <p:sldId id="666" r:id="rId20"/>
    <p:sldId id="707" r:id="rId21"/>
    <p:sldId id="667" r:id="rId22"/>
    <p:sldId id="668" r:id="rId23"/>
    <p:sldId id="669" r:id="rId24"/>
    <p:sldId id="674" r:id="rId25"/>
    <p:sldId id="709" r:id="rId26"/>
    <p:sldId id="708" r:id="rId27"/>
    <p:sldId id="678" r:id="rId28"/>
    <p:sldId id="673" r:id="rId29"/>
    <p:sldId id="679" r:id="rId30"/>
    <p:sldId id="680" r:id="rId31"/>
    <p:sldId id="726" r:id="rId32"/>
    <p:sldId id="681" r:id="rId33"/>
    <p:sldId id="719" r:id="rId34"/>
    <p:sldId id="720" r:id="rId35"/>
    <p:sldId id="721" r:id="rId36"/>
    <p:sldId id="682" r:id="rId37"/>
    <p:sldId id="683" r:id="rId38"/>
    <p:sldId id="688" r:id="rId39"/>
    <p:sldId id="684" r:id="rId40"/>
    <p:sldId id="689" r:id="rId41"/>
    <p:sldId id="690" r:id="rId42"/>
    <p:sldId id="710" r:id="rId43"/>
    <p:sldId id="691" r:id="rId44"/>
    <p:sldId id="711" r:id="rId45"/>
    <p:sldId id="712" r:id="rId46"/>
    <p:sldId id="713" r:id="rId47"/>
    <p:sldId id="722" r:id="rId48"/>
    <p:sldId id="724" r:id="rId49"/>
    <p:sldId id="692" r:id="rId50"/>
    <p:sldId id="714" r:id="rId51"/>
    <p:sldId id="715" r:id="rId52"/>
    <p:sldId id="725" r:id="rId53"/>
    <p:sldId id="693" r:id="rId54"/>
    <p:sldId id="694" r:id="rId55"/>
    <p:sldId id="695" r:id="rId56"/>
    <p:sldId id="697" r:id="rId57"/>
    <p:sldId id="698" r:id="rId58"/>
    <p:sldId id="699" r:id="rId59"/>
    <p:sldId id="696" r:id="rId60"/>
    <p:sldId id="700" r:id="rId61"/>
    <p:sldId id="701" r:id="rId62"/>
    <p:sldId id="702" r:id="rId63"/>
    <p:sldId id="716" r:id="rId64"/>
    <p:sldId id="703" r:id="rId65"/>
    <p:sldId id="704" r:id="rId66"/>
    <p:sldId id="717" r:id="rId67"/>
    <p:sldId id="706" r:id="rId68"/>
    <p:sldId id="650" r:id="rId6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80190D1-624E-444A-9B17-1235D2C0839D}">
          <p14:sldIdLst>
            <p14:sldId id="574"/>
            <p14:sldId id="475"/>
            <p14:sldId id="718"/>
            <p14:sldId id="649"/>
            <p14:sldId id="651"/>
            <p14:sldId id="687"/>
            <p14:sldId id="654"/>
            <p14:sldId id="655"/>
            <p14:sldId id="656"/>
            <p14:sldId id="657"/>
            <p14:sldId id="658"/>
            <p14:sldId id="659"/>
            <p14:sldId id="661"/>
            <p14:sldId id="660"/>
            <p14:sldId id="662"/>
            <p14:sldId id="663"/>
            <p14:sldId id="665"/>
            <p14:sldId id="664"/>
            <p14:sldId id="666"/>
            <p14:sldId id="707"/>
            <p14:sldId id="667"/>
            <p14:sldId id="668"/>
            <p14:sldId id="669"/>
            <p14:sldId id="674"/>
            <p14:sldId id="709"/>
            <p14:sldId id="708"/>
            <p14:sldId id="678"/>
            <p14:sldId id="673"/>
            <p14:sldId id="679"/>
            <p14:sldId id="680"/>
            <p14:sldId id="726"/>
            <p14:sldId id="681"/>
            <p14:sldId id="719"/>
            <p14:sldId id="720"/>
            <p14:sldId id="721"/>
            <p14:sldId id="682"/>
            <p14:sldId id="683"/>
            <p14:sldId id="688"/>
            <p14:sldId id="684"/>
            <p14:sldId id="689"/>
            <p14:sldId id="690"/>
            <p14:sldId id="710"/>
            <p14:sldId id="691"/>
            <p14:sldId id="711"/>
            <p14:sldId id="712"/>
            <p14:sldId id="713"/>
            <p14:sldId id="722"/>
            <p14:sldId id="724"/>
            <p14:sldId id="692"/>
            <p14:sldId id="714"/>
            <p14:sldId id="715"/>
            <p14:sldId id="725"/>
            <p14:sldId id="693"/>
            <p14:sldId id="694"/>
            <p14:sldId id="695"/>
            <p14:sldId id="697"/>
            <p14:sldId id="698"/>
            <p14:sldId id="699"/>
            <p14:sldId id="696"/>
            <p14:sldId id="700"/>
            <p14:sldId id="701"/>
            <p14:sldId id="702"/>
            <p14:sldId id="716"/>
            <p14:sldId id="703"/>
            <p14:sldId id="704"/>
            <p14:sldId id="717"/>
            <p14:sldId id="706"/>
            <p14:sldId id="65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FEF"/>
    <a:srgbClr val="660033"/>
    <a:srgbClr val="0033CC"/>
    <a:srgbClr val="EAF4E4"/>
    <a:srgbClr val="58267E"/>
    <a:srgbClr val="FFF7F7"/>
    <a:srgbClr val="FFDDDD"/>
    <a:srgbClr val="960000"/>
    <a:srgbClr val="E7F0F9"/>
    <a:srgbClr val="385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0" autoAdjust="0"/>
    <p:restoredTop sz="94595" autoAdjust="0"/>
  </p:normalViewPr>
  <p:slideViewPr>
    <p:cSldViewPr snapToGrid="0">
      <p:cViewPr varScale="1">
        <p:scale>
          <a:sx n="63" d="100"/>
          <a:sy n="63" d="100"/>
        </p:scale>
        <p:origin x="68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89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7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1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0.png"/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1.png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221" y="1544968"/>
            <a:ext cx="7365558" cy="1756911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נושאים מתקדמים בניתוח נתונים ברפואה ובריאות הציבור</a:t>
            </a:r>
            <a:br>
              <a:rPr lang="he-IL" dirty="0" smtClean="0"/>
            </a:br>
            <a:r>
              <a:rPr lang="he-IL" dirty="0" smtClean="0"/>
              <a:t>98449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54037"/>
            <a:ext cx="9144000" cy="627062"/>
          </a:xfrm>
        </p:spPr>
        <p:txBody>
          <a:bodyPr/>
          <a:lstStyle/>
          <a:p>
            <a:r>
              <a:rPr lang="he-IL" dirty="0" smtClean="0"/>
              <a:t>תשע"ט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הציבור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31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השערות מרובות</a:t>
            </a:r>
            <a:endParaRPr lang="he-IL" dirty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הצגת הבעיה</a:t>
            </a:r>
          </a:p>
          <a:p>
            <a:pPr lvl="1"/>
            <a:r>
              <a:rPr lang="he-IL" dirty="0" smtClean="0"/>
              <a:t>תיקון </a:t>
            </a:r>
            <a:r>
              <a:rPr lang="he-IL" dirty="0" err="1" smtClean="0"/>
              <a:t>בונפרוני</a:t>
            </a:r>
            <a:endParaRPr lang="he-IL" dirty="0" smtClean="0"/>
          </a:p>
          <a:p>
            <a:pPr lvl="1"/>
            <a:r>
              <a:rPr lang="he-IL" dirty="0" smtClean="0"/>
              <a:t>תיקון בנימיני-</a:t>
            </a:r>
            <a:r>
              <a:rPr lang="he-IL" dirty="0" err="1" smtClean="0"/>
              <a:t>הוכברג</a:t>
            </a:r>
            <a:endParaRPr lang="he-IL" dirty="0" smtClean="0"/>
          </a:p>
          <a:p>
            <a:pPr lvl="1"/>
            <a:r>
              <a:rPr lang="he-IL" dirty="0" smtClean="0"/>
              <a:t>ה- </a:t>
            </a:r>
            <a:r>
              <a:rPr lang="en-US" dirty="0" smtClean="0"/>
              <a:t>q-value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4153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4" t="20886" r="264" b="25077"/>
          <a:stretch/>
        </p:blipFill>
        <p:spPr>
          <a:xfrm>
            <a:off x="4716321" y="113772"/>
            <a:ext cx="4499171" cy="6744228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5" t="74461" r="21602"/>
          <a:stretch/>
        </p:blipFill>
        <p:spPr>
          <a:xfrm>
            <a:off x="9215492" y="2332054"/>
            <a:ext cx="2486904" cy="3057115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4" t="-366" r="264" b="79003"/>
          <a:stretch/>
        </p:blipFill>
        <p:spPr>
          <a:xfrm>
            <a:off x="295393" y="1521303"/>
            <a:ext cx="4358007" cy="25827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3485" y="6255142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xkcd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2344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 ממדעי החיים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931" y="1689083"/>
            <a:ext cx="10515600" cy="4760549"/>
          </a:xfrm>
        </p:spPr>
        <p:txBody>
          <a:bodyPr>
            <a:normAutofit/>
          </a:bodyPr>
          <a:lstStyle/>
          <a:p>
            <a:r>
              <a:rPr lang="he-IL" dirty="0"/>
              <a:t>חוקרים בודקים האם המצאות של חיידק מסוים במעי קשורה לסוכרת</a:t>
            </a:r>
          </a:p>
          <a:p>
            <a:pPr lvl="1"/>
            <a:r>
              <a:rPr lang="he-IL" dirty="0"/>
              <a:t>החוקרים </a:t>
            </a:r>
            <a:r>
              <a:rPr lang="he-IL" dirty="0" smtClean="0"/>
              <a:t>יבדקו </a:t>
            </a:r>
            <a:r>
              <a:rPr lang="he-IL" dirty="0"/>
              <a:t>מאות </a:t>
            </a:r>
            <a:r>
              <a:rPr lang="he-IL" dirty="0" smtClean="0"/>
              <a:t>השערות</a:t>
            </a:r>
            <a:endParaRPr lang="en-US" dirty="0"/>
          </a:p>
          <a:p>
            <a:endParaRPr lang="he-IL" dirty="0" smtClean="0"/>
          </a:p>
          <a:p>
            <a:r>
              <a:rPr lang="he-IL" dirty="0"/>
              <a:t>חוקרים בודקים האם מולקולה מסוימת נקשרת לחלבון</a:t>
            </a:r>
          </a:p>
          <a:p>
            <a:pPr lvl="1"/>
            <a:r>
              <a:rPr lang="he-IL" dirty="0"/>
              <a:t>החוקרים </a:t>
            </a:r>
            <a:r>
              <a:rPr lang="he-IL" dirty="0" smtClean="0"/>
              <a:t>יבדקו </a:t>
            </a:r>
            <a:r>
              <a:rPr lang="he-IL" dirty="0"/>
              <a:t>מאות אלפי </a:t>
            </a:r>
            <a:r>
              <a:rPr lang="he-IL" dirty="0" smtClean="0"/>
              <a:t>השערות</a:t>
            </a:r>
            <a:endParaRPr lang="he-IL" dirty="0"/>
          </a:p>
          <a:p>
            <a:endParaRPr lang="he-IL" dirty="0"/>
          </a:p>
          <a:p>
            <a:r>
              <a:rPr lang="he-IL" dirty="0" smtClean="0"/>
              <a:t>חוקרים בודקים האם עלייה בביטוי של גן מסוים גורמת לסרטן</a:t>
            </a:r>
          </a:p>
          <a:p>
            <a:pPr lvl="1"/>
            <a:r>
              <a:rPr lang="he-IL" dirty="0" smtClean="0"/>
              <a:t>החוקרים יבדקו 20,000 השערות</a:t>
            </a:r>
          </a:p>
          <a:p>
            <a:endParaRPr lang="he-IL" dirty="0"/>
          </a:p>
          <a:p>
            <a:r>
              <a:rPr lang="he-IL" dirty="0" smtClean="0"/>
              <a:t>חוקרים בודקים האם מוטציה מסוימת גורמת לעלייה בגובה</a:t>
            </a:r>
          </a:p>
          <a:p>
            <a:pPr lvl="1"/>
            <a:r>
              <a:rPr lang="he-IL" dirty="0" smtClean="0"/>
              <a:t>החוקרים יבדקו מיליוני השערות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4670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למה זה חשוב?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בעיית </a:t>
            </a:r>
            <a:r>
              <a:rPr lang="he-IL" dirty="0" smtClean="0">
                <a:solidFill>
                  <a:srgbClr val="0033CC"/>
                </a:solidFill>
              </a:rPr>
              <a:t>ההשערות המרובות</a:t>
            </a:r>
            <a:r>
              <a:rPr lang="he-IL" dirty="0" smtClean="0"/>
              <a:t> (או המבחנים המרובים) היא אחד הגורמים העיקריים לכך שממצאי מחקרים מוכחים שוב ושוב כשגויים</a:t>
            </a:r>
          </a:p>
          <a:p>
            <a:r>
              <a:rPr lang="en-US" dirty="0" smtClean="0"/>
              <a:t>Multiple comparisons, multiple hypotheses, multiple testing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04287" y="4008902"/>
            <a:ext cx="7992888" cy="2177008"/>
            <a:chOff x="677116" y="3175422"/>
            <a:chExt cx="7992888" cy="21770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7116" y="3175422"/>
              <a:ext cx="7992888" cy="1656184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7117" y="4831606"/>
              <a:ext cx="7617220" cy="5208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5244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תזכורת: טעויות בבדיקת השערות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762862" y="2232976"/>
              <a:ext cx="7164000" cy="349981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16000">
                      <a:extLst>
                        <a:ext uri="{9D8B030D-6E8A-4147-A177-3AD203B41FA5}">
                          <a16:colId xmlns:a16="http://schemas.microsoft.com/office/drawing/2014/main" val="2441217365"/>
                        </a:ext>
                      </a:extLst>
                    </a:gridCol>
                    <a:gridCol w="2016000">
                      <a:extLst>
                        <a:ext uri="{9D8B030D-6E8A-4147-A177-3AD203B41FA5}">
                          <a16:colId xmlns:a16="http://schemas.microsoft.com/office/drawing/2014/main" val="708898567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1672595778"/>
                        </a:ext>
                      </a:extLst>
                    </a:gridCol>
                    <a:gridCol w="1620000">
                      <a:extLst>
                        <a:ext uri="{9D8B030D-6E8A-4147-A177-3AD203B41FA5}">
                          <a16:colId xmlns:a16="http://schemas.microsoft.com/office/drawing/2014/main" val="1463489803"/>
                        </a:ext>
                      </a:extLst>
                    </a:gridCol>
                  </a:tblGrid>
                  <a:tr h="561187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החלטת המבחן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61827036"/>
                      </a:ext>
                    </a:extLst>
                  </a:tr>
                  <a:tr h="561187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H</a:t>
                          </a:r>
                          <a:r>
                            <a:rPr lang="en-US" sz="2400" b="1" baseline="-25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H</a:t>
                          </a:r>
                          <a:r>
                            <a:rPr lang="en-US" sz="2400" b="1" baseline="-25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327628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</a:t>
                          </a:r>
                          <a:r>
                            <a:rPr lang="he-IL" sz="2400" baseline="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מסוג </a:t>
                          </a:r>
                          <a:r>
                            <a:rPr lang="en-US" sz="2400" baseline="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</a:t>
                          </a: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חיובי שגוי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rgbClr val="960000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𝛼</m:t>
                                </m:r>
                              </m:oMath>
                            </m:oMathPara>
                          </a14:m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  <a:endParaRPr lang="en-US" sz="2400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שלילי </a:t>
                          </a:r>
                          <a:r>
                            <a:rPr lang="he-IL" sz="24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אמיתי</a:t>
                          </a:r>
                          <a:endParaRPr lang="he-IL" sz="24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1−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𝛼</m:t>
                                </m:r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H</a:t>
                          </a:r>
                          <a:r>
                            <a:rPr lang="en-US" sz="2400" b="1" baseline="-25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מצב </a:t>
                          </a:r>
                          <a:r>
                            <a:rPr lang="he-IL" sz="2400" b="1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אמיתי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8887526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  <a:endParaRPr lang="en-US" sz="2400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חיובי </a:t>
                          </a:r>
                          <a:r>
                            <a:rPr lang="he-IL" sz="24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אמיתי</a:t>
                          </a:r>
                          <a:endParaRPr lang="he-IL" sz="24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1−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𝛽</m:t>
                                </m:r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 מסוג </a:t>
                          </a:r>
                          <a:r>
                            <a:rPr lang="en-US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II</a:t>
                          </a:r>
                        </a:p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שלילי שגוי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rgbClr val="960000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𝛽</m:t>
                                </m:r>
                              </m:oMath>
                            </m:oMathPara>
                          </a14:m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H</a:t>
                          </a:r>
                          <a:r>
                            <a:rPr lang="en-US" sz="2400" b="1" baseline="-25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00499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762862" y="2232976"/>
              <a:ext cx="7164000" cy="349981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16000">
                      <a:extLst>
                        <a:ext uri="{9D8B030D-6E8A-4147-A177-3AD203B41FA5}">
                          <a16:colId xmlns:a16="http://schemas.microsoft.com/office/drawing/2014/main" val="2441217365"/>
                        </a:ext>
                      </a:extLst>
                    </a:gridCol>
                    <a:gridCol w="2016000">
                      <a:extLst>
                        <a:ext uri="{9D8B030D-6E8A-4147-A177-3AD203B41FA5}">
                          <a16:colId xmlns:a16="http://schemas.microsoft.com/office/drawing/2014/main" val="708898567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1672595778"/>
                        </a:ext>
                      </a:extLst>
                    </a:gridCol>
                    <a:gridCol w="1620000">
                      <a:extLst>
                        <a:ext uri="{9D8B030D-6E8A-4147-A177-3AD203B41FA5}">
                          <a16:colId xmlns:a16="http://schemas.microsoft.com/office/drawing/2014/main" val="1463489803"/>
                        </a:ext>
                      </a:extLst>
                    </a:gridCol>
                  </a:tblGrid>
                  <a:tr h="561187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החלטת המבחן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61827036"/>
                      </a:ext>
                    </a:extLst>
                  </a:tr>
                  <a:tr h="561187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H</a:t>
                          </a:r>
                          <a:r>
                            <a:rPr lang="en-US" sz="2400" b="1" baseline="-25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H</a:t>
                          </a:r>
                          <a:r>
                            <a:rPr lang="en-US" sz="2400" b="1" baseline="-25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327628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2" t="-94388" r="-255891" b="-1051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302" t="-94388" r="-155891" b="-1051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H</a:t>
                          </a:r>
                          <a:r>
                            <a:rPr lang="en-US" sz="2400" b="1" baseline="-25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מצב </a:t>
                          </a:r>
                          <a:r>
                            <a:rPr lang="he-IL" sz="2400" b="1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אמיתי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8887526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2" t="-195385" r="-255891" b="-56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302" t="-195385" r="-155891" b="-56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H</a:t>
                          </a:r>
                          <a:r>
                            <a:rPr lang="en-US" sz="2400" b="1" baseline="-25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004994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1363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תזכורת: טעות מסוג ראשון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648347" y="1765121"/>
                <a:ext cx="2948589" cy="585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ערך קריטי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ערך הסטטיסטי עבורו ה- 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שווה ל-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347" y="1765121"/>
                <a:ext cx="2948589" cy="585030"/>
              </a:xfrm>
              <a:prstGeom prst="rect">
                <a:avLst/>
              </a:prstGeom>
              <a:blipFill>
                <a:blip r:embed="rId3"/>
                <a:stretch>
                  <a:fillRect t="-7292" r="-2277" b="-38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878603" y="1632220"/>
                <a:ext cx="205505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חד-צדדי</a:t>
                </a: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8603" y="1632220"/>
                <a:ext cx="2055050" cy="830997"/>
              </a:xfrm>
              <a:prstGeom prst="rect">
                <a:avLst/>
              </a:prstGeom>
              <a:blipFill>
                <a:blip r:embed="rId7"/>
                <a:stretch>
                  <a:fillRect t="-5882" r="-4438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7751957" y="3004507"/>
                <a:ext cx="367983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ראשון מתרחשת כאשר סטטיסטי המבחן נופל באזור הדחייה </a:t>
                </a:r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כאשר השערת האפס נכונה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קורה בהסתברות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en-US" sz="20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957" y="3004507"/>
                <a:ext cx="3679832" cy="1323439"/>
              </a:xfrm>
              <a:prstGeom prst="rect">
                <a:avLst/>
              </a:prstGeom>
              <a:blipFill>
                <a:blip r:embed="rId8"/>
                <a:stretch>
                  <a:fillRect l="-166" t="-3226" r="-1658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Freeform 25"/>
          <p:cNvSpPr>
            <a:spLocks/>
          </p:cNvSpPr>
          <p:nvPr/>
        </p:nvSpPr>
        <p:spPr bwMode="auto">
          <a:xfrm>
            <a:off x="6725612" y="4346059"/>
            <a:ext cx="949808" cy="902582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2521528" y="2562167"/>
            <a:ext cx="5514109" cy="2697018"/>
            <a:chOff x="1339272" y="2469316"/>
            <a:chExt cx="5421746" cy="2529789"/>
          </a:xfrm>
        </p:grpSpPr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2133600" y="5698908"/>
            <a:ext cx="3924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אזור </a:t>
            </a:r>
            <a:r>
              <a:rPr lang="he-IL" sz="2400" dirty="0" smtClean="0">
                <a:solidFill>
                  <a:schemeClr val="accent1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הקבלה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(של השערת האפס)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555232" y="5690820"/>
            <a:ext cx="3806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אזור </a:t>
            </a:r>
            <a:r>
              <a:rPr lang="he-IL" sz="2400" dirty="0" smtClean="0">
                <a:solidFill>
                  <a:srgbClr val="96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הדחייה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(של השערת האפס)</a:t>
            </a:r>
          </a:p>
        </p:txBody>
      </p:sp>
      <p:sp>
        <p:nvSpPr>
          <p:cNvPr id="53" name="Line 30"/>
          <p:cNvSpPr>
            <a:spLocks noChangeShapeType="1"/>
          </p:cNvSpPr>
          <p:nvPr/>
        </p:nvSpPr>
        <p:spPr bwMode="auto">
          <a:xfrm flipH="1" flipV="1">
            <a:off x="1382485" y="5259185"/>
            <a:ext cx="872283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9652195" y="4751097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5" name="Line 30"/>
          <p:cNvSpPr>
            <a:spLocks noChangeShapeType="1"/>
          </p:cNvSpPr>
          <p:nvPr/>
        </p:nvSpPr>
        <p:spPr bwMode="auto">
          <a:xfrm flipH="1">
            <a:off x="1381923" y="2348091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1193954" y="2186749"/>
            <a:ext cx="1748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הסטטיסטי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תחת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H</a:t>
            </a:r>
            <a:r>
              <a:rPr lang="en-US" sz="2400" baseline="-25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>
            <a:off x="6732952" y="4346059"/>
            <a:ext cx="0" cy="90258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Line 39"/>
          <p:cNvSpPr>
            <a:spLocks noChangeShapeType="1"/>
          </p:cNvSpPr>
          <p:nvPr/>
        </p:nvSpPr>
        <p:spPr bwMode="auto">
          <a:xfrm flipH="1">
            <a:off x="6977958" y="3859528"/>
            <a:ext cx="1618978" cy="11595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Line 39"/>
          <p:cNvSpPr>
            <a:spLocks noChangeShapeType="1"/>
          </p:cNvSpPr>
          <p:nvPr/>
        </p:nvSpPr>
        <p:spPr bwMode="auto">
          <a:xfrm flipH="1">
            <a:off x="6773590" y="2532140"/>
            <a:ext cx="372090" cy="171499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6732951" y="5499331"/>
            <a:ext cx="3233085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1649770" y="5499331"/>
            <a:ext cx="5009648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192976" y="6151021"/>
                <a:ext cx="39248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2976" y="6151021"/>
                <a:ext cx="3924877" cy="461665"/>
              </a:xfrm>
              <a:prstGeom prst="rect">
                <a:avLst/>
              </a:prstGeom>
              <a:blipFill>
                <a:blip r:embed="rId9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6614608" y="6142933"/>
                <a:ext cx="38061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608" y="6142933"/>
                <a:ext cx="3806126" cy="461665"/>
              </a:xfrm>
              <a:prstGeom prst="rect">
                <a:avLst/>
              </a:prstGeom>
              <a:blipFill>
                <a:blip r:embed="rId10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504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3" grpId="0"/>
      <p:bldP spid="58" grpId="0" animBg="1"/>
      <p:bldP spid="5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הסיכוי לתגלית שגויה?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969133"/>
                <a:ext cx="10515600" cy="3395347"/>
              </a:xfrm>
            </p:spPr>
            <p:txBody>
              <a:bodyPr/>
              <a:lstStyle/>
              <a:p>
                <a:r>
                  <a:rPr lang="he-IL" dirty="0" smtClean="0"/>
                  <a:t>הסיכוי ל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תגלית שגויה</a:t>
                </a:r>
                <a:r>
                  <a:rPr lang="he-IL" dirty="0" smtClean="0"/>
                  <a:t> (טעות מסוג </a:t>
                </a:r>
                <a:r>
                  <a:rPr lang="en-US" dirty="0" smtClean="0"/>
                  <a:t>I</a:t>
                </a:r>
                <a:r>
                  <a:rPr lang="he-IL" dirty="0" smtClean="0"/>
                  <a:t>) בבדיקת השערה אחת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נניח כי אנו בודקים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 השערות במהלך המחקר, כל אחת בלתי תלויה בשנייה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מספר התגליות השגויות יהיה משתנה בינומי: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זאת מכיוון שכל מבחן נותן תגלית שגויה בסיכוי קבוע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, ללא תלות במבחנים האחרים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969133"/>
                <a:ext cx="10515600" cy="3395347"/>
              </a:xfrm>
              <a:blipFill>
                <a:blip r:embed="rId2"/>
                <a:stretch>
                  <a:fillRect t="-2154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451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זה אומר?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he-IL" dirty="0" smtClean="0"/>
                  <a:t>מספר התגליות השגויות הממוצע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לדוגמא, נניח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כלומר, גם אם כל השערות האפס נכונות, נצפה שהמחקר יניב בממוצע תגלית שגויה אחת</a:t>
                </a:r>
              </a:p>
              <a:p>
                <a:endParaRPr lang="he-IL" dirty="0"/>
              </a:p>
              <a:p>
                <a:r>
                  <a:rPr lang="he-IL" dirty="0" smtClean="0"/>
                  <a:t>מהי ההסתברות שתהיה לפחות תגלית שגויה אחת?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בדוגמא,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he-IL" dirty="0" smtClean="0"/>
                  <a:t>, כלומר, בסיכוי 64% לפחות אחת התגליות תהיה שגויה</a:t>
                </a:r>
              </a:p>
              <a:p>
                <a:r>
                  <a:rPr lang="he-IL" dirty="0" smtClean="0"/>
                  <a:t>אם אנחנו בודקים 100 השערות, הסיכוי שלפחות תגלית אחת היא שגויה הוא </a:t>
                </a:r>
                <a:r>
                  <a:rPr lang="en-US" dirty="0" smtClean="0"/>
                  <a:t>99.4%</a:t>
                </a:r>
                <a:endParaRPr lang="he-IL" dirty="0" smtClean="0"/>
              </a:p>
              <a:p>
                <a:r>
                  <a:rPr lang="he-IL" dirty="0"/>
                  <a:t>אם אנחנו בודקים </a:t>
                </a:r>
                <a:r>
                  <a:rPr lang="he-IL" dirty="0" smtClean="0"/>
                  <a:t>200 </a:t>
                </a:r>
                <a:r>
                  <a:rPr lang="he-IL" dirty="0"/>
                  <a:t>השערות, הסיכוי שלפחות </a:t>
                </a:r>
                <a:r>
                  <a:rPr lang="he-IL" dirty="0" smtClean="0"/>
                  <a:t>תגלית אחת היא שגויה </a:t>
                </a:r>
                <a:r>
                  <a:rPr lang="he-IL" dirty="0"/>
                  <a:t>הוא </a:t>
                </a:r>
                <a:r>
                  <a:rPr lang="en-US" dirty="0" smtClean="0"/>
                  <a:t>99.996%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1541" r="-696" b="-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74531" y="1654173"/>
                <a:ext cx="17143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i="1" smtClean="0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sz="2400" i="1" smtClean="0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531" y="1654173"/>
                <a:ext cx="171438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3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מגנטיקה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כיצד מוצאים אלו גנים/מוטציות גורמים למחלות או קובעים תכונות?</a:t>
            </a:r>
            <a:endParaRPr lang="en-US" dirty="0" smtClean="0"/>
          </a:p>
          <a:p>
            <a:r>
              <a:rPr lang="he-IL" dirty="0" smtClean="0"/>
              <a:t>נדון קודם בבדיקה של מוטציה אחת</a:t>
            </a:r>
          </a:p>
          <a:p>
            <a:endParaRPr lang="he-IL" dirty="0"/>
          </a:p>
          <a:p>
            <a:r>
              <a:rPr lang="he-IL" dirty="0" smtClean="0"/>
              <a:t>נגייס למחקר מספר רב של חולים ובריאים</a:t>
            </a:r>
          </a:p>
          <a:p>
            <a:r>
              <a:rPr lang="he-IL" dirty="0" smtClean="0"/>
              <a:t>נמצא את הגנוטיפ של כל פרט</a:t>
            </a:r>
          </a:p>
          <a:p>
            <a:endParaRPr lang="he-IL" dirty="0" smtClean="0"/>
          </a:p>
          <a:p>
            <a:r>
              <a:rPr lang="he-IL" dirty="0" smtClean="0"/>
              <a:t>נניח שאנו חושדים כי האלל </a:t>
            </a:r>
            <a:r>
              <a:rPr lang="en-US" dirty="0" smtClean="0"/>
              <a:t>G</a:t>
            </a:r>
            <a:r>
              <a:rPr lang="he-IL" dirty="0" smtClean="0"/>
              <a:t> גורם למחלה</a:t>
            </a:r>
          </a:p>
          <a:p>
            <a:r>
              <a:rPr lang="he-IL" dirty="0" smtClean="0"/>
              <a:t>ננסה למצוא האם יש הבדל מובהק בין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מספר הנשאים בין חולים לבריאים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523" y="4286854"/>
            <a:ext cx="393350" cy="784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677" y="4135564"/>
            <a:ext cx="393350" cy="7842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173" y="4678966"/>
            <a:ext cx="393350" cy="784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894" y="5216987"/>
            <a:ext cx="393350" cy="7842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027" y="4850566"/>
            <a:ext cx="393350" cy="784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677" y="5216987"/>
            <a:ext cx="393350" cy="7842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72668" y="4201015"/>
            <a:ext cx="393350" cy="7842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21822" y="4049726"/>
            <a:ext cx="393350" cy="7842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79318" y="4593127"/>
            <a:ext cx="393350" cy="7842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86039" y="5131149"/>
            <a:ext cx="393350" cy="7842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15172" y="4764727"/>
            <a:ext cx="393350" cy="7842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21822" y="5131149"/>
            <a:ext cx="393350" cy="7842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754866" y="3368318"/>
            <a:ext cx="1912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חולים (מקרים)</a:t>
            </a:r>
            <a:endParaRPr lang="en-US" sz="2400" dirty="0">
              <a:solidFill>
                <a:srgbClr val="66003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4156" y="3993691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AA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2003" y="4669133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AG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34864" y="5583961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GG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50527" y="3992840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AA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83408" y="4642789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AA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91864" y="5724212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AA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35721" y="3943395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GG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98783" y="4593127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AG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54866" y="5465846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GG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18246" y="3968323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AG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70966" y="4615849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AG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83704" y="5628072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AA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4221" y="3365342"/>
            <a:ext cx="2173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בריאים (ביקורות)</a:t>
            </a:r>
            <a:endParaRPr lang="en-US" sz="2400" dirty="0">
              <a:solidFill>
                <a:srgbClr val="66003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9719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מגנטיקה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1387" y="1624675"/>
                <a:ext cx="10515600" cy="496300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נסכם בטבלה כמה אללים מכל סוג יש לחולים וכמה יש לבריאים</a:t>
                </a:r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sz="2000" dirty="0" smtClean="0"/>
              </a:p>
              <a:p>
                <a:r>
                  <a:rPr lang="he-IL" sz="2200" dirty="0" smtClean="0"/>
                  <a:t>השערת האפס: אין קשר בין מצב מחלה לשכיחות האלל </a:t>
                </a:r>
                <a:r>
                  <a:rPr lang="en-US" sz="2200" dirty="0" smtClean="0"/>
                  <a:t>G</a:t>
                </a:r>
                <a:endParaRPr lang="he-IL" sz="2200" dirty="0"/>
              </a:p>
              <a:p>
                <a:r>
                  <a:rPr lang="he-IL" sz="2200" dirty="0" smtClean="0"/>
                  <a:t>השערת המחקר: יש קשר</a:t>
                </a:r>
              </a:p>
              <a:p>
                <a:endParaRPr lang="he-IL" sz="2200" dirty="0" smtClean="0"/>
              </a:p>
              <a:p>
                <a:r>
                  <a:rPr lang="he-IL" sz="2200" dirty="0" smtClean="0"/>
                  <a:t>נשתמש במבחן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sz="2200" dirty="0" smtClean="0"/>
                  <a:t> (חלק מכירים)</a:t>
                </a:r>
              </a:p>
              <a:p>
                <a:r>
                  <a:rPr lang="he-IL" sz="2200" dirty="0" smtClean="0"/>
                  <a:t>נקבל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049</m:t>
                    </m:r>
                  </m:oMath>
                </a14:m>
                <a:endParaRPr lang="he-IL" sz="2200" dirty="0" smtClean="0"/>
              </a:p>
              <a:p>
                <a:endParaRPr lang="he-IL" sz="2200" dirty="0" smtClean="0"/>
              </a:p>
              <a:p>
                <a:r>
                  <a:rPr lang="he-IL" sz="2200" dirty="0" smtClean="0"/>
                  <a:t>לכן נדחה את השערת האפס ברמת מובהקות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sz="2200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1387" y="1624675"/>
                <a:ext cx="10515600" cy="4963009"/>
              </a:xfrm>
              <a:blipFill>
                <a:blip r:embed="rId2"/>
                <a:stretch>
                  <a:fillRect t="-1966" r="-696" b="-11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" name="Group 63"/>
          <p:cNvGrpSpPr/>
          <p:nvPr/>
        </p:nvGrpSpPr>
        <p:grpSpPr>
          <a:xfrm>
            <a:off x="503904" y="4135676"/>
            <a:ext cx="4422280" cy="2281156"/>
            <a:chOff x="228378" y="3873055"/>
            <a:chExt cx="5193125" cy="2746432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9898" y="4794567"/>
              <a:ext cx="393350" cy="784225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9052" y="4643277"/>
              <a:ext cx="393350" cy="784225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6548" y="5186679"/>
              <a:ext cx="393350" cy="784225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269" y="5724700"/>
              <a:ext cx="393350" cy="784225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42402" y="5358279"/>
              <a:ext cx="393350" cy="784225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9052" y="5724700"/>
              <a:ext cx="393350" cy="784225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89043" y="4708728"/>
              <a:ext cx="393350" cy="784225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238197" y="4557439"/>
              <a:ext cx="393350" cy="784225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95693" y="5100840"/>
              <a:ext cx="393350" cy="784225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702414" y="5638862"/>
              <a:ext cx="393350" cy="784225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631547" y="5272440"/>
              <a:ext cx="393350" cy="784225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238197" y="5638862"/>
              <a:ext cx="393350" cy="784225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341904" y="3876031"/>
              <a:ext cx="1771375" cy="458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1"/>
              <a:r>
                <a:rPr lang="he-IL" sz="20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חולים (מקרים)</a:t>
              </a:r>
              <a:endParaRPr lang="en-US" sz="2000" dirty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50531" y="4501404"/>
              <a:ext cx="534162" cy="387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David" panose="020E0502060401010101" pitchFamily="34" charset="-79"/>
                  <a:cs typeface="David" panose="020E0502060401010101" pitchFamily="34" charset="-79"/>
                </a:rPr>
                <a:t>AA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28378" y="5176846"/>
              <a:ext cx="534162" cy="387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David" panose="020E0502060401010101" pitchFamily="34" charset="-79"/>
                  <a:cs typeface="David" panose="020E0502060401010101" pitchFamily="34" charset="-79"/>
                </a:rPr>
                <a:t>AG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51239" y="6091674"/>
              <a:ext cx="534162" cy="387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David" panose="020E0502060401010101" pitchFamily="34" charset="-79"/>
                  <a:cs typeface="David" panose="020E0502060401010101" pitchFamily="34" charset="-79"/>
                </a:rPr>
                <a:t>GG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866902" y="4500553"/>
              <a:ext cx="534162" cy="387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David" panose="020E0502060401010101" pitchFamily="34" charset="-79"/>
                  <a:cs typeface="David" panose="020E0502060401010101" pitchFamily="34" charset="-79"/>
                </a:rPr>
                <a:t>AA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199783" y="5150500"/>
              <a:ext cx="563220" cy="407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AA</a:t>
              </a:r>
              <a:endParaRPr lang="en-US" sz="16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908239" y="6231925"/>
              <a:ext cx="534162" cy="387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David" panose="020E0502060401010101" pitchFamily="34" charset="-79"/>
                  <a:cs typeface="David" panose="020E0502060401010101" pitchFamily="34" charset="-79"/>
                </a:rPr>
                <a:t>AA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352096" y="4451108"/>
              <a:ext cx="534162" cy="387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David" panose="020E0502060401010101" pitchFamily="34" charset="-79"/>
                  <a:cs typeface="David" panose="020E0502060401010101" pitchFamily="34" charset="-79"/>
                </a:rPr>
                <a:t>GG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915158" y="5100840"/>
              <a:ext cx="534162" cy="387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David" panose="020E0502060401010101" pitchFamily="34" charset="-79"/>
                  <a:cs typeface="David" panose="020E0502060401010101" pitchFamily="34" charset="-79"/>
                </a:rPr>
                <a:t>AG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271240" y="5973559"/>
              <a:ext cx="534162" cy="387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David" panose="020E0502060401010101" pitchFamily="34" charset="-79"/>
                  <a:cs typeface="David" panose="020E0502060401010101" pitchFamily="34" charset="-79"/>
                </a:rPr>
                <a:t>GG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534621" y="4476035"/>
              <a:ext cx="534162" cy="387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AG</a:t>
              </a:r>
              <a:endParaRPr lang="en-US" sz="16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87341" y="5123562"/>
              <a:ext cx="534162" cy="387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David" panose="020E0502060401010101" pitchFamily="34" charset="-79"/>
                  <a:cs typeface="David" panose="020E0502060401010101" pitchFamily="34" charset="-79"/>
                </a:rPr>
                <a:t>A</a:t>
              </a:r>
              <a:r>
                <a: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G</a:t>
              </a:r>
              <a:endParaRPr lang="en-US" sz="16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600079" y="6135785"/>
              <a:ext cx="534162" cy="387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David" panose="020E0502060401010101" pitchFamily="34" charset="-79"/>
                  <a:cs typeface="David" panose="020E0502060401010101" pitchFamily="34" charset="-79"/>
                </a:rPr>
                <a:t>AA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79973" y="3873055"/>
              <a:ext cx="2055239" cy="458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1"/>
              <a:r>
                <a:rPr lang="he-IL" sz="20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בריאים (ביקורות)</a:t>
              </a:r>
              <a:endParaRPr lang="en-US" sz="2000" dirty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974457"/>
              </p:ext>
            </p:extLst>
          </p:nvPr>
        </p:nvGraphicFramePr>
        <p:xfrm>
          <a:off x="7069394" y="2293530"/>
          <a:ext cx="3638359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854">
                  <a:extLst>
                    <a:ext uri="{9D8B030D-6E8A-4147-A177-3AD203B41FA5}">
                      <a16:colId xmlns:a16="http://schemas.microsoft.com/office/drawing/2014/main" val="1960956055"/>
                    </a:ext>
                  </a:extLst>
                </a:gridCol>
                <a:gridCol w="864854">
                  <a:extLst>
                    <a:ext uri="{9D8B030D-6E8A-4147-A177-3AD203B41FA5}">
                      <a16:colId xmlns:a16="http://schemas.microsoft.com/office/drawing/2014/main" val="398179002"/>
                    </a:ext>
                  </a:extLst>
                </a:gridCol>
                <a:gridCol w="864854">
                  <a:extLst>
                    <a:ext uri="{9D8B030D-6E8A-4147-A177-3AD203B41FA5}">
                      <a16:colId xmlns:a16="http://schemas.microsoft.com/office/drawing/2014/main" val="1619374767"/>
                    </a:ext>
                  </a:extLst>
                </a:gridCol>
                <a:gridCol w="1043797">
                  <a:extLst>
                    <a:ext uri="{9D8B030D-6E8A-4147-A177-3AD203B41FA5}">
                      <a16:colId xmlns:a16="http://schemas.microsoft.com/office/drawing/2014/main" val="2374827182"/>
                    </a:ext>
                  </a:extLst>
                </a:gridCol>
              </a:tblGrid>
              <a:tr h="31377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G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91108482"/>
                  </a:ext>
                </a:extLst>
              </a:tr>
              <a:tr h="31377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בריאים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104453"/>
                  </a:ext>
                </a:extLst>
              </a:tr>
              <a:tr h="31377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חולים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55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419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הבעיה?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כל מחקר בפני עצמו בדק הרבה מוטציות</a:t>
            </a:r>
          </a:p>
          <a:p>
            <a:r>
              <a:rPr lang="he-IL" dirty="0" smtClean="0"/>
              <a:t>אבל דווחו בעיקר התוצאות המובהקות</a:t>
            </a:r>
          </a:p>
          <a:p>
            <a:r>
              <a:rPr lang="he-IL" dirty="0" smtClean="0"/>
              <a:t>בסך </a:t>
            </a:r>
            <a:r>
              <a:rPr lang="he-IL" dirty="0" err="1" smtClean="0"/>
              <a:t>הכל</a:t>
            </a:r>
            <a:r>
              <a:rPr lang="he-IL" dirty="0" smtClean="0"/>
              <a:t>, נבדקו אלפי מוטציות, אבל נדרשה רמת מובהקות של 0.05 בלבד</a:t>
            </a:r>
          </a:p>
          <a:p>
            <a:endParaRPr lang="he-IL" dirty="0" smtClean="0"/>
          </a:p>
          <a:p>
            <a:r>
              <a:rPr lang="he-IL" dirty="0" smtClean="0"/>
              <a:t>תוצאות מחקרים שניסו לשחזר את האפקט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היו כמעט תמיד כישלון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11653" y="4258430"/>
            <a:ext cx="5071257" cy="1125656"/>
            <a:chOff x="270654" y="3631091"/>
            <a:chExt cx="6330634" cy="132989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0654" y="3631091"/>
              <a:ext cx="6312144" cy="132989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0709" y="4240690"/>
              <a:ext cx="1010579" cy="551191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18" y="3373899"/>
            <a:ext cx="4877490" cy="739277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70113" y="1203592"/>
            <a:ext cx="5205901" cy="1765807"/>
            <a:chOff x="6491887" y="2520677"/>
            <a:chExt cx="5205901" cy="176580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91887" y="2520677"/>
              <a:ext cx="5205901" cy="1020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12016" y="3557484"/>
              <a:ext cx="1942500" cy="729000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268" y="5627103"/>
            <a:ext cx="4748459" cy="9801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569" y="5634203"/>
            <a:ext cx="5110849" cy="108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01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Genome-wide association studies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35453"/>
                <a:ext cx="10515600" cy="4106547"/>
              </a:xfrm>
            </p:spPr>
            <p:txBody>
              <a:bodyPr/>
              <a:lstStyle/>
              <a:p>
                <a:r>
                  <a:rPr lang="he-IL" dirty="0" smtClean="0"/>
                  <a:t>כיום, ניתן בקלות ובזול (</a:t>
                </a:r>
                <a:r>
                  <a:rPr lang="en-US" dirty="0" smtClean="0"/>
                  <a:t>$50-100</a:t>
                </a:r>
                <a:r>
                  <a:rPr lang="he-IL" dirty="0" smtClean="0"/>
                  <a:t>) לבדוק את הגנוטיפ במאות אלפי מוטציות ע"י צ'יפ גנטי</a:t>
                </a:r>
              </a:p>
              <a:p>
                <a:r>
                  <a:rPr lang="he-IL" dirty="0" smtClean="0"/>
                  <a:t>עם מאמץ קצת גדול יותר, ניתן לבדוק מיליוני מוטציות באמצעות ריצוף </a:t>
                </a:r>
                <a:r>
                  <a:rPr lang="he-IL" dirty="0" err="1" smtClean="0"/>
                  <a:t>גנומי</a:t>
                </a:r>
                <a:r>
                  <a:rPr lang="he-IL" dirty="0" smtClean="0"/>
                  <a:t> מלא</a:t>
                </a:r>
              </a:p>
              <a:p>
                <a:endParaRPr lang="he-IL" dirty="0"/>
              </a:p>
              <a:p>
                <a:r>
                  <a:rPr lang="he-IL" dirty="0" smtClean="0"/>
                  <a:t>ניקח צ'יפ פופולרי של חברת </a:t>
                </a:r>
                <a:r>
                  <a:rPr lang="en-US" dirty="0" smtClean="0"/>
                  <a:t>Illumina</a:t>
                </a:r>
                <a:r>
                  <a:rPr lang="he-IL" dirty="0" smtClean="0"/>
                  <a:t> עם </a:t>
                </a:r>
                <a:r>
                  <a:rPr lang="en-US" dirty="0" smtClean="0"/>
                  <a:t>600,000</a:t>
                </a:r>
                <a:r>
                  <a:rPr lang="he-IL" dirty="0" smtClean="0"/>
                  <a:t> מוטציות (</a:t>
                </a:r>
                <a:r>
                  <a:rPr lang="en-US" dirty="0" smtClean="0"/>
                  <a:t>SNPs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מספר התגליות השגויות הצפוי: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000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כיצד נמנעים מבעיית ההשערות המרובות?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35453"/>
                <a:ext cx="10515600" cy="4106547"/>
              </a:xfrm>
              <a:blipFill>
                <a:blip r:embed="rId2"/>
                <a:stretch>
                  <a:fillRect t="-193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506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השערות מרובות</a:t>
            </a:r>
            <a:endParaRPr lang="he-IL" dirty="0"/>
          </a:p>
          <a:p>
            <a:pPr lvl="1"/>
            <a:r>
              <a:rPr lang="he-IL" dirty="0" smtClean="0"/>
              <a:t>הצגת הבעיה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תיקון </a:t>
            </a:r>
            <a:r>
              <a:rPr lang="he-IL" dirty="0" err="1" smtClean="0">
                <a:solidFill>
                  <a:srgbClr val="0033CC"/>
                </a:solidFill>
              </a:rPr>
              <a:t>בונפרוני</a:t>
            </a:r>
            <a:endParaRPr lang="he-IL" dirty="0" smtClean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תיקון בנימיני-</a:t>
            </a:r>
            <a:r>
              <a:rPr lang="he-IL" dirty="0" err="1" smtClean="0"/>
              <a:t>הוכברג</a:t>
            </a:r>
            <a:endParaRPr lang="he-IL" dirty="0" smtClean="0"/>
          </a:p>
          <a:p>
            <a:pPr lvl="1"/>
            <a:r>
              <a:rPr lang="he-IL" dirty="0" smtClean="0"/>
              <a:t>ה- </a:t>
            </a:r>
            <a:r>
              <a:rPr lang="en-US" dirty="0" smtClean="0"/>
              <a:t>q-value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380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0" y="1654172"/>
                <a:ext cx="10272759" cy="4594227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עד כה הגדרנו טעות מסוג </a:t>
                </a:r>
                <a:r>
                  <a:rPr lang="en-US" dirty="0" smtClean="0"/>
                  <a:t>I</a:t>
                </a:r>
                <a:r>
                  <a:rPr lang="he-IL" dirty="0" smtClean="0"/>
                  <a:t>: דחייה של השערת האפס כאשר השערת האפס נכונה</a:t>
                </a:r>
                <a:endParaRPr lang="en-US" dirty="0" smtClean="0"/>
              </a:p>
              <a:p>
                <a:r>
                  <a:rPr lang="he-IL" dirty="0" smtClean="0"/>
                  <a:t>ההסתברות לטעות זו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כעת נדון ב"משפחה"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 השערות</a:t>
                </a:r>
                <a:endParaRPr lang="he-IL" dirty="0"/>
              </a:p>
              <a:p>
                <a:r>
                  <a:rPr lang="he-IL" dirty="0" smtClean="0"/>
                  <a:t>נגדיר את ה-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family-wise error rate</a:t>
                </a:r>
                <a:r>
                  <a:rPr lang="he-IL" dirty="0" smtClean="0"/>
                  <a:t> (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FWER</a:t>
                </a:r>
                <a:r>
                  <a:rPr lang="he-IL" dirty="0" smtClean="0"/>
                  <a:t>):</a:t>
                </a:r>
              </a:p>
              <a:p>
                <a:r>
                  <a:rPr lang="he-IL" dirty="0" smtClean="0"/>
                  <a:t>דחייה שגויה של השערת האפס לפחות פעם אחת (על פני 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 ההשערות)</a:t>
                </a:r>
              </a:p>
              <a:p>
                <a:endParaRPr lang="he-IL" dirty="0"/>
              </a:p>
              <a:p>
                <a:r>
                  <a:rPr lang="he-IL" dirty="0" smtClean="0"/>
                  <a:t>ראינו כי ההסתברות ל- </a:t>
                </a:r>
                <a:r>
                  <a:rPr lang="en-US" dirty="0" smtClean="0"/>
                  <a:t>FWER</a:t>
                </a:r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r>
                  <a:rPr lang="he-IL" dirty="0" smtClean="0"/>
                  <a:t>ההסתברות יכולה להיות די גבוהה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 גדול</a:t>
                </a:r>
              </a:p>
              <a:p>
                <a:endParaRPr lang="he-IL" dirty="0"/>
              </a:p>
              <a:p>
                <a:r>
                  <a:rPr lang="he-IL" dirty="0" smtClean="0"/>
                  <a:t>כיצד נוכל להבטיח כי הסתברות זו תהיה מספיק קטנה?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0" y="1654172"/>
                <a:ext cx="10272759" cy="4594227"/>
              </a:xfrm>
              <a:blipFill>
                <a:blip r:embed="rId2"/>
                <a:stretch>
                  <a:fillRect t="-1989" r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253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תיקון </a:t>
            </a:r>
            <a:r>
              <a:rPr lang="he-IL" dirty="0" err="1" smtClean="0"/>
              <a:t>בונפרוני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81992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>
                    <a:solidFill>
                      <a:srgbClr val="0033CC"/>
                    </a:solidFill>
                  </a:rPr>
                  <a:t>תיקון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בונפרוני</a:t>
                </a:r>
                <a:r>
                  <a:rPr lang="he-IL" dirty="0" smtClean="0"/>
                  <a:t> </a:t>
                </a:r>
                <a:r>
                  <a:rPr lang="he-IL" dirty="0"/>
                  <a:t>(</a:t>
                </a:r>
                <a:r>
                  <a:rPr lang="en-US" dirty="0" err="1"/>
                  <a:t>Bonferroni</a:t>
                </a:r>
                <a:r>
                  <a:rPr lang="en-US" dirty="0"/>
                  <a:t> correction</a:t>
                </a:r>
                <a:r>
                  <a:rPr lang="he-IL" dirty="0" smtClean="0"/>
                  <a:t>):</a:t>
                </a:r>
                <a:endParaRPr lang="en-US" dirty="0"/>
              </a:p>
              <a:p>
                <a:r>
                  <a:rPr lang="he-IL" dirty="0" smtClean="0"/>
                  <a:t>כאשר אנו בודקים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השערות</a:t>
                </a:r>
                <a:r>
                  <a:rPr lang="he-IL" dirty="0" smtClean="0"/>
                  <a:t>, נשתמש ברמת מובהקות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m:rPr>
                        <m:lit/>
                      </m:rP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דוגמא: נניח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 כרגיל, ונניח כי אנו בודקים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</m:t>
                    </m:r>
                  </m:oMath>
                </a14:m>
                <a:r>
                  <a:rPr lang="he-IL" dirty="0" smtClean="0"/>
                  <a:t> השערות</a:t>
                </a:r>
              </a:p>
              <a:p>
                <a:r>
                  <a:rPr lang="he-IL" dirty="0" smtClean="0"/>
                  <a:t>רמת המובהקות שנשתמש בה היא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001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כלומר, בכל מבחן שנבדוק, נדחה את השערת האפס רק אם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קטן מ- </a:t>
                </a:r>
                <a:r>
                  <a:rPr lang="en-US" dirty="0" smtClean="0"/>
                  <a:t>0.001</a:t>
                </a:r>
                <a:endParaRPr lang="he-IL" dirty="0" smtClean="0"/>
              </a:p>
              <a:p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81992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07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תיקון </a:t>
            </a:r>
            <a:r>
              <a:rPr lang="he-IL" dirty="0" err="1" smtClean="0"/>
              <a:t>בונפרוני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15133"/>
                <a:ext cx="10515600" cy="434022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משפט</a:t>
                </a:r>
                <a:r>
                  <a:rPr lang="he-IL" dirty="0" smtClean="0"/>
                  <a:t>: כאשר רמת המובהקות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, ה- </a:t>
                </a:r>
                <a:r>
                  <a:rPr lang="en-US" dirty="0" smtClean="0"/>
                  <a:t>FWER</a:t>
                </a:r>
                <a:r>
                  <a:rPr lang="he-IL" dirty="0" smtClean="0"/>
                  <a:t> הוא לכל היותר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דוגמא: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</m:t>
                    </m:r>
                  </m:oMath>
                </a14:m>
                <a:r>
                  <a:rPr lang="he-IL" dirty="0" smtClean="0"/>
                  <a:t>, רמת המובהקות היא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001</m:t>
                    </m:r>
                  </m:oMath>
                </a14:m>
                <a:endParaRPr lang="he-IL" dirty="0" smtClean="0"/>
              </a:p>
              <a:p>
                <a:r>
                  <a:rPr lang="he-IL" b="1" dirty="0" smtClean="0"/>
                  <a:t>מובטח לנו </a:t>
                </a:r>
                <a:r>
                  <a:rPr lang="he-IL" dirty="0" smtClean="0"/>
                  <a:t>כי אם נשתמש ברמת מובהקות של </a:t>
                </a:r>
                <a:r>
                  <a:rPr lang="en-US" dirty="0" smtClean="0"/>
                  <a:t>0.001</a:t>
                </a:r>
                <a:r>
                  <a:rPr lang="he-IL" dirty="0" smtClean="0"/>
                  <a:t>, ההסתברות שתהיה לפחות תגלית שגויה אחת היא לכל היותר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בסיכוי של לפחות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r>
                  <a:rPr lang="he-IL" dirty="0"/>
                  <a:t> לא תהיה אף תגלית </a:t>
                </a:r>
                <a:r>
                  <a:rPr lang="he-IL" dirty="0" smtClean="0"/>
                  <a:t>שגויה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15133"/>
                <a:ext cx="10515600" cy="4340227"/>
              </a:xfrm>
              <a:blipFill>
                <a:blip r:embed="rId2"/>
                <a:stretch>
                  <a:fillRect t="-1685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020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הוכחת המשפט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71484"/>
                <a:ext cx="10515600" cy="465065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אם רמת המובהקות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:</a:t>
                </a:r>
              </a:p>
              <a:p>
                <a:r>
                  <a:rPr lang="he-IL" dirty="0" smtClean="0"/>
                  <a:t>הסיכוי לתגלית שגויה (טעות מסוג </a:t>
                </a:r>
                <a:r>
                  <a:rPr lang="en-US" dirty="0" smtClean="0"/>
                  <a:t>I</a:t>
                </a:r>
                <a:r>
                  <a:rPr lang="he-IL" dirty="0" smtClean="0"/>
                  <a:t>) בהשערה מסוימת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הסיכוי שיש לפחות </a:t>
                </a:r>
                <a:r>
                  <a:rPr lang="he-IL" dirty="0"/>
                  <a:t>תגלית שגויה </a:t>
                </a:r>
                <a:r>
                  <a:rPr lang="he-IL" dirty="0" smtClean="0"/>
                  <a:t>אחת (על פני 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 ההשערות) הוא:</a:t>
                </a:r>
              </a:p>
              <a:p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נרצה להוכיח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כלומר, ההסתברות שיש לפחות תגלית שגויה אחת היא לכל היותר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או, לאחר העברת אגפים, כי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זאת לכל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 בתחום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he-IL" dirty="0" smtClean="0"/>
                  <a:t>, ולכל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 שלם חיובי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71484"/>
                <a:ext cx="10515600" cy="4650658"/>
              </a:xfrm>
              <a:blipFill>
                <a:blip r:embed="rId2"/>
                <a:stretch>
                  <a:fillRect t="-2097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547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הוכחת המשפט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28745" y="1812873"/>
                <a:ext cx="6105336" cy="471614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צ"ל כי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≥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קל לראות כי מתקיים </a:t>
                </a:r>
                <a:r>
                  <a:rPr lang="he-IL" dirty="0" err="1" smtClean="0"/>
                  <a:t>שיוויון</a:t>
                </a:r>
                <a:r>
                  <a:rPr lang="he-IL" dirty="0" smtClean="0"/>
                  <a:t>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אם הנגזרת באגף שמאל תמיד גדולה </a:t>
                </a:r>
                <a:r>
                  <a:rPr lang="he-IL" dirty="0" err="1" smtClean="0"/>
                  <a:t>מהנגזרת</a:t>
                </a:r>
                <a:r>
                  <a:rPr lang="he-IL" dirty="0" smtClean="0"/>
                  <a:t>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באגף ימין, אגף שמאל חייב להיות גדול מאגף ימין</a:t>
                </a:r>
              </a:p>
              <a:p>
                <a:endParaRPr lang="he-IL" sz="2000" dirty="0" smtClean="0"/>
              </a:p>
              <a:p>
                <a:r>
                  <a:rPr lang="he-IL" sz="2000" dirty="0" smtClean="0"/>
                  <a:t>אגף ימין: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sz="2000" dirty="0" smtClean="0"/>
              </a:p>
              <a:p>
                <a:r>
                  <a:rPr lang="he-IL" sz="2000" dirty="0" smtClean="0"/>
                  <a:t>אגף שמאל: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he-IL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28745" y="1812873"/>
                <a:ext cx="6105336" cy="4716147"/>
              </a:xfrm>
              <a:blipFill>
                <a:blip r:embed="rId2"/>
                <a:stretch>
                  <a:fillRect r="-1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3"/>
          <a:stretch/>
        </p:blipFill>
        <p:spPr>
          <a:xfrm>
            <a:off x="747252" y="2997607"/>
            <a:ext cx="4349141" cy="37190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33603" y="5013378"/>
                <a:ext cx="9816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3603" y="5013378"/>
                <a:ext cx="98161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 flipV="1">
            <a:off x="2834242" y="4706515"/>
            <a:ext cx="196645" cy="373625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421287" y="3652006"/>
                <a:ext cx="159710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1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𝛼</m:t>
                              </m:r>
                              <m:r>
                                <m:rPr>
                                  <m:lit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/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𝑚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287" y="3652006"/>
                <a:ext cx="1597104" cy="400110"/>
              </a:xfrm>
              <a:prstGeom prst="rect">
                <a:avLst/>
              </a:prstGeom>
              <a:blipFill>
                <a:blip r:embed="rId5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>
          <a:xfrm>
            <a:off x="3500284" y="4052116"/>
            <a:ext cx="19664" cy="435525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02324" y="2229079"/>
                <a:ext cx="40940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התחום הרלוונטי עבור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הוא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e>
                    </m:d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324" y="2229079"/>
                <a:ext cx="4094069" cy="461665"/>
              </a:xfrm>
              <a:prstGeom prst="rect">
                <a:avLst/>
              </a:prstGeom>
              <a:blipFill>
                <a:blip r:embed="rId6"/>
                <a:stretch>
                  <a:fillRect t="-10667" r="-2232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274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הוכחת המשפט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94042"/>
                <a:ext cx="10515600" cy="4716147"/>
              </a:xfrm>
            </p:spPr>
            <p:txBody>
              <a:bodyPr>
                <a:normAutofit/>
              </a:bodyPr>
              <a:lstStyle/>
              <a:p>
                <a:r>
                  <a:rPr lang="he-IL" sz="2000" dirty="0" smtClean="0"/>
                  <a:t>אגף ימין: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sz="2000" dirty="0" smtClean="0"/>
              </a:p>
              <a:p>
                <a:r>
                  <a:rPr lang="he-IL" sz="2000" dirty="0" smtClean="0"/>
                  <a:t>אגף שמאל: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he-IL" sz="200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מתקיים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לכן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≥−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לכן, אגף שמאל תמיד גדול מאגף ימין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94042"/>
                <a:ext cx="10515600" cy="4716147"/>
              </a:xfrm>
              <a:blipFill>
                <a:blip r:embed="rId2"/>
                <a:stretch>
                  <a:fillRect t="-129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5"/>
          <a:stretch/>
        </p:blipFill>
        <p:spPr>
          <a:xfrm>
            <a:off x="737419" y="2997607"/>
            <a:ext cx="4358974" cy="37190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33603" y="5013378"/>
                <a:ext cx="9816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3603" y="5013378"/>
                <a:ext cx="98161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 flipV="1">
            <a:off x="2834242" y="4706515"/>
            <a:ext cx="196645" cy="373625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421287" y="3652006"/>
                <a:ext cx="159710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1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𝛼</m:t>
                              </m:r>
                              <m:r>
                                <m:rPr>
                                  <m:lit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/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𝑚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287" y="3652006"/>
                <a:ext cx="1597104" cy="400110"/>
              </a:xfrm>
              <a:prstGeom prst="rect">
                <a:avLst/>
              </a:prstGeom>
              <a:blipFill>
                <a:blip r:embed="rId5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>
          <a:xfrm>
            <a:off x="3500284" y="4052116"/>
            <a:ext cx="19664" cy="435525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02324" y="2229079"/>
                <a:ext cx="40940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התחום הרלוונטי עבור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הוא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e>
                    </m:d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324" y="2229079"/>
                <a:ext cx="4094069" cy="461665"/>
              </a:xfrm>
              <a:prstGeom prst="rect">
                <a:avLst/>
              </a:prstGeom>
              <a:blipFill>
                <a:blip r:embed="rId6"/>
                <a:stretch>
                  <a:fillRect t="-10667" r="-2232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713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יתרונות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היתרונות ברורים:</a:t>
            </a:r>
          </a:p>
          <a:p>
            <a:endParaRPr lang="he-IL" dirty="0" smtClean="0"/>
          </a:p>
          <a:p>
            <a:r>
              <a:rPr lang="he-IL" b="1" dirty="0" smtClean="0"/>
              <a:t>קל מאד</a:t>
            </a:r>
            <a:r>
              <a:rPr lang="he-IL" dirty="0" smtClean="0"/>
              <a:t> לממש את התיקון!</a:t>
            </a:r>
          </a:p>
          <a:p>
            <a:r>
              <a:rPr lang="he-IL" b="1" dirty="0" smtClean="0"/>
              <a:t>מובטח לנו סיכוי נמוך מאד</a:t>
            </a:r>
            <a:r>
              <a:rPr lang="he-IL" dirty="0" smtClean="0"/>
              <a:t> לתגליות שגויות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04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95179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בגנטיקה, הקהילה מדעית אימצה את תיקון </a:t>
                </a:r>
                <a:r>
                  <a:rPr lang="he-IL" dirty="0" err="1" smtClean="0"/>
                  <a:t>בונפרוני</a:t>
                </a:r>
                <a:r>
                  <a:rPr lang="he-IL" dirty="0" smtClean="0"/>
                  <a:t> כסטנדרט</a:t>
                </a:r>
              </a:p>
              <a:p>
                <a:r>
                  <a:rPr lang="he-IL" dirty="0" smtClean="0"/>
                  <a:t>בהנחה שיש כמיליון סמנים שנבדקים, רמת המובהקות הנדרשת היא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מאז </a:t>
                </a:r>
                <a:r>
                  <a:rPr lang="he-IL" dirty="0"/>
                  <a:t>אימוץ רמת המובהקות המחמירה יותר, התוצאות בד"כ </a:t>
                </a:r>
                <a:r>
                  <a:rPr lang="he-IL" dirty="0" err="1" smtClean="0"/>
                  <a:t>משתחזרות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95179"/>
                <a:ext cx="10515600" cy="4351338"/>
              </a:xfrm>
              <a:blipFill>
                <a:blip r:embed="rId2"/>
                <a:stretch>
                  <a:fillRect t="-182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9810" b="35615"/>
          <a:stretch/>
        </p:blipFill>
        <p:spPr>
          <a:xfrm>
            <a:off x="1654527" y="3961875"/>
            <a:ext cx="9160957" cy="231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4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18481" y="2676748"/>
                <a:ext cx="3773630" cy="2800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10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10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⇒−</m:t>
                      </m:r>
                      <m:func>
                        <m:func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200" b="0" i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</m:func>
                      <m:r>
                        <a:rPr lang="en-US" sz="22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10</m:t>
                      </m:r>
                    </m:oMath>
                  </m:oMathPara>
                </a14:m>
                <a:endParaRPr lang="en-US" sz="220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10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p>
                      </m:sSup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⇒−</m:t>
                      </m:r>
                      <m:func>
                        <m:funcPr>
                          <m:ctrlP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20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</m:func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200" i="1" dirty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10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3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p>
                      </m:sSup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⇒−</m:t>
                      </m:r>
                      <m:func>
                        <m:funcPr>
                          <m:ctrlP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20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</m:func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200" i="1" dirty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10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4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p>
                      </m:sSup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⇒−</m:t>
                      </m:r>
                      <m:func>
                        <m:funcPr>
                          <m:ctrlP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20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</m:func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  <m:r>
                        <a:rPr lang="en-US" sz="22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200" i="1" dirty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r" rtl="1"/>
                <a:endParaRPr lang="en-US" sz="22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</m:oMath>
                </a14:m>
                <a:r>
                  <a:rPr lang="he-IL" sz="22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נמוך </a:t>
                </a:r>
                <a:r>
                  <a:rPr lang="he-IL" sz="2200" dirty="0">
                    <a:latin typeface="David" panose="020E0502060401010101" pitchFamily="34" charset="-79"/>
                    <a:cs typeface="David" panose="020E0502060401010101" pitchFamily="34" charset="-79"/>
                    <a:sym typeface="Wingdings" panose="05000000000000000000" pitchFamily="2" charset="2"/>
                  </a:rPr>
                  <a:t></a:t>
                </a:r>
                <a:endParaRPr lang="he-IL" sz="22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func>
                      <m:funcPr>
                        <m:ctrlPr>
                          <a:rPr lang="en-US" sz="22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20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log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10</m:t>
                            </m:r>
                          </m:sub>
                        </m:sSub>
                      </m:fName>
                      <m:e>
                        <m:r>
                          <a:rPr lang="en-US" sz="22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</m:e>
                    </m:func>
                  </m:oMath>
                </a14:m>
                <a:r>
                  <a:rPr lang="he-IL" sz="22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גבוה </a:t>
                </a:r>
                <a:r>
                  <a:rPr lang="he-IL" sz="2200" dirty="0">
                    <a:latin typeface="David" panose="020E0502060401010101" pitchFamily="34" charset="-79"/>
                    <a:cs typeface="David" panose="020E0502060401010101" pitchFamily="34" charset="-79"/>
                    <a:sym typeface="Wingdings" panose="05000000000000000000" pitchFamily="2" charset="2"/>
                  </a:rPr>
                  <a:t> </a:t>
                </a:r>
                <a:endParaRPr lang="he-IL" sz="22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2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תוצאה </a:t>
                </a:r>
                <a:r>
                  <a:rPr lang="he-IL" sz="22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מובהקת</a:t>
                </a:r>
                <a:endParaRPr lang="en-US" sz="22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81" y="2676748"/>
                <a:ext cx="3773630" cy="2800767"/>
              </a:xfrm>
              <a:prstGeom prst="rect">
                <a:avLst/>
              </a:prstGeom>
              <a:blipFill>
                <a:blip r:embed="rId2"/>
                <a:stretch>
                  <a:fillRect r="-2100" b="-3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5138356" y="2643600"/>
            <a:ext cx="6588921" cy="3809575"/>
            <a:chOff x="5138356" y="2643600"/>
            <a:chExt cx="6588921" cy="38095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2595" y="2643600"/>
              <a:ext cx="6484682" cy="3809575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5138356" y="4064000"/>
              <a:ext cx="287084" cy="833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714" y="1405335"/>
            <a:ext cx="10528027" cy="842130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000" dirty="0"/>
              <a:t>Meta-analysis of 74,046 individuals identifies 11 new susceptibility loci for Alzheimer's disease, Nature Genetics, 2013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62861" y="2205281"/>
            <a:ext cx="2044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Manhattan plot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644786" y="5525729"/>
            <a:ext cx="871111" cy="56329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274580" y="3173724"/>
            <a:ext cx="17006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APOE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: גורם סיכון ידוע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0558618" y="2872331"/>
            <a:ext cx="416641" cy="301393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71157" y="6089028"/>
                <a:ext cx="42671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רמת המובהקות הנדרשת: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⋅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8</m:t>
                        </m:r>
                      </m:sup>
                    </m:sSup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157" y="6089028"/>
                <a:ext cx="4267199" cy="461665"/>
              </a:xfrm>
              <a:prstGeom prst="rect">
                <a:avLst/>
              </a:prstGeom>
              <a:blipFill>
                <a:blip r:embed="rId4"/>
                <a:stretch>
                  <a:fillRect t="-9211" r="-2143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7819791" y="6283201"/>
            <a:ext cx="184217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Chromosome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833786" y="2372773"/>
                <a:ext cx="1518942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</m:func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l"/>
                <a:endParaRPr lang="en-US" sz="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786" y="2372773"/>
                <a:ext cx="1518942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740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  <p:bldP spid="9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הצלחות </a:t>
            </a:r>
            <a:r>
              <a:rPr lang="en-US" dirty="0" smtClean="0"/>
              <a:t>GWAS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568" y="1454434"/>
            <a:ext cx="9670861" cy="5112512"/>
          </a:xfrm>
        </p:spPr>
      </p:pic>
      <p:sp>
        <p:nvSpPr>
          <p:cNvPr id="6" name="TextBox 5"/>
          <p:cNvSpPr txBox="1"/>
          <p:nvPr/>
        </p:nvSpPr>
        <p:spPr>
          <a:xfrm>
            <a:off x="169231" y="611063"/>
            <a:ext cx="7532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10 Years of GWAS Discovery: Biology, Function, and </a:t>
            </a:r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Translation, AJHG, 2017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2802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25"/>
          <p:cNvSpPr>
            <a:spLocks/>
          </p:cNvSpPr>
          <p:nvPr/>
        </p:nvSpPr>
        <p:spPr bwMode="auto">
          <a:xfrm>
            <a:off x="5068418" y="3312543"/>
            <a:ext cx="1548949" cy="1950873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תזכורת: שינוי </a:t>
            </a:r>
            <a:r>
              <a:rPr lang="he-IL" dirty="0"/>
              <a:t>בעוצמה עם שינוי רמת המובהקות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16058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404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182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336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25512" y="5258945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101.8</a:t>
            </a:r>
          </a:p>
        </p:txBody>
      </p:sp>
      <p:cxnSp>
        <p:nvCxnSpPr>
          <p:cNvPr id="26" name="Straight Arrow Connector 25"/>
          <p:cNvCxnSpPr>
            <a:stCxn id="23" idx="2"/>
          </p:cNvCxnSpPr>
          <p:nvPr/>
        </p:nvCxnSpPr>
        <p:spPr>
          <a:xfrm>
            <a:off x="5028828" y="5720610"/>
            <a:ext cx="5271112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23" idx="2"/>
          </p:cNvCxnSpPr>
          <p:nvPr/>
        </p:nvCxnSpPr>
        <p:spPr>
          <a:xfrm>
            <a:off x="1203617" y="5719872"/>
            <a:ext cx="3825211" cy="738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25"/>
          <p:cNvSpPr>
            <a:spLocks/>
          </p:cNvSpPr>
          <p:nvPr/>
        </p:nvSpPr>
        <p:spPr bwMode="auto">
          <a:xfrm flipH="1">
            <a:off x="4269507" y="4621677"/>
            <a:ext cx="778985" cy="633298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5066771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3885702" y="2576942"/>
            <a:ext cx="5514109" cy="2697018"/>
            <a:chOff x="1339272" y="2469316"/>
            <a:chExt cx="5421746" cy="2529789"/>
          </a:xfrm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388271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537232" y="1996132"/>
                <a:ext cx="28575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7030A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</m:oMath>
                </a14:m>
                <a:endParaRPr lang="en-US" sz="2400" dirty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232" y="1996132"/>
                <a:ext cx="2857577" cy="461665"/>
              </a:xfrm>
              <a:prstGeom prst="rect">
                <a:avLst/>
              </a:prstGeom>
              <a:blipFill>
                <a:blip r:embed="rId2"/>
                <a:stretch>
                  <a:fillRect t="-10526" r="-3412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924408" y="5824618"/>
                <a:ext cx="305910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400" baseline="-25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0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408" y="5824618"/>
                <a:ext cx="3059106" cy="830997"/>
              </a:xfrm>
              <a:prstGeom prst="rect">
                <a:avLst/>
              </a:prstGeom>
              <a:blipFill>
                <a:blip r:embed="rId4"/>
                <a:stretch>
                  <a:fillRect l="-2390" t="-5839" r="-2590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460022" y="5824617"/>
                <a:ext cx="251350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400" baseline="-25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0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022" y="5824617"/>
                <a:ext cx="2513509" cy="830997"/>
              </a:xfrm>
              <a:prstGeom prst="rect">
                <a:avLst/>
              </a:prstGeom>
              <a:blipFill>
                <a:blip r:embed="rId5"/>
                <a:stretch>
                  <a:fillRect l="-3155" t="-5839" r="-3155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Line 39"/>
          <p:cNvSpPr>
            <a:spLocks noChangeShapeType="1"/>
          </p:cNvSpPr>
          <p:nvPr/>
        </p:nvSpPr>
        <p:spPr bwMode="auto">
          <a:xfrm flipH="1">
            <a:off x="5720498" y="4702370"/>
            <a:ext cx="739523" cy="39961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471175" y="4267734"/>
                <a:ext cx="239184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:r>
                  <a:rPr lang="en-US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000" baseline="-25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0</a:t>
                </a:r>
                <a:endParaRPr lang="en-US" sz="20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1175" y="4267734"/>
                <a:ext cx="2391846" cy="707886"/>
              </a:xfrm>
              <a:prstGeom prst="rect">
                <a:avLst/>
              </a:prstGeom>
              <a:blipFill>
                <a:blip r:embed="rId6"/>
                <a:stretch>
                  <a:fillRect t="-4310" r="-2551"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3018067" y="1996133"/>
            <a:ext cx="2159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תחת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H</a:t>
            </a:r>
            <a:r>
              <a:rPr lang="en-US" sz="2400" baseline="-25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87315" y="1996133"/>
            <a:ext cx="2159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תחת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H</a:t>
            </a:r>
            <a:r>
              <a:rPr lang="en-US" sz="2400" baseline="-250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423215" y="3336219"/>
                <a:ext cx="2153962" cy="70788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58267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r>
                  <a:rPr lang="he-IL" sz="20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0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000" baseline="-250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1</a:t>
                </a:r>
                <a:endParaRPr lang="en-US" sz="2000" dirty="0" smtClean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215" y="3336219"/>
                <a:ext cx="2153962" cy="707886"/>
              </a:xfrm>
              <a:prstGeom prst="rect">
                <a:avLst/>
              </a:prstGeom>
              <a:blipFill>
                <a:blip r:embed="rId7"/>
                <a:stretch>
                  <a:fillRect l="-1408" t="-4237" r="-1690" b="-13559"/>
                </a:stretch>
              </a:blipFill>
              <a:ln w="12700">
                <a:solidFill>
                  <a:srgbClr val="58267E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Line 39"/>
          <p:cNvSpPr>
            <a:spLocks noChangeShapeType="1"/>
          </p:cNvSpPr>
          <p:nvPr/>
        </p:nvSpPr>
        <p:spPr bwMode="auto">
          <a:xfrm>
            <a:off x="3938733" y="4118816"/>
            <a:ext cx="871804" cy="1028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164507" y="2784575"/>
                <a:ext cx="308708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העוצמה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היא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</a:t>
                </a:r>
              </a:p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ההסתברות שסטטיסטי המבחן נופל באזור הדחייה תחת 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000" baseline="-25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1</a:t>
                </a:r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507" y="2784575"/>
                <a:ext cx="3087087" cy="1015663"/>
              </a:xfrm>
              <a:prstGeom prst="rect">
                <a:avLst/>
              </a:prstGeom>
              <a:blipFill>
                <a:blip r:embed="rId8"/>
                <a:stretch>
                  <a:fillRect l="-1381" t="-3614" r="-1972" b="-9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Line 39"/>
          <p:cNvSpPr>
            <a:spLocks noChangeShapeType="1"/>
          </p:cNvSpPr>
          <p:nvPr/>
        </p:nvSpPr>
        <p:spPr bwMode="auto">
          <a:xfrm flipH="1">
            <a:off x="6977474" y="3422717"/>
            <a:ext cx="1262461" cy="50880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3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8" grpId="0" animBg="1"/>
      <p:bldP spid="40" grpId="0"/>
      <p:bldP spid="4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5"/>
          <p:cNvSpPr>
            <a:spLocks/>
          </p:cNvSpPr>
          <p:nvPr/>
        </p:nvSpPr>
        <p:spPr bwMode="auto">
          <a:xfrm flipH="1">
            <a:off x="4286787" y="3563235"/>
            <a:ext cx="1350284" cy="1691740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תזכורת: שינוי </a:t>
            </a:r>
            <a:r>
              <a:rPr lang="he-IL" dirty="0"/>
              <a:t>בעוצמה עם שינוי רמת המובהקות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16058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404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182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627484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18067" y="1996133"/>
            <a:ext cx="2159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תחת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H</a:t>
            </a:r>
            <a:r>
              <a:rPr lang="en-US" sz="2400" baseline="-25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336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37983" y="5258945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103.5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627484" y="5719872"/>
            <a:ext cx="450769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203617" y="5719872"/>
            <a:ext cx="43933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587315" y="1996133"/>
            <a:ext cx="2159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תחת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H</a:t>
            </a:r>
            <a:r>
              <a:rPr lang="en-US" sz="2400" baseline="-250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5627484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3885702" y="2576942"/>
            <a:ext cx="5514109" cy="2697018"/>
            <a:chOff x="1339272" y="2469316"/>
            <a:chExt cx="5421746" cy="2529789"/>
          </a:xfrm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388271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p:sp>
        <p:nvSpPr>
          <p:cNvPr id="34" name="Freeform 25"/>
          <p:cNvSpPr>
            <a:spLocks/>
          </p:cNvSpPr>
          <p:nvPr/>
        </p:nvSpPr>
        <p:spPr bwMode="auto">
          <a:xfrm>
            <a:off x="5640462" y="4409440"/>
            <a:ext cx="890829" cy="843816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924408" y="5824618"/>
                <a:ext cx="305910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400" baseline="-25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0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408" y="5824618"/>
                <a:ext cx="3059106" cy="830997"/>
              </a:xfrm>
              <a:prstGeom prst="rect">
                <a:avLst/>
              </a:prstGeom>
              <a:blipFill>
                <a:blip r:embed="rId4"/>
                <a:stretch>
                  <a:fillRect l="-2390" t="-5839" r="-2590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460022" y="5824617"/>
                <a:ext cx="251350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400" baseline="-25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0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022" y="5824617"/>
                <a:ext cx="2513509" cy="830997"/>
              </a:xfrm>
              <a:prstGeom prst="rect">
                <a:avLst/>
              </a:prstGeom>
              <a:blipFill>
                <a:blip r:embed="rId5"/>
                <a:stretch>
                  <a:fillRect l="-3155" t="-5839" r="-3155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Line 39"/>
          <p:cNvSpPr>
            <a:spLocks noChangeShapeType="1"/>
          </p:cNvSpPr>
          <p:nvPr/>
        </p:nvSpPr>
        <p:spPr bwMode="auto">
          <a:xfrm flipH="1">
            <a:off x="5872809" y="4827311"/>
            <a:ext cx="587212" cy="34190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611682" y="4363822"/>
                <a:ext cx="239184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:r>
                  <a:rPr lang="en-US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000" baseline="-25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0</a:t>
                </a:r>
                <a:endParaRPr lang="en-US" sz="20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1682" y="4363822"/>
                <a:ext cx="2391846" cy="707886"/>
              </a:xfrm>
              <a:prstGeom prst="rect">
                <a:avLst/>
              </a:prstGeom>
              <a:blipFill>
                <a:blip r:embed="rId6"/>
                <a:stretch>
                  <a:fillRect t="-5172" r="-2551"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545093" y="3133140"/>
                <a:ext cx="2153962" cy="70788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58267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r>
                  <a:rPr lang="he-IL" sz="20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0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000" baseline="-250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1</a:t>
                </a:r>
                <a:endParaRPr lang="en-US" sz="2000" dirty="0" smtClean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5093" y="3133140"/>
                <a:ext cx="2153962" cy="707886"/>
              </a:xfrm>
              <a:prstGeom prst="rect">
                <a:avLst/>
              </a:prstGeom>
              <a:blipFill>
                <a:blip r:embed="rId7"/>
                <a:stretch>
                  <a:fillRect l="-1408" t="-5085" r="-1690" b="-13559"/>
                </a:stretch>
              </a:blipFill>
              <a:ln w="12700">
                <a:solidFill>
                  <a:srgbClr val="58267E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Line 39"/>
          <p:cNvSpPr>
            <a:spLocks noChangeShapeType="1"/>
          </p:cNvSpPr>
          <p:nvPr/>
        </p:nvSpPr>
        <p:spPr bwMode="auto">
          <a:xfrm>
            <a:off x="4313807" y="3980839"/>
            <a:ext cx="871804" cy="1028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367314" y="1996132"/>
                <a:ext cx="30274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7030A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endParaRPr lang="en-US" sz="2400" dirty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7314" y="1996132"/>
                <a:ext cx="3027495" cy="461665"/>
              </a:xfrm>
              <a:prstGeom prst="rect">
                <a:avLst/>
              </a:prstGeom>
              <a:blipFill>
                <a:blip r:embed="rId8"/>
                <a:stretch>
                  <a:fillRect t="-10526" r="-302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164507" y="2784575"/>
                <a:ext cx="308708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העוצמה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היא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</a:t>
                </a:r>
              </a:p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ההסתברות שסטטיסטי המבחן נופל באזור הדחייה תחת 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000" baseline="-25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1</a:t>
                </a:r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507" y="2784575"/>
                <a:ext cx="3087087" cy="1015663"/>
              </a:xfrm>
              <a:prstGeom prst="rect">
                <a:avLst/>
              </a:prstGeom>
              <a:blipFill>
                <a:blip r:embed="rId9"/>
                <a:stretch>
                  <a:fillRect l="-1381" t="-3614" r="-1972" b="-9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Line 39"/>
          <p:cNvSpPr>
            <a:spLocks noChangeShapeType="1"/>
          </p:cNvSpPr>
          <p:nvPr/>
        </p:nvSpPr>
        <p:spPr bwMode="auto">
          <a:xfrm flipH="1">
            <a:off x="6977474" y="3422717"/>
            <a:ext cx="1262461" cy="50880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9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</a:t>
            </a:r>
            <a:r>
              <a:rPr lang="he-IL" dirty="0"/>
              <a:t>בתיקון </a:t>
            </a:r>
            <a:r>
              <a:rPr lang="he-IL" dirty="0" err="1"/>
              <a:t>בונפרוני</a:t>
            </a:r>
            <a:r>
              <a:rPr lang="he-IL" dirty="0"/>
              <a:t>: אובדן העוצמה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4561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ככל שרמת המובהקות יורדת, נדרשת ראיה חזקה יותר כדי לדחות את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endParaRPr lang="he-IL" dirty="0" smtClean="0"/>
              </a:p>
              <a:p>
                <a:r>
                  <a:rPr lang="he-IL" dirty="0" smtClean="0"/>
                  <a:t>(הערך הקריטי הולך וגדל)</a:t>
                </a:r>
              </a:p>
              <a:p>
                <a:r>
                  <a:rPr lang="he-IL" dirty="0" smtClean="0"/>
                  <a:t>לכן, גם אם השערת המחקר נכונה, לא תמיד נדחה את השערת האפס</a:t>
                </a:r>
              </a:p>
              <a:p>
                <a:endParaRPr lang="he-IL" dirty="0"/>
              </a:p>
              <a:p>
                <a:r>
                  <a:rPr lang="he-IL" dirty="0" smtClean="0"/>
                  <a:t>תיקון </a:t>
                </a:r>
                <a:r>
                  <a:rPr lang="he-IL" dirty="0" err="1" smtClean="0"/>
                  <a:t>בונפרוני</a:t>
                </a:r>
                <a:r>
                  <a:rPr lang="he-IL" dirty="0" smtClean="0"/>
                  <a:t> דורש שנקטין פי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 את רמת המובהקות</a:t>
                </a:r>
              </a:p>
              <a:p>
                <a:r>
                  <a:rPr lang="he-IL" dirty="0" smtClean="0"/>
                  <a:t>לכן העוצמה יורדת מאד, ואנו עלולים לפספס תגליות</a:t>
                </a:r>
              </a:p>
              <a:p>
                <a:endParaRPr lang="he-IL" dirty="0"/>
              </a:p>
              <a:p>
                <a:r>
                  <a:rPr lang="he-IL" dirty="0" smtClean="0"/>
                  <a:t>תיקון </a:t>
                </a:r>
                <a:r>
                  <a:rPr lang="he-IL" dirty="0" err="1" smtClean="0"/>
                  <a:t>בונפרוני</a:t>
                </a:r>
                <a:r>
                  <a:rPr lang="he-IL" dirty="0" smtClean="0"/>
                  <a:t>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שמרני</a:t>
                </a:r>
                <a:r>
                  <a:rPr lang="he-IL" dirty="0" smtClean="0"/>
                  <a:t> (</a:t>
                </a:r>
                <a:r>
                  <a:rPr lang="en-US" dirty="0" smtClean="0"/>
                  <a:t>conservative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מעדיף לא לגרום לתגליות שגויות אבל מפספס תגליות </a:t>
                </a:r>
                <a:r>
                  <a:rPr lang="he-IL" dirty="0" err="1" smtClean="0"/>
                  <a:t>אמיתיות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45613"/>
                <a:ext cx="10515600" cy="4351338"/>
              </a:xfrm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988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האם ניתן "להתפשר"?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54173"/>
                <a:ext cx="10515600" cy="447132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תיקון </a:t>
                </a:r>
                <a:r>
                  <a:rPr lang="he-IL" dirty="0" err="1" smtClean="0"/>
                  <a:t>בונפרוני</a:t>
                </a:r>
                <a:r>
                  <a:rPr lang="he-IL" dirty="0" smtClean="0"/>
                  <a:t> מבטיח לנו: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𝐹𝑊𝐸𝑅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כלומר, אנחנו מבטיחים סיכוי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 לפחות שאין אפילו תגלית שגויה אחת</a:t>
                </a:r>
              </a:p>
              <a:p>
                <a:r>
                  <a:rPr lang="he-IL" dirty="0" smtClean="0"/>
                  <a:t>אבל אולי לא מפריע לנו אם יהיה מספר קטן של תגליות שגויות?</a:t>
                </a:r>
              </a:p>
              <a:p>
                <a:endParaRPr lang="he-IL" dirty="0"/>
              </a:p>
              <a:p>
                <a:r>
                  <a:rPr lang="he-IL" dirty="0" smtClean="0"/>
                  <a:t>דוגמא: אנחנו מחפשים מולקולות שנקשרות לחלבון</a:t>
                </a:r>
              </a:p>
              <a:p>
                <a:r>
                  <a:rPr lang="he-IL" dirty="0" smtClean="0"/>
                  <a:t>הניסוי הראשוני כולל בדיקה שטחית של 100,000 מולקולות, ויתכן שיש 5 תגליות שגויות מתוך 50 סך </a:t>
                </a:r>
                <a:r>
                  <a:rPr lang="he-IL" dirty="0" err="1" smtClean="0"/>
                  <a:t>הכל</a:t>
                </a:r>
                <a:endParaRPr lang="he-IL" dirty="0" smtClean="0"/>
              </a:p>
              <a:p>
                <a:r>
                  <a:rPr lang="he-IL" dirty="0" smtClean="0"/>
                  <a:t>בשלב הבא נבדוק באופן יותר מעמיק את התגליות מהשלב הראשון</a:t>
                </a:r>
              </a:p>
              <a:p>
                <a:r>
                  <a:rPr lang="he-IL" dirty="0" smtClean="0"/>
                  <a:t>במקרה הגרוע, נגלה שהחלק מהתגליות שגויות</a:t>
                </a:r>
              </a:p>
              <a:p>
                <a:r>
                  <a:rPr lang="he-IL" dirty="0" smtClean="0"/>
                  <a:t>אבל זהו מחיר קטן על מנת לגלות מולקולה מתאימה </a:t>
                </a:r>
                <a:r>
                  <a:rPr lang="he-IL" dirty="0" err="1" smtClean="0"/>
                  <a:t>אמיתית</a:t>
                </a:r>
                <a:r>
                  <a:rPr lang="he-IL" dirty="0" smtClean="0"/>
                  <a:t>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54173"/>
                <a:ext cx="10515600" cy="4471324"/>
              </a:xfrm>
              <a:blipFill>
                <a:blip r:embed="rId2"/>
                <a:stretch>
                  <a:fillRect t="-1635" r="-870" b="-16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767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2529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כי אנו בודקים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1000</m:t>
                    </m:r>
                  </m:oMath>
                </a14:m>
                <a:r>
                  <a:rPr lang="he-IL" dirty="0" smtClean="0"/>
                  <a:t> מבחנים על משתנה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האפס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 והשערת המחקר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ב- 900 מקרים, הנתונים מוגרלים מתוך התפלגות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 (כלומר, מתוך השערת האפס)</a:t>
                </a:r>
              </a:p>
              <a:p>
                <a:r>
                  <a:rPr lang="he-IL" dirty="0" smtClean="0"/>
                  <a:t>ב- 100 מקרים, הנתונים מוגרלים מתוך התפלגות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 (השערת המחקר)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רמת המובהקות הרגילה: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רמת המובהקות תחת תיקון </a:t>
                </a:r>
                <a:r>
                  <a:rPr lang="he-IL" dirty="0" err="1" smtClean="0"/>
                  <a:t>בונפרוני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25293"/>
                <a:ext cx="10515600" cy="4351338"/>
              </a:xfrm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23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52"/>
          <a:stretch/>
        </p:blipFill>
        <p:spPr>
          <a:xfrm>
            <a:off x="422782" y="2644876"/>
            <a:ext cx="3146328" cy="36551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טעות מסוג ראשון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50414" y="17585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חזרנו 10,000 פעמים על כל הניסוי (1000 מבחנים)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ללא תיקון, היו בממוצע 44.9 תגליות שגויות</a:t>
                </a:r>
              </a:p>
              <a:p>
                <a:r>
                  <a:rPr lang="he-IL" dirty="0" smtClean="0"/>
                  <a:t>כלומר דחיות של השערת האפס עבור נתונים שהוגרלו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מתוך השערת האפס (900 מבחנים)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זה צפוי, מכיוון שהמספר הצפוי של התגליות השגויות הוא: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45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0414" y="1758525"/>
                <a:ext cx="10515600" cy="4351338"/>
              </a:xfrm>
              <a:blipFill>
                <a:blip r:embed="rId3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446287" y="5821155"/>
            <a:ext cx="2831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התגליות השגויות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195484" y="5612449"/>
            <a:ext cx="1160206" cy="4048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70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5" y="2487560"/>
            <a:ext cx="6091910" cy="36551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טעות מסוג ראשון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56671" y="2076959"/>
                <a:ext cx="5597834" cy="356675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עם תיקון </a:t>
                </a:r>
                <a:r>
                  <a:rPr lang="he-IL" dirty="0" err="1" smtClean="0"/>
                  <a:t>בונפרוני</a:t>
                </a:r>
                <a:r>
                  <a:rPr lang="he-IL" dirty="0" smtClean="0"/>
                  <a:t>, ברוב </a:t>
                </a:r>
                <a:r>
                  <a:rPr lang="he-IL" dirty="0"/>
                  <a:t>הניסויים היו אפס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תגליות שגויות, כלומר לא היו דחיות עבור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נתונים מתוך השערת האפס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ב- </a:t>
                </a:r>
                <a:r>
                  <a:rPr lang="en-US" dirty="0" smtClean="0"/>
                  <a:t>426/10,000</a:t>
                </a:r>
                <a:r>
                  <a:rPr lang="he-IL" dirty="0" smtClean="0"/>
                  <a:t> ניסויים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תגלית שגויה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אחת או יותר</a:t>
                </a:r>
              </a:p>
              <a:p>
                <a:r>
                  <a:rPr lang="he-IL" dirty="0" smtClean="0"/>
                  <a:t>כלומר, ההסתברות לתגלית שגויה היא </a:t>
                </a:r>
                <a:r>
                  <a:rPr lang="en-US" dirty="0" smtClean="0"/>
                  <a:t>0.0426</a:t>
                </a:r>
                <a:endParaRPr lang="he-IL" dirty="0"/>
              </a:p>
              <a:p>
                <a:r>
                  <a:rPr lang="he-IL" dirty="0" smtClean="0"/>
                  <a:t>הסתברות זו קטנה מ-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, כמובטח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56671" y="2076959"/>
                <a:ext cx="5597834" cy="3566757"/>
              </a:xfrm>
              <a:blipFill>
                <a:blip r:embed="rId3"/>
                <a:stretch>
                  <a:fillRect t="-2222" r="-1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699035" y="6024821"/>
            <a:ext cx="2831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התגליות השגויות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650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עוצמה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5516" y="168367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לאחר מכן, חזרנו על סדרת הניסויים עבור ערכים שונים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עבור כל ערך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, חזרנו 100 פעמים על כל הניסוי (900 הגרלות מ-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 </a:t>
                </a:r>
                <a:r>
                  <a:rPr lang="he-IL" dirty="0"/>
                  <a:t> </a:t>
                </a:r>
                <a:r>
                  <a:rPr lang="he-IL" dirty="0" smtClean="0"/>
                  <a:t>ו- 100 מ-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1</a:t>
                </a:r>
                <a:r>
                  <a:rPr lang="he-IL" dirty="0" smtClean="0"/>
                  <a:t>)</a:t>
                </a:r>
                <a:endParaRPr lang="he-IL" baseline="-25000" dirty="0" smtClean="0"/>
              </a:p>
              <a:p>
                <a:r>
                  <a:rPr lang="he-IL" dirty="0" smtClean="0"/>
                  <a:t>העוצמה היא אחוז המבחנים בהם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1</a:t>
                </a:r>
                <a:r>
                  <a:rPr lang="he-IL" dirty="0" smtClean="0"/>
                  <a:t> נכונה אשר בהם נדחתה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תיקון </a:t>
                </a:r>
                <a:r>
                  <a:rPr lang="he-IL" dirty="0" err="1" smtClean="0"/>
                  <a:t>בונפרוני</a:t>
                </a:r>
                <a:r>
                  <a:rPr lang="he-IL" dirty="0" smtClean="0"/>
                  <a:t> פוגע משמעותית בעוצמה</a:t>
                </a:r>
              </a:p>
              <a:p>
                <a:endParaRPr lang="he-IL" dirty="0"/>
              </a:p>
              <a:p>
                <a:r>
                  <a:rPr lang="he-IL" dirty="0" smtClean="0"/>
                  <a:t>מה עושים?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5516" y="1683670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85" y="3334529"/>
            <a:ext cx="6096012" cy="332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3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תלות בין מבחנים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23409"/>
            <a:ext cx="10515600" cy="4351338"/>
          </a:xfrm>
        </p:spPr>
        <p:txBody>
          <a:bodyPr/>
          <a:lstStyle/>
          <a:p>
            <a:r>
              <a:rPr lang="he-IL" dirty="0" smtClean="0"/>
              <a:t>לפעמים המבחנים תלויים זה בזה</a:t>
            </a:r>
          </a:p>
          <a:p>
            <a:r>
              <a:rPr lang="he-IL" dirty="0" smtClean="0"/>
              <a:t>למשל, נניח שכל הסמנים הנבדקים נמצאים ב</a:t>
            </a:r>
            <a:r>
              <a:rPr lang="he-IL" dirty="0" smtClean="0">
                <a:solidFill>
                  <a:srgbClr val="0033CC"/>
                </a:solidFill>
              </a:rPr>
              <a:t>תאחיזה</a:t>
            </a:r>
            <a:r>
              <a:rPr lang="he-IL" dirty="0" smtClean="0"/>
              <a:t>, קרוב מאד אחד לשני</a:t>
            </a:r>
          </a:p>
          <a:p>
            <a:pPr lvl="1"/>
            <a:r>
              <a:rPr lang="he-IL" dirty="0" smtClean="0"/>
              <a:t>כלומר, אם אדם מסוים הוא </a:t>
            </a:r>
            <a:r>
              <a:rPr lang="en-US" dirty="0" smtClean="0"/>
              <a:t>A</a:t>
            </a:r>
            <a:r>
              <a:rPr lang="he-IL" dirty="0" smtClean="0"/>
              <a:t> בסמן הראשון, הוא תמיד </a:t>
            </a:r>
            <a:r>
              <a:rPr lang="en-US" dirty="0" smtClean="0"/>
              <a:t>T</a:t>
            </a:r>
            <a:r>
              <a:rPr lang="he-IL" dirty="0" smtClean="0"/>
              <a:t> בסמן השני, </a:t>
            </a:r>
            <a:r>
              <a:rPr lang="en-US" dirty="0" smtClean="0"/>
              <a:t>A</a:t>
            </a:r>
            <a:r>
              <a:rPr lang="he-IL" dirty="0" smtClean="0"/>
              <a:t> בשלישי, </a:t>
            </a:r>
            <a:r>
              <a:rPr lang="en-US" dirty="0" smtClean="0"/>
              <a:t>G</a:t>
            </a:r>
            <a:r>
              <a:rPr lang="he-IL" dirty="0" smtClean="0"/>
              <a:t> ברביעי וכו'</a:t>
            </a:r>
          </a:p>
          <a:p>
            <a:pPr lvl="1"/>
            <a:r>
              <a:rPr lang="he-IL" dirty="0" smtClean="0"/>
              <a:t>אם הוא </a:t>
            </a:r>
            <a:r>
              <a:rPr lang="en-US" dirty="0" smtClean="0"/>
              <a:t>G</a:t>
            </a:r>
            <a:r>
              <a:rPr lang="he-IL" dirty="0" smtClean="0"/>
              <a:t> בסמן הראשון, הוא </a:t>
            </a:r>
            <a:r>
              <a:rPr lang="en-US" dirty="0" smtClean="0"/>
              <a:t>C</a:t>
            </a:r>
            <a:r>
              <a:rPr lang="he-IL" dirty="0" smtClean="0"/>
              <a:t> בשני, </a:t>
            </a:r>
            <a:r>
              <a:rPr lang="en-US" dirty="0" smtClean="0"/>
              <a:t>C</a:t>
            </a:r>
            <a:r>
              <a:rPr lang="he-IL" dirty="0" smtClean="0"/>
              <a:t> בשלישי, </a:t>
            </a:r>
            <a:r>
              <a:rPr lang="en-US" dirty="0" smtClean="0"/>
              <a:t>T</a:t>
            </a:r>
            <a:r>
              <a:rPr lang="he-IL" dirty="0" smtClean="0"/>
              <a:t> ברביעי, וכו'</a:t>
            </a:r>
          </a:p>
          <a:p>
            <a:endParaRPr lang="en-US" dirty="0" smtClean="0"/>
          </a:p>
          <a:p>
            <a:r>
              <a:rPr lang="he-IL" dirty="0" smtClean="0"/>
              <a:t>בדיקה האם הסמן הראשון קשור למחלה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שקולה לגמרי</a:t>
            </a:r>
            <a:r>
              <a:rPr lang="en-US" dirty="0" smtClean="0"/>
              <a:t> </a:t>
            </a:r>
            <a:r>
              <a:rPr lang="he-IL" dirty="0" smtClean="0"/>
              <a:t>לבדיקה האם הסמנים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האחרים קשורים למחלה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8641" y="3294305"/>
            <a:ext cx="317747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A	T	A	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8641" y="3816226"/>
            <a:ext cx="317747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A	T	A	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8641" y="4338147"/>
            <a:ext cx="317747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A	T	A	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8641" y="4860068"/>
            <a:ext cx="317747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G</a:t>
            </a:r>
            <a:r>
              <a:rPr lang="en-US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C	</a:t>
            </a:r>
            <a:r>
              <a:rPr lang="en-US" sz="2400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C</a:t>
            </a:r>
            <a:r>
              <a:rPr lang="en-US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8641" y="5381989"/>
            <a:ext cx="317747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G</a:t>
            </a:r>
            <a:r>
              <a:rPr lang="en-US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C	C	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8641" y="5903911"/>
            <a:ext cx="317747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G</a:t>
            </a:r>
            <a:r>
              <a:rPr lang="en-US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C	C	T</a:t>
            </a:r>
          </a:p>
        </p:txBody>
      </p:sp>
      <p:sp>
        <p:nvSpPr>
          <p:cNvPr id="14" name="Left Brace 13"/>
          <p:cNvSpPr/>
          <p:nvPr/>
        </p:nvSpPr>
        <p:spPr>
          <a:xfrm flipH="1">
            <a:off x="4119716" y="3417359"/>
            <a:ext cx="363794" cy="1382454"/>
          </a:xfrm>
          <a:prstGeom prst="leftBrace">
            <a:avLst>
              <a:gd name="adj1" fmla="val 40986"/>
              <a:gd name="adj2" fmla="val 53649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661388" y="3893126"/>
            <a:ext cx="864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חולים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Left Brace 15"/>
          <p:cNvSpPr/>
          <p:nvPr/>
        </p:nvSpPr>
        <p:spPr>
          <a:xfrm flipH="1">
            <a:off x="4119716" y="4860068"/>
            <a:ext cx="442452" cy="1409636"/>
          </a:xfrm>
          <a:prstGeom prst="leftBrace">
            <a:avLst>
              <a:gd name="adj1" fmla="val 40986"/>
              <a:gd name="adj2" fmla="val 53649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661388" y="5381988"/>
            <a:ext cx="1026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בריאים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807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תלות בין מבחנים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417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בדוגמא, יכול להיות שיש קשר בין הסמן לבין המחלה ברמת מובהקות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אבל אם בודקים 100 סמנים ודורשים רמת מובהקות של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001</m:t>
                    </m:r>
                  </m:oMath>
                </a14:m>
                <a:r>
                  <a:rPr lang="he-IL" dirty="0" smtClean="0"/>
                  <a:t> יכול להיות שלא נוכל לדחות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את השערת האפס</a:t>
                </a:r>
              </a:p>
              <a:p>
                <a:r>
                  <a:rPr lang="he-IL" dirty="0" smtClean="0"/>
                  <a:t>אף על פי שאנחנו בודקים את אותו דבר,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ואין צורך בתיקון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כלומר פספסנו הזדמנות לתגלית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4173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698641" y="3294305"/>
            <a:ext cx="317747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A	T	A	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8641" y="3816226"/>
            <a:ext cx="317747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A	T	A	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8641" y="4338147"/>
            <a:ext cx="317747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A	T	A	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8641" y="4860068"/>
            <a:ext cx="317747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G</a:t>
            </a:r>
            <a:r>
              <a:rPr lang="en-US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C	</a:t>
            </a:r>
            <a:r>
              <a:rPr lang="en-US" sz="2400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C</a:t>
            </a:r>
            <a:r>
              <a:rPr lang="en-US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8641" y="5381989"/>
            <a:ext cx="317747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G</a:t>
            </a:r>
            <a:r>
              <a:rPr lang="en-US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C	C	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8641" y="5903911"/>
            <a:ext cx="317747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G</a:t>
            </a:r>
            <a:r>
              <a:rPr lang="en-US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C	C	T</a:t>
            </a:r>
          </a:p>
        </p:txBody>
      </p:sp>
      <p:sp>
        <p:nvSpPr>
          <p:cNvPr id="24" name="Left Brace 23"/>
          <p:cNvSpPr/>
          <p:nvPr/>
        </p:nvSpPr>
        <p:spPr>
          <a:xfrm flipH="1">
            <a:off x="4119716" y="3417359"/>
            <a:ext cx="363794" cy="1382454"/>
          </a:xfrm>
          <a:prstGeom prst="leftBrace">
            <a:avLst>
              <a:gd name="adj1" fmla="val 40986"/>
              <a:gd name="adj2" fmla="val 53649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61388" y="3893126"/>
            <a:ext cx="864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חולים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6" name="Left Brace 25"/>
          <p:cNvSpPr/>
          <p:nvPr/>
        </p:nvSpPr>
        <p:spPr>
          <a:xfrm flipH="1">
            <a:off x="4119716" y="4860068"/>
            <a:ext cx="442452" cy="1409636"/>
          </a:xfrm>
          <a:prstGeom prst="leftBrace">
            <a:avLst>
              <a:gd name="adj1" fmla="val 40986"/>
              <a:gd name="adj2" fmla="val 53649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661388" y="5381988"/>
            <a:ext cx="1026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בריאים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0946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בעיית התלות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01656"/>
                <a:ext cx="10515600" cy="447132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הפתרון הוא להעריך באיזשהו אופן מהו מספר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המבחנים הבלתי תלויים</a:t>
                </a:r>
              </a:p>
              <a:p>
                <a:r>
                  <a:rPr lang="he-IL" dirty="0" smtClean="0"/>
                  <a:t>בגנטיקה, מאמרים העריכו כי מספר הסמנים הבלתי תלויים הוא כמיליון, אפילו אם בודקים כמה עשרות מיליוני סמנים</a:t>
                </a:r>
              </a:p>
              <a:p>
                <a:r>
                  <a:rPr lang="he-IL" dirty="0" smtClean="0"/>
                  <a:t>לכן רמת המובהקות הנדרשת היא עדיין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בתחומים אחרים גם יש תלות</a:t>
                </a:r>
              </a:p>
              <a:p>
                <a:r>
                  <a:rPr lang="he-IL" dirty="0" smtClean="0"/>
                  <a:t>למשל, גנים עם פעילות דומה, חיידקים עם מטבוליזם דומה, מולקולות עם תכונות דומות</a:t>
                </a:r>
              </a:p>
              <a:p>
                <a:r>
                  <a:rPr lang="he-IL" dirty="0" smtClean="0"/>
                  <a:t>גם באפידמיולוגיה – אם בודקים הרבה גורמי סיכון, חלקם דומים למדי ולכן לא מהווים מבחנים בלתי תלויים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01656"/>
                <a:ext cx="10515600" cy="4471324"/>
              </a:xfrm>
              <a:blipFill>
                <a:blip r:embed="rId2"/>
                <a:stretch>
                  <a:fillRect l="-290" t="-1774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150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השערות מרובות</a:t>
            </a:r>
            <a:endParaRPr lang="he-IL" dirty="0"/>
          </a:p>
          <a:p>
            <a:pPr lvl="1"/>
            <a:r>
              <a:rPr lang="he-IL" dirty="0" smtClean="0"/>
              <a:t>הגדרת הבעיה</a:t>
            </a:r>
          </a:p>
          <a:p>
            <a:pPr lvl="1"/>
            <a:r>
              <a:rPr lang="he-IL" dirty="0" smtClean="0"/>
              <a:t>תיקון </a:t>
            </a:r>
            <a:r>
              <a:rPr lang="he-IL" dirty="0" err="1" smtClean="0"/>
              <a:t>בונפרוני</a:t>
            </a:r>
            <a:endParaRPr lang="he-IL" dirty="0" smtClean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תיקון בנימיני-</a:t>
            </a:r>
            <a:r>
              <a:rPr lang="he-IL" dirty="0" err="1" smtClean="0">
                <a:solidFill>
                  <a:srgbClr val="0033CC"/>
                </a:solidFill>
              </a:rPr>
              <a:t>הוכברג</a:t>
            </a:r>
            <a:endParaRPr lang="he-IL" dirty="0" smtClean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ה- </a:t>
            </a:r>
            <a:r>
              <a:rPr lang="en-US" dirty="0" smtClean="0"/>
              <a:t>q-value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0020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עושים?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15133"/>
            <a:ext cx="10515600" cy="4351338"/>
          </a:xfrm>
        </p:spPr>
        <p:txBody>
          <a:bodyPr/>
          <a:lstStyle/>
          <a:p>
            <a:r>
              <a:rPr lang="he-IL" dirty="0" smtClean="0"/>
              <a:t>כיצד גם ניתן להגן על עצמנו מפני שגיאות מסוג </a:t>
            </a:r>
            <a:r>
              <a:rPr lang="en-US" dirty="0" smtClean="0"/>
              <a:t>I</a:t>
            </a:r>
            <a:r>
              <a:rPr lang="he-IL" dirty="0" smtClean="0"/>
              <a:t> (תגליות שגויות), וגם לא לאבד עוצמה?</a:t>
            </a:r>
          </a:p>
          <a:p>
            <a:endParaRPr lang="he-IL" dirty="0"/>
          </a:p>
          <a:p>
            <a:r>
              <a:rPr lang="he-IL" dirty="0" smtClean="0"/>
              <a:t>תיקון </a:t>
            </a:r>
            <a:r>
              <a:rPr lang="he-IL" dirty="0" err="1" smtClean="0"/>
              <a:t>בונפרוני</a:t>
            </a:r>
            <a:r>
              <a:rPr lang="he-IL" dirty="0" smtClean="0"/>
              <a:t> מבטיח לנו אחוז נמוך של מקרים בהם לפחות תגלית שגויה אחת</a:t>
            </a:r>
          </a:p>
          <a:p>
            <a:r>
              <a:rPr lang="he-IL" dirty="0" smtClean="0"/>
              <a:t>אבל בד"כ, לא מפריע לנו אם יש תגליות שגויות, כל עוד האחוז הכולל שלהם נמוך</a:t>
            </a:r>
          </a:p>
          <a:p>
            <a:endParaRPr lang="he-IL" dirty="0"/>
          </a:p>
          <a:p>
            <a:r>
              <a:rPr lang="he-IL" dirty="0" smtClean="0"/>
              <a:t>כלומר, אנו רוצים כי מתוך כלל התגליות (=דחיות של השערת האפס), האחוז מתוך התגליות אשר הוא שגוי (</a:t>
            </a:r>
            <a:r>
              <a:rPr lang="en-US" dirty="0" smtClean="0"/>
              <a:t>H</a:t>
            </a:r>
            <a:r>
              <a:rPr lang="en-US" baseline="-25000" dirty="0" smtClean="0"/>
              <a:t>0</a:t>
            </a:r>
            <a:r>
              <a:rPr lang="he-IL" dirty="0" smtClean="0"/>
              <a:t> נכונה) יהיה קטן יחסית</a:t>
            </a:r>
          </a:p>
          <a:p>
            <a:endParaRPr lang="he-IL" dirty="0"/>
          </a:p>
          <a:p>
            <a:pPr marL="0" indent="0">
              <a:buNone/>
            </a:pPr>
            <a:r>
              <a:rPr lang="he-IL" dirty="0" smtClean="0">
                <a:sym typeface="Wingdings" panose="05000000000000000000" pitchFamily="2" charset="2"/>
              </a:rPr>
              <a:t></a:t>
            </a:r>
            <a:r>
              <a:rPr lang="he-IL" dirty="0" smtClean="0"/>
              <a:t> אנו רוצים להגביל את </a:t>
            </a:r>
            <a:r>
              <a:rPr lang="he-IL" dirty="0" smtClean="0">
                <a:solidFill>
                  <a:srgbClr val="0033CC"/>
                </a:solidFill>
              </a:rPr>
              <a:t>שיעור התגליות השגויות</a:t>
            </a:r>
            <a:r>
              <a:rPr lang="he-IL" dirty="0" smtClean="0"/>
              <a:t> (</a:t>
            </a:r>
            <a:r>
              <a:rPr lang="en-US" dirty="0" smtClean="0"/>
              <a:t>proportion of false discoveries</a:t>
            </a:r>
            <a:r>
              <a:rPr lang="he-IL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3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שיעור התגליות השגויות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823794"/>
              </p:ext>
            </p:extLst>
          </p:nvPr>
        </p:nvGraphicFramePr>
        <p:xfrm>
          <a:off x="658759" y="3893573"/>
          <a:ext cx="6528622" cy="25635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7200">
                  <a:extLst>
                    <a:ext uri="{9D8B030D-6E8A-4147-A177-3AD203B41FA5}">
                      <a16:colId xmlns:a16="http://schemas.microsoft.com/office/drawing/2014/main" val="2441217365"/>
                    </a:ext>
                  </a:extLst>
                </a:gridCol>
                <a:gridCol w="1837200">
                  <a:extLst>
                    <a:ext uri="{9D8B030D-6E8A-4147-A177-3AD203B41FA5}">
                      <a16:colId xmlns:a16="http://schemas.microsoft.com/office/drawing/2014/main" val="708898567"/>
                    </a:ext>
                  </a:extLst>
                </a:gridCol>
                <a:gridCol w="1377900">
                  <a:extLst>
                    <a:ext uri="{9D8B030D-6E8A-4147-A177-3AD203B41FA5}">
                      <a16:colId xmlns:a16="http://schemas.microsoft.com/office/drawing/2014/main" val="1672595778"/>
                    </a:ext>
                  </a:extLst>
                </a:gridCol>
                <a:gridCol w="1476322">
                  <a:extLst>
                    <a:ext uri="{9D8B030D-6E8A-4147-A177-3AD203B41FA5}">
                      <a16:colId xmlns:a16="http://schemas.microsoft.com/office/drawing/2014/main" val="1463489803"/>
                    </a:ext>
                  </a:extLst>
                </a:gridCol>
              </a:tblGrid>
              <a:tr h="457785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2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החלטת המבחן</a:t>
                      </a:r>
                      <a:endParaRPr lang="en-US" sz="22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2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1827036"/>
                  </a:ext>
                </a:extLst>
              </a:tr>
              <a:tr h="4577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H</a:t>
                      </a:r>
                      <a:r>
                        <a:rPr lang="en-US" sz="2200" b="1" baseline="-25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r>
                        <a:rPr lang="he-IL" sz="2200" b="1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נכונה</a:t>
                      </a:r>
                      <a:endParaRPr lang="en-US" sz="2200" b="1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2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H</a:t>
                      </a:r>
                      <a:r>
                        <a:rPr lang="en-US" sz="2200" b="1" baseline="-25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r>
                        <a:rPr lang="he-IL" sz="2200" b="1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נכונה</a:t>
                      </a:r>
                      <a:endParaRPr lang="en-US" sz="22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5327628"/>
                  </a:ext>
                </a:extLst>
              </a:tr>
              <a:tr h="824014">
                <a:tc>
                  <a:txBody>
                    <a:bodyPr/>
                    <a:lstStyle/>
                    <a:p>
                      <a:pPr algn="ctr" rtl="1"/>
                      <a:r>
                        <a:rPr lang="he-IL" sz="2200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טעות</a:t>
                      </a:r>
                      <a:r>
                        <a:rPr lang="he-IL" sz="2200" baseline="0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מסוג </a:t>
                      </a:r>
                      <a:r>
                        <a:rPr lang="en-US" sz="2200" baseline="0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I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200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חיובי שגוי</a:t>
                      </a:r>
                    </a:p>
                  </a:txBody>
                  <a:tcPr anchor="ctr"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2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החלטה נכונה</a:t>
                      </a:r>
                      <a:endParaRPr lang="en-US" sz="2200" dirty="0" smtClean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ctr" rtl="1"/>
                      <a:r>
                        <a:rPr lang="he-IL" sz="22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שלילי </a:t>
                      </a:r>
                      <a:r>
                        <a:rPr lang="he-IL" sz="2200" dirty="0" err="1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אמיתי</a:t>
                      </a:r>
                      <a:endParaRPr lang="he-IL" sz="2200" dirty="0" smtClean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H</a:t>
                      </a:r>
                      <a:r>
                        <a:rPr lang="en-US" sz="2200" b="1" baseline="-25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r>
                        <a:rPr lang="he-IL" sz="2200" b="1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נכונה</a:t>
                      </a:r>
                      <a:endParaRPr lang="en-US" sz="2200" b="1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2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</a:t>
                      </a:r>
                      <a:r>
                        <a:rPr lang="he-IL" sz="2200" b="1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אמיתי</a:t>
                      </a:r>
                      <a:endParaRPr lang="en-US" sz="22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887526"/>
                  </a:ext>
                </a:extLst>
              </a:tr>
              <a:tr h="824014">
                <a:tc>
                  <a:txBody>
                    <a:bodyPr/>
                    <a:lstStyle/>
                    <a:p>
                      <a:pPr algn="ctr" rtl="1"/>
                      <a:r>
                        <a:rPr lang="he-IL" sz="2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החלטה נכונה</a:t>
                      </a:r>
                      <a:endParaRPr lang="en-US" sz="2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חיובי </a:t>
                      </a:r>
                      <a:r>
                        <a:rPr lang="he-IL" sz="22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אמיתי</a:t>
                      </a:r>
                      <a:endParaRPr lang="he-IL" sz="2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2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טעות מסוג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II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2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שלילי שגוי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H</a:t>
                      </a:r>
                      <a:r>
                        <a:rPr lang="en-US" sz="2200" b="1" baseline="-25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r>
                        <a:rPr lang="he-IL" sz="2200" b="1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נכונה</a:t>
                      </a:r>
                      <a:endParaRPr lang="en-US" sz="2200" b="1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004994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53073" y="2223144"/>
            <a:ext cx="3167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= שיעור התגליות השגויות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89753" y="1873475"/>
            <a:ext cx="18598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96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חיובי שגוי</a:t>
            </a:r>
          </a:p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----------------</a:t>
            </a:r>
          </a:p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החלטה חיובית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89679" y="3707090"/>
            <a:ext cx="1205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קבלת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H</a:t>
            </a:r>
            <a:r>
              <a:rPr lang="en-US" sz="2400" baseline="-250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6361471" y="3132101"/>
            <a:ext cx="324464" cy="564828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208506" y="2223143"/>
            <a:ext cx="439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=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91299" y="1873475"/>
            <a:ext cx="30283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96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חיובי שגוי</a:t>
            </a:r>
          </a:p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---------------------------</a:t>
            </a:r>
          </a:p>
          <a:p>
            <a:pPr algn="ctr" rtl="1"/>
            <a:r>
              <a:rPr lang="he-IL" sz="2400" dirty="0" smtClean="0">
                <a:solidFill>
                  <a:srgbClr val="96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חיובי שגוי 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+ </a:t>
            </a:r>
            <a:r>
              <a:rPr lang="he-IL" sz="2400" dirty="0" smtClean="0">
                <a:solidFill>
                  <a:schemeClr val="accent5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חיובי </a:t>
            </a:r>
            <a:r>
              <a:rPr lang="he-IL" sz="2400" dirty="0" err="1" smtClean="0">
                <a:solidFill>
                  <a:schemeClr val="accent5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אמיתי</a:t>
            </a:r>
            <a:endParaRPr lang="en-US" sz="2400" dirty="0" smtClean="0">
              <a:solidFill>
                <a:schemeClr val="accent5">
                  <a:lumMod val="7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03458" y="5037360"/>
            <a:ext cx="3329192" cy="1015663"/>
          </a:xfrm>
          <a:prstGeom prst="rect">
            <a:avLst/>
          </a:prstGeom>
          <a:noFill/>
          <a:ln w="12700">
            <a:solidFill>
              <a:srgbClr val="58267E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הערה </a:t>
            </a: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טכנית: כאשר אין 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החלטות חיוביות בכלל, שיעור התגליות השגויות מוגדר כ- 0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2030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קצב התגליות השגויות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01657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שיעור התגליות השגויות הוא אחוז הפעמים שדחינו את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r>
                  <a:rPr lang="he-IL" dirty="0" smtClean="0"/>
                  <a:t> שלא בצדק, מתוך כלל הדחיות</a:t>
                </a:r>
              </a:p>
              <a:p>
                <a:endParaRPr lang="en-US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קצב התגליות השגויות </a:t>
                </a:r>
                <a:r>
                  <a:rPr lang="he-IL" dirty="0" smtClean="0"/>
                  <a:t>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התוחלת</a:t>
                </a:r>
                <a:r>
                  <a:rPr lang="he-IL" dirty="0" smtClean="0"/>
                  <a:t> של שיעור התגליות השגויות</a:t>
                </a:r>
              </a:p>
              <a:p>
                <a:r>
                  <a:rPr lang="en-US" dirty="0" smtClean="0"/>
                  <a:t>False </a:t>
                </a:r>
                <a:r>
                  <a:rPr lang="en-US" dirty="0"/>
                  <a:t>discovery rate,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FDR</a:t>
                </a:r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sz="2000" dirty="0" smtClean="0"/>
                  <a:t>(הערה: לפעמים יש בלבול בספרים ומאמרים בין קצב התגליות השגויות לשיעור התגליות השגויות)</a:t>
                </a:r>
              </a:p>
              <a:p>
                <a:endParaRPr lang="he-IL" sz="2000" dirty="0"/>
              </a:p>
              <a:p>
                <a:r>
                  <a:rPr lang="he-IL" dirty="0" smtClean="0"/>
                  <a:t>נראה כעת שיטה המבטיחה לנו כי קצב התגליות השגויות יהיה נמוך מ-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01657"/>
                <a:ext cx="10515600" cy="4351338"/>
              </a:xfrm>
              <a:blipFill>
                <a:blip r:embed="rId2"/>
                <a:stretch>
                  <a:fillRect t="-182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342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שיטת בנימיני-</a:t>
            </a:r>
            <a:r>
              <a:rPr lang="he-IL" dirty="0" err="1" smtClean="0"/>
              <a:t>הוכברג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83" y="4258307"/>
            <a:ext cx="7114607" cy="22636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נרצה להבטיח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𝐹𝐷𝑅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בשלב הראשון, נמיין את כל ה- </a:t>
                </a:r>
                <a:r>
                  <a:rPr lang="en-US" dirty="0" smtClean="0"/>
                  <a:t>P-values</a:t>
                </a:r>
                <a:r>
                  <a:rPr lang="he-IL" dirty="0" smtClean="0"/>
                  <a:t>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≤⋯≤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כאשר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/>
                  <a:t> הוא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/>
                  <a:t> הקטן בערכו (מתוך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 מבחנים סך </a:t>
                </a:r>
                <a:r>
                  <a:rPr lang="he-IL" dirty="0" err="1" smtClean="0"/>
                  <a:t>הכל</a:t>
                </a:r>
                <a:r>
                  <a:rPr lang="he-IL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726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שיטת בנימיני-</a:t>
            </a:r>
            <a:r>
              <a:rPr lang="he-IL" dirty="0" err="1" smtClean="0"/>
              <a:t>הוכברג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13167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≤⋯≤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ללא תיקון, דחינו את השערת האפס לכל ניסוי עבורו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עם תיקון </a:t>
                </a:r>
                <a:r>
                  <a:rPr lang="he-IL" dirty="0" err="1" smtClean="0"/>
                  <a:t>בונפרוני</a:t>
                </a:r>
                <a:r>
                  <a:rPr lang="he-IL" dirty="0" smtClean="0"/>
                  <a:t>, דחינו את השערת האפס לכל ניסוי עבורו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בשיטת בנימיני-</a:t>
                </a:r>
                <a:r>
                  <a:rPr lang="he-IL" dirty="0" err="1" smtClean="0"/>
                  <a:t>הוכברג</a:t>
                </a:r>
                <a:r>
                  <a:rPr lang="he-IL" dirty="0" smtClean="0"/>
                  <a:t>, נדחה את כל ההשערות עבורן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נדחה את השערה 1 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he-IL" sz="2000" dirty="0" smtClean="0"/>
              </a:p>
              <a:p>
                <a:r>
                  <a:rPr lang="he-IL" dirty="0" smtClean="0"/>
                  <a:t>נדחה את השערת 2 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he-IL" dirty="0" smtClean="0"/>
                  <a:t>נדחה את השערה 3 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he-IL" dirty="0" smtClean="0"/>
                  <a:t>, וכו'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13167"/>
                <a:ext cx="10515600" cy="4351338"/>
              </a:xfrm>
              <a:blipFill>
                <a:blip r:embed="rId2"/>
                <a:stretch>
                  <a:fillRect t="-1681" r="-870" b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60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שיטת בנימיני-</a:t>
            </a:r>
            <a:r>
              <a:rPr lang="he-IL" dirty="0" err="1" smtClean="0"/>
              <a:t>הוכברג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13167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נדחה את כל ההשערות עבורן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בשיטה זו, דחייה או קבלה של השערה תלויה ב- </a:t>
                </a:r>
                <a:r>
                  <a:rPr lang="en-US" dirty="0" smtClean="0"/>
                  <a:t>P-values</a:t>
                </a:r>
                <a:r>
                  <a:rPr lang="he-IL" dirty="0" smtClean="0"/>
                  <a:t> האחרים! כלומר במיקום היחסי של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שלה</a:t>
                </a:r>
              </a:p>
              <a:p>
                <a:endParaRPr lang="he-IL" sz="20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he-IL" sz="2000" b="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כלומר, מדובר במעין "פשרה" בין תיקון </a:t>
                </a:r>
                <a:r>
                  <a:rPr lang="he-IL" dirty="0" err="1" smtClean="0"/>
                  <a:t>בונפרוני</a:t>
                </a:r>
                <a:r>
                  <a:rPr lang="he-IL" dirty="0" smtClean="0"/>
                  <a:t>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) לבין לא לתקן כלל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13167"/>
                <a:ext cx="10515600" cy="4351338"/>
              </a:xfrm>
              <a:blipFill>
                <a:blip r:embed="rId2"/>
                <a:stretch>
                  <a:fillRect t="-56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700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נניח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, וקיבלנו את ה- </a:t>
                </a:r>
                <a:r>
                  <a:rPr lang="en-US" dirty="0" smtClean="0"/>
                  <a:t>P-values</a:t>
                </a:r>
                <a:r>
                  <a:rPr lang="he-IL" dirty="0" smtClean="0"/>
                  <a:t> הבאים (לאחר מיון,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):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4418488"/>
                  </p:ext>
                </p:extLst>
              </p:nvPr>
            </p:nvGraphicFramePr>
            <p:xfrm>
              <a:off x="1091999" y="2499304"/>
              <a:ext cx="10008000" cy="1174941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4418488"/>
                  </p:ext>
                </p:extLst>
              </p:nvPr>
            </p:nvGraphicFramePr>
            <p:xfrm>
              <a:off x="1091999" y="2499304"/>
              <a:ext cx="10008000" cy="1174941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9333" r="-633929" b="-16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68908" r="-633929" b="-1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3462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נניח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, וקיבלנו את ה- </a:t>
                </a:r>
                <a:r>
                  <a:rPr lang="en-US" dirty="0" smtClean="0"/>
                  <a:t>P-values</a:t>
                </a:r>
                <a:r>
                  <a:rPr lang="he-IL" dirty="0" smtClean="0"/>
                  <a:t> הבאים (לאחר מיון,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):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00472"/>
                  </p:ext>
                </p:extLst>
              </p:nvPr>
            </p:nvGraphicFramePr>
            <p:xfrm>
              <a:off x="1091999" y="2499304"/>
              <a:ext cx="10008000" cy="189268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𝛼</m:t>
                                </m:r>
                                <m:r>
                                  <m:rPr>
                                    <m:lit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16385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00472"/>
                  </p:ext>
                </p:extLst>
              </p:nvPr>
            </p:nvGraphicFramePr>
            <p:xfrm>
              <a:off x="1091999" y="2499304"/>
              <a:ext cx="10008000" cy="189268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9333" r="-633929" b="-31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68908" r="-633929" b="-1008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170339" r="-633929" b="-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163859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6084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נניח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, וקיבלנו את ה- </a:t>
                </a:r>
                <a:r>
                  <a:rPr lang="en-US" dirty="0" smtClean="0"/>
                  <a:t>P-values</a:t>
                </a:r>
                <a:r>
                  <a:rPr lang="he-IL" dirty="0" smtClean="0"/>
                  <a:t> הבאים (לאחר מיון,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):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9097875"/>
                  </p:ext>
                </p:extLst>
              </p:nvPr>
            </p:nvGraphicFramePr>
            <p:xfrm>
              <a:off x="1091999" y="2499304"/>
              <a:ext cx="10008000" cy="261042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𝛼</m:t>
                                </m:r>
                                <m:r>
                                  <m:rPr>
                                    <m:lit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163859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𝛼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𝑚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756792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9097875"/>
                  </p:ext>
                </p:extLst>
              </p:nvPr>
            </p:nvGraphicFramePr>
            <p:xfrm>
              <a:off x="1091999" y="2499304"/>
              <a:ext cx="10008000" cy="261042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9333" r="-633929" b="-47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68908" r="-63392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170339" r="-633929" b="-1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163859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270339" r="-633929" b="-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7567928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9009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נניח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, וקיבלנו את ה- </a:t>
                </a:r>
                <a:r>
                  <a:rPr lang="en-US" dirty="0" smtClean="0"/>
                  <a:t>P-values</a:t>
                </a:r>
                <a:r>
                  <a:rPr lang="he-IL" dirty="0" smtClean="0"/>
                  <a:t> הבאים (לאחר מיון,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):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1372046"/>
                  </p:ext>
                </p:extLst>
              </p:nvPr>
            </p:nvGraphicFramePr>
            <p:xfrm>
              <a:off x="1091999" y="2499304"/>
              <a:ext cx="10008000" cy="33281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𝛼</m:t>
                                </m:r>
                                <m:r>
                                  <m:rPr>
                                    <m:lit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163859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𝛼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𝑚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7567928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Rejected?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162134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1372046"/>
                  </p:ext>
                </p:extLst>
              </p:nvPr>
            </p:nvGraphicFramePr>
            <p:xfrm>
              <a:off x="1091999" y="2499304"/>
              <a:ext cx="10008000" cy="33281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9333" r="-633929" b="-63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69492" r="-633929" b="-3025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169492" r="-633929" b="-2025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163859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269492" r="-633929" b="-1025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7567928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Rejected?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1621343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0987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אם היינו משתמשים בתיקון </a:t>
                </a:r>
                <a:r>
                  <a:rPr lang="he-IL" dirty="0" err="1" smtClean="0"/>
                  <a:t>בונפרוני</a:t>
                </a:r>
                <a:r>
                  <a:rPr lang="he-IL" dirty="0" smtClean="0"/>
                  <a:t>, רק ההשערה הראשונה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נדחית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005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2608022"/>
                  </p:ext>
                </p:extLst>
              </p:nvPr>
            </p:nvGraphicFramePr>
            <p:xfrm>
              <a:off x="1091999" y="2499304"/>
              <a:ext cx="10008000" cy="261042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𝛼</m:t>
                                </m:r>
                                <m:r>
                                  <m:rPr>
                                    <m:lit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/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163859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Rejected?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162134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2608022"/>
                  </p:ext>
                </p:extLst>
              </p:nvPr>
            </p:nvGraphicFramePr>
            <p:xfrm>
              <a:off x="1091999" y="2499304"/>
              <a:ext cx="10008000" cy="261042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9333" r="-633929" b="-47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68908" r="-63392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170339" r="-633929" b="-1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163859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Rejected?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1621343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7121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אם לא היינו מתקנים כלל, היינו דוחים ארבע השערות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4196991"/>
                  </p:ext>
                </p:extLst>
              </p:nvPr>
            </p:nvGraphicFramePr>
            <p:xfrm>
              <a:off x="1091999" y="2499304"/>
              <a:ext cx="10008000" cy="261042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𝛼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163859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Rejected?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162134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4196991"/>
                  </p:ext>
                </p:extLst>
              </p:nvPr>
            </p:nvGraphicFramePr>
            <p:xfrm>
              <a:off x="1091999" y="2499304"/>
              <a:ext cx="10008000" cy="261042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9333" r="-633929" b="-47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68908" r="-63392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170339" r="-633929" b="-1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163859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Rejected?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1621343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3404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עדכון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32831"/>
                <a:ext cx="10515600" cy="912046"/>
              </a:xfrm>
            </p:spPr>
            <p:txBody>
              <a:bodyPr/>
              <a:lstStyle/>
              <a:p>
                <a:r>
                  <a:rPr lang="he-IL" dirty="0" smtClean="0"/>
                  <a:t>מה קורה אם הקריטריון לא מתקיים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/>
                  <a:t> מסוים, אבל כן מתקיים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/>
                  <a:t> גדול יותר?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32831"/>
                <a:ext cx="10515600" cy="912046"/>
              </a:xfrm>
              <a:blipFill>
                <a:blip r:embed="rId2"/>
                <a:stretch>
                  <a:fillRect t="-800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9078787"/>
                  </p:ext>
                </p:extLst>
              </p:nvPr>
            </p:nvGraphicFramePr>
            <p:xfrm>
              <a:off x="1091999" y="2617301"/>
              <a:ext cx="10008000" cy="1174941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9078787"/>
                  </p:ext>
                </p:extLst>
              </p:nvPr>
            </p:nvGraphicFramePr>
            <p:xfrm>
              <a:off x="1091999" y="2617301"/>
              <a:ext cx="10008000" cy="1174941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10667" r="-633929" b="-16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69748" r="-633929" b="-1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3807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עדכון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32831"/>
                <a:ext cx="10515600" cy="912046"/>
              </a:xfrm>
            </p:spPr>
            <p:txBody>
              <a:bodyPr/>
              <a:lstStyle/>
              <a:p>
                <a:r>
                  <a:rPr lang="he-IL" dirty="0"/>
                  <a:t>מה קורה אם הקריטריון לא מתקיים עבור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/>
                  <a:t> מסוים, אבל כן מתקיים עבור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/>
                  <a:t> גדול יותר?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32831"/>
                <a:ext cx="10515600" cy="912046"/>
              </a:xfrm>
              <a:blipFill>
                <a:blip r:embed="rId2"/>
                <a:stretch>
                  <a:fillRect t="-800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0732225"/>
                  </p:ext>
                </p:extLst>
              </p:nvPr>
            </p:nvGraphicFramePr>
            <p:xfrm>
              <a:off x="1091999" y="2617301"/>
              <a:ext cx="10008000" cy="189268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𝛼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𝑚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756792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0732225"/>
                  </p:ext>
                </p:extLst>
              </p:nvPr>
            </p:nvGraphicFramePr>
            <p:xfrm>
              <a:off x="1091999" y="2617301"/>
              <a:ext cx="10008000" cy="189268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10667" r="-633929" b="-31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70339" r="-633929" b="-1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170339" r="-633929" b="-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7567928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6043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עדכון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32831"/>
                <a:ext cx="10515600" cy="912046"/>
              </a:xfrm>
            </p:spPr>
            <p:txBody>
              <a:bodyPr/>
              <a:lstStyle/>
              <a:p>
                <a:r>
                  <a:rPr lang="he-IL" dirty="0"/>
                  <a:t>מה קורה אם הקריטריון לא מתקיים עבור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/>
                  <a:t> מסוים, אבל כן מתקיים עבור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/>
                  <a:t> גדול יותר?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32831"/>
                <a:ext cx="10515600" cy="912046"/>
              </a:xfrm>
              <a:blipFill>
                <a:blip r:embed="rId2"/>
                <a:stretch>
                  <a:fillRect t="-800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7559085"/>
                  </p:ext>
                </p:extLst>
              </p:nvPr>
            </p:nvGraphicFramePr>
            <p:xfrm>
              <a:off x="1091999" y="2617301"/>
              <a:ext cx="10008000" cy="261042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𝛼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𝑚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7567928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Initial reject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162134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7559085"/>
                  </p:ext>
                </p:extLst>
              </p:nvPr>
            </p:nvGraphicFramePr>
            <p:xfrm>
              <a:off x="1091999" y="2617301"/>
              <a:ext cx="10008000" cy="261042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10667" r="-633929" b="-49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70339" r="-633929" b="-2127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170339" r="-633929" b="-1127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7567928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Initial reject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1621343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8005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עדכון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34508"/>
            <a:ext cx="10515600" cy="912046"/>
          </a:xfrm>
        </p:spPr>
        <p:txBody>
          <a:bodyPr/>
          <a:lstStyle/>
          <a:p>
            <a:r>
              <a:rPr lang="he-IL" dirty="0" smtClean="0"/>
              <a:t>נדחה גם את ההשערה הראשונה, אפילו שהיא לא עמדה בקריטריון</a:t>
            </a:r>
          </a:p>
          <a:p>
            <a:r>
              <a:rPr lang="he-IL" dirty="0" smtClean="0"/>
              <a:t>הגיוני, מאחר וה- </a:t>
            </a:r>
            <a:r>
              <a:rPr lang="en-US" dirty="0" smtClean="0"/>
              <a:t>P-value</a:t>
            </a:r>
            <a:r>
              <a:rPr lang="he-IL" dirty="0" smtClean="0"/>
              <a:t> שלה נמוך יותר מזה של השערה אחרת שנדחתה!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33196836"/>
                  </p:ext>
                </p:extLst>
              </p:nvPr>
            </p:nvGraphicFramePr>
            <p:xfrm>
              <a:off x="1091999" y="2853275"/>
              <a:ext cx="10008000" cy="33281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𝛼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𝑚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7567928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Initial</a:t>
                          </a:r>
                          <a:r>
                            <a:rPr lang="en-US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reject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99123014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Rejected?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162134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33196836"/>
                  </p:ext>
                </p:extLst>
              </p:nvPr>
            </p:nvGraphicFramePr>
            <p:xfrm>
              <a:off x="1091999" y="2853275"/>
              <a:ext cx="10008000" cy="33281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46" t="-10667" r="-633929" b="-6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46" t="-70339" r="-633929" b="-3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46" t="-170339" r="-633929" b="-2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7567928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Initial</a:t>
                          </a:r>
                          <a:r>
                            <a:rPr lang="en-US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reject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99123014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Rejected?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Y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FFEF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N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1621343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3605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 השיטה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11489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נמיין</a:t>
                </a:r>
                <a:r>
                  <a:rPr lang="he-IL" dirty="0" smtClean="0"/>
                  <a:t> את ה- </a:t>
                </a:r>
                <a:r>
                  <a:rPr lang="en-US" dirty="0"/>
                  <a:t>P-values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≤⋯≤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נמצא את האינדקס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b="1" dirty="0" smtClean="0"/>
                  <a:t>הגדול ביותר</a:t>
                </a:r>
                <a:r>
                  <a:rPr lang="he-IL" dirty="0" smtClean="0"/>
                  <a:t> המקיים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נדחה</a:t>
                </a:r>
                <a:r>
                  <a:rPr lang="he-IL" dirty="0" smtClean="0"/>
                  <a:t> את כל ההשערות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 smtClean="0">
                  <a:solidFill>
                    <a:srgbClr val="0033CC"/>
                  </a:solidFill>
                </a:endParaRPr>
              </a:p>
              <a:p>
                <a:endParaRPr lang="en-US" dirty="0"/>
              </a:p>
              <a:p>
                <a:r>
                  <a:rPr lang="he-IL" dirty="0"/>
                  <a:t>בנימיני </a:t>
                </a:r>
                <a:r>
                  <a:rPr lang="he-IL" dirty="0" err="1"/>
                  <a:t>והוכברג</a:t>
                </a:r>
                <a:r>
                  <a:rPr lang="he-IL" dirty="0"/>
                  <a:t> הוכיחו כי בשיטה שלהם, תמיד מתקיים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𝐹𝐷𝑅</m:t>
                    </m:r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אומרים: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The FDR is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controlled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at level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11489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124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כל עוד הנקודות מתחת לקו עם שיפוע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he-IL" dirty="0" smtClean="0"/>
                  <a:t>, ההשערה נדחית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6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105" y="2410131"/>
            <a:ext cx="6485197" cy="38911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067221" y="3261856"/>
                <a:ext cx="1959405" cy="10913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קו עם שיפוע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𝛼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𝑚</m:t>
                        </m:r>
                      </m:den>
                    </m:f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מייצג את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𝑖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𝛼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𝑚</m:t>
                        </m:r>
                      </m:den>
                    </m:f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7221" y="3261856"/>
                <a:ext cx="1959405" cy="1091381"/>
              </a:xfrm>
              <a:prstGeom prst="rect">
                <a:avLst/>
              </a:prstGeom>
              <a:blipFill>
                <a:blip r:embed="rId4"/>
                <a:stretch>
                  <a:fillRect r="-4658" b="-50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 flipH="1">
            <a:off x="7452852" y="4353237"/>
            <a:ext cx="824753" cy="638482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458065" y="5024284"/>
            <a:ext cx="1681316" cy="422787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61727" y="3696929"/>
            <a:ext cx="2020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ההשערות שנדחו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298723" y="4178710"/>
            <a:ext cx="0" cy="747251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163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של שיטת בנימיני-</a:t>
            </a:r>
            <a:r>
              <a:rPr lang="he-IL" dirty="0" err="1" smtClean="0"/>
              <a:t>הוכברג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0362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השיטה מבטיחה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𝐹𝐷𝑅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, אך ה- </a:t>
                </a:r>
                <a:r>
                  <a:rPr lang="en-US" dirty="0" smtClean="0"/>
                  <a:t>FWER</a:t>
                </a:r>
                <a:r>
                  <a:rPr lang="he-IL" dirty="0" smtClean="0"/>
                  <a:t> יהיה תמיד שווה או גדול יותר ל- </a:t>
                </a:r>
                <a:r>
                  <a:rPr lang="en-US" dirty="0" smtClean="0"/>
                  <a:t>FDR</a:t>
                </a:r>
                <a:endParaRPr lang="he-IL" dirty="0" smtClean="0"/>
              </a:p>
              <a:p>
                <a:r>
                  <a:rPr lang="he-IL" sz="2000" dirty="0" smtClean="0"/>
                  <a:t>כלומר, ההסתברות שתהיה תגלית שגויה אחת לפחות יכולה להיות גדולה מ-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sz="2000" dirty="0" smtClean="0"/>
              </a:p>
              <a:p>
                <a:endParaRPr lang="he-IL" dirty="0"/>
              </a:p>
              <a:p>
                <a:r>
                  <a:rPr lang="he-IL" dirty="0" smtClean="0"/>
                  <a:t>לכן, שיטת בנימיני-</a:t>
                </a:r>
                <a:r>
                  <a:rPr lang="he-IL" dirty="0" err="1" smtClean="0"/>
                  <a:t>הוכברג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תתן</a:t>
                </a:r>
                <a:r>
                  <a:rPr lang="he-IL" dirty="0" smtClean="0"/>
                  <a:t> יותר תגליות שגויות מאשר </a:t>
                </a:r>
                <a:r>
                  <a:rPr lang="he-IL" dirty="0" err="1" smtClean="0"/>
                  <a:t>בונפרוני</a:t>
                </a:r>
                <a:endParaRPr lang="he-IL" dirty="0" smtClean="0"/>
              </a:p>
              <a:p>
                <a:r>
                  <a:rPr lang="he-IL" dirty="0" smtClean="0"/>
                  <a:t>מצד שני, העוצמה יכולה להיות הרבה יותר גדולה</a:t>
                </a:r>
              </a:p>
              <a:p>
                <a:r>
                  <a:rPr lang="he-IL" sz="2000" dirty="0" smtClean="0"/>
                  <a:t>זאת מכיוון שאנחנו מאפשרים דחייה של השערת האפס גם כאשר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he-IL" sz="2000" dirty="0" smtClean="0"/>
              </a:p>
              <a:p>
                <a:endParaRPr lang="he-IL" dirty="0"/>
              </a:p>
              <a:p>
                <a:r>
                  <a:rPr lang="he-IL" dirty="0" smtClean="0"/>
                  <a:t>השיטה נמצאת בשימוש נרחב במחקרים ביו-רפואיים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03623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539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נניח כי אנו בודקים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1000</m:t>
                    </m:r>
                  </m:oMath>
                </a14:m>
                <a:r>
                  <a:rPr lang="he-IL" dirty="0" smtClean="0"/>
                  <a:t> מבחנים על משתנה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האפס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 והשערת המחקר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ב- 900 מקרים, הנתונים מוגרלים מתוך התפלגות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 (כלומר, מתוך השערת האפס)</a:t>
                </a:r>
              </a:p>
              <a:p>
                <a:r>
                  <a:rPr lang="he-IL" dirty="0" smtClean="0"/>
                  <a:t>ב- 100 מקרים, הנתונים מוגרלים מתוך התפלגות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 (השערת המחקר)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רמת המובהקות הרגילה: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רמת המובהקות תחת תיקון </a:t>
                </a:r>
                <a:r>
                  <a:rPr lang="he-IL" dirty="0" err="1" smtClean="0"/>
                  <a:t>בונפרוני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r>
                  <a:rPr lang="he-IL" dirty="0" smtClean="0"/>
                  <a:t>נשתמש כעת גם </a:t>
                </a:r>
                <a:r>
                  <a:rPr lang="he-IL" b="1" dirty="0" smtClean="0"/>
                  <a:t>בשיטת בנימיני-</a:t>
                </a:r>
                <a:r>
                  <a:rPr lang="he-IL" b="1" dirty="0" err="1" smtClean="0"/>
                  <a:t>הוכברג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804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09" y="2728882"/>
            <a:ext cx="7144179" cy="35720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טעות מסוג ראשון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514" y="1555850"/>
            <a:ext cx="10515600" cy="1049698"/>
          </a:xfrm>
        </p:spPr>
        <p:txBody>
          <a:bodyPr/>
          <a:lstStyle/>
          <a:p>
            <a:r>
              <a:rPr lang="he-IL" dirty="0" smtClean="0"/>
              <a:t>חזרנו </a:t>
            </a:r>
            <a:r>
              <a:rPr lang="he-IL" dirty="0"/>
              <a:t>10,000 </a:t>
            </a:r>
            <a:r>
              <a:rPr lang="he-IL" dirty="0" smtClean="0"/>
              <a:t>פעמים על כל הניסוי (1000 מבחנים)</a:t>
            </a:r>
          </a:p>
          <a:p>
            <a:r>
              <a:rPr lang="he-IL" dirty="0" smtClean="0"/>
              <a:t>כצפוי, שיטת בנימיני-</a:t>
            </a:r>
            <a:r>
              <a:rPr lang="he-IL" dirty="0" err="1" smtClean="0"/>
              <a:t>הוכברג</a:t>
            </a:r>
            <a:r>
              <a:rPr lang="he-IL" dirty="0" smtClean="0"/>
              <a:t> מובילה ליותר תגליות שגויות ביחס לתיקון </a:t>
            </a:r>
            <a:r>
              <a:rPr lang="he-IL" dirty="0" err="1" smtClean="0"/>
              <a:t>בונפרוני</a:t>
            </a: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011475" y="6300971"/>
            <a:ext cx="2393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התגליות השגויות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0356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שיעור התגליות השגויות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25" y="1641988"/>
            <a:ext cx="5306693" cy="47760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4266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שיעור התגליות השגויות הוא אחוז התגליות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השגויות מתוך כלל התגליות</a:t>
                </a:r>
              </a:p>
              <a:p>
                <a:r>
                  <a:rPr lang="he-IL" dirty="0" smtClean="0"/>
                  <a:t>ההתפלגות מוצגת על פני 10,000 חזרות על הניסוי</a:t>
                </a:r>
              </a:p>
              <a:p>
                <a:endParaRPr lang="he-IL" dirty="0"/>
              </a:p>
              <a:p>
                <a:r>
                  <a:rPr lang="he-IL" dirty="0" smtClean="0"/>
                  <a:t>ברוב הניסויים, אין תגליות שגויות כלל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הממוצע של שיעור התגליות השגויות יוצא </a:t>
                </a:r>
                <a:r>
                  <a:rPr lang="en-US" dirty="0" smtClean="0"/>
                  <a:t>0.047</a:t>
                </a:r>
                <a:endParaRPr lang="he-IL" dirty="0" smtClean="0"/>
              </a:p>
              <a:p>
                <a:r>
                  <a:rPr lang="he-IL" dirty="0" smtClean="0"/>
                  <a:t>(זהו קצב התגליות השגויות)</a:t>
                </a:r>
              </a:p>
              <a:p>
                <a:r>
                  <a:rPr lang="he-IL" dirty="0" smtClean="0"/>
                  <a:t>קטן מ-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, כפי שהשיטה מבטיחה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42660"/>
                <a:ext cx="10515600" cy="4351338"/>
              </a:xfrm>
              <a:blipFill>
                <a:blip r:embed="rId3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6097" y="6093998"/>
                <a:ext cx="12647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097" y="6093998"/>
                <a:ext cx="1264715" cy="461665"/>
              </a:xfrm>
              <a:prstGeom prst="rect">
                <a:avLst/>
              </a:prstGeom>
              <a:blipFill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726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העוצמה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2635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עבור </a:t>
                </a:r>
                <a:r>
                  <a:rPr lang="he-IL" dirty="0"/>
                  <a:t>כל ערך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/>
                  <a:t>, חזרנו 100 פעמים על כל הניסוי (900 הגרלות מ- </a:t>
                </a:r>
                <a:r>
                  <a:rPr lang="en-US" dirty="0"/>
                  <a:t>H</a:t>
                </a:r>
                <a:r>
                  <a:rPr lang="en-US" baseline="-25000" dirty="0"/>
                  <a:t>0</a:t>
                </a:r>
                <a:r>
                  <a:rPr lang="en-US" dirty="0"/>
                  <a:t> </a:t>
                </a:r>
                <a:r>
                  <a:rPr lang="he-IL" dirty="0"/>
                  <a:t> ו- 100 מ- </a:t>
                </a:r>
                <a:r>
                  <a:rPr lang="en-US" dirty="0"/>
                  <a:t>H</a:t>
                </a:r>
                <a:r>
                  <a:rPr lang="en-US" baseline="-25000" dirty="0"/>
                  <a:t>1</a:t>
                </a:r>
                <a:r>
                  <a:rPr lang="he-IL" dirty="0"/>
                  <a:t>)</a:t>
                </a:r>
                <a:endParaRPr lang="he-IL" baseline="-25000" dirty="0"/>
              </a:p>
              <a:p>
                <a:r>
                  <a:rPr lang="he-IL" dirty="0"/>
                  <a:t>העוצמה היא אחוז המבחנים בהם </a:t>
                </a:r>
                <a:r>
                  <a:rPr lang="en-US" dirty="0"/>
                  <a:t>H</a:t>
                </a:r>
                <a:r>
                  <a:rPr lang="en-US" baseline="-25000" dirty="0"/>
                  <a:t>1</a:t>
                </a:r>
                <a:r>
                  <a:rPr lang="he-IL" dirty="0"/>
                  <a:t> נכונה אשר בהם נדחתה </a:t>
                </a:r>
                <a:r>
                  <a:rPr lang="en-US" dirty="0"/>
                  <a:t>H</a:t>
                </a:r>
                <a:r>
                  <a:rPr lang="en-US" baseline="-25000" dirty="0"/>
                  <a:t>0</a:t>
                </a:r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שיטת בנימיני-</a:t>
                </a:r>
                <a:r>
                  <a:rPr lang="he-IL" dirty="0" err="1" smtClean="0"/>
                  <a:t>הוכברג</a:t>
                </a:r>
                <a:r>
                  <a:rPr lang="he-IL" dirty="0" smtClean="0"/>
                  <a:t> משיגה עוצמה טובה יותר מאשר תיקון </a:t>
                </a:r>
                <a:r>
                  <a:rPr lang="he-IL" dirty="0" err="1" smtClean="0"/>
                  <a:t>בונפרוני</a:t>
                </a:r>
                <a:r>
                  <a:rPr lang="he-IL" dirty="0" smtClean="0"/>
                  <a:t>, אם כי כמובן לא כמו ללא תיקון כלל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26353"/>
                <a:ext cx="10515600" cy="4351338"/>
              </a:xfrm>
              <a:blipFill>
                <a:blip r:embed="rId2"/>
                <a:stretch>
                  <a:fillRect l="-116"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1" b="4032"/>
          <a:stretch/>
        </p:blipFill>
        <p:spPr>
          <a:xfrm>
            <a:off x="598537" y="3460955"/>
            <a:ext cx="7978534" cy="328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36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השערות מרובות</a:t>
            </a:r>
            <a:endParaRPr lang="he-IL" dirty="0"/>
          </a:p>
          <a:p>
            <a:pPr lvl="1"/>
            <a:r>
              <a:rPr lang="he-IL" dirty="0" smtClean="0"/>
              <a:t>הגדרת הבעיה</a:t>
            </a:r>
          </a:p>
          <a:p>
            <a:pPr lvl="1"/>
            <a:r>
              <a:rPr lang="he-IL" dirty="0" smtClean="0"/>
              <a:t>תיקון </a:t>
            </a:r>
            <a:r>
              <a:rPr lang="he-IL" dirty="0" err="1" smtClean="0"/>
              <a:t>בונפרוני</a:t>
            </a:r>
            <a:endParaRPr lang="he-IL" dirty="0" smtClean="0"/>
          </a:p>
          <a:p>
            <a:pPr lvl="1"/>
            <a:r>
              <a:rPr lang="he-IL" dirty="0" smtClean="0"/>
              <a:t>תיקון בנימיני-</a:t>
            </a:r>
            <a:r>
              <a:rPr lang="he-IL" dirty="0" err="1" smtClean="0"/>
              <a:t>הוכברג</a:t>
            </a:r>
            <a:endParaRPr lang="he-IL" dirty="0" smtClean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ה- </a:t>
            </a:r>
            <a:r>
              <a:rPr lang="en-US" dirty="0" smtClean="0">
                <a:solidFill>
                  <a:srgbClr val="0033CC"/>
                </a:solidFill>
              </a:rPr>
              <a:t>q-value</a:t>
            </a:r>
            <a:endParaRPr lang="he-IL" dirty="0" smtClean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50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חסר ב- </a:t>
            </a:r>
            <a:r>
              <a:rPr lang="en-US" dirty="0" smtClean="0"/>
              <a:t>P-value</a:t>
            </a:r>
            <a:r>
              <a:rPr lang="he-IL" dirty="0" smtClean="0"/>
              <a:t>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11995" y="1791823"/>
                <a:ext cx="10461523" cy="465813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/>
                  <a:t> </a:t>
                </a:r>
                <a:r>
                  <a:rPr lang="he-IL" dirty="0" smtClean="0"/>
                  <a:t>נותן מידע על חוזק הראיה</a:t>
                </a:r>
              </a:p>
              <a:p>
                <a:r>
                  <a:rPr lang="he-IL" dirty="0" smtClean="0"/>
                  <a:t>באופן אנלוגי, היינו רוצים לקבל מידע יותר ישיר על מה הסיכוי שהתגלית שלנו שגויה</a:t>
                </a:r>
              </a:p>
              <a:p>
                <a:endParaRPr lang="he-IL" dirty="0"/>
              </a:p>
              <a:p>
                <a:r>
                  <a:rPr lang="he-IL" dirty="0" smtClean="0"/>
                  <a:t>ה-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q-value</a:t>
                </a:r>
                <a:r>
                  <a:rPr lang="he-IL" dirty="0" smtClean="0"/>
                  <a:t>: </a:t>
                </a:r>
                <a:r>
                  <a:rPr lang="he-IL" dirty="0" smtClean="0">
                    <a:solidFill>
                      <a:srgbClr val="660033"/>
                    </a:solidFill>
                  </a:rPr>
                  <a:t>ה-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>
                    <a:solidFill>
                      <a:srgbClr val="660033"/>
                    </a:solidFill>
                  </a:rPr>
                  <a:t> המינימלי כך שהשערה מסוימת תדחה בשיטת בנימיני </a:t>
                </a:r>
                <a:r>
                  <a:rPr lang="he-IL" dirty="0" err="1" smtClean="0">
                    <a:solidFill>
                      <a:srgbClr val="660033"/>
                    </a:solidFill>
                  </a:rPr>
                  <a:t>הוכברג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1995" y="1791823"/>
                <a:ext cx="10461523" cy="4658137"/>
              </a:xfrm>
              <a:blipFill>
                <a:blip r:embed="rId2"/>
                <a:stretch>
                  <a:fillRect t="-1702" r="-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0175" y="4225176"/>
            <a:ext cx="7629301" cy="188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28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8199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, וקיבלנו את ה- </a:t>
                </a:r>
                <a:r>
                  <a:rPr lang="en-US" dirty="0" smtClean="0"/>
                  <a:t>P-values</a:t>
                </a:r>
                <a:r>
                  <a:rPr lang="he-IL" dirty="0" smtClean="0"/>
                  <a:t> הבאים (לאחר מיון,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נחשב את ה- </a:t>
                </a:r>
                <a:r>
                  <a:rPr lang="en-US" dirty="0" smtClean="0"/>
                  <a:t>q-values</a:t>
                </a:r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81993"/>
                <a:ext cx="10515600" cy="4351338"/>
              </a:xfrm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32805543"/>
                  </p:ext>
                </p:extLst>
              </p:nvPr>
            </p:nvGraphicFramePr>
            <p:xfrm>
              <a:off x="1013341" y="3049911"/>
              <a:ext cx="10008000" cy="1174941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32805543"/>
                  </p:ext>
                </p:extLst>
              </p:nvPr>
            </p:nvGraphicFramePr>
            <p:xfrm>
              <a:off x="1013341" y="3049911"/>
              <a:ext cx="10008000" cy="1174941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10667" r="-634375" b="-16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69748" r="-634375" b="-1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0517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8199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, וקיבלנו את ה- </a:t>
                </a:r>
                <a:r>
                  <a:rPr lang="en-US" dirty="0" smtClean="0"/>
                  <a:t>P-values</a:t>
                </a:r>
                <a:r>
                  <a:rPr lang="he-IL" dirty="0" smtClean="0"/>
                  <a:t> הבאים (לאחר מיון,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נחשב את ה- </a:t>
                </a:r>
                <a:r>
                  <a:rPr lang="en-US" dirty="0" smtClean="0"/>
                  <a:t>q-values</a:t>
                </a:r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81993"/>
                <a:ext cx="10515600" cy="4351338"/>
              </a:xfrm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68632290"/>
                  </p:ext>
                </p:extLst>
              </p:nvPr>
            </p:nvGraphicFramePr>
            <p:xfrm>
              <a:off x="1013341" y="3049911"/>
              <a:ext cx="10008000" cy="189268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q-value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0.075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846639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68632290"/>
                  </p:ext>
                </p:extLst>
              </p:nvPr>
            </p:nvGraphicFramePr>
            <p:xfrm>
              <a:off x="1013341" y="3049911"/>
              <a:ext cx="10008000" cy="189268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10667" r="-634375" b="-31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6" t="-70339" r="-634375" b="-1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q-value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0.075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8466394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0429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573162"/>
                <a:ext cx="10515600" cy="516193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נבדוק שאכן ה- </a:t>
                </a:r>
                <a:r>
                  <a:rPr lang="en-US" dirty="0" smtClean="0"/>
                  <a:t>q-values</a:t>
                </a:r>
                <a:r>
                  <a:rPr lang="he-IL" dirty="0" smtClean="0"/>
                  <a:t> נכונים, ע"י כך שנתייחס ל- </a:t>
                </a:r>
                <a:r>
                  <a:rPr lang="en-US" dirty="0" smtClean="0"/>
                  <a:t>q-value</a:t>
                </a:r>
                <a:r>
                  <a:rPr lang="he-IL" dirty="0" smtClean="0"/>
                  <a:t> כמו אל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he-IL" sz="2000" dirty="0" smtClean="0"/>
              </a:p>
              <a:p>
                <a:r>
                  <a:rPr lang="he-IL" sz="2000" dirty="0" smtClean="0"/>
                  <a:t>ניתן לראות כי עבור כל </a:t>
                </a:r>
                <a:r>
                  <a:rPr lang="en-US" sz="2000" dirty="0" smtClean="0"/>
                  <a:t>P-value</a:t>
                </a:r>
                <a:r>
                  <a:rPr lang="he-IL" sz="2000" dirty="0" smtClean="0"/>
                  <a:t>, היינו דוחים אותו ברמת ה- </a:t>
                </a:r>
                <a:r>
                  <a:rPr lang="en-US" sz="2000" dirty="0" smtClean="0"/>
                  <a:t>q-value</a:t>
                </a:r>
                <a:r>
                  <a:rPr lang="he-IL" sz="2000" dirty="0" smtClean="0"/>
                  <a:t> שלו או רמת </a:t>
                </a:r>
                <a:r>
                  <a:rPr lang="en-US" sz="2000" dirty="0" smtClean="0"/>
                  <a:t>q-value</a:t>
                </a:r>
                <a:r>
                  <a:rPr lang="he-IL" sz="2000" dirty="0" smtClean="0"/>
                  <a:t> גבוהה יותר</a:t>
                </a:r>
              </a:p>
              <a:p>
                <a:r>
                  <a:rPr lang="he-IL" sz="2000" dirty="0" smtClean="0"/>
                  <a:t>או שהוא מקיים ישירות את הקריטריון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he-IL" sz="2000" dirty="0" smtClean="0"/>
              </a:p>
              <a:p>
                <a:r>
                  <a:rPr lang="he-IL" sz="2000" dirty="0" smtClean="0"/>
                  <a:t>או שיש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he-IL" sz="2000" dirty="0" smtClean="0"/>
                  <a:t> יותר גדול עבורו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573162"/>
                <a:ext cx="10515600" cy="5161935"/>
              </a:xfrm>
              <a:blipFill>
                <a:blip r:embed="rId2"/>
                <a:stretch>
                  <a:fillRect t="-200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6144073"/>
                  </p:ext>
                </p:extLst>
              </p:nvPr>
            </p:nvGraphicFramePr>
            <p:xfrm>
              <a:off x="1265518" y="2292826"/>
              <a:ext cx="10008000" cy="26105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q-value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0.075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84663944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𝑞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𝑚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22905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6144073"/>
                  </p:ext>
                </p:extLst>
              </p:nvPr>
            </p:nvGraphicFramePr>
            <p:xfrm>
              <a:off x="1265518" y="2292826"/>
              <a:ext cx="10008000" cy="26105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4" t="-10667" r="-631111" b="-474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4" t="-70339" r="-631111" b="-2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q-value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0.075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84663944"/>
                      </a:ext>
                    </a:extLst>
                  </a:tr>
                  <a:tr h="7178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4" t="-270339" r="-631111" b="-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229050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7" name="Straight Connector 6"/>
          <p:cNvCxnSpPr/>
          <p:nvPr/>
        </p:nvCxnSpPr>
        <p:spPr>
          <a:xfrm flipH="1">
            <a:off x="3903406" y="4778478"/>
            <a:ext cx="1101213" cy="0"/>
          </a:xfrm>
          <a:prstGeom prst="line">
            <a:avLst/>
          </a:prstGeom>
          <a:ln w="28575">
            <a:solidFill>
              <a:srgbClr val="5826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935497" y="4778478"/>
            <a:ext cx="1101213" cy="0"/>
          </a:xfrm>
          <a:prstGeom prst="line">
            <a:avLst/>
          </a:prstGeom>
          <a:ln w="28575">
            <a:solidFill>
              <a:srgbClr val="5826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>
            <a:off x="3824749" y="3308731"/>
            <a:ext cx="648930" cy="1016047"/>
          </a:xfrm>
          <a:prstGeom prst="arc">
            <a:avLst>
              <a:gd name="adj1" fmla="val 16200000"/>
              <a:gd name="adj2" fmla="val 5446457"/>
            </a:avLst>
          </a:prstGeom>
          <a:ln w="28575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>
            <a:off x="9837173" y="3308730"/>
            <a:ext cx="648930" cy="1016047"/>
          </a:xfrm>
          <a:prstGeom prst="arc">
            <a:avLst>
              <a:gd name="adj1" fmla="val 16200000"/>
              <a:gd name="adj2" fmla="val 5446457"/>
            </a:avLst>
          </a:prstGeom>
          <a:ln w="28575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  <p:bldP spid="1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לחישוב ה- </a:t>
            </a:r>
            <a:r>
              <a:rPr lang="en-US" dirty="0" smtClean="0"/>
              <a:t>q-values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14843"/>
                <a:ext cx="10515600" cy="4903943"/>
              </a:xfrm>
            </p:spPr>
            <p:txBody>
              <a:bodyPr/>
              <a:lstStyle/>
              <a:p>
                <a:r>
                  <a:rPr lang="he-IL" dirty="0" smtClean="0"/>
                  <a:t>ה- </a:t>
                </a:r>
                <a:r>
                  <a:rPr lang="en-US" dirty="0" smtClean="0"/>
                  <a:t>q-value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den>
                    </m:f>
                  </m:oMath>
                </a14:m>
                <a:r>
                  <a:rPr lang="he-IL" dirty="0" smtClean="0"/>
                  <a:t>, או ה- </a:t>
                </a:r>
                <a:r>
                  <a:rPr lang="en-US" dirty="0" smtClean="0"/>
                  <a:t>q-value</a:t>
                </a:r>
                <a:r>
                  <a:rPr lang="he-IL" dirty="0" smtClean="0"/>
                  <a:t> הנמוך ביותר לימינו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14843"/>
                <a:ext cx="10515600" cy="4903943"/>
              </a:xfrm>
              <a:blipFill>
                <a:blip r:embed="rId2"/>
                <a:stretch>
                  <a:fillRect t="-49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91385506"/>
                  </p:ext>
                </p:extLst>
              </p:nvPr>
            </p:nvGraphicFramePr>
            <p:xfrm>
              <a:off x="1160824" y="2646789"/>
              <a:ext cx="10008000" cy="189280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𝑚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0.075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814686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91385506"/>
                  </p:ext>
                </p:extLst>
              </p:nvPr>
            </p:nvGraphicFramePr>
            <p:xfrm>
              <a:off x="1160824" y="2646789"/>
              <a:ext cx="10008000" cy="189280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4" t="-10667" r="-631111" b="-31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4" t="-70339" r="-631111" b="-1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8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4" t="-170339" r="-631111" b="-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0.075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8146867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5" name="Straight Connector 4"/>
          <p:cNvCxnSpPr/>
          <p:nvPr/>
        </p:nvCxnSpPr>
        <p:spPr>
          <a:xfrm flipH="1">
            <a:off x="3755922" y="4434351"/>
            <a:ext cx="1101213" cy="0"/>
          </a:xfrm>
          <a:prstGeom prst="line">
            <a:avLst/>
          </a:prstGeom>
          <a:ln w="28575">
            <a:solidFill>
              <a:srgbClr val="5826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9748683" y="4434351"/>
            <a:ext cx="1101213" cy="0"/>
          </a:xfrm>
          <a:prstGeom prst="line">
            <a:avLst/>
          </a:prstGeom>
          <a:ln w="28575">
            <a:solidFill>
              <a:srgbClr val="5826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55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לחישוב ה- </a:t>
            </a:r>
            <a:r>
              <a:rPr lang="en-US" dirty="0" smtClean="0"/>
              <a:t>q-values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14843"/>
                <a:ext cx="10515600" cy="4903943"/>
              </a:xfrm>
            </p:spPr>
            <p:txBody>
              <a:bodyPr/>
              <a:lstStyle/>
              <a:p>
                <a:r>
                  <a:rPr lang="he-IL" dirty="0" smtClean="0"/>
                  <a:t>ה- </a:t>
                </a:r>
                <a:r>
                  <a:rPr lang="en-US" dirty="0" smtClean="0"/>
                  <a:t>q-value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den>
                    </m:f>
                  </m:oMath>
                </a14:m>
                <a:r>
                  <a:rPr lang="he-IL" dirty="0" smtClean="0"/>
                  <a:t>, או ה- </a:t>
                </a:r>
                <a:r>
                  <a:rPr lang="en-US" dirty="0" smtClean="0"/>
                  <a:t>q-value</a:t>
                </a:r>
                <a:r>
                  <a:rPr lang="he-IL" dirty="0" smtClean="0"/>
                  <a:t> הנמוך ביותר לימינו</a:t>
                </a:r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הסבר: ראינו שבד"כ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he-IL" dirty="0" smtClean="0"/>
                  <a:t> </a:t>
                </a:r>
                <a:r>
                  <a:rPr lang="he-IL" dirty="0" smtClean="0">
                    <a:sym typeface="Wingdings" panose="05000000000000000000" pitchFamily="2" charset="2"/>
                  </a:rPr>
                  <a:t> לכן,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𝑚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𝑖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14843"/>
                <a:ext cx="10515600" cy="4903943"/>
              </a:xfrm>
              <a:blipFill>
                <a:blip r:embed="rId2"/>
                <a:stretch>
                  <a:fillRect t="-49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8889866"/>
                  </p:ext>
                </p:extLst>
              </p:nvPr>
            </p:nvGraphicFramePr>
            <p:xfrm>
              <a:off x="1160824" y="2646789"/>
              <a:ext cx="10008000" cy="26105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𝑚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0.075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8146867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q-value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0.075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846639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8889866"/>
                  </p:ext>
                </p:extLst>
              </p:nvPr>
            </p:nvGraphicFramePr>
            <p:xfrm>
              <a:off x="1160824" y="2646789"/>
              <a:ext cx="10008000" cy="26105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8000">
                      <a:extLst>
                        <a:ext uri="{9D8B030D-6E8A-4147-A177-3AD203B41FA5}">
                          <a16:colId xmlns:a16="http://schemas.microsoft.com/office/drawing/2014/main" val="2018311349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31780998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40303133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822707744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31706306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6063591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057187345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629034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1463380977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3562598841"/>
                        </a:ext>
                      </a:extLst>
                    </a:gridCol>
                    <a:gridCol w="864000">
                      <a:extLst>
                        <a:ext uri="{9D8B030D-6E8A-4147-A177-3AD203B41FA5}">
                          <a16:colId xmlns:a16="http://schemas.microsoft.com/office/drawing/2014/main" val="251896055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4" t="-10667" r="-631111" b="-474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544605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4" t="-70339" r="-631111" b="-2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23938173"/>
                      </a:ext>
                    </a:extLst>
                  </a:tr>
                  <a:tr h="7178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44" t="-170339" r="-631111" b="-1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0.075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8146867"/>
                      </a:ext>
                    </a:extLst>
                  </a:tr>
                  <a:tr h="717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q-value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0.075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rgbClr val="EAF4E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84663944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5" name="Straight Connector 4"/>
          <p:cNvCxnSpPr/>
          <p:nvPr/>
        </p:nvCxnSpPr>
        <p:spPr>
          <a:xfrm flipH="1">
            <a:off x="3755922" y="5145551"/>
            <a:ext cx="1101213" cy="0"/>
          </a:xfrm>
          <a:prstGeom prst="line">
            <a:avLst/>
          </a:prstGeom>
          <a:ln w="28575">
            <a:solidFill>
              <a:srgbClr val="5826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9748683" y="5145551"/>
            <a:ext cx="1101213" cy="0"/>
          </a:xfrm>
          <a:prstGeom prst="line">
            <a:avLst/>
          </a:prstGeom>
          <a:ln w="28575">
            <a:solidFill>
              <a:srgbClr val="5826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755922" y="4434351"/>
            <a:ext cx="1101213" cy="0"/>
          </a:xfrm>
          <a:prstGeom prst="line">
            <a:avLst/>
          </a:prstGeom>
          <a:ln w="28575">
            <a:solidFill>
              <a:srgbClr val="5826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748683" y="4434351"/>
            <a:ext cx="1101213" cy="0"/>
          </a:xfrm>
          <a:prstGeom prst="line">
            <a:avLst/>
          </a:prstGeom>
          <a:ln w="28575">
            <a:solidFill>
              <a:srgbClr val="58267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79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למה זה עוזר?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1995" y="1713165"/>
            <a:ext cx="10461523" cy="4658137"/>
          </a:xfrm>
        </p:spPr>
        <p:txBody>
          <a:bodyPr>
            <a:normAutofit/>
          </a:bodyPr>
          <a:lstStyle/>
          <a:p>
            <a:r>
              <a:rPr lang="he-IL" sz="2200" dirty="0" smtClean="0"/>
              <a:t>ה- </a:t>
            </a:r>
            <a:r>
              <a:rPr lang="en-US" sz="2200" dirty="0" smtClean="0"/>
              <a:t>q-value</a:t>
            </a:r>
            <a:r>
              <a:rPr lang="he-IL" sz="2200" dirty="0" smtClean="0"/>
              <a:t> של השערה הוא קצב התגליות השגויות הנמוך ביותר אשר בו השערה זו נדחית</a:t>
            </a:r>
          </a:p>
          <a:p>
            <a:endParaRPr lang="he-IL" sz="2200" dirty="0" smtClean="0"/>
          </a:p>
          <a:p>
            <a:r>
              <a:rPr lang="he-IL" sz="2200" dirty="0" smtClean="0"/>
              <a:t>נניח שה- </a:t>
            </a:r>
            <a:r>
              <a:rPr lang="en-US" sz="2200" dirty="0" smtClean="0"/>
              <a:t>q-value</a:t>
            </a:r>
            <a:r>
              <a:rPr lang="he-IL" sz="2200" dirty="0" smtClean="0"/>
              <a:t> של השערה מסוימת הוא 0.01</a:t>
            </a:r>
          </a:p>
          <a:p>
            <a:r>
              <a:rPr lang="he-IL" sz="2200" dirty="0" smtClean="0"/>
              <a:t>כלומר, גם אם היינו דורשים שקצב התגליות השגויות הוא רק 0.01, עדיין היינו דוחים את ההשערה (מקבלים את התגלית)</a:t>
            </a:r>
          </a:p>
          <a:p>
            <a:endParaRPr lang="he-IL" sz="2200" dirty="0" smtClean="0"/>
          </a:p>
          <a:p>
            <a:r>
              <a:rPr lang="he-IL" sz="2200" dirty="0" smtClean="0"/>
              <a:t>ככל שה- </a:t>
            </a:r>
            <a:r>
              <a:rPr lang="en-US" sz="2200" dirty="0" smtClean="0"/>
              <a:t>q-value</a:t>
            </a:r>
            <a:r>
              <a:rPr lang="he-IL" sz="2200" dirty="0" smtClean="0"/>
              <a:t> יותר נמוך, כך הראיה יותר חזקה – סיכוי נמוך יותר שמדובר בתגלית שגויה</a:t>
            </a:r>
          </a:p>
          <a:p>
            <a:endParaRPr lang="he-IL" sz="2200" dirty="0" smtClean="0"/>
          </a:p>
          <a:p>
            <a:r>
              <a:rPr lang="he-IL" sz="2200" dirty="0" smtClean="0"/>
              <a:t>בעזרת ה- </a:t>
            </a:r>
            <a:r>
              <a:rPr lang="en-US" sz="2200" dirty="0" smtClean="0"/>
              <a:t>q-value</a:t>
            </a:r>
            <a:r>
              <a:rPr lang="he-IL" sz="2200" dirty="0" smtClean="0"/>
              <a:t>, אנחנו יכולים לדווח על מידת הביטחון שלנו בכל (או רוב) ההשערות, לא רק אלו שדחינו בסף קשיח מסוים</a:t>
            </a:r>
          </a:p>
          <a:p>
            <a:r>
              <a:rPr lang="he-IL" sz="2200" dirty="0" smtClean="0"/>
              <a:t>הקורא של המאמר יוכל להחליט מתי הוא מאמין לתוצאה ומתי לא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86931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מעבר לשיטת בנימיני-</a:t>
            </a:r>
            <a:r>
              <a:rPr lang="he-IL" dirty="0" err="1" smtClean="0"/>
              <a:t>הוכברג</a:t>
            </a:r>
            <a:r>
              <a:rPr lang="he-IL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91825"/>
            <a:ext cx="10515600" cy="4048537"/>
          </a:xfrm>
        </p:spPr>
        <p:txBody>
          <a:bodyPr/>
          <a:lstStyle/>
          <a:p>
            <a:r>
              <a:rPr lang="he-IL" dirty="0"/>
              <a:t>יש שיטות רבות נוספות המשפרות את שיטת בנימיני </a:t>
            </a:r>
            <a:r>
              <a:rPr lang="he-IL" dirty="0" err="1"/>
              <a:t>הוכברג</a:t>
            </a:r>
            <a:endParaRPr lang="he-IL" dirty="0"/>
          </a:p>
          <a:p>
            <a:r>
              <a:rPr lang="he-IL" dirty="0"/>
              <a:t>כלומר, כללים כיצד לבחור אילו השערות לדחות, כך שמספר התגליות השגויות יהיה מינימלי והעוצמה תהיה מקסימלית</a:t>
            </a:r>
          </a:p>
          <a:p>
            <a:endParaRPr lang="he-IL" dirty="0" smtClean="0"/>
          </a:p>
          <a:p>
            <a:r>
              <a:rPr lang="he-IL" dirty="0" smtClean="0"/>
              <a:t>הנושא </a:t>
            </a:r>
            <a:r>
              <a:rPr lang="he-IL" dirty="0"/>
              <a:t>נמצא עדיין במחקר פעיל</a:t>
            </a:r>
          </a:p>
          <a:p>
            <a:r>
              <a:rPr lang="he-IL" dirty="0" smtClean="0"/>
              <a:t>למשל, כיצד לטפל במקרים שבהם יש תלות בין ההשערות, ולכן אפשר לקבוע סף פחות מחמיר ועדיין להבטיח מעט תגליות שגויות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5516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 rtl="1">
          <a:defRPr sz="2400" dirty="0" smtClean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31784</TotalTime>
  <Words>2800</Words>
  <Application>Microsoft Office PowerPoint</Application>
  <PresentationFormat>Widescreen</PresentationFormat>
  <Paragraphs>1155</Paragraphs>
  <Slides>68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6" baseType="lpstr">
      <vt:lpstr>Arial</vt:lpstr>
      <vt:lpstr>Calibri</vt:lpstr>
      <vt:lpstr>Cambria Math</vt:lpstr>
      <vt:lpstr>Courier New</vt:lpstr>
      <vt:lpstr>David</vt:lpstr>
      <vt:lpstr>Times New Roman</vt:lpstr>
      <vt:lpstr>Wingdings</vt:lpstr>
      <vt:lpstr>Lectures</vt:lpstr>
      <vt:lpstr>נושאים מתקדמים בניתוח נתונים ברפואה ובריאות הציבור 98449</vt:lpstr>
      <vt:lpstr>נושאים</vt:lpstr>
      <vt:lpstr>דוגמא</vt:lpstr>
      <vt:lpstr>דוגמאות ממדעי החיים</vt:lpstr>
      <vt:lpstr>למה זה חשוב?</vt:lpstr>
      <vt:lpstr>תזכורת: טעויות בבדיקת השערות</vt:lpstr>
      <vt:lpstr>תזכורת: טעות מסוג ראשון</vt:lpstr>
      <vt:lpstr>מה הסיכוי לתגלית שגויה?</vt:lpstr>
      <vt:lpstr>מה זה אומר?</vt:lpstr>
      <vt:lpstr>דוגמא מגנטיקה</vt:lpstr>
      <vt:lpstr>דוגמא מגנטיקה</vt:lpstr>
      <vt:lpstr>מה הבעיה?</vt:lpstr>
      <vt:lpstr>Genome-wide association studies</vt:lpstr>
      <vt:lpstr>נושאים</vt:lpstr>
      <vt:lpstr>הגדרה</vt:lpstr>
      <vt:lpstr>תיקון בונפרוני</vt:lpstr>
      <vt:lpstr>תיקון בונפרוני</vt:lpstr>
      <vt:lpstr>הוכחת המשפט</vt:lpstr>
      <vt:lpstr>הוכחת המשפט</vt:lpstr>
      <vt:lpstr>הוכחת המשפט</vt:lpstr>
      <vt:lpstr>יתרונות</vt:lpstr>
      <vt:lpstr>דוגמא</vt:lpstr>
      <vt:lpstr>הצגה גרפית</vt:lpstr>
      <vt:lpstr>הצלחות GWAS</vt:lpstr>
      <vt:lpstr>תזכורת: שינוי בעוצמה עם שינוי רמת המובהקות</vt:lpstr>
      <vt:lpstr>תזכורת: שינוי בעוצמה עם שינוי רמת המובהקות</vt:lpstr>
      <vt:lpstr>בעיה בתיקון בונפרוני: אובדן העוצמה</vt:lpstr>
      <vt:lpstr>האם ניתן "להתפשר"?</vt:lpstr>
      <vt:lpstr>דוגמא מספרית</vt:lpstr>
      <vt:lpstr>טעות מסוג ראשון</vt:lpstr>
      <vt:lpstr>טעות מסוג ראשון</vt:lpstr>
      <vt:lpstr>עוצמה</vt:lpstr>
      <vt:lpstr>תלות בין מבחנים</vt:lpstr>
      <vt:lpstr>תלות בין מבחנים</vt:lpstr>
      <vt:lpstr>בעיית התלות</vt:lpstr>
      <vt:lpstr>נושאים</vt:lpstr>
      <vt:lpstr>מה עושים?</vt:lpstr>
      <vt:lpstr>שיעור התגליות השגויות</vt:lpstr>
      <vt:lpstr>קצב התגליות השגויות</vt:lpstr>
      <vt:lpstr>שיטת בנימיני-הוכברג</vt:lpstr>
      <vt:lpstr>שיטת בנימיני-הוכברג</vt:lpstr>
      <vt:lpstr>שיטת בנימיני-הוכברג</vt:lpstr>
      <vt:lpstr>דוגמא</vt:lpstr>
      <vt:lpstr>דוגמא</vt:lpstr>
      <vt:lpstr>דוגמא</vt:lpstr>
      <vt:lpstr>דוגמא</vt:lpstr>
      <vt:lpstr>דוגמא</vt:lpstr>
      <vt:lpstr>דוגמא</vt:lpstr>
      <vt:lpstr>עדכון</vt:lpstr>
      <vt:lpstr>עדכון</vt:lpstr>
      <vt:lpstr>עדכון</vt:lpstr>
      <vt:lpstr>עדכון</vt:lpstr>
      <vt:lpstr>סיכום השיטה</vt:lpstr>
      <vt:lpstr>הצגה גרפית</vt:lpstr>
      <vt:lpstr>תכונות של שיטת בנימיני-הוכברג</vt:lpstr>
      <vt:lpstr>דוגמא מספרית</vt:lpstr>
      <vt:lpstr>טעות מסוג ראשון</vt:lpstr>
      <vt:lpstr>שיעור התגליות השגויות</vt:lpstr>
      <vt:lpstr>העוצמה</vt:lpstr>
      <vt:lpstr>נושאים</vt:lpstr>
      <vt:lpstr>מה חסר ב- P-value?</vt:lpstr>
      <vt:lpstr>דוגמא</vt:lpstr>
      <vt:lpstr>דוגמא</vt:lpstr>
      <vt:lpstr>בדיקה</vt:lpstr>
      <vt:lpstr>אלגוריתם לחישוב ה- q-values</vt:lpstr>
      <vt:lpstr>אלגוריתם לחישוב ה- q-values</vt:lpstr>
      <vt:lpstr>למה זה עוזר?</vt:lpstr>
      <vt:lpstr>מה מעבר לשיטת בנימיני-הוכברג?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לתלמידי רפואה</dc:title>
  <dc:creator>Shai Carmi</dc:creator>
  <cp:lastModifiedBy>Shai Carmi</cp:lastModifiedBy>
  <cp:revision>3981</cp:revision>
  <dcterms:created xsi:type="dcterms:W3CDTF">2016-12-07T10:48:10Z</dcterms:created>
  <dcterms:modified xsi:type="dcterms:W3CDTF">2020-02-15T18:05:15Z</dcterms:modified>
</cp:coreProperties>
</file>