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6"/>
  </p:notesMasterIdLst>
  <p:sldIdLst>
    <p:sldId id="732" r:id="rId2"/>
    <p:sldId id="409" r:id="rId3"/>
    <p:sldId id="417" r:id="rId4"/>
    <p:sldId id="420" r:id="rId5"/>
    <p:sldId id="637" r:id="rId6"/>
    <p:sldId id="638" r:id="rId7"/>
    <p:sldId id="736" r:id="rId8"/>
    <p:sldId id="737" r:id="rId9"/>
    <p:sldId id="738" r:id="rId10"/>
    <p:sldId id="782" r:id="rId11"/>
    <p:sldId id="703" r:id="rId12"/>
    <p:sldId id="705" r:id="rId13"/>
    <p:sldId id="712" r:id="rId14"/>
    <p:sldId id="718" r:id="rId15"/>
    <p:sldId id="719" r:id="rId16"/>
    <p:sldId id="724" r:id="rId17"/>
    <p:sldId id="781" r:id="rId18"/>
    <p:sldId id="744" r:id="rId19"/>
    <p:sldId id="768" r:id="rId20"/>
    <p:sldId id="785" r:id="rId21"/>
    <p:sldId id="786" r:id="rId22"/>
    <p:sldId id="787" r:id="rId23"/>
    <p:sldId id="788" r:id="rId24"/>
    <p:sldId id="793" r:id="rId25"/>
    <p:sldId id="795" r:id="rId26"/>
    <p:sldId id="796" r:id="rId27"/>
    <p:sldId id="797" r:id="rId28"/>
    <p:sldId id="874" r:id="rId29"/>
    <p:sldId id="875" r:id="rId30"/>
    <p:sldId id="798" r:id="rId31"/>
    <p:sldId id="799" r:id="rId32"/>
    <p:sldId id="876" r:id="rId33"/>
    <p:sldId id="873" r:id="rId34"/>
    <p:sldId id="877" r:id="rId35"/>
    <p:sldId id="800" r:id="rId36"/>
    <p:sldId id="801" r:id="rId37"/>
    <p:sldId id="932" r:id="rId38"/>
    <p:sldId id="802" r:id="rId39"/>
    <p:sldId id="803" r:id="rId40"/>
    <p:sldId id="878" r:id="rId41"/>
    <p:sldId id="933" r:id="rId42"/>
    <p:sldId id="804" r:id="rId43"/>
    <p:sldId id="805" r:id="rId44"/>
    <p:sldId id="806" r:id="rId45"/>
    <p:sldId id="949" r:id="rId46"/>
    <p:sldId id="950" r:id="rId47"/>
    <p:sldId id="948" r:id="rId48"/>
    <p:sldId id="879" r:id="rId49"/>
    <p:sldId id="807" r:id="rId50"/>
    <p:sldId id="808" r:id="rId51"/>
    <p:sldId id="784" r:id="rId52"/>
    <p:sldId id="809" r:id="rId53"/>
    <p:sldId id="810" r:id="rId54"/>
    <p:sldId id="812" r:id="rId55"/>
    <p:sldId id="813" r:id="rId56"/>
    <p:sldId id="934" r:id="rId57"/>
    <p:sldId id="880" r:id="rId58"/>
    <p:sldId id="881" r:id="rId59"/>
    <p:sldId id="935" r:id="rId60"/>
    <p:sldId id="882" r:id="rId61"/>
    <p:sldId id="883" r:id="rId62"/>
    <p:sldId id="884" r:id="rId63"/>
    <p:sldId id="885" r:id="rId64"/>
    <p:sldId id="886" r:id="rId65"/>
    <p:sldId id="887" r:id="rId66"/>
    <p:sldId id="889" r:id="rId67"/>
    <p:sldId id="890" r:id="rId68"/>
    <p:sldId id="891" r:id="rId69"/>
    <p:sldId id="893" r:id="rId70"/>
    <p:sldId id="894" r:id="rId71"/>
    <p:sldId id="895" r:id="rId72"/>
    <p:sldId id="897" r:id="rId73"/>
    <p:sldId id="936" r:id="rId74"/>
    <p:sldId id="939" r:id="rId75"/>
    <p:sldId id="938" r:id="rId76"/>
    <p:sldId id="937" r:id="rId77"/>
    <p:sldId id="896" r:id="rId78"/>
    <p:sldId id="898" r:id="rId79"/>
    <p:sldId id="899" r:id="rId80"/>
    <p:sldId id="940" r:id="rId81"/>
    <p:sldId id="941" r:id="rId82"/>
    <p:sldId id="900" r:id="rId83"/>
    <p:sldId id="942" r:id="rId84"/>
    <p:sldId id="901" r:id="rId85"/>
    <p:sldId id="943" r:id="rId86"/>
    <p:sldId id="944" r:id="rId87"/>
    <p:sldId id="945" r:id="rId88"/>
    <p:sldId id="902" r:id="rId89"/>
    <p:sldId id="946" r:id="rId90"/>
    <p:sldId id="947" r:id="rId91"/>
    <p:sldId id="951" r:id="rId92"/>
    <p:sldId id="952" r:id="rId93"/>
    <p:sldId id="953" r:id="rId94"/>
    <p:sldId id="955" r:id="rId95"/>
    <p:sldId id="956" r:id="rId96"/>
    <p:sldId id="957" r:id="rId97"/>
    <p:sldId id="958" r:id="rId98"/>
    <p:sldId id="903" r:id="rId99"/>
    <p:sldId id="904" r:id="rId100"/>
    <p:sldId id="905" r:id="rId101"/>
    <p:sldId id="908" r:id="rId102"/>
    <p:sldId id="909" r:id="rId103"/>
    <p:sldId id="910" r:id="rId104"/>
    <p:sldId id="911" r:id="rId105"/>
    <p:sldId id="912" r:id="rId106"/>
    <p:sldId id="913" r:id="rId107"/>
    <p:sldId id="914" r:id="rId108"/>
    <p:sldId id="915" r:id="rId109"/>
    <p:sldId id="916" r:id="rId110"/>
    <p:sldId id="917" r:id="rId111"/>
    <p:sldId id="918" r:id="rId112"/>
    <p:sldId id="919" r:id="rId113"/>
    <p:sldId id="920" r:id="rId114"/>
    <p:sldId id="921" r:id="rId115"/>
    <p:sldId id="922" r:id="rId116"/>
    <p:sldId id="923" r:id="rId117"/>
    <p:sldId id="924" r:id="rId118"/>
    <p:sldId id="925" r:id="rId119"/>
    <p:sldId id="926" r:id="rId120"/>
    <p:sldId id="927" r:id="rId121"/>
    <p:sldId id="928" r:id="rId122"/>
    <p:sldId id="929" r:id="rId123"/>
    <p:sldId id="930" r:id="rId124"/>
    <p:sldId id="931" r:id="rId1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E487CF9-D67C-4354-9338-30B06FEFFD9C}">
          <p14:sldIdLst>
            <p14:sldId id="732"/>
            <p14:sldId id="409"/>
            <p14:sldId id="417"/>
            <p14:sldId id="420"/>
            <p14:sldId id="637"/>
            <p14:sldId id="638"/>
            <p14:sldId id="736"/>
            <p14:sldId id="737"/>
            <p14:sldId id="738"/>
            <p14:sldId id="782"/>
            <p14:sldId id="703"/>
            <p14:sldId id="705"/>
            <p14:sldId id="712"/>
            <p14:sldId id="718"/>
            <p14:sldId id="719"/>
            <p14:sldId id="724"/>
            <p14:sldId id="781"/>
            <p14:sldId id="744"/>
            <p14:sldId id="768"/>
            <p14:sldId id="785"/>
            <p14:sldId id="786"/>
            <p14:sldId id="787"/>
            <p14:sldId id="788"/>
            <p14:sldId id="793"/>
            <p14:sldId id="795"/>
            <p14:sldId id="796"/>
            <p14:sldId id="797"/>
            <p14:sldId id="874"/>
            <p14:sldId id="875"/>
            <p14:sldId id="798"/>
            <p14:sldId id="799"/>
            <p14:sldId id="876"/>
            <p14:sldId id="873"/>
            <p14:sldId id="877"/>
            <p14:sldId id="800"/>
            <p14:sldId id="801"/>
            <p14:sldId id="932"/>
            <p14:sldId id="802"/>
            <p14:sldId id="803"/>
            <p14:sldId id="878"/>
            <p14:sldId id="933"/>
            <p14:sldId id="804"/>
            <p14:sldId id="805"/>
            <p14:sldId id="806"/>
            <p14:sldId id="949"/>
            <p14:sldId id="950"/>
            <p14:sldId id="948"/>
            <p14:sldId id="879"/>
            <p14:sldId id="807"/>
            <p14:sldId id="808"/>
            <p14:sldId id="784"/>
            <p14:sldId id="809"/>
            <p14:sldId id="810"/>
            <p14:sldId id="812"/>
            <p14:sldId id="813"/>
            <p14:sldId id="934"/>
            <p14:sldId id="880"/>
            <p14:sldId id="881"/>
            <p14:sldId id="935"/>
            <p14:sldId id="882"/>
            <p14:sldId id="883"/>
            <p14:sldId id="884"/>
            <p14:sldId id="885"/>
            <p14:sldId id="886"/>
            <p14:sldId id="887"/>
            <p14:sldId id="889"/>
            <p14:sldId id="890"/>
            <p14:sldId id="891"/>
            <p14:sldId id="893"/>
            <p14:sldId id="894"/>
            <p14:sldId id="895"/>
            <p14:sldId id="897"/>
            <p14:sldId id="936"/>
            <p14:sldId id="939"/>
            <p14:sldId id="938"/>
            <p14:sldId id="937"/>
            <p14:sldId id="896"/>
            <p14:sldId id="898"/>
            <p14:sldId id="899"/>
            <p14:sldId id="940"/>
            <p14:sldId id="941"/>
            <p14:sldId id="900"/>
            <p14:sldId id="942"/>
            <p14:sldId id="901"/>
            <p14:sldId id="943"/>
            <p14:sldId id="944"/>
            <p14:sldId id="945"/>
            <p14:sldId id="902"/>
            <p14:sldId id="946"/>
            <p14:sldId id="947"/>
            <p14:sldId id="951"/>
            <p14:sldId id="952"/>
            <p14:sldId id="953"/>
            <p14:sldId id="955"/>
            <p14:sldId id="956"/>
            <p14:sldId id="957"/>
            <p14:sldId id="958"/>
            <p14:sldId id="903"/>
            <p14:sldId id="904"/>
            <p14:sldId id="905"/>
            <p14:sldId id="908"/>
            <p14:sldId id="909"/>
            <p14:sldId id="910"/>
            <p14:sldId id="911"/>
            <p14:sldId id="912"/>
            <p14:sldId id="913"/>
            <p14:sldId id="914"/>
            <p14:sldId id="915"/>
            <p14:sldId id="916"/>
            <p14:sldId id="917"/>
            <p14:sldId id="918"/>
            <p14:sldId id="919"/>
            <p14:sldId id="920"/>
            <p14:sldId id="921"/>
            <p14:sldId id="922"/>
            <p14:sldId id="923"/>
            <p14:sldId id="924"/>
            <p14:sldId id="925"/>
            <p14:sldId id="926"/>
            <p14:sldId id="927"/>
            <p14:sldId id="928"/>
            <p14:sldId id="929"/>
            <p14:sldId id="930"/>
            <p14:sldId id="9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960000"/>
    <a:srgbClr val="0066FF"/>
    <a:srgbClr val="58267E"/>
    <a:srgbClr val="480000"/>
    <a:srgbClr val="5B1010"/>
    <a:srgbClr val="500000"/>
    <a:srgbClr val="CC00CC"/>
    <a:srgbClr val="8200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883" autoAdjust="0"/>
  </p:normalViewPr>
  <p:slideViewPr>
    <p:cSldViewPr snapToGrid="0">
      <p:cViewPr varScale="1">
        <p:scale>
          <a:sx n="63" d="100"/>
          <a:sy n="63" d="100"/>
        </p:scale>
        <p:origin x="8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F4B8E-3B31-4DB6-A028-66D2E98A4C7D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9B000-08E9-44FB-AD79-A0F78516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כותרת משנה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5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r" rtl="1">
              <a:defRPr sz="360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685800" indent="-228600" algn="r" rtl="1">
              <a:buSzPct val="70000"/>
              <a:buFont typeface="Courier New" panose="02070309020205020404" pitchFamily="49" charset="0"/>
              <a:buChar char="o"/>
              <a:defRPr sz="2000">
                <a:latin typeface="David" panose="020E0502060401010101" pitchFamily="34" charset="-79"/>
                <a:cs typeface="David" panose="020E0502060401010101" pitchFamily="34" charset="-79"/>
              </a:defRPr>
            </a:lvl2pPr>
            <a:lvl3pPr marL="1143000" indent="-228600" algn="r" rtl="1">
              <a:buSzPct val="70000"/>
              <a:buFont typeface="Wingdings" panose="05000000000000000000" pitchFamily="2" charset="2"/>
              <a:buChar char="§"/>
              <a:defRPr sz="1800">
                <a:latin typeface="David" panose="020E0502060401010101" pitchFamily="34" charset="-79"/>
                <a:cs typeface="David" panose="020E0502060401010101" pitchFamily="34" charset="-79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he-IL" dirty="0" smtClean="0"/>
              <a:t>רמה ראשונה</a:t>
            </a:r>
            <a:endParaRPr lang="en-US" dirty="0" smtClean="0"/>
          </a:p>
          <a:p>
            <a:pPr lvl="1"/>
            <a:r>
              <a:rPr lang="he-IL" dirty="0" smtClean="0"/>
              <a:t>רמה שנייה</a:t>
            </a:r>
            <a:endParaRPr lang="en-US" dirty="0" smtClean="0"/>
          </a:p>
          <a:p>
            <a:pPr lvl="2"/>
            <a:r>
              <a:rPr lang="he-IL" dirty="0" smtClean="0"/>
              <a:t>רמה שלישית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54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7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00.png"/><Relationship Id="rId4" Type="http://schemas.openxmlformats.org/officeDocument/2006/relationships/image" Target="../media/image7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70.png"/><Relationship Id="rId5" Type="http://schemas.openxmlformats.org/officeDocument/2006/relationships/image" Target="../media/image260.png"/><Relationship Id="rId4" Type="http://schemas.openxmlformats.org/officeDocument/2006/relationships/image" Target="../media/image5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0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4" Type="http://schemas.openxmlformats.org/officeDocument/2006/relationships/image" Target="NUL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221" y="1544968"/>
            <a:ext cx="7365558" cy="1756911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נושאים מתקדמים בניתוח נתונים ברפואה ובריאות הציבור</a:t>
            </a:r>
            <a:br>
              <a:rPr lang="he-IL" dirty="0" smtClean="0"/>
            </a:br>
            <a:r>
              <a:rPr lang="he-IL" dirty="0" smtClean="0"/>
              <a:t>98449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54037"/>
            <a:ext cx="9144000" cy="627062"/>
          </a:xfrm>
        </p:spPr>
        <p:txBody>
          <a:bodyPr/>
          <a:lstStyle/>
          <a:p>
            <a:r>
              <a:rPr lang="he-IL" dirty="0" smtClean="0"/>
              <a:t>תשע"ט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833257"/>
            <a:ext cx="9144000" cy="937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שי כרמי</a:t>
            </a:r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ביה"ס לבריאות הציבור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16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חזרה על אמידה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מבוא ואמידת התוחלת</a:t>
            </a:r>
            <a:endParaRPr lang="he-IL" dirty="0">
              <a:solidFill>
                <a:srgbClr val="0033CC"/>
              </a:solidFill>
            </a:endParaRPr>
          </a:p>
          <a:p>
            <a:pPr lvl="1"/>
            <a:r>
              <a:rPr lang="he-IL" dirty="0" smtClean="0"/>
              <a:t>רווח סמך ואמידת הפרופורציה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2230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הגדרות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36287" y="1568919"/>
                <a:ext cx="11014166" cy="481263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פרמטר</a:t>
                </a:r>
                <a:r>
                  <a:rPr lang="he-IL" dirty="0" smtClean="0"/>
                  <a:t>: </a:t>
                </a:r>
                <a:r>
                  <a:rPr lang="he-IL" dirty="0"/>
                  <a:t>גודל מספרי המאפיין את </a:t>
                </a:r>
                <a:r>
                  <a:rPr lang="he-IL" dirty="0" smtClean="0"/>
                  <a:t>ההתפלגות של תכונה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, אותו אנו מעוניינים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לאמוד</a:t>
                </a:r>
                <a:endParaRPr lang="he-IL" dirty="0">
                  <a:solidFill>
                    <a:srgbClr val="0033CC"/>
                  </a:solidFill>
                </a:endParaRPr>
              </a:p>
              <a:p>
                <a:pPr lvl="1"/>
                <a:r>
                  <a:rPr lang="he-IL" dirty="0" smtClean="0"/>
                  <a:t>דוגמאות: תוחלת, שונות, </a:t>
                </a:r>
                <a:r>
                  <a:rPr lang="he-IL" dirty="0"/>
                  <a:t>פרופורציה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, או פרמטר אחר של ההתפלגות</a:t>
                </a:r>
              </a:p>
              <a:p>
                <a:pPr lvl="1"/>
                <a:r>
                  <a:rPr lang="he-IL" dirty="0" smtClean="0"/>
                  <a:t>הפרמטר הוא קבוע, אך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אינו ידוע</a:t>
                </a:r>
                <a:r>
                  <a:rPr lang="he-IL" dirty="0" smtClean="0"/>
                  <a:t> לנו (</a:t>
                </a:r>
                <a:r>
                  <a:rPr lang="en-US" dirty="0" smtClean="0"/>
                  <a:t>parameter</a:t>
                </a:r>
                <a:r>
                  <a:rPr lang="he-IL" dirty="0" smtClean="0"/>
                  <a:t>)</a:t>
                </a:r>
              </a:p>
              <a:p>
                <a:pPr lvl="1"/>
                <a:endParaRPr lang="he-IL" dirty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מדגם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: הערכים של התכונה (תצפיות) עבור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פרטים שנבחרו באקראי: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,…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endParaRPr lang="en-US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סטטיסטי</a:t>
                </a:r>
                <a:r>
                  <a:rPr lang="he-IL" dirty="0" smtClean="0"/>
                  <a:t>: </a:t>
                </a:r>
                <a:r>
                  <a:rPr lang="he-IL" dirty="0"/>
                  <a:t>גודל מספרי המאפיין את המדגם </a:t>
                </a:r>
                <a:r>
                  <a:rPr lang="he-IL" dirty="0" smtClean="0"/>
                  <a:t>המקרי</a:t>
                </a:r>
              </a:p>
              <a:p>
                <a:pPr lvl="1"/>
                <a:r>
                  <a:rPr lang="he-IL" dirty="0" smtClean="0"/>
                  <a:t>דוגמאות</a:t>
                </a:r>
                <a:r>
                  <a:rPr lang="en-US" dirty="0" smtClean="0"/>
                  <a:t>:</a:t>
                </a:r>
                <a:r>
                  <a:rPr lang="he-IL" dirty="0" smtClean="0"/>
                  <a:t> </a:t>
                </a:r>
                <a:r>
                  <a:rPr lang="he-IL" dirty="0"/>
                  <a:t>ממוצע המדגם, שונות </a:t>
                </a:r>
                <a:r>
                  <a:rPr lang="he-IL" dirty="0" smtClean="0"/>
                  <a:t>המדגם, הערך המקסימלי במדגם, מקדם המתאם בין שני משתנים במדגם</a:t>
                </a:r>
              </a:p>
              <a:p>
                <a:pPr lvl="1"/>
                <a:endParaRPr lang="he-IL" dirty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נאמוד</a:t>
                </a:r>
                <a:r>
                  <a:rPr lang="he-IL" dirty="0" smtClean="0"/>
                  <a:t> (</a:t>
                </a:r>
                <a:r>
                  <a:rPr lang="en-US" dirty="0" smtClean="0"/>
                  <a:t>estimate</a:t>
                </a:r>
                <a:r>
                  <a:rPr lang="he-IL" dirty="0" smtClean="0"/>
                  <a:t>) את הערך של הפרמטר ע"י הסטטיסטי</a:t>
                </a:r>
              </a:p>
              <a:p>
                <a:r>
                  <a:rPr lang="he-IL" dirty="0" smtClean="0"/>
                  <a:t>הסטטיסטי יהיה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ָ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או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ֹ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ֶ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ד</a:t>
                </a:r>
                <a:r>
                  <a:rPr lang="he-IL" dirty="0" smtClean="0"/>
                  <a:t> של הפרמטר (</a:t>
                </a:r>
                <a:r>
                  <a:rPr lang="en-US" dirty="0" smtClean="0"/>
                  <a:t>estimator</a:t>
                </a:r>
                <a:r>
                  <a:rPr lang="he-IL" dirty="0" smtClean="0"/>
                  <a:t>). הערך המספרי של האומד 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אומדן</a:t>
                </a:r>
                <a:r>
                  <a:rPr lang="he-IL" dirty="0" smtClean="0"/>
                  <a:t> (</a:t>
                </a:r>
                <a:r>
                  <a:rPr lang="en-US" dirty="0" smtClean="0"/>
                  <a:t>estimate</a:t>
                </a:r>
                <a:r>
                  <a:rPr lang="he-IL" dirty="0" smtClean="0"/>
                  <a:t>).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6287" y="1568919"/>
                <a:ext cx="11014166" cy="4812630"/>
              </a:xfrm>
              <a:blipFill>
                <a:blip r:embed="rId2"/>
                <a:stretch>
                  <a:fillRect t="-1646" r="-831" b="-1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42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הדגימה של הסטטיסטי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הסטטיסטי הוא </a:t>
            </a:r>
            <a:r>
              <a:rPr lang="he-IL" dirty="0" smtClean="0">
                <a:solidFill>
                  <a:srgbClr val="0033CC"/>
                </a:solidFill>
              </a:rPr>
              <a:t>משתנה מקרי</a:t>
            </a:r>
            <a:r>
              <a:rPr lang="he-IL" dirty="0" smtClean="0"/>
              <a:t>, אשר עשוי להשתנות בין מדגם למדגם</a:t>
            </a:r>
            <a:endParaRPr lang="he-IL" dirty="0" smtClean="0">
              <a:solidFill>
                <a:srgbClr val="0033CC"/>
              </a:solidFill>
            </a:endParaRPr>
          </a:p>
          <a:p>
            <a:r>
              <a:rPr lang="he-IL" dirty="0" smtClean="0">
                <a:solidFill>
                  <a:srgbClr val="0033CC"/>
                </a:solidFill>
              </a:rPr>
              <a:t>ההתפלגות</a:t>
            </a:r>
            <a:r>
              <a:rPr lang="he-IL" dirty="0" smtClean="0"/>
              <a:t> של הסטטיסטי נקראת </a:t>
            </a:r>
            <a:r>
              <a:rPr lang="he-IL" dirty="0" smtClean="0">
                <a:solidFill>
                  <a:srgbClr val="0033CC"/>
                </a:solidFill>
              </a:rPr>
              <a:t>התפלגות הדגימה</a:t>
            </a:r>
            <a:r>
              <a:rPr lang="he-IL" dirty="0" smtClean="0"/>
              <a:t>  (</a:t>
            </a:r>
            <a:r>
              <a:rPr lang="en-US" dirty="0" smtClean="0"/>
              <a:t>sampling distribution</a:t>
            </a:r>
            <a:r>
              <a:rPr lang="he-IL" dirty="0" smtClean="0"/>
              <a:t>)</a:t>
            </a:r>
          </a:p>
          <a:p>
            <a:r>
              <a:rPr lang="he-IL" dirty="0" smtClean="0"/>
              <a:t>כמו כל מ"מ, לסטטיסטי (כלומר, לאומד) יש </a:t>
            </a:r>
            <a:r>
              <a:rPr lang="he-IL" dirty="0" smtClean="0">
                <a:solidFill>
                  <a:srgbClr val="0033CC"/>
                </a:solidFill>
              </a:rPr>
              <a:t>תוחלת ושונות</a:t>
            </a:r>
          </a:p>
          <a:p>
            <a:endParaRPr lang="he-IL" dirty="0">
              <a:solidFill>
                <a:srgbClr val="0033CC"/>
              </a:solidFill>
            </a:endParaRPr>
          </a:p>
          <a:p>
            <a:r>
              <a:rPr lang="he-IL" dirty="0" smtClean="0"/>
              <a:t>עד </a:t>
            </a:r>
            <a:r>
              <a:rPr lang="he-IL" dirty="0"/>
              <a:t>כמה האומד קרוב לפרמטר </a:t>
            </a:r>
            <a:r>
              <a:rPr lang="he-IL" dirty="0" err="1"/>
              <a:t>האמיתי</a:t>
            </a:r>
            <a:r>
              <a:rPr lang="he-IL" dirty="0"/>
              <a:t>?</a:t>
            </a:r>
          </a:p>
          <a:p>
            <a:endParaRPr lang="en-US" dirty="0" smtClean="0"/>
          </a:p>
          <a:p>
            <a:r>
              <a:rPr lang="he-IL" dirty="0" smtClean="0"/>
              <a:t>אם </a:t>
            </a:r>
            <a:r>
              <a:rPr lang="he-IL" dirty="0"/>
              <a:t>נחזור על הניסוי (המדגם), האם האומד שנקבל יהיה דומה בכל פעם? או האם כל פעם נקבל משהו אחר? האם האומדים יהיו קרובים זה לזה?</a:t>
            </a:r>
            <a:endParaRPr lang="he-IL" dirty="0" smtClean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64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הטיה ושונות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1" t="8315" r="5022" b="5305"/>
          <a:stretch/>
        </p:blipFill>
        <p:spPr bwMode="auto">
          <a:xfrm>
            <a:off x="3105658" y="1597796"/>
            <a:ext cx="4474028" cy="4498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90173" y="2214916"/>
            <a:ext cx="1869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נמוכה שונות נמוכה</a:t>
            </a:r>
            <a:endParaRPr lang="en-US" sz="24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20855" y="2214916"/>
            <a:ext cx="1674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נמוכה שונות גבוהה</a:t>
            </a:r>
            <a:endParaRPr lang="en-US" sz="24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92308" y="4539016"/>
            <a:ext cx="1674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גבוהה שונות גבוהה</a:t>
            </a:r>
            <a:endParaRPr lang="en-US" sz="24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90173" y="4652177"/>
            <a:ext cx="1869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גבוהה שונות נמוכה</a:t>
            </a:r>
            <a:endParaRPr lang="en-US" sz="24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6484642" y="2634358"/>
            <a:ext cx="2319690" cy="1200453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759556" y="3821518"/>
            <a:ext cx="315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הערך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האמיתי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של הפרמטר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51161" y="5625846"/>
            <a:ext cx="30108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ערכי האומד (הסטטיסטי)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(למשל, ממוצע המדגם)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6445892" y="4422185"/>
            <a:ext cx="1629995" cy="1413533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212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הטיה ושונות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8578" y="1699785"/>
            <a:ext cx="5671615" cy="4786740"/>
          </a:xfrm>
        </p:spPr>
        <p:txBody>
          <a:bodyPr>
            <a:normAutofit/>
          </a:bodyPr>
          <a:lstStyle/>
          <a:p>
            <a:r>
              <a:rPr lang="he-IL" dirty="0" smtClean="0">
                <a:solidFill>
                  <a:srgbClr val="0033CC"/>
                </a:solidFill>
              </a:rPr>
              <a:t>הטיה</a:t>
            </a:r>
            <a:r>
              <a:rPr lang="he-IL" dirty="0"/>
              <a:t> </a:t>
            </a:r>
            <a:r>
              <a:rPr lang="he-IL" dirty="0" smtClean="0"/>
              <a:t>(</a:t>
            </a:r>
            <a:r>
              <a:rPr lang="en-US" dirty="0"/>
              <a:t>bias</a:t>
            </a:r>
            <a:r>
              <a:rPr lang="he-IL" dirty="0" smtClean="0"/>
              <a:t>): </a:t>
            </a:r>
            <a:r>
              <a:rPr lang="he-IL" dirty="0" smtClean="0">
                <a:solidFill>
                  <a:srgbClr val="0033CC"/>
                </a:solidFill>
              </a:rPr>
              <a:t>ההפרש</a:t>
            </a:r>
            <a:r>
              <a:rPr lang="he-IL" dirty="0" smtClean="0"/>
              <a:t> </a:t>
            </a:r>
            <a:r>
              <a:rPr lang="he-IL" dirty="0"/>
              <a:t>בין התוחלת של </a:t>
            </a:r>
            <a:r>
              <a:rPr lang="he-IL" dirty="0" smtClean="0"/>
              <a:t>האומד (הממוצע של האומד אם היינו חוזרים על המדגם הרבה פעמים) לבין </a:t>
            </a:r>
            <a:r>
              <a:rPr lang="he-IL" dirty="0"/>
              <a:t>הערך </a:t>
            </a:r>
            <a:r>
              <a:rPr lang="he-IL" dirty="0" err="1"/>
              <a:t>האמיתי</a:t>
            </a:r>
            <a:endParaRPr lang="he-IL" dirty="0"/>
          </a:p>
          <a:p>
            <a:r>
              <a:rPr lang="he-IL" dirty="0" smtClean="0">
                <a:solidFill>
                  <a:srgbClr val="0033CC"/>
                </a:solidFill>
              </a:rPr>
              <a:t>שונות</a:t>
            </a:r>
            <a:r>
              <a:rPr lang="he-IL" dirty="0" smtClean="0"/>
              <a:t> (</a:t>
            </a:r>
            <a:r>
              <a:rPr lang="en-US" dirty="0" smtClean="0"/>
              <a:t>variance</a:t>
            </a:r>
            <a:r>
              <a:rPr lang="he-IL" dirty="0" smtClean="0"/>
              <a:t>): מידת </a:t>
            </a:r>
            <a:r>
              <a:rPr lang="he-IL" dirty="0" smtClean="0">
                <a:solidFill>
                  <a:srgbClr val="0033CC"/>
                </a:solidFill>
              </a:rPr>
              <a:t>הפיזור</a:t>
            </a:r>
            <a:r>
              <a:rPr lang="he-IL" dirty="0" smtClean="0"/>
              <a:t> של סטטיסטים ממדגמים </a:t>
            </a:r>
            <a:r>
              <a:rPr lang="he-IL" dirty="0"/>
              <a:t>שונים </a:t>
            </a:r>
            <a:r>
              <a:rPr lang="he-IL" dirty="0" smtClean="0"/>
              <a:t>כתוצאה מאקראיות הדגימה</a:t>
            </a:r>
          </a:p>
          <a:p>
            <a:endParaRPr lang="he-IL" dirty="0"/>
          </a:p>
          <a:p>
            <a:r>
              <a:rPr lang="he-IL" dirty="0" smtClean="0"/>
              <a:t>בד"כ נעסוק באומדים </a:t>
            </a:r>
            <a:r>
              <a:rPr lang="he-IL" dirty="0" smtClean="0">
                <a:solidFill>
                  <a:srgbClr val="960000"/>
                </a:solidFill>
              </a:rPr>
              <a:t>חסרי הטיה</a:t>
            </a:r>
            <a:r>
              <a:rPr lang="he-IL" dirty="0" smtClean="0"/>
              <a:t> (או כמעט חסרי הטיה), אחרת האומד כמעט לא שימושי</a:t>
            </a:r>
          </a:p>
          <a:p>
            <a:r>
              <a:rPr lang="he-IL" dirty="0" smtClean="0"/>
              <a:t>עבור אומדים אלו, ננסה למצוא מתי </a:t>
            </a:r>
            <a:r>
              <a:rPr lang="he-IL" dirty="0" smtClean="0">
                <a:solidFill>
                  <a:srgbClr val="960000"/>
                </a:solidFill>
              </a:rPr>
              <a:t>השונות תהיה קטנה</a:t>
            </a:r>
            <a:r>
              <a:rPr lang="he-IL" dirty="0" smtClean="0"/>
              <a:t> ככל האפשר, כדי להבטיח שהתוצאות לא תהיינה תלויות יותר מדי במדגם המסוים שנבחר</a:t>
            </a:r>
            <a:endParaRPr lang="he-IL" dirty="0"/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1" t="8315" r="5022" b="5305"/>
          <a:stretch/>
        </p:blipFill>
        <p:spPr bwMode="auto">
          <a:xfrm>
            <a:off x="727032" y="2022246"/>
            <a:ext cx="3961577" cy="398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8199" y="1345842"/>
            <a:ext cx="1869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נמוכה שונות נמוכה</a:t>
            </a:r>
            <a:endParaRPr lang="en-US" sz="20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2069" y="1345842"/>
            <a:ext cx="167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נמוכה שונות גבוהה</a:t>
            </a:r>
            <a:endParaRPr lang="en-US" sz="20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30980" y="6002863"/>
            <a:ext cx="167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גבוהה שונות גבוהה</a:t>
            </a:r>
            <a:endParaRPr lang="en-US" sz="20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198" y="5999447"/>
            <a:ext cx="1869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גבוהה שונות נמוכה</a:t>
            </a:r>
            <a:endParaRPr lang="en-US" sz="20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4455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אמידת התוחלת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79351" y="1514393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את התוחלת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/>
                  <a:t> של תכונה </a:t>
                </a:r>
                <a:r>
                  <a:rPr lang="he-IL" dirty="0" smtClean="0"/>
                  <a:t>מסוימת בד"כ אומדים ע"י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ממוצע </a:t>
                </a:r>
                <a:r>
                  <a:rPr lang="he-IL" dirty="0">
                    <a:solidFill>
                      <a:srgbClr val="0033CC"/>
                    </a:solidFill>
                  </a:rPr>
                  <a:t>המדגם</a:t>
                </a:r>
                <a:r>
                  <a:rPr lang="he-IL" dirty="0"/>
                  <a:t>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עבור מדגם גדול (או תכונה נורמלית), אנו יודעים כי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den>
                        </m:f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ממוצע המדגם הוא אומד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חסר הטיה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השונות של האומד היא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/>
                  <a:t>נוכל להקטינה </a:t>
                </a:r>
                <a:r>
                  <a:rPr lang="he-IL" dirty="0" smtClean="0"/>
                  <a:t>ע"י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הגדלת </a:t>
                </a:r>
                <a:r>
                  <a:rPr lang="he-IL" dirty="0">
                    <a:solidFill>
                      <a:srgbClr val="0070C0"/>
                    </a:solidFill>
                  </a:rPr>
                  <a:t>המדגם</a:t>
                </a:r>
                <a:r>
                  <a:rPr lang="he-IL" dirty="0"/>
                  <a:t>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9351" y="1514393"/>
                <a:ext cx="10515600" cy="4351338"/>
              </a:xfrm>
              <a:blipFill>
                <a:blip r:embed="rId2"/>
                <a:stretch>
                  <a:fillRect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536862" y="3687998"/>
            <a:ext cx="6099761" cy="3065703"/>
            <a:chOff x="918481" y="2888759"/>
            <a:chExt cx="7878298" cy="4056960"/>
          </a:xfrm>
        </p:grpSpPr>
        <p:pic>
          <p:nvPicPr>
            <p:cNvPr id="4" name="Content Placeholder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2669"/>
            <a:stretch/>
          </p:blipFill>
          <p:spPr>
            <a:xfrm>
              <a:off x="918481" y="2888759"/>
              <a:ext cx="6083972" cy="3492815"/>
            </a:xfrm>
            <a:prstGeom prst="rect">
              <a:avLst/>
            </a:prstGeom>
          </p:spPr>
        </p:pic>
        <p:cxnSp>
          <p:nvCxnSpPr>
            <p:cNvPr id="5" name="Straight Connector 4"/>
            <p:cNvCxnSpPr/>
            <p:nvPr/>
          </p:nvCxnSpPr>
          <p:spPr>
            <a:xfrm flipV="1">
              <a:off x="927625" y="3000566"/>
              <a:ext cx="0" cy="3364992"/>
            </a:xfrm>
            <a:prstGeom prst="line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927625" y="6365558"/>
              <a:ext cx="6074828" cy="0"/>
            </a:xfrm>
            <a:prstGeom prst="line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6578163" y="4479880"/>
              <a:ext cx="1695226" cy="936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ההתפלגות </a:t>
              </a:r>
              <a:r>
                <a:rPr lang="he-IL" sz="2000" dirty="0" err="1" smtClean="0">
                  <a:latin typeface="David" panose="020E0502060401010101" pitchFamily="34" charset="-79"/>
                  <a:cs typeface="David" panose="020E0502060401010101" pitchFamily="34" charset="-79"/>
                </a:rPr>
                <a:t>באוכלוסיה</a:t>
              </a:r>
              <a:endParaRPr lang="he-IL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>
              <a:off x="5547221" y="4975385"/>
              <a:ext cx="1299882" cy="77346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4522440" y="3272765"/>
              <a:ext cx="2263597" cy="936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התפלגות ממוצע המדגם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H="1">
              <a:off x="4447327" y="3879298"/>
              <a:ext cx="924959" cy="345992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3446118" y="4451126"/>
              <a:ext cx="762000" cy="0"/>
            </a:xfrm>
            <a:prstGeom prst="straightConnector1">
              <a:avLst/>
            </a:prstGeom>
            <a:ln w="25400">
              <a:solidFill>
                <a:srgbClr val="58267E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2579343" y="5798073"/>
              <a:ext cx="2476500" cy="0"/>
            </a:xfrm>
            <a:prstGeom prst="straightConnector1">
              <a:avLst/>
            </a:prstGeom>
            <a:ln w="25400">
              <a:solidFill>
                <a:srgbClr val="58267E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3355568" y="3688920"/>
                  <a:ext cx="871224" cy="73898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±</m:t>
                        </m:r>
                        <m:f>
                          <m:fPr>
                            <m:ctrlPr>
                              <a:rPr lang="en-US" sz="1600" i="1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55568" y="3688920"/>
                  <a:ext cx="871224" cy="73898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3484380" y="5276182"/>
                  <a:ext cx="865178" cy="61093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84380" y="5276182"/>
                  <a:ext cx="865178" cy="610939"/>
                </a:xfrm>
                <a:prstGeom prst="rect">
                  <a:avLst/>
                </a:prstGeom>
                <a:blipFill>
                  <a:blip r:embed="rId5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TextBox 14"/>
            <p:cNvSpPr txBox="1"/>
            <p:nvPr/>
          </p:nvSpPr>
          <p:spPr>
            <a:xfrm>
              <a:off x="7054971" y="6134725"/>
              <a:ext cx="1741808" cy="529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ערך התכונה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3576887" y="6334780"/>
                  <a:ext cx="553542" cy="61093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76887" y="6334780"/>
                  <a:ext cx="553542" cy="610939"/>
                </a:xfrm>
                <a:prstGeom prst="rect">
                  <a:avLst/>
                </a:prstGeom>
                <a:blipFill>
                  <a:blip r:embed="rId6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92913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אומד לשונות </a:t>
            </a:r>
            <a:r>
              <a:rPr lang="he-IL" dirty="0" err="1" smtClean="0"/>
              <a:t>האוכלוסיה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9731" y="1791964"/>
                <a:ext cx="10515600" cy="437813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השונות של </a:t>
                </a:r>
                <a:r>
                  <a:rPr lang="he-IL" dirty="0" err="1" smtClean="0"/>
                  <a:t>האוכלוסיה</a:t>
                </a:r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, גם היא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פרמטר</a:t>
                </a:r>
              </a:p>
              <a:p>
                <a:r>
                  <a:rPr lang="he-IL" dirty="0" smtClean="0"/>
                  <a:t>נניח שאיננו יודעים את השונות</a:t>
                </a:r>
              </a:p>
              <a:p>
                <a:r>
                  <a:rPr lang="he-IL" dirty="0" smtClean="0"/>
                  <a:t>נוכל לאמוד את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ע"י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שונות המדגם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שונות המדגם היא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סטטיסטי</a:t>
                </a:r>
                <a:r>
                  <a:rPr lang="he-IL" dirty="0" smtClean="0"/>
                  <a:t> של המדגם, ולכן משתנה מקרי עם התפלגות</a:t>
                </a:r>
              </a:p>
              <a:p>
                <a:r>
                  <a:rPr lang="he-IL" dirty="0"/>
                  <a:t>ניתן להוכיח: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/>
              </a:p>
              <a:p>
                <a:pPr marL="0" indent="0">
                  <a:buNone/>
                </a:pPr>
                <a:r>
                  <a:rPr lang="he-IL" dirty="0">
                    <a:sym typeface="Wingdings" panose="05000000000000000000" pitchFamily="2" charset="2"/>
                  </a:rPr>
                  <a:t> </a:t>
                </a:r>
                <a:r>
                  <a:rPr lang="he-IL" dirty="0"/>
                  <a:t>שונות המדגם היא </a:t>
                </a:r>
                <a:r>
                  <a:rPr lang="he-IL" dirty="0">
                    <a:solidFill>
                      <a:srgbClr val="0033CC"/>
                    </a:solidFill>
                  </a:rPr>
                  <a:t>אומד חסר הטיה</a:t>
                </a:r>
                <a:r>
                  <a:rPr lang="he-IL" dirty="0"/>
                  <a:t> לשונות </a:t>
                </a:r>
                <a:r>
                  <a:rPr lang="he-IL" dirty="0" err="1"/>
                  <a:t>האוכלוסיה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9731" y="1791964"/>
                <a:ext cx="10515600" cy="4378130"/>
              </a:xfrm>
              <a:blipFill>
                <a:blip r:embed="rId2"/>
                <a:stretch>
                  <a:fillRect t="-1671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544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סוגי שונות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4505996"/>
          </a:xfrm>
        </p:spPr>
        <p:txBody>
          <a:bodyPr>
            <a:normAutofit fontScale="92500" lnSpcReduction="10000"/>
          </a:bodyPr>
          <a:lstStyle/>
          <a:p>
            <a:r>
              <a:rPr lang="he-IL" dirty="0" smtClean="0">
                <a:solidFill>
                  <a:srgbClr val="0033CC"/>
                </a:solidFill>
              </a:rPr>
              <a:t>שונות </a:t>
            </a:r>
            <a:r>
              <a:rPr lang="he-IL" dirty="0" err="1" smtClean="0">
                <a:solidFill>
                  <a:srgbClr val="0033CC"/>
                </a:solidFill>
              </a:rPr>
              <a:t>האוכלוסיה</a:t>
            </a:r>
            <a:r>
              <a:rPr lang="he-IL" dirty="0" smtClean="0"/>
              <a:t> (</a:t>
            </a:r>
            <a:r>
              <a:rPr lang="en-US" dirty="0" smtClean="0"/>
              <a:t>population variance</a:t>
            </a:r>
            <a:r>
              <a:rPr lang="he-IL" dirty="0" smtClean="0"/>
              <a:t>)</a:t>
            </a:r>
          </a:p>
          <a:p>
            <a:pPr lvl="1"/>
            <a:r>
              <a:rPr lang="he-IL" dirty="0" smtClean="0"/>
              <a:t>מניחים כי התפלגות התכונה </a:t>
            </a:r>
            <a:r>
              <a:rPr lang="he-IL" dirty="0" err="1" smtClean="0"/>
              <a:t>באוכלוסיה</a:t>
            </a:r>
            <a:r>
              <a:rPr lang="he-IL" dirty="0" smtClean="0"/>
              <a:t> היא משתנה מקרי</a:t>
            </a:r>
          </a:p>
          <a:p>
            <a:pPr lvl="1"/>
            <a:r>
              <a:rPr lang="he-IL" dirty="0" smtClean="0"/>
              <a:t>השונות היא פרמטר של ההתפלגות, יש לה ערך קבוע ולפעמים לא ידוע</a:t>
            </a:r>
          </a:p>
          <a:p>
            <a:endParaRPr lang="he-IL" dirty="0" smtClean="0"/>
          </a:p>
          <a:p>
            <a:r>
              <a:rPr lang="he-IL" dirty="0" smtClean="0">
                <a:solidFill>
                  <a:srgbClr val="0033CC"/>
                </a:solidFill>
              </a:rPr>
              <a:t>שונות ממוצע המדגם</a:t>
            </a:r>
            <a:r>
              <a:rPr lang="he-IL" dirty="0" smtClean="0"/>
              <a:t> (</a:t>
            </a:r>
            <a:r>
              <a:rPr lang="en-US" dirty="0" smtClean="0"/>
              <a:t>the variance of the sample mean</a:t>
            </a:r>
            <a:r>
              <a:rPr lang="he-IL" dirty="0" smtClean="0"/>
              <a:t>)</a:t>
            </a:r>
          </a:p>
          <a:p>
            <a:pPr lvl="1"/>
            <a:r>
              <a:rPr lang="he-IL" dirty="0" smtClean="0"/>
              <a:t>ממוצע המדגם בד"כ יקבל ערך שונה בכל מדגם, ולכן הוא גם משתנה מקרי</a:t>
            </a:r>
          </a:p>
          <a:p>
            <a:pPr lvl="1"/>
            <a:r>
              <a:rPr lang="he-IL" dirty="0" smtClean="0"/>
              <a:t>כמו כל משתנה מקרי, יש לו התפלגות עם שונות מסוימת</a:t>
            </a:r>
          </a:p>
          <a:p>
            <a:endParaRPr lang="he-IL" dirty="0" smtClean="0"/>
          </a:p>
          <a:p>
            <a:r>
              <a:rPr lang="he-IL" dirty="0" smtClean="0">
                <a:solidFill>
                  <a:srgbClr val="0033CC"/>
                </a:solidFill>
              </a:rPr>
              <a:t>שונות המדגם</a:t>
            </a:r>
            <a:r>
              <a:rPr lang="he-IL" dirty="0" smtClean="0"/>
              <a:t> (</a:t>
            </a:r>
            <a:r>
              <a:rPr lang="en-US" dirty="0" smtClean="0"/>
              <a:t>sample variance</a:t>
            </a:r>
            <a:r>
              <a:rPr lang="he-IL" dirty="0" smtClean="0"/>
              <a:t>)</a:t>
            </a:r>
          </a:p>
          <a:p>
            <a:pPr lvl="1"/>
            <a:r>
              <a:rPr lang="he-IL" dirty="0" smtClean="0"/>
              <a:t>מתוך המדגם אפשר לחשב סטטיסטי נוסף שהוא שונות המדגם</a:t>
            </a:r>
          </a:p>
          <a:p>
            <a:pPr lvl="1"/>
            <a:r>
              <a:rPr lang="he-IL" dirty="0" smtClean="0"/>
              <a:t>גם שונות המדגם יכולה לקבל ערך שונה בכל מדגם, ולכן היא משתנה מקרי</a:t>
            </a:r>
          </a:p>
          <a:p>
            <a:pPr lvl="1"/>
            <a:r>
              <a:rPr lang="he-IL" dirty="0" smtClean="0"/>
              <a:t>התוחלת של שונות המדגם (על פני כל המדגמים האפשריים) שווה לשונות </a:t>
            </a:r>
            <a:r>
              <a:rPr lang="he-IL" dirty="0" err="1" smtClean="0"/>
              <a:t>באוכלוסיה</a:t>
            </a:r>
            <a:endParaRPr lang="he-IL" dirty="0" smtClean="0"/>
          </a:p>
          <a:p>
            <a:pPr lvl="1"/>
            <a:r>
              <a:rPr lang="he-IL" dirty="0" smtClean="0"/>
              <a:t>לכן שונות המדגם היא אומד חסר הטיה לשונות </a:t>
            </a:r>
            <a:r>
              <a:rPr lang="he-IL" dirty="0" err="1" smtClean="0"/>
              <a:t>האוכלוסיה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88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חזרה על אמידה</a:t>
            </a:r>
          </a:p>
          <a:p>
            <a:pPr lvl="1"/>
            <a:r>
              <a:rPr lang="he-IL" dirty="0" smtClean="0"/>
              <a:t>מבוא ואמידת התוחלת</a:t>
            </a:r>
            <a:endParaRPr lang="he-IL" dirty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רווח סמך ואמידת הפרופורציה</a:t>
            </a:r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46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אמידה נקודתית לעומת רווח סמך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3989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he-IL" dirty="0" smtClean="0"/>
              <a:t>עבור כל מדגם, נקבל ערך </a:t>
            </a:r>
            <a:r>
              <a:rPr lang="he-IL" dirty="0" smtClean="0">
                <a:solidFill>
                  <a:srgbClr val="0033CC"/>
                </a:solidFill>
              </a:rPr>
              <a:t>כלשהו</a:t>
            </a:r>
            <a:r>
              <a:rPr lang="he-IL" dirty="0" smtClean="0"/>
              <a:t> של האומד: נקרא </a:t>
            </a:r>
            <a:r>
              <a:rPr lang="he-IL" dirty="0" smtClean="0">
                <a:solidFill>
                  <a:srgbClr val="0033CC"/>
                </a:solidFill>
              </a:rPr>
              <a:t>אמידה נקודתית</a:t>
            </a:r>
            <a:r>
              <a:rPr lang="he-IL" dirty="0" smtClean="0"/>
              <a:t> (</a:t>
            </a:r>
            <a:r>
              <a:rPr lang="en-US" dirty="0" smtClean="0"/>
              <a:t>point estimate</a:t>
            </a:r>
            <a:r>
              <a:rPr lang="he-IL" dirty="0" smtClean="0"/>
              <a:t>)</a:t>
            </a:r>
          </a:p>
          <a:p>
            <a:endParaRPr lang="he-IL" dirty="0" smtClean="0"/>
          </a:p>
          <a:p>
            <a:r>
              <a:rPr lang="he-IL" dirty="0" smtClean="0"/>
              <a:t>אך יש לזכור כי האומד הוא </a:t>
            </a:r>
            <a:r>
              <a:rPr lang="he-IL" b="1" dirty="0" smtClean="0"/>
              <a:t>משתנה מקרי</a:t>
            </a:r>
            <a:r>
              <a:rPr lang="he-IL" dirty="0" smtClean="0"/>
              <a:t>: ערכו ישתנה בין מדגמים</a:t>
            </a:r>
            <a:endParaRPr lang="he-IL" dirty="0"/>
          </a:p>
          <a:p>
            <a:r>
              <a:rPr lang="he-IL" dirty="0" smtClean="0"/>
              <a:t>אך מה התועלת של ערך בודד כאשר איננו יודעים את ערך הפרמטר </a:t>
            </a:r>
            <a:r>
              <a:rPr lang="he-IL" dirty="0" err="1" smtClean="0"/>
              <a:t>האמיתי</a:t>
            </a:r>
            <a:r>
              <a:rPr lang="he-IL" dirty="0" smtClean="0"/>
              <a:t>?</a:t>
            </a:r>
          </a:p>
          <a:p>
            <a:r>
              <a:rPr lang="he-IL" dirty="0" smtClean="0"/>
              <a:t>האם נוכל לדווח שהערך </a:t>
            </a:r>
            <a:r>
              <a:rPr lang="he-IL" dirty="0" err="1" smtClean="0"/>
              <a:t>האמיתי</a:t>
            </a:r>
            <a:r>
              <a:rPr lang="he-IL" dirty="0" smtClean="0"/>
              <a:t> נמצא "ככל הנראה" בתוך </a:t>
            </a:r>
            <a:r>
              <a:rPr lang="he-IL" dirty="0" smtClean="0">
                <a:solidFill>
                  <a:srgbClr val="0033CC"/>
                </a:solidFill>
              </a:rPr>
              <a:t>תחום ערכים </a:t>
            </a:r>
            <a:r>
              <a:rPr lang="he-IL" dirty="0" smtClean="0"/>
              <a:t>מסוים?</a:t>
            </a:r>
          </a:p>
          <a:p>
            <a:endParaRPr lang="he-IL" dirty="0"/>
          </a:p>
          <a:p>
            <a:r>
              <a:rPr lang="he-IL" dirty="0"/>
              <a:t>נרצה למצוא שיטה, שאם </a:t>
            </a:r>
            <a:r>
              <a:rPr lang="he-IL" dirty="0" err="1"/>
              <a:t>ינתנו</a:t>
            </a:r>
            <a:r>
              <a:rPr lang="he-IL" dirty="0"/>
              <a:t> לה האומד וסטטיסטים נוספים של המדגם, השיטה תחזיר </a:t>
            </a:r>
            <a:r>
              <a:rPr lang="he-IL" dirty="0">
                <a:solidFill>
                  <a:srgbClr val="0033CC"/>
                </a:solidFill>
              </a:rPr>
              <a:t>תחום ערכים </a:t>
            </a:r>
            <a:r>
              <a:rPr lang="he-IL" dirty="0"/>
              <a:t>בו הפרמטר </a:t>
            </a:r>
            <a:r>
              <a:rPr lang="he-IL" dirty="0" err="1"/>
              <a:t>האמיתי</a:t>
            </a:r>
            <a:r>
              <a:rPr lang="he-IL" dirty="0"/>
              <a:t> ימצא </a:t>
            </a:r>
            <a:r>
              <a:rPr lang="he-IL" dirty="0">
                <a:solidFill>
                  <a:srgbClr val="0033CC"/>
                </a:solidFill>
              </a:rPr>
              <a:t>בהסתברות 95%</a:t>
            </a:r>
          </a:p>
          <a:p>
            <a:endParaRPr lang="he-IL" dirty="0"/>
          </a:p>
          <a:p>
            <a:r>
              <a:rPr lang="he-IL" dirty="0"/>
              <a:t>תחום הערכים שיתקבל נקרא </a:t>
            </a:r>
            <a:r>
              <a:rPr lang="he-IL" dirty="0">
                <a:solidFill>
                  <a:srgbClr val="0033CC"/>
                </a:solidFill>
              </a:rPr>
              <a:t>רווח סמך</a:t>
            </a:r>
            <a:r>
              <a:rPr lang="he-IL" dirty="0"/>
              <a:t> </a:t>
            </a:r>
            <a:r>
              <a:rPr lang="he-IL" dirty="0" smtClean="0"/>
              <a:t>(</a:t>
            </a:r>
            <a:r>
              <a:rPr lang="en-US" dirty="0" smtClean="0"/>
              <a:t>confidence interval</a:t>
            </a:r>
            <a:r>
              <a:rPr lang="he-IL" dirty="0" smtClean="0"/>
              <a:t>) של </a:t>
            </a:r>
            <a:r>
              <a:rPr lang="he-IL" dirty="0"/>
              <a:t>95</a:t>
            </a:r>
            <a:r>
              <a:rPr lang="he-IL" dirty="0" smtClean="0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95378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 סמך לתוחלת </a:t>
            </a:r>
            <a:r>
              <a:rPr lang="he-IL" dirty="0" err="1" smtClean="0"/>
              <a:t>באוכלוסיה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נניח כי אנו מעוניינים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לאמוד את התוחלת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</a:t>
                </a:r>
                <a:r>
                  <a:rPr lang="he-IL" dirty="0" smtClean="0"/>
                  <a:t>של תכונה כלשהי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 err="1" smtClean="0"/>
                  <a:t>באוכלוסיה</a:t>
                </a:r>
                <a:endParaRPr lang="he-IL" dirty="0" smtClean="0"/>
              </a:p>
              <a:p>
                <a:pPr lvl="1"/>
                <a:r>
                  <a:rPr lang="he-IL" dirty="0" smtClean="0">
                    <a:solidFill>
                      <a:schemeClr val="tx1"/>
                    </a:solidFill>
                  </a:rPr>
                  <a:t>נניח כי משפט הגבול המרכזי מתקיים והשונות ידועה</a:t>
                </a:r>
                <a:endParaRPr lang="he-IL" dirty="0"/>
              </a:p>
              <a:p>
                <a:r>
                  <a:rPr lang="he-IL" dirty="0" smtClean="0"/>
                  <a:t>נרצה למצוא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סטטיסטים</a:t>
                </a:r>
                <a:r>
                  <a:rPr lang="he-IL" dirty="0" smtClean="0"/>
                  <a:t> של המדגם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 כך ש-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95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ניתן להוכיח: התחום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  <m:f>
                          <m:f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r>
                  <a:rPr lang="he-IL" dirty="0" smtClean="0"/>
                  <a:t> מכיל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בהסתברות </a:t>
                </a:r>
                <a:r>
                  <a:rPr lang="en-US" dirty="0" smtClean="0"/>
                  <a:t>0.95</a:t>
                </a:r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דוגמא: רוצים </a:t>
                </a:r>
                <a:r>
                  <a:rPr lang="he-IL" dirty="0"/>
                  <a:t>לאמוד משקל לידה </a:t>
                </a:r>
                <a:r>
                  <a:rPr lang="he-IL" dirty="0" err="1"/>
                  <a:t>באוכלוסיה</a:t>
                </a:r>
                <a:r>
                  <a:rPr lang="he-IL" dirty="0"/>
                  <a:t> </a:t>
                </a:r>
                <a:r>
                  <a:rPr lang="he-IL" dirty="0" smtClean="0"/>
                  <a:t>מסוימת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500</m:t>
                    </m:r>
                  </m:oMath>
                </a14:m>
                <a:r>
                  <a:rPr lang="he-IL" dirty="0" smtClean="0"/>
                  <a:t> גרם)</a:t>
                </a:r>
                <a:endParaRPr lang="he-IL" dirty="0"/>
              </a:p>
              <a:p>
                <a:r>
                  <a:rPr lang="he-IL" dirty="0" smtClean="0"/>
                  <a:t>במדגם </a:t>
                </a:r>
                <a:r>
                  <a:rPr lang="he-IL" dirty="0"/>
                  <a:t>של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he-IL" dirty="0"/>
                  <a:t> לידות, ממוצע המשקל היה 2800 גרם</a:t>
                </a:r>
              </a:p>
              <a:p>
                <a:endParaRPr lang="en-US" dirty="0"/>
              </a:p>
              <a:p>
                <a:r>
                  <a:rPr lang="he-IL" dirty="0"/>
                  <a:t>רווח הסמך הוא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96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500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100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2800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98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=[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2702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2898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 b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025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רוחב רווח הסמך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752037"/>
            <a:ext cx="10515600" cy="3196943"/>
          </a:xfrm>
        </p:spPr>
        <p:txBody>
          <a:bodyPr/>
          <a:lstStyle/>
          <a:p>
            <a:r>
              <a:rPr lang="he-IL" dirty="0" smtClean="0"/>
              <a:t>אם רווח הסמך רחב מדי, לא למדנו מספיק על הפרמטר</a:t>
            </a:r>
          </a:p>
          <a:p>
            <a:endParaRPr lang="he-IL" dirty="0" smtClean="0"/>
          </a:p>
          <a:p>
            <a:r>
              <a:rPr lang="he-IL" dirty="0" smtClean="0"/>
              <a:t>דוגמא: אם רווח הסמך למשקל לידה יצא </a:t>
            </a:r>
            <a:r>
              <a:rPr lang="en-US" dirty="0" smtClean="0"/>
              <a:t>[500,5500]</a:t>
            </a:r>
            <a:r>
              <a:rPr lang="he-IL" dirty="0" smtClean="0"/>
              <a:t> גרם: אין מידע שימושי</a:t>
            </a:r>
          </a:p>
          <a:p>
            <a:endParaRPr lang="he-IL" dirty="0" smtClean="0"/>
          </a:p>
          <a:p>
            <a:r>
              <a:rPr lang="he-IL" dirty="0" smtClean="0"/>
              <a:t>לכן תמיד ננסה למצוא את </a:t>
            </a:r>
            <a:r>
              <a:rPr lang="he-IL" dirty="0" smtClean="0">
                <a:solidFill>
                  <a:srgbClr val="0070C0"/>
                </a:solidFill>
              </a:rPr>
              <a:t>הרווח הצר ביותר האפשרי</a:t>
            </a:r>
          </a:p>
          <a:p>
            <a:r>
              <a:rPr lang="he-IL" dirty="0" smtClean="0"/>
              <a:t>רווח </a:t>
            </a:r>
            <a:r>
              <a:rPr lang="he-IL" dirty="0"/>
              <a:t>הסמך יותר צר (יותר טוב</a:t>
            </a:r>
            <a:r>
              <a:rPr lang="he-IL" dirty="0" smtClean="0"/>
              <a:t>) ככל </a:t>
            </a:r>
            <a:r>
              <a:rPr lang="he-IL" dirty="0" smtClean="0">
                <a:solidFill>
                  <a:srgbClr val="0033CC"/>
                </a:solidFill>
              </a:rPr>
              <a:t>שהמדגם גדל</a:t>
            </a:r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479391" y="5631322"/>
            <a:ext cx="4208016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864960" y="5400489"/>
            <a:ext cx="1630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ערך הפרמטר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215422" y="4948980"/>
                <a:ext cx="2823099" cy="5040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95</m:t>
                    </m:r>
                  </m:oMath>
                </a14:m>
                <a:r>
                  <a:rPr lang="he-IL" sz="2400" dirty="0" smtClean="0">
                    <a:solidFill>
                      <a:schemeClr val="tx1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%</a:t>
                </a:r>
                <a:endParaRPr lang="en-US" sz="2400" dirty="0">
                  <a:solidFill>
                    <a:schemeClr val="tx1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422" y="4948980"/>
                <a:ext cx="2823099" cy="504000"/>
              </a:xfrm>
              <a:prstGeom prst="rect">
                <a:avLst/>
              </a:prstGeom>
              <a:blipFill>
                <a:blip r:embed="rId2"/>
                <a:stretch>
                  <a:fillRect t="-4819" b="-228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228296" y="5681714"/>
                <a:ext cx="4664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</m:ba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296" y="5681714"/>
                <a:ext cx="466473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>
            <a:off x="1171732" y="4838330"/>
            <a:ext cx="282309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815618" y="3927706"/>
                <a:ext cx="1291827" cy="8552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.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96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5618" y="3927706"/>
                <a:ext cx="1291827" cy="8552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676498" y="6046577"/>
            <a:ext cx="1778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1488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רווחי סמך בכיסוי אחר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134400" y="5723057"/>
            <a:ext cx="8877670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189623" y="5492224"/>
            <a:ext cx="1630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ערך הפרמטר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05255" y="5040715"/>
            <a:ext cx="2823099" cy="50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8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90%</a:t>
            </a:r>
            <a:endParaRPr lang="en-US" sz="28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284804" y="5773449"/>
                <a:ext cx="4664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</m:ba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804" y="5773449"/>
                <a:ext cx="466473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3533577" y="3933700"/>
            <a:ext cx="4166455" cy="50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95%</a:t>
            </a:r>
            <a:endParaRPr lang="en-US" sz="28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87628" y="2812275"/>
            <a:ext cx="7512143" cy="50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99%</a:t>
            </a:r>
            <a:endParaRPr lang="en-US" sz="28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161565" y="4930065"/>
            <a:ext cx="282309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569500" y="4493655"/>
                <a:ext cx="1774909" cy="465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64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</m:e>
                      </m:ra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9500" y="4493655"/>
                <a:ext cx="1774909" cy="465769"/>
              </a:xfrm>
              <a:prstGeom prst="rect">
                <a:avLst/>
              </a:prstGeom>
              <a:blipFill>
                <a:blip r:embed="rId3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>
            <a:off x="3489887" y="3805541"/>
            <a:ext cx="4166455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69500" y="3369131"/>
                <a:ext cx="1774909" cy="465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</m:e>
                      </m:ra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9500" y="3369131"/>
                <a:ext cx="1774909" cy="465769"/>
              </a:xfrm>
              <a:prstGeom prst="rect">
                <a:avLst/>
              </a:prstGeom>
              <a:blipFill>
                <a:blip r:embed="rId4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>
            <a:off x="1887628" y="2670186"/>
            <a:ext cx="7512143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596395" y="2233776"/>
                <a:ext cx="1774909" cy="465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</m:e>
                      </m:ra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395" y="2233776"/>
                <a:ext cx="1774909" cy="465769"/>
              </a:xfrm>
              <a:prstGeom prst="rect">
                <a:avLst/>
              </a:prstGeom>
              <a:blipFill>
                <a:blip r:embed="rId5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4733006" y="6138312"/>
            <a:ext cx="1778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5304" y="1438275"/>
            <a:ext cx="9910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ההסתברות של רווח הסמך להכיל את הפרמטר נקראת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רמת הסמך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או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הכיסוי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(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coverage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0403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מדוע אחוז כיסוי גבוה מרחיב את הרווח?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91990" y="1546593"/>
                <a:ext cx="10515600" cy="4351338"/>
              </a:xfrm>
            </p:spPr>
            <p:txBody>
              <a:bodyPr>
                <a:normAutofit fontScale="92500"/>
              </a:bodyPr>
              <a:lstStyle/>
              <a:p>
                <a:r>
                  <a:rPr lang="he-IL" dirty="0" smtClean="0"/>
                  <a:t>אם אנו רוצים ודאות גבוהה שרווח הסמך מכיל את הפרמטר, אנחנו צריכים שרווח הסמך יהיה רחב</a:t>
                </a:r>
              </a:p>
              <a:p>
                <a:pPr lvl="1"/>
                <a:r>
                  <a:rPr lang="he-IL" dirty="0" smtClean="0"/>
                  <a:t>למשל, ברור כי ערך הפרמטר ימצא בוודאות של 100% בתחום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כלומר אנו לוקחים בחשבון גם מקרים נדירים בהם ממוצע המדגם מקבל ערך חריג יחסית</a:t>
                </a:r>
              </a:p>
              <a:p>
                <a:r>
                  <a:rPr lang="he-IL" dirty="0" smtClean="0"/>
                  <a:t>אם אנחנו מעוניינים ברווח סמך צר (כלומר מידע שימושי יותר על הפרמטר), נאלץ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להתפשר</a:t>
                </a:r>
                <a:r>
                  <a:rPr lang="he-IL" dirty="0" smtClean="0"/>
                  <a:t> על כך שאין מדובר בוודאות גמורה שהפרמטר נמצא בתוך הרווח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יש כאן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פשרה</a:t>
                </a:r>
                <a:r>
                  <a:rPr lang="he-IL" dirty="0" smtClean="0"/>
                  <a:t> בין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מידת הביטחון</a:t>
                </a:r>
                <a:r>
                  <a:rPr lang="he-IL" dirty="0" smtClean="0"/>
                  <a:t> (אחוז הכיסוי) לבין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השימושיות</a:t>
                </a:r>
                <a:r>
                  <a:rPr lang="he-IL" dirty="0" smtClean="0"/>
                  <a:t> של הרווח (הרוחב שלו)</a:t>
                </a:r>
              </a:p>
              <a:p>
                <a:r>
                  <a:rPr lang="he-IL" dirty="0" smtClean="0"/>
                  <a:t>הערך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המקובל</a:t>
                </a:r>
                <a:r>
                  <a:rPr lang="he-IL" dirty="0" smtClean="0"/>
                  <a:t> במדעים ביו-רפואיים הוא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95%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כמובן, אם נגדיל את המדגם, נוכל להקטין את הרווח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ללא פגיעה באחוז הכיסוי</a:t>
                </a:r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1990" y="1546593"/>
                <a:ext cx="10515600" cy="4351338"/>
              </a:xfrm>
              <a:blipFill>
                <a:blip r:embed="rId2"/>
                <a:stretch>
                  <a:fillRect t="-1681" r="-754" b="-9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263368" y="5775191"/>
            <a:ext cx="4208016" cy="0"/>
          </a:xfrm>
          <a:prstGeom prst="line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974236" y="5872831"/>
            <a:ext cx="1630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ערך הפרמטר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9399" y="5092849"/>
            <a:ext cx="2823099" cy="50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9</a:t>
            </a:r>
            <a:r>
              <a:rPr lang="en-US" sz="2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5</a:t>
            </a:r>
            <a:r>
              <a:rPr lang="he-IL" sz="2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%</a:t>
            </a:r>
            <a:endParaRPr lang="en-US" sz="24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012273" y="5825583"/>
                <a:ext cx="4664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</m:bar>
                    </m:oMath>
                  </m:oMathPara>
                </a14:m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273" y="5825583"/>
                <a:ext cx="466473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>
            <a:off x="955709" y="4982199"/>
            <a:ext cx="2823099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363644" y="4545789"/>
                <a:ext cx="1774909" cy="465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96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</m:e>
                      </m:ra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3644" y="4545789"/>
                <a:ext cx="1774909" cy="465769"/>
              </a:xfrm>
              <a:prstGeom prst="rect">
                <a:avLst/>
              </a:prstGeom>
              <a:blipFill>
                <a:blip r:embed="rId4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460475" y="6190446"/>
            <a:ext cx="1778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ממוצע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6377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 הסמך במדגמים עוקבים</a:t>
            </a:r>
            <a:endParaRPr lang="en-US" dirty="0"/>
          </a:p>
        </p:txBody>
      </p:sp>
      <p:sp>
        <p:nvSpPr>
          <p:cNvPr id="286" name="Line 4"/>
          <p:cNvSpPr>
            <a:spLocks noChangeShapeType="1"/>
          </p:cNvSpPr>
          <p:nvPr/>
        </p:nvSpPr>
        <p:spPr bwMode="auto">
          <a:xfrm>
            <a:off x="2032887" y="1571441"/>
            <a:ext cx="0" cy="46085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" name="Line 5"/>
          <p:cNvSpPr>
            <a:spLocks noChangeShapeType="1"/>
          </p:cNvSpPr>
          <p:nvPr/>
        </p:nvSpPr>
        <p:spPr bwMode="auto">
          <a:xfrm>
            <a:off x="2032887" y="4020954"/>
            <a:ext cx="5544201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8" name="Text Box 6"/>
          <p:cNvSpPr txBox="1">
            <a:spLocks noChangeArrowheads="1"/>
          </p:cNvSpPr>
          <p:nvPr/>
        </p:nvSpPr>
        <p:spPr bwMode="auto">
          <a:xfrm>
            <a:off x="7399335" y="4133111"/>
            <a:ext cx="13681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en-US" sz="2800" dirty="0" smtClean="0">
                <a:solidFill>
                  <a:schemeClr val="tx2"/>
                </a:solidFill>
                <a:cs typeface="David" panose="020E0502060401010101" pitchFamily="34" charset="-79"/>
              </a:rPr>
              <a:t>מדגמים</a:t>
            </a:r>
            <a:endParaRPr lang="en-US" altLang="en-US" sz="2800" dirty="0">
              <a:solidFill>
                <a:schemeClr val="tx2"/>
              </a:solidFill>
              <a:cs typeface="David" panose="020E0502060401010101" pitchFamily="34" charset="-79"/>
            </a:endParaRPr>
          </a:p>
        </p:txBody>
      </p:sp>
      <p:sp>
        <p:nvSpPr>
          <p:cNvPr id="289" name="Text Box 7"/>
          <p:cNvSpPr txBox="1">
            <a:spLocks noChangeArrowheads="1"/>
          </p:cNvSpPr>
          <p:nvPr/>
        </p:nvSpPr>
        <p:spPr bwMode="auto">
          <a:xfrm rot="16200000">
            <a:off x="-59652" y="3751407"/>
            <a:ext cx="26661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en-US" sz="2800" dirty="0">
                <a:solidFill>
                  <a:schemeClr val="tx2"/>
                </a:solidFill>
                <a:cs typeface="David" panose="020E0502060401010101" pitchFamily="34" charset="-79"/>
              </a:rPr>
              <a:t>רווחי סמך לתוחלת</a:t>
            </a:r>
            <a:endParaRPr lang="en-US" altLang="en-US" sz="2800" dirty="0">
              <a:solidFill>
                <a:schemeClr val="tx2"/>
              </a:solidFill>
              <a:cs typeface="David" panose="020E0502060401010101" pitchFamily="34" charset="-79"/>
            </a:endParaRPr>
          </a:p>
        </p:txBody>
      </p:sp>
      <p:grpSp>
        <p:nvGrpSpPr>
          <p:cNvPr id="290" name="Group 14"/>
          <p:cNvGrpSpPr>
            <a:grpSpLocks/>
          </p:cNvGrpSpPr>
          <p:nvPr/>
        </p:nvGrpSpPr>
        <p:grpSpPr bwMode="auto">
          <a:xfrm>
            <a:off x="2488499" y="3228791"/>
            <a:ext cx="111125" cy="1008063"/>
            <a:chOff x="1080" y="1616"/>
            <a:chExt cx="70" cy="635"/>
          </a:xfrm>
        </p:grpSpPr>
        <p:sp>
          <p:nvSpPr>
            <p:cNvPr id="291" name="Line 8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2" name="Line 9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3" name="Oval 10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4" name="Line 12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5" name="Line 13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6" name="Group 15"/>
          <p:cNvGrpSpPr>
            <a:grpSpLocks/>
          </p:cNvGrpSpPr>
          <p:nvPr/>
        </p:nvGrpSpPr>
        <p:grpSpPr bwMode="auto">
          <a:xfrm>
            <a:off x="2712732" y="3444691"/>
            <a:ext cx="111125" cy="1008063"/>
            <a:chOff x="1080" y="1616"/>
            <a:chExt cx="70" cy="635"/>
          </a:xfrm>
        </p:grpSpPr>
        <p:sp>
          <p:nvSpPr>
            <p:cNvPr id="297" name="Line 16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" name="Line 17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9" name="Oval 18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0" name="Line 19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1" name="Line 20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2" name="Group 21"/>
          <p:cNvGrpSpPr>
            <a:grpSpLocks/>
          </p:cNvGrpSpPr>
          <p:nvPr/>
        </p:nvGrpSpPr>
        <p:grpSpPr bwMode="auto">
          <a:xfrm>
            <a:off x="2936965" y="3084329"/>
            <a:ext cx="111125" cy="1008062"/>
            <a:chOff x="1080" y="1616"/>
            <a:chExt cx="70" cy="635"/>
          </a:xfrm>
        </p:grpSpPr>
        <p:sp>
          <p:nvSpPr>
            <p:cNvPr id="303" name="Line 22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4" name="Line 23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5" name="Oval 24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6" name="Line 25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" name="Line 26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8" name="Group 27"/>
          <p:cNvGrpSpPr>
            <a:grpSpLocks/>
          </p:cNvGrpSpPr>
          <p:nvPr/>
        </p:nvGrpSpPr>
        <p:grpSpPr bwMode="auto">
          <a:xfrm>
            <a:off x="3161198" y="3660591"/>
            <a:ext cx="111125" cy="1008063"/>
            <a:chOff x="1080" y="1616"/>
            <a:chExt cx="70" cy="635"/>
          </a:xfrm>
        </p:grpSpPr>
        <p:sp>
          <p:nvSpPr>
            <p:cNvPr id="309" name="Line 28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" name="Line 29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" name="Oval 30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12" name="Line 31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3" name="Line 32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0" name="Group 39"/>
          <p:cNvGrpSpPr>
            <a:grpSpLocks/>
          </p:cNvGrpSpPr>
          <p:nvPr/>
        </p:nvGrpSpPr>
        <p:grpSpPr bwMode="auto">
          <a:xfrm>
            <a:off x="3385431" y="3805054"/>
            <a:ext cx="111125" cy="1008062"/>
            <a:chOff x="1080" y="1616"/>
            <a:chExt cx="70" cy="635"/>
          </a:xfrm>
        </p:grpSpPr>
        <p:sp>
          <p:nvSpPr>
            <p:cNvPr id="321" name="Line 40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" name="Line 41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3" name="Oval 42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4" name="Line 43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5" name="Line 44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6" name="Group 45"/>
          <p:cNvGrpSpPr>
            <a:grpSpLocks/>
          </p:cNvGrpSpPr>
          <p:nvPr/>
        </p:nvGrpSpPr>
        <p:grpSpPr bwMode="auto">
          <a:xfrm>
            <a:off x="3609664" y="3587566"/>
            <a:ext cx="111125" cy="1008063"/>
            <a:chOff x="1080" y="1616"/>
            <a:chExt cx="70" cy="635"/>
          </a:xfrm>
        </p:grpSpPr>
        <p:sp>
          <p:nvSpPr>
            <p:cNvPr id="327" name="Line 46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" name="Line 47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9" name="Oval 48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0" name="Line 49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1" name="Line 50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2" name="Group 51"/>
          <p:cNvGrpSpPr>
            <a:grpSpLocks/>
          </p:cNvGrpSpPr>
          <p:nvPr/>
        </p:nvGrpSpPr>
        <p:grpSpPr bwMode="auto">
          <a:xfrm>
            <a:off x="3833897" y="3155766"/>
            <a:ext cx="111125" cy="1008063"/>
            <a:chOff x="1080" y="1616"/>
            <a:chExt cx="70" cy="635"/>
          </a:xfrm>
        </p:grpSpPr>
        <p:sp>
          <p:nvSpPr>
            <p:cNvPr id="333" name="Line 52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4" name="Line 53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5" name="Oval 54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36" name="Line 55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" name="Line 56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338" name="AutoShape 57"/>
          <p:cNvCxnSpPr>
            <a:cxnSpLocks noChangeShapeType="1"/>
          </p:cNvCxnSpPr>
          <p:nvPr/>
        </p:nvCxnSpPr>
        <p:spPr bwMode="auto">
          <a:xfrm rot="16200000" flipV="1">
            <a:off x="2218441" y="2836494"/>
            <a:ext cx="638544" cy="1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0066FF"/>
            </a:solidFill>
            <a:miter lim="800000"/>
            <a:headEnd type="arrow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39" name="Object 59"/>
          <p:cNvGraphicFramePr>
            <a:graphicFrameLocks noChangeAspect="1"/>
          </p:cNvGraphicFramePr>
          <p:nvPr>
            <p:extLst/>
          </p:nvPr>
        </p:nvGraphicFramePr>
        <p:xfrm>
          <a:off x="3593399" y="2631891"/>
          <a:ext cx="91440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1" name="Equation" r:id="rId3" imgW="438364" imgH="657546" progId="Equation.DSMT4">
                  <p:embed/>
                </p:oleObj>
              </mc:Choice>
              <mc:Fallback>
                <p:oleObj name="Equation" r:id="rId3" imgW="438364" imgH="657546" progId="Equation.DSMT4">
                  <p:embed/>
                  <p:pic>
                    <p:nvPicPr>
                      <p:cNvPr id="339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3399" y="2631891"/>
                        <a:ext cx="914400" cy="180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0" name="Text Box 60"/>
          <p:cNvSpPr txBox="1">
            <a:spLocks noChangeArrowheads="1"/>
          </p:cNvSpPr>
          <p:nvPr/>
        </p:nvSpPr>
        <p:spPr bwMode="auto">
          <a:xfrm>
            <a:off x="2185291" y="2036398"/>
            <a:ext cx="12795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en-US" sz="2400" dirty="0">
                <a:cs typeface="David" panose="020E0502060401010101" pitchFamily="34" charset="-79"/>
              </a:rPr>
              <a:t>גבול עליון</a:t>
            </a:r>
            <a:endParaRPr lang="en-US" altLang="en-US" sz="2400" dirty="0">
              <a:cs typeface="David" panose="020E0502060401010101" pitchFamily="34" charset="-79"/>
            </a:endParaRPr>
          </a:p>
        </p:txBody>
      </p:sp>
      <p:sp>
        <p:nvSpPr>
          <p:cNvPr id="341" name="Text Box 61"/>
          <p:cNvSpPr txBox="1">
            <a:spLocks noChangeArrowheads="1"/>
          </p:cNvSpPr>
          <p:nvPr/>
        </p:nvSpPr>
        <p:spPr bwMode="auto">
          <a:xfrm>
            <a:off x="2122396" y="5029695"/>
            <a:ext cx="14430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en-US" sz="2400" dirty="0">
                <a:cs typeface="David" panose="020E0502060401010101" pitchFamily="34" charset="-79"/>
              </a:rPr>
              <a:t>גבול תחתון</a:t>
            </a:r>
            <a:endParaRPr lang="en-US" altLang="en-US" sz="2400" dirty="0">
              <a:cs typeface="David" panose="020E0502060401010101" pitchFamily="34" charset="-79"/>
            </a:endParaRPr>
          </a:p>
        </p:txBody>
      </p:sp>
      <p:cxnSp>
        <p:nvCxnSpPr>
          <p:cNvPr id="342" name="AutoShape 63"/>
          <p:cNvCxnSpPr>
            <a:cxnSpLocks noChangeShapeType="1"/>
          </p:cNvCxnSpPr>
          <p:nvPr/>
        </p:nvCxnSpPr>
        <p:spPr bwMode="auto">
          <a:xfrm rot="5400000">
            <a:off x="2200030" y="4644386"/>
            <a:ext cx="673779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0066FF"/>
            </a:solidFill>
            <a:miter lim="800000"/>
            <a:headEnd type="arrow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43" name="Group 64"/>
          <p:cNvGrpSpPr>
            <a:grpSpLocks/>
          </p:cNvGrpSpPr>
          <p:nvPr/>
        </p:nvGrpSpPr>
        <p:grpSpPr bwMode="auto">
          <a:xfrm>
            <a:off x="4058130" y="3371666"/>
            <a:ext cx="111125" cy="1008063"/>
            <a:chOff x="1080" y="1616"/>
            <a:chExt cx="70" cy="635"/>
          </a:xfrm>
        </p:grpSpPr>
        <p:sp>
          <p:nvSpPr>
            <p:cNvPr id="344" name="Line 65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5" name="Line 66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6" name="Oval 67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7" name="Line 68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" name="Line 69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9" name="Group 70"/>
          <p:cNvGrpSpPr>
            <a:grpSpLocks/>
          </p:cNvGrpSpPr>
          <p:nvPr/>
        </p:nvGrpSpPr>
        <p:grpSpPr bwMode="auto">
          <a:xfrm>
            <a:off x="4282363" y="3587566"/>
            <a:ext cx="111125" cy="1008063"/>
            <a:chOff x="1080" y="1616"/>
            <a:chExt cx="70" cy="635"/>
          </a:xfrm>
        </p:grpSpPr>
        <p:sp>
          <p:nvSpPr>
            <p:cNvPr id="350" name="Line 71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1" name="Line 72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2" name="Oval 73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3" name="Line 74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4" name="Line 75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5" name="Group 76"/>
          <p:cNvGrpSpPr>
            <a:grpSpLocks/>
          </p:cNvGrpSpPr>
          <p:nvPr/>
        </p:nvGrpSpPr>
        <p:grpSpPr bwMode="auto">
          <a:xfrm>
            <a:off x="4506596" y="3803466"/>
            <a:ext cx="111125" cy="1008063"/>
            <a:chOff x="1080" y="1616"/>
            <a:chExt cx="70" cy="635"/>
          </a:xfrm>
        </p:grpSpPr>
        <p:sp>
          <p:nvSpPr>
            <p:cNvPr id="356" name="Line 77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7" name="Line 78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" name="Oval 79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59" name="Line 80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0" name="Line 81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1" name="Group 82"/>
          <p:cNvGrpSpPr>
            <a:grpSpLocks/>
          </p:cNvGrpSpPr>
          <p:nvPr/>
        </p:nvGrpSpPr>
        <p:grpSpPr bwMode="auto">
          <a:xfrm>
            <a:off x="4730829" y="3444691"/>
            <a:ext cx="111125" cy="1008063"/>
            <a:chOff x="1080" y="1616"/>
            <a:chExt cx="70" cy="635"/>
          </a:xfrm>
        </p:grpSpPr>
        <p:sp>
          <p:nvSpPr>
            <p:cNvPr id="362" name="Line 83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3" name="Line 84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4" name="Oval 85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65" name="Line 86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6" name="Line 87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7" name="Group 88"/>
          <p:cNvGrpSpPr>
            <a:grpSpLocks/>
          </p:cNvGrpSpPr>
          <p:nvPr/>
        </p:nvGrpSpPr>
        <p:grpSpPr bwMode="auto">
          <a:xfrm>
            <a:off x="4955062" y="3371666"/>
            <a:ext cx="111125" cy="1008063"/>
            <a:chOff x="1080" y="1616"/>
            <a:chExt cx="70" cy="635"/>
          </a:xfrm>
        </p:grpSpPr>
        <p:sp>
          <p:nvSpPr>
            <p:cNvPr id="368" name="Line 89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9" name="Line 90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0" name="Oval 91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1" name="Line 92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2" name="Line 93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3" name="Group 94"/>
          <p:cNvGrpSpPr>
            <a:grpSpLocks/>
          </p:cNvGrpSpPr>
          <p:nvPr/>
        </p:nvGrpSpPr>
        <p:grpSpPr bwMode="auto">
          <a:xfrm>
            <a:off x="5179295" y="3876491"/>
            <a:ext cx="111125" cy="1008063"/>
            <a:chOff x="1080" y="1616"/>
            <a:chExt cx="70" cy="635"/>
          </a:xfrm>
        </p:grpSpPr>
        <p:sp>
          <p:nvSpPr>
            <p:cNvPr id="374" name="Line 95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5" name="Line 96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6" name="Oval 97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7" name="Line 98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8" name="Line 99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9" name="Group 100"/>
          <p:cNvGrpSpPr>
            <a:grpSpLocks/>
          </p:cNvGrpSpPr>
          <p:nvPr/>
        </p:nvGrpSpPr>
        <p:grpSpPr bwMode="auto">
          <a:xfrm>
            <a:off x="5403528" y="3805054"/>
            <a:ext cx="111125" cy="1008062"/>
            <a:chOff x="1080" y="1616"/>
            <a:chExt cx="70" cy="635"/>
          </a:xfrm>
        </p:grpSpPr>
        <p:sp>
          <p:nvSpPr>
            <p:cNvPr id="380" name="Line 101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1" name="Line 102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2" name="Oval 103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3" name="Line 104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4" name="Line 105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5" name="Group 106"/>
          <p:cNvGrpSpPr>
            <a:grpSpLocks/>
          </p:cNvGrpSpPr>
          <p:nvPr/>
        </p:nvGrpSpPr>
        <p:grpSpPr bwMode="auto">
          <a:xfrm>
            <a:off x="5627761" y="3155766"/>
            <a:ext cx="111125" cy="1008063"/>
            <a:chOff x="1080" y="1616"/>
            <a:chExt cx="70" cy="635"/>
          </a:xfrm>
        </p:grpSpPr>
        <p:sp>
          <p:nvSpPr>
            <p:cNvPr id="386" name="Line 107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7" name="Line 108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8" name="Oval 109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" name="Line 110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" name="Line 111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1" name="Text Box 112"/>
              <p:cNvSpPr txBox="1">
                <a:spLocks noChangeArrowheads="1"/>
              </p:cNvSpPr>
              <p:nvPr/>
            </p:nvSpPr>
            <p:spPr bwMode="auto">
              <a:xfrm>
                <a:off x="1625568" y="3707936"/>
                <a:ext cx="274434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r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altLang="en-US" sz="2800" dirty="0"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391" name="Text 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25568" y="3707936"/>
                <a:ext cx="274434" cy="523220"/>
              </a:xfrm>
              <a:prstGeom prst="rect">
                <a:avLst/>
              </a:prstGeom>
              <a:blipFill>
                <a:blip r:embed="rId5"/>
                <a:stretch>
                  <a:fillRect r="-22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2" name="Group 113"/>
          <p:cNvGrpSpPr>
            <a:grpSpLocks/>
          </p:cNvGrpSpPr>
          <p:nvPr/>
        </p:nvGrpSpPr>
        <p:grpSpPr bwMode="auto">
          <a:xfrm>
            <a:off x="5851994" y="3371666"/>
            <a:ext cx="111125" cy="1008063"/>
            <a:chOff x="1080" y="1616"/>
            <a:chExt cx="70" cy="635"/>
          </a:xfrm>
        </p:grpSpPr>
        <p:sp>
          <p:nvSpPr>
            <p:cNvPr id="393" name="Line 114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4" name="Line 115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5" name="Oval 116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96" name="Line 117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7" name="Line 118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8" name="Group 119"/>
          <p:cNvGrpSpPr>
            <a:grpSpLocks/>
          </p:cNvGrpSpPr>
          <p:nvPr/>
        </p:nvGrpSpPr>
        <p:grpSpPr bwMode="auto">
          <a:xfrm>
            <a:off x="6076227" y="3587566"/>
            <a:ext cx="111125" cy="1008063"/>
            <a:chOff x="1080" y="1616"/>
            <a:chExt cx="70" cy="635"/>
          </a:xfrm>
        </p:grpSpPr>
        <p:sp>
          <p:nvSpPr>
            <p:cNvPr id="399" name="Line 120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" name="Line 121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1" name="Oval 122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02" name="Line 123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3" name="Line 124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4" name="Group 125"/>
          <p:cNvGrpSpPr>
            <a:grpSpLocks/>
          </p:cNvGrpSpPr>
          <p:nvPr/>
        </p:nvGrpSpPr>
        <p:grpSpPr bwMode="auto">
          <a:xfrm>
            <a:off x="6300460" y="4155145"/>
            <a:ext cx="111125" cy="1008063"/>
            <a:chOff x="1080" y="1616"/>
            <a:chExt cx="70" cy="635"/>
          </a:xfrm>
        </p:grpSpPr>
        <p:sp>
          <p:nvSpPr>
            <p:cNvPr id="405" name="Line 126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38100">
              <a:solidFill>
                <a:srgbClr val="82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" name="Line 127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38100">
              <a:solidFill>
                <a:srgbClr val="82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7" name="Oval 128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8200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08" name="Line 129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38100">
              <a:solidFill>
                <a:srgbClr val="82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" name="Line 130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38100">
              <a:solidFill>
                <a:srgbClr val="82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0" name="Group 131"/>
          <p:cNvGrpSpPr>
            <a:grpSpLocks/>
          </p:cNvGrpSpPr>
          <p:nvPr/>
        </p:nvGrpSpPr>
        <p:grpSpPr bwMode="auto">
          <a:xfrm>
            <a:off x="6524693" y="3947929"/>
            <a:ext cx="111125" cy="1008062"/>
            <a:chOff x="1080" y="1616"/>
            <a:chExt cx="70" cy="635"/>
          </a:xfrm>
        </p:grpSpPr>
        <p:sp>
          <p:nvSpPr>
            <p:cNvPr id="411" name="Line 132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" name="Line 133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" name="Oval 134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14" name="Line 135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" name="Line 136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6" name="Group 137"/>
          <p:cNvGrpSpPr>
            <a:grpSpLocks/>
          </p:cNvGrpSpPr>
          <p:nvPr/>
        </p:nvGrpSpPr>
        <p:grpSpPr bwMode="auto">
          <a:xfrm>
            <a:off x="6748926" y="3173979"/>
            <a:ext cx="111125" cy="1008062"/>
            <a:chOff x="1080" y="1616"/>
            <a:chExt cx="70" cy="635"/>
          </a:xfrm>
        </p:grpSpPr>
        <p:sp>
          <p:nvSpPr>
            <p:cNvPr id="417" name="Line 138"/>
            <p:cNvSpPr>
              <a:spLocks noChangeShapeType="1"/>
            </p:cNvSpPr>
            <p:nvPr/>
          </p:nvSpPr>
          <p:spPr bwMode="auto">
            <a:xfrm flipV="1">
              <a:off x="1111" y="1616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8" name="Line 139"/>
            <p:cNvSpPr>
              <a:spLocks noChangeShapeType="1"/>
            </p:cNvSpPr>
            <p:nvPr/>
          </p:nvSpPr>
          <p:spPr bwMode="auto">
            <a:xfrm flipV="1">
              <a:off x="1111" y="1933"/>
              <a:ext cx="0" cy="31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" name="Oval 140"/>
            <p:cNvSpPr>
              <a:spLocks noChangeArrowheads="1"/>
            </p:cNvSpPr>
            <p:nvPr/>
          </p:nvSpPr>
          <p:spPr bwMode="auto">
            <a:xfrm flipV="1">
              <a:off x="1090" y="1908"/>
              <a:ext cx="45" cy="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20" name="Line 141"/>
            <p:cNvSpPr>
              <a:spLocks noChangeShapeType="1"/>
            </p:cNvSpPr>
            <p:nvPr/>
          </p:nvSpPr>
          <p:spPr bwMode="auto">
            <a:xfrm>
              <a:off x="1082" y="2251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" name="Line 142"/>
            <p:cNvSpPr>
              <a:spLocks noChangeShapeType="1"/>
            </p:cNvSpPr>
            <p:nvPr/>
          </p:nvSpPr>
          <p:spPr bwMode="auto">
            <a:xfrm>
              <a:off x="1080" y="1616"/>
              <a:ext cx="6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3" name="Text Box 148"/>
          <p:cNvSpPr txBox="1">
            <a:spLocks noChangeArrowheads="1"/>
          </p:cNvSpPr>
          <p:nvPr/>
        </p:nvSpPr>
        <p:spPr bwMode="auto">
          <a:xfrm>
            <a:off x="7011229" y="2460259"/>
            <a:ext cx="17780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en-US" sz="2400" dirty="0">
                <a:cs typeface="David" panose="020E0502060401010101" pitchFamily="34" charset="-79"/>
              </a:rPr>
              <a:t>ממוצע המדגם</a:t>
            </a:r>
            <a:endParaRPr lang="en-US" altLang="en-US" sz="2400" dirty="0">
              <a:cs typeface="David" panose="020E0502060401010101" pitchFamily="34" charset="-79"/>
            </a:endParaRPr>
          </a:p>
        </p:txBody>
      </p:sp>
      <p:cxnSp>
        <p:nvCxnSpPr>
          <p:cNvPr id="425" name="Straight Arrow Connector 424"/>
          <p:cNvCxnSpPr/>
          <p:nvPr/>
        </p:nvCxnSpPr>
        <p:spPr>
          <a:xfrm flipH="1" flipV="1">
            <a:off x="6406424" y="5271723"/>
            <a:ext cx="411163" cy="55694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0" name="Straight Arrow Connector 429"/>
          <p:cNvCxnSpPr/>
          <p:nvPr/>
        </p:nvCxnSpPr>
        <p:spPr>
          <a:xfrm flipH="1">
            <a:off x="6867215" y="2889329"/>
            <a:ext cx="691944" cy="760710"/>
          </a:xfrm>
          <a:prstGeom prst="straightConnector1">
            <a:avLst/>
          </a:prstGeom>
          <a:ln w="28575">
            <a:solidFill>
              <a:srgbClr val="00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9274096" y="3090704"/>
                <a:ext cx="1799723" cy="7914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96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4096" y="3090704"/>
                <a:ext cx="1799723" cy="7914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725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" grpId="0"/>
      <p:bldP spid="341" grpId="0"/>
      <p:bldP spid="4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אמידת הפרופורציה </a:t>
            </a:r>
            <a:r>
              <a:rPr lang="he-IL" dirty="0" err="1" smtClean="0"/>
              <a:t>באוכלוסיה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01798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כי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לאחוז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של הפרטים תכונה מסוימת</a:t>
                </a:r>
              </a:p>
              <a:p>
                <a:r>
                  <a:rPr lang="he-IL" dirty="0" smtClean="0"/>
                  <a:t>נוכל לאמוד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ע"י אחוז הפרטים במדגם בעלי התכונה,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/>
                  <a:t>נסמן ב-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את </a:t>
                </a:r>
                <a:r>
                  <a:rPr lang="he-IL" dirty="0">
                    <a:solidFill>
                      <a:srgbClr val="0033CC"/>
                    </a:solidFill>
                  </a:rPr>
                  <a:t>מספר</a:t>
                </a:r>
                <a:r>
                  <a:rPr lang="he-IL" dirty="0"/>
                  <a:t> </a:t>
                </a:r>
                <a:r>
                  <a:rPr lang="he-IL" dirty="0" smtClean="0"/>
                  <a:t>הפרטים במדגם עם התכונה</a:t>
                </a:r>
                <a:endParaRPr lang="he-IL" dirty="0"/>
              </a:p>
              <a:p>
                <a:r>
                  <a:rPr lang="he-IL" dirty="0">
                    <a:sym typeface="Wingdings" panose="05000000000000000000" pitchFamily="2" charset="2"/>
                  </a:rPr>
                  <a:t>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הוא מ"מ בינומי עם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err="1"/>
                  <a:t>נסיונות</a:t>
                </a:r>
                <a:r>
                  <a:rPr lang="he-IL" dirty="0"/>
                  <a:t> וסיכוי הצלחה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dirty="0"/>
              </a:p>
              <a:p>
                <a:r>
                  <a:rPr lang="he-IL" dirty="0">
                    <a:sym typeface="Wingdings" panose="05000000000000000000" pitchFamily="2" charset="2"/>
                  </a:rPr>
                  <a:t>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>
                    <a:sym typeface="Wingdings" panose="05000000000000000000" pitchFamily="2" charset="2"/>
                  </a:rPr>
                  <a:t> </a:t>
                </a:r>
                <a:r>
                  <a:rPr lang="he-IL" dirty="0" smtClean="0"/>
                  <a:t>הפרופורציה </a:t>
                </a:r>
                <a:r>
                  <a:rPr lang="he-IL" dirty="0"/>
                  <a:t>במדגם היא: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מהם התכונות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 smtClean="0"/>
                  <a:t>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01798"/>
                <a:ext cx="10515600" cy="4351338"/>
              </a:xfrm>
              <a:blipFill>
                <a:blip r:embed="rId2"/>
                <a:stretch>
                  <a:fillRect t="-1681" r="-870" b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955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התפלגות הפרופורציה במדגם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התוחלת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  (כלומר,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 smtClean="0"/>
                  <a:t> אומד </a:t>
                </a:r>
                <a:r>
                  <a:rPr lang="he-IL" b="1" dirty="0" smtClean="0"/>
                  <a:t>חסר הטיה</a:t>
                </a:r>
                <a:r>
                  <a:rPr lang="he-IL" dirty="0" smtClean="0"/>
                  <a:t>)</a:t>
                </a: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השונות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Var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b="0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סטיית התקן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std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ba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he-IL" dirty="0" smtClean="0"/>
              </a:p>
              <a:p>
                <a:r>
                  <a:rPr lang="he-IL" dirty="0" smtClean="0"/>
                  <a:t>במדגם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גדול, ל-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>
                    <a:solidFill>
                      <a:schemeClr val="tx1"/>
                    </a:solidFill>
                  </a:rPr>
                  <a:t> תהיה התפלגות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נורמלית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70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31" y="3786931"/>
            <a:ext cx="5157164" cy="21829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864890" y="5578899"/>
                <a:ext cx="2764409" cy="434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הפרופורציה במדגם,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bar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</m:e>
                    </m:bar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890" y="5578899"/>
                <a:ext cx="2764409" cy="434414"/>
              </a:xfrm>
              <a:prstGeom prst="rect">
                <a:avLst/>
              </a:prstGeom>
              <a:blipFill>
                <a:blip r:embed="rId4"/>
                <a:stretch>
                  <a:fillRect r="-2203" b="-253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17168" y="3325266"/>
            <a:ext cx="1249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982713" y="3951034"/>
            <a:ext cx="0" cy="1861108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721575" y="5785864"/>
                <a:ext cx="5222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𝑝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1575" y="5785864"/>
                <a:ext cx="522275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>
            <a:off x="2296913" y="5036884"/>
            <a:ext cx="1371600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126543" y="2524734"/>
                <a:ext cx="3083940" cy="1026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סטיית התקן של הפרופורציה במדגם,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𝑝</m:t>
                                </m:r>
                              </m:e>
                            </m:d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6543" y="2524734"/>
                <a:ext cx="3083940" cy="1026435"/>
              </a:xfrm>
              <a:prstGeom prst="rect">
                <a:avLst/>
              </a:prstGeom>
              <a:blipFill>
                <a:blip r:embed="rId6"/>
                <a:stretch>
                  <a:fillRect t="-3550" r="-1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>
            <a:off x="3163156" y="3583494"/>
            <a:ext cx="713519" cy="1303487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81383" y="5962670"/>
            <a:ext cx="1351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הפרופורציה </a:t>
            </a:r>
            <a:r>
              <a:rPr lang="he-IL" sz="2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באוכלוסיה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990725" y="6056758"/>
            <a:ext cx="730850" cy="40459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12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רווח סמך לפרופורציה </a:t>
            </a:r>
            <a:r>
              <a:rPr lang="he-IL" dirty="0" err="1" smtClean="0"/>
              <a:t>באוכלוסיה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כמו עבור התוחלת, הפרופורציה במדגם,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</m:oMath>
                </a14:m>
                <a:r>
                  <a:rPr lang="he-IL" dirty="0" smtClean="0"/>
                  <a:t>, מהווה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אומדן נקודתי</a:t>
                </a:r>
              </a:p>
              <a:p>
                <a:r>
                  <a:rPr lang="he-IL" dirty="0" smtClean="0"/>
                  <a:t>האומדן הנקודתי לא משקף את האקראיות של המדגם ואת אי-הודאות ביחס לאומדן</a:t>
                </a: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רווח סמך</a:t>
                </a:r>
                <a:r>
                  <a:rPr lang="he-IL" dirty="0"/>
                  <a:t> </a:t>
                </a:r>
                <a:r>
                  <a:rPr lang="he-IL" dirty="0" smtClean="0"/>
                  <a:t>של </a:t>
                </a:r>
                <a:r>
                  <a:rPr lang="he-IL" dirty="0"/>
                  <a:t>95% לפרופורציה </a:t>
                </a:r>
                <a:r>
                  <a:rPr lang="he-IL" dirty="0" err="1"/>
                  <a:t>באוכלוסיה</a:t>
                </a:r>
                <a:r>
                  <a:rPr lang="he-IL" dirty="0"/>
                  <a:t> הוא</a:t>
                </a:r>
                <a:r>
                  <a:rPr lang="he-IL" sz="2000" dirty="0" smtClean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he-IL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ba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  <m:rad>
                          <m:radPr>
                            <m:degHide m:val="on"/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d>
                              </m:num>
                              <m:den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rad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  </m:t>
                        </m:r>
                        <m:bar>
                          <m:barPr>
                            <m:pos m:val="top"/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ba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  <m:rad>
                          <m:radPr>
                            <m:degHide m:val="on"/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d>
                              </m:num>
                              <m:den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rad>
                      </m:e>
                    </m:d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מכיוון שאנחנו לא יודעים 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, נחליף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באומד הנקודתי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bar>
                  </m:oMath>
                </a14:m>
                <a:endParaRPr lang="he-IL" b="0" dirty="0" smtClean="0"/>
              </a:p>
              <a:p>
                <a:r>
                  <a:rPr lang="he-IL" dirty="0" smtClean="0"/>
                  <a:t>רווח הסמך יהיה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ba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96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bar>
                              <m:barPr>
                                <m:pos m:val="top"/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ba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bar>
                              </m:e>
                            </m:d>
                          </m:num>
                          <m:den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he-IL" dirty="0"/>
              </a:p>
              <a:p>
                <a:r>
                  <a:rPr lang="he-IL" dirty="0" smtClean="0"/>
                  <a:t>ההסתברות </a:t>
                </a:r>
                <a:r>
                  <a:rPr lang="he-IL" dirty="0"/>
                  <a:t>ש-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/>
                  <a:t> נמצא בתוך רווח הסמך היא </a:t>
                </a:r>
                <a:r>
                  <a:rPr lang="he-IL" b="1" dirty="0" smtClean="0"/>
                  <a:t>בקירוב</a:t>
                </a:r>
                <a:r>
                  <a:rPr lang="he-IL" dirty="0" smtClean="0"/>
                  <a:t> </a:t>
                </a:r>
                <a:r>
                  <a:rPr lang="he-IL" dirty="0"/>
                  <a:t>95</a:t>
                </a:r>
                <a:r>
                  <a:rPr lang="he-IL" dirty="0" smtClean="0"/>
                  <a:t>%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980" r="-812" b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355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אומד נראות </a:t>
            </a:r>
            <a:r>
              <a:rPr lang="he-IL" dirty="0" err="1" smtClean="0"/>
              <a:t>מירבית</a:t>
            </a:r>
            <a:endParaRPr lang="he-IL" dirty="0" smtClean="0"/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הגדרת האומד</a:t>
            </a:r>
          </a:p>
          <a:p>
            <a:pPr lvl="1"/>
            <a:r>
              <a:rPr lang="he-IL" dirty="0" smtClean="0"/>
              <a:t>תכונות</a:t>
            </a:r>
          </a:p>
          <a:p>
            <a:pPr lvl="1"/>
            <a:r>
              <a:rPr lang="he-IL" dirty="0"/>
              <a:t>אמידה </a:t>
            </a:r>
            <a:r>
              <a:rPr lang="he-IL" dirty="0" err="1"/>
              <a:t>בייסיאנית</a:t>
            </a:r>
            <a:endParaRPr lang="he-IL" dirty="0"/>
          </a:p>
          <a:p>
            <a:pPr lvl="1"/>
            <a:r>
              <a:rPr lang="he-IL" dirty="0"/>
              <a:t>בדיקת השערות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17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ניסוח כללי של </a:t>
            </a:r>
            <a:r>
              <a:rPr lang="he-IL" dirty="0" err="1" smtClean="0"/>
              <a:t>בעית</a:t>
            </a:r>
            <a:r>
              <a:rPr lang="he-IL" dirty="0" smtClean="0"/>
              <a:t> האמידה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פרמטר</a:t>
                </a:r>
                <a:r>
                  <a:rPr lang="he-IL" dirty="0" smtClean="0"/>
                  <a:t> של </a:t>
                </a:r>
                <a:r>
                  <a:rPr lang="he-IL" dirty="0" err="1" smtClean="0"/>
                  <a:t>האוכלוסיה</a:t>
                </a:r>
                <a:r>
                  <a:rPr lang="he-IL" dirty="0" smtClean="0"/>
                  <a:t> שאנו רוצים לאמוד מסומן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יכול להיות סקלר (ערך יחיד) או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וקטור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</m:oMath>
                </a14:m>
                <a:r>
                  <a:rPr lang="he-IL" dirty="0" smtClean="0"/>
                  <a:t>, אם אנחנו רוצים לאמוד יותר מפרמטר אחד</a:t>
                </a:r>
              </a:p>
              <a:p>
                <a:pPr lvl="1"/>
                <a:r>
                  <a:rPr lang="he-IL" dirty="0" smtClean="0"/>
                  <a:t>למשל, אם רוצים לאמוד גם את התוחלת וגם את השונות</a:t>
                </a: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האומד</a:t>
                </a:r>
                <a:r>
                  <a:rPr lang="he-IL" dirty="0" smtClean="0"/>
                  <a:t> מסומן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he-IL" dirty="0" smtClean="0"/>
                  <a:t> (קוראים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-כובע,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 smtClean="0"/>
                  <a:t>-hat</a:t>
                </a:r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האומד הוא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סטטיסטי</a:t>
                </a:r>
                <a:r>
                  <a:rPr lang="he-IL" dirty="0" smtClean="0"/>
                  <a:t> של המדגם, כלומר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i="1" dirty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 dirty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i="1" dirty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למשל, אם הפרמטר הוא התוחלת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) והאומד הוא ממוצע המדגם: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045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תכונות האומד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6275" y="180657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האומד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he-IL" dirty="0" smtClean="0"/>
                  <a:t> הוא משתנה מקרי עם התפלגות (התפלגות הדגימה)</a:t>
                </a:r>
              </a:p>
              <a:p>
                <a:r>
                  <a:rPr lang="he-IL" b="1" dirty="0" smtClean="0"/>
                  <a:t>ההטיה</a:t>
                </a:r>
                <a:r>
                  <a:rPr lang="he-IL" dirty="0" smtClean="0"/>
                  <a:t> של האומד היא: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he-IL" dirty="0" smtClean="0"/>
              </a:p>
              <a:p>
                <a:r>
                  <a:rPr lang="he-IL" b="1" dirty="0" smtClean="0"/>
                  <a:t>השונות</a:t>
                </a:r>
                <a:r>
                  <a:rPr lang="he-IL" dirty="0" smtClean="0"/>
                  <a:t> של האומד היא: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כרגיל, נרצה למצוא אומד חסר הטיה ושונות מינימלית</a:t>
                </a:r>
              </a:p>
              <a:p>
                <a:endParaRPr lang="he-IL" dirty="0"/>
              </a:p>
              <a:p>
                <a:r>
                  <a:rPr lang="he-IL" dirty="0" smtClean="0"/>
                  <a:t>האם ישנה שיטה כללית לבחירת האומד?</a:t>
                </a:r>
              </a:p>
              <a:p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6275" y="1806573"/>
                <a:ext cx="10515600" cy="4351338"/>
              </a:xfrm>
              <a:blipFill>
                <a:blip r:embed="rId2"/>
                <a:stretch>
                  <a:fillRect t="-154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695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נִרְאוּת (</a:t>
            </a:r>
            <a:r>
              <a:rPr lang="en-US" dirty="0" smtClean="0"/>
              <a:t>likelihood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03976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הנראות היא </a:t>
                </a:r>
                <a:r>
                  <a:rPr lang="he-IL" dirty="0" smtClean="0">
                    <a:solidFill>
                      <a:srgbClr val="500000"/>
                    </a:solidFill>
                  </a:rPr>
                  <a:t>ההסתברות לקבל את הנתונים עבור ערך נתון של הפרמטר</a:t>
                </a:r>
                <a:endParaRPr lang="en-US" dirty="0" smtClean="0">
                  <a:solidFill>
                    <a:srgbClr val="50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תזכורת: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היא </a:t>
                </a:r>
                <a:r>
                  <a:rPr lang="he-IL" b="1" dirty="0" smtClean="0"/>
                  <a:t>ההסתברות המותנית </a:t>
                </a:r>
                <a:r>
                  <a:rPr lang="he-IL" dirty="0" smtClean="0"/>
                  <a:t>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יקרה </a:t>
                </a:r>
                <a:r>
                  <a:rPr lang="he-IL" b="1" dirty="0" smtClean="0"/>
                  <a:t>בהינתן</a:t>
                </a:r>
                <a:r>
                  <a:rPr lang="he-IL" dirty="0" smtClean="0"/>
                  <a:t>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קרה</a:t>
                </a:r>
              </a:p>
              <a:p>
                <a:endParaRPr lang="he-IL" dirty="0"/>
              </a:p>
              <a:p>
                <a:r>
                  <a:rPr lang="he-IL" dirty="0" smtClean="0"/>
                  <a:t>כדי לחשב את הנראות, מניחים שהערך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ידוע, ושואלים מה ההסתברות של הנתונים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נשים </a:t>
                </a:r>
                <a:r>
                  <a:rPr lang="he-IL" dirty="0"/>
                  <a:t>לב כי אנו מתייחסים לנראות כפונקציה של הפרמטר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(הנתונים הם קבועים, מכיוון שהם כבר נצפו)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03976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337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אומד נראות </a:t>
            </a:r>
            <a:r>
              <a:rPr lang="he-IL" dirty="0" err="1" smtClean="0"/>
              <a:t>מירבית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37301"/>
                <a:ext cx="10515600" cy="4351338"/>
              </a:xfrm>
            </p:spPr>
            <p:txBody>
              <a:bodyPr>
                <a:normAutofit fontScale="92500"/>
              </a:bodyPr>
              <a:lstStyle/>
              <a:p>
                <a:r>
                  <a:rPr lang="he-IL" dirty="0" smtClean="0"/>
                  <a:t>הנראות היא </a:t>
                </a:r>
                <a:r>
                  <a:rPr lang="he-IL" dirty="0" smtClean="0">
                    <a:solidFill>
                      <a:srgbClr val="500000"/>
                    </a:solidFill>
                  </a:rPr>
                  <a:t>ההסתברות לקבל את הנתונים עבור ערך נתון של הפרמטר</a:t>
                </a:r>
                <a:endParaRPr lang="en-US" dirty="0" smtClean="0">
                  <a:solidFill>
                    <a:srgbClr val="50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אומד הנראות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המירבית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dirty="0" smtClean="0"/>
                  <a:t>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כך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he-IL" dirty="0" smtClean="0"/>
                  <a:t> מקסימלי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Maximum likelihood estimator (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MLE</a:t>
                </a:r>
                <a:r>
                  <a:rPr lang="en-US" dirty="0" smtClean="0"/>
                  <a:t>)</a:t>
                </a:r>
                <a:endParaRPr lang="he-IL" dirty="0" smtClean="0"/>
              </a:p>
              <a:p>
                <a:r>
                  <a:rPr lang="he-IL" dirty="0" smtClean="0"/>
                  <a:t>מסומן: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אינטואיציה: האומד יהיה ערך הפרמטר עבורו ההסתברות לקבל את הנתונים היא הגבוהה ביותר</a:t>
                </a:r>
              </a:p>
              <a:p>
                <a:r>
                  <a:rPr lang="he-IL" dirty="0" smtClean="0"/>
                  <a:t>כלומר האומד המתאים ביותר לנתונים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37301"/>
                <a:ext cx="10515600" cy="4351338"/>
              </a:xfrm>
              <a:blipFill>
                <a:blip r:embed="rId2"/>
                <a:stretch>
                  <a:fillRect t="-1681" r="-754" b="-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873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לאומד נראות </a:t>
            </a:r>
            <a:r>
              <a:rPr lang="he-IL" dirty="0" err="1" smtClean="0"/>
              <a:t>מירבית</a:t>
            </a:r>
            <a:r>
              <a:rPr lang="he-IL" dirty="0" smtClean="0"/>
              <a:t> עבור משתנה בדיד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יש שלושה חיידקים ידועים, </a:t>
            </a:r>
            <a:r>
              <a:rPr lang="en-US" dirty="0" smtClean="0"/>
              <a:t>A</a:t>
            </a:r>
            <a:r>
              <a:rPr lang="he-IL" dirty="0" smtClean="0"/>
              <a:t>, </a:t>
            </a:r>
            <a:r>
              <a:rPr lang="en-US" dirty="0" smtClean="0"/>
              <a:t>B</a:t>
            </a:r>
            <a:r>
              <a:rPr lang="he-IL" dirty="0" smtClean="0"/>
              <a:t>, ו- </a:t>
            </a:r>
            <a:r>
              <a:rPr lang="en-US" dirty="0" smtClean="0"/>
              <a:t>C</a:t>
            </a:r>
            <a:endParaRPr lang="he-IL" dirty="0" smtClean="0"/>
          </a:p>
          <a:p>
            <a:r>
              <a:rPr lang="he-IL" dirty="0" smtClean="0"/>
              <a:t>לכל חיידק התפלגות שונה של זמן המחלה</a:t>
            </a:r>
          </a:p>
          <a:p>
            <a:endParaRPr lang="he-IL" dirty="0"/>
          </a:p>
          <a:p>
            <a:r>
              <a:rPr lang="he-IL" dirty="0" smtClean="0"/>
              <a:t>חמישה אנשים שונים לקו במחלה, כל אחד לזמן אחר</a:t>
            </a:r>
          </a:p>
          <a:p>
            <a:r>
              <a:rPr lang="he-IL" dirty="0" smtClean="0"/>
              <a:t>רוצים להסיק באיזה חיידק מדובר</a:t>
            </a:r>
            <a:endParaRPr lang="en-US" dirty="0" smtClean="0"/>
          </a:p>
          <a:p>
            <a:r>
              <a:rPr lang="he-IL" sz="2000" dirty="0" smtClean="0"/>
              <a:t>(מניחים שכולם נדבקו מאותו חיידק)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753717"/>
              </p:ext>
            </p:extLst>
          </p:nvPr>
        </p:nvGraphicFramePr>
        <p:xfrm>
          <a:off x="1108076" y="3309936"/>
          <a:ext cx="4032000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6000">
                  <a:extLst>
                    <a:ext uri="{9D8B030D-6E8A-4147-A177-3AD203B41FA5}">
                      <a16:colId xmlns:a16="http://schemas.microsoft.com/office/drawing/2014/main" val="2318978336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500269438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64406257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89500518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503119945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חיידק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753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C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19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המחלה (ימים)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24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87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4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17306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900926"/>
              </p:ext>
            </p:extLst>
          </p:nvPr>
        </p:nvGraphicFramePr>
        <p:xfrm>
          <a:off x="6172528" y="4681536"/>
          <a:ext cx="5034315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7263">
                  <a:extLst>
                    <a:ext uri="{9D8B030D-6E8A-4147-A177-3AD203B41FA5}">
                      <a16:colId xmlns:a16="http://schemas.microsoft.com/office/drawing/2014/main" val="2642090632"/>
                    </a:ext>
                  </a:extLst>
                </a:gridCol>
                <a:gridCol w="517263">
                  <a:extLst>
                    <a:ext uri="{9D8B030D-6E8A-4147-A177-3AD203B41FA5}">
                      <a16:colId xmlns:a16="http://schemas.microsoft.com/office/drawing/2014/main" val="3866432887"/>
                    </a:ext>
                  </a:extLst>
                </a:gridCol>
                <a:gridCol w="517263">
                  <a:extLst>
                    <a:ext uri="{9D8B030D-6E8A-4147-A177-3AD203B41FA5}">
                      <a16:colId xmlns:a16="http://schemas.microsoft.com/office/drawing/2014/main" val="2318978336"/>
                    </a:ext>
                  </a:extLst>
                </a:gridCol>
                <a:gridCol w="517263">
                  <a:extLst>
                    <a:ext uri="{9D8B030D-6E8A-4147-A177-3AD203B41FA5}">
                      <a16:colId xmlns:a16="http://schemas.microsoft.com/office/drawing/2014/main" val="2500269438"/>
                    </a:ext>
                  </a:extLst>
                </a:gridCol>
                <a:gridCol w="517263">
                  <a:extLst>
                    <a:ext uri="{9D8B030D-6E8A-4147-A177-3AD203B41FA5}">
                      <a16:colId xmlns:a16="http://schemas.microsoft.com/office/drawing/2014/main" val="644062572"/>
                    </a:ext>
                  </a:extLst>
                </a:gridCol>
                <a:gridCol w="2448000">
                  <a:extLst>
                    <a:ext uri="{9D8B030D-6E8A-4147-A177-3AD203B41FA5}">
                      <a16:colId xmlns:a16="http://schemas.microsoft.com/office/drawing/2014/main" val="503119945"/>
                    </a:ext>
                  </a:extLst>
                </a:gridCol>
              </a:tblGrid>
              <a:tr h="392945">
                <a:tc gridSpan="5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חולים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7530554"/>
                  </a:ext>
                </a:extLst>
              </a:tr>
              <a:tr h="392945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193983"/>
                  </a:ext>
                </a:extLst>
              </a:tr>
              <a:tr h="392945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המחלה (ימים)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244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130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1099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את הזהות של החיידק</a:t>
                </a:r>
              </a:p>
              <a:p>
                <a:r>
                  <a:rPr lang="he-IL" dirty="0" smtClean="0"/>
                  <a:t>ל-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שלושה ערכים אפשריים (</a:t>
                </a:r>
                <a:r>
                  <a:rPr lang="en-US" dirty="0" smtClean="0"/>
                  <a:t>A</a:t>
                </a:r>
                <a:r>
                  <a:rPr lang="he-IL" dirty="0" smtClean="0"/>
                  <a:t>, </a:t>
                </a:r>
                <a:r>
                  <a:rPr lang="en-US" dirty="0" smtClean="0"/>
                  <a:t>B</a:t>
                </a:r>
                <a:r>
                  <a:rPr lang="he-IL" dirty="0" smtClean="0"/>
                  <a:t>, או </a:t>
                </a:r>
                <a:r>
                  <a:rPr lang="en-US" dirty="0" smtClean="0"/>
                  <a:t>C</a:t>
                </a:r>
                <a:r>
                  <a:rPr lang="he-IL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/>
                  <a:t>הנתונים הם זמני המחלה: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/>
                  <a:t> הוא זמן המחלה בימים של החולה ה-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נחשב את הנראות של הנתונים עבור הערכים השונים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האומד שלנו יהיה הערך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עבורו הנראות גדולה ביותר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10993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7900475"/>
                  </p:ext>
                </p:extLst>
              </p:nvPr>
            </p:nvGraphicFramePr>
            <p:xfrm>
              <a:off x="757918" y="4606331"/>
              <a:ext cx="5034315" cy="18288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17263">
                      <a:extLst>
                        <a:ext uri="{9D8B030D-6E8A-4147-A177-3AD203B41FA5}">
                          <a16:colId xmlns:a16="http://schemas.microsoft.com/office/drawing/2014/main" val="2642090632"/>
                        </a:ext>
                      </a:extLst>
                    </a:gridCol>
                    <a:gridCol w="517263">
                      <a:extLst>
                        <a:ext uri="{9D8B030D-6E8A-4147-A177-3AD203B41FA5}">
                          <a16:colId xmlns:a16="http://schemas.microsoft.com/office/drawing/2014/main" val="3866432887"/>
                        </a:ext>
                      </a:extLst>
                    </a:gridCol>
                    <a:gridCol w="517263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517263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517263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2448000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373741">
                    <a:tc gridSpan="5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חולים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הנתונים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7928182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המחלה (ימים)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7900475"/>
                  </p:ext>
                </p:extLst>
              </p:nvPr>
            </p:nvGraphicFramePr>
            <p:xfrm>
              <a:off x="757918" y="4606331"/>
              <a:ext cx="5034315" cy="18288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17263">
                      <a:extLst>
                        <a:ext uri="{9D8B030D-6E8A-4147-A177-3AD203B41FA5}">
                          <a16:colId xmlns:a16="http://schemas.microsoft.com/office/drawing/2014/main" val="2642090632"/>
                        </a:ext>
                      </a:extLst>
                    </a:gridCol>
                    <a:gridCol w="517263">
                      <a:extLst>
                        <a:ext uri="{9D8B030D-6E8A-4147-A177-3AD203B41FA5}">
                          <a16:colId xmlns:a16="http://schemas.microsoft.com/office/drawing/2014/main" val="3866432887"/>
                        </a:ext>
                      </a:extLst>
                    </a:gridCol>
                    <a:gridCol w="517263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517263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517263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2448000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457200">
                    <a:tc gridSpan="5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חולים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176" t="-210667" r="-875294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176" t="-210667" r="-775294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1176" t="-210667" r="-675294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1176" t="-210667" r="-575294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01176" t="-210667" r="-475294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הנתונים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792818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המחלה (ימים)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9281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הנראות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86518" y="1569922"/>
                <a:ext cx="5519057" cy="4351338"/>
              </a:xfrm>
            </p:spPr>
            <p:txBody>
              <a:bodyPr/>
              <a:lstStyle/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86518" y="1569922"/>
                <a:ext cx="5519057" cy="4351338"/>
              </a:xfrm>
              <a:blipFill>
                <a:blip r:embed="rId2"/>
                <a:stretch>
                  <a:fillRect l="-1547" t="-15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567345"/>
              </p:ext>
            </p:extLst>
          </p:nvPr>
        </p:nvGraphicFramePr>
        <p:xfrm>
          <a:off x="8293057" y="3745591"/>
          <a:ext cx="2520000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86519">
                  <a:extLst>
                    <a:ext uri="{9D8B030D-6E8A-4147-A177-3AD203B41FA5}">
                      <a16:colId xmlns:a16="http://schemas.microsoft.com/office/drawing/2014/main" val="644062572"/>
                    </a:ext>
                  </a:extLst>
                </a:gridCol>
                <a:gridCol w="525481">
                  <a:extLst>
                    <a:ext uri="{9D8B030D-6E8A-4147-A177-3AD203B41FA5}">
                      <a16:colId xmlns:a16="http://schemas.microsoft.com/office/drawing/2014/main" val="289500518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503119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חיידק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753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19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המחלה (ימים)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24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87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4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17306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160266"/>
              </p:ext>
            </p:extLst>
          </p:nvPr>
        </p:nvGraphicFramePr>
        <p:xfrm>
          <a:off x="1348468" y="5139187"/>
          <a:ext cx="5034315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7263">
                  <a:extLst>
                    <a:ext uri="{9D8B030D-6E8A-4147-A177-3AD203B41FA5}">
                      <a16:colId xmlns:a16="http://schemas.microsoft.com/office/drawing/2014/main" val="2642090632"/>
                    </a:ext>
                  </a:extLst>
                </a:gridCol>
                <a:gridCol w="517263">
                  <a:extLst>
                    <a:ext uri="{9D8B030D-6E8A-4147-A177-3AD203B41FA5}">
                      <a16:colId xmlns:a16="http://schemas.microsoft.com/office/drawing/2014/main" val="3866432887"/>
                    </a:ext>
                  </a:extLst>
                </a:gridCol>
                <a:gridCol w="517263">
                  <a:extLst>
                    <a:ext uri="{9D8B030D-6E8A-4147-A177-3AD203B41FA5}">
                      <a16:colId xmlns:a16="http://schemas.microsoft.com/office/drawing/2014/main" val="2318978336"/>
                    </a:ext>
                  </a:extLst>
                </a:gridCol>
                <a:gridCol w="517263">
                  <a:extLst>
                    <a:ext uri="{9D8B030D-6E8A-4147-A177-3AD203B41FA5}">
                      <a16:colId xmlns:a16="http://schemas.microsoft.com/office/drawing/2014/main" val="2500269438"/>
                    </a:ext>
                  </a:extLst>
                </a:gridCol>
                <a:gridCol w="517263">
                  <a:extLst>
                    <a:ext uri="{9D8B030D-6E8A-4147-A177-3AD203B41FA5}">
                      <a16:colId xmlns:a16="http://schemas.microsoft.com/office/drawing/2014/main" val="644062572"/>
                    </a:ext>
                  </a:extLst>
                </a:gridCol>
                <a:gridCol w="2448000">
                  <a:extLst>
                    <a:ext uri="{9D8B030D-6E8A-4147-A177-3AD203B41FA5}">
                      <a16:colId xmlns:a16="http://schemas.microsoft.com/office/drawing/2014/main" val="503119945"/>
                    </a:ext>
                  </a:extLst>
                </a:gridCol>
              </a:tblGrid>
              <a:tr h="392945">
                <a:tc gridSpan="5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חולים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7530554"/>
                  </a:ext>
                </a:extLst>
              </a:tr>
              <a:tr h="392945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193983"/>
                  </a:ext>
                </a:extLst>
              </a:tr>
              <a:tr h="392945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המחלה (ימים)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2449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613749" y="2486025"/>
            <a:ext cx="4748416" cy="461665"/>
          </a:xfrm>
          <a:prstGeom prst="rect">
            <a:avLst/>
          </a:prstGeom>
          <a:noFill/>
          <a:ln w="12700">
            <a:solidFill>
              <a:srgbClr val="500000"/>
            </a:solidFill>
          </a:ln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השתמשנו בעובדה שהחולים בלתי תלויים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3462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הנראות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86518" y="1569922"/>
                <a:ext cx="5995307" cy="3011603"/>
              </a:xfrm>
            </p:spPr>
            <p:txBody>
              <a:bodyPr/>
              <a:lstStyle/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86518" y="1569922"/>
                <a:ext cx="5995307" cy="3011603"/>
              </a:xfrm>
              <a:blipFill>
                <a:blip r:embed="rId2"/>
                <a:stretch>
                  <a:fillRect l="-1424" t="-2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870113"/>
              </p:ext>
            </p:extLst>
          </p:nvPr>
        </p:nvGraphicFramePr>
        <p:xfrm>
          <a:off x="8293057" y="3745591"/>
          <a:ext cx="2520000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86519">
                  <a:extLst>
                    <a:ext uri="{9D8B030D-6E8A-4147-A177-3AD203B41FA5}">
                      <a16:colId xmlns:a16="http://schemas.microsoft.com/office/drawing/2014/main" val="644062572"/>
                    </a:ext>
                  </a:extLst>
                </a:gridCol>
                <a:gridCol w="525481">
                  <a:extLst>
                    <a:ext uri="{9D8B030D-6E8A-4147-A177-3AD203B41FA5}">
                      <a16:colId xmlns:a16="http://schemas.microsoft.com/office/drawing/2014/main" val="289500518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503119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חיידק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753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19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המחלה (ימים)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24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87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4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17306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160266"/>
              </p:ext>
            </p:extLst>
          </p:nvPr>
        </p:nvGraphicFramePr>
        <p:xfrm>
          <a:off x="1348468" y="5139187"/>
          <a:ext cx="5034315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7263">
                  <a:extLst>
                    <a:ext uri="{9D8B030D-6E8A-4147-A177-3AD203B41FA5}">
                      <a16:colId xmlns:a16="http://schemas.microsoft.com/office/drawing/2014/main" val="2642090632"/>
                    </a:ext>
                  </a:extLst>
                </a:gridCol>
                <a:gridCol w="517263">
                  <a:extLst>
                    <a:ext uri="{9D8B030D-6E8A-4147-A177-3AD203B41FA5}">
                      <a16:colId xmlns:a16="http://schemas.microsoft.com/office/drawing/2014/main" val="3866432887"/>
                    </a:ext>
                  </a:extLst>
                </a:gridCol>
                <a:gridCol w="517263">
                  <a:extLst>
                    <a:ext uri="{9D8B030D-6E8A-4147-A177-3AD203B41FA5}">
                      <a16:colId xmlns:a16="http://schemas.microsoft.com/office/drawing/2014/main" val="2318978336"/>
                    </a:ext>
                  </a:extLst>
                </a:gridCol>
                <a:gridCol w="517263">
                  <a:extLst>
                    <a:ext uri="{9D8B030D-6E8A-4147-A177-3AD203B41FA5}">
                      <a16:colId xmlns:a16="http://schemas.microsoft.com/office/drawing/2014/main" val="2500269438"/>
                    </a:ext>
                  </a:extLst>
                </a:gridCol>
                <a:gridCol w="517263">
                  <a:extLst>
                    <a:ext uri="{9D8B030D-6E8A-4147-A177-3AD203B41FA5}">
                      <a16:colId xmlns:a16="http://schemas.microsoft.com/office/drawing/2014/main" val="644062572"/>
                    </a:ext>
                  </a:extLst>
                </a:gridCol>
                <a:gridCol w="2448000">
                  <a:extLst>
                    <a:ext uri="{9D8B030D-6E8A-4147-A177-3AD203B41FA5}">
                      <a16:colId xmlns:a16="http://schemas.microsoft.com/office/drawing/2014/main" val="503119945"/>
                    </a:ext>
                  </a:extLst>
                </a:gridCol>
              </a:tblGrid>
              <a:tr h="392945">
                <a:tc gridSpan="5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חולים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7530554"/>
                  </a:ext>
                </a:extLst>
              </a:tr>
              <a:tr h="392945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193983"/>
                  </a:ext>
                </a:extLst>
              </a:tr>
              <a:tr h="392945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המחלה (ימים)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244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945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הנראות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86518" y="1569922"/>
                <a:ext cx="5995307" cy="3011603"/>
              </a:xfrm>
            </p:spPr>
            <p:txBody>
              <a:bodyPr/>
              <a:lstStyle/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86518" y="1569922"/>
                <a:ext cx="5995307" cy="3011603"/>
              </a:xfrm>
              <a:blipFill>
                <a:blip r:embed="rId2"/>
                <a:stretch>
                  <a:fillRect l="-1424" t="-2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868162"/>
              </p:ext>
            </p:extLst>
          </p:nvPr>
        </p:nvGraphicFramePr>
        <p:xfrm>
          <a:off x="8293057" y="3745591"/>
          <a:ext cx="2520000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86519">
                  <a:extLst>
                    <a:ext uri="{9D8B030D-6E8A-4147-A177-3AD203B41FA5}">
                      <a16:colId xmlns:a16="http://schemas.microsoft.com/office/drawing/2014/main" val="644062572"/>
                    </a:ext>
                  </a:extLst>
                </a:gridCol>
                <a:gridCol w="525481">
                  <a:extLst>
                    <a:ext uri="{9D8B030D-6E8A-4147-A177-3AD203B41FA5}">
                      <a16:colId xmlns:a16="http://schemas.microsoft.com/office/drawing/2014/main" val="289500518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503119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חיידק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753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C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19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המחלה (ימים)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24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87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4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17306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160266"/>
              </p:ext>
            </p:extLst>
          </p:nvPr>
        </p:nvGraphicFramePr>
        <p:xfrm>
          <a:off x="1348468" y="5139187"/>
          <a:ext cx="5034315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7263">
                  <a:extLst>
                    <a:ext uri="{9D8B030D-6E8A-4147-A177-3AD203B41FA5}">
                      <a16:colId xmlns:a16="http://schemas.microsoft.com/office/drawing/2014/main" val="2642090632"/>
                    </a:ext>
                  </a:extLst>
                </a:gridCol>
                <a:gridCol w="517263">
                  <a:extLst>
                    <a:ext uri="{9D8B030D-6E8A-4147-A177-3AD203B41FA5}">
                      <a16:colId xmlns:a16="http://schemas.microsoft.com/office/drawing/2014/main" val="3866432887"/>
                    </a:ext>
                  </a:extLst>
                </a:gridCol>
                <a:gridCol w="517263">
                  <a:extLst>
                    <a:ext uri="{9D8B030D-6E8A-4147-A177-3AD203B41FA5}">
                      <a16:colId xmlns:a16="http://schemas.microsoft.com/office/drawing/2014/main" val="2318978336"/>
                    </a:ext>
                  </a:extLst>
                </a:gridCol>
                <a:gridCol w="517263">
                  <a:extLst>
                    <a:ext uri="{9D8B030D-6E8A-4147-A177-3AD203B41FA5}">
                      <a16:colId xmlns:a16="http://schemas.microsoft.com/office/drawing/2014/main" val="2500269438"/>
                    </a:ext>
                  </a:extLst>
                </a:gridCol>
                <a:gridCol w="517263">
                  <a:extLst>
                    <a:ext uri="{9D8B030D-6E8A-4147-A177-3AD203B41FA5}">
                      <a16:colId xmlns:a16="http://schemas.microsoft.com/office/drawing/2014/main" val="644062572"/>
                    </a:ext>
                  </a:extLst>
                </a:gridCol>
                <a:gridCol w="2448000">
                  <a:extLst>
                    <a:ext uri="{9D8B030D-6E8A-4147-A177-3AD203B41FA5}">
                      <a16:colId xmlns:a16="http://schemas.microsoft.com/office/drawing/2014/main" val="503119945"/>
                    </a:ext>
                  </a:extLst>
                </a:gridCol>
              </a:tblGrid>
              <a:tr h="392945">
                <a:tc gridSpan="5"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חולים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7530554"/>
                  </a:ext>
                </a:extLst>
              </a:tr>
              <a:tr h="392945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193983"/>
                  </a:ext>
                </a:extLst>
              </a:tr>
              <a:tr h="392945"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המחלה (ימים)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244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699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מציאת האומד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7443" y="1758718"/>
                <a:ext cx="10614932" cy="1279757"/>
              </a:xfrm>
            </p:spPr>
            <p:txBody>
              <a:bodyPr/>
              <a:lstStyle/>
              <a:p>
                <a:pPr algn="r"/>
                <a:r>
                  <a:rPr lang="he-IL" dirty="0" smtClean="0"/>
                  <a:t>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 (מקסימלית) מתקבלת 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:pPr algn="r"/>
                <a:r>
                  <a:rPr lang="he-IL" dirty="0" smtClean="0"/>
                  <a:t>לכן, אומד 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 שלנו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7443" y="1758718"/>
                <a:ext cx="10614932" cy="1279757"/>
              </a:xfrm>
              <a:blipFill>
                <a:blip r:embed="rId2"/>
                <a:stretch>
                  <a:fillRect t="-5742" r="-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8012355"/>
                  </p:ext>
                </p:extLst>
              </p:nvPr>
            </p:nvGraphicFramePr>
            <p:xfrm>
              <a:off x="2899681" y="3444240"/>
              <a:ext cx="7416000" cy="2743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0000">
                      <a:extLst>
                        <a:ext uri="{9D8B030D-6E8A-4147-A177-3AD203B41FA5}">
                          <a16:colId xmlns:a16="http://schemas.microsoft.com/office/drawing/2014/main" val="2386861420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642090632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3866432887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2376000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392945"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5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חולים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392945"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כוללת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המחלה (ימים)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7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תחת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𝐴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3379999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9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תחת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𝐵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0638415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4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תחת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𝐶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86607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8012355"/>
                  </p:ext>
                </p:extLst>
              </p:nvPr>
            </p:nvGraphicFramePr>
            <p:xfrm>
              <a:off x="2899681" y="3444240"/>
              <a:ext cx="7416000" cy="2743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0000">
                      <a:extLst>
                        <a:ext uri="{9D8B030D-6E8A-4147-A177-3AD203B41FA5}">
                          <a16:colId xmlns:a16="http://schemas.microsoft.com/office/drawing/2014/main" val="2386861420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642090632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3866432887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2376000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457200"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5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חולים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457200"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כוללת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המחלה (ימים)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76" t="-310667" r="-358647" b="-2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12564" t="-310667" r="-513" b="-23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337999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76" t="-410667" r="-358647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12564" t="-410667" r="-513" b="-13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063841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76" t="-510667" r="-358647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12564" t="-510667" r="-513" b="-3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866074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Oval 7"/>
          <p:cNvSpPr/>
          <p:nvPr/>
        </p:nvSpPr>
        <p:spPr>
          <a:xfrm>
            <a:off x="2771775" y="5248275"/>
            <a:ext cx="7781925" cy="54292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17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8674" y="1635745"/>
                <a:ext cx="10540093" cy="2450480"/>
              </a:xfrm>
            </p:spPr>
            <p:txBody>
              <a:bodyPr>
                <a:normAutofit lnSpcReduction="10000"/>
              </a:bodyPr>
              <a:lstStyle/>
              <a:p>
                <a:pPr algn="r"/>
                <a:r>
                  <a:rPr lang="he-IL" dirty="0" smtClean="0"/>
                  <a:t>סכום </a:t>
                </a:r>
                <a:r>
                  <a:rPr lang="he-IL" dirty="0" err="1" smtClean="0"/>
                  <a:t>הנראויות</a:t>
                </a:r>
                <a:r>
                  <a:rPr lang="he-IL" dirty="0" smtClean="0"/>
                  <a:t> על פני הערכים השונים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לא חייב לסכום ל- 1</a:t>
                </a:r>
              </a:p>
              <a:p>
                <a:pPr algn="r"/>
                <a:r>
                  <a:rPr lang="he-IL" dirty="0" smtClean="0"/>
                  <a:t>זאת מכיוון שלא מדובר במשתנה מקרי (ההתפלגות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), אלא בנראות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אין סיבה שהסכום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he-IL" dirty="0" smtClean="0"/>
                  <a:t> על פני ערכים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יהיה 1</a:t>
                </a:r>
              </a:p>
              <a:p>
                <a:pPr algn="r"/>
                <a:endParaRPr lang="he-IL" dirty="0" smtClean="0"/>
              </a:p>
              <a:p>
                <a:pPr algn="r"/>
                <a:r>
                  <a:rPr lang="he-IL" dirty="0" smtClean="0"/>
                  <a:t>כמו כן, הערך של הנראות כשלעצמו אינו מעניין אותנו </a:t>
                </a:r>
                <a:r>
                  <a:rPr lang="en-IL" dirty="0" smtClean="0"/>
                  <a:t>–</a:t>
                </a:r>
                <a:r>
                  <a:rPr lang="he-IL" dirty="0" smtClean="0"/>
                  <a:t> מעניין אותנו רק עבור איזה ערך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מתקבלת הנראות הכי גבוהה ביחס לערכים האחרים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8674" y="1635745"/>
                <a:ext cx="10540093" cy="2450480"/>
              </a:xfrm>
              <a:blipFill>
                <a:blip r:embed="rId2"/>
                <a:stretch>
                  <a:fillRect t="-4229" r="-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4665652"/>
                  </p:ext>
                </p:extLst>
              </p:nvPr>
            </p:nvGraphicFramePr>
            <p:xfrm>
              <a:off x="4962525" y="4396740"/>
              <a:ext cx="4304881" cy="18288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28825">
                      <a:extLst>
                        <a:ext uri="{9D8B030D-6E8A-4147-A177-3AD203B41FA5}">
                          <a16:colId xmlns:a16="http://schemas.microsoft.com/office/drawing/2014/main" val="2386861420"/>
                        </a:ext>
                      </a:extLst>
                    </a:gridCol>
                    <a:gridCol w="2276056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39294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הפרמטר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7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baseline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𝜃</m:t>
                                </m:r>
                                <m:r>
                                  <a:rPr lang="en-US" sz="2400" b="0" i="1" baseline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400" b="0" i="1" baseline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3379999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9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baseline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𝜃</m:t>
                                </m:r>
                                <m:r>
                                  <a:rPr lang="en-US" sz="2400" b="0" i="1" baseline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400" b="0" i="1" baseline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0638415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4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baseline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𝜃</m:t>
                                </m:r>
                                <m:r>
                                  <a:rPr lang="en-US" sz="2400" b="0" i="1" baseline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400" b="0" i="1" baseline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86607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4665652"/>
                  </p:ext>
                </p:extLst>
              </p:nvPr>
            </p:nvGraphicFramePr>
            <p:xfrm>
              <a:off x="4962525" y="4396740"/>
              <a:ext cx="4304881" cy="18288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28825">
                      <a:extLst>
                        <a:ext uri="{9D8B030D-6E8A-4147-A177-3AD203B41FA5}">
                          <a16:colId xmlns:a16="http://schemas.microsoft.com/office/drawing/2014/main" val="2386861420"/>
                        </a:ext>
                      </a:extLst>
                    </a:gridCol>
                    <a:gridCol w="2276056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ערך הפרמטר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" t="-109211" r="-11291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89305" t="-109211" r="-535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337999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" t="-212000" r="-112913" b="-10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89305" t="-212000" r="-535" b="-10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063841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" t="-312000" r="-112913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89305" t="-312000" r="-535" b="-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866074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TextBox 10"/>
          <p:cNvSpPr txBox="1"/>
          <p:nvPr/>
        </p:nvSpPr>
        <p:spPr>
          <a:xfrm>
            <a:off x="2381250" y="5161048"/>
            <a:ext cx="20924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הסכום לא חייב להיות 1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Left Brace 5"/>
          <p:cNvSpPr/>
          <p:nvPr/>
        </p:nvSpPr>
        <p:spPr>
          <a:xfrm>
            <a:off x="4473684" y="4927555"/>
            <a:ext cx="260568" cy="1297985"/>
          </a:xfrm>
          <a:prstGeom prst="leftBrace">
            <a:avLst>
              <a:gd name="adj1" fmla="val 77787"/>
              <a:gd name="adj2" fmla="val 51337"/>
            </a:avLst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89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8586" y="1728036"/>
                <a:ext cx="10614932" cy="156380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סכום ההסתברויות של זמני מחלה שונים עבור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/>
                  <a:t> מסוים כן חייב לסכום ל- 1 </a:t>
                </a:r>
                <a:endParaRPr lang="en-US" dirty="0" smtClean="0"/>
              </a:p>
              <a:p>
                <a:r>
                  <a:rPr lang="he-IL" b="0" dirty="0" smtClean="0"/>
                  <a:t>מדובר על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he-IL" b="0" dirty="0" smtClean="0"/>
                  <a:t>, כלומר ההתפלגות של ערכי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he-IL" b="0" dirty="0" smtClean="0"/>
                  <a:t> (הנתונים)</a:t>
                </a:r>
              </a:p>
              <a:p>
                <a:r>
                  <a:rPr lang="he-IL" b="0" dirty="0" err="1" smtClean="0"/>
                  <a:t>סכימה</a:t>
                </a:r>
                <a:r>
                  <a:rPr lang="he-IL" b="0" dirty="0" smtClean="0"/>
                  <a:t> על כל הערכים האפשריים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he-IL" b="0" dirty="0" smtClean="0"/>
                  <a:t> צריכה לתת 1</a:t>
                </a:r>
                <a:endParaRPr lang="en-US" b="0" dirty="0" smtClean="0"/>
              </a:p>
              <a:p>
                <a:pPr algn="r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8586" y="1728036"/>
                <a:ext cx="10614932" cy="1563803"/>
              </a:xfrm>
              <a:blipFill>
                <a:blip r:embed="rId2"/>
                <a:stretch>
                  <a:fillRect t="-4669" r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2648401"/>
                  </p:ext>
                </p:extLst>
              </p:nvPr>
            </p:nvGraphicFramePr>
            <p:xfrm>
              <a:off x="5213602" y="3836667"/>
              <a:ext cx="3530348" cy="23774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61940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661940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661940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661940">
                      <a:extLst>
                        <a:ext uri="{9D8B030D-6E8A-4147-A177-3AD203B41FA5}">
                          <a16:colId xmlns:a16="http://schemas.microsoft.com/office/drawing/2014/main" val="2895005183"/>
                        </a:ext>
                      </a:extLst>
                    </a:gridCol>
                    <a:gridCol w="882588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188107">
                    <a:tc gridSpan="3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חיידק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</m:oMath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18810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18810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המחלה (ימים)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𝑥</m:t>
                              </m:r>
                            </m:oMath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18810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6287147"/>
                      </a:ext>
                    </a:extLst>
                  </a:tr>
                  <a:tr h="18810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3440679"/>
                      </a:ext>
                    </a:extLst>
                  </a:tr>
                  <a:tr h="18810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1917306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2648401"/>
                  </p:ext>
                </p:extLst>
              </p:nvPr>
            </p:nvGraphicFramePr>
            <p:xfrm>
              <a:off x="5213602" y="3836667"/>
              <a:ext cx="3530348" cy="23774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61940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661940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661940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661940">
                      <a:extLst>
                        <a:ext uri="{9D8B030D-6E8A-4147-A177-3AD203B41FA5}">
                          <a16:colId xmlns:a16="http://schemas.microsoft.com/office/drawing/2014/main" val="2895005183"/>
                        </a:ext>
                      </a:extLst>
                    </a:gridCol>
                    <a:gridCol w="882588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396240"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7" t="-7692" r="-78528" b="-52615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1"/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690" t="-51724" r="-1379" b="-61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628714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344067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1917306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TextBox 3"/>
          <p:cNvSpPr txBox="1"/>
          <p:nvPr/>
        </p:nvSpPr>
        <p:spPr>
          <a:xfrm>
            <a:off x="2312837" y="5008648"/>
            <a:ext cx="2202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כל עמודה חייבת להיות עם סכום 1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Left Brace 12"/>
          <p:cNvSpPr/>
          <p:nvPr/>
        </p:nvSpPr>
        <p:spPr>
          <a:xfrm>
            <a:off x="4657815" y="4679903"/>
            <a:ext cx="304710" cy="1553254"/>
          </a:xfrm>
          <a:prstGeom prst="leftBrace">
            <a:avLst>
              <a:gd name="adj1" fmla="val 77787"/>
              <a:gd name="adj2" fmla="val 51337"/>
            </a:avLst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42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נראות לעומת הסתברות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49423"/>
                <a:ext cx="10515600" cy="435133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הנראות היא </a:t>
                </a:r>
                <a:r>
                  <a:rPr lang="he-IL" dirty="0">
                    <a:solidFill>
                      <a:srgbClr val="500000"/>
                    </a:solidFill>
                  </a:rPr>
                  <a:t>ההסתברות לקבל את הנתונים עבור ערך נתון של הפרמטר</a:t>
                </a:r>
                <a:endParaRPr lang="en-US" dirty="0">
                  <a:solidFill>
                    <a:srgbClr val="50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נראות היא הסתברות – טכנית אין הבדל</a:t>
                </a:r>
              </a:p>
              <a:p>
                <a:r>
                  <a:rPr lang="he-IL" dirty="0" smtClean="0"/>
                  <a:t>אנחנו מדברים על </a:t>
                </a:r>
                <a:r>
                  <a:rPr lang="he-IL" dirty="0"/>
                  <a:t>הסתברות </a:t>
                </a:r>
                <a:r>
                  <a:rPr lang="he-IL" dirty="0" smtClean="0"/>
                  <a:t>כאשר שואלים לגבי העתיד</a:t>
                </a:r>
              </a:p>
              <a:p>
                <a:r>
                  <a:rPr lang="he-IL" dirty="0" smtClean="0"/>
                  <a:t>"מה ההסתברות שתתקבל תוצאה מסוימת של הניסוי עבור המודל הידוע?"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משתמשים במושג "נראות" כאשר יש לנו כבר את הנתונים, או התוצאות של הניסוי, ורוצים ללמוד על הגורמים, הסיבות, המודל המתאים, ערכי הפרמטרים, וכו'</a:t>
                </a:r>
              </a:p>
              <a:p>
                <a:r>
                  <a:rPr lang="he-IL" dirty="0" smtClean="0"/>
                  <a:t>"מה הנראות של הנתונים שנצפו, עבור מודל מסוים?"</a:t>
                </a:r>
              </a:p>
              <a:p>
                <a:r>
                  <a:rPr lang="he-IL" dirty="0" smtClean="0"/>
                  <a:t>זו שאלה על הפרמטר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), לא על הנתונים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49423"/>
                <a:ext cx="10515600" cy="4351338"/>
              </a:xfrm>
              <a:blipFill>
                <a:blip r:embed="rId2"/>
                <a:stretch>
                  <a:fillRect l="-1159" t="-2241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157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סיכום ביניים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הנראות היא </a:t>
                </a:r>
                <a:r>
                  <a:rPr lang="he-IL" dirty="0">
                    <a:solidFill>
                      <a:srgbClr val="500000"/>
                    </a:solidFill>
                  </a:rPr>
                  <a:t>ההסתברות לקבל את הנתונים עבור ערך נתון של הפרמטר</a:t>
                </a:r>
                <a:endParaRPr lang="en-US" dirty="0">
                  <a:solidFill>
                    <a:srgbClr val="50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הנראות היא </a:t>
                </a:r>
                <a:r>
                  <a:rPr lang="he-IL" dirty="0" smtClean="0">
                    <a:solidFill>
                      <a:srgbClr val="5B1010"/>
                    </a:solidFill>
                  </a:rPr>
                  <a:t>פונקציה של הפרמטר הלא-ידוע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, כאשר מתייחסים </a:t>
                </a:r>
                <a:r>
                  <a:rPr lang="he-IL" dirty="0" smtClean="0">
                    <a:solidFill>
                      <a:srgbClr val="5B1010"/>
                    </a:solidFill>
                  </a:rPr>
                  <a:t>לנתונים בתור קבועים</a:t>
                </a:r>
                <a:r>
                  <a:rPr lang="he-IL" dirty="0" smtClean="0"/>
                  <a:t>, מכיוון שהם כבר נצפו</a:t>
                </a:r>
              </a:p>
              <a:p>
                <a:r>
                  <a:rPr lang="he-IL" dirty="0" smtClean="0"/>
                  <a:t>הערך עצמו של הנראות לא מעניין במיוחד, אלא רק איזה ערך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נותן את הנראות הגבוהה ביותר</a:t>
                </a: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5B1010"/>
                    </a:solidFill>
                  </a:rPr>
                  <a:t>הערך של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5B101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>
                    <a:solidFill>
                      <a:srgbClr val="5B1010"/>
                    </a:solidFill>
                  </a:rPr>
                  <a:t> עבורו הנראות מקסימלית הוא אומד הנראות </a:t>
                </a:r>
                <a:r>
                  <a:rPr lang="he-IL" dirty="0" err="1" smtClean="0">
                    <a:solidFill>
                      <a:srgbClr val="5B1010"/>
                    </a:solidFill>
                  </a:rPr>
                  <a:t>המירבית</a:t>
                </a:r>
                <a:endParaRPr lang="he-IL" dirty="0" smtClean="0">
                  <a:solidFill>
                    <a:srgbClr val="5B1010"/>
                  </a:solidFill>
                </a:endParaRPr>
              </a:p>
              <a:p>
                <a:r>
                  <a:rPr lang="he-IL" dirty="0" smtClean="0"/>
                  <a:t>זהו הערך עבורו היה הכי סביר לקבל את הנתונים שקיבלנו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1" t="-1821" r="-812" b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905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אומד נראות </a:t>
            </a:r>
            <a:r>
              <a:rPr lang="he-IL" dirty="0" err="1" smtClean="0"/>
              <a:t>מירבית</a:t>
            </a:r>
            <a:r>
              <a:rPr lang="he-IL" dirty="0" smtClean="0"/>
              <a:t> עבור משתנה רציף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מה נעשה 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הוא משתנה רציף?</a:t>
                </a:r>
              </a:p>
              <a:p>
                <a:r>
                  <a:rPr lang="he-IL" dirty="0" smtClean="0"/>
                  <a:t>נניח כי אנו מעוניינים לאמוד את הפרופורציה של תכונה מסוימת </a:t>
                </a:r>
                <a:r>
                  <a:rPr lang="he-IL" dirty="0" err="1" smtClean="0"/>
                  <a:t>באוכלוסיה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דוגמא: 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את אחוז בעלי העיניים הכחולות </a:t>
                </a:r>
                <a:r>
                  <a:rPr lang="he-IL" dirty="0" err="1" smtClean="0"/>
                  <a:t>באוכלוסיה</a:t>
                </a:r>
                <a:endParaRPr lang="he-IL" dirty="0" smtClean="0"/>
              </a:p>
              <a:p>
                <a:r>
                  <a:rPr lang="he-IL" dirty="0" smtClean="0"/>
                  <a:t>אנו רוצים לאמוד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נבחר מדגם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פרטים, ונספור כמה בעלי עיניים כחולות היו במדגם (נסמן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ראינו קודם אומד פשוט: הפרופורציה במדגם,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מה יהיה אומד 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3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982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הנראות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63698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בדוגמא יש נתון אחד: מספר בעלי העיניים הכחולות,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נזכור 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הוא משתנה בינומי,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לכן,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עלינו למצוא את הערך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עבורו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מקסימלי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63698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656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הצגה גרפית: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1430653"/>
            <a:ext cx="8422640" cy="5053584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H="1">
            <a:off x="3063903" y="4418228"/>
            <a:ext cx="674978" cy="118744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464781" y="3910593"/>
                <a:ext cx="847533" cy="5076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𝑀𝐿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4781" y="3910593"/>
                <a:ext cx="847533" cy="507635"/>
              </a:xfrm>
              <a:prstGeom prst="rect">
                <a:avLst/>
              </a:prstGeom>
              <a:blipFill>
                <a:blip r:embed="rId4"/>
                <a:stretch>
                  <a:fillRect t="-6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/>
          <p:cNvCxnSpPr>
            <a:stCxn id="12" idx="2"/>
          </p:cNvCxnSpPr>
          <p:nvPr/>
        </p:nvCxnSpPr>
        <p:spPr>
          <a:xfrm flipH="1">
            <a:off x="6308091" y="3488186"/>
            <a:ext cx="423767" cy="2117484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308091" y="2980551"/>
                <a:ext cx="847533" cy="5076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𝑀𝐿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8091" y="2980551"/>
                <a:ext cx="847533" cy="507635"/>
              </a:xfrm>
              <a:prstGeom prst="rect">
                <a:avLst/>
              </a:prstGeom>
              <a:blipFill>
                <a:blip r:embed="rId5"/>
                <a:stretch>
                  <a:fillRect t="-6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303868" y="3910592"/>
                <a:ext cx="847533" cy="5076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𝑀𝐿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3868" y="3910592"/>
                <a:ext cx="847533" cy="507635"/>
              </a:xfrm>
              <a:prstGeom prst="rect">
                <a:avLst/>
              </a:prstGeom>
              <a:blipFill>
                <a:blip r:embed="rId6"/>
                <a:stretch>
                  <a:fillRect t="-6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>
            <a:off x="8913525" y="4418228"/>
            <a:ext cx="528858" cy="122217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129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מציאת אומד הנראות </a:t>
            </a:r>
            <a:r>
              <a:rPr lang="he-IL" dirty="0" err="1" smtClean="0"/>
              <a:t>המירבית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67508"/>
                <a:ext cx="10515600" cy="4652012"/>
              </a:xfrm>
            </p:spPr>
            <p:txBody>
              <a:bodyPr>
                <a:normAutofit/>
              </a:bodyPr>
              <a:lstStyle/>
              <a:p>
                <a:r>
                  <a:rPr lang="he-IL" dirty="0"/>
                  <a:t>ראשית, נשים לב כי הביטוי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</m:oMath>
                </a14:m>
                <a:r>
                  <a:rPr lang="he-IL" dirty="0"/>
                  <a:t> לא תלוי ב-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לכן מספיק למצוא מקסימום של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טריק</a:t>
                </a:r>
                <a:r>
                  <a:rPr lang="he-IL" dirty="0" smtClean="0"/>
                  <a:t>: במקום למצוא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עבורו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מקסימלי, נמצא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עבורו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</m:func>
                  </m:oMath>
                </a14:m>
                <a:r>
                  <a:rPr lang="he-IL" dirty="0" smtClean="0"/>
                  <a:t> מקסימלי</a:t>
                </a:r>
                <a:endParaRPr lang="en-US" dirty="0" smtClean="0"/>
              </a:p>
              <a:p>
                <a:r>
                  <a:rPr lang="he-IL" dirty="0" smtClean="0"/>
                  <a:t>נקרא </a:t>
                </a:r>
                <a:r>
                  <a:rPr lang="en-US" dirty="0">
                    <a:solidFill>
                      <a:srgbClr val="0033CC"/>
                    </a:solidFill>
                  </a:rPr>
                  <a:t>log-likelihood</a:t>
                </a:r>
                <a:endParaRPr lang="he-IL" dirty="0" smtClean="0"/>
              </a:p>
              <a:p>
                <a:r>
                  <a:rPr lang="he-IL" sz="2000" dirty="0" smtClean="0"/>
                  <a:t>בד"כ מדובר בלוגריתם על בסיס טבעי, כלומר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ניתן להראות כי אם מצאנו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עבורו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he-IL" dirty="0" smtClean="0"/>
                  <a:t> מקסימלי, זה יהיה אותו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עבורו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dirty="0" smtClean="0"/>
                  <a:t>מקסימלי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67508"/>
                <a:ext cx="10515600" cy="4652012"/>
              </a:xfrm>
              <a:blipFill>
                <a:blip r:embed="rId2"/>
                <a:stretch>
                  <a:fillRect t="-917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625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מציאת אומד הנראות </a:t>
            </a:r>
            <a:r>
              <a:rPr lang="he-IL" dirty="0" err="1" smtClean="0"/>
              <a:t>המירבית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3846564"/>
                <a:ext cx="10515600" cy="1763661"/>
              </a:xfrm>
            </p:spPr>
            <p:txBody>
              <a:bodyPr>
                <a:normAutofit/>
              </a:bodyPr>
              <a:lstStyle/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e>
                    </m:func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3846564"/>
                <a:ext cx="10515600" cy="1763661"/>
              </a:xfrm>
              <a:blipFill>
                <a:blip r:embed="rId2"/>
                <a:stretch>
                  <a:fillRect l="-812" t="-4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53200" y="1819704"/>
                <a:ext cx="4248150" cy="1569660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תזכורות: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𝐴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⋅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𝐵</m:t>
                            </m:r>
                          </m:e>
                        </m:d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log</m:t>
                        </m:r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𝐴</m:t>
                        </m:r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+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log</m:t>
                        </m:r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𝐵</m:t>
                        </m:r>
                      </m:e>
                    </m:func>
                  </m:oMath>
                </a14:m>
                <a:endParaRPr lang="en-US" sz="2400" b="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𝑥</m:t>
                                </m:r>
                              </m:sup>
                            </m:sSup>
                          </m:e>
                        </m:d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⋅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log</m:t>
                        </m:r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𝐴</m:t>
                        </m:r>
                      </m:e>
                    </m:func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𝑥</m:t>
                                </m:r>
                              </m:sup>
                            </m:sSup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𝑥</m:t>
                        </m:r>
                      </m:e>
                    </m:func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00" y="1819704"/>
                <a:ext cx="4248150" cy="1569660"/>
              </a:xfrm>
              <a:prstGeom prst="rect">
                <a:avLst/>
              </a:prstGeom>
              <a:blipFill>
                <a:blip r:embed="rId3"/>
                <a:stretch>
                  <a:fillRect l="-1714" t="-2692" r="-1714" b="-5000"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213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מציאת אומד הנראות </a:t>
            </a:r>
            <a:r>
              <a:rPr lang="he-IL" dirty="0" err="1" smtClean="0"/>
              <a:t>המירבית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כדי למצוא את המקסימום, נגזור ונשווה לאפס</a:t>
                </a:r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</m:func>
                  </m:oMath>
                </a14:m>
                <a:endParaRPr lang="he-IL" dirty="0" smtClean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⋅(−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 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𝑥𝑝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2101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895850" y="3708477"/>
                <a:ext cx="6457950" cy="24332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נשים לב כי הגזירה היא ביחס ל-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𝑝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מכיוון שזה הפרמטר אותו אנחנו רוצים לאמוד</a:t>
                </a:r>
              </a:p>
              <a:p>
                <a:pPr marL="800100" lvl="1" indent="-342900" algn="r" rtl="1">
                  <a:buSzPct val="70000"/>
                  <a:buFont typeface="Courier New" panose="02070309020205020404" pitchFamily="49" charset="0"/>
                  <a:buChar char="o"/>
                </a:pP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אנו מתייחסים ל-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𝑥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כקבוע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אם כך, קיבלנו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𝑀𝐿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f>
                      <m:f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𝑥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𝑛</m:t>
                        </m:r>
                      </m:den>
                    </m:f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כלומר, הפרופורציה במדגם היא גם אומד הנראות </a:t>
                </a:r>
                <a:r>
                  <a:rPr lang="he-IL" sz="2400" dirty="0" err="1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המירבית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850" y="3708477"/>
                <a:ext cx="6457950" cy="2433230"/>
              </a:xfrm>
              <a:prstGeom prst="rect">
                <a:avLst/>
              </a:prstGeom>
              <a:blipFill>
                <a:blip r:embed="rId3"/>
                <a:stretch>
                  <a:fillRect t="-2005" r="-1321" b="-2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738381" y="2373388"/>
                <a:ext cx="2799997" cy="615874"/>
              </a:xfrm>
              <a:prstGeom prst="rect">
                <a:avLst/>
              </a:prstGeom>
              <a:noFill/>
              <a:ln w="19050">
                <a:solidFill>
                  <a:srgbClr val="58267E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תזכורת: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𝑥</m:t>
                                </m:r>
                              </m:e>
                            </m:func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𝑥</m:t>
                        </m:r>
                      </m:den>
                    </m:f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8381" y="2373388"/>
                <a:ext cx="2799997" cy="615874"/>
              </a:xfrm>
              <a:prstGeom prst="rect">
                <a:avLst/>
              </a:prstGeom>
              <a:blipFill>
                <a:blip r:embed="rId4"/>
                <a:stretch>
                  <a:fillRect r="-2808" b="-9615"/>
                </a:stretch>
              </a:blipFill>
              <a:ln w="19050">
                <a:solidFill>
                  <a:srgbClr val="58267E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106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הצגה גרפית: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639" y="1442845"/>
            <a:ext cx="7284720" cy="43708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767601" y="5755228"/>
                <a:ext cx="2137445" cy="7248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𝑀𝐿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2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7601" y="5755228"/>
                <a:ext cx="2137445" cy="7248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50474" y="5747579"/>
                <a:ext cx="2137445" cy="7248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𝑀𝐿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0474" y="5747579"/>
                <a:ext cx="2137445" cy="7248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801881" y="5747579"/>
                <a:ext cx="2137445" cy="7248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𝑀𝐿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8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1881" y="5747579"/>
                <a:ext cx="2137445" cy="7248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247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כדאי לקחת מהדוגמא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58948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במקרה זה, האומד האינטואיטיבי הפשוט (הפרופורציה במדגם) נתן תוצאה זהה – נראה זאת גם בדוגמא הבאה, אך זה לא חייב להיות נכון תמיד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כמעט תמיד משתמשים בלוגריתם של הנראות – יותר קל למצוא את המקסימום וגם הערכים המספריים לא הופכים להיות קטנים מאד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אין צורך לקחת בחשבון איברים של הנראות אשר אינם תלויים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גם הערך </a:t>
                </a:r>
                <a:r>
                  <a:rPr lang="he-IL" dirty="0" err="1" smtClean="0"/>
                  <a:t>העצמו</a:t>
                </a:r>
                <a:r>
                  <a:rPr lang="he-IL" dirty="0" smtClean="0"/>
                  <a:t> של 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 לא מעניין – רק הערך של הפרמטר עבורו הנראות מקסימלית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58948"/>
                <a:ext cx="10515600" cy="4351338"/>
              </a:xfrm>
              <a:blipFill>
                <a:blip r:embed="rId2"/>
                <a:stretch>
                  <a:fillRect l="-1217" t="-182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054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אומד נראות </a:t>
            </a:r>
            <a:r>
              <a:rPr lang="he-IL" dirty="0" err="1" smtClean="0"/>
              <a:t>מירבית</a:t>
            </a:r>
            <a:r>
              <a:rPr lang="he-IL" dirty="0" smtClean="0"/>
              <a:t> עבור תוחלת משתנה נורמלי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84467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נניח כי לתכונה מסוימת התפלגות נורמלית,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נניח כי השונות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ידועה, אך אנו מעוניינים לאמוד את התוחלת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יש לנו נתוני מדגם: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האומד הפשוט שראינו עד כה הוא ממוצע המדגם,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he-IL" dirty="0" smtClean="0"/>
              </a:p>
              <a:p>
                <a:r>
                  <a:rPr lang="he-IL" dirty="0" smtClean="0"/>
                  <a:t>מה יהיה אומד 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844673"/>
                <a:ext cx="10515600" cy="4351338"/>
              </a:xfrm>
              <a:blipFill>
                <a:blip r:embed="rId2"/>
                <a:stretch>
                  <a:fillRect t="-168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511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תזכורת: ההתפלגות הנורמלית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25598"/>
                <a:ext cx="10515600" cy="452755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dirty="0" smtClean="0"/>
                  <a:t>,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פונקציית צפיפות ההסתברות</a:t>
                </a:r>
                <a:r>
                  <a:rPr lang="he-IL" dirty="0" smtClean="0"/>
                  <a:t> היא:</a:t>
                </a:r>
              </a:p>
              <a:p>
                <a:r>
                  <a:rPr lang="he-IL" sz="2000" dirty="0"/>
                  <a:t>("ההסתברות לקבל ערך מסוים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he-IL" sz="2000" dirty="0"/>
                  <a:t>")</a:t>
                </a:r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25598"/>
                <a:ext cx="10515600" cy="4527552"/>
              </a:xfrm>
              <a:blipFill>
                <a:blip r:embed="rId2"/>
                <a:stretch>
                  <a:fillRect t="-1617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81" y="2656935"/>
            <a:ext cx="5677265" cy="362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4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ההתפלגות הנורמלית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66" y="3196038"/>
            <a:ext cx="4840389" cy="24847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746211" y="5221499"/>
                <a:ext cx="2994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6211" y="5221499"/>
                <a:ext cx="299440" cy="461665"/>
              </a:xfrm>
              <a:prstGeom prst="rect">
                <a:avLst/>
              </a:prstGeom>
              <a:blipFill>
                <a:blip r:embed="rId3"/>
                <a:stretch>
                  <a:fillRect r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42166" y="2735678"/>
                <a:ext cx="7664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𝑥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166" y="2735678"/>
                <a:ext cx="766499" cy="461665"/>
              </a:xfrm>
              <a:prstGeom prst="rect">
                <a:avLst/>
              </a:prstGeom>
              <a:blipFill>
                <a:blip r:embed="rId4"/>
                <a:stretch>
                  <a:fillRect l="-7143" r="-8730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248231" y="5479477"/>
                <a:ext cx="39286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</m:oMath>
                  </m:oMathPara>
                </a14:m>
                <a:endParaRPr lang="en-US" sz="22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8231" y="5479477"/>
                <a:ext cx="392867" cy="430887"/>
              </a:xfrm>
              <a:prstGeom prst="rect">
                <a:avLst/>
              </a:prstGeom>
              <a:blipFill>
                <a:blip r:embed="rId5"/>
                <a:stretch>
                  <a:fillRect b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>
          <a:xfrm>
            <a:off x="3460516" y="3421409"/>
            <a:ext cx="0" cy="2030923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834883" y="4498749"/>
            <a:ext cx="1251266" cy="0"/>
          </a:xfrm>
          <a:prstGeom prst="straightConnector1">
            <a:avLst/>
          </a:prstGeom>
          <a:ln w="28575">
            <a:solidFill>
              <a:srgbClr val="660066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631165" y="3829842"/>
            <a:ext cx="607006" cy="521163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373969" y="3499159"/>
                <a:ext cx="93698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lang="en-US" sz="2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969" y="3499159"/>
                <a:ext cx="936980" cy="430887"/>
              </a:xfrm>
              <a:prstGeom prst="rect">
                <a:avLst/>
              </a:prstGeom>
              <a:blipFill>
                <a:blip r:embed="rId6"/>
                <a:stretch>
                  <a:fillRect b="-7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841765" y="1713516"/>
                <a:ext cx="3746218" cy="1482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sup>
                      </m:sSup>
                    </m:oMath>
                  </m:oMathPara>
                </a14:m>
                <a:endParaRPr lang="en-US" sz="2800" dirty="0"/>
              </a:p>
              <a:p>
                <a:pPr algn="r" rtl="1"/>
                <a:endParaRPr lang="en-US" sz="28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1765" y="1713516"/>
                <a:ext cx="3746218" cy="14825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 flipV="1">
            <a:off x="7691031" y="2873044"/>
            <a:ext cx="609874" cy="116741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585803" y="4090423"/>
            <a:ext cx="1867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מקדם נרמול: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השטח מתחת לעקומה = 1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 flipV="1">
            <a:off x="9989390" y="2553419"/>
            <a:ext cx="465825" cy="137574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841057" y="4037084"/>
            <a:ext cx="2872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אחראי לצורת "הפעמון"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6529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תזכורת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58" y="3187412"/>
            <a:ext cx="4840389" cy="24847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547803" y="5212873"/>
                <a:ext cx="2994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803" y="5212873"/>
                <a:ext cx="299440" cy="461665"/>
              </a:xfrm>
              <a:prstGeom prst="rect">
                <a:avLst/>
              </a:prstGeom>
              <a:blipFill>
                <a:blip r:embed="rId3"/>
                <a:stretch>
                  <a:fillRect r="-12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43758" y="2727052"/>
                <a:ext cx="7664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𝑥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758" y="2727052"/>
                <a:ext cx="766499" cy="461665"/>
              </a:xfrm>
              <a:prstGeom prst="rect">
                <a:avLst/>
              </a:prstGeom>
              <a:blipFill>
                <a:blip r:embed="rId4"/>
                <a:stretch>
                  <a:fillRect l="-6349" r="-9524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049823" y="5470851"/>
                <a:ext cx="39286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𝜇</m:t>
                      </m:r>
                    </m:oMath>
                  </m:oMathPara>
                </a14:m>
                <a:endParaRPr lang="en-US" sz="22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9823" y="5470851"/>
                <a:ext cx="392867" cy="430887"/>
              </a:xfrm>
              <a:prstGeom prst="rect">
                <a:avLst/>
              </a:prstGeom>
              <a:blipFill>
                <a:blip r:embed="rId5"/>
                <a:stretch>
                  <a:fillRect b="-5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>
          <a:xfrm>
            <a:off x="3262108" y="3412783"/>
            <a:ext cx="0" cy="2030923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636475" y="4490123"/>
            <a:ext cx="1251266" cy="0"/>
          </a:xfrm>
          <a:prstGeom prst="straightConnector1">
            <a:avLst/>
          </a:prstGeom>
          <a:ln w="28575">
            <a:solidFill>
              <a:srgbClr val="660066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432757" y="3821216"/>
            <a:ext cx="607006" cy="521163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75561" y="3490533"/>
                <a:ext cx="93698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lang="en-US" sz="2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561" y="3490533"/>
                <a:ext cx="936980" cy="430887"/>
              </a:xfrm>
              <a:prstGeom prst="rect">
                <a:avLst/>
              </a:prstGeom>
              <a:blipFill>
                <a:blip r:embed="rId6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306091" y="1447120"/>
                <a:ext cx="4663824" cy="49485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endParaRPr lang="en-US" sz="2400" dirty="0" smtClean="0"/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בתוך האקספוננט: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−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𝑥</m:t>
                                </m:r>
                                <m:r>
                                  <a:rPr lang="en-US" sz="2400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𝜎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ככל שמתרחקים מ- </a:t>
                </a:r>
                <a14:m>
                  <m:oMath xmlns:m="http://schemas.openxmlformats.org/officeDocument/2006/math">
                    <m:r>
                      <a:rPr lang="he-IL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𝜇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(לא משנה באיזה כיוון), האקספוננט הופך להיות שלילי יותר (הסתברות נמוכה יותר)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מהירות הדעיכה עם ההתרחקות מהתוחלת תלוי בשונות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שונות גבוהה </a:t>
                </a:r>
                <a:r>
                  <a:rPr lang="en-IL" sz="2400" dirty="0" smtClean="0">
                    <a:latin typeface="David" panose="020E0502060401010101" pitchFamily="34" charset="-79"/>
                    <a:cs typeface="David" panose="020E0502060401010101" pitchFamily="34" charset="-79"/>
                    <a:sym typeface="Wingdings" panose="05000000000000000000" pitchFamily="2" charset="2"/>
                  </a:rPr>
                  <a:t>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  <a:sym typeface="Wingdings" panose="05000000000000000000" pitchFamily="2" charset="2"/>
                  </a:rPr>
                  <a:t> דעיכה איטית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  <a:sym typeface="Wingdings" panose="05000000000000000000" pitchFamily="2" charset="2"/>
                  </a:rPr>
                  <a:t>שונות נמוכה </a:t>
                </a:r>
                <a:r>
                  <a:rPr lang="en-IL" sz="2400" dirty="0" smtClean="0">
                    <a:latin typeface="David" panose="020E0502060401010101" pitchFamily="34" charset="-79"/>
                    <a:cs typeface="David" panose="020E0502060401010101" pitchFamily="34" charset="-79"/>
                    <a:sym typeface="Wingdings" panose="05000000000000000000" pitchFamily="2" charset="2"/>
                  </a:rPr>
                  <a:t>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  <a:sym typeface="Wingdings" panose="05000000000000000000" pitchFamily="2" charset="2"/>
                  </a:rPr>
                  <a:t> דעיכה מהירה</a:t>
                </a:r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091" y="1447120"/>
                <a:ext cx="4663824" cy="4948599"/>
              </a:xfrm>
              <a:prstGeom prst="rect">
                <a:avLst/>
              </a:prstGeom>
              <a:blipFill>
                <a:blip r:embed="rId7"/>
                <a:stretch>
                  <a:fillRect l="-2872" r="-1828" b="-1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911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הנראות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56806"/>
                <a:ext cx="10515600" cy="452755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הנראות היא:</a:t>
                </a:r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d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d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לוג-הנראות הוא: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+…+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56806"/>
                <a:ext cx="10515600" cy="4527552"/>
              </a:xfrm>
              <a:blipFill>
                <a:blip r:embed="rId2"/>
                <a:stretch>
                  <a:fillRect t="-1615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011414" y="3098633"/>
            <a:ext cx="2969082" cy="400110"/>
          </a:xfrm>
          <a:prstGeom prst="rect">
            <a:avLst/>
          </a:prstGeom>
          <a:noFill/>
          <a:ln w="127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מכיוון שהנתונים בלתי תלויים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9722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הנראות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25598"/>
                <a:ext cx="10515600" cy="4527552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sup>
                        </m:sSup>
                      </m:e>
                    </m:func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he-IL" dirty="0"/>
              </a:p>
              <a:p>
                <a:endParaRPr lang="en-US" dirty="0" smtClean="0"/>
              </a:p>
              <a:p>
                <a:r>
                  <a:rPr lang="he-IL" dirty="0" smtClean="0"/>
                  <a:t>האיבר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</m:e>
                    </m:func>
                  </m:oMath>
                </a14:m>
                <a:r>
                  <a:rPr lang="he-IL" dirty="0"/>
                  <a:t> לא תלוי ב-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/>
                  <a:t>, ולכן אין צורך לשמור </a:t>
                </a:r>
                <a:r>
                  <a:rPr lang="he-IL" dirty="0" smtClean="0"/>
                  <a:t>אותו</a:t>
                </a:r>
                <a:endParaRPr lang="he-IL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25598"/>
                <a:ext cx="10515600" cy="4527552"/>
              </a:xfrm>
              <a:blipFill>
                <a:blip r:embed="rId2"/>
                <a:stretch>
                  <a:fillRect r="-870" b="-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809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הנראות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3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+…+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</m:oMath>
                </a14:m>
                <a:endParaRPr lang="he-IL" dirty="0" smtClean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−…−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+⋯+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pPr algn="r"/>
                <a:endParaRPr lang="en-US" dirty="0" smtClean="0"/>
              </a:p>
              <a:p>
                <a:pPr algn="r"/>
                <a:r>
                  <a:rPr lang="he-IL" dirty="0" smtClean="0"/>
                  <a:t>ע"י הלוגריתם, העברנו בעיה של מכפלה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איברים לבעיה קלה יותר של סכום</a:t>
                </a:r>
              </a:p>
              <a:p>
                <a:pPr algn="r"/>
                <a:r>
                  <a:rPr lang="he-IL" dirty="0" smtClean="0"/>
                  <a:t>זהו שלב כמעט אוטומטי בכל </a:t>
                </a:r>
                <a:r>
                  <a:rPr lang="he-IL" dirty="0" err="1" smtClean="0"/>
                  <a:t>בעית</a:t>
                </a:r>
                <a:r>
                  <a:rPr lang="he-IL" dirty="0" smtClean="0"/>
                  <a:t> נראות </a:t>
                </a:r>
                <a:r>
                  <a:rPr lang="he-IL" dirty="0" err="1" smtClean="0"/>
                  <a:t>מירבית</a:t>
                </a:r>
                <a:r>
                  <a:rPr lang="he-IL" dirty="0" smtClean="0"/>
                  <a:t>, מכיוון שבד"כ הנתונים בלתי תלויים</a:t>
                </a:r>
              </a:p>
              <a:p>
                <a:pPr algn="r"/>
                <a:r>
                  <a:rPr lang="he-IL" dirty="0" smtClean="0"/>
                  <a:t>כעת הנגזרת קלה לחישוב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3"/>
                <a:ext cx="10515600" cy="4351338"/>
              </a:xfrm>
              <a:blipFill>
                <a:blip r:embed="rId2"/>
                <a:stretch>
                  <a:fillRect l="-754"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724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מציאת אומד הנראות </a:t>
            </a:r>
            <a:r>
              <a:rPr lang="he-IL" dirty="0" err="1" smtClean="0"/>
              <a:t>המירבית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8" y="1692273"/>
                <a:ext cx="6153152" cy="4351338"/>
              </a:xfrm>
            </p:spPr>
            <p:txBody>
              <a:bodyPr>
                <a:normAutofit/>
              </a:bodyPr>
              <a:lstStyle/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pPr algn="l" rtl="0"/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 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8" y="1692273"/>
                <a:ext cx="6153152" cy="4351338"/>
              </a:xfrm>
              <a:blipFill>
                <a:blip r:embed="rId2"/>
                <a:stretch>
                  <a:fillRect l="-3861" b="-14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>
              <a:xfrm>
                <a:off x="5415642" y="2335209"/>
                <a:ext cx="5857876" cy="370840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he-IL" dirty="0" smtClean="0"/>
                  <a:t>נגזור לפי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ונשווה לאפס</a:t>
                </a:r>
              </a:p>
              <a:p>
                <a:pPr algn="r"/>
                <a:endParaRPr lang="he-IL" dirty="0" smtClean="0"/>
              </a:p>
              <a:p>
                <a:pPr algn="r"/>
                <a:endParaRPr lang="en-US" dirty="0" smtClean="0"/>
              </a:p>
              <a:p>
                <a:pPr algn="r"/>
                <a:r>
                  <a:rPr lang="he-IL" dirty="0" smtClean="0"/>
                  <a:t>אם כך, קיבלנו כי אומד 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he-IL" dirty="0" smtClean="0"/>
              </a:p>
              <a:p>
                <a:pPr algn="r"/>
                <a:endParaRPr lang="he-IL" dirty="0" smtClean="0"/>
              </a:p>
              <a:p>
                <a:pPr algn="r"/>
                <a:r>
                  <a:rPr lang="he-IL" dirty="0" smtClean="0"/>
                  <a:t>כלומר, אומד 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 הוא פשוט ממוצע המדגם</a:t>
                </a:r>
                <a:endParaRPr lang="he-IL" dirty="0"/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5642" y="2335209"/>
                <a:ext cx="5857876" cy="3708402"/>
              </a:xfrm>
              <a:prstGeom prst="rect">
                <a:avLst/>
              </a:prstGeom>
              <a:blipFill>
                <a:blip r:embed="rId3"/>
                <a:stretch>
                  <a:fillRect l="-1353" t="-1974" r="-1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285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אומד נראות </a:t>
            </a:r>
            <a:r>
              <a:rPr lang="he-IL" dirty="0" err="1" smtClean="0"/>
              <a:t>מירבית</a:t>
            </a:r>
            <a:endParaRPr lang="he-IL" dirty="0" smtClean="0"/>
          </a:p>
          <a:p>
            <a:pPr lvl="1"/>
            <a:r>
              <a:rPr lang="he-IL" dirty="0" smtClean="0"/>
              <a:t>הגדרת האומד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תכונות</a:t>
            </a:r>
          </a:p>
          <a:p>
            <a:pPr lvl="1"/>
            <a:r>
              <a:rPr lang="he-IL" dirty="0"/>
              <a:t>אמידה </a:t>
            </a:r>
            <a:r>
              <a:rPr lang="he-IL" dirty="0" err="1"/>
              <a:t>בייסיאנית</a:t>
            </a:r>
            <a:endParaRPr lang="he-IL" dirty="0"/>
          </a:p>
          <a:p>
            <a:pPr lvl="1"/>
            <a:r>
              <a:rPr lang="he-IL" dirty="0"/>
              <a:t>בדיקת השערות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09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חשיבות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לאומד נראות </a:t>
                </a:r>
                <a:r>
                  <a:rPr lang="he-IL" dirty="0" err="1" smtClean="0"/>
                  <a:t>מירבית</a:t>
                </a:r>
                <a:r>
                  <a:rPr lang="he-IL" dirty="0" smtClean="0"/>
                  <a:t> משמעות טבעית ואינטואיטיבית – זהו ערך הפרמטר תחתיו הכי סביר לקבל את הנתונים</a:t>
                </a:r>
              </a:p>
              <a:p>
                <a:r>
                  <a:rPr lang="he-IL" dirty="0" smtClean="0"/>
                  <a:t>השיטה משתמשת בכל הנתונים ובכל מה שאנחנו יודעים על ההסתברות לקבל אותם</a:t>
                </a:r>
              </a:p>
              <a:p>
                <a:r>
                  <a:rPr lang="he-IL" dirty="0" smtClean="0"/>
                  <a:t>פותח ע"י </a:t>
                </a:r>
                <a:r>
                  <a:rPr lang="he-IL" dirty="0" err="1" smtClean="0"/>
                  <a:t>רונלד</a:t>
                </a:r>
                <a:r>
                  <a:rPr lang="he-IL" dirty="0" smtClean="0"/>
                  <a:t> פישר בתחילת המאה ה- 20</a:t>
                </a:r>
              </a:p>
              <a:p>
                <a:endParaRPr lang="he-IL" dirty="0"/>
              </a:p>
              <a:p>
                <a:r>
                  <a:rPr lang="he-IL" dirty="0" smtClean="0"/>
                  <a:t>מספר תוצאות חשובות מאפיינות את אומד 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, עבור מדגמים גדולים</a:t>
                </a:r>
              </a:p>
              <a:p>
                <a:r>
                  <a:rPr lang="he-IL" dirty="0" smtClean="0">
                    <a:solidFill>
                      <a:srgbClr val="820000"/>
                    </a:solidFill>
                  </a:rPr>
                  <a:t>אומד הנראות </a:t>
                </a:r>
                <a:r>
                  <a:rPr lang="he-IL" dirty="0" err="1" smtClean="0">
                    <a:solidFill>
                      <a:srgbClr val="820000"/>
                    </a:solidFill>
                  </a:rPr>
                  <a:t>המירבית</a:t>
                </a:r>
                <a:r>
                  <a:rPr lang="he-IL" dirty="0" smtClean="0">
                    <a:solidFill>
                      <a:srgbClr val="820000"/>
                    </a:solidFill>
                  </a:rPr>
                  <a:t> </a:t>
                </a:r>
                <a:r>
                  <a:rPr lang="he-IL" smtClean="0">
                    <a:solidFill>
                      <a:srgbClr val="820000"/>
                    </a:solidFill>
                  </a:rPr>
                  <a:t>הוא </a:t>
                </a:r>
                <a:r>
                  <a:rPr lang="he-IL" b="1" smtClean="0">
                    <a:solidFill>
                      <a:srgbClr val="820000"/>
                    </a:solidFill>
                  </a:rPr>
                  <a:t>חסר </a:t>
                </a:r>
                <a:r>
                  <a:rPr lang="he-IL" b="1" dirty="0" smtClean="0">
                    <a:solidFill>
                      <a:srgbClr val="820000"/>
                    </a:solidFill>
                  </a:rPr>
                  <a:t>הטיה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𝑀𝐿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ראינו זאת עבור הפרופורציה ועבור התוחלת של משתנה נורמלי, מאחר ואנו יודעים כבר כי הפרופורציה במדגם וממוצע המדגם הם אומדים חסרי הטיה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 b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663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השונות של אומד נראות </a:t>
            </a:r>
            <a:r>
              <a:rPr lang="he-IL" dirty="0" err="1" smtClean="0"/>
              <a:t>מירבית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749423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ניתן להראות כי השונות של אומד 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𝑀𝐿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אכן, עבור ממוצע המדגם (שהוא אומד 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 של התוחלת)</a:t>
                </a:r>
              </a:p>
              <a:p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כלומר </a:t>
                </a:r>
                <a:r>
                  <a:rPr lang="he-IL" dirty="0"/>
                  <a:t>ככל שהמדגם גדל, כך השונות הולכת </a:t>
                </a:r>
                <a:r>
                  <a:rPr lang="he-IL" dirty="0" smtClean="0"/>
                  <a:t>וקטנה (שואפת לאפס)</a:t>
                </a:r>
                <a:endParaRPr lang="he-IL" dirty="0"/>
              </a:p>
              <a:p>
                <a:endParaRPr lang="he-IL" dirty="0"/>
              </a:p>
              <a:p>
                <a:r>
                  <a:rPr lang="he-IL" dirty="0" smtClean="0"/>
                  <a:t>כאשר </a:t>
                </a:r>
                <a:r>
                  <a:rPr lang="he-IL" dirty="0"/>
                  <a:t>המדגם גדול מאד, האומד יהיה </a:t>
                </a:r>
                <a:r>
                  <a:rPr lang="he-IL" dirty="0" smtClean="0"/>
                  <a:t>קרוב מאד </a:t>
                </a:r>
                <a:r>
                  <a:rPr lang="he-IL" dirty="0"/>
                  <a:t>לפרמטר </a:t>
                </a:r>
                <a:r>
                  <a:rPr lang="he-IL" dirty="0" err="1" smtClean="0"/>
                  <a:t>האמיתי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749423"/>
                <a:ext cx="10515600" cy="4351338"/>
              </a:xfrm>
              <a:blipFill>
                <a:blip r:embed="rId2"/>
                <a:stretch>
                  <a:fillRect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853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אומד נראות </a:t>
            </a:r>
            <a:r>
              <a:rPr lang="he-IL" dirty="0" err="1"/>
              <a:t>מירבית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93868" y="1490235"/>
                <a:ext cx="5815692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אומד נראות </a:t>
                </a:r>
                <a:r>
                  <a:rPr lang="he-IL" dirty="0" err="1" smtClean="0"/>
                  <a:t>מירבית</a:t>
                </a:r>
                <a:r>
                  <a:rPr lang="he-IL" dirty="0" smtClean="0"/>
                  <a:t> הוא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חסר הטיה</a:t>
                </a:r>
                <a:endParaRPr lang="he-IL" dirty="0" smtClean="0"/>
              </a:p>
              <a:p>
                <a:r>
                  <a:rPr lang="he-IL" dirty="0" smtClean="0"/>
                  <a:t>השונות</a:t>
                </a:r>
                <a:r>
                  <a:rPr lang="he-IL" dirty="0"/>
                  <a:t> </a:t>
                </a:r>
                <a:r>
                  <a:rPr lang="he-IL" dirty="0" smtClean="0"/>
                  <a:t>של אומד נראית </a:t>
                </a:r>
                <a:r>
                  <a:rPr lang="he-IL" dirty="0" err="1" smtClean="0"/>
                  <a:t>מירבית</a:t>
                </a:r>
                <a:r>
                  <a:rPr lang="he-IL" dirty="0" smtClean="0"/>
                  <a:t> קטנה כמו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, ובגודל מדגם אינסופי אין שונות כלל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משפט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קרמר-ראו</a:t>
                </a:r>
                <a:r>
                  <a:rPr lang="he-IL" dirty="0" smtClean="0"/>
                  <a:t> (</a:t>
                </a:r>
                <a:r>
                  <a:rPr lang="en-US" dirty="0" err="1" smtClean="0"/>
                  <a:t>Cramér</a:t>
                </a:r>
                <a:r>
                  <a:rPr lang="en-US" dirty="0" smtClean="0"/>
                  <a:t>–Rao</a:t>
                </a:r>
                <a:r>
                  <a:rPr lang="he-IL" dirty="0" smtClean="0"/>
                  <a:t>):</a:t>
                </a:r>
              </a:p>
              <a:p>
                <a:r>
                  <a:rPr lang="he-IL" dirty="0" smtClean="0"/>
                  <a:t>לאומד </a:t>
                </a:r>
                <a:r>
                  <a:rPr lang="he-IL" dirty="0"/>
                  <a:t>הנראות </a:t>
                </a:r>
                <a:r>
                  <a:rPr lang="he-IL" dirty="0" err="1"/>
                  <a:t>המירבית</a:t>
                </a:r>
                <a:r>
                  <a:rPr lang="he-IL" dirty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השונות הקטנה ביותר האפשרית </a:t>
                </a:r>
                <a:r>
                  <a:rPr lang="he-IL" dirty="0" smtClean="0"/>
                  <a:t>מבין כל האומדים חסרי ההטיה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93868" y="1490235"/>
                <a:ext cx="5815692" cy="4351338"/>
              </a:xfrm>
              <a:blipFill>
                <a:blip r:embed="rId2"/>
                <a:stretch>
                  <a:fillRect l="-943" t="-1821" r="-15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1" t="8315" r="5022" b="5305"/>
          <a:stretch/>
        </p:blipFill>
        <p:spPr bwMode="auto">
          <a:xfrm>
            <a:off x="727032" y="2022246"/>
            <a:ext cx="3961577" cy="398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8199" y="1345842"/>
            <a:ext cx="1869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נמוכה שונות נמוכה</a:t>
            </a:r>
            <a:endParaRPr lang="en-US" sz="20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2069" y="1345842"/>
            <a:ext cx="167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נמוכה שונות גבוהה</a:t>
            </a:r>
            <a:endParaRPr lang="en-US" sz="20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30980" y="6002863"/>
            <a:ext cx="1674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גבוהה שונות גבוהה</a:t>
            </a:r>
            <a:endParaRPr lang="en-US" sz="20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198" y="5999447"/>
            <a:ext cx="1869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הטיה גבוהה שונות נמוכה</a:t>
            </a:r>
            <a:endParaRPr lang="en-US" sz="20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2" t="6383" r="10352"/>
          <a:stretch/>
        </p:blipFill>
        <p:spPr>
          <a:xfrm>
            <a:off x="7330770" y="4954733"/>
            <a:ext cx="1855788" cy="15906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83420" y="4678448"/>
            <a:ext cx="20649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אומד נראות </a:t>
            </a:r>
            <a:r>
              <a:rPr lang="he-IL" sz="2000" dirty="0" err="1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מירבית</a:t>
            </a:r>
            <a:endParaRPr lang="en-US" sz="2000" dirty="0" smtClean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9895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מדגמים קטנים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לאומד 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 תכונות אידיאליות, אך הן מובטחות רק במדגמים גדולים</a:t>
                </a:r>
              </a:p>
              <a:p>
                <a:r>
                  <a:rPr lang="he-IL" dirty="0" smtClean="0"/>
                  <a:t>במדגם קטן, האומד עשוי להיות מוטה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דוגמא: נניח כי הנתונים מגיעים מהתפלגות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he-IL" b="0" dirty="0" smtClean="0"/>
              </a:p>
              <a:p>
                <a:r>
                  <a:rPr lang="he-IL" dirty="0" smtClean="0"/>
                  <a:t>הפעם אנחנו מנסים לאמוד גם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 smtClean="0"/>
                  <a:t> וגם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אם נגזור את הנראות לפי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ונשווה ל- 0, נקבל אומד נראות </a:t>
                </a:r>
                <a:r>
                  <a:rPr lang="he-IL" dirty="0" err="1" smtClean="0"/>
                  <a:t>מירבית</a:t>
                </a:r>
                <a:r>
                  <a:rPr lang="he-IL" dirty="0" smtClean="0"/>
                  <a:t> עבור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ba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האם זה משנה שבמכנה יש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במקום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101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971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מדגמים קטנים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91318" y="5080000"/>
                <a:ext cx="9982200" cy="104743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שונות המדגם היא אומד בלתי מוטה לשונות </a:t>
                </a:r>
                <a:r>
                  <a:rPr lang="he-IL" dirty="0" err="1" smtClean="0"/>
                  <a:t>האוכלוסיה</a:t>
                </a:r>
                <a:endParaRPr lang="he-IL" dirty="0" smtClean="0"/>
              </a:p>
              <a:p>
                <a:r>
                  <a:rPr lang="he-IL" dirty="0" smtClean="0"/>
                  <a:t>אומד 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 מוטה מעט במדגמים קטנים, אך </a:t>
                </a:r>
                <a:r>
                  <a:rPr lang="he-IL" dirty="0" err="1" smtClean="0"/>
                  <a:t>ההטייה</a:t>
                </a:r>
                <a:r>
                  <a:rPr lang="he-IL" dirty="0" smtClean="0"/>
                  <a:t> נעלמת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1318" y="5080000"/>
                <a:ext cx="9982200" cy="1047430"/>
              </a:xfrm>
              <a:blipFill>
                <a:blip r:embed="rId2"/>
                <a:stretch>
                  <a:fillRect t="-7558" r="-8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85115954"/>
                  </p:ext>
                </p:extLst>
              </p:nvPr>
            </p:nvGraphicFramePr>
            <p:xfrm>
              <a:off x="2231999" y="1779426"/>
              <a:ext cx="7728000" cy="28530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713992">
                      <a:extLst>
                        <a:ext uri="{9D8B030D-6E8A-4147-A177-3AD203B41FA5}">
                          <a16:colId xmlns:a16="http://schemas.microsoft.com/office/drawing/2014/main" val="4210394784"/>
                        </a:ext>
                      </a:extLst>
                    </a:gridCol>
                    <a:gridCol w="1272965">
                      <a:extLst>
                        <a:ext uri="{9D8B030D-6E8A-4147-A177-3AD203B41FA5}">
                          <a16:colId xmlns:a16="http://schemas.microsoft.com/office/drawing/2014/main" val="4082580271"/>
                        </a:ext>
                      </a:extLst>
                    </a:gridCol>
                    <a:gridCol w="2195113">
                      <a:extLst>
                        <a:ext uri="{9D8B030D-6E8A-4147-A177-3AD203B41FA5}">
                          <a16:colId xmlns:a16="http://schemas.microsoft.com/office/drawing/2014/main" val="325501270"/>
                        </a:ext>
                      </a:extLst>
                    </a:gridCol>
                    <a:gridCol w="1272965">
                      <a:extLst>
                        <a:ext uri="{9D8B030D-6E8A-4147-A177-3AD203B41FA5}">
                          <a16:colId xmlns:a16="http://schemas.microsoft.com/office/drawing/2014/main" val="3173068175"/>
                        </a:ext>
                      </a:extLst>
                    </a:gridCol>
                    <a:gridCol w="1272965">
                      <a:extLst>
                        <a:ext uri="{9D8B030D-6E8A-4147-A177-3AD203B41FA5}">
                          <a16:colId xmlns:a16="http://schemas.microsoft.com/office/drawing/2014/main" val="214514517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 של האומד במדגם גדול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של האומד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נוסחא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סימון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אומד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397092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den>
                                </m:f>
                                <m:nary>
                                  <m:naryPr>
                                    <m:chr m:val="∑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bar>
                                              <m:barPr>
                                                <m:pos m:val="top"/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bar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</m:ba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nary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המדגם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534368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≈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  <m:nary>
                                  <m:naryPr>
                                    <m:chr m:val="∑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bar>
                                              <m:barPr>
                                                <m:pos m:val="top"/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bar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</m:ba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nary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sSup>
                                          <m:sSup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p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  <m:t>𝑀𝐿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</a:t>
                          </a:r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מירבית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348752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85115954"/>
                  </p:ext>
                </p:extLst>
              </p:nvPr>
            </p:nvGraphicFramePr>
            <p:xfrm>
              <a:off x="2231999" y="1779426"/>
              <a:ext cx="7728000" cy="28530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713992">
                      <a:extLst>
                        <a:ext uri="{9D8B030D-6E8A-4147-A177-3AD203B41FA5}">
                          <a16:colId xmlns:a16="http://schemas.microsoft.com/office/drawing/2014/main" val="4210394784"/>
                        </a:ext>
                      </a:extLst>
                    </a:gridCol>
                    <a:gridCol w="1272965">
                      <a:extLst>
                        <a:ext uri="{9D8B030D-6E8A-4147-A177-3AD203B41FA5}">
                          <a16:colId xmlns:a16="http://schemas.microsoft.com/office/drawing/2014/main" val="4082580271"/>
                        </a:ext>
                      </a:extLst>
                    </a:gridCol>
                    <a:gridCol w="2195113">
                      <a:extLst>
                        <a:ext uri="{9D8B030D-6E8A-4147-A177-3AD203B41FA5}">
                          <a16:colId xmlns:a16="http://schemas.microsoft.com/office/drawing/2014/main" val="325501270"/>
                        </a:ext>
                      </a:extLst>
                    </a:gridCol>
                    <a:gridCol w="1272965">
                      <a:extLst>
                        <a:ext uri="{9D8B030D-6E8A-4147-A177-3AD203B41FA5}">
                          <a16:colId xmlns:a16="http://schemas.microsoft.com/office/drawing/2014/main" val="3173068175"/>
                        </a:ext>
                      </a:extLst>
                    </a:gridCol>
                    <a:gridCol w="1272965">
                      <a:extLst>
                        <a:ext uri="{9D8B030D-6E8A-4147-A177-3AD203B41FA5}">
                          <a16:colId xmlns:a16="http://schemas.microsoft.com/office/drawing/2014/main" val="2145145171"/>
                        </a:ext>
                      </a:extLst>
                    </a:gridCol>
                  </a:tblGrid>
                  <a:tr h="1005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 של האומד במדגם גדול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תוחלת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של האומד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נוסחא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סימון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אומד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3970929"/>
                      </a:ext>
                    </a:extLst>
                  </a:tr>
                  <a:tr h="92360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56" t="-112500" r="-351957" b="-1019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34928" t="-112500" r="-373206" b="-1019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36389" t="-112500" r="-116667" b="-1019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07177" t="-112500" r="-100957" b="-1019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שונות המדגם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53436877"/>
                      </a:ext>
                    </a:extLst>
                  </a:tr>
                  <a:tr h="92360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56" t="-212500" r="-351957" b="-19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34928" t="-212500" r="-373206" b="-19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36389" t="-212500" r="-116667" b="-19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07177" t="-212500" r="-100957" b="-19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</a:t>
                          </a:r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מירבית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3487524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03025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אומד נראות </a:t>
            </a:r>
            <a:r>
              <a:rPr lang="he-IL" dirty="0" err="1" smtClean="0"/>
              <a:t>מירבית</a:t>
            </a:r>
            <a:endParaRPr lang="he-IL" dirty="0" smtClean="0"/>
          </a:p>
          <a:p>
            <a:pPr lvl="1"/>
            <a:r>
              <a:rPr lang="he-IL" dirty="0" smtClean="0"/>
              <a:t>הגדרת האומד</a:t>
            </a:r>
          </a:p>
          <a:p>
            <a:pPr lvl="1"/>
            <a:r>
              <a:rPr lang="he-IL" dirty="0" smtClean="0"/>
              <a:t>תכונות</a:t>
            </a:r>
          </a:p>
          <a:p>
            <a:pPr lvl="1"/>
            <a:r>
              <a:rPr lang="he-IL" dirty="0">
                <a:solidFill>
                  <a:srgbClr val="0033CC"/>
                </a:solidFill>
              </a:rPr>
              <a:t>אמידה </a:t>
            </a:r>
            <a:r>
              <a:rPr lang="he-IL" dirty="0" err="1">
                <a:solidFill>
                  <a:srgbClr val="0033CC"/>
                </a:solidFill>
              </a:rPr>
              <a:t>בייסיאנית</a:t>
            </a:r>
            <a:endParaRPr lang="he-IL" dirty="0">
              <a:solidFill>
                <a:srgbClr val="0033CC"/>
              </a:solidFill>
            </a:endParaRPr>
          </a:p>
          <a:p>
            <a:pPr lvl="1"/>
            <a:r>
              <a:rPr lang="he-IL" dirty="0" smtClean="0"/>
              <a:t>בדיקת השערות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1844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חסר באומד נראות </a:t>
            </a:r>
            <a:r>
              <a:rPr lang="he-IL" dirty="0" err="1" smtClean="0"/>
              <a:t>מירבית</a:t>
            </a:r>
            <a:r>
              <a:rPr lang="he-IL" dirty="0" smtClean="0"/>
              <a:t>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66774" y="1628776"/>
                <a:ext cx="10515600" cy="470535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שאנו מנסים לאמוד את הפרופורציה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b="0" dirty="0" smtClean="0"/>
                  <a:t> עם תכונה מסוימת</a:t>
                </a:r>
              </a:p>
              <a:p>
                <a:r>
                  <a:rPr lang="he-IL" dirty="0" smtClean="0"/>
                  <a:t>נניח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 (אך איננו יודעים זאת)</a:t>
                </a:r>
              </a:p>
              <a:p>
                <a:r>
                  <a:rPr lang="he-IL" dirty="0" smtClean="0"/>
                  <a:t>אנו יודעים כי יתכן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קטן, אך בוודאי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נניח שהמדגם קטן יחסית: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יש סיכוי משמעותי שלא נראה במדגם אפילו פעם אחת את התכונה, כלומר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b="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אומד 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6774" y="1628776"/>
                <a:ext cx="10515600" cy="4705350"/>
              </a:xfrm>
              <a:blipFill>
                <a:blip r:embed="rId2"/>
                <a:stretch>
                  <a:fillRect t="-1554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747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חסר באומד נראות </a:t>
            </a:r>
            <a:r>
              <a:rPr lang="he-IL" dirty="0" err="1" smtClean="0"/>
              <a:t>מירבית</a:t>
            </a:r>
            <a:r>
              <a:rPr lang="he-IL" dirty="0" smtClean="0"/>
              <a:t>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66774" y="1628776"/>
                <a:ext cx="10515600" cy="470535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אומד 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 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מה הבעיה?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על </a:t>
                </a:r>
                <a:r>
                  <a:rPr lang="he-IL" dirty="0"/>
                  <a:t>פי </a:t>
                </a:r>
                <a:r>
                  <a:rPr lang="he-IL" dirty="0" smtClean="0"/>
                  <a:t>אומד </a:t>
                </a:r>
                <a:r>
                  <a:rPr lang="he-IL" dirty="0"/>
                  <a:t>הנראות </a:t>
                </a:r>
                <a:r>
                  <a:rPr lang="he-IL" dirty="0" err="1"/>
                  <a:t>המירבית</a:t>
                </a:r>
                <a:r>
                  <a:rPr lang="he-IL" dirty="0"/>
                  <a:t>, ההסתברות לראות לפחות פעם אחת את התכונה היא </a:t>
                </a:r>
                <a:r>
                  <a:rPr lang="he-IL" dirty="0" smtClean="0"/>
                  <a:t>0</a:t>
                </a:r>
              </a:p>
              <a:p>
                <a:r>
                  <a:rPr lang="he-IL" dirty="0" smtClean="0"/>
                  <a:t>לא משנה מה גודל המדגם!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אבל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, במדגם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1000</m:t>
                    </m:r>
                  </m:oMath>
                </a14:m>
                <a:r>
                  <a:rPr lang="he-IL" dirty="0" smtClean="0"/>
                  <a:t>, נצפה ל- 200 בעלי התכונה</a:t>
                </a:r>
                <a:endParaRPr lang="en-US" dirty="0" smtClean="0"/>
              </a:p>
              <a:p>
                <a:r>
                  <a:rPr lang="he-IL" dirty="0" smtClean="0"/>
                  <a:t>הסיכוי לראות לפחות פעם אחת את התכונה הוא </a:t>
                </a:r>
                <a:r>
                  <a:rPr lang="en-US" dirty="0" smtClean="0"/>
                  <a:t>0.9999999999999999999….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שגיאה חמורה!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6774" y="1628776"/>
                <a:ext cx="10515600" cy="4705350"/>
              </a:xfrm>
              <a:blipFill>
                <a:blip r:embed="rId2"/>
                <a:stretch>
                  <a:fillRect t="-1554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797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מקור הטעות?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06573"/>
            <a:ext cx="10515600" cy="4137027"/>
          </a:xfrm>
        </p:spPr>
        <p:txBody>
          <a:bodyPr/>
          <a:lstStyle/>
          <a:p>
            <a:r>
              <a:rPr lang="he-IL" dirty="0" smtClean="0"/>
              <a:t>לא לקחנו בחשבון את </a:t>
            </a:r>
            <a:r>
              <a:rPr lang="he-IL" dirty="0" smtClean="0">
                <a:solidFill>
                  <a:srgbClr val="0033CC"/>
                </a:solidFill>
              </a:rPr>
              <a:t>הידע המוקדם</a:t>
            </a:r>
            <a:r>
              <a:rPr lang="he-IL" dirty="0" smtClean="0"/>
              <a:t> שיש לנו על הפרמטר</a:t>
            </a:r>
          </a:p>
          <a:p>
            <a:r>
              <a:rPr lang="he-IL" dirty="0" smtClean="0"/>
              <a:t>במדגם קטן, אפשר לקבל באופן מקרי תוצאה חריגה, ולכן להסיק מסקנות חריגות</a:t>
            </a:r>
          </a:p>
          <a:p>
            <a:endParaRPr lang="he-IL" dirty="0"/>
          </a:p>
          <a:p>
            <a:r>
              <a:rPr lang="he-IL" dirty="0" smtClean="0"/>
              <a:t>גישה זו נקראת </a:t>
            </a:r>
            <a:r>
              <a:rPr lang="en-US" dirty="0">
                <a:solidFill>
                  <a:srgbClr val="0033CC"/>
                </a:solidFill>
              </a:rPr>
              <a:t>F</a:t>
            </a:r>
            <a:r>
              <a:rPr lang="en-US" dirty="0" smtClean="0">
                <a:solidFill>
                  <a:srgbClr val="0033CC"/>
                </a:solidFill>
              </a:rPr>
              <a:t>requentist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33CC"/>
                </a:solidFill>
              </a:rPr>
              <a:t>inference</a:t>
            </a:r>
            <a:r>
              <a:rPr lang="he-IL" dirty="0" smtClean="0"/>
              <a:t>  </a:t>
            </a:r>
            <a:r>
              <a:rPr lang="he-IL" sz="2000" dirty="0" smtClean="0"/>
              <a:t>(הסקה </a:t>
            </a:r>
            <a:r>
              <a:rPr lang="he-IL" sz="2000" dirty="0" err="1" smtClean="0"/>
              <a:t>שכיחותנית</a:t>
            </a:r>
            <a:r>
              <a:rPr lang="he-IL" sz="2000" dirty="0" smtClean="0"/>
              <a:t>?)</a:t>
            </a: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369378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עושים באמידה </a:t>
            </a:r>
            <a:r>
              <a:rPr lang="he-IL" dirty="0" err="1" smtClean="0"/>
              <a:t>בייסיאנית</a:t>
            </a:r>
            <a:r>
              <a:rPr lang="he-IL" dirty="0" smtClean="0"/>
              <a:t>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מניחים כי הפרמטר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הוא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משתנה מקרי</a:t>
                </a:r>
                <a:r>
                  <a:rPr lang="he-IL" dirty="0" smtClean="0"/>
                  <a:t>, עם התפלגות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ההתפלגות נקראת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ההסתברות האַפְּרִיוֹרִית (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prior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)</a:t>
                </a:r>
                <a:r>
                  <a:rPr lang="he-IL" dirty="0" smtClean="0"/>
                  <a:t>, והיא מייצגת את כלל המידע שיש לנו על הפרמטר, לפני שראינו את הנתונים</a:t>
                </a:r>
              </a:p>
              <a:p>
                <a:endParaRPr lang="he-IL" dirty="0"/>
              </a:p>
              <a:p>
                <a:r>
                  <a:rPr lang="he-IL" dirty="0" smtClean="0"/>
                  <a:t>לאחר שראינו את הנתונים, נעדכן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על פי שקלול של המידע המוקדם והנתונים שקיבלנו</a:t>
                </a:r>
              </a:p>
              <a:p>
                <a:r>
                  <a:rPr lang="he-IL" dirty="0" smtClean="0"/>
                  <a:t>נקרא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Bayesian</a:t>
                </a:r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inference</a:t>
                </a:r>
                <a:r>
                  <a:rPr lang="he-IL" dirty="0" smtClean="0"/>
                  <a:t>  </a:t>
                </a:r>
                <a:r>
                  <a:rPr lang="he-IL" sz="2000" dirty="0" smtClean="0"/>
                  <a:t>(הסקה </a:t>
                </a:r>
                <a:r>
                  <a:rPr lang="he-IL" sz="2000" dirty="0" err="1" smtClean="0"/>
                  <a:t>בייסיאנית</a:t>
                </a:r>
                <a:r>
                  <a:rPr lang="he-IL" sz="2000" dirty="0" smtClean="0"/>
                  <a:t>)</a:t>
                </a:r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איך זה עובד?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390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תזכורת: נוסחת ההסתברות השלמה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52572"/>
                <a:ext cx="10515600" cy="481774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</m:oMath>
                </a14:m>
                <a:endParaRPr lang="en-US" dirty="0">
                  <a:solidFill>
                    <a:srgbClr val="0033CC"/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smtClean="0"/>
                  <a:t>ניתן למצוא את ההסתברות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ע"י התניה על המאורע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דוגמא: אחוז </a:t>
                </a:r>
                <a:r>
                  <a:rPr lang="he-IL" dirty="0"/>
                  <a:t>המעשנים </a:t>
                </a:r>
                <a:r>
                  <a:rPr lang="he-IL" dirty="0" err="1"/>
                  <a:t>באוכלוסיה</a:t>
                </a:r>
                <a:r>
                  <a:rPr lang="he-IL" dirty="0"/>
                  <a:t> הוא 10%</a:t>
                </a:r>
              </a:p>
              <a:p>
                <a:r>
                  <a:rPr lang="he-IL" dirty="0"/>
                  <a:t>מעשנים חולים בסרטן </a:t>
                </a:r>
                <a:r>
                  <a:rPr lang="he-IL" dirty="0" smtClean="0"/>
                  <a:t>בסיכוי </a:t>
                </a:r>
                <a:r>
                  <a:rPr lang="en-US" dirty="0" smtClean="0"/>
                  <a:t>0.2</a:t>
                </a:r>
                <a:r>
                  <a:rPr lang="he-IL" dirty="0" smtClean="0"/>
                  <a:t>, </a:t>
                </a:r>
                <a:r>
                  <a:rPr lang="he-IL" dirty="0"/>
                  <a:t>לא מעשנים חולים </a:t>
                </a:r>
                <a:r>
                  <a:rPr lang="he-IL" dirty="0" smtClean="0"/>
                  <a:t>בסיכוי </a:t>
                </a:r>
                <a:r>
                  <a:rPr lang="en-US" dirty="0" smtClean="0"/>
                  <a:t>0.05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מה הסיכוי שמישהו חולה?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𝑐𝑎𝑛𝑐𝑒𝑟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𝑠𝑚𝑜𝑘𝑒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𝑐𝑎𝑛𝑐𝑒𝑟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𝑠𝑚𝑜𝑘𝑒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𝑛𝑜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𝑠𝑚𝑜𝑘𝑒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𝑐𝑎𝑛𝑐𝑒𝑟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𝑛𝑜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𝑠𝑚𝑜𝑘𝑒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065</m:t>
                    </m:r>
                  </m:oMath>
                </a14:m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52572"/>
                <a:ext cx="10515600" cy="4817748"/>
              </a:xfrm>
              <a:blipFill>
                <a:blip r:embed="rId2"/>
                <a:stretch>
                  <a:fillRect l="-812" t="-1392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496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תזכורת: חוק </a:t>
            </a:r>
            <a:r>
              <a:rPr lang="he-IL" dirty="0" err="1"/>
              <a:t>בייס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: התרחשותו של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גורם</a:t>
                </a:r>
                <a:r>
                  <a:rPr lang="he-IL" dirty="0" smtClean="0"/>
                  <a:t> מסוים </a:t>
                </a:r>
                <a:r>
                  <a:rPr lang="he-IL" sz="2000" dirty="0" smtClean="0"/>
                  <a:t>(עישון)</a:t>
                </a:r>
                <a:endParaRPr lang="he-IL" dirty="0" smtClean="0"/>
              </a:p>
              <a:p>
                <a:r>
                  <a:rPr lang="he-IL" dirty="0" smtClean="0"/>
                  <a:t>מאורע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: התרחשותה של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תוצאה</a:t>
                </a:r>
                <a:r>
                  <a:rPr lang="he-IL" dirty="0" smtClean="0"/>
                  <a:t> מסוימת </a:t>
                </a:r>
                <a:r>
                  <a:rPr lang="he-IL" sz="2000" dirty="0" smtClean="0"/>
                  <a:t>(סרטן)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/>
                  <a:t>נניח שאנו יודעים את </a:t>
                </a:r>
                <a:r>
                  <a:rPr lang="he-IL" dirty="0" smtClean="0"/>
                  <a:t>ההסתברות שהגורם יקרה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r>
                  <a:rPr lang="he-IL" dirty="0" smtClean="0"/>
                  <a:t>וכן את ההסתברויות המותנות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dirty="0" smtClean="0"/>
                  <a:t>  </a:t>
                </a:r>
                <a:r>
                  <a:rPr lang="he-IL" sz="2000" dirty="0" smtClean="0"/>
                  <a:t>(</a:t>
                </a:r>
                <a:r>
                  <a:rPr lang="he-IL" sz="2000" dirty="0" smtClean="0">
                    <a:solidFill>
                      <a:srgbClr val="0070C0"/>
                    </a:solidFill>
                  </a:rPr>
                  <a:t>תוצאה בהינתן הגורם</a:t>
                </a:r>
                <a:r>
                  <a:rPr lang="he-IL" sz="2000" dirty="0" smtClean="0"/>
                  <a:t>)</a:t>
                </a:r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כיצד נחשב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? </a:t>
                </a:r>
                <a:r>
                  <a:rPr lang="he-IL" sz="2000" dirty="0" smtClean="0"/>
                  <a:t>(ההסתברות של </a:t>
                </a:r>
                <a:r>
                  <a:rPr lang="he-IL" sz="2000" dirty="0" smtClean="0">
                    <a:solidFill>
                      <a:srgbClr val="0070C0"/>
                    </a:solidFill>
                  </a:rPr>
                  <a:t>הגורם בהינתן התוצאה</a:t>
                </a:r>
                <a:r>
                  <a:rPr lang="he-IL" sz="2000" dirty="0" smtClean="0"/>
                  <a:t>)</a:t>
                </a:r>
              </a:p>
              <a:p>
                <a:endParaRPr lang="en-US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p>
                            </m:sSup>
                          </m:e>
                        </m:d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733584" y="5374640"/>
            <a:ext cx="120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חוק </a:t>
            </a:r>
            <a:r>
              <a:rPr lang="he-IL" sz="2400" dirty="0" err="1" smtClean="0">
                <a:solidFill>
                  <a:srgbClr val="58267E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בייס</a:t>
            </a:r>
            <a:endParaRPr lang="en-US" sz="2400" dirty="0" smtClean="0">
              <a:solidFill>
                <a:srgbClr val="58267E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2405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86253"/>
                <a:ext cx="10515600" cy="4004947"/>
              </a:xfrm>
            </p:spPr>
            <p:txBody>
              <a:bodyPr/>
              <a:lstStyle/>
              <a:p>
                <a:r>
                  <a:rPr lang="he-IL" dirty="0" smtClean="0"/>
                  <a:t>אחוז המעשנים </a:t>
                </a:r>
                <a:r>
                  <a:rPr lang="he-IL" dirty="0" err="1"/>
                  <a:t>באוכלוסיה</a:t>
                </a:r>
                <a:r>
                  <a:rPr lang="he-IL" dirty="0"/>
                  <a:t> הוא 10%</a:t>
                </a:r>
              </a:p>
              <a:p>
                <a:r>
                  <a:rPr lang="he-IL" dirty="0"/>
                  <a:t>מעשנים חולים בסרטן בסיכוי </a:t>
                </a:r>
                <a:r>
                  <a:rPr lang="en-US" dirty="0"/>
                  <a:t>0.2</a:t>
                </a:r>
                <a:r>
                  <a:rPr lang="he-IL" dirty="0"/>
                  <a:t>, לא מעשנים חולים בסיכוי </a:t>
                </a:r>
                <a:r>
                  <a:rPr lang="en-US" dirty="0"/>
                  <a:t>0.05</a:t>
                </a:r>
                <a:endParaRPr lang="he-IL" dirty="0"/>
              </a:p>
              <a:p>
                <a:r>
                  <a:rPr lang="he-IL" dirty="0" smtClean="0"/>
                  <a:t>אם מישהו חלה בסרטן, מהי ההסתברות שהוא מעשן?</a:t>
                </a:r>
              </a:p>
              <a:p>
                <a:endParaRPr lang="he-IL" dirty="0"/>
              </a:p>
              <a:p>
                <a:pPr algn="l" rtl="0"/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𝑠𝑚𝑜𝑘𝑒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𝑐𝑎𝑛𝑐𝑒𝑟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𝑐𝑎𝑛𝑐𝑒𝑟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𝑠𝑚𝑜𝑘𝑒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𝑠𝑚𝑜𝑘𝑒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𝑐𝑎𝑛𝑐𝑒𝑟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065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31</m:t>
                    </m:r>
                  </m:oMath>
                </a14:m>
                <a:endParaRPr lang="en-US" dirty="0"/>
              </a:p>
              <a:p>
                <a:pPr algn="l" rtl="0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86253"/>
                <a:ext cx="10515600" cy="4004947"/>
              </a:xfrm>
              <a:blipFill>
                <a:blip r:embed="rId2"/>
                <a:stretch>
                  <a:fillRect l="-754" t="-1979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266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חוק </a:t>
            </a:r>
            <a:r>
              <a:rPr lang="he-IL" dirty="0" err="1" smtClean="0"/>
              <a:t>בייס</a:t>
            </a:r>
            <a:r>
              <a:rPr lang="he-IL" dirty="0" smtClean="0"/>
              <a:t>: 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414618" y="2655363"/>
                <a:ext cx="4048224" cy="9894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lang="en-US" sz="28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8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en-US" sz="28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618" y="2655363"/>
                <a:ext cx="4048224" cy="9894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H="1" flipV="1">
            <a:off x="7272291" y="3557235"/>
            <a:ext cx="126956" cy="452048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111291" y="4054508"/>
            <a:ext cx="28569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אַפּוֹסְטֶרְיוֹרִית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rtl="1"/>
            <a:r>
              <a:rPr lang="en-US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posterior</a:t>
            </a:r>
          </a:p>
        </p:txBody>
      </p:sp>
      <p:cxnSp>
        <p:nvCxnSpPr>
          <p:cNvPr id="8" name="Straight Arrow Connector 7"/>
          <p:cNvCxnSpPr>
            <a:stCxn id="9" idx="2"/>
          </p:cNvCxnSpPr>
          <p:nvPr/>
        </p:nvCxnSpPr>
        <p:spPr>
          <a:xfrm flipH="1">
            <a:off x="10025795" y="2071094"/>
            <a:ext cx="437047" cy="527491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294030" y="1609429"/>
            <a:ext cx="24048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אַפְּרִיוֹרִית</a:t>
            </a:r>
          </a:p>
          <a:p>
            <a:pPr algn="r" rtl="1"/>
            <a:r>
              <a:rPr lang="en-US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prior</a:t>
            </a:r>
          </a:p>
        </p:txBody>
      </p:sp>
      <p:cxnSp>
        <p:nvCxnSpPr>
          <p:cNvPr id="13" name="Straight Arrow Connector 12"/>
          <p:cNvCxnSpPr>
            <a:stCxn id="14" idx="2"/>
          </p:cNvCxnSpPr>
          <p:nvPr/>
        </p:nvCxnSpPr>
        <p:spPr>
          <a:xfrm>
            <a:off x="8037567" y="2071094"/>
            <a:ext cx="479243" cy="527491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558324" y="1609429"/>
            <a:ext cx="958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נראות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64662" y="5465080"/>
            <a:ext cx="85431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			  P(cancer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| smoking)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 * </a:t>
            </a:r>
            <a:r>
              <a:rPr lang="en-US" sz="2400" dirty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P(smoking)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en-US" sz="2400" dirty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P(smoking | cancer)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 =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	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---------------------------------------</a:t>
            </a:r>
          </a:p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				         P(cancer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07978" y="5403695"/>
            <a:ext cx="2414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48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אפוסטריורית</a:t>
            </a:r>
            <a:endParaRPr lang="en-US" sz="2000" dirty="0" smtClean="0">
              <a:solidFill>
                <a:srgbClr val="48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27241" y="5100598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נראות</a:t>
            </a:r>
            <a:endParaRPr lang="en-US" sz="2000" dirty="0" smtClean="0">
              <a:solidFill>
                <a:schemeClr val="accent6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32295" y="5100598"/>
            <a:ext cx="2037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אפריורית</a:t>
            </a:r>
            <a:endParaRPr lang="en-US" sz="2000" dirty="0" smtClean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7517" y="1553599"/>
            <a:ext cx="53656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אנו מחפשים את ההסתברות ש</a:t>
            </a:r>
            <a:r>
              <a:rPr lang="he-IL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גורם כלשהו התרחש, בהינתן התצפית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70C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לפני שראינו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את התצפית,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היתה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לנו </a:t>
            </a:r>
            <a:r>
              <a:rPr lang="he-IL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אפריורית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עבור אותו גורם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0070C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לאחר שראינו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את התצפית, </a:t>
            </a:r>
            <a:r>
              <a:rPr lang="he-IL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ההסתברות משתנה בהתאם לנראות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של התצפית עבור אותו גורם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94286" y="5817633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0.31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07987" y="6203744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0.065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87907" y="5482479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05775" y="5069820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0.2</a:t>
            </a:r>
          </a:p>
        </p:txBody>
      </p:sp>
    </p:spTree>
    <p:extLst>
      <p:ext uri="{BB962C8B-B14F-4D97-AF65-F5344CB8AC3E}">
        <p14:creationId xmlns:p14="http://schemas.microsoft.com/office/powerpoint/2010/main" val="425384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3" grpId="0"/>
      <p:bldP spid="16" grpId="0"/>
      <p:bldP spid="17" grpId="0"/>
      <p:bldP spid="1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אמידה </a:t>
            </a:r>
            <a:r>
              <a:rPr lang="he-IL" dirty="0" err="1" smtClean="0"/>
              <a:t>בייסיאנית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3425" y="1654173"/>
                <a:ext cx="10620375" cy="458470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שיש לנו פרמטר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עם התפלגות אפריורית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he-IL" dirty="0" smtClean="0"/>
                  <a:t> ונראות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ההתפלגות האַפּוֹסְטֶרְיוֹרִית (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posterior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) </a:t>
                </a:r>
                <a:r>
                  <a:rPr lang="he-IL" dirty="0" smtClean="0"/>
                  <a:t>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היא:</a:t>
                </a:r>
              </a:p>
              <a:p>
                <a:endParaRPr lang="he-IL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en-US" dirty="0" smtClean="0"/>
              </a:p>
              <a:p>
                <a:pPr algn="r"/>
                <a:endParaRPr lang="he-IL" dirty="0"/>
              </a:p>
              <a:p>
                <a:r>
                  <a:rPr lang="he-IL" dirty="0" smtClean="0"/>
                  <a:t>זו ההתפלגות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המעודכנת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, לאחר שלקחנו בחשבון גם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המידע המוקדם</a:t>
                </a:r>
                <a:r>
                  <a:rPr lang="he-IL" dirty="0" smtClean="0"/>
                  <a:t>,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, וגם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הנתונים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3425" y="1654173"/>
                <a:ext cx="10620375" cy="4584702"/>
              </a:xfrm>
              <a:blipFill>
                <a:blip r:embed="rId2"/>
                <a:stretch>
                  <a:fillRect l="-229" t="-1596" r="-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039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062193" y="3055413"/>
                <a:ext cx="3980962" cy="9894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800" i="1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8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lang="en-US" sz="28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28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en-US" sz="28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8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2193" y="3055413"/>
                <a:ext cx="3980962" cy="9894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H="1" flipV="1">
            <a:off x="6919866" y="3957285"/>
            <a:ext cx="126956" cy="452048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758866" y="4454558"/>
            <a:ext cx="28569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אפוסטריורית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rtl="1"/>
            <a:r>
              <a:rPr lang="en-US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posterior</a:t>
            </a:r>
          </a:p>
        </p:txBody>
      </p:sp>
      <p:cxnSp>
        <p:nvCxnSpPr>
          <p:cNvPr id="8" name="Straight Arrow Connector 7"/>
          <p:cNvCxnSpPr>
            <a:stCxn id="9" idx="2"/>
          </p:cNvCxnSpPr>
          <p:nvPr/>
        </p:nvCxnSpPr>
        <p:spPr>
          <a:xfrm flipH="1">
            <a:off x="9673370" y="2471144"/>
            <a:ext cx="437047" cy="527491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941605" y="2009479"/>
            <a:ext cx="24048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הסתברות אַפְּרִיוֹרִית</a:t>
            </a:r>
          </a:p>
          <a:p>
            <a:pPr algn="r" rtl="1"/>
            <a:r>
              <a:rPr lang="en-US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prior</a:t>
            </a:r>
          </a:p>
        </p:txBody>
      </p:sp>
      <p:cxnSp>
        <p:nvCxnSpPr>
          <p:cNvPr id="13" name="Straight Arrow Connector 12"/>
          <p:cNvCxnSpPr>
            <a:stCxn id="14" idx="2"/>
          </p:cNvCxnSpPr>
          <p:nvPr/>
        </p:nvCxnSpPr>
        <p:spPr>
          <a:xfrm>
            <a:off x="7685142" y="2471144"/>
            <a:ext cx="479243" cy="527491"/>
          </a:xfrm>
          <a:prstGeom prst="straightConnector1">
            <a:avLst/>
          </a:prstGeom>
          <a:ln w="254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492240" y="2009479"/>
                <a:ext cx="16721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נראות: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𝐿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𝜃</m:t>
                        </m:r>
                      </m:e>
                    </m:d>
                  </m:oMath>
                </a14:m>
                <a:endParaRPr lang="en-US" sz="24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2240" y="2009479"/>
                <a:ext cx="1672145" cy="461665"/>
              </a:xfrm>
              <a:prstGeom prst="rect">
                <a:avLst/>
              </a:prstGeom>
              <a:blipFill>
                <a:blip r:embed="rId3"/>
                <a:stretch>
                  <a:fillRect t="-10667" r="-547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28183" y="2613649"/>
                <a:ext cx="5037559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ההתפלגות של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𝜃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מושפעת כעת גם מהנתונים (הנראות), וגם מההסתברות האפריורית, כלומר, כל מידע קודם שיש לנו על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𝜃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לפני שראינו את הנתונים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83" y="2613649"/>
                <a:ext cx="5037559" cy="1569660"/>
              </a:xfrm>
              <a:prstGeom prst="rect">
                <a:avLst/>
              </a:prstGeom>
              <a:blipFill>
                <a:blip r:embed="rId4"/>
                <a:stretch>
                  <a:fillRect l="-1814" t="-3113" r="-1814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163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אמידה </a:t>
            </a:r>
            <a:r>
              <a:rPr lang="he-IL" dirty="0" err="1" smtClean="0"/>
              <a:t>בייסיאנית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3143" y="1825623"/>
                <a:ext cx="10620375" cy="422275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שיש לנו פרמטר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עם נראות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באמידת נראות </a:t>
                </a:r>
                <a:r>
                  <a:rPr lang="he-IL" dirty="0" err="1" smtClean="0"/>
                  <a:t>מירבית</a:t>
                </a:r>
                <a:r>
                  <a:rPr lang="he-IL" dirty="0" smtClean="0"/>
                  <a:t>, האומד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</m:oMath>
                </a14:m>
                <a:r>
                  <a:rPr lang="he-IL" dirty="0" smtClean="0"/>
                  <a:t> כך שהנראות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𝑀𝐿</m:t>
                            </m:r>
                          </m:sub>
                        </m:sSub>
                      </m:e>
                    </m:d>
                  </m:oMath>
                </a14:m>
                <a:r>
                  <a:rPr lang="he-IL" dirty="0" smtClean="0"/>
                  <a:t> מקסימלית</a:t>
                </a:r>
              </a:p>
              <a:p>
                <a:endParaRPr lang="he-IL" dirty="0"/>
              </a:p>
              <a:p>
                <a:r>
                  <a:rPr lang="he-IL" dirty="0" smtClean="0"/>
                  <a:t>באמידה </a:t>
                </a:r>
                <a:r>
                  <a:rPr lang="he-IL" dirty="0" err="1" smtClean="0"/>
                  <a:t>בייסיאנית</a:t>
                </a:r>
                <a:r>
                  <a:rPr lang="he-IL" dirty="0" smtClean="0"/>
                  <a:t>, אנו מנסים למצוא את </a:t>
                </a:r>
                <a:r>
                  <a:rPr lang="he-IL" dirty="0" smtClean="0">
                    <a:solidFill>
                      <a:srgbClr val="480000"/>
                    </a:solidFill>
                  </a:rPr>
                  <a:t>המקסימום של ההתפלגות האפוסטריורית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en-US" dirty="0" smtClean="0"/>
              </a:p>
              <a:p>
                <a:pPr algn="r"/>
                <a:endParaRPr lang="he-IL" dirty="0"/>
              </a:p>
              <a:p>
                <a:r>
                  <a:rPr lang="he-IL" dirty="0" smtClean="0"/>
                  <a:t>הערך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עבורו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,…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he-IL" dirty="0" smtClean="0"/>
                  <a:t> מקסימלי נקרא אומד ההסתברות האפוסטריורית </a:t>
                </a:r>
                <a:r>
                  <a:rPr lang="he-IL" dirty="0" err="1" smtClean="0"/>
                  <a:t>המירבי</a:t>
                </a:r>
                <a:endParaRPr lang="he-IL" dirty="0" smtClean="0"/>
              </a:p>
              <a:p>
                <a:r>
                  <a:rPr lang="en-US" dirty="0" smtClean="0">
                    <a:solidFill>
                      <a:srgbClr val="0033CC"/>
                    </a:solidFill>
                  </a:rPr>
                  <a:t>Maximum a posteriori estimate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dirty="0" smtClean="0"/>
                  <a:t>או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MAP</a:t>
                </a:r>
                <a:r>
                  <a:rPr lang="he-IL" dirty="0" smtClean="0"/>
                  <a:t> – מסומן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3143" y="1825623"/>
                <a:ext cx="10620375" cy="4222752"/>
              </a:xfrm>
              <a:blipFill>
                <a:blip r:embed="rId2"/>
                <a:stretch>
                  <a:fillRect t="-1732" r="-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29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1132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>
                    <a:latin typeface="Cambria Math" panose="02040503050406030204" pitchFamily="18" charset="0"/>
                  </a:rPr>
                  <a:t>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</m:oMath>
                </a14:m>
                <a:r>
                  <a:rPr lang="he-IL" dirty="0" smtClean="0">
                    <a:latin typeface="Cambria Math" panose="02040503050406030204" pitchFamily="18" charset="0"/>
                  </a:rPr>
                  <a:t> מביאה למקסימום את: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היא גם מביאה למקסימום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r>
                  <a:rPr lang="he-IL" sz="2000" dirty="0" smtClean="0"/>
                  <a:t>(מכיוון שהמכנה לא תלוי כלל ב-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sz="2000" dirty="0" smtClean="0"/>
                  <a:t>, ולכן מהווה רק גורם קבוע)</a:t>
                </a:r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לכן, </a:t>
                </a:r>
                <a:r>
                  <a:rPr lang="he-IL" dirty="0"/>
                  <a:t>האומד </a:t>
                </a:r>
                <a:r>
                  <a:rPr lang="he-IL" dirty="0" smtClean="0"/>
                  <a:t>מספיק למצוא את המקסימום 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על מנת לקבל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</m:oMath>
                </a14:m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11323"/>
                <a:ext cx="10515600" cy="4351338"/>
              </a:xfrm>
              <a:blipFill>
                <a:blip r:embed="rId2"/>
                <a:stretch>
                  <a:fillRect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893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זמן מחלה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266" y="1645369"/>
            <a:ext cx="10622415" cy="1716003"/>
          </a:xfrm>
        </p:spPr>
        <p:txBody>
          <a:bodyPr>
            <a:normAutofit/>
          </a:bodyPr>
          <a:lstStyle/>
          <a:p>
            <a:pPr algn="r"/>
            <a:r>
              <a:rPr lang="he-IL" dirty="0" smtClean="0"/>
              <a:t>מהו האומד </a:t>
            </a:r>
            <a:r>
              <a:rPr lang="he-IL" dirty="0" err="1" smtClean="0"/>
              <a:t>הבייסיאני</a:t>
            </a:r>
            <a:r>
              <a:rPr lang="he-IL" dirty="0" smtClean="0"/>
              <a:t> עבור סוג החיידק?</a:t>
            </a:r>
          </a:p>
          <a:p>
            <a:pPr algn="r"/>
            <a:r>
              <a:rPr lang="he-IL" dirty="0" smtClean="0"/>
              <a:t>אנחנו צריכים נתון נוסף: ההתפלגות האפריורית</a:t>
            </a:r>
          </a:p>
          <a:p>
            <a:pPr algn="r"/>
            <a:r>
              <a:rPr lang="he-IL" dirty="0" smtClean="0"/>
              <a:t>מה לדעתנו ההסתברות של כל סוג חיידק, לפני שראינו נתונים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5300946"/>
                  </p:ext>
                </p:extLst>
              </p:nvPr>
            </p:nvGraphicFramePr>
            <p:xfrm>
              <a:off x="413656" y="3634740"/>
              <a:ext cx="7416000" cy="2743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0000">
                      <a:extLst>
                        <a:ext uri="{9D8B030D-6E8A-4147-A177-3AD203B41FA5}">
                          <a16:colId xmlns:a16="http://schemas.microsoft.com/office/drawing/2014/main" val="2386861420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642090632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3866432887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2376000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392945"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5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חולים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392945"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כוללת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המחלה (ימים)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7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תחת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𝐴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3379999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9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תחת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𝐵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0638415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4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תחת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𝐶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86607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5300946"/>
                  </p:ext>
                </p:extLst>
              </p:nvPr>
            </p:nvGraphicFramePr>
            <p:xfrm>
              <a:off x="413656" y="3634740"/>
              <a:ext cx="7416000" cy="2743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0000">
                      <a:extLst>
                        <a:ext uri="{9D8B030D-6E8A-4147-A177-3AD203B41FA5}">
                          <a16:colId xmlns:a16="http://schemas.microsoft.com/office/drawing/2014/main" val="2386861420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642090632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3866432887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2376000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457200"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5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חולים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457200"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כוללת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המחלה (ימים)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76" t="-312000" r="-358647" b="-2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12564" t="-312000" r="-513" b="-2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337999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76" t="-412000" r="-358647" b="-1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12564" t="-412000" r="-513" b="-1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063841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76" t="-512000" r="-358647" b="-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12564" t="-512000" r="-513" b="-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8660740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86752" y="4000500"/>
          <a:ext cx="3530348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1940">
                  <a:extLst>
                    <a:ext uri="{9D8B030D-6E8A-4147-A177-3AD203B41FA5}">
                      <a16:colId xmlns:a16="http://schemas.microsoft.com/office/drawing/2014/main" val="2318978336"/>
                    </a:ext>
                  </a:extLst>
                </a:gridCol>
                <a:gridCol w="661940">
                  <a:extLst>
                    <a:ext uri="{9D8B030D-6E8A-4147-A177-3AD203B41FA5}">
                      <a16:colId xmlns:a16="http://schemas.microsoft.com/office/drawing/2014/main" val="2500269438"/>
                    </a:ext>
                  </a:extLst>
                </a:gridCol>
                <a:gridCol w="661940">
                  <a:extLst>
                    <a:ext uri="{9D8B030D-6E8A-4147-A177-3AD203B41FA5}">
                      <a16:colId xmlns:a16="http://schemas.microsoft.com/office/drawing/2014/main" val="644062572"/>
                    </a:ext>
                  </a:extLst>
                </a:gridCol>
                <a:gridCol w="661940">
                  <a:extLst>
                    <a:ext uri="{9D8B030D-6E8A-4147-A177-3AD203B41FA5}">
                      <a16:colId xmlns:a16="http://schemas.microsoft.com/office/drawing/2014/main" val="2895005183"/>
                    </a:ext>
                  </a:extLst>
                </a:gridCol>
                <a:gridCol w="882588">
                  <a:extLst>
                    <a:ext uri="{9D8B030D-6E8A-4147-A177-3AD203B41FA5}">
                      <a16:colId xmlns:a16="http://schemas.microsoft.com/office/drawing/2014/main" val="503119945"/>
                    </a:ext>
                  </a:extLst>
                </a:gridCol>
              </a:tblGrid>
              <a:tr h="188107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חיידק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7530554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C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193983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המחלה (ימים)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244906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87147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40679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173061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918481" y="1554956"/>
          <a:ext cx="3173820" cy="1493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1940">
                  <a:extLst>
                    <a:ext uri="{9D8B030D-6E8A-4147-A177-3AD203B41FA5}">
                      <a16:colId xmlns:a16="http://schemas.microsoft.com/office/drawing/2014/main" val="2318978336"/>
                    </a:ext>
                  </a:extLst>
                </a:gridCol>
                <a:gridCol w="661940">
                  <a:extLst>
                    <a:ext uri="{9D8B030D-6E8A-4147-A177-3AD203B41FA5}">
                      <a16:colId xmlns:a16="http://schemas.microsoft.com/office/drawing/2014/main" val="2500269438"/>
                    </a:ext>
                  </a:extLst>
                </a:gridCol>
                <a:gridCol w="661940">
                  <a:extLst>
                    <a:ext uri="{9D8B030D-6E8A-4147-A177-3AD203B41FA5}">
                      <a16:colId xmlns:a16="http://schemas.microsoft.com/office/drawing/2014/main" val="644062572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503119945"/>
                    </a:ext>
                  </a:extLst>
                </a:gridCol>
              </a:tblGrid>
              <a:tr h="188107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חיידק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7530554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C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193983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אפריורית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244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532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ההסתברות האפוסטריורית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577973"/>
                <a:ext cx="10515600" cy="1622427"/>
              </a:xfrm>
            </p:spPr>
            <p:txBody>
              <a:bodyPr/>
              <a:lstStyle/>
              <a:p>
                <a:r>
                  <a:rPr lang="he-IL" dirty="0" smtClean="0"/>
                  <a:t>הנראות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הגבוהה ביותר ולכן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אך ההסתברות האפריורית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גבוהה יותר</a:t>
                </a:r>
              </a:p>
              <a:p>
                <a:r>
                  <a:rPr lang="he-IL" dirty="0" smtClean="0"/>
                  <a:t>ולכן אומד ההסתברות האפוסטריורית הגבוהה ביותר הוא: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577973"/>
                <a:ext cx="10515600" cy="1622427"/>
              </a:xfrm>
              <a:blipFill>
                <a:blip r:embed="rId2"/>
                <a:stretch>
                  <a:fillRect t="-4135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889250" y="3695291"/>
              <a:ext cx="7560000" cy="2286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76000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1476000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1476000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3132000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188107">
                    <a:tc gridSpan="3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חיידק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18810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18810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אפריורית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𝑃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)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188107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4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9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7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𝐿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𝜃</m:t>
                                  </m:r>
                                </m:e>
                              </m:d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4971448"/>
                      </a:ext>
                    </a:extLst>
                  </a:tr>
                  <a:tr h="188107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5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9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5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𝐿</m:t>
                                </m:r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𝜃</m:t>
                                    </m:r>
                                  </m:e>
                                </m:d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𝜃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06272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73396875"/>
                  </p:ext>
                </p:extLst>
              </p:nvPr>
            </p:nvGraphicFramePr>
            <p:xfrm>
              <a:off x="2889250" y="3695291"/>
              <a:ext cx="7560000" cy="2286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76000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1476000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1476000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3132000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457200">
                    <a:tc gridSpan="3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חיידק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41359" t="-207895" r="-38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13" t="-312000" r="-414050" b="-10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000" t="-312000" r="-312346" b="-10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826" t="-312000" r="-213636" b="-10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41359" t="-312000" r="-388" b="-10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497144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13" t="-412000" r="-414050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000" t="-412000" r="-312346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826" t="-412000" r="-213636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41359" t="-412000" r="-388" b="-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062729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Oval 4"/>
          <p:cNvSpPr/>
          <p:nvPr/>
        </p:nvSpPr>
        <p:spPr>
          <a:xfrm rot="5400000">
            <a:off x="5430123" y="4234421"/>
            <a:ext cx="2221230" cy="174576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020814" y="6080145"/>
            <a:ext cx="2856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הסתברות אפוסטריורית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9611360" y="5760721"/>
            <a:ext cx="467360" cy="36575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73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למה זה חשוב?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987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שימוש בהסתברות אפריורית חשוב בעיקר במדגמים קטנים</a:t>
                </a:r>
              </a:p>
              <a:p>
                <a:r>
                  <a:rPr lang="he-IL" dirty="0" smtClean="0"/>
                  <a:t>נניח שבמקרה קיבלנו מספר תצפיות עם זמן מחלה של 10 או 20 יום</a:t>
                </a:r>
              </a:p>
              <a:p>
                <a:r>
                  <a:rPr lang="he-IL" dirty="0" smtClean="0"/>
                  <a:t>מתוך הנראות לבד היינו מסיקים שמדובר ב- </a:t>
                </a:r>
                <a:r>
                  <a:rPr lang="en-US" dirty="0" smtClean="0"/>
                  <a:t>B</a:t>
                </a:r>
                <a:r>
                  <a:rPr lang="he-IL" dirty="0" smtClean="0"/>
                  <a:t> או </a:t>
                </a:r>
                <a:r>
                  <a:rPr lang="en-US" dirty="0" smtClean="0"/>
                  <a:t>C</a:t>
                </a:r>
                <a:r>
                  <a:rPr lang="he-IL" dirty="0" smtClean="0"/>
                  <a:t>, אך עלינו לקחת בחשבון כי ההסתברות שלהם מלכתחילה היא מאד נמוכה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במדגמים גדולים מאד,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זאת מכיוון שההסתברות האפריוריות הופכת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זניחה כאשר יש לנו נתונים רבים</a:t>
                </a:r>
              </a:p>
              <a:p>
                <a:r>
                  <a:rPr lang="he-IL" dirty="0" smtClean="0"/>
                  <a:t>הנתונים מלמדים אותנו הרבה יותר מאשר מידת הסבירות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ההתחלתית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9873"/>
                <a:ext cx="10515600" cy="4351338"/>
              </a:xfrm>
              <a:blipFill>
                <a:blip r:embed="rId2"/>
                <a:stretch>
                  <a:fillRect l="-696" t="-182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52427" y="4143375"/>
          <a:ext cx="3530348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1940">
                  <a:extLst>
                    <a:ext uri="{9D8B030D-6E8A-4147-A177-3AD203B41FA5}">
                      <a16:colId xmlns:a16="http://schemas.microsoft.com/office/drawing/2014/main" val="2318978336"/>
                    </a:ext>
                  </a:extLst>
                </a:gridCol>
                <a:gridCol w="661940">
                  <a:extLst>
                    <a:ext uri="{9D8B030D-6E8A-4147-A177-3AD203B41FA5}">
                      <a16:colId xmlns:a16="http://schemas.microsoft.com/office/drawing/2014/main" val="2500269438"/>
                    </a:ext>
                  </a:extLst>
                </a:gridCol>
                <a:gridCol w="661940">
                  <a:extLst>
                    <a:ext uri="{9D8B030D-6E8A-4147-A177-3AD203B41FA5}">
                      <a16:colId xmlns:a16="http://schemas.microsoft.com/office/drawing/2014/main" val="644062572"/>
                    </a:ext>
                  </a:extLst>
                </a:gridCol>
                <a:gridCol w="661940">
                  <a:extLst>
                    <a:ext uri="{9D8B030D-6E8A-4147-A177-3AD203B41FA5}">
                      <a16:colId xmlns:a16="http://schemas.microsoft.com/office/drawing/2014/main" val="2895005183"/>
                    </a:ext>
                  </a:extLst>
                </a:gridCol>
                <a:gridCol w="882588">
                  <a:extLst>
                    <a:ext uri="{9D8B030D-6E8A-4147-A177-3AD203B41FA5}">
                      <a16:colId xmlns:a16="http://schemas.microsoft.com/office/drawing/2014/main" val="503119945"/>
                    </a:ext>
                  </a:extLst>
                </a:gridCol>
              </a:tblGrid>
              <a:tr h="188107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חיידק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7530554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C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193983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המחלה (ימים)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244906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87147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40679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17306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2623456" y="3178332"/>
          <a:ext cx="3173820" cy="1493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1940">
                  <a:extLst>
                    <a:ext uri="{9D8B030D-6E8A-4147-A177-3AD203B41FA5}">
                      <a16:colId xmlns:a16="http://schemas.microsoft.com/office/drawing/2014/main" val="2318978336"/>
                    </a:ext>
                  </a:extLst>
                </a:gridCol>
                <a:gridCol w="661940">
                  <a:extLst>
                    <a:ext uri="{9D8B030D-6E8A-4147-A177-3AD203B41FA5}">
                      <a16:colId xmlns:a16="http://schemas.microsoft.com/office/drawing/2014/main" val="2500269438"/>
                    </a:ext>
                  </a:extLst>
                </a:gridCol>
                <a:gridCol w="661940">
                  <a:extLst>
                    <a:ext uri="{9D8B030D-6E8A-4147-A177-3AD203B41FA5}">
                      <a16:colId xmlns:a16="http://schemas.microsoft.com/office/drawing/2014/main" val="644062572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503119945"/>
                    </a:ext>
                  </a:extLst>
                </a:gridCol>
              </a:tblGrid>
              <a:tr h="188107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חיידק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7530554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C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193983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הסתברות אפריורית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244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291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1729107"/>
          </a:xfrm>
        </p:spPr>
        <p:txBody>
          <a:bodyPr/>
          <a:lstStyle/>
          <a:p>
            <a:r>
              <a:rPr lang="he-IL" dirty="0" smtClean="0"/>
              <a:t>נניח שהמדגם שלנו הוא כעת של 10 חולים וסוג החיידק </a:t>
            </a:r>
            <a:r>
              <a:rPr lang="he-IL" dirty="0" err="1" smtClean="0"/>
              <a:t>האמיתי</a:t>
            </a:r>
            <a:r>
              <a:rPr lang="he-IL" dirty="0" smtClean="0"/>
              <a:t> הוא </a:t>
            </a:r>
            <a:r>
              <a:rPr lang="en-US" dirty="0" smtClean="0"/>
              <a:t>C</a:t>
            </a:r>
            <a:endParaRPr lang="he-IL" dirty="0" smtClean="0"/>
          </a:p>
          <a:p>
            <a:r>
              <a:rPr lang="he-IL" dirty="0" smtClean="0"/>
              <a:t>קיבלנו זמני מחלה 10,20,20,10,40,10,30,20,30,10</a:t>
            </a:r>
          </a:p>
          <a:p>
            <a:r>
              <a:rPr lang="he-IL" dirty="0" smtClean="0"/>
              <a:t>נניח בשלב הראשון כי ראינו רק את ארבעת החולים הראשונים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42838969"/>
                  </p:ext>
                </p:extLst>
              </p:nvPr>
            </p:nvGraphicFramePr>
            <p:xfrm>
              <a:off x="591817" y="3383280"/>
              <a:ext cx="11008363" cy="2743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729121">
                      <a:extLst>
                        <a:ext uri="{9D8B030D-6E8A-4147-A177-3AD203B41FA5}">
                          <a16:colId xmlns:a16="http://schemas.microsoft.com/office/drawing/2014/main" val="2386861420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1802157423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1145302729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2803989526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4000361250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3450512674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2642090632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3866432887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2518502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219585"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10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חולים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219585"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כוללת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40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המחלה (ימים)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תחת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𝐴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3379999"/>
                      </a:ext>
                    </a:extLst>
                  </a:tr>
                  <a:tr h="39525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9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תחת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𝐵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0638415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4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תחת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𝐶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86607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42838969"/>
                  </p:ext>
                </p:extLst>
              </p:nvPr>
            </p:nvGraphicFramePr>
            <p:xfrm>
              <a:off x="591817" y="3383280"/>
              <a:ext cx="11008363" cy="2743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729121">
                      <a:extLst>
                        <a:ext uri="{9D8B030D-6E8A-4147-A177-3AD203B41FA5}">
                          <a16:colId xmlns:a16="http://schemas.microsoft.com/office/drawing/2014/main" val="2386861420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1802157423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1145302729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2803989526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4000361250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3450512674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2642090632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3866432887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2518502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457200"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10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חולים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457200"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כוללת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40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המחלה (ימים)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52" t="-310667" r="-536620" b="-2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7530" t="-310667" r="-484" b="-23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337999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52" t="-410667" r="-536620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7530" t="-410667" r="-484" b="-13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063841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52" t="-510667" r="-536620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solidFill>
                              <a:schemeClr val="bg2">
                                <a:lumMod val="90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7530" t="-510667" r="-484" b="-3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866074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5372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1625788"/>
              </a:xfrm>
            </p:spPr>
            <p:txBody>
              <a:bodyPr/>
              <a:lstStyle/>
              <a:p>
                <a:r>
                  <a:rPr lang="he-IL" dirty="0" smtClean="0"/>
                  <a:t>ההסתברות </a:t>
                </a:r>
                <a:r>
                  <a:rPr lang="he-IL" dirty="0" err="1" smtClean="0"/>
                  <a:t>האפוסטריות</a:t>
                </a:r>
                <a:r>
                  <a:rPr lang="he-IL" dirty="0" smtClean="0"/>
                  <a:t>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 מתקבלת 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אך זו אינה התשובה הנכונה!</a:t>
                </a:r>
              </a:p>
              <a:p>
                <a:r>
                  <a:rPr lang="he-IL" dirty="0" smtClean="0"/>
                  <a:t>מה יקרה אם נשתמש בכל נתוני המדגם?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1625788"/>
              </a:xfrm>
              <a:blipFill>
                <a:blip r:embed="rId2"/>
                <a:stretch>
                  <a:fillRect t="-4494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31386944"/>
                  </p:ext>
                </p:extLst>
              </p:nvPr>
            </p:nvGraphicFramePr>
            <p:xfrm>
              <a:off x="2889250" y="3695291"/>
              <a:ext cx="7560000" cy="2286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76000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1476000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1476000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3132000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188107">
                    <a:tc gridSpan="3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חיידק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18810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18810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אפריורית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𝑃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)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188107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4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9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𝐿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𝜃</m:t>
                                  </m:r>
                                </m:e>
                              </m:d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4971448"/>
                      </a:ext>
                    </a:extLst>
                  </a:tr>
                  <a:tr h="188107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4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9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4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𝐿</m:t>
                                </m:r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𝜃</m:t>
                                    </m:r>
                                  </m:e>
                                </m:d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𝜃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06272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31386944"/>
                  </p:ext>
                </p:extLst>
              </p:nvPr>
            </p:nvGraphicFramePr>
            <p:xfrm>
              <a:off x="2889250" y="3695291"/>
              <a:ext cx="7560000" cy="2286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76000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1476000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1476000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3132000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457200">
                    <a:tc gridSpan="3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חיידק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41359" t="-207895" r="-38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13" t="-312000" r="-414050" b="-10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000" t="-312000" r="-312346" b="-10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826" t="-312000" r="-213636" b="-10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41359" t="-312000" r="-388" b="-10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497144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13" t="-412000" r="-414050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000" t="-412000" r="-312346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826" t="-412000" r="-213636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41359" t="-412000" r="-388" b="-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062729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Oval 4"/>
          <p:cNvSpPr/>
          <p:nvPr/>
        </p:nvSpPr>
        <p:spPr>
          <a:xfrm rot="5400000">
            <a:off x="5470763" y="4275061"/>
            <a:ext cx="2221230" cy="174576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020814" y="6080145"/>
            <a:ext cx="2856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הסתברות אפוסטריורית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9611360" y="5760721"/>
            <a:ext cx="467360" cy="36575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993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938653"/>
            <a:ext cx="10515600" cy="723267"/>
          </a:xfrm>
        </p:spPr>
        <p:txBody>
          <a:bodyPr/>
          <a:lstStyle/>
          <a:p>
            <a:r>
              <a:rPr lang="he-IL" dirty="0" smtClean="0"/>
              <a:t>נחשב כעת את הנראות תחת כל נתוני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10917033"/>
                  </p:ext>
                </p:extLst>
              </p:nvPr>
            </p:nvGraphicFramePr>
            <p:xfrm>
              <a:off x="672099" y="3220720"/>
              <a:ext cx="11008363" cy="2743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729121">
                      <a:extLst>
                        <a:ext uri="{9D8B030D-6E8A-4147-A177-3AD203B41FA5}">
                          <a16:colId xmlns:a16="http://schemas.microsoft.com/office/drawing/2014/main" val="2386861420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1802157423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1145302729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2803989526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4000361250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3450512674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2642090632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3866432887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2518502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219585"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10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חולים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219585"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כוללת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המחלה (ימים)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9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תחת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𝐴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3379999"/>
                      </a:ext>
                    </a:extLst>
                  </a:tr>
                  <a:tr h="39525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9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5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תחת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𝐵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0638415"/>
                      </a:ext>
                    </a:extLst>
                  </a:tr>
                  <a:tr h="21958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תחת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𝐶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86607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10917033"/>
                  </p:ext>
                </p:extLst>
              </p:nvPr>
            </p:nvGraphicFramePr>
            <p:xfrm>
              <a:off x="672099" y="3220720"/>
              <a:ext cx="11008363" cy="2743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729121">
                      <a:extLst>
                        <a:ext uri="{9D8B030D-6E8A-4147-A177-3AD203B41FA5}">
                          <a16:colId xmlns:a16="http://schemas.microsoft.com/office/drawing/2014/main" val="2386861420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1802157423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1145302729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2803989526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4000361250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3450512674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2642090632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3866432887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676074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2518502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457200"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10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חולים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457200"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7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כוללת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המחלה (ימים)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52" t="-312000" r="-536972" b="-2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7772" t="-312000" r="-484" b="-2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337999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52" t="-412000" r="-536972" b="-1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7772" t="-412000" r="-484" b="-1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063841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52" t="-512000" r="-536972" b="-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7772" t="-512000" r="-484" b="-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866074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3811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כעת, הנראות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he-IL" dirty="0" smtClean="0"/>
                  <a:t> היא בערך פי 100 גדולה יותר מהנראות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לכן גם היתרון של </a:t>
                </a:r>
                <a:r>
                  <a:rPr lang="en-US" dirty="0" smtClean="0"/>
                  <a:t>A</a:t>
                </a:r>
                <a:r>
                  <a:rPr lang="he-IL" dirty="0" smtClean="0"/>
                  <a:t> מבחינת ההסתברות </a:t>
                </a:r>
                <a:r>
                  <a:rPr lang="he-IL" dirty="0" err="1" smtClean="0"/>
                  <a:t>האפוסטריות</a:t>
                </a:r>
                <a:r>
                  <a:rPr lang="he-IL" dirty="0" smtClean="0"/>
                  <a:t> לא מספיק</a:t>
                </a:r>
              </a:p>
              <a:p>
                <a:r>
                  <a:rPr lang="he-IL" dirty="0" smtClean="0"/>
                  <a:t>הנתונים שכנעו אותנו שאף על פי ש- </a:t>
                </a:r>
                <a:r>
                  <a:rPr lang="en-US" dirty="0" smtClean="0"/>
                  <a:t>C</a:t>
                </a:r>
                <a:r>
                  <a:rPr lang="he-IL" dirty="0" smtClean="0"/>
                  <a:t> פחות סביר אפריורית, הוא אכן הפרמטר </a:t>
                </a:r>
                <a:r>
                  <a:rPr lang="he-IL" dirty="0" err="1" smtClean="0"/>
                  <a:t>האמיתי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04479292"/>
                  </p:ext>
                </p:extLst>
              </p:nvPr>
            </p:nvGraphicFramePr>
            <p:xfrm>
              <a:off x="2889250" y="3695291"/>
              <a:ext cx="7560000" cy="2286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76000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1476000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1476000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3132000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188107">
                    <a:tc gridSpan="3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חיידק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18810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18810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הסתברות אפריורית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𝑃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)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188107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9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5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9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𝐿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𝜃</m:t>
                                  </m:r>
                                </m:e>
                              </m:d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4971448"/>
                      </a:ext>
                    </a:extLst>
                  </a:tr>
                  <a:tr h="188107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9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5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𝐿</m:t>
                                </m:r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𝜃</m:t>
                                    </m:r>
                                  </m:e>
                                </m:d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𝜃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06272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04479292"/>
                  </p:ext>
                </p:extLst>
              </p:nvPr>
            </p:nvGraphicFramePr>
            <p:xfrm>
              <a:off x="2889250" y="3695291"/>
              <a:ext cx="7560000" cy="2286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76000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1476000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1476000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3132000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457200">
                    <a:tc gridSpan="3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חיידק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C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41359" t="-207895" r="-38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13" t="-312000" r="-414050" b="-10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000" t="-312000" r="-312346" b="-10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826" t="-312000" r="-213636" b="-10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41359" t="-312000" r="-388" b="-10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497144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13" t="-412000" r="-414050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000" t="-412000" r="-312346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826" t="-412000" r="-213636" b="-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41359" t="-412000" r="-388" b="-2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062729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Oval 4"/>
          <p:cNvSpPr/>
          <p:nvPr/>
        </p:nvSpPr>
        <p:spPr>
          <a:xfrm rot="5400000">
            <a:off x="2504043" y="4295381"/>
            <a:ext cx="2221230" cy="174576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70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47700" y="1720848"/>
                <a:ext cx="10706099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איך מוצאים את ההסתברות האפריורית?</a:t>
                </a:r>
              </a:p>
              <a:p>
                <a:r>
                  <a:rPr lang="he-IL" dirty="0" smtClean="0"/>
                  <a:t>אין תשובה אחת – זה תלוי בשיקול הדעת ובמידת הסבירות שאנו מייחסים לכל פרמטר</a:t>
                </a:r>
              </a:p>
              <a:p>
                <a:r>
                  <a:rPr lang="he-IL" dirty="0" smtClean="0"/>
                  <a:t>יש שיטות שמאפשרות בחירה מושכלת של ההסתברות האפריורית</a:t>
                </a:r>
              </a:p>
              <a:p>
                <a:endParaRPr lang="he-IL" dirty="0"/>
              </a:p>
              <a:p>
                <a:r>
                  <a:rPr lang="he-IL" dirty="0" smtClean="0"/>
                  <a:t>מציאת האומד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</m:oMath>
                </a14:m>
                <a:r>
                  <a:rPr lang="he-IL" dirty="0" smtClean="0"/>
                  <a:t> בדרך כלל קשה יותר מאשר מציאת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רק במעט מקרים יש ביטוי מתמטי פשוט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לפעמים ההסתברות האפריורית אינה מספקת כל מידע חדש</a:t>
                </a:r>
              </a:p>
              <a:p>
                <a:r>
                  <a:rPr lang="he-IL" dirty="0" smtClean="0"/>
                  <a:t>בדוגמא: לכל חיידק סיכוי שווה של </a:t>
                </a:r>
                <a:r>
                  <a:rPr lang="en-US" dirty="0" smtClean="0"/>
                  <a:t>1/3</a:t>
                </a:r>
                <a:endParaRPr lang="he-IL" dirty="0"/>
              </a:p>
              <a:p>
                <a:r>
                  <a:rPr lang="he-IL" dirty="0" smtClean="0"/>
                  <a:t>במקרה זה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7700" y="1720848"/>
                <a:ext cx="10706099" cy="4351338"/>
              </a:xfrm>
              <a:blipFill>
                <a:blip r:embed="rId2"/>
                <a:stretch>
                  <a:fillRect t="-2381" r="-8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438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משתנים רציפים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במשתנים רציפים, ההסתברות האפוסטריוריות עשויה להיות מסובכת</a:t>
                </a:r>
              </a:p>
              <a:p>
                <a:r>
                  <a:rPr lang="he-IL" dirty="0" smtClean="0"/>
                  <a:t>ננסה להדגים אמידה </a:t>
                </a:r>
                <a:r>
                  <a:rPr lang="he-IL" dirty="0" err="1" smtClean="0"/>
                  <a:t>בייסיאנית</a:t>
                </a:r>
                <a:r>
                  <a:rPr lang="he-IL" dirty="0" smtClean="0"/>
                  <a:t> ללא חישוב</a:t>
                </a:r>
              </a:p>
              <a:p>
                <a:endParaRPr lang="he-IL" dirty="0"/>
              </a:p>
              <a:p>
                <a:r>
                  <a:rPr lang="he-IL" dirty="0" smtClean="0"/>
                  <a:t>נניח כי אנו מנסים לאמוד את הפרופורציה של בעלי עיניים כחולות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b="0" dirty="0" smtClean="0"/>
              </a:p>
              <a:p>
                <a:r>
                  <a:rPr lang="he-IL" dirty="0" smtClean="0"/>
                  <a:t>יש לנו מדגם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פרטים, מתוכם ל-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he-IL" dirty="0" smtClean="0"/>
                  <a:t> היו עיניים כחולות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הנראות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r>
                  <a:rPr lang="he-IL" dirty="0" smtClean="0"/>
                  <a:t>אומד 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565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נניח כי קיבלנו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he-IL" dirty="0" smtClean="0"/>
                  <a:t> בעלי עיניים כחולות, לכן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כעת נניח כי יש לנו הסתברות אפריורית על הפרופורציה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שמעדיפה ערכים נמוכים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אפריורית, התוחלת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he-IL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he-IL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he-IL" b="0" i="1" smtClean="0"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הנתונים נותנים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מה יקרה אם ניקח בחשבון את ההסתברות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האפריורית?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84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4" y="3448050"/>
            <a:ext cx="5163149" cy="309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243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ההסתברות האפוסטריורית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16733"/>
                <a:ext cx="10515600" cy="4025267"/>
              </a:xfrm>
            </p:spPr>
            <p:txBody>
              <a:bodyPr/>
              <a:lstStyle/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b="0" dirty="0" smtClean="0"/>
              </a:p>
              <a:p>
                <a:pPr algn="l" rtl="0"/>
                <a:endParaRPr lang="he-IL" dirty="0" smtClean="0"/>
              </a:p>
              <a:p>
                <a:pPr algn="r"/>
                <a:r>
                  <a:rPr lang="he-IL" dirty="0" smtClean="0"/>
                  <a:t>כרגיל נחשב את הלוגריתם של ההסתברות</a:t>
                </a:r>
                <a:endParaRPr lang="en-US" dirty="0" smtClean="0"/>
              </a:p>
              <a:p>
                <a:pPr algn="r"/>
                <a:endParaRPr lang="he-IL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</m:func>
                  </m:oMath>
                </a14:m>
                <a:endParaRPr lang="en-US" b="0" dirty="0" smtClean="0"/>
              </a:p>
              <a:p>
                <a:pPr algn="l" rtl="0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16733"/>
                <a:ext cx="10515600" cy="4025267"/>
              </a:xfrm>
              <a:blipFill>
                <a:blip r:embed="rId2"/>
                <a:stretch>
                  <a:fillRect l="-754" t="-1667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038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מציאת האומד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451987"/>
              </a:xfrm>
            </p:spPr>
            <p:txBody>
              <a:bodyPr>
                <a:normAutofit fontScale="92500"/>
              </a:bodyPr>
              <a:lstStyle/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endParaRPr lang="en-US" dirty="0" smtClean="0"/>
              </a:p>
              <a:p>
                <a:r>
                  <a:rPr lang="he-IL" dirty="0" smtClean="0"/>
                  <a:t>נגזור לפי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ונשווה לאפס</a:t>
                </a: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𝑝𝑥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451987"/>
              </a:xfrm>
              <a:blipFill>
                <a:blip r:embed="rId2"/>
                <a:stretch>
                  <a:fillRect l="-696" t="-1505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74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האומד </a:t>
            </a:r>
            <a:r>
              <a:rPr lang="he-IL" dirty="0" err="1" smtClean="0"/>
              <a:t>הבייסיאני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80552" y="1737674"/>
                <a:ext cx="9871046" cy="448024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האומד שקיבלנו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57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pPr marL="342900" indent="-342900"/>
                <a:r>
                  <a:rPr lang="he-IL" dirty="0"/>
                  <a:t>ההסתברות האפריורית מעדיפה ערכים נמוכים 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/>
              </a:p>
              <a:p>
                <a:pPr marL="342900" indent="-342900"/>
                <a:r>
                  <a:rPr lang="he-IL" dirty="0"/>
                  <a:t>כאשר לקחנו זאת בחשבון נלקח בחשבון האומד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he-IL" dirty="0"/>
              </a:p>
              <a:p>
                <a:pPr marL="342900" indent="-342900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/>
              </a:p>
              <a:p>
                <a:pPr marL="342900" indent="-342900"/>
                <a:endParaRPr lang="he-IL" dirty="0"/>
              </a:p>
              <a:p>
                <a:pPr marL="342900" indent="-342900"/>
                <a:r>
                  <a:rPr lang="he-IL" dirty="0"/>
                  <a:t>אמידה </a:t>
                </a:r>
                <a:r>
                  <a:rPr lang="he-IL" dirty="0" err="1"/>
                  <a:t>בייסיאנית</a:t>
                </a:r>
                <a:r>
                  <a:rPr lang="he-IL" dirty="0"/>
                  <a:t> "מזיזה" את האומד כך שיתקרב לממוצע האפריורי</a:t>
                </a:r>
              </a:p>
              <a:p>
                <a:pPr marL="342900" indent="-342900"/>
                <a:r>
                  <a:rPr lang="he-IL" dirty="0"/>
                  <a:t>נקרא </a:t>
                </a:r>
                <a:r>
                  <a:rPr lang="en-US" dirty="0">
                    <a:solidFill>
                      <a:srgbClr val="0033CC"/>
                    </a:solidFill>
                  </a:rPr>
                  <a:t>shrinkage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80552" y="1737674"/>
                <a:ext cx="9871046" cy="4480246"/>
              </a:xfrm>
              <a:blipFill>
                <a:blip r:embed="rId2"/>
                <a:stretch>
                  <a:fillRect r="-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535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271" y="1624644"/>
            <a:ext cx="7358332" cy="490555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4782232" y="3731743"/>
            <a:ext cx="1400242" cy="180368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40189" y="3168305"/>
                <a:ext cx="1286963" cy="607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𝑀𝐴𝑃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189" y="3168305"/>
                <a:ext cx="1286963" cy="607101"/>
              </a:xfrm>
              <a:prstGeom prst="rect">
                <a:avLst/>
              </a:prstGeom>
              <a:blipFill>
                <a:blip r:embed="rId3"/>
                <a:stretch>
                  <a:fillRect t="-5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>
            <a:stCxn id="10" idx="1"/>
          </p:cNvCxnSpPr>
          <p:nvPr/>
        </p:nvCxnSpPr>
        <p:spPr>
          <a:xfrm flipH="1">
            <a:off x="7727707" y="4536869"/>
            <a:ext cx="1764182" cy="99856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491889" y="4233318"/>
                <a:ext cx="1049112" cy="607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𝑀𝐿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1889" y="4233318"/>
                <a:ext cx="1049112" cy="607101"/>
              </a:xfrm>
              <a:prstGeom prst="rect">
                <a:avLst/>
              </a:prstGeom>
              <a:blipFill>
                <a:blip r:embed="rId4"/>
                <a:stretch>
                  <a:fillRect t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>
            <a:off x="7632325" y="3581985"/>
            <a:ext cx="0" cy="2018228"/>
          </a:xfrm>
          <a:prstGeom prst="line">
            <a:avLst/>
          </a:prstGeom>
          <a:ln w="15875">
            <a:solidFill>
              <a:schemeClr val="accent5">
                <a:lumMod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281505" y="3010464"/>
            <a:ext cx="0" cy="2589750"/>
          </a:xfrm>
          <a:prstGeom prst="line">
            <a:avLst/>
          </a:prstGeom>
          <a:ln w="15875">
            <a:solidFill>
              <a:schemeClr val="accent5">
                <a:lumMod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08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נוספת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71614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נניח כי עכשיו ההסתברות האפריורית מעדיפה ערכים גבוהים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he-IL" dirty="0" smtClean="0"/>
                  <a:t>  (תוחלת </a:t>
                </a:r>
                <a:r>
                  <a:rPr lang="en-US" dirty="0" smtClean="0"/>
                  <a:t>0.83</a:t>
                </a:r>
                <a:r>
                  <a:rPr lang="he-IL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אבל במקרה במדגם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לא קיבלנו אף פרט עם התכונה: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אומד 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 הוא: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/>
                  <a:t>מה יקרה אם ניקח בחשבון את ההסתברות </a:t>
                </a:r>
                <a:r>
                  <a:rPr lang="en-US" dirty="0"/>
                  <a:t/>
                </a:r>
                <a:br>
                  <a:rPr lang="en-US" dirty="0"/>
                </a:br>
                <a:r>
                  <a:rPr lang="he-IL" dirty="0"/>
                  <a:t>האפריורית</a:t>
                </a:r>
                <a:r>
                  <a:rPr lang="he-IL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716147"/>
              </a:xfrm>
              <a:blipFill>
                <a:blip r:embed="rId2"/>
                <a:stretch>
                  <a:fillRect t="-2196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84" y="3211826"/>
            <a:ext cx="5264156" cy="315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7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ההסתברות האפוסטריורית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16733"/>
                <a:ext cx="10515600" cy="4025267"/>
              </a:xfrm>
            </p:spPr>
            <p:txBody>
              <a:bodyPr/>
              <a:lstStyle/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b="0" dirty="0" smtClean="0"/>
              </a:p>
              <a:p>
                <a:pPr algn="l" rtl="0"/>
                <a:endParaRPr lang="he-IL" dirty="0" smtClean="0"/>
              </a:p>
              <a:p>
                <a:pPr algn="r"/>
                <a:r>
                  <a:rPr lang="he-IL" dirty="0" smtClean="0"/>
                  <a:t>כרגיל נחשב את הלוגריתם של ההסתברות</a:t>
                </a:r>
                <a:endParaRPr lang="en-US" dirty="0" smtClean="0"/>
              </a:p>
              <a:p>
                <a:pPr algn="r"/>
                <a:endParaRPr lang="he-IL" dirty="0"/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</m:func>
                  </m:oMath>
                </a14:m>
                <a:endParaRPr lang="en-US" b="0" dirty="0" smtClean="0"/>
              </a:p>
              <a:p>
                <a:pPr algn="l" rtl="0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16733"/>
                <a:ext cx="10515600" cy="4025267"/>
              </a:xfrm>
              <a:blipFill>
                <a:blip r:embed="rId2"/>
                <a:stretch>
                  <a:fillRect l="-754" t="-1667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669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מציאת האומד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83052"/>
                <a:ext cx="10515600" cy="4807588"/>
              </a:xfrm>
            </p:spPr>
            <p:txBody>
              <a:bodyPr>
                <a:normAutofit/>
              </a:bodyPr>
              <a:lstStyle/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he-IL" dirty="0" smtClean="0"/>
                  <a:t>נגזור לפי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ונשווה לאפס</a:t>
                </a: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𝑝𝑥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𝑝𝑛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83052"/>
                <a:ext cx="10515600" cy="4807588"/>
              </a:xfrm>
              <a:blipFill>
                <a:blip r:embed="rId2"/>
                <a:stretch>
                  <a:fillRect l="-812" t="-1396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370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האומד </a:t>
            </a:r>
            <a:r>
              <a:rPr lang="he-IL" dirty="0" err="1" smtClean="0"/>
              <a:t>הבייסיאני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80552" y="1737674"/>
                <a:ext cx="9871046" cy="448024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האומד שקיבלנו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29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pPr marL="342900" indent="-342900"/>
                <a:r>
                  <a:rPr lang="he-IL" dirty="0"/>
                  <a:t>ההסתברות האפריורית מעדיפה </a:t>
                </a:r>
                <a:r>
                  <a:rPr lang="he-IL" dirty="0" smtClean="0"/>
                  <a:t>גבוהים </a:t>
                </a:r>
                <a:r>
                  <a:rPr lang="he-IL" dirty="0"/>
                  <a:t>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/>
              </a:p>
              <a:p>
                <a:pPr marL="342900" indent="-342900"/>
                <a:r>
                  <a:rPr lang="he-IL" dirty="0"/>
                  <a:t>כאשר לקחנו זאת בחשבון נלקח בחשבון האומד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he-IL" dirty="0"/>
              </a:p>
              <a:p>
                <a:pPr marL="342900" indent="-342900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he-IL" dirty="0"/>
              </a:p>
              <a:p>
                <a:pPr marL="342900" indent="-342900"/>
                <a:endParaRPr lang="he-IL" dirty="0"/>
              </a:p>
              <a:p>
                <a:pPr marL="342900" indent="-342900"/>
                <a:r>
                  <a:rPr lang="he-IL" dirty="0" smtClean="0"/>
                  <a:t>שוב, אמידה </a:t>
                </a:r>
                <a:r>
                  <a:rPr lang="he-IL" dirty="0" err="1"/>
                  <a:t>בייסיאנית</a:t>
                </a:r>
                <a:r>
                  <a:rPr lang="he-IL" dirty="0"/>
                  <a:t> "מזיזה" את האומד כך שיתקרב לממוצע </a:t>
                </a:r>
                <a:r>
                  <a:rPr lang="he-IL" dirty="0" smtClean="0"/>
                  <a:t>האפריורי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80552" y="1737674"/>
                <a:ext cx="9871046" cy="4480246"/>
              </a:xfrm>
              <a:blipFill>
                <a:blip r:embed="rId2"/>
                <a:stretch>
                  <a:fillRect r="-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984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349" y="1733910"/>
            <a:ext cx="7341869" cy="489458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H="1">
            <a:off x="5046543" y="4061206"/>
            <a:ext cx="1671439" cy="158077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34079" y="3451540"/>
                <a:ext cx="1318579" cy="609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𝑀𝐴𝑃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079" y="3451540"/>
                <a:ext cx="1318579" cy="609666"/>
              </a:xfrm>
              <a:prstGeom prst="rect">
                <a:avLst/>
              </a:prstGeom>
              <a:blipFill>
                <a:blip r:embed="rId3"/>
                <a:stretch>
                  <a:fillRect t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>
            <a:off x="3395955" y="4670872"/>
            <a:ext cx="19057" cy="815528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877570" y="4061206"/>
                <a:ext cx="1074885" cy="609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𝑀𝐿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7570" y="4061206"/>
                <a:ext cx="1074885" cy="609666"/>
              </a:xfrm>
              <a:prstGeom prst="rect">
                <a:avLst/>
              </a:prstGeom>
              <a:blipFill>
                <a:blip r:embed="rId4"/>
                <a:stretch>
                  <a:fillRect t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>
            <a:off x="4987396" y="3147991"/>
            <a:ext cx="0" cy="2563974"/>
          </a:xfrm>
          <a:prstGeom prst="line">
            <a:avLst/>
          </a:prstGeom>
          <a:ln w="15875">
            <a:solidFill>
              <a:schemeClr val="accent5">
                <a:lumMod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48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מדגם גדול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נניח 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he-IL" dirty="0" smtClean="0"/>
                  <a:t> ועדיין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b="0" dirty="0" smtClean="0"/>
              </a:p>
              <a:p>
                <a:r>
                  <a:rPr lang="he-IL" dirty="0" smtClean="0"/>
                  <a:t>נקבל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104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04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כלומר, במדגם גדול כעת החשיבות של ההסתברות האפריורית קטנה יותר</a:t>
                </a:r>
              </a:p>
              <a:p>
                <a:r>
                  <a:rPr lang="he-IL" dirty="0" smtClean="0"/>
                  <a:t>האומד מתקרב לאפס</a:t>
                </a:r>
                <a:r>
                  <a:rPr lang="he-IL" dirty="0"/>
                  <a:t> </a:t>
                </a:r>
                <a:r>
                  <a:rPr lang="he-IL" dirty="0" smtClean="0"/>
                  <a:t>(אומד </a:t>
                </a:r>
                <a:r>
                  <a:rPr lang="he-IL" dirty="0"/>
                  <a:t>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האומד נקבע בעיקר ע"פ הנתונים (הנראות), ופחות לפי ההסתברות האפריורית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208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170" y="1654174"/>
            <a:ext cx="7165657" cy="4777105"/>
          </a:xfrm>
        </p:spPr>
      </p:pic>
      <p:cxnSp>
        <p:nvCxnSpPr>
          <p:cNvPr id="5" name="Straight Connector 4"/>
          <p:cNvCxnSpPr/>
          <p:nvPr/>
        </p:nvCxnSpPr>
        <p:spPr>
          <a:xfrm flipH="1">
            <a:off x="3995617" y="4165600"/>
            <a:ext cx="1074223" cy="111620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532728" y="3694334"/>
                <a:ext cx="1318579" cy="609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𝑀𝐴𝑃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2728" y="3694334"/>
                <a:ext cx="1318579" cy="609666"/>
              </a:xfrm>
              <a:prstGeom prst="rect">
                <a:avLst/>
              </a:prstGeom>
              <a:blipFill>
                <a:blip r:embed="rId3"/>
                <a:stretch>
                  <a:fillRect t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2766694" y="4974237"/>
            <a:ext cx="821361" cy="423784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975727" y="4576463"/>
                <a:ext cx="1074885" cy="609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𝑀𝐿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5727" y="4576463"/>
                <a:ext cx="1074885" cy="609666"/>
              </a:xfrm>
              <a:prstGeom prst="rect">
                <a:avLst/>
              </a:prstGeom>
              <a:blipFill>
                <a:blip r:embed="rId4"/>
                <a:stretch>
                  <a:fillRect t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>
          <a:xfrm>
            <a:off x="3849387" y="2481454"/>
            <a:ext cx="0" cy="3035426"/>
          </a:xfrm>
          <a:prstGeom prst="line">
            <a:avLst/>
          </a:prstGeom>
          <a:ln w="15875">
            <a:solidFill>
              <a:schemeClr val="accent5">
                <a:lumMod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641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למידה רציפה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09773" y="1515472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ברגע שחישבנו את ההסתברות האפוסטריורית, היא הופכת להיות ההסתברות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האפריורית</a:t>
                </a:r>
                <a:r>
                  <a:rPr lang="he-IL" dirty="0" smtClean="0"/>
                  <a:t> עבור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הנתונים הבאים </a:t>
                </a:r>
                <a:r>
                  <a:rPr lang="he-IL" dirty="0" smtClean="0"/>
                  <a:t>שיגיעו</a:t>
                </a:r>
              </a:p>
              <a:p>
                <a:endParaRPr lang="he-IL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נניח שכעת הגיעו נתונים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9773" y="1515472"/>
                <a:ext cx="10515600" cy="4351338"/>
              </a:xfrm>
              <a:blipFill>
                <a:blip r:embed="rId2"/>
                <a:stretch>
                  <a:fillRect t="-182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137840" y="5568472"/>
            <a:ext cx="3149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ההתפלגות האפוסטריורית בהינתן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כל הנתונים 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405964" y="4825882"/>
            <a:ext cx="323134" cy="530524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14842" y="5568473"/>
            <a:ext cx="3149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הנראות של הנתונים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החדשים בלבד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156870" y="4882498"/>
            <a:ext cx="397816" cy="57778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363279" y="5383805"/>
            <a:ext cx="3149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ההתפלגות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האפריורית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= התפלגות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האפוסטריורית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עבור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הנתונים הקודמים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9893968" y="4882498"/>
            <a:ext cx="88490" cy="386188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338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7" grpId="0"/>
      <p:bldP spid="9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למידה רציפה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65287" y="1762052"/>
                <a:ext cx="10208231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הוכחה: תרגיל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משמעות:</a:t>
                </a:r>
                <a:r>
                  <a:rPr lang="he-IL" dirty="0" smtClean="0"/>
                  <a:t> ברגע שחישבנו את ההסתברות האפוסטריורית, היא מכילה את כל המידע שניתן ללמוד מתוך הנתונים המקוריים</a:t>
                </a: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יתרון:</a:t>
                </a:r>
                <a:r>
                  <a:rPr lang="he-IL" dirty="0" smtClean="0"/>
                  <a:t> אין צורך לחזור על חישוב הנראות של כל הנתונים שראינו עד כה, אלא רק על הנתונים החדשים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5287" y="1762052"/>
                <a:ext cx="10208231" cy="4351338"/>
              </a:xfrm>
              <a:blipFill>
                <a:blip r:embed="rId2"/>
                <a:stretch>
                  <a:fillRect l="-1374" t="-1681" r="-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441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71614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נחזור לדוגמא של אמידת הפרופורציה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he-IL" dirty="0" smtClean="0"/>
              </a:p>
              <a:p>
                <a:r>
                  <a:rPr lang="he-IL" b="0" dirty="0" smtClean="0"/>
                  <a:t>ההסתברות האפריורית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r>
                  <a:rPr lang="he-IL" dirty="0" smtClean="0"/>
                  <a:t>במדגם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לא קיבלנו אף פרט עם התכונה: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b="0" dirty="0" smtClean="0"/>
              </a:p>
              <a:p>
                <a:pPr algn="l" rtl="0"/>
                <a:endParaRPr lang="he-IL" i="1" dirty="0" smtClean="0">
                  <a:latin typeface="Cambria Math" panose="02040503050406030204" pitchFamily="18" charset="0"/>
                </a:endParaRPr>
              </a:p>
              <a:p>
                <a:pPr algn="l" rtl="0"/>
                <a:r>
                  <a:rPr lang="he-IL" dirty="0" smtClean="0"/>
                  <a:t>ההסתברות האפוסטריורית</a:t>
                </a:r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∝</m:t>
                    </m:r>
                  </m:oMath>
                </a14:m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716147"/>
              </a:xfrm>
              <a:blipFill>
                <a:blip r:embed="rId2"/>
                <a:stretch>
                  <a:fillRect l="-812" t="-1550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491" y="3753685"/>
            <a:ext cx="4455238" cy="267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0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l" rtl="0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כעת נניח שקיבלנו תוצאה נוספת, ובה מתוך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פרטים, היו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 smtClean="0"/>
                  <a:t> עם התכונה</a:t>
                </a:r>
              </a:p>
              <a:p>
                <a:r>
                  <a:rPr lang="he-IL" dirty="0" smtClean="0"/>
                  <a:t>נשתמש בהסתברות האפוסטריורית הקודמת כהסתברות האפריורית החדשה</a:t>
                </a:r>
              </a:p>
              <a:p>
                <a:endParaRPr lang="he-IL" dirty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96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96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solidFill>
                                  <a:srgbClr val="96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96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54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897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נמצא כעת את אומד ההסתברות האפוסטריורית </a:t>
                </a:r>
                <a:r>
                  <a:rPr lang="he-IL" dirty="0" err="1" smtClean="0"/>
                  <a:t>המירבית</a:t>
                </a:r>
                <a:endParaRPr lang="he-IL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he-IL" dirty="0"/>
                  <a:t>נגזור לפי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/>
                  <a:t> ונשווה לאפס</a:t>
                </a: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𝑑𝑝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9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38</m:t>
                    </m:r>
                  </m:oMath>
                </a14:m>
                <a:endParaRPr lang="en-US" dirty="0"/>
              </a:p>
              <a:p>
                <a:pPr algn="l" rtl="0"/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821" r="-812" b="-5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921321" y="5070297"/>
            <a:ext cx="6539501" cy="830997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הוכיחו כי היינו מקבלים את אותו אומד גם אם היינו מתייחסים לשתי התצפיות כאילו ראינו את שתיהן ביחד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317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75945"/>
                <a:ext cx="10515600" cy="470308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אם כך, לאחר שראינו את התצפית השנייה, עדכנו את האומד ל-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38</m:t>
                    </m:r>
                  </m:oMath>
                </a14:m>
                <a:r>
                  <a:rPr lang="he-IL" dirty="0" smtClean="0"/>
                  <a:t> במקום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29</m:t>
                    </m:r>
                  </m:oMath>
                </a14:m>
                <a:r>
                  <a:rPr lang="he-IL" dirty="0" smtClean="0"/>
                  <a:t> שקיבלנו לאחר תצפית אחת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אם </a:t>
                </a:r>
                <a:r>
                  <a:rPr lang="he-IL" dirty="0" err="1" smtClean="0"/>
                  <a:t>היתה</a:t>
                </a:r>
                <a:r>
                  <a:rPr lang="he-IL" dirty="0" smtClean="0"/>
                  <a:t> לנו רק התצפית השנייה, אומד 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 היה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 smtClean="0"/>
                  <a:t>, ואומד ההסתברות </a:t>
                </a:r>
                <a:r>
                  <a:rPr lang="he-IL" dirty="0" err="1" smtClean="0"/>
                  <a:t>הפוסטריורית</a:t>
                </a:r>
                <a:r>
                  <a:rPr lang="he-IL" dirty="0" smtClean="0"/>
                  <a:t>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 היה: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endParaRPr lang="he-IL" dirty="0"/>
              </a:p>
              <a:p>
                <a:endParaRPr lang="he-IL" dirty="0"/>
              </a:p>
              <a:p>
                <a:r>
                  <a:rPr lang="he-IL" dirty="0" smtClean="0"/>
                  <a:t>ההסתברות האפריורית שהשתמשנו בה שיקפה לא רק את ההסתברות האפריורית ההתחלתית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he-IL" dirty="0" smtClean="0"/>
                  <a:t>), אלא גם את העובדה שראינו בתצפית הראשונה 0 פרטים מתוך 10, ולכן כעת אפריורית אנחנו מעדיפים ערכים נמוכים יותר</a:t>
                </a:r>
              </a:p>
              <a:p>
                <a:endParaRPr lang="he-IL" dirty="0"/>
              </a:p>
              <a:p>
                <a:r>
                  <a:rPr lang="he-IL" dirty="0" smtClean="0"/>
                  <a:t>לכן ההסתברות </a:t>
                </a:r>
                <a:r>
                  <a:rPr lang="he-IL" dirty="0" err="1" smtClean="0"/>
                  <a:t>האפוסטריות</a:t>
                </a:r>
                <a:r>
                  <a:rPr lang="he-IL" dirty="0" smtClean="0"/>
                  <a:t> הסופית היא</a:t>
                </a:r>
                <a:r>
                  <a:rPr lang="he-IL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38</m:t>
                    </m:r>
                  </m:oMath>
                </a14:m>
                <a:r>
                  <a:rPr lang="he-IL" dirty="0" smtClean="0"/>
                  <a:t>, נמוך יותר מאשר אם היה לנו רק את התצפית השנייה</a:t>
                </a: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75945"/>
                <a:ext cx="10515600" cy="4703084"/>
              </a:xfrm>
              <a:blipFill>
                <a:blip r:embed="rId2"/>
                <a:stretch>
                  <a:fillRect l="-1391" t="-2205" r="-870" b="-1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577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369" y="1475907"/>
            <a:ext cx="7315215" cy="487681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5030438" y="3589820"/>
            <a:ext cx="619939" cy="1816498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374244" y="3060856"/>
                <a:ext cx="1100238" cy="477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𝑀𝐴𝑃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4244" y="3060856"/>
                <a:ext cx="1100238" cy="477888"/>
              </a:xfrm>
              <a:prstGeom prst="rect">
                <a:avLst/>
              </a:prstGeom>
              <a:blipFill>
                <a:blip r:embed="rId3"/>
                <a:stretch>
                  <a:fillRect t="-3797" b="-6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 flipH="1">
            <a:off x="6977180" y="2672623"/>
            <a:ext cx="1330300" cy="270391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623340" y="2095616"/>
                <a:ext cx="1732013" cy="477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𝑀𝐿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5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3340" y="2095616"/>
                <a:ext cx="1732013" cy="477888"/>
              </a:xfrm>
              <a:prstGeom prst="rect">
                <a:avLst/>
              </a:prstGeom>
              <a:blipFill>
                <a:blip r:embed="rId4"/>
                <a:stretch>
                  <a:fillRect t="-3846" b="-6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>
            <a:off x="5692823" y="3589820"/>
            <a:ext cx="0" cy="1847328"/>
          </a:xfrm>
          <a:prstGeom prst="line">
            <a:avLst/>
          </a:prstGeom>
          <a:ln w="15875">
            <a:solidFill>
              <a:schemeClr val="accent5">
                <a:lumMod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23525" y="2896545"/>
            <a:ext cx="0" cy="2509773"/>
          </a:xfrm>
          <a:prstGeom prst="line">
            <a:avLst/>
          </a:prstGeom>
          <a:ln w="15875">
            <a:solidFill>
              <a:schemeClr val="accent5">
                <a:lumMod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5563036" y="5437148"/>
            <a:ext cx="562036" cy="592318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030438" y="5925905"/>
                <a:ext cx="1100238" cy="477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𝑀𝐴𝑃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0438" y="5925905"/>
                <a:ext cx="1100238" cy="477888"/>
              </a:xfrm>
              <a:prstGeom prst="rect">
                <a:avLst/>
              </a:prstGeom>
              <a:blipFill>
                <a:blip r:embed="rId5"/>
                <a:stretch>
                  <a:fillRect t="-3846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/>
          <p:nvPr/>
        </p:nvCxnSpPr>
        <p:spPr>
          <a:xfrm>
            <a:off x="6203860" y="4674489"/>
            <a:ext cx="0" cy="782603"/>
          </a:xfrm>
          <a:prstGeom prst="line">
            <a:avLst/>
          </a:prstGeom>
          <a:ln w="15875">
            <a:solidFill>
              <a:schemeClr val="accent5">
                <a:lumMod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28203" y="4591704"/>
            <a:ext cx="28512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הסתברות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אפוסטריורית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לתצפית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הראשונה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=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הסתברות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אפריורית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לתצפית </a:t>
            </a:r>
            <a:r>
              <a:rPr lang="he-IL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השנייה</a:t>
            </a:r>
            <a:endParaRPr lang="en-US" sz="2400" dirty="0" smtClean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3558275" y="4674490"/>
            <a:ext cx="1039915" cy="44920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4833143" y="5876444"/>
            <a:ext cx="1494827" cy="670836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4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8" grpId="0"/>
      <p:bldP spid="23" grpId="0"/>
      <p:bldP spid="31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אמידה </a:t>
            </a:r>
            <a:r>
              <a:rPr lang="he-IL" dirty="0" err="1" smtClean="0"/>
              <a:t>בייסיאנית</a:t>
            </a:r>
            <a:r>
              <a:rPr lang="he-IL" dirty="0" smtClean="0"/>
              <a:t> אמפירית (</a:t>
            </a:r>
            <a:r>
              <a:rPr lang="en-US" dirty="0" smtClean="0"/>
              <a:t>empirical Bayes</a:t>
            </a:r>
            <a:r>
              <a:rPr lang="he-IL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20848"/>
            <a:ext cx="10515600" cy="3965577"/>
          </a:xfrm>
        </p:spPr>
        <p:txBody>
          <a:bodyPr/>
          <a:lstStyle/>
          <a:p>
            <a:r>
              <a:rPr lang="he-IL" dirty="0" smtClean="0"/>
              <a:t>מציאת ההסתברות האפריורית המתאימה היא בעיה לא פשוטה</a:t>
            </a:r>
          </a:p>
          <a:p>
            <a:r>
              <a:rPr lang="he-IL" dirty="0" smtClean="0"/>
              <a:t>במקום לנחש את ההסתברות, אפשר </a:t>
            </a:r>
            <a:r>
              <a:rPr lang="he-IL" dirty="0" smtClean="0">
                <a:solidFill>
                  <a:srgbClr val="0033CC"/>
                </a:solidFill>
              </a:rPr>
              <a:t>ללמוד</a:t>
            </a:r>
            <a:r>
              <a:rPr lang="he-IL" dirty="0" smtClean="0"/>
              <a:t> אותה מתוך </a:t>
            </a:r>
            <a:r>
              <a:rPr lang="he-IL" dirty="0" smtClean="0">
                <a:solidFill>
                  <a:srgbClr val="0033CC"/>
                </a:solidFill>
              </a:rPr>
              <a:t>הנתונים עצמם</a:t>
            </a:r>
          </a:p>
          <a:p>
            <a:endParaRPr lang="he-IL" dirty="0" smtClean="0"/>
          </a:p>
          <a:p>
            <a:r>
              <a:rPr lang="he-IL" dirty="0" smtClean="0"/>
              <a:t>כדאי לקרוא:</a:t>
            </a:r>
          </a:p>
          <a:p>
            <a:r>
              <a:rPr lang="en-US" dirty="0"/>
              <a:t>http://varianceexplained.org/r/empirical_bayes_baseball/</a:t>
            </a:r>
          </a:p>
        </p:txBody>
      </p:sp>
    </p:spTree>
    <p:extLst>
      <p:ext uri="{BB962C8B-B14F-4D97-AF65-F5344CB8AC3E}">
        <p14:creationId xmlns:p14="http://schemas.microsoft.com/office/powerpoint/2010/main" val="392202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130" y="1578671"/>
            <a:ext cx="9696388" cy="4563747"/>
          </a:xfrm>
        </p:spPr>
        <p:txBody>
          <a:bodyPr>
            <a:normAutofit/>
          </a:bodyPr>
          <a:lstStyle/>
          <a:p>
            <a:r>
              <a:rPr lang="he-IL" dirty="0" smtClean="0"/>
              <a:t>אומד נראות </a:t>
            </a:r>
            <a:r>
              <a:rPr lang="he-IL" dirty="0" err="1" smtClean="0"/>
              <a:t>מירבית</a:t>
            </a:r>
            <a:endParaRPr lang="he-IL" dirty="0" smtClean="0"/>
          </a:p>
          <a:p>
            <a:pPr lvl="1"/>
            <a:r>
              <a:rPr lang="he-IL" dirty="0" smtClean="0"/>
              <a:t>הגדרת האומד</a:t>
            </a:r>
          </a:p>
          <a:p>
            <a:pPr lvl="1"/>
            <a:r>
              <a:rPr lang="he-IL" dirty="0" smtClean="0"/>
              <a:t>תכונות</a:t>
            </a:r>
          </a:p>
          <a:p>
            <a:pPr lvl="1"/>
            <a:r>
              <a:rPr lang="he-IL" dirty="0"/>
              <a:t>אמידה </a:t>
            </a:r>
            <a:r>
              <a:rPr lang="he-IL" dirty="0" err="1"/>
              <a:t>בייסיאנית</a:t>
            </a:r>
            <a:endParaRPr lang="he-IL" dirty="0">
              <a:solidFill>
                <a:srgbClr val="0033CC"/>
              </a:solidFill>
            </a:endParaRP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בדיקת השערות</a:t>
            </a:r>
          </a:p>
        </p:txBody>
      </p:sp>
    </p:spTree>
    <p:extLst>
      <p:ext uri="{BB962C8B-B14F-4D97-AF65-F5344CB8AC3E}">
        <p14:creationId xmlns:p14="http://schemas.microsoft.com/office/powerpoint/2010/main" val="46011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לפעמים נרצה לבדוק השערות מהצורה:</a:t>
                </a:r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השערת המחקר: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he-IL" dirty="0" smtClean="0"/>
                  <a:t> וכו'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למשל: התכונה היא משקל לידה.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הכללית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3000</m:t>
                    </m:r>
                  </m:oMath>
                </a14:m>
                <a:r>
                  <a:rPr lang="he-IL" dirty="0" smtClean="0"/>
                  <a:t> גרם, ומשערים </a:t>
                </a:r>
                <a:r>
                  <a:rPr lang="he-IL" dirty="0" err="1" smtClean="0"/>
                  <a:t>שבאוכלוסיה</a:t>
                </a:r>
                <a:r>
                  <a:rPr lang="he-IL" dirty="0" smtClean="0"/>
                  <a:t> בסיכון מסוימת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3000</m:t>
                    </m:r>
                  </m:oMath>
                </a14:m>
                <a:r>
                  <a:rPr lang="he-IL" dirty="0" smtClean="0"/>
                  <a:t>.</a:t>
                </a:r>
                <a:endParaRPr lang="he-IL" dirty="0"/>
              </a:p>
              <a:p>
                <a:endParaRPr lang="he-IL" dirty="0"/>
              </a:p>
              <a:p>
                <a:r>
                  <a:rPr lang="he-IL" dirty="0" smtClean="0"/>
                  <a:t>נניח שקיבלנו אומד נראות </a:t>
                </a:r>
                <a:r>
                  <a:rPr lang="he-IL" dirty="0" err="1" smtClean="0"/>
                  <a:t>מירבית</a:t>
                </a:r>
                <a:r>
                  <a:rPr lang="he-IL" dirty="0" smtClean="0"/>
                  <a:t> מסוים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</m:oMath>
                </a14:m>
                <a:endParaRPr lang="he-IL" b="0" dirty="0" smtClean="0"/>
              </a:p>
              <a:p>
                <a:r>
                  <a:rPr lang="he-IL" dirty="0" smtClean="0"/>
                  <a:t>נוכל להשתמש בו בתור </a:t>
                </a:r>
                <a:r>
                  <a:rPr lang="he-IL" b="1" dirty="0" smtClean="0"/>
                  <a:t>סטטיסטי המבחן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868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בדיקת השערות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73223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שאנו מעוניינים לבדוק </a:t>
                </a:r>
                <a:r>
                  <a:rPr lang="he-IL" dirty="0"/>
                  <a:t>השערות מהצורה:</a:t>
                </a:r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השערת המחקר: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נניח שקיבלנו אומד נראות </a:t>
                </a:r>
                <a:r>
                  <a:rPr lang="he-IL" dirty="0" err="1" smtClean="0"/>
                  <a:t>מירבית</a:t>
                </a:r>
                <a:r>
                  <a:rPr lang="he-IL" dirty="0" smtClean="0"/>
                  <a:t> מסוים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</m:oMath>
                </a14:m>
                <a:endParaRPr lang="he-IL" b="0" dirty="0" smtClean="0"/>
              </a:p>
              <a:p>
                <a:r>
                  <a:rPr lang="he-IL" dirty="0" smtClean="0"/>
                  <a:t>האם נוכל להשתמש בו לבדיקת ההשערה?</a:t>
                </a:r>
                <a:endParaRPr lang="he-IL" b="0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הגדרה: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יחס נראות </a:t>
                </a:r>
                <a:r>
                  <a:rPr lang="he-IL" dirty="0" smtClean="0"/>
                  <a:t>(</a:t>
                </a:r>
                <a:r>
                  <a:rPr lang="en-US" dirty="0" smtClean="0"/>
                  <a:t>likelihood ratio</a:t>
                </a:r>
                <a:r>
                  <a:rPr lang="he-IL" dirty="0" smtClean="0"/>
                  <a:t>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𝐿𝑅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𝑀𝐿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73223"/>
                <a:ext cx="10515600" cy="4351338"/>
              </a:xfrm>
              <a:blipFill>
                <a:blip r:embed="rId2"/>
                <a:stretch>
                  <a:fillRect t="-1821" r="-870" b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860478" y="5824506"/>
            <a:ext cx="4911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הערה: יש ספרים שבהם הופכים את המונה והמכנה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0332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יחס הנראות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73223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𝐿𝑅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𝑀𝐿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smtClean="0"/>
                  <a:t>אנחנו </a:t>
                </a:r>
                <a:r>
                  <a:rPr lang="he-IL" dirty="0"/>
                  <a:t>יודעים 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</m:oMath>
                </a14:m>
                <a:r>
                  <a:rPr lang="he-IL" dirty="0"/>
                  <a:t> נבחר כך שהנראות היא </a:t>
                </a:r>
                <a:r>
                  <a:rPr lang="he-IL" dirty="0" err="1"/>
                  <a:t>מירבית</a:t>
                </a:r>
                <a:r>
                  <a:rPr lang="he-IL" dirty="0"/>
                  <a:t> עבורו</a:t>
                </a:r>
              </a:p>
              <a:p>
                <a:r>
                  <a:rPr lang="he-IL" dirty="0" smtClean="0">
                    <a:sym typeface="Wingdings" panose="05000000000000000000" pitchFamily="2" charset="2"/>
                  </a:rPr>
                  <a:t>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𝑀𝐿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>
                    <a:sym typeface="Wingdings" panose="05000000000000000000" pitchFamily="2" charset="2"/>
                  </a:rPr>
                  <a:t>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dirty="0"/>
              </a:p>
              <a:p>
                <a:r>
                  <a:rPr lang="he-IL" dirty="0" smtClean="0"/>
                  <a:t>אבל עד כמה היחס גדול?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ככל שיחס הנראות יותר גדול, </a:t>
                </a:r>
                <a:r>
                  <a:rPr lang="he-IL" dirty="0"/>
                  <a:t>כך </a:t>
                </a:r>
                <a:r>
                  <a:rPr lang="he-IL" dirty="0" smtClean="0"/>
                  <a:t>השערת האפס פחות ופחות סבירה ביחס ל-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1</a:t>
                </a:r>
                <a:endParaRPr lang="he-IL" dirty="0" smtClean="0"/>
              </a:p>
              <a:p>
                <a:r>
                  <a:rPr lang="he-IL" dirty="0" smtClean="0"/>
                  <a:t>נרצה לדחות את השערת האפס כאשר היחס גדול מאד, מעל לסף מסוים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73223"/>
                <a:ext cx="10515600" cy="4351338"/>
              </a:xfrm>
              <a:blipFill>
                <a:blip r:embed="rId2"/>
                <a:stretch>
                  <a:fillRect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738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הסטטיסטי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8752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נגדיר את הסטטיסטי הבא: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𝐿𝑅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𝑀𝐿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𝑀𝐿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כאמור,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𝑀𝐿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he-IL" dirty="0" smtClean="0"/>
                  <a:t>, לכן הסטטיסטי תמיד גדול מאפס</a:t>
                </a:r>
              </a:p>
              <a:p>
                <a:r>
                  <a:rPr lang="he-IL" dirty="0" smtClean="0"/>
                  <a:t>ככל שהראיה נגד השערת האפס חזקה יותר, כך הסטטיסטי גדול יותר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87523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616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הסטטיסטי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6847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משפט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וִ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ו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ילקס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dirty="0" smtClean="0"/>
                  <a:t>(</a:t>
                </a:r>
                <a:r>
                  <a:rPr lang="en-US" dirty="0" smtClean="0"/>
                  <a:t>Wilks’ theorem</a:t>
                </a:r>
                <a:r>
                  <a:rPr lang="he-IL" dirty="0" smtClean="0"/>
                  <a:t>) </a:t>
                </a:r>
                <a:r>
                  <a:rPr lang="he-IL" sz="2000" dirty="0" smtClean="0"/>
                  <a:t>(על שם סמיואל </a:t>
                </a:r>
                <a:r>
                  <a:rPr lang="he-IL" sz="2000" dirty="0" err="1" smtClean="0"/>
                  <a:t>וילקס</a:t>
                </a:r>
                <a:r>
                  <a:rPr lang="he-IL" sz="2000" dirty="0" smtClean="0"/>
                  <a:t>, </a:t>
                </a:r>
                <a:r>
                  <a:rPr lang="en-US" sz="2000" dirty="0" smtClean="0"/>
                  <a:t>Samuel Wilks</a:t>
                </a:r>
                <a:r>
                  <a:rPr lang="he-IL" sz="2000" dirty="0" smtClean="0"/>
                  <a:t>)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במדגם גדול:</a:t>
                </a:r>
                <a:endParaRPr lang="en-US" dirty="0" smtClean="0"/>
              </a:p>
              <a:p>
                <a:r>
                  <a:rPr lang="he-IL" dirty="0" smtClean="0"/>
                  <a:t>לסטטיסטי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𝐿𝑅</m:t>
                        </m:r>
                      </m:e>
                    </m:func>
                  </m:oMath>
                </a14:m>
                <a:r>
                  <a:rPr lang="he-IL" dirty="0" smtClean="0"/>
                  <a:t> יש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התפלגות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he-IL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he-IL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עם דרגת חופש אחת</a:t>
                </a: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חִי-בריבוע</a:t>
                </a:r>
                <a:r>
                  <a:rPr lang="he-IL" dirty="0"/>
                  <a:t>, </a:t>
                </a:r>
                <a:r>
                  <a:rPr lang="en-US" dirty="0" smtClean="0"/>
                  <a:t>chi-squared</a:t>
                </a:r>
                <a:endParaRPr lang="he-IL" dirty="0" smtClean="0"/>
              </a:p>
              <a:p>
                <a:endParaRPr lang="he-IL" sz="2000" dirty="0" smtClean="0"/>
              </a:p>
              <a:p>
                <a:r>
                  <a:rPr lang="he-IL" sz="2000" dirty="0" smtClean="0"/>
                  <a:t>במקרה הכללי שבו אומדים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sz="2000" dirty="0" smtClean="0"/>
                  <a:t> פרמטרים, יש להתפלגות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sz="2000" dirty="0" smtClean="0"/>
                  <a:t> דרגות חופש</a:t>
                </a:r>
              </a:p>
              <a:p>
                <a:endParaRPr lang="he-IL" dirty="0"/>
              </a:p>
              <a:p>
                <a:r>
                  <a:rPr lang="he-IL" dirty="0" smtClean="0"/>
                  <a:t>מהי התפלגות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?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68473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819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משתנה מקרי חי-בריבוע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42646" y="1603522"/>
                <a:ext cx="10273747" cy="411136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משתנה מקרי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 הוא סכום הריבועים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משתנים נורמליים סטנדרטיים</a:t>
                </a:r>
              </a:p>
              <a:p>
                <a:r>
                  <a:rPr lang="he-IL" sz="2000" dirty="0" smtClean="0"/>
                  <a:t>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,…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he-IL" sz="2000" dirty="0" smtClean="0"/>
                  <a:t> הם משתנים נורמליים סטנדרטיים, אז ל-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+…</m:t>
                    </m:r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sz="2000" dirty="0" smtClean="0"/>
                  <a:t> יש התפלגות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sz="2000" dirty="0" smtClean="0"/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הוא פרמטר של ההתפלגות שנקרא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דרגות החופש</a:t>
                </a:r>
                <a:r>
                  <a:rPr lang="he-IL" dirty="0" smtClean="0"/>
                  <a:t> (</a:t>
                </a:r>
                <a:r>
                  <a:rPr lang="en-US" dirty="0" smtClean="0"/>
                  <a:t>degrees of freedom, </a:t>
                </a:r>
                <a:r>
                  <a:rPr lang="en-US" dirty="0" err="1" smtClean="0"/>
                  <a:t>d.f.</a:t>
                </a:r>
                <a:r>
                  <a:rPr lang="he-IL" dirty="0" smtClean="0"/>
                  <a:t>)</a:t>
                </a:r>
                <a:endParaRPr lang="en-US" dirty="0" smtClean="0"/>
              </a:p>
              <a:p>
                <a:r>
                  <a:rPr lang="he-IL" dirty="0" smtClean="0"/>
                  <a:t>התוחלת של ההתפלגות שווה ל-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2646" y="1603522"/>
                <a:ext cx="10273747" cy="4111360"/>
              </a:xfrm>
              <a:blipFill>
                <a:blip r:embed="rId2"/>
                <a:stretch>
                  <a:fillRect t="-1780" r="-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46" y="3581400"/>
            <a:ext cx="4545873" cy="303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396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בדיקת השערה על הפרופורציה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3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השערת האפס: האחוז של בעלי עיניים כחולות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השערת המחקר: האחוז שונה מהאחוז הידוע,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במדגם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he-IL" dirty="0" smtClean="0"/>
                  <a:t> קיבלנו 25 בעלי עיניים כחולות 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מספר בעלי העיניים הכחולות הוא בינומי,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אומד הנראות </a:t>
                </a:r>
                <a:r>
                  <a:rPr lang="he-IL" dirty="0" err="1" smtClean="0"/>
                  <a:t>המירבית</a:t>
                </a:r>
                <a:r>
                  <a:rPr lang="he-IL" dirty="0" smtClean="0"/>
                  <a:t> של הפרופורציה הוא הפרופורציה במדגם: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3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84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יחס הנראות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3037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הנראות של משתנה בינומי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r>
                  <a:rPr lang="he-IL" dirty="0" smtClean="0"/>
                  <a:t>הסטטיסטי של יחס הנראות הוא:</a:t>
                </a:r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𝐿𝑅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𝑀𝐿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type m:val="noBar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</m:e>
                            </m:d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𝑀𝐿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𝑀𝐿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p>
                            </m:sSup>
                          </m:num>
                          <m:den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type m:val="noBar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</m:e>
                            </m:d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p>
                            </m:sSub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p>
                            </m:sSup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</m:oMath>
                </a14:m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𝑀𝐿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𝑀𝐿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𝑀𝐿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𝑀𝐿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</m:e>
                    </m:func>
                  </m:oMath>
                </a14:m>
                <a:endParaRPr lang="en-US" b="0" dirty="0" smtClean="0"/>
              </a:p>
              <a:p>
                <a:pPr algn="l" rtl="0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30373"/>
                <a:ext cx="10515600" cy="4351338"/>
              </a:xfrm>
              <a:blipFill>
                <a:blip r:embed="rId2"/>
                <a:stretch>
                  <a:fillRect l="-754" t="-980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713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חישוב יחס הנראות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30373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יחס הנראות הוא: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𝑀𝐿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𝑀𝐿</m:t>
                                </m:r>
                              </m:sub>
                            </m:sSub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</m:e>
                    </m:func>
                  </m:oMath>
                </a14:m>
                <a:endParaRPr lang="he-IL" b="0" dirty="0" smtClean="0"/>
              </a:p>
              <a:p>
                <a:endParaRPr lang="he-IL" b="0" dirty="0" smtClean="0"/>
              </a:p>
              <a:p>
                <a:r>
                  <a:rPr lang="he-IL" b="0" dirty="0" smtClean="0"/>
                  <a:t>נציב: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b="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en-US" b="0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he-IL" b="0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נקבל: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75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48</m:t>
                    </m:r>
                  </m:oMath>
                </a14:m>
                <a:endParaRPr lang="he-IL" b="0" dirty="0" smtClean="0"/>
              </a:p>
              <a:p>
                <a:endParaRPr lang="he-IL" dirty="0"/>
              </a:p>
              <a:p>
                <a:r>
                  <a:rPr lang="he-IL" b="0" dirty="0" smtClean="0"/>
                  <a:t>מהי ההסתברות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b="0" dirty="0" smtClean="0"/>
                  <a:t>?</a:t>
                </a:r>
              </a:p>
              <a:p>
                <a:r>
                  <a:rPr lang="he-IL" dirty="0" smtClean="0"/>
                  <a:t>האם יש טבלאות של התפלגות חי-בריבוע?</a:t>
                </a:r>
                <a:endParaRPr lang="en-US" b="0" dirty="0" smtClean="0"/>
              </a:p>
              <a:p>
                <a:pPr algn="l" rtl="0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30373"/>
                <a:ext cx="10515600" cy="4351338"/>
              </a:xfrm>
              <a:blipFill>
                <a:blip r:embed="rId2"/>
                <a:stretch>
                  <a:fillRect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773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ערך קריטי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כמו בכל מבחן, אנו יכולים להימנע מחישוב ישיר של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ע"י השוואת הסטטיסטי לערך הקריטי 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b="0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he-IL" dirty="0" smtClean="0"/>
                  <a:t> הוא מ"מ חי-בריבוע, הערך הקריטי עבור רמת מובהקות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 מסומן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dirty="0" smtClean="0"/>
                  <a:t>,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כך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𝜒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אם הסטטיסטי גדול מ-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e-IL" dirty="0" smtClean="0"/>
                  <a:t>, נדחה את השערת האפס</a:t>
                </a:r>
              </a:p>
              <a:p>
                <a:endParaRPr lang="he-IL" dirty="0"/>
              </a:p>
              <a:p>
                <a:r>
                  <a:rPr lang="he-IL" dirty="0" smtClean="0"/>
                  <a:t>מהו הערך הקריטי בדוגמא שלנו?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1482427" y="4155647"/>
            <a:ext cx="0" cy="17229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482428" y="5868945"/>
            <a:ext cx="308970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496795" y="5626431"/>
                <a:ext cx="6947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𝐷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795" y="5626431"/>
                <a:ext cx="69475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18481" y="3596717"/>
                <a:ext cx="13820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481" y="3596717"/>
                <a:ext cx="138209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918481" y="3693982"/>
            <a:ext cx="1205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Arc 13"/>
          <p:cNvSpPr/>
          <p:nvPr/>
        </p:nvSpPr>
        <p:spPr>
          <a:xfrm rot="10064643">
            <a:off x="1452522" y="1575529"/>
            <a:ext cx="6058055" cy="4200421"/>
          </a:xfrm>
          <a:prstGeom prst="arc">
            <a:avLst>
              <a:gd name="adj1" fmla="val 17636058"/>
              <a:gd name="adj2" fmla="val 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241154" y="5909419"/>
                <a:ext cx="7729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154" y="5909419"/>
                <a:ext cx="772988" cy="461665"/>
              </a:xfrm>
              <a:prstGeom prst="rect">
                <a:avLst/>
              </a:prstGeom>
              <a:blipFill>
                <a:blip r:embed="rId6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 flipV="1">
            <a:off x="2627648" y="5534187"/>
            <a:ext cx="0" cy="33475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Isosceles Triangle 19"/>
          <p:cNvSpPr/>
          <p:nvPr/>
        </p:nvSpPr>
        <p:spPr>
          <a:xfrm rot="871048" flipV="1">
            <a:off x="2588708" y="5714424"/>
            <a:ext cx="1051011" cy="229935"/>
          </a:xfrm>
          <a:prstGeom prst="triangle">
            <a:avLst>
              <a:gd name="adj" fmla="val 8523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3103580" y="5057849"/>
            <a:ext cx="488041" cy="48804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347600" y="4665385"/>
                <a:ext cx="7370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600" y="4665385"/>
                <a:ext cx="73703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1320777" y="5888822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17596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טבלה למשתנה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 bright="-40000" contrast="40000"/>
          </a:blip>
          <a:stretch>
            <a:fillRect/>
          </a:stretch>
        </p:blipFill>
        <p:spPr>
          <a:xfrm rot="-60000">
            <a:off x="387253" y="463613"/>
            <a:ext cx="6402370" cy="617516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612565" y="2355098"/>
            <a:ext cx="583474" cy="269966"/>
          </a:xfrm>
          <a:prstGeom prst="ellipse">
            <a:avLst/>
          </a:prstGeom>
          <a:noFill/>
          <a:ln w="38100">
            <a:solidFill>
              <a:srgbClr val="CF3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069166" y="1784777"/>
                <a:ext cx="4868093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השורות נותנות את </a:t>
                </a:r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דרגות החופש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:r>
                  <a:rPr lang="en-US" sz="2400" dirty="0" err="1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d.f.</a:t>
                </a:r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העמודות נותנות את </a:t>
                </a:r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רמת המובהקות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he-IL" sz="2400" b="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הטבלה נותנת את </a:t>
                </a:r>
                <a:r>
                  <a:rPr lang="he-IL" sz="2400" dirty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הערך </a:t>
                </a:r>
                <a:r>
                  <a:rPr lang="he-IL" sz="2400" dirty="0" smtClean="0">
                    <a:solidFill>
                      <a:srgbClr val="0033CC"/>
                    </a:solidFill>
                    <a:latin typeface="David" panose="020E0502060401010101" pitchFamily="34" charset="-79"/>
                    <a:cs typeface="David" panose="020E0502060401010101" pitchFamily="34" charset="-79"/>
                  </a:rPr>
                  <a:t>הקריטי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𝛼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</m:sup>
                    </m:sSubSup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בדוגמא: </a:t>
                </a:r>
                <a:r>
                  <a:rPr lang="en-US" sz="2400" dirty="0" err="1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d.f.</a:t>
                </a:r>
                <a:r>
                  <a: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= 1</a:t>
                </a: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05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endParaRPr lang="he-IL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הערך הקריטי הוא 3.84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166" y="1784777"/>
                <a:ext cx="4868093" cy="2677656"/>
              </a:xfrm>
              <a:prstGeom prst="rect">
                <a:avLst/>
              </a:prstGeom>
              <a:blipFill>
                <a:blip r:embed="rId4"/>
                <a:stretch>
                  <a:fillRect l="-2256" t="-1822" r="-1880" b="-4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>
            <a:off x="2904302" y="994502"/>
            <a:ext cx="0" cy="1139098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56688" y="2448839"/>
            <a:ext cx="1777618" cy="33396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22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11220" y="1853915"/>
                <a:ext cx="5505287" cy="4263104"/>
              </a:xfrm>
            </p:spPr>
            <p:txBody>
              <a:bodyPr/>
              <a:lstStyle/>
              <a:p>
                <a:r>
                  <a:rPr lang="he-IL" dirty="0" smtClean="0"/>
                  <a:t>הערך הקריטי הוא 3.84</a:t>
                </a:r>
              </a:p>
              <a:p>
                <a:r>
                  <a:rPr lang="he-IL" dirty="0" smtClean="0"/>
                  <a:t>הסטטיסטי היה 1.48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לכן לא נדחה את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endParaRPr lang="he-IL" baseline="-25000" dirty="0" smtClean="0"/>
              </a:p>
              <a:p>
                <a:r>
                  <a:rPr lang="he-IL" dirty="0" smtClean="0"/>
                  <a:t>נסיק כי אחוז בעלי העיניים הכחולות לא שונה באופן מובהק מ-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11220" y="1853915"/>
                <a:ext cx="5505287" cy="4263104"/>
              </a:xfrm>
              <a:blipFill>
                <a:blip r:embed="rId2"/>
                <a:stretch>
                  <a:fillRect l="-997" t="-1860" r="-1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V="1">
            <a:off x="1721258" y="2746102"/>
            <a:ext cx="0" cy="17229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721259" y="4459400"/>
            <a:ext cx="308970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373881" y="2187172"/>
                <a:ext cx="11655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3881" y="2187172"/>
                <a:ext cx="116552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c 8"/>
          <p:cNvSpPr/>
          <p:nvPr/>
        </p:nvSpPr>
        <p:spPr>
          <a:xfrm rot="10064643">
            <a:off x="1691353" y="165984"/>
            <a:ext cx="6058055" cy="4200421"/>
          </a:xfrm>
          <a:prstGeom prst="arc">
            <a:avLst>
              <a:gd name="adj1" fmla="val 17636058"/>
              <a:gd name="adj2" fmla="val 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79985" y="4499874"/>
                <a:ext cx="70943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𝜒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84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9985" y="4499874"/>
                <a:ext cx="709434" cy="830997"/>
              </a:xfrm>
              <a:prstGeom prst="rect">
                <a:avLst/>
              </a:prstGeom>
              <a:blipFill>
                <a:blip r:embed="rId4"/>
                <a:stretch>
                  <a:fillRect l="-2586" r="-8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/>
          <p:cNvCxnSpPr/>
          <p:nvPr/>
        </p:nvCxnSpPr>
        <p:spPr>
          <a:xfrm flipV="1">
            <a:off x="2866479" y="4124642"/>
            <a:ext cx="0" cy="33475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 rot="871048" flipV="1">
            <a:off x="2816906" y="4304879"/>
            <a:ext cx="1051011" cy="229935"/>
          </a:xfrm>
          <a:prstGeom prst="triangle">
            <a:avLst>
              <a:gd name="adj" fmla="val 8523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462667" y="3572104"/>
            <a:ext cx="367786" cy="48804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462667" y="3199181"/>
                <a:ext cx="14987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05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2667" y="3199181"/>
                <a:ext cx="149873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V="1">
            <a:off x="1869897" y="4573250"/>
            <a:ext cx="287167" cy="67213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97279" y="5263341"/>
                <a:ext cx="13827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48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79" y="5263341"/>
                <a:ext cx="1382706" cy="461665"/>
              </a:xfrm>
              <a:prstGeom prst="rect">
                <a:avLst/>
              </a:prstGeom>
              <a:blipFill>
                <a:blip r:embed="rId6"/>
                <a:stretch>
                  <a:fillRect l="-441" r="-4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548975" y="448926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810968" y="4191892"/>
                <a:ext cx="6947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𝐷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0968" y="4191892"/>
                <a:ext cx="69475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1232654" y="2259443"/>
            <a:ext cx="1205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0987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מה היינו מקבלים 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95425" y="1673222"/>
                <a:ext cx="9677399" cy="453707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תחת השערת האפס,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he-IL" dirty="0" smtClean="0"/>
              </a:p>
              <a:p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לכן, בקירוב,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e>
                    </m:d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קיבלנו במדגם 25 בעלי עיניים כחולות</a:t>
                </a:r>
              </a:p>
              <a:p>
                <a:r>
                  <a:rPr lang="he-IL" dirty="0" smtClean="0"/>
                  <a:t>הסטטיסטי הוא: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כלומר, גם כאן לא נדחה את השערת האפס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95425" y="1673222"/>
                <a:ext cx="9677399" cy="4537077"/>
              </a:xfrm>
              <a:blipFill>
                <a:blip r:embed="rId3"/>
                <a:stretch>
                  <a:fillRect t="-2282" r="-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755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השוואת המבחנים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177018" y="2819589"/>
              <a:ext cx="10096500" cy="289737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365500">
                      <a:extLst>
                        <a:ext uri="{9D8B030D-6E8A-4147-A177-3AD203B41FA5}">
                          <a16:colId xmlns:a16="http://schemas.microsoft.com/office/drawing/2014/main" val="4100548820"/>
                        </a:ext>
                      </a:extLst>
                    </a:gridCol>
                    <a:gridCol w="3365500">
                      <a:extLst>
                        <a:ext uri="{9D8B030D-6E8A-4147-A177-3AD203B41FA5}">
                          <a16:colId xmlns:a16="http://schemas.microsoft.com/office/drawing/2014/main" val="1645534301"/>
                        </a:ext>
                      </a:extLst>
                    </a:gridCol>
                    <a:gridCol w="3365500">
                      <a:extLst>
                        <a:ext uri="{9D8B030D-6E8A-4147-A177-3AD203B41FA5}">
                          <a16:colId xmlns:a16="http://schemas.microsoft.com/office/drawing/2014/main" val="359080321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מבחן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𝑍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מבחן יחס הנראות</a:t>
                          </a:r>
                          <a:endParaRPr lang="en-US" sz="24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833963500"/>
                      </a:ext>
                    </a:extLst>
                  </a:tr>
                  <a:tr h="370840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0" dirty="0" smtClean="0">
                              <a:cs typeface="David" panose="020E0502060401010101" pitchFamily="34" charset="-79"/>
                            </a:rPr>
                            <a:t>השערת האפס: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, השערת המחקר: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𝑝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≠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השערות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69403156"/>
                      </a:ext>
                    </a:extLst>
                  </a:tr>
                  <a:tr h="370840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מתוך מדגם של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</m:oMath>
                          </a14:m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פרטים,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𝑥</m:t>
                              </m:r>
                            </m:oMath>
                          </a14:m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היו עם התכונה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נתוני המדגם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142972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𝐷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func>
                                  <m:func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𝐿𝑅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הסטטיסטי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6368227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cs typeface="David" panose="020E0502060401010101" pitchFamily="34" charset="-79"/>
                                          </a:rPr>
                                          <m:t>𝑛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1</m:t>
                                            </m:r>
                                            <m: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  <a:cs typeface="David" panose="020E0502060401010101" pitchFamily="34" charset="-79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1600" b="0" i="1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600" b="0" i="1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  <m:t>𝑝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b="0" i="1" smtClean="0">
                                                    <a:latin typeface="Cambria Math" panose="02040503050406030204" pitchFamily="18" charset="0"/>
                                                    <a:cs typeface="David" panose="020E0502060401010101" pitchFamily="34" charset="-79"/>
                                                  </a:rPr>
                                                  <m:t>0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sz="16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func>
                                  <m:func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m:rPr>
                                            <m:lit/>
                                          </m:rP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/</m:t>
                                        </m:r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func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d>
                                  <m:d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func>
                                  <m:func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m:rPr>
                                            <m:lit/>
                                          </m:rP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/</m:t>
                                        </m:r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num>
                                      <m:den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func>
                              </m:oMath>
                            </m:oMathPara>
                          </a14:m>
                          <a:endParaRPr lang="en-US" sz="16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הסטטיסטי באופן מפורש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963618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 סטנדרטי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עם דרגת חופש אחת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הסטטיסטי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641717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3513819"/>
                  </p:ext>
                </p:extLst>
              </p:nvPr>
            </p:nvGraphicFramePr>
            <p:xfrm>
              <a:off x="1177018" y="2819589"/>
              <a:ext cx="10096500" cy="289737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365500">
                      <a:extLst>
                        <a:ext uri="{9D8B030D-6E8A-4147-A177-3AD203B41FA5}">
                          <a16:colId xmlns:a16="http://schemas.microsoft.com/office/drawing/2014/main" val="4100548820"/>
                        </a:ext>
                      </a:extLst>
                    </a:gridCol>
                    <a:gridCol w="3365500">
                      <a:extLst>
                        <a:ext uri="{9D8B030D-6E8A-4147-A177-3AD203B41FA5}">
                          <a16:colId xmlns:a16="http://schemas.microsoft.com/office/drawing/2014/main" val="1645534301"/>
                        </a:ext>
                      </a:extLst>
                    </a:gridCol>
                    <a:gridCol w="3365500">
                      <a:extLst>
                        <a:ext uri="{9D8B030D-6E8A-4147-A177-3AD203B41FA5}">
                          <a16:colId xmlns:a16="http://schemas.microsoft.com/office/drawing/2014/main" val="359080321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81" t="-9333" r="-200543" b="-56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מבחן יחס הנראות</a:t>
                          </a:r>
                          <a:endParaRPr lang="en-US" sz="24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833963500"/>
                      </a:ext>
                    </a:extLst>
                  </a:tr>
                  <a:tr h="45720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90" t="-109333" r="-50136" b="-4653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השערות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69403156"/>
                      </a:ext>
                    </a:extLst>
                  </a:tr>
                  <a:tr h="45720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90" t="-209333" r="-50136" b="-3653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נתוני המדגם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142972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81" t="-309333" r="-200543" b="-26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000" t="-309333" r="-100181" b="-26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הסטטיסטי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63682273"/>
                      </a:ext>
                    </a:extLst>
                  </a:tr>
                  <a:tr h="6113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81" t="-303960" r="-200543" b="-97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000" t="-303960" r="-100181" b="-970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הסטטיסטי באופן מפורש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9636184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 סטנדרטי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000" t="-544000" r="-100181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התפלגות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הסטטיסטי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641717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177018" y="1566663"/>
                <a:ext cx="4005134" cy="6666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𝑀𝐿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𝑀𝐿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018" y="1566663"/>
                <a:ext cx="4005134" cy="66665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364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האם יש קשר בין המבחנים?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62744" y="1711322"/>
                <a:ext cx="10010774" cy="4651378"/>
              </a:xfrm>
            </p:spPr>
            <p:txBody>
              <a:bodyPr>
                <a:normAutofit lnSpcReduction="10000"/>
              </a:bodyPr>
              <a:lstStyle/>
              <a:p>
                <a:pPr marL="342900" indent="-342900"/>
                <a:r>
                  <a:rPr lang="he-IL" dirty="0" smtClean="0"/>
                  <a:t>משתנה מקרי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/>
                  <a:t> עם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/>
                  <a:t> דרגות חופש הוא סכום 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/>
                  <a:t> משתנים נורמליים סטנדרטיים</a:t>
                </a:r>
              </a:p>
              <a:p>
                <a:pPr marL="0" indent="0">
                  <a:buNone/>
                </a:pPr>
                <a:r>
                  <a:rPr lang="he-IL" dirty="0" smtClean="0">
                    <a:sym typeface="Wingdings" panose="05000000000000000000" pitchFamily="2" charset="2"/>
                  </a:rPr>
                  <a:t> </a:t>
                </a:r>
                <a:r>
                  <a:rPr lang="he-IL" dirty="0" smtClean="0"/>
                  <a:t>משתנה </a:t>
                </a:r>
                <a:r>
                  <a:rPr lang="he-IL" dirty="0"/>
                  <a:t>מקרי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/>
                  <a:t> עם דרגת חופש אחת הוא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/>
              </a:p>
              <a:p>
                <a:pPr marL="342900" indent="-342900"/>
                <a:endParaRPr lang="he-IL" dirty="0" smtClean="0"/>
              </a:p>
              <a:p>
                <a:pPr marL="342900" indent="-342900"/>
                <a:r>
                  <a:rPr lang="he-IL" dirty="0" smtClean="0"/>
                  <a:t>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/>
                  <a:t>, היינו יכולים לחשב את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56</m:t>
                    </m:r>
                  </m:oMath>
                </a14:m>
                <a:endParaRPr lang="he-IL" dirty="0"/>
              </a:p>
              <a:p>
                <a:pPr marL="342900" indent="-342900"/>
                <a:endParaRPr lang="he-IL" dirty="0" smtClean="0"/>
              </a:p>
              <a:p>
                <a:pPr marL="342900" indent="-342900"/>
                <a:r>
                  <a:rPr lang="he-IL" dirty="0" smtClean="0"/>
                  <a:t>לא </a:t>
                </a:r>
                <a:r>
                  <a:rPr lang="he-IL" dirty="0"/>
                  <a:t>שונה הרבה מהסטטיסטי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he-IL" dirty="0"/>
                  <a:t> אשר קיבלנו במבחן יחס הנראות (1.48</a:t>
                </a:r>
                <a:r>
                  <a:rPr lang="he-IL" dirty="0" smtClean="0"/>
                  <a:t>), אשר לו התפלגות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pPr marL="342900" indent="-342900"/>
                <a:endParaRPr lang="he-IL" dirty="0"/>
              </a:p>
              <a:p>
                <a:pPr marL="342900" indent="-342900"/>
                <a:r>
                  <a:rPr lang="he-IL" dirty="0" smtClean="0"/>
                  <a:t>כלומר, שני המבחנים נותנים בסך </a:t>
                </a:r>
                <a:r>
                  <a:rPr lang="he-IL" dirty="0" err="1" smtClean="0"/>
                  <a:t>הכל</a:t>
                </a:r>
                <a:r>
                  <a:rPr lang="he-IL" dirty="0" smtClean="0"/>
                  <a:t> תוצאה דומה, אם כי לא זהה</a:t>
                </a:r>
              </a:p>
              <a:p>
                <a:pPr marL="342900" indent="-342900"/>
                <a:r>
                  <a:rPr lang="he-IL" dirty="0" smtClean="0"/>
                  <a:t>מבחן יחס הנראות שימושי במקרים בהם אין סטטיסטי פשוט עם התפלגות ידועה, אך קל לחשב את הנראות (למשל ע"י מחשב)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62744" y="1711322"/>
                <a:ext cx="10010774" cy="4651378"/>
              </a:xfrm>
              <a:blipFill>
                <a:blip r:embed="rId2"/>
                <a:stretch>
                  <a:fillRect t="-2228" r="-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2786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מבחן יחס הנראות להשוואה בין שני ערכים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20848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לפעמים נרצה לבדוק השערות "פשוטות" מהצורה:</a:t>
                </a:r>
              </a:p>
              <a:p>
                <a:r>
                  <a:rPr lang="he-IL" dirty="0"/>
                  <a:t>השערת האפס: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he-IL" dirty="0"/>
              </a:p>
              <a:p>
                <a:r>
                  <a:rPr lang="he-IL" dirty="0" smtClean="0"/>
                  <a:t>השערה אלטרנטיבית: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יחס הנראות יהיה כמו קודם: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ככל שההשערה האלטרנטיבית סבירה יותר מהשערת האפס, כך ה-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𝐿𝑅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גדול יותר</a:t>
                </a:r>
                <a:endParaRPr lang="en-US" dirty="0" smtClean="0">
                  <a:solidFill>
                    <a:schemeClr val="tx1"/>
                  </a:solidFill>
                </a:endParaRPr>
              </a:p>
              <a:p>
                <a:endParaRPr lang="he-IL" dirty="0" smtClean="0">
                  <a:solidFill>
                    <a:srgbClr val="960000"/>
                  </a:solidFill>
                </a:endParaRPr>
              </a:p>
              <a:p>
                <a:r>
                  <a:rPr lang="he-IL" dirty="0" smtClean="0">
                    <a:solidFill>
                      <a:srgbClr val="960000"/>
                    </a:solidFill>
                  </a:rPr>
                  <a:t>מבחן יחס הנראות להשערות פשוטות</a:t>
                </a:r>
                <a:r>
                  <a:rPr lang="he-IL" dirty="0" smtClean="0"/>
                  <a:t>: נדחה את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r>
                  <a:rPr lang="he-IL" dirty="0" smtClean="0"/>
                  <a:t>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he-IL" dirty="0" smtClean="0"/>
                  <a:t>, עבור סף כלשהו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20848"/>
                <a:ext cx="10515600" cy="4351338"/>
              </a:xfrm>
              <a:blipFill>
                <a:blip r:embed="rId2"/>
                <a:stretch>
                  <a:fillRect t="-1821" r="-870" b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109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זמן מחלה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75266" y="1645369"/>
                <a:ext cx="10622415" cy="1716003"/>
              </a:xfrm>
            </p:spPr>
            <p:txBody>
              <a:bodyPr>
                <a:normAutofit lnSpcReduction="10000"/>
              </a:bodyPr>
              <a:lstStyle/>
              <a:p>
                <a:pPr algn="r"/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b="0" dirty="0" smtClean="0"/>
              </a:p>
              <a:p>
                <a:pPr algn="r"/>
                <a:r>
                  <a:rPr lang="he-IL" dirty="0" smtClean="0"/>
                  <a:t>השערת המחקר: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:pPr algn="r"/>
                <a:r>
                  <a:rPr lang="he-IL" dirty="0" smtClean="0"/>
                  <a:t>נבחר ערך סף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he-IL" dirty="0" smtClean="0"/>
              </a:p>
              <a:p>
                <a:r>
                  <a:rPr lang="he-IL" dirty="0"/>
                  <a:t>נדחה את השערת האפס אם הנראות תחת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he-IL" dirty="0"/>
                  <a:t> היא </a:t>
                </a:r>
                <a:r>
                  <a:rPr lang="he-IL" dirty="0" smtClean="0"/>
                  <a:t>פי </a:t>
                </a:r>
                <a:r>
                  <a:rPr lang="he-IL" dirty="0"/>
                  <a:t>10 ומעלה מהנראות תחת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75266" y="1645369"/>
                <a:ext cx="10622415" cy="1716003"/>
              </a:xfrm>
              <a:blipFill>
                <a:blip r:embed="rId2"/>
                <a:stretch>
                  <a:fillRect t="-6050" r="-803" b="-53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413656" y="3634740"/>
              <a:ext cx="7416000" cy="2743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0000">
                      <a:extLst>
                        <a:ext uri="{9D8B030D-6E8A-4147-A177-3AD203B41FA5}">
                          <a16:colId xmlns:a16="http://schemas.microsoft.com/office/drawing/2014/main" val="2386861420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642090632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3866432887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2376000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392945"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5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חולים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392945"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כוללת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המחלה (ימים)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7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תחת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𝐴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3379999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9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תחת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𝐵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0638415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4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תחת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𝐶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86607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37600700"/>
                  </p:ext>
                </p:extLst>
              </p:nvPr>
            </p:nvGraphicFramePr>
            <p:xfrm>
              <a:off x="413656" y="3634740"/>
              <a:ext cx="7416000" cy="2743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0000">
                      <a:extLst>
                        <a:ext uri="{9D8B030D-6E8A-4147-A177-3AD203B41FA5}">
                          <a16:colId xmlns:a16="http://schemas.microsoft.com/office/drawing/2014/main" val="2386861420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642090632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3866432887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2376000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457200"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5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חולים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457200"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כוללת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המחלה (ימים)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76" t="-312000" r="-358647" b="-2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12564" t="-312000" r="-513" b="-2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337999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76" t="-412000" r="-358647" b="-1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12564" t="-412000" r="-513" b="-1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063841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76" t="-512000" r="-358647" b="-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12564" t="-512000" r="-513" b="-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8660740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86752" y="4000500"/>
          <a:ext cx="3530348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1940">
                  <a:extLst>
                    <a:ext uri="{9D8B030D-6E8A-4147-A177-3AD203B41FA5}">
                      <a16:colId xmlns:a16="http://schemas.microsoft.com/office/drawing/2014/main" val="2318978336"/>
                    </a:ext>
                  </a:extLst>
                </a:gridCol>
                <a:gridCol w="661940">
                  <a:extLst>
                    <a:ext uri="{9D8B030D-6E8A-4147-A177-3AD203B41FA5}">
                      <a16:colId xmlns:a16="http://schemas.microsoft.com/office/drawing/2014/main" val="2500269438"/>
                    </a:ext>
                  </a:extLst>
                </a:gridCol>
                <a:gridCol w="661940">
                  <a:extLst>
                    <a:ext uri="{9D8B030D-6E8A-4147-A177-3AD203B41FA5}">
                      <a16:colId xmlns:a16="http://schemas.microsoft.com/office/drawing/2014/main" val="644062572"/>
                    </a:ext>
                  </a:extLst>
                </a:gridCol>
                <a:gridCol w="661940">
                  <a:extLst>
                    <a:ext uri="{9D8B030D-6E8A-4147-A177-3AD203B41FA5}">
                      <a16:colId xmlns:a16="http://schemas.microsoft.com/office/drawing/2014/main" val="2895005183"/>
                    </a:ext>
                  </a:extLst>
                </a:gridCol>
                <a:gridCol w="882588">
                  <a:extLst>
                    <a:ext uri="{9D8B030D-6E8A-4147-A177-3AD203B41FA5}">
                      <a16:colId xmlns:a16="http://schemas.microsoft.com/office/drawing/2014/main" val="503119945"/>
                    </a:ext>
                  </a:extLst>
                </a:gridCol>
              </a:tblGrid>
              <a:tr h="188107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חיידק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7530554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C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193983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המחלה (ימים)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244906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87147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40679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17306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179804" y="1453725"/>
                <a:ext cx="2590197" cy="1049646"/>
              </a:xfrm>
              <a:prstGeom prst="rect">
                <a:avLst/>
              </a:prstGeom>
              <a:ln w="12700">
                <a:solidFill>
                  <a:srgbClr val="480000"/>
                </a:solidFill>
              </a:ln>
            </p:spPr>
            <p:txBody>
              <a:bodyPr wrap="none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𝐿𝑅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נדחה את </a:t>
                </a:r>
                <a:r>
                  <a:rPr lang="en-US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H</a:t>
                </a:r>
                <a:r>
                  <a:rPr lang="en-US" sz="2000" baseline="-25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0</a:t>
                </a:r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אם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𝐿𝑅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sz="2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04" y="1453725"/>
                <a:ext cx="2590197" cy="1049646"/>
              </a:xfrm>
              <a:prstGeom prst="rect">
                <a:avLst/>
              </a:prstGeom>
              <a:blipFill>
                <a:blip r:embed="rId4"/>
                <a:stretch>
                  <a:fillRect r="-2347" b="-8000"/>
                </a:stretch>
              </a:blipFill>
              <a:ln w="12700">
                <a:solidFill>
                  <a:srgbClr val="48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972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 זמן מחלה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1103" y="1672993"/>
                <a:ext cx="10622415" cy="1961747"/>
              </a:xfrm>
            </p:spPr>
            <p:txBody>
              <a:bodyPr>
                <a:normAutofit/>
              </a:bodyPr>
              <a:lstStyle/>
              <a:p>
                <a:pPr algn="r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𝐿𝑅</m:t>
                    </m:r>
                    <m:r>
                      <a:rPr lang="he-IL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0039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00072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dirty="0" smtClean="0"/>
              </a:p>
              <a:p>
                <a:pPr algn="r"/>
                <a:r>
                  <a:rPr lang="he-IL" dirty="0" smtClean="0"/>
                  <a:t>ערך סף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US" dirty="0" smtClean="0">
                  <a:sym typeface="Wingdings" panose="05000000000000000000" pitchFamily="2" charset="2"/>
                </a:endParaRPr>
              </a:p>
              <a:p>
                <a:pPr algn="r"/>
                <a:r>
                  <a:rPr lang="he-IL" dirty="0" smtClean="0"/>
                  <a:t>לכן, לא נדחה את השערת האפס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1103" y="1672993"/>
                <a:ext cx="10622415" cy="1961747"/>
              </a:xfrm>
              <a:blipFill>
                <a:blip r:embed="rId2"/>
                <a:stretch>
                  <a:fillRect r="-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413656" y="3634740"/>
              <a:ext cx="7416000" cy="2743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0000">
                      <a:extLst>
                        <a:ext uri="{9D8B030D-6E8A-4147-A177-3AD203B41FA5}">
                          <a16:colId xmlns:a16="http://schemas.microsoft.com/office/drawing/2014/main" val="2386861420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642090632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3866432887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2376000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392945"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5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חולים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392945"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כוללת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המחלה (ימים)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7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תחת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𝐴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3379999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3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9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תחת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𝐵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0638415"/>
                      </a:ext>
                    </a:extLst>
                  </a:tr>
                  <a:tr h="392945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4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−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תחת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𝐶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86607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8788035"/>
                  </p:ext>
                </p:extLst>
              </p:nvPr>
            </p:nvGraphicFramePr>
            <p:xfrm>
              <a:off x="413656" y="3634740"/>
              <a:ext cx="7416000" cy="2743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0000">
                      <a:extLst>
                        <a:ext uri="{9D8B030D-6E8A-4147-A177-3AD203B41FA5}">
                          <a16:colId xmlns:a16="http://schemas.microsoft.com/office/drawing/2014/main" val="2386861420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642090632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3866432887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318978336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684000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2376000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457200"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noFill/>
                      </a:tcPr>
                    </a:tc>
                    <a:tc gridSpan="5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חולים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457200"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נראות כוללת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זמן המחלה (ימים)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76" t="-312000" r="-358647" b="-2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12564" t="-312000" r="-513" b="-2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337999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76" t="-412000" r="-358647" b="-1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12564" t="-412000" r="-513" b="-1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063841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76" t="-512000" r="-358647" b="-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12564" t="-512000" r="-513" b="-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866074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179804" y="1453725"/>
                <a:ext cx="2590197" cy="1049646"/>
              </a:xfrm>
              <a:prstGeom prst="rect">
                <a:avLst/>
              </a:prstGeom>
              <a:ln w="12700">
                <a:solidFill>
                  <a:srgbClr val="480000"/>
                </a:solidFill>
              </a:ln>
            </p:spPr>
            <p:txBody>
              <a:bodyPr wrap="none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𝐿𝑅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r" rtl="1"/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נדחה את </a:t>
                </a:r>
                <a:r>
                  <a:rPr lang="en-US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H</a:t>
                </a:r>
                <a:r>
                  <a:rPr lang="en-US" sz="2000" baseline="-25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0</a:t>
                </a:r>
                <a:r>
                  <a:rPr lang="he-IL" sz="20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אם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𝐿𝑅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sz="20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04" y="1453725"/>
                <a:ext cx="2590197" cy="1049646"/>
              </a:xfrm>
              <a:prstGeom prst="rect">
                <a:avLst/>
              </a:prstGeom>
              <a:blipFill>
                <a:blip r:embed="rId4"/>
                <a:stretch>
                  <a:fillRect r="-2347" b="-8000"/>
                </a:stretch>
              </a:blipFill>
              <a:ln w="12700">
                <a:solidFill>
                  <a:srgbClr val="48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286752" y="4000500"/>
          <a:ext cx="3530348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1940">
                  <a:extLst>
                    <a:ext uri="{9D8B030D-6E8A-4147-A177-3AD203B41FA5}">
                      <a16:colId xmlns:a16="http://schemas.microsoft.com/office/drawing/2014/main" val="2318978336"/>
                    </a:ext>
                  </a:extLst>
                </a:gridCol>
                <a:gridCol w="661940">
                  <a:extLst>
                    <a:ext uri="{9D8B030D-6E8A-4147-A177-3AD203B41FA5}">
                      <a16:colId xmlns:a16="http://schemas.microsoft.com/office/drawing/2014/main" val="2500269438"/>
                    </a:ext>
                  </a:extLst>
                </a:gridCol>
                <a:gridCol w="661940">
                  <a:extLst>
                    <a:ext uri="{9D8B030D-6E8A-4147-A177-3AD203B41FA5}">
                      <a16:colId xmlns:a16="http://schemas.microsoft.com/office/drawing/2014/main" val="644062572"/>
                    </a:ext>
                  </a:extLst>
                </a:gridCol>
                <a:gridCol w="661940">
                  <a:extLst>
                    <a:ext uri="{9D8B030D-6E8A-4147-A177-3AD203B41FA5}">
                      <a16:colId xmlns:a16="http://schemas.microsoft.com/office/drawing/2014/main" val="2895005183"/>
                    </a:ext>
                  </a:extLst>
                </a:gridCol>
                <a:gridCol w="882588">
                  <a:extLst>
                    <a:ext uri="{9D8B030D-6E8A-4147-A177-3AD203B41FA5}">
                      <a16:colId xmlns:a16="http://schemas.microsoft.com/office/drawing/2014/main" val="503119945"/>
                    </a:ext>
                  </a:extLst>
                </a:gridCol>
              </a:tblGrid>
              <a:tr h="188107">
                <a:tc gridSpan="3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חיידק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7530554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C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193983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זמן המחלה (ימים)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244906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87147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40679"/>
                  </a:ext>
                </a:extLst>
              </a:tr>
              <a:tr h="188107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173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72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תכונות המבחן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12288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בד"כ בוחרים את ערך הסף כך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 (</a:t>
                </a:r>
                <a:r>
                  <a:rPr lang="he-IL" dirty="0"/>
                  <a:t>הטעות מסוג </a:t>
                </a:r>
                <a:r>
                  <a:rPr lang="en-US" dirty="0" smtClean="0"/>
                  <a:t>I</a:t>
                </a:r>
                <a:r>
                  <a:rPr lang="he-IL" dirty="0" smtClean="0"/>
                  <a:t>) תהיה ערך רצוי, למשל 0.05</a:t>
                </a:r>
              </a:p>
              <a:p>
                <a:r>
                  <a:rPr lang="he-IL" dirty="0" smtClean="0"/>
                  <a:t>החישוב עשוי להיות מורכב, בהתאם לבעיה</a:t>
                </a: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הלמה של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ניימן-פירסון</a:t>
                </a:r>
                <a:r>
                  <a:rPr lang="he-IL" dirty="0" smtClean="0"/>
                  <a:t>: עבור ערך מסוים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, מבחן יחס הנראות להשערת פשוטות הוא המבחן עם </a:t>
                </a:r>
                <a:r>
                  <a:rPr lang="he-IL" dirty="0" smtClean="0">
                    <a:solidFill>
                      <a:srgbClr val="960000"/>
                    </a:solidFill>
                  </a:rPr>
                  <a:t>העוצמה הגדולה ביותר האפשרית</a:t>
                </a:r>
              </a:p>
              <a:p>
                <a:r>
                  <a:rPr lang="he-IL" sz="2000" dirty="0" err="1" smtClean="0"/>
                  <a:t>יז'י</a:t>
                </a:r>
                <a:r>
                  <a:rPr lang="he-IL" sz="2000" dirty="0" smtClean="0"/>
                  <a:t> </a:t>
                </a:r>
                <a:r>
                  <a:rPr lang="he-IL" sz="2000" dirty="0" err="1" smtClean="0"/>
                  <a:t>ניימן</a:t>
                </a:r>
                <a:r>
                  <a:rPr lang="he-IL" sz="2000" dirty="0" smtClean="0"/>
                  <a:t>, אגון </a:t>
                </a:r>
                <a:r>
                  <a:rPr lang="he-IL" sz="2000" dirty="0" err="1" smtClean="0"/>
                  <a:t>פירסון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12288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937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נדגים את אופן החישוב עבור הדוגמא הפשוטה ביותר האפשרית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הפרמטר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he-IL" dirty="0" smtClean="0"/>
                  <a:t> הוא משתנה בדיד שאומר האם המשתנה הוא מסוג </a:t>
                </a:r>
                <a:r>
                  <a:rPr lang="en-US" dirty="0" smtClean="0"/>
                  <a:t>A</a:t>
                </a:r>
                <a:r>
                  <a:rPr lang="he-IL" dirty="0" smtClean="0"/>
                  <a:t> או </a:t>
                </a:r>
                <a:r>
                  <a:rPr lang="en-US" dirty="0" smtClean="0"/>
                  <a:t>B</a:t>
                </a:r>
              </a:p>
              <a:p>
                <a:r>
                  <a:rPr lang="he-IL" dirty="0" smtClean="0"/>
                  <a:t>הנתונים יכולים להיות 0 או 1, בהתאם לסוג המשתנה</a:t>
                </a:r>
              </a:p>
              <a:p>
                <a:endParaRPr lang="he-IL" dirty="0"/>
              </a:p>
              <a:p>
                <a:r>
                  <a:rPr lang="he-IL" dirty="0" smtClean="0"/>
                  <a:t>יש לנו מדגם בגודל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נתונים</a:t>
                </a:r>
              </a:p>
              <a:p>
                <a:r>
                  <a:rPr lang="he-IL" dirty="0" smtClean="0"/>
                  <a:t>השערת האפס: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he-IL" dirty="0" smtClean="0"/>
                  <a:t>, השערה אלטרנטיבית: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נשתמש במבחן יחס הנראות</a:t>
                </a:r>
              </a:p>
              <a:p>
                <a:r>
                  <a:rPr lang="he-IL" dirty="0" smtClean="0"/>
                  <a:t>מה צריך להיות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he-IL" dirty="0" smtClean="0"/>
                  <a:t> כך ש-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he-IL" dirty="0" smtClean="0"/>
                  <a:t>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3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581025" y="4085981"/>
              <a:ext cx="4968000" cy="237172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36000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1836000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895005183"/>
                        </a:ext>
                      </a:extLst>
                    </a:gridCol>
                    <a:gridCol w="756000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592931">
                    <a:tc grid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סוג</a:t>
                          </a:r>
                          <a:r>
                            <a:rPr lang="he-IL" sz="24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(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𝜃</m:t>
                              </m:r>
                            </m:oMath>
                          </a14:m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)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59293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592931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נתון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𝑥</m:t>
                              </m:r>
                            </m:oMath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592931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1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=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0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.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62871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8868677"/>
                  </p:ext>
                </p:extLst>
              </p:nvPr>
            </p:nvGraphicFramePr>
            <p:xfrm>
              <a:off x="581025" y="4085981"/>
              <a:ext cx="4968000" cy="237172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36000">
                      <a:extLst>
                        <a:ext uri="{9D8B030D-6E8A-4147-A177-3AD203B41FA5}">
                          <a16:colId xmlns:a16="http://schemas.microsoft.com/office/drawing/2014/main" val="2500269438"/>
                        </a:ext>
                      </a:extLst>
                    </a:gridCol>
                    <a:gridCol w="1836000">
                      <a:extLst>
                        <a:ext uri="{9D8B030D-6E8A-4147-A177-3AD203B41FA5}">
                          <a16:colId xmlns:a16="http://schemas.microsoft.com/office/drawing/2014/main" val="644062572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895005183"/>
                        </a:ext>
                      </a:extLst>
                    </a:gridCol>
                    <a:gridCol w="756000">
                      <a:extLst>
                        <a:ext uri="{9D8B030D-6E8A-4147-A177-3AD203B41FA5}">
                          <a16:colId xmlns:a16="http://schemas.microsoft.com/office/drawing/2014/main" val="503119945"/>
                        </a:ext>
                      </a:extLst>
                    </a:gridCol>
                  </a:tblGrid>
                  <a:tr h="592931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66" t="-1020" r="-35655" b="-30918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 rowSpan="2" gridSpan="2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57530554"/>
                      </a:ext>
                    </a:extLst>
                  </a:tr>
                  <a:tr h="592931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8193983"/>
                      </a:ext>
                    </a:extLst>
                  </a:tr>
                  <a:tr h="5929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31" t="-200000" r="-170861" b="-1102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664" t="-200000" r="-71429" b="-1102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58871" t="-100513" r="-1613" b="-56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244906"/>
                      </a:ext>
                    </a:extLst>
                  </a:tr>
                  <a:tr h="5929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31" t="-303093" r="-170861" b="-11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664" t="-303093" r="-71429" b="-11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rtl="1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628714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4859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יחס הנראות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נניח שקיבלנו רצף מסוים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נתונים (0 או 1)</a:t>
                </a:r>
              </a:p>
              <a:p>
                <a:r>
                  <a:rPr lang="he-IL" dirty="0" smtClean="0"/>
                  <a:t>נספור כמה פעמים קיבלנו 1, ונסמן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הנראות היא: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b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b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he-IL" b="0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יחס הנראות הוא: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b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b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180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יחס הנראות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𝐿𝑅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נציב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he-IL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/>
                  <a:t>אנו דוחים את השערת האפס כאשר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ברור 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𝐿𝑅</m:t>
                    </m:r>
                  </m:oMath>
                </a14:m>
                <a:r>
                  <a:rPr lang="he-IL" dirty="0" smtClean="0"/>
                  <a:t> גדל 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he-IL" dirty="0" smtClean="0"/>
                  <a:t> גדל</a:t>
                </a:r>
              </a:p>
              <a:p>
                <a:r>
                  <a:rPr lang="he-IL" dirty="0" smtClean="0"/>
                  <a:t>לכן, דחייה של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r>
                  <a:rPr lang="he-IL" dirty="0" smtClean="0"/>
                  <a:t> כאשר ה-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𝐿𝑅</m:t>
                    </m:r>
                  </m:oMath>
                </a14:m>
                <a:r>
                  <a:rPr lang="he-IL" dirty="0" smtClean="0"/>
                  <a:t> גדול מ-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he-IL" dirty="0" smtClean="0"/>
                  <a:t> מסוים = דחייה של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r>
                  <a:rPr lang="he-IL" dirty="0" smtClean="0"/>
                  <a:t> מעל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he-IL" dirty="0" smtClean="0"/>
                  <a:t> מסוים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r="-812" b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670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הטעות מסוג </a:t>
            </a:r>
            <a:r>
              <a:rPr lang="en-US" dirty="0" smtClean="0"/>
              <a:t>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נזכור כי הטעות מסוג </a:t>
                </a:r>
                <a:r>
                  <a:rPr lang="en-US" dirty="0"/>
                  <a:t>I</a:t>
                </a:r>
                <a:r>
                  <a:rPr lang="he-IL" dirty="0"/>
                  <a:t> היא ההסתברות לדחות את השערת האפס כאשר היא </a:t>
                </a:r>
                <a:r>
                  <a:rPr lang="he-IL" dirty="0" smtClean="0"/>
                  <a:t>נכונה</a:t>
                </a:r>
              </a:p>
              <a:p>
                <a:r>
                  <a:rPr lang="he-IL" dirty="0" smtClean="0"/>
                  <a:t>נניח כי השערת האפס נכונה, ואנו דוחים אותה 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מהי הטעות מסוג </a:t>
                </a:r>
                <a:r>
                  <a:rPr lang="en-US" dirty="0" smtClean="0"/>
                  <a:t>I</a:t>
                </a:r>
                <a:r>
                  <a:rPr lang="he-IL" dirty="0" smtClean="0"/>
                  <a:t>?</a:t>
                </a:r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r>
                  <a:rPr lang="he-IL" dirty="0" smtClean="0">
                    <a:latin typeface="Cambria Math" panose="02040503050406030204" pitchFamily="18" charset="0"/>
                  </a:rPr>
                  <a:t>נזכור כי תחת השערת האפס,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b="0" dirty="0" smtClean="0">
                    <a:latin typeface="Cambria Math" panose="02040503050406030204" pitchFamily="18" charset="0"/>
                  </a:rPr>
                  <a:t> הוא בינומי, כלומר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</m:oMath>
                </a14:m>
                <a:endParaRPr lang="en-US" b="0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001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זה קטן מדי, לכן נחשב את הטעות אם דוחים את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r>
                  <a:rPr lang="he-IL" dirty="0"/>
                  <a:t> </a:t>
                </a:r>
                <a:r>
                  <a:rPr lang="he-IL" dirty="0" smtClean="0"/>
                  <a:t>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011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322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חישוב </a:t>
            </a:r>
            <a:r>
              <a:rPr lang="he-IL" dirty="0" smtClean="0"/>
              <a:t>ערך הסף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66749" y="1587498"/>
                <a:ext cx="10696575" cy="4603752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he-IL" dirty="0" smtClean="0"/>
                  <a:t>זה עדיין קטן </a:t>
                </a:r>
                <a:r>
                  <a:rPr lang="he-IL" dirty="0"/>
                  <a:t>מדי, לכן נחשב את הטעות אם דוחים את </a:t>
                </a:r>
                <a:r>
                  <a:rPr lang="en-US" dirty="0"/>
                  <a:t>H</a:t>
                </a:r>
                <a:r>
                  <a:rPr lang="en-US" baseline="-25000" dirty="0"/>
                  <a:t>0</a:t>
                </a:r>
                <a:r>
                  <a:rPr lang="he-IL" dirty="0"/>
                  <a:t> כאשר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057</m:t>
                    </m:r>
                  </m:oMath>
                </a14:m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זה כבר גדול מהרמה הרצויה של 0.05!</a:t>
                </a:r>
              </a:p>
              <a:p>
                <a:r>
                  <a:rPr lang="he-IL" dirty="0" smtClean="0"/>
                  <a:t>לכן, אנו צריכים לבחור ערך סף כך שהשערת האפס תדחה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he-IL" dirty="0" smtClean="0"/>
                  <a:t> אבל לא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התנאי לדחייה הוא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נציב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he-IL" dirty="0" smtClean="0"/>
                  <a:t> ונקבל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נציב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he-IL" dirty="0" smtClean="0"/>
                  <a:t> ונקבל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אם כך, אם נשתמש בערך סף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he-IL" dirty="0" smtClean="0"/>
                  <a:t> נבטיח 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הטעות מסוג </a:t>
                </a:r>
                <a:r>
                  <a:rPr lang="en-US" dirty="0" smtClean="0"/>
                  <a:t>I</a:t>
                </a:r>
                <a:r>
                  <a:rPr lang="he-IL" dirty="0" smtClean="0"/>
                  <a:t> הסופית היא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011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6749" y="1587498"/>
                <a:ext cx="10696575" cy="4603752"/>
              </a:xfrm>
              <a:blipFill>
                <a:blip r:embed="rId2"/>
                <a:stretch>
                  <a:fillRect t="-2513" r="-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185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תהיה העוצמה?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20848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ראינו כי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he-IL" dirty="0" smtClean="0"/>
                  <a:t>, אז נדחה את השערת האפס</a:t>
                </a:r>
              </a:p>
              <a:p>
                <a:r>
                  <a:rPr lang="he-IL" dirty="0" smtClean="0"/>
                  <a:t>העוצמה היא ההסתברות לדחות את השערת האפס כאשר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1</a:t>
                </a:r>
                <a:r>
                  <a:rPr lang="he-IL" dirty="0" smtClean="0"/>
                  <a:t> נכונה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תחת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1</a:t>
                </a:r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לכן,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38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he-IL" dirty="0" smtClean="0"/>
                  <a:t>מובטח לנו כי זוהי העוצמה המקסימלית האפשרית עבור מבחן עם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011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20848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470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Lec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accent5">
              <a:lumMod val="50000"/>
            </a:schemeClr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r" rtl="1">
          <a:defRPr sz="2400" dirty="0" smtClean="0">
            <a:latin typeface="David" panose="020E0502060401010101" pitchFamily="34" charset="-79"/>
            <a:cs typeface="David" panose="020E0502060401010101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ctures.potx" id="{B08AB4B4-AC94-43E2-9277-E6C2DA335FC5}" vid="{AA689B7B-4BA3-46F0-98A2-75F8F493EF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</Template>
  <TotalTime>24468</TotalTime>
  <Words>3915</Words>
  <Application>Microsoft Office PowerPoint</Application>
  <PresentationFormat>Widescreen</PresentationFormat>
  <Paragraphs>1644</Paragraphs>
  <Slides>124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124</vt:i4>
      </vt:variant>
    </vt:vector>
  </HeadingPairs>
  <TitlesOfParts>
    <vt:vector size="134" baseType="lpstr">
      <vt:lpstr>Arial</vt:lpstr>
      <vt:lpstr>Calibri</vt:lpstr>
      <vt:lpstr>Cambria Math</vt:lpstr>
      <vt:lpstr>Courier New</vt:lpstr>
      <vt:lpstr>David</vt:lpstr>
      <vt:lpstr>Symbol</vt:lpstr>
      <vt:lpstr>Times New Roman</vt:lpstr>
      <vt:lpstr>Wingdings</vt:lpstr>
      <vt:lpstr>Lectures</vt:lpstr>
      <vt:lpstr>Equation</vt:lpstr>
      <vt:lpstr>נושאים מתקדמים בניתוח נתונים ברפואה ובריאות הציבור 98449</vt:lpstr>
      <vt:lpstr>נושאים</vt:lpstr>
      <vt:lpstr>הגדרות</vt:lpstr>
      <vt:lpstr>התפלגות הדגימה של הסטטיסטי</vt:lpstr>
      <vt:lpstr>הטיה ושונות</vt:lpstr>
      <vt:lpstr>הטיה ושונות</vt:lpstr>
      <vt:lpstr>אמידת התוחלת</vt:lpstr>
      <vt:lpstr>אומד לשונות האוכלוסיה</vt:lpstr>
      <vt:lpstr>סוגי שונות</vt:lpstr>
      <vt:lpstr>נושאים</vt:lpstr>
      <vt:lpstr>אמידה נקודתית לעומת רווח סמך</vt:lpstr>
      <vt:lpstr>רווח סמך לתוחלת באוכלוסיה</vt:lpstr>
      <vt:lpstr>רוחב רווח הסמך</vt:lpstr>
      <vt:lpstr>רווחי סמך בכיסוי אחר</vt:lpstr>
      <vt:lpstr>מדוע אחוז כיסוי גבוה מרחיב את הרווח?</vt:lpstr>
      <vt:lpstr>רווח הסמך במדגמים עוקבים</vt:lpstr>
      <vt:lpstr>אמידת הפרופורציה באוכלוסיה</vt:lpstr>
      <vt:lpstr>התפלגות הפרופורציה במדגם</vt:lpstr>
      <vt:lpstr>רווח סמך לפרופורציה באוכלוסיה</vt:lpstr>
      <vt:lpstr>נושאים</vt:lpstr>
      <vt:lpstr>ניסוח כללי של בעית האמידה</vt:lpstr>
      <vt:lpstr>תכונות האומד</vt:lpstr>
      <vt:lpstr>נִרְאוּת (likelihood)</vt:lpstr>
      <vt:lpstr>אומד נראות מירבית</vt:lpstr>
      <vt:lpstr>דוגמא לאומד נראות מירבית עבור משתנה בדיד</vt:lpstr>
      <vt:lpstr>המשך הדוגמא</vt:lpstr>
      <vt:lpstr>חישוב הנראות</vt:lpstr>
      <vt:lpstr>חישוב הנראות</vt:lpstr>
      <vt:lpstr>חישוב הנראות</vt:lpstr>
      <vt:lpstr>מציאת האומד</vt:lpstr>
      <vt:lpstr>הערה</vt:lpstr>
      <vt:lpstr>הערה</vt:lpstr>
      <vt:lpstr>נראות לעומת הסתברות</vt:lpstr>
      <vt:lpstr>סיכום ביניים</vt:lpstr>
      <vt:lpstr>אומד נראות מירבית עבור משתנה רציף</vt:lpstr>
      <vt:lpstr>חישוב הנראות</vt:lpstr>
      <vt:lpstr>הצגה גרפית: n=10</vt:lpstr>
      <vt:lpstr>מציאת אומד הנראות המירבית</vt:lpstr>
      <vt:lpstr>מציאת אומד הנראות המירבית</vt:lpstr>
      <vt:lpstr>מציאת אומד הנראות המירבית</vt:lpstr>
      <vt:lpstr>הצגה גרפית: n=10</vt:lpstr>
      <vt:lpstr>מה כדאי לקחת מהדוגמא</vt:lpstr>
      <vt:lpstr>אומד נראות מירבית עבור תוחלת משתנה נורמלי</vt:lpstr>
      <vt:lpstr>תזכורת: ההתפלגות הנורמלית</vt:lpstr>
      <vt:lpstr>ההתפלגות הנורמלית</vt:lpstr>
      <vt:lpstr>תזכורת</vt:lpstr>
      <vt:lpstr>חישוב הנראות</vt:lpstr>
      <vt:lpstr>חישוב הנראות</vt:lpstr>
      <vt:lpstr>חישוב הנראות</vt:lpstr>
      <vt:lpstr>מציאת אומד הנראות המירבית</vt:lpstr>
      <vt:lpstr>נושאים</vt:lpstr>
      <vt:lpstr>חשיבות</vt:lpstr>
      <vt:lpstr>השונות של אומד נראות מירבית</vt:lpstr>
      <vt:lpstr>אומד נראות מירבית</vt:lpstr>
      <vt:lpstr>מדגמים קטנים</vt:lpstr>
      <vt:lpstr>מדגמים קטנים</vt:lpstr>
      <vt:lpstr>נושאים</vt:lpstr>
      <vt:lpstr>מה חסר באומד נראות מירבית?</vt:lpstr>
      <vt:lpstr>מה חסר באומד נראות מירבית?</vt:lpstr>
      <vt:lpstr>מה מקור הטעות?</vt:lpstr>
      <vt:lpstr>מה עושים באמידה בייסיאנית?</vt:lpstr>
      <vt:lpstr>תזכורת: נוסחת ההסתברות השלמה</vt:lpstr>
      <vt:lpstr>תזכורת: חוק בייס</vt:lpstr>
      <vt:lpstr>דוגמא</vt:lpstr>
      <vt:lpstr>חוק בייס: הסבר</vt:lpstr>
      <vt:lpstr>אמידה בייסיאנית</vt:lpstr>
      <vt:lpstr>הסבר</vt:lpstr>
      <vt:lpstr>אמידה בייסיאנית</vt:lpstr>
      <vt:lpstr>הערה</vt:lpstr>
      <vt:lpstr>דוגמא: זמן מחלה</vt:lpstr>
      <vt:lpstr>חישוב ההסתברות האפוסטריורית</vt:lpstr>
      <vt:lpstr>למה זה חשוב?</vt:lpstr>
      <vt:lpstr>דוגמא</vt:lpstr>
      <vt:lpstr>דוגמא</vt:lpstr>
      <vt:lpstr>דוגמא</vt:lpstr>
      <vt:lpstr>דוגמא</vt:lpstr>
      <vt:lpstr>הערות</vt:lpstr>
      <vt:lpstr>משתנים רציפים</vt:lpstr>
      <vt:lpstr>המשך הדוגמא</vt:lpstr>
      <vt:lpstr>חישוב ההסתברות האפוסטריורית</vt:lpstr>
      <vt:lpstr>מציאת האומד</vt:lpstr>
      <vt:lpstr>האומד הבייסיאני</vt:lpstr>
      <vt:lpstr>הצגה גרפית</vt:lpstr>
      <vt:lpstr>דוגמא נוספת</vt:lpstr>
      <vt:lpstr>חישוב ההסתברות האפוסטריורית</vt:lpstr>
      <vt:lpstr>מציאת האומד</vt:lpstr>
      <vt:lpstr>האומד הבייסיאני</vt:lpstr>
      <vt:lpstr>הצגה גרפית</vt:lpstr>
      <vt:lpstr>מדגם גדול</vt:lpstr>
      <vt:lpstr>הצגה גרפית</vt:lpstr>
      <vt:lpstr>למידה רציפה</vt:lpstr>
      <vt:lpstr>למידה רציפה</vt:lpstr>
      <vt:lpstr>דוגמא</vt:lpstr>
      <vt:lpstr>המשך הדוגמא</vt:lpstr>
      <vt:lpstr>המשך הדוגמא</vt:lpstr>
      <vt:lpstr>הסבר</vt:lpstr>
      <vt:lpstr>הצגה גרפית</vt:lpstr>
      <vt:lpstr>אמידה בייסיאנית אמפירית (empirical Bayes)</vt:lpstr>
      <vt:lpstr>נושאים</vt:lpstr>
      <vt:lpstr>בדיקת השערות</vt:lpstr>
      <vt:lpstr>בדיקת השערות</vt:lpstr>
      <vt:lpstr>יחס הנראות</vt:lpstr>
      <vt:lpstr>הסטטיסטי</vt:lpstr>
      <vt:lpstr>התפלגות הסטטיסטי</vt:lpstr>
      <vt:lpstr>משתנה מקרי חי-בריבוע</vt:lpstr>
      <vt:lpstr>דוגמא: בדיקת השערה על הפרופורציה</vt:lpstr>
      <vt:lpstr>חישוב יחס הנראות</vt:lpstr>
      <vt:lpstr>חישוב יחס הנראות</vt:lpstr>
      <vt:lpstr>ערך קריטי</vt:lpstr>
      <vt:lpstr>טבלה למשתנה χ^2</vt:lpstr>
      <vt:lpstr>המשך הדוגמא</vt:lpstr>
      <vt:lpstr>מה היינו מקבלים במבחן Z?</vt:lpstr>
      <vt:lpstr>השוואת המבחנים</vt:lpstr>
      <vt:lpstr>האם יש קשר בין המבחנים?</vt:lpstr>
      <vt:lpstr>מבחן יחס הנראות להשוואה בין שני ערכים</vt:lpstr>
      <vt:lpstr>דוגמא: זמן מחלה</vt:lpstr>
      <vt:lpstr>דוגמא: זמן מחלה</vt:lpstr>
      <vt:lpstr>תכונות המבחן</vt:lpstr>
      <vt:lpstr>דוגמא</vt:lpstr>
      <vt:lpstr>חישוב יחס הנראות</vt:lpstr>
      <vt:lpstr>חישוב יחס הנראות</vt:lpstr>
      <vt:lpstr>חישוב הטעות מסוג I</vt:lpstr>
      <vt:lpstr>חישוב ערך הסף</vt:lpstr>
      <vt:lpstr>מה תהיה העוצמה?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סטטיסטיקה מדעים ביו-רפואיים</dc:title>
  <dc:creator>Shai Carmi</dc:creator>
  <cp:lastModifiedBy>Shai Carmi</cp:lastModifiedBy>
  <cp:revision>5013</cp:revision>
  <dcterms:created xsi:type="dcterms:W3CDTF">2016-12-07T10:48:10Z</dcterms:created>
  <dcterms:modified xsi:type="dcterms:W3CDTF">2020-02-15T18:13:28Z</dcterms:modified>
</cp:coreProperties>
</file>