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7"/>
  </p:notesMasterIdLst>
  <p:sldIdLst>
    <p:sldId id="256" r:id="rId2"/>
    <p:sldId id="557" r:id="rId3"/>
    <p:sldId id="267" r:id="rId4"/>
    <p:sldId id="558" r:id="rId5"/>
    <p:sldId id="385" r:id="rId6"/>
    <p:sldId id="396" r:id="rId7"/>
    <p:sldId id="562" r:id="rId8"/>
    <p:sldId id="563" r:id="rId9"/>
    <p:sldId id="564" r:id="rId10"/>
    <p:sldId id="567" r:id="rId11"/>
    <p:sldId id="565" r:id="rId12"/>
    <p:sldId id="566" r:id="rId13"/>
    <p:sldId id="448" r:id="rId14"/>
    <p:sldId id="443" r:id="rId15"/>
    <p:sldId id="570" r:id="rId16"/>
    <p:sldId id="445" r:id="rId17"/>
    <p:sldId id="442" r:id="rId18"/>
    <p:sldId id="517" r:id="rId19"/>
    <p:sldId id="516" r:id="rId20"/>
    <p:sldId id="455" r:id="rId21"/>
    <p:sldId id="450" r:id="rId22"/>
    <p:sldId id="578" r:id="rId23"/>
    <p:sldId id="568" r:id="rId24"/>
    <p:sldId id="569" r:id="rId25"/>
    <p:sldId id="518" r:id="rId26"/>
    <p:sldId id="449" r:id="rId27"/>
    <p:sldId id="521" r:id="rId28"/>
    <p:sldId id="520" r:id="rId29"/>
    <p:sldId id="541" r:id="rId30"/>
    <p:sldId id="454" r:id="rId31"/>
    <p:sldId id="544" r:id="rId32"/>
    <p:sldId id="545" r:id="rId33"/>
    <p:sldId id="577" r:id="rId34"/>
    <p:sldId id="543" r:id="rId35"/>
    <p:sldId id="559" r:id="rId36"/>
    <p:sldId id="546" r:id="rId37"/>
    <p:sldId id="547" r:id="rId38"/>
    <p:sldId id="548" r:id="rId39"/>
    <p:sldId id="579" r:id="rId40"/>
    <p:sldId id="456" r:id="rId41"/>
    <p:sldId id="551" r:id="rId42"/>
    <p:sldId id="549" r:id="rId43"/>
    <p:sldId id="550" r:id="rId44"/>
    <p:sldId id="552" r:id="rId45"/>
    <p:sldId id="458" r:id="rId46"/>
    <p:sldId id="554" r:id="rId47"/>
    <p:sldId id="555" r:id="rId48"/>
    <p:sldId id="453" r:id="rId49"/>
    <p:sldId id="474" r:id="rId50"/>
    <p:sldId id="475" r:id="rId51"/>
    <p:sldId id="451" r:id="rId52"/>
    <p:sldId id="463" r:id="rId53"/>
    <p:sldId id="560" r:id="rId54"/>
    <p:sldId id="459" r:id="rId55"/>
    <p:sldId id="461" r:id="rId56"/>
    <p:sldId id="561" r:id="rId57"/>
    <p:sldId id="462" r:id="rId58"/>
    <p:sldId id="468" r:id="rId59"/>
    <p:sldId id="469" r:id="rId60"/>
    <p:sldId id="452" r:id="rId61"/>
    <p:sldId id="464" r:id="rId62"/>
    <p:sldId id="465" r:id="rId63"/>
    <p:sldId id="466" r:id="rId64"/>
    <p:sldId id="467" r:id="rId65"/>
    <p:sldId id="580" r:id="rId6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3333CC"/>
    <a:srgbClr val="800000"/>
    <a:srgbClr val="00359E"/>
    <a:srgbClr val="6600FF"/>
    <a:srgbClr val="FFFFCC"/>
    <a:srgbClr val="192B3B"/>
    <a:srgbClr val="FFFBEF"/>
    <a:srgbClr val="FFF8E5"/>
    <a:srgbClr val="DEE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883" autoAdjust="0"/>
  </p:normalViewPr>
  <p:slideViewPr>
    <p:cSldViewPr snapToGrid="0">
      <p:cViewPr varScale="1">
        <p:scale>
          <a:sx n="63" d="100"/>
          <a:sy n="63" d="100"/>
        </p:scale>
        <p:origin x="78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C7573E-F062-4FD7-B8B1-7EF9EF9A793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97D0BE-8D5B-46CF-87F0-C21ED6163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051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575706"/>
            <a:ext cx="9144000" cy="807585"/>
          </a:xfrm>
        </p:spPr>
        <p:txBody>
          <a:bodyPr anchor="b">
            <a:normAutofit/>
          </a:bodyPr>
          <a:lstStyle>
            <a:lvl1pPr algn="ctr" rtl="1">
              <a:defRPr sz="440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332617"/>
            <a:ext cx="9144000" cy="627062"/>
          </a:xfrm>
        </p:spPr>
        <p:txBody>
          <a:bodyPr>
            <a:normAutofit/>
          </a:bodyPr>
          <a:lstStyle>
            <a:lvl1pPr marL="0" indent="0" algn="ctr" rtl="1">
              <a:buNone/>
              <a:defRPr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372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8481" y="408214"/>
            <a:ext cx="10355037" cy="572181"/>
          </a:xfrm>
        </p:spPr>
        <p:txBody>
          <a:bodyPr>
            <a:noAutofit/>
          </a:bodyPr>
          <a:lstStyle>
            <a:lvl1pPr algn="l" rtl="0">
              <a:defRPr sz="360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654173"/>
            <a:ext cx="10515600" cy="4351338"/>
          </a:xfrm>
        </p:spPr>
        <p:txBody>
          <a:bodyPr>
            <a:normAutofit/>
          </a:bodyPr>
          <a:lstStyle>
            <a:lvl1pPr algn="l" rtl="0">
              <a:defRPr sz="2400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685800" indent="-228600" algn="l" rtl="0">
              <a:buSzPct val="70000"/>
              <a:buFont typeface="Courier New" panose="02070309020205020404" pitchFamily="49" charset="0"/>
              <a:buChar char="o"/>
              <a:defRPr sz="2000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algn="l" rtl="0">
              <a:buSzPct val="70000"/>
              <a:buFont typeface="Wingdings" panose="05000000000000000000" pitchFamily="2" charset="2"/>
              <a:buChar char="§"/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4pPr>
            <a:lvl5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5pPr>
          </a:lstStyle>
          <a:p>
            <a:pPr lvl="0"/>
            <a:r>
              <a:rPr lang="en-US" dirty="0" smtClean="0"/>
              <a:t>Level 1</a:t>
            </a:r>
          </a:p>
          <a:p>
            <a:pPr lvl="1"/>
            <a:r>
              <a:rPr lang="en-US" dirty="0" smtClean="0"/>
              <a:t>Level 2</a:t>
            </a:r>
          </a:p>
          <a:p>
            <a:pPr lvl="2"/>
            <a:r>
              <a:rPr lang="en-US" dirty="0" smtClean="0"/>
              <a:t>Level 3</a:t>
            </a:r>
          </a:p>
        </p:txBody>
      </p:sp>
      <p:sp>
        <p:nvSpPr>
          <p:cNvPr id="7" name="Rectangle 6"/>
          <p:cNvSpPr/>
          <p:nvPr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188389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29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532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639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716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478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065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137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89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24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96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David" panose="020E0502060401010101" pitchFamily="34" charset="-79"/>
          <a:ea typeface="+mj-ea"/>
          <a:cs typeface="David" panose="020E0502060401010101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5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0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0.png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1.png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0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0.png"/><Relationship Id="rId4" Type="http://schemas.openxmlformats.org/officeDocument/2006/relationships/image" Target="../media/image51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0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0.png"/><Relationship Id="rId4" Type="http://schemas.openxmlformats.org/officeDocument/2006/relationships/image" Target="../media/image54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0.png"/><Relationship Id="rId4" Type="http://schemas.openxmlformats.org/officeDocument/2006/relationships/image" Target="../media/image54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0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0.png"/><Relationship Id="rId4" Type="http://schemas.openxmlformats.org/officeDocument/2006/relationships/image" Target="../media/image54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0.png"/><Relationship Id="rId4" Type="http://schemas.openxmlformats.org/officeDocument/2006/relationships/image" Target="../media/image54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0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0.png"/><Relationship Id="rId4" Type="http://schemas.openxmlformats.org/officeDocument/2006/relationships/image" Target="../media/image54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png"/><Relationship Id="rId4" Type="http://schemas.openxmlformats.org/officeDocument/2006/relationships/image" Target="../media/image9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13" Type="http://schemas.openxmlformats.org/officeDocument/2006/relationships/image" Target="../media/image108.png"/><Relationship Id="rId3" Type="http://schemas.openxmlformats.org/officeDocument/2006/relationships/image" Target="../media/image98.png"/><Relationship Id="rId7" Type="http://schemas.openxmlformats.org/officeDocument/2006/relationships/image" Target="../media/image102.png"/><Relationship Id="rId12" Type="http://schemas.openxmlformats.org/officeDocument/2006/relationships/image" Target="../media/image107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11" Type="http://schemas.openxmlformats.org/officeDocument/2006/relationships/image" Target="../media/image106.png"/><Relationship Id="rId5" Type="http://schemas.openxmlformats.org/officeDocument/2006/relationships/image" Target="../media/image100.png"/><Relationship Id="rId10" Type="http://schemas.openxmlformats.org/officeDocument/2006/relationships/image" Target="../media/image105.png"/><Relationship Id="rId4" Type="http://schemas.openxmlformats.org/officeDocument/2006/relationships/image" Target="../media/image99.png"/><Relationship Id="rId9" Type="http://schemas.openxmlformats.org/officeDocument/2006/relationships/image" Target="../media/image104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2800" y="623599"/>
            <a:ext cx="10566400" cy="2387600"/>
          </a:xfrm>
        </p:spPr>
        <p:txBody>
          <a:bodyPr/>
          <a:lstStyle/>
          <a:p>
            <a:r>
              <a:rPr lang="en-US" dirty="0" smtClean="0">
                <a:solidFill>
                  <a:srgbClr val="7030A0"/>
                </a:solidFill>
              </a:rPr>
              <a:t>Advanced Topics in Data Analysis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2060"/>
                </a:solidFill>
              </a:rPr>
              <a:t>Shai Carmi</a:t>
            </a:r>
            <a:endParaRPr lang="en-US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52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</a:t>
            </a:r>
            <a:r>
              <a:rPr lang="en-US" dirty="0"/>
              <a:t>m</a:t>
            </a:r>
            <a:r>
              <a:rPr lang="en-US" dirty="0" smtClean="0"/>
              <a:t>achine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Machine learning</a:t>
            </a:r>
          </a:p>
          <a:p>
            <a:pPr lvl="1"/>
            <a:r>
              <a:rPr lang="en-US" dirty="0" smtClean="0"/>
              <a:t>Basic concepts</a:t>
            </a:r>
          </a:p>
          <a:p>
            <a:pPr lvl="1"/>
            <a:r>
              <a:rPr lang="en-US" dirty="0" smtClean="0">
                <a:solidFill>
                  <a:srgbClr val="3333CC"/>
                </a:solidFill>
              </a:rPr>
              <a:t>Supervised learning: classifiers</a:t>
            </a:r>
          </a:p>
          <a:p>
            <a:pPr lvl="1"/>
            <a:r>
              <a:rPr lang="en-US" dirty="0" smtClean="0"/>
              <a:t>Unsupervised learning: clustering and dimension reduction</a:t>
            </a:r>
          </a:p>
          <a:p>
            <a:pPr lvl="2"/>
            <a:r>
              <a:rPr lang="en-US" dirty="0" smtClean="0"/>
              <a:t>Time permitting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61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machine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Basic concepts</a:t>
            </a:r>
          </a:p>
          <a:p>
            <a:r>
              <a:rPr lang="en-US" dirty="0">
                <a:solidFill>
                  <a:srgbClr val="3333CC"/>
                </a:solidFill>
              </a:rPr>
              <a:t>Supervised learning: classifiers</a:t>
            </a:r>
          </a:p>
          <a:p>
            <a:pPr lvl="1"/>
            <a:r>
              <a:rPr lang="en-US" dirty="0" smtClean="0"/>
              <a:t>K-nearest neighbors</a:t>
            </a:r>
          </a:p>
          <a:p>
            <a:pPr lvl="1"/>
            <a:r>
              <a:rPr lang="en-US" dirty="0" smtClean="0">
                <a:solidFill>
                  <a:srgbClr val="3333CC"/>
                </a:solidFill>
              </a:rPr>
              <a:t>Linear </a:t>
            </a:r>
            <a:r>
              <a:rPr lang="en-US" dirty="0">
                <a:solidFill>
                  <a:srgbClr val="3333CC"/>
                </a:solidFill>
              </a:rPr>
              <a:t>classifiers: regression, logistic, perceptron</a:t>
            </a:r>
          </a:p>
          <a:p>
            <a:pPr lvl="1"/>
            <a:r>
              <a:rPr lang="en-US" dirty="0"/>
              <a:t>Measuring accuracy</a:t>
            </a:r>
          </a:p>
          <a:p>
            <a:pPr lvl="1"/>
            <a:r>
              <a:rPr lang="en-US" dirty="0" smtClean="0"/>
              <a:t>Neural networks</a:t>
            </a:r>
            <a:endParaRPr lang="en-US" sz="1800" dirty="0"/>
          </a:p>
          <a:p>
            <a:r>
              <a:rPr lang="en-US" dirty="0" smtClean="0"/>
              <a:t>Unsupervised learning: clustering and dimension reduction</a:t>
            </a:r>
          </a:p>
        </p:txBody>
      </p:sp>
    </p:spTree>
    <p:extLst>
      <p:ext uri="{BB962C8B-B14F-4D97-AF65-F5344CB8AC3E}">
        <p14:creationId xmlns:p14="http://schemas.microsoft.com/office/powerpoint/2010/main" val="2555040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3502" y="1658657"/>
            <a:ext cx="5699728" cy="25694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Supervised learning: classification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709" y="2624707"/>
            <a:ext cx="4612399" cy="371474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171107" y="6162846"/>
            <a:ext cx="1589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Blood pressure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16200000">
            <a:off x="5868793" y="4279997"/>
            <a:ext cx="1388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Temperature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7397236" y="2933508"/>
            <a:ext cx="180000" cy="1800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7394928" y="3234554"/>
            <a:ext cx="180000" cy="180000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7567803" y="2826292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Sick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575967" y="3148817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504444" y="2132943"/>
            <a:ext cx="10951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</a:t>
            </a:r>
            <a:endParaRPr lang="en-US" sz="2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3425" y="4564856"/>
            <a:ext cx="63295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machine learning classifier divides the </a:t>
            </a:r>
            <a:b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space into the different classes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can then assign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label to each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new point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692199" y="1397765"/>
                <a:ext cx="4987391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chemeClr val="accent2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Training data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𝑁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=52</m:t>
                    </m:r>
                  </m:oMath>
                </a14:m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000" b="1" dirty="0" smtClean="0">
                    <a:solidFill>
                      <a:schemeClr val="accent2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Features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temperature, blood pressure (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𝑑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=2</m:t>
                    </m:r>
                  </m:oMath>
                </a14:m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r>
                  <a:rPr lang="en-US" sz="2000" b="1" dirty="0" smtClean="0">
                    <a:solidFill>
                      <a:schemeClr val="accent2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Label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sick/healthy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2199" y="1397765"/>
                <a:ext cx="4987391" cy="1015663"/>
              </a:xfrm>
              <a:prstGeom prst="rect">
                <a:avLst/>
              </a:prstGeom>
              <a:blipFill>
                <a:blip r:embed="rId4"/>
                <a:stretch>
                  <a:fillRect l="-1345" t="-2994" r="-367" b="-9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8212182" y="364018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4582" y="515112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223865" y="530352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48652" y="3217812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380619" y="285640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7394928" y="3892731"/>
            <a:ext cx="212437" cy="125838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124138" y="5152424"/>
            <a:ext cx="1294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 separation line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7062107" y="3601594"/>
            <a:ext cx="4041322" cy="153319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5279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 animBg="1"/>
      <p:bldP spid="14" grpId="0" animBg="1"/>
      <p:bldP spid="15" grpId="0"/>
      <p:bldP spid="16" grpId="0"/>
      <p:bldP spid="3" grpId="0" uiExpand="1" build="p"/>
      <p:bldP spid="5" grpId="0"/>
      <p:bldP spid="7" grpId="0"/>
      <p:bldP spid="17" grpId="0"/>
      <p:bldP spid="19" grpId="0"/>
      <p:bldP spid="20" grpId="0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 using complex models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76"/>
          <a:stretch/>
        </p:blipFill>
        <p:spPr>
          <a:xfrm>
            <a:off x="6407836" y="2511682"/>
            <a:ext cx="4987784" cy="3521031"/>
          </a:xfrm>
          <a:prstGeom prst="rect">
            <a:avLst/>
          </a:prstGeom>
        </p:spPr>
      </p:pic>
      <p:pic>
        <p:nvPicPr>
          <p:cNvPr id="19" name="Content Placeholder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9" y="1702770"/>
            <a:ext cx="5699728" cy="256942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635436" y="2111572"/>
            <a:ext cx="10951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</a:t>
            </a:r>
            <a:endParaRPr lang="en-US" sz="2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3879" y="4737190"/>
            <a:ext cx="57693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More </a:t>
            </a:r>
            <a:r>
              <a:rPr lang="en-US" sz="2400" dirty="0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complex</a:t>
            </a:r>
            <a:r>
              <a:rPr lang="en-US" sz="24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models are often needed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Need to be careful about </a:t>
            </a:r>
            <a:r>
              <a:rPr lang="en-US" sz="2400" dirty="0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overfitting</a:t>
            </a:r>
          </a:p>
        </p:txBody>
      </p:sp>
    </p:spTree>
    <p:extLst>
      <p:ext uri="{BB962C8B-B14F-4D97-AF65-F5344CB8AC3E}">
        <p14:creationId xmlns:p14="http://schemas.microsoft.com/office/powerpoint/2010/main" val="226207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simple classifier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4479" y="1499051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The </a:t>
                </a:r>
                <a:r>
                  <a:rPr lang="en-US" dirty="0" smtClean="0"/>
                  <a:t>simplest classifier: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 smtClean="0"/>
                  <a:t>-nearest neighbors</a:t>
                </a:r>
                <a:endParaRPr lang="en-US" sz="2400" i="1" dirty="0" smtClean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For each point in space:</a:t>
                </a:r>
              </a:p>
              <a:p>
                <a:pPr lvl="1"/>
                <a:r>
                  <a:rPr lang="en-US" sz="2000" dirty="0" smtClean="0"/>
                  <a:t>Find the </a:t>
                </a:r>
                <a:r>
                  <a:rPr lang="en-US" sz="2000" b="1" dirty="0" smtClean="0"/>
                  <a:t>nearest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000" dirty="0" smtClean="0"/>
                  <a:t> data points in </a:t>
                </a:r>
                <a:br>
                  <a:rPr lang="en-US" sz="2000" dirty="0" smtClean="0"/>
                </a:br>
                <a:r>
                  <a:rPr lang="en-US" sz="2000" dirty="0" smtClean="0"/>
                  <a:t>the training set</a:t>
                </a:r>
              </a:p>
              <a:p>
                <a:pPr lvl="1"/>
                <a:r>
                  <a:rPr lang="en-US" sz="2000" dirty="0" smtClean="0"/>
                  <a:t>Determine the class of each of the </a:t>
                </a:r>
                <a:br>
                  <a:rPr lang="en-US" sz="2000" dirty="0" smtClean="0"/>
                </a:b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000" dirty="0" smtClean="0"/>
                  <a:t> points</a:t>
                </a:r>
              </a:p>
              <a:p>
                <a:pPr lvl="1"/>
                <a:r>
                  <a:rPr lang="en-US" sz="2000" dirty="0" smtClean="0"/>
                  <a:t>Assign the class of the given point </a:t>
                </a:r>
                <a:br>
                  <a:rPr lang="en-US" sz="2000" dirty="0" smtClean="0"/>
                </a:br>
                <a:r>
                  <a:rPr lang="en-US" sz="2000" dirty="0" smtClean="0"/>
                  <a:t>as the </a:t>
                </a:r>
                <a:r>
                  <a:rPr lang="en-US" sz="2000" dirty="0" smtClean="0">
                    <a:solidFill>
                      <a:srgbClr val="3333CC"/>
                    </a:solidFill>
                  </a:rPr>
                  <a:t>majority vote </a:t>
                </a:r>
                <a:r>
                  <a:rPr lang="en-US" sz="2000" dirty="0" smtClean="0"/>
                  <a:t>across the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000" dirty="0" smtClean="0"/>
                  <a:t> </a:t>
                </a:r>
                <a:br>
                  <a:rPr lang="en-US" sz="2000" dirty="0" smtClean="0"/>
                </a:br>
                <a:r>
                  <a:rPr lang="en-US" sz="2000" dirty="0" smtClean="0"/>
                  <a:t>neighbors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4479" y="1499051"/>
                <a:ext cx="10515600" cy="4351338"/>
              </a:xfrm>
              <a:blipFill>
                <a:blip r:embed="rId2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2956" y="2269671"/>
            <a:ext cx="6654886" cy="381362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192736" y="1934936"/>
                <a:ext cx="6431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𝐾</m:t>
                    </m:r>
                  </m:oMath>
                </a14:m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=3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2736" y="1934936"/>
                <a:ext cx="643125" cy="400110"/>
              </a:xfrm>
              <a:prstGeom prst="rect">
                <a:avLst/>
              </a:prstGeom>
              <a:blipFill>
                <a:blip r:embed="rId4"/>
                <a:stretch>
                  <a:fillRect t="-7576" r="-9524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4349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Modeling class probabilities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11489"/>
                <a:ext cx="10515600" cy="3881388"/>
              </a:xfrm>
            </p:spPr>
            <p:txBody>
              <a:bodyPr/>
              <a:lstStyle/>
              <a:p>
                <a:r>
                  <a:rPr lang="en-US" dirty="0" smtClean="0"/>
                  <a:t>Define the classes as </a:t>
                </a:r>
                <a:r>
                  <a:rPr lang="en-US" b="1" dirty="0" smtClean="0"/>
                  <a:t>A</a:t>
                </a:r>
                <a:r>
                  <a:rPr lang="en-US" dirty="0" smtClean="0"/>
                  <a:t>/</a:t>
                </a:r>
                <a:r>
                  <a:rPr lang="en-US" b="1" dirty="0" smtClean="0"/>
                  <a:t>B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We would like to model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Prob</m:t>
                    </m:r>
                    <m:r>
                      <a:rPr lang="en-US" i="1" dirty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dirty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class</m:t>
                    </m:r>
                    <m:r>
                      <m:rPr>
                        <m:nor/>
                      </m:rPr>
                      <a:rPr lang="en-US" dirty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 i="0" dirty="0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𝐀</m:t>
                    </m:r>
                    <m:r>
                      <a:rPr lang="en-US" i="1" dirty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|</m:t>
                    </m:r>
                    <m:acc>
                      <m:accPr>
                        <m:chr m:val="⃗"/>
                        <m:ctrlPr>
                          <a:rPr lang="en-US" b="0" i="1" dirty="0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i="1" dirty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>
                  <a:solidFill>
                    <a:srgbClr val="3333CC"/>
                  </a:solidFill>
                </a:endParaRPr>
              </a:p>
              <a:p>
                <a:r>
                  <a:rPr lang="en-US" dirty="0" smtClean="0"/>
                  <a:t>= Given the data point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dirty="0" smtClean="0"/>
                  <a:t>, what is the probability it belongs to class </a:t>
                </a:r>
                <a:r>
                  <a:rPr lang="en-US" b="1" dirty="0" smtClean="0"/>
                  <a:t>A</a:t>
                </a:r>
                <a:r>
                  <a:rPr lang="en-US" dirty="0" smtClean="0"/>
                  <a:t>?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To keep notation simple, define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⃗"/>
                        <m:ctrlPr>
                          <a:rPr lang="en-US" b="0" i="1" dirty="0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i="1" dirty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)=</m:t>
                    </m:r>
                    <m:r>
                      <m:rPr>
                        <m:nor/>
                      </m:rPr>
                      <a:rPr lang="en-US" dirty="0" err="1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Prob</m:t>
                    </m:r>
                    <m:r>
                      <a:rPr lang="en-US" i="1" dirty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dirty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class</m:t>
                    </m:r>
                    <m:r>
                      <m:rPr>
                        <m:nor/>
                      </m:rPr>
                      <a:rPr lang="en-US" dirty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 i="0" dirty="0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𝐀</m:t>
                    </m:r>
                    <m:r>
                      <a:rPr lang="en-US" i="1" dirty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|</m:t>
                    </m:r>
                    <m:acc>
                      <m:accPr>
                        <m:chr m:val="⃗"/>
                        <m:ctrlPr>
                          <a:rPr lang="en-US" b="0" i="1" dirty="0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i="1" dirty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solidFill>
                    <a:srgbClr val="3333CC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dirty="0">
                        <a:latin typeface="Cambria Math" panose="02040503050406030204" pitchFamily="18" charset="0"/>
                      </a:rPr>
                      <m:t>Prob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sz="2000" dirty="0">
                        <a:latin typeface="Cambria Math" panose="02040503050406030204" pitchFamily="18" charset="0"/>
                      </a:rPr>
                      <m:t>class</m:t>
                    </m:r>
                    <m:r>
                      <m:rPr>
                        <m:nor/>
                      </m:rPr>
                      <a:rPr lang="en-US" sz="2000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1" i="0" dirty="0" smtClean="0">
                        <a:latin typeface="Cambria Math" panose="02040503050406030204" pitchFamily="18" charset="0"/>
                      </a:rPr>
                      <m:t>𝐁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|</m:t>
                    </m:r>
                    <m:acc>
                      <m:accPr>
                        <m:chr m:val="⃗"/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sz="2000" i="1" dirty="0">
                        <a:latin typeface="Cambria Math" panose="02040503050406030204" pitchFamily="18" charset="0"/>
                      </a:rPr>
                      <m:t>) = 1−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⃗"/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sz="20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11489"/>
                <a:ext cx="10515600" cy="3881388"/>
              </a:xfrm>
              <a:blipFill>
                <a:blip r:embed="rId2"/>
                <a:stretch>
                  <a:fillRect l="-754" t="-21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688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class probabilities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314851" y="1760633"/>
                <a:ext cx="9562295" cy="2169924"/>
              </a:xfrm>
            </p:spPr>
            <p:txBody>
              <a:bodyPr/>
              <a:lstStyle/>
              <a:p>
                <a:r>
                  <a:rPr lang="en-US" dirty="0" smtClean="0"/>
                  <a:t>In this typical example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 smtClean="0"/>
                  <a:t>), data points from </a:t>
                </a:r>
                <a:r>
                  <a:rPr lang="en-US" b="1" dirty="0" smtClean="0"/>
                  <a:t>A</a:t>
                </a:r>
                <a:r>
                  <a:rPr lang="en-US" dirty="0" smtClean="0"/>
                  <a:t> have larger typical values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Thus, a good model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Prob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class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b="1" i="0" smtClean="0">
                        <a:latin typeface="Cambria Math" panose="02040503050406030204" pitchFamily="18" charset="0"/>
                      </a:rPr>
                      <m:t>A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would increase 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4851" y="1760633"/>
                <a:ext cx="9562295" cy="2169924"/>
              </a:xfrm>
              <a:blipFill>
                <a:blip r:embed="rId2"/>
                <a:stretch>
                  <a:fillRect l="-893" t="-39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>
          <a:xfrm>
            <a:off x="3671619" y="5163899"/>
            <a:ext cx="5388298" cy="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9266636" y="4901280"/>
                <a:ext cx="43441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6636" y="4901280"/>
                <a:ext cx="434414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4547206" y="4544579"/>
            <a:ext cx="2800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xxx x </a:t>
            </a:r>
            <a:r>
              <a:rPr lang="en-US" sz="2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xxx  x  </a:t>
            </a:r>
            <a:r>
              <a:rPr lang="en-US" sz="2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sz="24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21108" y="4019083"/>
            <a:ext cx="2723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  </a:t>
            </a:r>
            <a:r>
              <a:rPr lang="en-US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xxx x xxx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979818" y="4008299"/>
            <a:ext cx="25683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 </a:t>
            </a: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data points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57418" y="4534205"/>
            <a:ext cx="2550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 </a:t>
            </a:r>
            <a:r>
              <a:rPr 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data points</a:t>
            </a:r>
          </a:p>
        </p:txBody>
      </p:sp>
    </p:spTree>
    <p:extLst>
      <p:ext uri="{BB962C8B-B14F-4D97-AF65-F5344CB8AC3E}">
        <p14:creationId xmlns:p14="http://schemas.microsoft.com/office/powerpoint/2010/main" val="142389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class probabilities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371" y="2515815"/>
            <a:ext cx="4721790" cy="2200072"/>
          </a:xfrm>
        </p:spPr>
        <p:txBody>
          <a:bodyPr/>
          <a:lstStyle/>
          <a:p>
            <a:r>
              <a:rPr lang="en-US" dirty="0" smtClean="0"/>
              <a:t>What would be a good model?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6242855" y="2416367"/>
            <a:ext cx="0" cy="2258705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6232345" y="4674394"/>
            <a:ext cx="4691112" cy="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262161" y="1856007"/>
                <a:ext cx="290489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class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1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A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|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2161" y="1856007"/>
                <a:ext cx="2904898" cy="461665"/>
              </a:xfrm>
              <a:prstGeom prst="rect">
                <a:avLst/>
              </a:prstGeom>
              <a:blipFill>
                <a:blip r:embed="rId2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5785221" y="301802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85221" y="4418717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1167238" y="4446786"/>
                <a:ext cx="43441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67238" y="4446786"/>
                <a:ext cx="434414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9215261" y="2708012"/>
            <a:ext cx="21691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 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data points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36234" y="4861230"/>
            <a:ext cx="21691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 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data points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56636" y="4443561"/>
            <a:ext cx="23647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xxx x 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xxx  x  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sz="20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810033" y="3059825"/>
            <a:ext cx="23006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  </a:t>
            </a:r>
            <a:r>
              <a:rPr lang="en-US" sz="20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xxx x xxx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232345" y="3290140"/>
            <a:ext cx="4691112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5785221" y="4862300"/>
            <a:ext cx="769983" cy="602616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039074" y="5554556"/>
                <a:ext cx="469783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These are </a:t>
                </a:r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not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probabilities, just the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values of the data points</a:t>
                </a: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9074" y="5554556"/>
                <a:ext cx="4697835" cy="707886"/>
              </a:xfrm>
              <a:prstGeom prst="rect">
                <a:avLst/>
              </a:prstGeom>
              <a:blipFill>
                <a:blip r:embed="rId4"/>
                <a:stretch>
                  <a:fillRect l="-1429" t="-4310" r="-2468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7021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class probabilities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40371" y="2515815"/>
                <a:ext cx="4721790" cy="2200072"/>
              </a:xfrm>
            </p:spPr>
            <p:txBody>
              <a:bodyPr/>
              <a:lstStyle/>
              <a:p>
                <a:r>
                  <a:rPr lang="en-US" dirty="0" smtClean="0"/>
                  <a:t>What would be a good model?</a:t>
                </a:r>
              </a:p>
              <a:p>
                <a:r>
                  <a:rPr lang="en-US" dirty="0" smtClean="0"/>
                  <a:t>The simplest model: a straight line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0371" y="2515815"/>
                <a:ext cx="4721790" cy="2200072"/>
              </a:xfrm>
              <a:blipFill>
                <a:blip r:embed="rId2"/>
                <a:stretch>
                  <a:fillRect l="-1809" t="-3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>
          <a:xfrm flipV="1">
            <a:off x="6242855" y="2416367"/>
            <a:ext cx="0" cy="2258705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6232345" y="4674394"/>
            <a:ext cx="4691112" cy="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785221" y="301802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85221" y="4418717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1167238" y="4446786"/>
                <a:ext cx="43441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67238" y="4446786"/>
                <a:ext cx="434414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10216900" y="2774614"/>
            <a:ext cx="9893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 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20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539011" y="4868099"/>
            <a:ext cx="9749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 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20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56636" y="4443561"/>
            <a:ext cx="23647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xxx x 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xxx  x  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sz="20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810033" y="3059825"/>
            <a:ext cx="23006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  </a:t>
            </a:r>
            <a:r>
              <a:rPr lang="en-US" sz="20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xxx x xxx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232345" y="3290140"/>
            <a:ext cx="4691112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6536251" y="2702583"/>
            <a:ext cx="3501034" cy="2420779"/>
          </a:xfrm>
          <a:prstGeom prst="line">
            <a:avLst/>
          </a:prstGeom>
          <a:ln w="1905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425344" y="3617122"/>
                <a:ext cx="76937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5344" y="3617122"/>
                <a:ext cx="769377" cy="400110"/>
              </a:xfrm>
              <a:prstGeom prst="rect">
                <a:avLst/>
              </a:prstGeom>
              <a:blipFill>
                <a:blip r:embed="rId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0747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class probabilities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40371" y="2416367"/>
                <a:ext cx="4721790" cy="2200072"/>
              </a:xfrm>
            </p:spPr>
            <p:txBody>
              <a:bodyPr/>
              <a:lstStyle/>
              <a:p>
                <a:r>
                  <a:rPr lang="en-US" dirty="0" smtClean="0">
                    <a:solidFill>
                      <a:srgbClr val="0070C0"/>
                    </a:solidFill>
                  </a:rPr>
                  <a:t>Problem</a:t>
                </a:r>
                <a:r>
                  <a:rPr lang="en-US" dirty="0" smtClean="0"/>
                  <a:t>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is a probability</a:t>
                </a:r>
              </a:p>
              <a:p>
                <a:r>
                  <a:rPr lang="en-US" b="0" dirty="0" smtClean="0"/>
                  <a:t>But the straight line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 smtClean="0"/>
                  <a:t> can take values not in [0,1]!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0371" y="2416367"/>
                <a:ext cx="4721790" cy="2200072"/>
              </a:xfrm>
              <a:blipFill>
                <a:blip r:embed="rId2"/>
                <a:stretch>
                  <a:fillRect l="-1809" t="-3878" r="-18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>
          <a:xfrm flipV="1">
            <a:off x="6242855" y="2416367"/>
            <a:ext cx="0" cy="2258705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6232345" y="4674394"/>
            <a:ext cx="4691112" cy="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785221" y="301802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85221" y="4418717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1167238" y="4446786"/>
                <a:ext cx="43441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67238" y="4446786"/>
                <a:ext cx="434414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6356636" y="4443561"/>
            <a:ext cx="23647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xxx x 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xxx  x  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sz="20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810033" y="3059825"/>
            <a:ext cx="23006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  </a:t>
            </a:r>
            <a:r>
              <a:rPr lang="en-US" sz="20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xxx x xxx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232345" y="3290140"/>
            <a:ext cx="4691112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6536251" y="2702583"/>
            <a:ext cx="3501034" cy="2420779"/>
          </a:xfrm>
          <a:prstGeom prst="line">
            <a:avLst/>
          </a:prstGeom>
          <a:ln w="1905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0216900" y="2774614"/>
            <a:ext cx="9893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 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20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539011" y="4868099"/>
            <a:ext cx="9749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 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20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425344" y="3617122"/>
                <a:ext cx="76937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5344" y="3617122"/>
                <a:ext cx="769377" cy="400110"/>
              </a:xfrm>
              <a:prstGeom prst="rect">
                <a:avLst/>
              </a:prstGeom>
              <a:blipFill>
                <a:blip r:embed="rId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3849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class probabilities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0467" y="1618003"/>
                <a:ext cx="4775740" cy="4485799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This is a better model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Desired properties:</a:t>
                </a:r>
              </a:p>
              <a:p>
                <a:pPr marL="800100" lvl="1" indent="-342900"/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 →1</m:t>
                    </m:r>
                  </m:oMath>
                </a14:m>
                <a:r>
                  <a:rPr lang="en-US" dirty="0"/>
                  <a:t> when almost everyone is class </a:t>
                </a:r>
                <a:r>
                  <a:rPr lang="en-US" b="1" dirty="0" smtClean="0"/>
                  <a:t>A</a:t>
                </a:r>
                <a:endParaRPr lang="en-US" dirty="0"/>
              </a:p>
              <a:p>
                <a:pPr marL="800100" lvl="1" indent="-342900"/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)→0</m:t>
                    </m:r>
                  </m:oMath>
                </a14:m>
                <a:r>
                  <a:rPr lang="en-US" dirty="0"/>
                  <a:t> when almost everyone is class </a:t>
                </a:r>
                <a:r>
                  <a:rPr lang="en-US" b="1" dirty="0" smtClean="0"/>
                  <a:t>B</a:t>
                </a:r>
                <a:endParaRPr lang="en-US" dirty="0"/>
              </a:p>
              <a:p>
                <a:pPr marL="800100" lvl="1" indent="-342900"/>
                <a:r>
                  <a:rPr lang="en-US" dirty="0" smtClean="0"/>
                  <a:t>When </a:t>
                </a:r>
                <a:r>
                  <a:rPr lang="en-US" dirty="0"/>
                  <a:t>some are class </a:t>
                </a:r>
                <a:r>
                  <a:rPr lang="en-US" b="1" dirty="0" smtClean="0"/>
                  <a:t>A</a:t>
                </a:r>
                <a:r>
                  <a:rPr lang="en-US" dirty="0" smtClean="0"/>
                  <a:t> </a:t>
                </a:r>
                <a:r>
                  <a:rPr lang="en-US" dirty="0"/>
                  <a:t>and some are class </a:t>
                </a:r>
                <a:r>
                  <a:rPr lang="en-US" b="1" dirty="0" smtClean="0"/>
                  <a:t>B</a:t>
                </a:r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)≈1</m:t>
                    </m:r>
                    <m:r>
                      <m:rPr>
                        <m:lit/>
                      </m:rPr>
                      <a:rPr lang="en-US" i="1" dirty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dirty="0" smtClean="0"/>
              </a:p>
              <a:p>
                <a:pPr marL="800100" lvl="1" indent="-342900"/>
                <a:endParaRPr lang="en-US" dirty="0"/>
              </a:p>
              <a:p>
                <a:pPr marL="342900" indent="-342900"/>
                <a:r>
                  <a:rPr lang="en-US" dirty="0" smtClean="0"/>
                  <a:t>Which function has the desired properties?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0467" y="1618003"/>
                <a:ext cx="4775740" cy="4485799"/>
              </a:xfrm>
              <a:blipFill>
                <a:blip r:embed="rId2"/>
                <a:stretch>
                  <a:fillRect l="-1658" t="-1902" r="-24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>
          <a:xfrm flipV="1">
            <a:off x="6242855" y="2416367"/>
            <a:ext cx="0" cy="2258705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6232345" y="4674394"/>
            <a:ext cx="4691112" cy="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262161" y="1856007"/>
                <a:ext cx="290489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class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1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A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|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2161" y="1856007"/>
                <a:ext cx="2904898" cy="461665"/>
              </a:xfrm>
              <a:prstGeom prst="rect">
                <a:avLst/>
              </a:prstGeom>
              <a:blipFill>
                <a:blip r:embed="rId3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5785221" y="301802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85221" y="4418717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1167238" y="4446786"/>
                <a:ext cx="43441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67238" y="4446786"/>
                <a:ext cx="434414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6356636" y="4443561"/>
            <a:ext cx="23647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xxx x 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xxx  x  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sz="20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810033" y="3059825"/>
            <a:ext cx="23006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  </a:t>
            </a:r>
            <a:r>
              <a:rPr lang="en-US" sz="20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xxx x xxx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232345" y="3290140"/>
            <a:ext cx="4691112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7"/>
          <p:cNvSpPr/>
          <p:nvPr/>
        </p:nvSpPr>
        <p:spPr>
          <a:xfrm>
            <a:off x="6263148" y="3289463"/>
            <a:ext cx="4306529" cy="1361195"/>
          </a:xfrm>
          <a:custGeom>
            <a:avLst/>
            <a:gdLst>
              <a:gd name="connsiteX0" fmla="*/ 0 w 3775587"/>
              <a:gd name="connsiteY0" fmla="*/ 1317523 h 1317523"/>
              <a:gd name="connsiteX1" fmla="*/ 639097 w 3775587"/>
              <a:gd name="connsiteY1" fmla="*/ 1317523 h 1317523"/>
              <a:gd name="connsiteX2" fmla="*/ 943897 w 3775587"/>
              <a:gd name="connsiteY2" fmla="*/ 1307691 h 1317523"/>
              <a:gd name="connsiteX3" fmla="*/ 1042220 w 3775587"/>
              <a:gd name="connsiteY3" fmla="*/ 1288026 h 1317523"/>
              <a:gd name="connsiteX4" fmla="*/ 1111046 w 3775587"/>
              <a:gd name="connsiteY4" fmla="*/ 1268362 h 1317523"/>
              <a:gd name="connsiteX5" fmla="*/ 1170039 w 3775587"/>
              <a:gd name="connsiteY5" fmla="*/ 1248697 h 1317523"/>
              <a:gd name="connsiteX6" fmla="*/ 1199536 w 3775587"/>
              <a:gd name="connsiteY6" fmla="*/ 1238865 h 1317523"/>
              <a:gd name="connsiteX7" fmla="*/ 1229033 w 3775587"/>
              <a:gd name="connsiteY7" fmla="*/ 1229033 h 1317523"/>
              <a:gd name="connsiteX8" fmla="*/ 1297858 w 3775587"/>
              <a:gd name="connsiteY8" fmla="*/ 1199536 h 1317523"/>
              <a:gd name="connsiteX9" fmla="*/ 1366684 w 3775587"/>
              <a:gd name="connsiteY9" fmla="*/ 1160207 h 1317523"/>
              <a:gd name="connsiteX10" fmla="*/ 1406013 w 3775587"/>
              <a:gd name="connsiteY10" fmla="*/ 1150375 h 1317523"/>
              <a:gd name="connsiteX11" fmla="*/ 1504336 w 3775587"/>
              <a:gd name="connsiteY11" fmla="*/ 1081549 h 1317523"/>
              <a:gd name="connsiteX12" fmla="*/ 1533833 w 3775587"/>
              <a:gd name="connsiteY12" fmla="*/ 1061884 h 1317523"/>
              <a:gd name="connsiteX13" fmla="*/ 1592826 w 3775587"/>
              <a:gd name="connsiteY13" fmla="*/ 1002891 h 1317523"/>
              <a:gd name="connsiteX14" fmla="*/ 1622323 w 3775587"/>
              <a:gd name="connsiteY14" fmla="*/ 973394 h 1317523"/>
              <a:gd name="connsiteX15" fmla="*/ 1651820 w 3775587"/>
              <a:gd name="connsiteY15" fmla="*/ 943897 h 1317523"/>
              <a:gd name="connsiteX16" fmla="*/ 1691149 w 3775587"/>
              <a:gd name="connsiteY16" fmla="*/ 884904 h 1317523"/>
              <a:gd name="connsiteX17" fmla="*/ 1720646 w 3775587"/>
              <a:gd name="connsiteY17" fmla="*/ 865239 h 1317523"/>
              <a:gd name="connsiteX18" fmla="*/ 1789471 w 3775587"/>
              <a:gd name="connsiteY18" fmla="*/ 776749 h 1317523"/>
              <a:gd name="connsiteX19" fmla="*/ 1809136 w 3775587"/>
              <a:gd name="connsiteY19" fmla="*/ 747252 h 1317523"/>
              <a:gd name="connsiteX20" fmla="*/ 1838633 w 3775587"/>
              <a:gd name="connsiteY20" fmla="*/ 717755 h 1317523"/>
              <a:gd name="connsiteX21" fmla="*/ 1877962 w 3775587"/>
              <a:gd name="connsiteY21" fmla="*/ 658762 h 1317523"/>
              <a:gd name="connsiteX22" fmla="*/ 1897626 w 3775587"/>
              <a:gd name="connsiteY22" fmla="*/ 629265 h 1317523"/>
              <a:gd name="connsiteX23" fmla="*/ 1917291 w 3775587"/>
              <a:gd name="connsiteY23" fmla="*/ 599768 h 1317523"/>
              <a:gd name="connsiteX24" fmla="*/ 1936955 w 3775587"/>
              <a:gd name="connsiteY24" fmla="*/ 560439 h 1317523"/>
              <a:gd name="connsiteX25" fmla="*/ 1995949 w 3775587"/>
              <a:gd name="connsiteY25" fmla="*/ 501446 h 1317523"/>
              <a:gd name="connsiteX26" fmla="*/ 2015613 w 3775587"/>
              <a:gd name="connsiteY26" fmla="*/ 471949 h 1317523"/>
              <a:gd name="connsiteX27" fmla="*/ 2104104 w 3775587"/>
              <a:gd name="connsiteY27" fmla="*/ 383459 h 1317523"/>
              <a:gd name="connsiteX28" fmla="*/ 2133600 w 3775587"/>
              <a:gd name="connsiteY28" fmla="*/ 353962 h 1317523"/>
              <a:gd name="connsiteX29" fmla="*/ 2163097 w 3775587"/>
              <a:gd name="connsiteY29" fmla="*/ 324465 h 1317523"/>
              <a:gd name="connsiteX30" fmla="*/ 2212258 w 3775587"/>
              <a:gd name="connsiteY30" fmla="*/ 265471 h 1317523"/>
              <a:gd name="connsiteX31" fmla="*/ 2241755 w 3775587"/>
              <a:gd name="connsiteY31" fmla="*/ 245807 h 1317523"/>
              <a:gd name="connsiteX32" fmla="*/ 2290917 w 3775587"/>
              <a:gd name="connsiteY32" fmla="*/ 196646 h 1317523"/>
              <a:gd name="connsiteX33" fmla="*/ 2310581 w 3775587"/>
              <a:gd name="connsiteY33" fmla="*/ 167149 h 1317523"/>
              <a:gd name="connsiteX34" fmla="*/ 2399071 w 3775587"/>
              <a:gd name="connsiteY34" fmla="*/ 98323 h 1317523"/>
              <a:gd name="connsiteX35" fmla="*/ 2487562 w 3775587"/>
              <a:gd name="connsiteY35" fmla="*/ 58994 h 1317523"/>
              <a:gd name="connsiteX36" fmla="*/ 2517058 w 3775587"/>
              <a:gd name="connsiteY36" fmla="*/ 49162 h 1317523"/>
              <a:gd name="connsiteX37" fmla="*/ 2615381 w 3775587"/>
              <a:gd name="connsiteY37" fmla="*/ 19665 h 1317523"/>
              <a:gd name="connsiteX38" fmla="*/ 2762865 w 3775587"/>
              <a:gd name="connsiteY38" fmla="*/ 0 h 1317523"/>
              <a:gd name="connsiteX39" fmla="*/ 3608439 w 3775587"/>
              <a:gd name="connsiteY39" fmla="*/ 9833 h 1317523"/>
              <a:gd name="connsiteX40" fmla="*/ 3775587 w 3775587"/>
              <a:gd name="connsiteY40" fmla="*/ 19665 h 1317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775587" h="1317523">
                <a:moveTo>
                  <a:pt x="0" y="1317523"/>
                </a:moveTo>
                <a:cubicBezTo>
                  <a:pt x="407362" y="1294892"/>
                  <a:pt x="-81694" y="1317523"/>
                  <a:pt x="639097" y="1317523"/>
                </a:cubicBezTo>
                <a:cubicBezTo>
                  <a:pt x="740750" y="1317523"/>
                  <a:pt x="842297" y="1310968"/>
                  <a:pt x="943897" y="1307691"/>
                </a:cubicBezTo>
                <a:cubicBezTo>
                  <a:pt x="976671" y="1301136"/>
                  <a:pt x="1010512" y="1298595"/>
                  <a:pt x="1042220" y="1288026"/>
                </a:cubicBezTo>
                <a:cubicBezTo>
                  <a:pt x="1141389" y="1254971"/>
                  <a:pt x="987537" y="1305415"/>
                  <a:pt x="1111046" y="1268362"/>
                </a:cubicBezTo>
                <a:cubicBezTo>
                  <a:pt x="1130900" y="1262406"/>
                  <a:pt x="1150375" y="1255252"/>
                  <a:pt x="1170039" y="1248697"/>
                </a:cubicBezTo>
                <a:lnTo>
                  <a:pt x="1199536" y="1238865"/>
                </a:lnTo>
                <a:cubicBezTo>
                  <a:pt x="1209368" y="1235588"/>
                  <a:pt x="1219763" y="1233668"/>
                  <a:pt x="1229033" y="1229033"/>
                </a:cubicBezTo>
                <a:cubicBezTo>
                  <a:pt x="1277632" y="1204733"/>
                  <a:pt x="1254457" y="1214003"/>
                  <a:pt x="1297858" y="1199536"/>
                </a:cubicBezTo>
                <a:cubicBezTo>
                  <a:pt x="1322310" y="1183234"/>
                  <a:pt x="1338168" y="1170900"/>
                  <a:pt x="1366684" y="1160207"/>
                </a:cubicBezTo>
                <a:cubicBezTo>
                  <a:pt x="1379337" y="1155462"/>
                  <a:pt x="1392903" y="1153652"/>
                  <a:pt x="1406013" y="1150375"/>
                </a:cubicBezTo>
                <a:cubicBezTo>
                  <a:pt x="1541612" y="1059976"/>
                  <a:pt x="1402438" y="1154334"/>
                  <a:pt x="1504336" y="1081549"/>
                </a:cubicBezTo>
                <a:cubicBezTo>
                  <a:pt x="1513952" y="1074680"/>
                  <a:pt x="1525001" y="1069735"/>
                  <a:pt x="1533833" y="1061884"/>
                </a:cubicBezTo>
                <a:cubicBezTo>
                  <a:pt x="1554618" y="1043408"/>
                  <a:pt x="1573162" y="1022555"/>
                  <a:pt x="1592826" y="1002891"/>
                </a:cubicBezTo>
                <a:lnTo>
                  <a:pt x="1622323" y="973394"/>
                </a:lnTo>
                <a:cubicBezTo>
                  <a:pt x="1632155" y="963562"/>
                  <a:pt x="1644107" y="955467"/>
                  <a:pt x="1651820" y="943897"/>
                </a:cubicBezTo>
                <a:cubicBezTo>
                  <a:pt x="1664930" y="924233"/>
                  <a:pt x="1671485" y="898014"/>
                  <a:pt x="1691149" y="884904"/>
                </a:cubicBezTo>
                <a:lnTo>
                  <a:pt x="1720646" y="865239"/>
                </a:lnTo>
                <a:cubicBezTo>
                  <a:pt x="1820047" y="716139"/>
                  <a:pt x="1712459" y="869165"/>
                  <a:pt x="1789471" y="776749"/>
                </a:cubicBezTo>
                <a:cubicBezTo>
                  <a:pt x="1797036" y="767671"/>
                  <a:pt x="1801571" y="756330"/>
                  <a:pt x="1809136" y="747252"/>
                </a:cubicBezTo>
                <a:cubicBezTo>
                  <a:pt x="1818038" y="736570"/>
                  <a:pt x="1830096" y="728731"/>
                  <a:pt x="1838633" y="717755"/>
                </a:cubicBezTo>
                <a:cubicBezTo>
                  <a:pt x="1853143" y="699100"/>
                  <a:pt x="1864852" y="678426"/>
                  <a:pt x="1877962" y="658762"/>
                </a:cubicBezTo>
                <a:lnTo>
                  <a:pt x="1897626" y="629265"/>
                </a:lnTo>
                <a:cubicBezTo>
                  <a:pt x="1904181" y="619433"/>
                  <a:pt x="1912006" y="610338"/>
                  <a:pt x="1917291" y="599768"/>
                </a:cubicBezTo>
                <a:cubicBezTo>
                  <a:pt x="1923846" y="586658"/>
                  <a:pt x="1927799" y="571884"/>
                  <a:pt x="1936955" y="560439"/>
                </a:cubicBezTo>
                <a:cubicBezTo>
                  <a:pt x="1954328" y="538723"/>
                  <a:pt x="1980523" y="524585"/>
                  <a:pt x="1995949" y="501446"/>
                </a:cubicBezTo>
                <a:cubicBezTo>
                  <a:pt x="2002504" y="491614"/>
                  <a:pt x="2007762" y="480781"/>
                  <a:pt x="2015613" y="471949"/>
                </a:cubicBezTo>
                <a:cubicBezTo>
                  <a:pt x="2015640" y="471919"/>
                  <a:pt x="2089341" y="398222"/>
                  <a:pt x="2104104" y="383459"/>
                </a:cubicBezTo>
                <a:lnTo>
                  <a:pt x="2133600" y="353962"/>
                </a:lnTo>
                <a:cubicBezTo>
                  <a:pt x="2143432" y="344130"/>
                  <a:pt x="2155384" y="336035"/>
                  <a:pt x="2163097" y="324465"/>
                </a:cubicBezTo>
                <a:cubicBezTo>
                  <a:pt x="2182431" y="295464"/>
                  <a:pt x="2183871" y="289127"/>
                  <a:pt x="2212258" y="265471"/>
                </a:cubicBezTo>
                <a:cubicBezTo>
                  <a:pt x="2221336" y="257906"/>
                  <a:pt x="2231923" y="252362"/>
                  <a:pt x="2241755" y="245807"/>
                </a:cubicBezTo>
                <a:cubicBezTo>
                  <a:pt x="2294198" y="167144"/>
                  <a:pt x="2225365" y="262198"/>
                  <a:pt x="2290917" y="196646"/>
                </a:cubicBezTo>
                <a:cubicBezTo>
                  <a:pt x="2299273" y="188290"/>
                  <a:pt x="2303016" y="176227"/>
                  <a:pt x="2310581" y="167149"/>
                </a:cubicBezTo>
                <a:cubicBezTo>
                  <a:pt x="2339460" y="132494"/>
                  <a:pt x="2357963" y="125728"/>
                  <a:pt x="2399071" y="98323"/>
                </a:cubicBezTo>
                <a:cubicBezTo>
                  <a:pt x="2445812" y="67162"/>
                  <a:pt x="2417363" y="82394"/>
                  <a:pt x="2487562" y="58994"/>
                </a:cubicBezTo>
                <a:lnTo>
                  <a:pt x="2517058" y="49162"/>
                </a:lnTo>
                <a:cubicBezTo>
                  <a:pt x="2567793" y="15338"/>
                  <a:pt x="2531022" y="33724"/>
                  <a:pt x="2615381" y="19665"/>
                </a:cubicBezTo>
                <a:cubicBezTo>
                  <a:pt x="2737577" y="-700"/>
                  <a:pt x="2567623" y="19526"/>
                  <a:pt x="2762865" y="0"/>
                </a:cubicBezTo>
                <a:lnTo>
                  <a:pt x="3608439" y="9833"/>
                </a:lnTo>
                <a:cubicBezTo>
                  <a:pt x="3664241" y="10917"/>
                  <a:pt x="3775587" y="19665"/>
                  <a:pt x="3775587" y="19665"/>
                </a:cubicBezTo>
              </a:path>
            </a:pathLst>
          </a:custGeom>
          <a:noFill/>
          <a:ln w="28575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650255" y="3660848"/>
                <a:ext cx="76937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0255" y="3660848"/>
                <a:ext cx="769377" cy="400110"/>
              </a:xfrm>
              <a:prstGeom prst="rect">
                <a:avLst/>
              </a:prstGeom>
              <a:blipFill>
                <a:blip r:embed="rId5"/>
                <a:stretch>
                  <a:fillRect b="-16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10216900" y="2774614"/>
            <a:ext cx="9893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 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20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539011" y="4868099"/>
            <a:ext cx="9749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 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20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2337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logistic function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07514" y="1545638"/>
                <a:ext cx="10515600" cy="4351338"/>
              </a:xfrm>
            </p:spPr>
            <p:txBody>
              <a:bodyPr/>
              <a:lstStyle/>
              <a:p>
                <a:r>
                  <a:rPr lang="en-US" dirty="0" smtClean="0"/>
                  <a:t>The logistic function is defined as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logi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stic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den>
                    </m:f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</a:rPr>
                      <m:t>logi</m:t>
                    </m:r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s</m:t>
                    </m:r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ic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⁡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is always in [0,1], so can describe a probability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Properties:</a:t>
                </a:r>
              </a:p>
              <a:p>
                <a:pPr lvl="1"/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→+∞, </m:t>
                    </m:r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</a:rPr>
                      <m:t>logi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s</m:t>
                    </m:r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ic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→1</m:t>
                    </m:r>
                  </m:oMath>
                </a14:m>
                <a:r>
                  <a:rPr lang="en-US" dirty="0"/>
                  <a:t> (class </a:t>
                </a:r>
                <a:r>
                  <a:rPr lang="en-US" b="1" dirty="0" smtClean="0"/>
                  <a:t>A</a:t>
                </a:r>
                <a:r>
                  <a:rPr lang="en-US" dirty="0" smtClean="0"/>
                  <a:t>)</a:t>
                </a:r>
                <a:endParaRPr lang="en-US" dirty="0"/>
              </a:p>
              <a:p>
                <a:pPr lvl="1"/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→−∞, 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logistic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→0</m:t>
                    </m:r>
                  </m:oMath>
                </a14:m>
                <a:r>
                  <a:rPr lang="en-US" dirty="0" smtClean="0"/>
                  <a:t> (class </a:t>
                </a:r>
                <a:r>
                  <a:rPr lang="en-US" b="1" dirty="0" smtClean="0"/>
                  <a:t>B</a:t>
                </a:r>
                <a:r>
                  <a:rPr lang="en-US" dirty="0" smtClean="0"/>
                  <a:t>)</a:t>
                </a:r>
              </a:p>
              <a:p>
                <a:pPr lvl="1"/>
                <a:endParaRPr lang="en-US" dirty="0"/>
              </a:p>
              <a:p>
                <a:r>
                  <a:rPr lang="en-US" dirty="0" smtClean="0"/>
                  <a:t>Also called </a:t>
                </a:r>
                <a:r>
                  <a:rPr lang="en-US" dirty="0" smtClean="0">
                    <a:solidFill>
                      <a:srgbClr val="3333CC"/>
                    </a:solidFill>
                  </a:rPr>
                  <a:t>sigmoid</a:t>
                </a:r>
                <a:r>
                  <a:rPr lang="en-US" dirty="0" smtClean="0"/>
                  <a:t> (or “S-shape”)</a:t>
                </a:r>
                <a:endParaRPr lang="en-US" i="1" dirty="0" smtClean="0"/>
              </a:p>
              <a:p>
                <a:endParaRPr lang="en-US" dirty="0" smtClean="0"/>
              </a:p>
              <a:p>
                <a:r>
                  <a:rPr lang="en-US" sz="1800" dirty="0" smtClean="0"/>
                  <a:t>(The name logistic is historical, no obvious meaning)</a:t>
                </a:r>
              </a:p>
              <a:p>
                <a:pPr marL="457200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07514" y="1545638"/>
                <a:ext cx="10515600" cy="4351338"/>
              </a:xfrm>
              <a:blipFill>
                <a:blip r:embed="rId2"/>
                <a:stretch>
                  <a:fillRect l="-754" t="-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6781744" y="2609144"/>
            <a:ext cx="4931748" cy="4076086"/>
            <a:chOff x="5965314" y="2527501"/>
            <a:chExt cx="4931748" cy="407608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65314" y="3000103"/>
              <a:ext cx="4931748" cy="3287832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8243103" y="6080367"/>
                  <a:ext cx="476092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sz="28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43103" y="6080367"/>
                  <a:ext cx="476092" cy="52322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7614458" y="2527501"/>
                  <a:ext cx="163346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2400" i="0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logi</m:t>
                        </m:r>
                        <m:r>
                          <m:rPr>
                            <m:sty m:val="p"/>
                          </m:rPr>
                          <a:rPr lang="en-US" sz="2400" b="0" i="0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s</m:t>
                        </m:r>
                        <m:r>
                          <m:rPr>
                            <m:sty m:val="p"/>
                          </m:rPr>
                          <a:rPr lang="en-US" sz="2400" i="0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t</m:t>
                        </m:r>
                        <m:r>
                          <m:rPr>
                            <m:sty m:val="p"/>
                          </m:rPr>
                          <a:rPr lang="en-US" sz="2400" b="0" i="0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ic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⁡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14458" y="2527501"/>
                  <a:ext cx="1633460" cy="461665"/>
                </a:xfrm>
                <a:prstGeom prst="rect">
                  <a:avLst/>
                </a:prstGeom>
                <a:blipFill>
                  <a:blip r:embed="rId5"/>
                  <a:stretch>
                    <a:fillRect l="-373" r="-373" b="-1842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127332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idea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564365"/>
                <a:ext cx="10648950" cy="4681313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Assume that the probability that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 smtClean="0"/>
                  <a:t> belongs to class </a:t>
                </a:r>
                <a:r>
                  <a:rPr lang="en-US" b="1" dirty="0" smtClean="0"/>
                  <a:t>A</a:t>
                </a:r>
                <a:r>
                  <a:rPr lang="en-US" dirty="0" smtClean="0"/>
                  <a:t> is a </a:t>
                </a:r>
                <a:r>
                  <a:rPr lang="en-US" dirty="0" smtClean="0">
                    <a:solidFill>
                      <a:srgbClr val="3333CC"/>
                    </a:solidFill>
                  </a:rPr>
                  <a:t>logistic</a:t>
                </a:r>
                <a:r>
                  <a:rPr lang="en-US" dirty="0" smtClean="0"/>
                  <a:t> function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i="1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logistic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+…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e>
                    </m:d>
                  </m:oMath>
                </a14:m>
                <a:endParaRPr lang="en-US" i="1" dirty="0"/>
              </a:p>
              <a:p>
                <a:r>
                  <a:rPr lang="en-US" dirty="0"/>
                  <a:t>The </a:t>
                </a:r>
                <a:r>
                  <a:rPr lang="en-US" dirty="0" smtClean="0"/>
                  <a:t>coefficients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dirty="0" smtClean="0"/>
                  <a:t>) are </a:t>
                </a:r>
                <a:r>
                  <a:rPr lang="en-US" dirty="0"/>
                  <a:t>called </a:t>
                </a:r>
                <a:r>
                  <a:rPr lang="en-US" dirty="0">
                    <a:solidFill>
                      <a:srgbClr val="3333CC"/>
                    </a:solidFill>
                  </a:rPr>
                  <a:t>weights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For </a:t>
                </a:r>
                <a:r>
                  <a:rPr lang="en-US" dirty="0"/>
                  <a:t>convenience, </a:t>
                </a:r>
                <a:r>
                  <a:rPr lang="en-US" dirty="0" smtClean="0"/>
                  <a:t>redefine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=(1,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  <a:r>
                  <a:rPr lang="en-US" dirty="0" smtClean="0"/>
                  <a:t>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dirty="0" smtClean="0"/>
                  <a:t>)</a:t>
                </a: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>
                    <a:latin typeface="Cambria Math" panose="02040503050406030204" pitchFamily="18" charset="0"/>
                    <a:ea typeface="Cambria Math" panose="02040503050406030204" pitchFamily="18" charset="0"/>
                    <a:sym typeface="Wingdings" panose="05000000000000000000" pitchFamily="2" charset="2"/>
                  </a:rPr>
                  <a:t>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𝑥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logistic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𝑤</m:t>
                            </m:r>
                          </m:e>
                        </m:acc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⋅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𝑥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en-US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dirty="0"/>
                  <a:t> is the dot (scalar) </a:t>
                </a:r>
                <a:r>
                  <a:rPr lang="en-US" dirty="0" smtClean="0"/>
                  <a:t>product</a:t>
                </a:r>
              </a:p>
              <a:p>
                <a:pPr lvl="1"/>
                <a:r>
                  <a:rPr lang="en-US" dirty="0" smtClean="0"/>
                  <a:t>Assume we have two vectors: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e>
                    </m:d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The scalar product is defined as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⋅</m:t>
                    </m:r>
                    <m:acc>
                      <m:accPr>
                        <m:chr m:val="⃗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564365"/>
                <a:ext cx="10648950" cy="4681313"/>
              </a:xfrm>
              <a:blipFill>
                <a:blip r:embed="rId2"/>
                <a:stretch>
                  <a:fillRect l="-916" t="-18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0731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weights should we choose?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215512" y="1508745"/>
                <a:ext cx="9760974" cy="1072718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Different sets of weights give different forms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Which one is the best?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15512" y="1508745"/>
                <a:ext cx="9760974" cy="1072718"/>
              </a:xfrm>
              <a:blipFill>
                <a:blip r:embed="rId2"/>
                <a:stretch>
                  <a:fillRect l="-811" t="-7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787321" y="2936905"/>
                <a:ext cx="37391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logistic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7321" y="2936905"/>
                <a:ext cx="3739165" cy="461665"/>
              </a:xfrm>
              <a:prstGeom prst="rect">
                <a:avLst/>
              </a:prstGeom>
              <a:blipFill>
                <a:blip r:embed="rId3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/>
          <p:cNvCxnSpPr/>
          <p:nvPr/>
        </p:nvCxnSpPr>
        <p:spPr>
          <a:xfrm flipV="1">
            <a:off x="3334145" y="3508563"/>
            <a:ext cx="0" cy="2639848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3320417" y="6147455"/>
            <a:ext cx="6127442" cy="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805216" y="3841520"/>
            <a:ext cx="3803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871952" y="5820705"/>
            <a:ext cx="386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9705406" y="5909706"/>
                <a:ext cx="500701" cy="47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5406" y="5909706"/>
                <a:ext cx="500701" cy="4754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>
            <a:off x="3977895" y="5884115"/>
            <a:ext cx="258275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xxx x </a:t>
            </a:r>
            <a:r>
              <a:rPr lang="en-US" sz="22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xxx  x  </a:t>
            </a:r>
            <a:r>
              <a:rPr lang="en-US" sz="22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2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sz="22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381163" y="3870968"/>
            <a:ext cx="251222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  </a:t>
            </a:r>
            <a:r>
              <a:rPr lang="en-US" sz="22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2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xxx x xxx</a:t>
            </a:r>
          </a:p>
        </p:txBody>
      </p:sp>
      <p:cxnSp>
        <p:nvCxnSpPr>
          <p:cNvPr id="32" name="Straight Connector 31"/>
          <p:cNvCxnSpPr/>
          <p:nvPr/>
        </p:nvCxnSpPr>
        <p:spPr>
          <a:xfrm>
            <a:off x="3360651" y="4107993"/>
            <a:ext cx="6127442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reeform 32"/>
          <p:cNvSpPr/>
          <p:nvPr/>
        </p:nvSpPr>
        <p:spPr>
          <a:xfrm>
            <a:off x="3360651" y="4107994"/>
            <a:ext cx="5625107" cy="2005996"/>
          </a:xfrm>
          <a:custGeom>
            <a:avLst/>
            <a:gdLst>
              <a:gd name="connsiteX0" fmla="*/ 0 w 3775587"/>
              <a:gd name="connsiteY0" fmla="*/ 1317523 h 1317523"/>
              <a:gd name="connsiteX1" fmla="*/ 639097 w 3775587"/>
              <a:gd name="connsiteY1" fmla="*/ 1317523 h 1317523"/>
              <a:gd name="connsiteX2" fmla="*/ 943897 w 3775587"/>
              <a:gd name="connsiteY2" fmla="*/ 1307691 h 1317523"/>
              <a:gd name="connsiteX3" fmla="*/ 1042220 w 3775587"/>
              <a:gd name="connsiteY3" fmla="*/ 1288026 h 1317523"/>
              <a:gd name="connsiteX4" fmla="*/ 1111046 w 3775587"/>
              <a:gd name="connsiteY4" fmla="*/ 1268362 h 1317523"/>
              <a:gd name="connsiteX5" fmla="*/ 1170039 w 3775587"/>
              <a:gd name="connsiteY5" fmla="*/ 1248697 h 1317523"/>
              <a:gd name="connsiteX6" fmla="*/ 1199536 w 3775587"/>
              <a:gd name="connsiteY6" fmla="*/ 1238865 h 1317523"/>
              <a:gd name="connsiteX7" fmla="*/ 1229033 w 3775587"/>
              <a:gd name="connsiteY7" fmla="*/ 1229033 h 1317523"/>
              <a:gd name="connsiteX8" fmla="*/ 1297858 w 3775587"/>
              <a:gd name="connsiteY8" fmla="*/ 1199536 h 1317523"/>
              <a:gd name="connsiteX9" fmla="*/ 1366684 w 3775587"/>
              <a:gd name="connsiteY9" fmla="*/ 1160207 h 1317523"/>
              <a:gd name="connsiteX10" fmla="*/ 1406013 w 3775587"/>
              <a:gd name="connsiteY10" fmla="*/ 1150375 h 1317523"/>
              <a:gd name="connsiteX11" fmla="*/ 1504336 w 3775587"/>
              <a:gd name="connsiteY11" fmla="*/ 1081549 h 1317523"/>
              <a:gd name="connsiteX12" fmla="*/ 1533833 w 3775587"/>
              <a:gd name="connsiteY12" fmla="*/ 1061884 h 1317523"/>
              <a:gd name="connsiteX13" fmla="*/ 1592826 w 3775587"/>
              <a:gd name="connsiteY13" fmla="*/ 1002891 h 1317523"/>
              <a:gd name="connsiteX14" fmla="*/ 1622323 w 3775587"/>
              <a:gd name="connsiteY14" fmla="*/ 973394 h 1317523"/>
              <a:gd name="connsiteX15" fmla="*/ 1651820 w 3775587"/>
              <a:gd name="connsiteY15" fmla="*/ 943897 h 1317523"/>
              <a:gd name="connsiteX16" fmla="*/ 1691149 w 3775587"/>
              <a:gd name="connsiteY16" fmla="*/ 884904 h 1317523"/>
              <a:gd name="connsiteX17" fmla="*/ 1720646 w 3775587"/>
              <a:gd name="connsiteY17" fmla="*/ 865239 h 1317523"/>
              <a:gd name="connsiteX18" fmla="*/ 1789471 w 3775587"/>
              <a:gd name="connsiteY18" fmla="*/ 776749 h 1317523"/>
              <a:gd name="connsiteX19" fmla="*/ 1809136 w 3775587"/>
              <a:gd name="connsiteY19" fmla="*/ 747252 h 1317523"/>
              <a:gd name="connsiteX20" fmla="*/ 1838633 w 3775587"/>
              <a:gd name="connsiteY20" fmla="*/ 717755 h 1317523"/>
              <a:gd name="connsiteX21" fmla="*/ 1877962 w 3775587"/>
              <a:gd name="connsiteY21" fmla="*/ 658762 h 1317523"/>
              <a:gd name="connsiteX22" fmla="*/ 1897626 w 3775587"/>
              <a:gd name="connsiteY22" fmla="*/ 629265 h 1317523"/>
              <a:gd name="connsiteX23" fmla="*/ 1917291 w 3775587"/>
              <a:gd name="connsiteY23" fmla="*/ 599768 h 1317523"/>
              <a:gd name="connsiteX24" fmla="*/ 1936955 w 3775587"/>
              <a:gd name="connsiteY24" fmla="*/ 560439 h 1317523"/>
              <a:gd name="connsiteX25" fmla="*/ 1995949 w 3775587"/>
              <a:gd name="connsiteY25" fmla="*/ 501446 h 1317523"/>
              <a:gd name="connsiteX26" fmla="*/ 2015613 w 3775587"/>
              <a:gd name="connsiteY26" fmla="*/ 471949 h 1317523"/>
              <a:gd name="connsiteX27" fmla="*/ 2104104 w 3775587"/>
              <a:gd name="connsiteY27" fmla="*/ 383459 h 1317523"/>
              <a:gd name="connsiteX28" fmla="*/ 2133600 w 3775587"/>
              <a:gd name="connsiteY28" fmla="*/ 353962 h 1317523"/>
              <a:gd name="connsiteX29" fmla="*/ 2163097 w 3775587"/>
              <a:gd name="connsiteY29" fmla="*/ 324465 h 1317523"/>
              <a:gd name="connsiteX30" fmla="*/ 2212258 w 3775587"/>
              <a:gd name="connsiteY30" fmla="*/ 265471 h 1317523"/>
              <a:gd name="connsiteX31" fmla="*/ 2241755 w 3775587"/>
              <a:gd name="connsiteY31" fmla="*/ 245807 h 1317523"/>
              <a:gd name="connsiteX32" fmla="*/ 2290917 w 3775587"/>
              <a:gd name="connsiteY32" fmla="*/ 196646 h 1317523"/>
              <a:gd name="connsiteX33" fmla="*/ 2310581 w 3775587"/>
              <a:gd name="connsiteY33" fmla="*/ 167149 h 1317523"/>
              <a:gd name="connsiteX34" fmla="*/ 2399071 w 3775587"/>
              <a:gd name="connsiteY34" fmla="*/ 98323 h 1317523"/>
              <a:gd name="connsiteX35" fmla="*/ 2487562 w 3775587"/>
              <a:gd name="connsiteY35" fmla="*/ 58994 h 1317523"/>
              <a:gd name="connsiteX36" fmla="*/ 2517058 w 3775587"/>
              <a:gd name="connsiteY36" fmla="*/ 49162 h 1317523"/>
              <a:gd name="connsiteX37" fmla="*/ 2615381 w 3775587"/>
              <a:gd name="connsiteY37" fmla="*/ 19665 h 1317523"/>
              <a:gd name="connsiteX38" fmla="*/ 2762865 w 3775587"/>
              <a:gd name="connsiteY38" fmla="*/ 0 h 1317523"/>
              <a:gd name="connsiteX39" fmla="*/ 3608439 w 3775587"/>
              <a:gd name="connsiteY39" fmla="*/ 9833 h 1317523"/>
              <a:gd name="connsiteX40" fmla="*/ 3775587 w 3775587"/>
              <a:gd name="connsiteY40" fmla="*/ 19665 h 1317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775587" h="1317523">
                <a:moveTo>
                  <a:pt x="0" y="1317523"/>
                </a:moveTo>
                <a:cubicBezTo>
                  <a:pt x="407362" y="1294892"/>
                  <a:pt x="-81694" y="1317523"/>
                  <a:pt x="639097" y="1317523"/>
                </a:cubicBezTo>
                <a:cubicBezTo>
                  <a:pt x="740750" y="1317523"/>
                  <a:pt x="842297" y="1310968"/>
                  <a:pt x="943897" y="1307691"/>
                </a:cubicBezTo>
                <a:cubicBezTo>
                  <a:pt x="976671" y="1301136"/>
                  <a:pt x="1010512" y="1298595"/>
                  <a:pt x="1042220" y="1288026"/>
                </a:cubicBezTo>
                <a:cubicBezTo>
                  <a:pt x="1141389" y="1254971"/>
                  <a:pt x="987537" y="1305415"/>
                  <a:pt x="1111046" y="1268362"/>
                </a:cubicBezTo>
                <a:cubicBezTo>
                  <a:pt x="1130900" y="1262406"/>
                  <a:pt x="1150375" y="1255252"/>
                  <a:pt x="1170039" y="1248697"/>
                </a:cubicBezTo>
                <a:lnTo>
                  <a:pt x="1199536" y="1238865"/>
                </a:lnTo>
                <a:cubicBezTo>
                  <a:pt x="1209368" y="1235588"/>
                  <a:pt x="1219763" y="1233668"/>
                  <a:pt x="1229033" y="1229033"/>
                </a:cubicBezTo>
                <a:cubicBezTo>
                  <a:pt x="1277632" y="1204733"/>
                  <a:pt x="1254457" y="1214003"/>
                  <a:pt x="1297858" y="1199536"/>
                </a:cubicBezTo>
                <a:cubicBezTo>
                  <a:pt x="1322310" y="1183234"/>
                  <a:pt x="1338168" y="1170900"/>
                  <a:pt x="1366684" y="1160207"/>
                </a:cubicBezTo>
                <a:cubicBezTo>
                  <a:pt x="1379337" y="1155462"/>
                  <a:pt x="1392903" y="1153652"/>
                  <a:pt x="1406013" y="1150375"/>
                </a:cubicBezTo>
                <a:cubicBezTo>
                  <a:pt x="1541612" y="1059976"/>
                  <a:pt x="1402438" y="1154334"/>
                  <a:pt x="1504336" y="1081549"/>
                </a:cubicBezTo>
                <a:cubicBezTo>
                  <a:pt x="1513952" y="1074680"/>
                  <a:pt x="1525001" y="1069735"/>
                  <a:pt x="1533833" y="1061884"/>
                </a:cubicBezTo>
                <a:cubicBezTo>
                  <a:pt x="1554618" y="1043408"/>
                  <a:pt x="1573162" y="1022555"/>
                  <a:pt x="1592826" y="1002891"/>
                </a:cubicBezTo>
                <a:lnTo>
                  <a:pt x="1622323" y="973394"/>
                </a:lnTo>
                <a:cubicBezTo>
                  <a:pt x="1632155" y="963562"/>
                  <a:pt x="1644107" y="955467"/>
                  <a:pt x="1651820" y="943897"/>
                </a:cubicBezTo>
                <a:cubicBezTo>
                  <a:pt x="1664930" y="924233"/>
                  <a:pt x="1671485" y="898014"/>
                  <a:pt x="1691149" y="884904"/>
                </a:cubicBezTo>
                <a:lnTo>
                  <a:pt x="1720646" y="865239"/>
                </a:lnTo>
                <a:cubicBezTo>
                  <a:pt x="1820047" y="716139"/>
                  <a:pt x="1712459" y="869165"/>
                  <a:pt x="1789471" y="776749"/>
                </a:cubicBezTo>
                <a:cubicBezTo>
                  <a:pt x="1797036" y="767671"/>
                  <a:pt x="1801571" y="756330"/>
                  <a:pt x="1809136" y="747252"/>
                </a:cubicBezTo>
                <a:cubicBezTo>
                  <a:pt x="1818038" y="736570"/>
                  <a:pt x="1830096" y="728731"/>
                  <a:pt x="1838633" y="717755"/>
                </a:cubicBezTo>
                <a:cubicBezTo>
                  <a:pt x="1853143" y="699100"/>
                  <a:pt x="1864852" y="678426"/>
                  <a:pt x="1877962" y="658762"/>
                </a:cubicBezTo>
                <a:lnTo>
                  <a:pt x="1897626" y="629265"/>
                </a:lnTo>
                <a:cubicBezTo>
                  <a:pt x="1904181" y="619433"/>
                  <a:pt x="1912006" y="610338"/>
                  <a:pt x="1917291" y="599768"/>
                </a:cubicBezTo>
                <a:cubicBezTo>
                  <a:pt x="1923846" y="586658"/>
                  <a:pt x="1927799" y="571884"/>
                  <a:pt x="1936955" y="560439"/>
                </a:cubicBezTo>
                <a:cubicBezTo>
                  <a:pt x="1954328" y="538723"/>
                  <a:pt x="1980523" y="524585"/>
                  <a:pt x="1995949" y="501446"/>
                </a:cubicBezTo>
                <a:cubicBezTo>
                  <a:pt x="2002504" y="491614"/>
                  <a:pt x="2007762" y="480781"/>
                  <a:pt x="2015613" y="471949"/>
                </a:cubicBezTo>
                <a:cubicBezTo>
                  <a:pt x="2015640" y="471919"/>
                  <a:pt x="2089341" y="398222"/>
                  <a:pt x="2104104" y="383459"/>
                </a:cubicBezTo>
                <a:lnTo>
                  <a:pt x="2133600" y="353962"/>
                </a:lnTo>
                <a:cubicBezTo>
                  <a:pt x="2143432" y="344130"/>
                  <a:pt x="2155384" y="336035"/>
                  <a:pt x="2163097" y="324465"/>
                </a:cubicBezTo>
                <a:cubicBezTo>
                  <a:pt x="2182431" y="295464"/>
                  <a:pt x="2183871" y="289127"/>
                  <a:pt x="2212258" y="265471"/>
                </a:cubicBezTo>
                <a:cubicBezTo>
                  <a:pt x="2221336" y="257906"/>
                  <a:pt x="2231923" y="252362"/>
                  <a:pt x="2241755" y="245807"/>
                </a:cubicBezTo>
                <a:cubicBezTo>
                  <a:pt x="2294198" y="167144"/>
                  <a:pt x="2225365" y="262198"/>
                  <a:pt x="2290917" y="196646"/>
                </a:cubicBezTo>
                <a:cubicBezTo>
                  <a:pt x="2299273" y="188290"/>
                  <a:pt x="2303016" y="176227"/>
                  <a:pt x="2310581" y="167149"/>
                </a:cubicBezTo>
                <a:cubicBezTo>
                  <a:pt x="2339460" y="132494"/>
                  <a:pt x="2357963" y="125728"/>
                  <a:pt x="2399071" y="98323"/>
                </a:cubicBezTo>
                <a:cubicBezTo>
                  <a:pt x="2445812" y="67162"/>
                  <a:pt x="2417363" y="82394"/>
                  <a:pt x="2487562" y="58994"/>
                </a:cubicBezTo>
                <a:lnTo>
                  <a:pt x="2517058" y="49162"/>
                </a:lnTo>
                <a:cubicBezTo>
                  <a:pt x="2567793" y="15338"/>
                  <a:pt x="2531022" y="33724"/>
                  <a:pt x="2615381" y="19665"/>
                </a:cubicBezTo>
                <a:cubicBezTo>
                  <a:pt x="2737577" y="-700"/>
                  <a:pt x="2567623" y="19526"/>
                  <a:pt x="2762865" y="0"/>
                </a:cubicBezTo>
                <a:lnTo>
                  <a:pt x="3608439" y="9833"/>
                </a:lnTo>
                <a:cubicBezTo>
                  <a:pt x="3664241" y="10917"/>
                  <a:pt x="3775587" y="19665"/>
                  <a:pt x="3775587" y="19665"/>
                </a:cubicBezTo>
              </a:path>
            </a:pathLst>
          </a:custGeom>
          <a:noFill/>
          <a:ln w="28575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2718137" y="4851420"/>
            <a:ext cx="5693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0.5</a:t>
            </a:r>
          </a:p>
        </p:txBody>
      </p:sp>
      <p:sp>
        <p:nvSpPr>
          <p:cNvPr id="39" name="Freeform 38"/>
          <p:cNvSpPr/>
          <p:nvPr/>
        </p:nvSpPr>
        <p:spPr>
          <a:xfrm>
            <a:off x="3421626" y="4139380"/>
            <a:ext cx="5821679" cy="1966452"/>
          </a:xfrm>
          <a:custGeom>
            <a:avLst/>
            <a:gdLst>
              <a:gd name="connsiteX0" fmla="*/ 0 w 6440129"/>
              <a:gd name="connsiteY0" fmla="*/ 1966452 h 1966452"/>
              <a:gd name="connsiteX1" fmla="*/ 49162 w 6440129"/>
              <a:gd name="connsiteY1" fmla="*/ 1956620 h 1966452"/>
              <a:gd name="connsiteX2" fmla="*/ 78659 w 6440129"/>
              <a:gd name="connsiteY2" fmla="*/ 1946788 h 1966452"/>
              <a:gd name="connsiteX3" fmla="*/ 196646 w 6440129"/>
              <a:gd name="connsiteY3" fmla="*/ 1927123 h 1966452"/>
              <a:gd name="connsiteX4" fmla="*/ 314633 w 6440129"/>
              <a:gd name="connsiteY4" fmla="*/ 1907459 h 1966452"/>
              <a:gd name="connsiteX5" fmla="*/ 363794 w 6440129"/>
              <a:gd name="connsiteY5" fmla="*/ 1897626 h 1966452"/>
              <a:gd name="connsiteX6" fmla="*/ 432620 w 6440129"/>
              <a:gd name="connsiteY6" fmla="*/ 1887794 h 1966452"/>
              <a:gd name="connsiteX7" fmla="*/ 511278 w 6440129"/>
              <a:gd name="connsiteY7" fmla="*/ 1877962 h 1966452"/>
              <a:gd name="connsiteX8" fmla="*/ 580104 w 6440129"/>
              <a:gd name="connsiteY8" fmla="*/ 1858297 h 1966452"/>
              <a:gd name="connsiteX9" fmla="*/ 658762 w 6440129"/>
              <a:gd name="connsiteY9" fmla="*/ 1838633 h 1966452"/>
              <a:gd name="connsiteX10" fmla="*/ 747252 w 6440129"/>
              <a:gd name="connsiteY10" fmla="*/ 1809136 h 1966452"/>
              <a:gd name="connsiteX11" fmla="*/ 776749 w 6440129"/>
              <a:gd name="connsiteY11" fmla="*/ 1799304 h 1966452"/>
              <a:gd name="connsiteX12" fmla="*/ 855407 w 6440129"/>
              <a:gd name="connsiteY12" fmla="*/ 1779639 h 1966452"/>
              <a:gd name="connsiteX13" fmla="*/ 934065 w 6440129"/>
              <a:gd name="connsiteY13" fmla="*/ 1740310 h 1966452"/>
              <a:gd name="connsiteX14" fmla="*/ 993059 w 6440129"/>
              <a:gd name="connsiteY14" fmla="*/ 1720646 h 1966452"/>
              <a:gd name="connsiteX15" fmla="*/ 1022555 w 6440129"/>
              <a:gd name="connsiteY15" fmla="*/ 1710813 h 1966452"/>
              <a:gd name="connsiteX16" fmla="*/ 1111046 w 6440129"/>
              <a:gd name="connsiteY16" fmla="*/ 1681317 h 1966452"/>
              <a:gd name="connsiteX17" fmla="*/ 1170039 w 6440129"/>
              <a:gd name="connsiteY17" fmla="*/ 1661652 h 1966452"/>
              <a:gd name="connsiteX18" fmla="*/ 1238865 w 6440129"/>
              <a:gd name="connsiteY18" fmla="*/ 1641988 h 1966452"/>
              <a:gd name="connsiteX19" fmla="*/ 1307691 w 6440129"/>
              <a:gd name="connsiteY19" fmla="*/ 1612491 h 1966452"/>
              <a:gd name="connsiteX20" fmla="*/ 1406013 w 6440129"/>
              <a:gd name="connsiteY20" fmla="*/ 1592826 h 1966452"/>
              <a:gd name="connsiteX21" fmla="*/ 1474839 w 6440129"/>
              <a:gd name="connsiteY21" fmla="*/ 1573162 h 1966452"/>
              <a:gd name="connsiteX22" fmla="*/ 1514168 w 6440129"/>
              <a:gd name="connsiteY22" fmla="*/ 1563330 h 1966452"/>
              <a:gd name="connsiteX23" fmla="*/ 1573162 w 6440129"/>
              <a:gd name="connsiteY23" fmla="*/ 1543665 h 1966452"/>
              <a:gd name="connsiteX24" fmla="*/ 1602659 w 6440129"/>
              <a:gd name="connsiteY24" fmla="*/ 1533833 h 1966452"/>
              <a:gd name="connsiteX25" fmla="*/ 1641988 w 6440129"/>
              <a:gd name="connsiteY25" fmla="*/ 1514168 h 1966452"/>
              <a:gd name="connsiteX26" fmla="*/ 1700981 w 6440129"/>
              <a:gd name="connsiteY26" fmla="*/ 1494504 h 1966452"/>
              <a:gd name="connsiteX27" fmla="*/ 1730478 w 6440129"/>
              <a:gd name="connsiteY27" fmla="*/ 1484671 h 1966452"/>
              <a:gd name="connsiteX28" fmla="*/ 1759975 w 6440129"/>
              <a:gd name="connsiteY28" fmla="*/ 1474839 h 1966452"/>
              <a:gd name="connsiteX29" fmla="*/ 1789471 w 6440129"/>
              <a:gd name="connsiteY29" fmla="*/ 1465007 h 1966452"/>
              <a:gd name="connsiteX30" fmla="*/ 1838633 w 6440129"/>
              <a:gd name="connsiteY30" fmla="*/ 1455175 h 1966452"/>
              <a:gd name="connsiteX31" fmla="*/ 1868129 w 6440129"/>
              <a:gd name="connsiteY31" fmla="*/ 1445342 h 1966452"/>
              <a:gd name="connsiteX32" fmla="*/ 1907459 w 6440129"/>
              <a:gd name="connsiteY32" fmla="*/ 1435510 h 1966452"/>
              <a:gd name="connsiteX33" fmla="*/ 1936955 w 6440129"/>
              <a:gd name="connsiteY33" fmla="*/ 1415846 h 1966452"/>
              <a:gd name="connsiteX34" fmla="*/ 1995949 w 6440129"/>
              <a:gd name="connsiteY34" fmla="*/ 1396181 h 1966452"/>
              <a:gd name="connsiteX35" fmla="*/ 2025446 w 6440129"/>
              <a:gd name="connsiteY35" fmla="*/ 1386349 h 1966452"/>
              <a:gd name="connsiteX36" fmla="*/ 2064775 w 6440129"/>
              <a:gd name="connsiteY36" fmla="*/ 1366684 h 1966452"/>
              <a:gd name="connsiteX37" fmla="*/ 2133600 w 6440129"/>
              <a:gd name="connsiteY37" fmla="*/ 1347020 h 1966452"/>
              <a:gd name="connsiteX38" fmla="*/ 2192594 w 6440129"/>
              <a:gd name="connsiteY38" fmla="*/ 1327355 h 1966452"/>
              <a:gd name="connsiteX39" fmla="*/ 2222091 w 6440129"/>
              <a:gd name="connsiteY39" fmla="*/ 1317523 h 1966452"/>
              <a:gd name="connsiteX40" fmla="*/ 2251588 w 6440129"/>
              <a:gd name="connsiteY40" fmla="*/ 1307691 h 1966452"/>
              <a:gd name="connsiteX41" fmla="*/ 2310581 w 6440129"/>
              <a:gd name="connsiteY41" fmla="*/ 1278194 h 1966452"/>
              <a:gd name="connsiteX42" fmla="*/ 2340078 w 6440129"/>
              <a:gd name="connsiteY42" fmla="*/ 1258530 h 1966452"/>
              <a:gd name="connsiteX43" fmla="*/ 2399071 w 6440129"/>
              <a:gd name="connsiteY43" fmla="*/ 1238865 h 1966452"/>
              <a:gd name="connsiteX44" fmla="*/ 2467897 w 6440129"/>
              <a:gd name="connsiteY44" fmla="*/ 1209368 h 1966452"/>
              <a:gd name="connsiteX45" fmla="*/ 2507226 w 6440129"/>
              <a:gd name="connsiteY45" fmla="*/ 1189704 h 1966452"/>
              <a:gd name="connsiteX46" fmla="*/ 2566220 w 6440129"/>
              <a:gd name="connsiteY46" fmla="*/ 1170039 h 1966452"/>
              <a:gd name="connsiteX47" fmla="*/ 2595717 w 6440129"/>
              <a:gd name="connsiteY47" fmla="*/ 1160207 h 1966452"/>
              <a:gd name="connsiteX48" fmla="*/ 2625213 w 6440129"/>
              <a:gd name="connsiteY48" fmla="*/ 1150375 h 1966452"/>
              <a:gd name="connsiteX49" fmla="*/ 2674375 w 6440129"/>
              <a:gd name="connsiteY49" fmla="*/ 1140542 h 1966452"/>
              <a:gd name="connsiteX50" fmla="*/ 2713704 w 6440129"/>
              <a:gd name="connsiteY50" fmla="*/ 1120878 h 1966452"/>
              <a:gd name="connsiteX51" fmla="*/ 2743200 w 6440129"/>
              <a:gd name="connsiteY51" fmla="*/ 1111046 h 1966452"/>
              <a:gd name="connsiteX52" fmla="*/ 2802194 w 6440129"/>
              <a:gd name="connsiteY52" fmla="*/ 1081549 h 1966452"/>
              <a:gd name="connsiteX53" fmla="*/ 2890684 w 6440129"/>
              <a:gd name="connsiteY53" fmla="*/ 1042220 h 1966452"/>
              <a:gd name="connsiteX54" fmla="*/ 2920181 w 6440129"/>
              <a:gd name="connsiteY54" fmla="*/ 1032388 h 1966452"/>
              <a:gd name="connsiteX55" fmla="*/ 2989007 w 6440129"/>
              <a:gd name="connsiteY55" fmla="*/ 993059 h 1966452"/>
              <a:gd name="connsiteX56" fmla="*/ 3018504 w 6440129"/>
              <a:gd name="connsiteY56" fmla="*/ 983226 h 1966452"/>
              <a:gd name="connsiteX57" fmla="*/ 3106994 w 6440129"/>
              <a:gd name="connsiteY57" fmla="*/ 934065 h 1966452"/>
              <a:gd name="connsiteX58" fmla="*/ 3146323 w 6440129"/>
              <a:gd name="connsiteY58" fmla="*/ 904568 h 1966452"/>
              <a:gd name="connsiteX59" fmla="*/ 3175820 w 6440129"/>
              <a:gd name="connsiteY59" fmla="*/ 894736 h 1966452"/>
              <a:gd name="connsiteX60" fmla="*/ 3244646 w 6440129"/>
              <a:gd name="connsiteY60" fmla="*/ 865239 h 1966452"/>
              <a:gd name="connsiteX61" fmla="*/ 3303639 w 6440129"/>
              <a:gd name="connsiteY61" fmla="*/ 835742 h 1966452"/>
              <a:gd name="connsiteX62" fmla="*/ 3333136 w 6440129"/>
              <a:gd name="connsiteY62" fmla="*/ 816078 h 1966452"/>
              <a:gd name="connsiteX63" fmla="*/ 3362633 w 6440129"/>
              <a:gd name="connsiteY63" fmla="*/ 806246 h 1966452"/>
              <a:gd name="connsiteX64" fmla="*/ 3441291 w 6440129"/>
              <a:gd name="connsiteY64" fmla="*/ 766917 h 1966452"/>
              <a:gd name="connsiteX65" fmla="*/ 3500284 w 6440129"/>
              <a:gd name="connsiteY65" fmla="*/ 747252 h 1966452"/>
              <a:gd name="connsiteX66" fmla="*/ 3569110 w 6440129"/>
              <a:gd name="connsiteY66" fmla="*/ 717755 h 1966452"/>
              <a:gd name="connsiteX67" fmla="*/ 3628104 w 6440129"/>
              <a:gd name="connsiteY67" fmla="*/ 678426 h 1966452"/>
              <a:gd name="connsiteX68" fmla="*/ 3687097 w 6440129"/>
              <a:gd name="connsiteY68" fmla="*/ 639097 h 1966452"/>
              <a:gd name="connsiteX69" fmla="*/ 3746091 w 6440129"/>
              <a:gd name="connsiteY69" fmla="*/ 619433 h 1966452"/>
              <a:gd name="connsiteX70" fmla="*/ 3775588 w 6440129"/>
              <a:gd name="connsiteY70" fmla="*/ 609600 h 1966452"/>
              <a:gd name="connsiteX71" fmla="*/ 3814917 w 6440129"/>
              <a:gd name="connsiteY71" fmla="*/ 589936 h 1966452"/>
              <a:gd name="connsiteX72" fmla="*/ 3844413 w 6440129"/>
              <a:gd name="connsiteY72" fmla="*/ 570271 h 1966452"/>
              <a:gd name="connsiteX73" fmla="*/ 3903407 w 6440129"/>
              <a:gd name="connsiteY73" fmla="*/ 550607 h 1966452"/>
              <a:gd name="connsiteX74" fmla="*/ 3962400 w 6440129"/>
              <a:gd name="connsiteY74" fmla="*/ 521110 h 1966452"/>
              <a:gd name="connsiteX75" fmla="*/ 3991897 w 6440129"/>
              <a:gd name="connsiteY75" fmla="*/ 501446 h 1966452"/>
              <a:gd name="connsiteX76" fmla="*/ 4050891 w 6440129"/>
              <a:gd name="connsiteY76" fmla="*/ 481781 h 1966452"/>
              <a:gd name="connsiteX77" fmla="*/ 4080388 w 6440129"/>
              <a:gd name="connsiteY77" fmla="*/ 471949 h 1966452"/>
              <a:gd name="connsiteX78" fmla="*/ 4119717 w 6440129"/>
              <a:gd name="connsiteY78" fmla="*/ 442452 h 1966452"/>
              <a:gd name="connsiteX79" fmla="*/ 4149213 w 6440129"/>
              <a:gd name="connsiteY79" fmla="*/ 432620 h 1966452"/>
              <a:gd name="connsiteX80" fmla="*/ 4218039 w 6440129"/>
              <a:gd name="connsiteY80" fmla="*/ 412955 h 1966452"/>
              <a:gd name="connsiteX81" fmla="*/ 4247536 w 6440129"/>
              <a:gd name="connsiteY81" fmla="*/ 393291 h 1966452"/>
              <a:gd name="connsiteX82" fmla="*/ 4277033 w 6440129"/>
              <a:gd name="connsiteY82" fmla="*/ 383459 h 1966452"/>
              <a:gd name="connsiteX83" fmla="*/ 4316362 w 6440129"/>
              <a:gd name="connsiteY83" fmla="*/ 363794 h 1966452"/>
              <a:gd name="connsiteX84" fmla="*/ 4345859 w 6440129"/>
              <a:gd name="connsiteY84" fmla="*/ 344130 h 1966452"/>
              <a:gd name="connsiteX85" fmla="*/ 4404852 w 6440129"/>
              <a:gd name="connsiteY85" fmla="*/ 334297 h 1966452"/>
              <a:gd name="connsiteX86" fmla="*/ 4493342 w 6440129"/>
              <a:gd name="connsiteY86" fmla="*/ 304800 h 1966452"/>
              <a:gd name="connsiteX87" fmla="*/ 4522839 w 6440129"/>
              <a:gd name="connsiteY87" fmla="*/ 294968 h 1966452"/>
              <a:gd name="connsiteX88" fmla="*/ 4562168 w 6440129"/>
              <a:gd name="connsiteY88" fmla="*/ 285136 h 1966452"/>
              <a:gd name="connsiteX89" fmla="*/ 4621162 w 6440129"/>
              <a:gd name="connsiteY89" fmla="*/ 265471 h 1966452"/>
              <a:gd name="connsiteX90" fmla="*/ 4689988 w 6440129"/>
              <a:gd name="connsiteY90" fmla="*/ 245807 h 1966452"/>
              <a:gd name="connsiteX91" fmla="*/ 4719484 w 6440129"/>
              <a:gd name="connsiteY91" fmla="*/ 226142 h 1966452"/>
              <a:gd name="connsiteX92" fmla="*/ 4778478 w 6440129"/>
              <a:gd name="connsiteY92" fmla="*/ 206478 h 1966452"/>
              <a:gd name="connsiteX93" fmla="*/ 4807975 w 6440129"/>
              <a:gd name="connsiteY93" fmla="*/ 196646 h 1966452"/>
              <a:gd name="connsiteX94" fmla="*/ 4837471 w 6440129"/>
              <a:gd name="connsiteY94" fmla="*/ 186813 h 1966452"/>
              <a:gd name="connsiteX95" fmla="*/ 4876800 w 6440129"/>
              <a:gd name="connsiteY95" fmla="*/ 176981 h 1966452"/>
              <a:gd name="connsiteX96" fmla="*/ 4935794 w 6440129"/>
              <a:gd name="connsiteY96" fmla="*/ 157317 h 1966452"/>
              <a:gd name="connsiteX97" fmla="*/ 4984955 w 6440129"/>
              <a:gd name="connsiteY97" fmla="*/ 147484 h 1966452"/>
              <a:gd name="connsiteX98" fmla="*/ 5014452 w 6440129"/>
              <a:gd name="connsiteY98" fmla="*/ 137652 h 1966452"/>
              <a:gd name="connsiteX99" fmla="*/ 5093110 w 6440129"/>
              <a:gd name="connsiteY99" fmla="*/ 127820 h 1966452"/>
              <a:gd name="connsiteX100" fmla="*/ 5161936 w 6440129"/>
              <a:gd name="connsiteY100" fmla="*/ 108155 h 1966452"/>
              <a:gd name="connsiteX101" fmla="*/ 5220929 w 6440129"/>
              <a:gd name="connsiteY101" fmla="*/ 98323 h 1966452"/>
              <a:gd name="connsiteX102" fmla="*/ 5338917 w 6440129"/>
              <a:gd name="connsiteY102" fmla="*/ 78659 h 1966452"/>
              <a:gd name="connsiteX103" fmla="*/ 5574891 w 6440129"/>
              <a:gd name="connsiteY103" fmla="*/ 68826 h 1966452"/>
              <a:gd name="connsiteX104" fmla="*/ 5624052 w 6440129"/>
              <a:gd name="connsiteY104" fmla="*/ 58994 h 1966452"/>
              <a:gd name="connsiteX105" fmla="*/ 5683046 w 6440129"/>
              <a:gd name="connsiteY105" fmla="*/ 49162 h 1966452"/>
              <a:gd name="connsiteX106" fmla="*/ 5860026 w 6440129"/>
              <a:gd name="connsiteY106" fmla="*/ 9833 h 1966452"/>
              <a:gd name="connsiteX107" fmla="*/ 6440129 w 6440129"/>
              <a:gd name="connsiteY107" fmla="*/ 0 h 1966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6440129" h="1966452">
                <a:moveTo>
                  <a:pt x="0" y="1966452"/>
                </a:moveTo>
                <a:cubicBezTo>
                  <a:pt x="16387" y="1963175"/>
                  <a:pt x="32949" y="1960673"/>
                  <a:pt x="49162" y="1956620"/>
                </a:cubicBezTo>
                <a:cubicBezTo>
                  <a:pt x="59217" y="1954106"/>
                  <a:pt x="68496" y="1948821"/>
                  <a:pt x="78659" y="1946788"/>
                </a:cubicBezTo>
                <a:cubicBezTo>
                  <a:pt x="117756" y="1938969"/>
                  <a:pt x="157549" y="1934942"/>
                  <a:pt x="196646" y="1927123"/>
                </a:cubicBezTo>
                <a:cubicBezTo>
                  <a:pt x="312530" y="1903947"/>
                  <a:pt x="168248" y="1931857"/>
                  <a:pt x="314633" y="1907459"/>
                </a:cubicBezTo>
                <a:cubicBezTo>
                  <a:pt x="331117" y="1904712"/>
                  <a:pt x="347310" y="1900373"/>
                  <a:pt x="363794" y="1897626"/>
                </a:cubicBezTo>
                <a:cubicBezTo>
                  <a:pt x="386654" y="1893816"/>
                  <a:pt x="409648" y="1890857"/>
                  <a:pt x="432620" y="1887794"/>
                </a:cubicBezTo>
                <a:cubicBezTo>
                  <a:pt x="458812" y="1884302"/>
                  <a:pt x="485214" y="1882306"/>
                  <a:pt x="511278" y="1877962"/>
                </a:cubicBezTo>
                <a:cubicBezTo>
                  <a:pt x="553400" y="1870942"/>
                  <a:pt x="543357" y="1868319"/>
                  <a:pt x="580104" y="1858297"/>
                </a:cubicBezTo>
                <a:cubicBezTo>
                  <a:pt x="606178" y="1851186"/>
                  <a:pt x="633123" y="1847180"/>
                  <a:pt x="658762" y="1838633"/>
                </a:cubicBezTo>
                <a:lnTo>
                  <a:pt x="747252" y="1809136"/>
                </a:lnTo>
                <a:cubicBezTo>
                  <a:pt x="757084" y="1805859"/>
                  <a:pt x="766694" y="1801818"/>
                  <a:pt x="776749" y="1799304"/>
                </a:cubicBezTo>
                <a:cubicBezTo>
                  <a:pt x="802968" y="1792749"/>
                  <a:pt x="831234" y="1791726"/>
                  <a:pt x="855407" y="1779639"/>
                </a:cubicBezTo>
                <a:cubicBezTo>
                  <a:pt x="881626" y="1766529"/>
                  <a:pt x="906255" y="1749580"/>
                  <a:pt x="934065" y="1740310"/>
                </a:cubicBezTo>
                <a:lnTo>
                  <a:pt x="993059" y="1720646"/>
                </a:lnTo>
                <a:cubicBezTo>
                  <a:pt x="1002891" y="1717369"/>
                  <a:pt x="1013932" y="1716562"/>
                  <a:pt x="1022555" y="1710813"/>
                </a:cubicBezTo>
                <a:cubicBezTo>
                  <a:pt x="1068640" y="1680091"/>
                  <a:pt x="1040396" y="1693092"/>
                  <a:pt x="1111046" y="1681317"/>
                </a:cubicBezTo>
                <a:cubicBezTo>
                  <a:pt x="1130710" y="1674762"/>
                  <a:pt x="1149930" y="1666679"/>
                  <a:pt x="1170039" y="1661652"/>
                </a:cubicBezTo>
                <a:cubicBezTo>
                  <a:pt x="1189994" y="1656663"/>
                  <a:pt x="1219119" y="1650450"/>
                  <a:pt x="1238865" y="1641988"/>
                </a:cubicBezTo>
                <a:cubicBezTo>
                  <a:pt x="1291308" y="1619512"/>
                  <a:pt x="1261571" y="1625668"/>
                  <a:pt x="1307691" y="1612491"/>
                </a:cubicBezTo>
                <a:cubicBezTo>
                  <a:pt x="1360975" y="1597267"/>
                  <a:pt x="1341636" y="1605702"/>
                  <a:pt x="1406013" y="1592826"/>
                </a:cubicBezTo>
                <a:cubicBezTo>
                  <a:pt x="1457247" y="1582579"/>
                  <a:pt x="1431103" y="1585658"/>
                  <a:pt x="1474839" y="1573162"/>
                </a:cubicBezTo>
                <a:cubicBezTo>
                  <a:pt x="1487832" y="1569450"/>
                  <a:pt x="1501225" y="1567213"/>
                  <a:pt x="1514168" y="1563330"/>
                </a:cubicBezTo>
                <a:cubicBezTo>
                  <a:pt x="1534022" y="1557374"/>
                  <a:pt x="1553497" y="1550220"/>
                  <a:pt x="1573162" y="1543665"/>
                </a:cubicBezTo>
                <a:cubicBezTo>
                  <a:pt x="1582994" y="1540388"/>
                  <a:pt x="1593389" y="1538468"/>
                  <a:pt x="1602659" y="1533833"/>
                </a:cubicBezTo>
                <a:cubicBezTo>
                  <a:pt x="1615769" y="1527278"/>
                  <a:pt x="1628379" y="1519612"/>
                  <a:pt x="1641988" y="1514168"/>
                </a:cubicBezTo>
                <a:cubicBezTo>
                  <a:pt x="1661233" y="1506470"/>
                  <a:pt x="1681317" y="1501059"/>
                  <a:pt x="1700981" y="1494504"/>
                </a:cubicBezTo>
                <a:lnTo>
                  <a:pt x="1730478" y="1484671"/>
                </a:lnTo>
                <a:lnTo>
                  <a:pt x="1759975" y="1474839"/>
                </a:lnTo>
                <a:cubicBezTo>
                  <a:pt x="1769807" y="1471562"/>
                  <a:pt x="1779308" y="1467039"/>
                  <a:pt x="1789471" y="1465007"/>
                </a:cubicBezTo>
                <a:cubicBezTo>
                  <a:pt x="1805858" y="1461730"/>
                  <a:pt x="1822420" y="1459228"/>
                  <a:pt x="1838633" y="1455175"/>
                </a:cubicBezTo>
                <a:cubicBezTo>
                  <a:pt x="1848687" y="1452661"/>
                  <a:pt x="1858164" y="1448189"/>
                  <a:pt x="1868129" y="1445342"/>
                </a:cubicBezTo>
                <a:cubicBezTo>
                  <a:pt x="1881122" y="1441629"/>
                  <a:pt x="1894349" y="1438787"/>
                  <a:pt x="1907459" y="1435510"/>
                </a:cubicBezTo>
                <a:cubicBezTo>
                  <a:pt x="1917291" y="1428955"/>
                  <a:pt x="1926157" y="1420645"/>
                  <a:pt x="1936955" y="1415846"/>
                </a:cubicBezTo>
                <a:cubicBezTo>
                  <a:pt x="1955897" y="1407427"/>
                  <a:pt x="1976284" y="1402736"/>
                  <a:pt x="1995949" y="1396181"/>
                </a:cubicBezTo>
                <a:cubicBezTo>
                  <a:pt x="2005781" y="1392904"/>
                  <a:pt x="2016176" y="1390984"/>
                  <a:pt x="2025446" y="1386349"/>
                </a:cubicBezTo>
                <a:cubicBezTo>
                  <a:pt x="2038556" y="1379794"/>
                  <a:pt x="2051303" y="1372458"/>
                  <a:pt x="2064775" y="1366684"/>
                </a:cubicBezTo>
                <a:cubicBezTo>
                  <a:pt x="2090475" y="1355669"/>
                  <a:pt x="2105881" y="1355336"/>
                  <a:pt x="2133600" y="1347020"/>
                </a:cubicBezTo>
                <a:cubicBezTo>
                  <a:pt x="2153454" y="1341064"/>
                  <a:pt x="2172929" y="1333910"/>
                  <a:pt x="2192594" y="1327355"/>
                </a:cubicBezTo>
                <a:lnTo>
                  <a:pt x="2222091" y="1317523"/>
                </a:lnTo>
                <a:lnTo>
                  <a:pt x="2251588" y="1307691"/>
                </a:lnTo>
                <a:cubicBezTo>
                  <a:pt x="2336105" y="1251344"/>
                  <a:pt x="2229180" y="1318893"/>
                  <a:pt x="2310581" y="1278194"/>
                </a:cubicBezTo>
                <a:cubicBezTo>
                  <a:pt x="2321150" y="1272909"/>
                  <a:pt x="2329280" y="1263329"/>
                  <a:pt x="2340078" y="1258530"/>
                </a:cubicBezTo>
                <a:cubicBezTo>
                  <a:pt x="2359020" y="1250112"/>
                  <a:pt x="2380531" y="1248135"/>
                  <a:pt x="2399071" y="1238865"/>
                </a:cubicBezTo>
                <a:cubicBezTo>
                  <a:pt x="2529480" y="1173659"/>
                  <a:pt x="2366647" y="1252760"/>
                  <a:pt x="2467897" y="1209368"/>
                </a:cubicBezTo>
                <a:cubicBezTo>
                  <a:pt x="2481369" y="1203594"/>
                  <a:pt x="2493617" y="1195147"/>
                  <a:pt x="2507226" y="1189704"/>
                </a:cubicBezTo>
                <a:cubicBezTo>
                  <a:pt x="2526472" y="1182006"/>
                  <a:pt x="2546555" y="1176594"/>
                  <a:pt x="2566220" y="1170039"/>
                </a:cubicBezTo>
                <a:lnTo>
                  <a:pt x="2595717" y="1160207"/>
                </a:lnTo>
                <a:cubicBezTo>
                  <a:pt x="2605549" y="1156930"/>
                  <a:pt x="2615050" y="1152408"/>
                  <a:pt x="2625213" y="1150375"/>
                </a:cubicBezTo>
                <a:lnTo>
                  <a:pt x="2674375" y="1140542"/>
                </a:lnTo>
                <a:cubicBezTo>
                  <a:pt x="2687485" y="1133987"/>
                  <a:pt x="2700232" y="1126652"/>
                  <a:pt x="2713704" y="1120878"/>
                </a:cubicBezTo>
                <a:cubicBezTo>
                  <a:pt x="2723230" y="1116796"/>
                  <a:pt x="2733930" y="1115681"/>
                  <a:pt x="2743200" y="1111046"/>
                </a:cubicBezTo>
                <a:cubicBezTo>
                  <a:pt x="2819437" y="1072927"/>
                  <a:pt x="2728056" y="1106261"/>
                  <a:pt x="2802194" y="1081549"/>
                </a:cubicBezTo>
                <a:cubicBezTo>
                  <a:pt x="2848937" y="1050386"/>
                  <a:pt x="2820481" y="1065621"/>
                  <a:pt x="2890684" y="1042220"/>
                </a:cubicBezTo>
                <a:lnTo>
                  <a:pt x="2920181" y="1032388"/>
                </a:lnTo>
                <a:cubicBezTo>
                  <a:pt x="2949807" y="1012637"/>
                  <a:pt x="2954074" y="1008030"/>
                  <a:pt x="2989007" y="993059"/>
                </a:cubicBezTo>
                <a:cubicBezTo>
                  <a:pt x="2998533" y="988976"/>
                  <a:pt x="3009444" y="988259"/>
                  <a:pt x="3018504" y="983226"/>
                </a:cubicBezTo>
                <a:cubicBezTo>
                  <a:pt x="3119924" y="926880"/>
                  <a:pt x="3040252" y="956312"/>
                  <a:pt x="3106994" y="934065"/>
                </a:cubicBezTo>
                <a:cubicBezTo>
                  <a:pt x="3120104" y="924233"/>
                  <a:pt x="3132095" y="912698"/>
                  <a:pt x="3146323" y="904568"/>
                </a:cubicBezTo>
                <a:cubicBezTo>
                  <a:pt x="3155322" y="899426"/>
                  <a:pt x="3166294" y="898819"/>
                  <a:pt x="3175820" y="894736"/>
                </a:cubicBezTo>
                <a:cubicBezTo>
                  <a:pt x="3260868" y="858286"/>
                  <a:pt x="3175470" y="888297"/>
                  <a:pt x="3244646" y="865239"/>
                </a:cubicBezTo>
                <a:cubicBezTo>
                  <a:pt x="3329171" y="808889"/>
                  <a:pt x="3222230" y="876446"/>
                  <a:pt x="3303639" y="835742"/>
                </a:cubicBezTo>
                <a:cubicBezTo>
                  <a:pt x="3314208" y="830457"/>
                  <a:pt x="3322567" y="821363"/>
                  <a:pt x="3333136" y="816078"/>
                </a:cubicBezTo>
                <a:cubicBezTo>
                  <a:pt x="3342406" y="811443"/>
                  <a:pt x="3353198" y="810535"/>
                  <a:pt x="3362633" y="806246"/>
                </a:cubicBezTo>
                <a:cubicBezTo>
                  <a:pt x="3389320" y="794116"/>
                  <a:pt x="3413481" y="776187"/>
                  <a:pt x="3441291" y="766917"/>
                </a:cubicBezTo>
                <a:cubicBezTo>
                  <a:pt x="3460955" y="760362"/>
                  <a:pt x="3481744" y="756522"/>
                  <a:pt x="3500284" y="747252"/>
                </a:cubicBezTo>
                <a:cubicBezTo>
                  <a:pt x="3548883" y="722953"/>
                  <a:pt x="3525708" y="732223"/>
                  <a:pt x="3569110" y="717755"/>
                </a:cubicBezTo>
                <a:cubicBezTo>
                  <a:pt x="3634572" y="652295"/>
                  <a:pt x="3564071" y="714001"/>
                  <a:pt x="3628104" y="678426"/>
                </a:cubicBezTo>
                <a:cubicBezTo>
                  <a:pt x="3648763" y="666948"/>
                  <a:pt x="3664676" y="646570"/>
                  <a:pt x="3687097" y="639097"/>
                </a:cubicBezTo>
                <a:lnTo>
                  <a:pt x="3746091" y="619433"/>
                </a:lnTo>
                <a:cubicBezTo>
                  <a:pt x="3755923" y="616156"/>
                  <a:pt x="3766318" y="614235"/>
                  <a:pt x="3775588" y="609600"/>
                </a:cubicBezTo>
                <a:cubicBezTo>
                  <a:pt x="3788698" y="603045"/>
                  <a:pt x="3802191" y="597208"/>
                  <a:pt x="3814917" y="589936"/>
                </a:cubicBezTo>
                <a:cubicBezTo>
                  <a:pt x="3825177" y="584073"/>
                  <a:pt x="3833615" y="575070"/>
                  <a:pt x="3844413" y="570271"/>
                </a:cubicBezTo>
                <a:cubicBezTo>
                  <a:pt x="3863355" y="561852"/>
                  <a:pt x="3903407" y="550607"/>
                  <a:pt x="3903407" y="550607"/>
                </a:cubicBezTo>
                <a:cubicBezTo>
                  <a:pt x="3987934" y="494255"/>
                  <a:pt x="3880994" y="561813"/>
                  <a:pt x="3962400" y="521110"/>
                </a:cubicBezTo>
                <a:cubicBezTo>
                  <a:pt x="3972969" y="515825"/>
                  <a:pt x="3981099" y="506245"/>
                  <a:pt x="3991897" y="501446"/>
                </a:cubicBezTo>
                <a:cubicBezTo>
                  <a:pt x="4010839" y="493027"/>
                  <a:pt x="4031226" y="488336"/>
                  <a:pt x="4050891" y="481781"/>
                </a:cubicBezTo>
                <a:lnTo>
                  <a:pt x="4080388" y="471949"/>
                </a:lnTo>
                <a:cubicBezTo>
                  <a:pt x="4093498" y="462117"/>
                  <a:pt x="4105489" y="450582"/>
                  <a:pt x="4119717" y="442452"/>
                </a:cubicBezTo>
                <a:cubicBezTo>
                  <a:pt x="4128715" y="437310"/>
                  <a:pt x="4139248" y="435467"/>
                  <a:pt x="4149213" y="432620"/>
                </a:cubicBezTo>
                <a:cubicBezTo>
                  <a:pt x="4163922" y="428417"/>
                  <a:pt x="4202317" y="420816"/>
                  <a:pt x="4218039" y="412955"/>
                </a:cubicBezTo>
                <a:cubicBezTo>
                  <a:pt x="4228608" y="407670"/>
                  <a:pt x="4236967" y="398576"/>
                  <a:pt x="4247536" y="393291"/>
                </a:cubicBezTo>
                <a:cubicBezTo>
                  <a:pt x="4256806" y="388656"/>
                  <a:pt x="4267507" y="387542"/>
                  <a:pt x="4277033" y="383459"/>
                </a:cubicBezTo>
                <a:cubicBezTo>
                  <a:pt x="4290505" y="377685"/>
                  <a:pt x="4303636" y="371066"/>
                  <a:pt x="4316362" y="363794"/>
                </a:cubicBezTo>
                <a:cubicBezTo>
                  <a:pt x="4326622" y="357931"/>
                  <a:pt x="4334649" y="347867"/>
                  <a:pt x="4345859" y="344130"/>
                </a:cubicBezTo>
                <a:cubicBezTo>
                  <a:pt x="4364772" y="337826"/>
                  <a:pt x="4385512" y="339132"/>
                  <a:pt x="4404852" y="334297"/>
                </a:cubicBezTo>
                <a:cubicBezTo>
                  <a:pt x="4404897" y="334286"/>
                  <a:pt x="4478571" y="309724"/>
                  <a:pt x="4493342" y="304800"/>
                </a:cubicBezTo>
                <a:cubicBezTo>
                  <a:pt x="4503174" y="301522"/>
                  <a:pt x="4512784" y="297482"/>
                  <a:pt x="4522839" y="294968"/>
                </a:cubicBezTo>
                <a:cubicBezTo>
                  <a:pt x="4535949" y="291691"/>
                  <a:pt x="4549225" y="289019"/>
                  <a:pt x="4562168" y="285136"/>
                </a:cubicBezTo>
                <a:cubicBezTo>
                  <a:pt x="4582022" y="279180"/>
                  <a:pt x="4601052" y="270498"/>
                  <a:pt x="4621162" y="265471"/>
                </a:cubicBezTo>
                <a:cubicBezTo>
                  <a:pt x="4670546" y="253125"/>
                  <a:pt x="4647671" y="259912"/>
                  <a:pt x="4689988" y="245807"/>
                </a:cubicBezTo>
                <a:cubicBezTo>
                  <a:pt x="4699820" y="239252"/>
                  <a:pt x="4708686" y="230941"/>
                  <a:pt x="4719484" y="226142"/>
                </a:cubicBezTo>
                <a:cubicBezTo>
                  <a:pt x="4738426" y="217723"/>
                  <a:pt x="4758813" y="213033"/>
                  <a:pt x="4778478" y="206478"/>
                </a:cubicBezTo>
                <a:lnTo>
                  <a:pt x="4807975" y="196646"/>
                </a:lnTo>
                <a:cubicBezTo>
                  <a:pt x="4817807" y="193369"/>
                  <a:pt x="4827416" y="189327"/>
                  <a:pt x="4837471" y="186813"/>
                </a:cubicBezTo>
                <a:cubicBezTo>
                  <a:pt x="4850581" y="183536"/>
                  <a:pt x="4863857" y="180864"/>
                  <a:pt x="4876800" y="176981"/>
                </a:cubicBezTo>
                <a:cubicBezTo>
                  <a:pt x="4896654" y="171025"/>
                  <a:pt x="4915468" y="161382"/>
                  <a:pt x="4935794" y="157317"/>
                </a:cubicBezTo>
                <a:cubicBezTo>
                  <a:pt x="4952181" y="154039"/>
                  <a:pt x="4968742" y="151537"/>
                  <a:pt x="4984955" y="147484"/>
                </a:cubicBezTo>
                <a:cubicBezTo>
                  <a:pt x="4995010" y="144970"/>
                  <a:pt x="5004255" y="139506"/>
                  <a:pt x="5014452" y="137652"/>
                </a:cubicBezTo>
                <a:cubicBezTo>
                  <a:pt x="5040449" y="132925"/>
                  <a:pt x="5067046" y="132164"/>
                  <a:pt x="5093110" y="127820"/>
                </a:cubicBezTo>
                <a:cubicBezTo>
                  <a:pt x="5178776" y="113543"/>
                  <a:pt x="5091792" y="123743"/>
                  <a:pt x="5161936" y="108155"/>
                </a:cubicBezTo>
                <a:cubicBezTo>
                  <a:pt x="5181397" y="103830"/>
                  <a:pt x="5201315" y="101889"/>
                  <a:pt x="5220929" y="98323"/>
                </a:cubicBezTo>
                <a:cubicBezTo>
                  <a:pt x="5262843" y="90702"/>
                  <a:pt x="5295111" y="81485"/>
                  <a:pt x="5338917" y="78659"/>
                </a:cubicBezTo>
                <a:cubicBezTo>
                  <a:pt x="5417480" y="73590"/>
                  <a:pt x="5496233" y="72104"/>
                  <a:pt x="5574891" y="68826"/>
                </a:cubicBezTo>
                <a:lnTo>
                  <a:pt x="5624052" y="58994"/>
                </a:lnTo>
                <a:cubicBezTo>
                  <a:pt x="5643666" y="55428"/>
                  <a:pt x="5663705" y="53997"/>
                  <a:pt x="5683046" y="49162"/>
                </a:cubicBezTo>
                <a:cubicBezTo>
                  <a:pt x="5768410" y="27821"/>
                  <a:pt x="5743625" y="11875"/>
                  <a:pt x="5860026" y="9833"/>
                </a:cubicBezTo>
                <a:lnTo>
                  <a:pt x="6440129" y="0"/>
                </a:lnTo>
              </a:path>
            </a:pathLst>
          </a:custGeom>
          <a:noFill/>
          <a:ln w="190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/>
          <p:cNvSpPr/>
          <p:nvPr/>
        </p:nvSpPr>
        <p:spPr>
          <a:xfrm>
            <a:off x="3380767" y="4099510"/>
            <a:ext cx="5604991" cy="2037168"/>
          </a:xfrm>
          <a:custGeom>
            <a:avLst/>
            <a:gdLst>
              <a:gd name="connsiteX0" fmla="*/ 0 w 5584722"/>
              <a:gd name="connsiteY0" fmla="*/ 1977160 h 2026321"/>
              <a:gd name="connsiteX1" fmla="*/ 344129 w 5584722"/>
              <a:gd name="connsiteY1" fmla="*/ 1986992 h 2026321"/>
              <a:gd name="connsiteX2" fmla="*/ 403122 w 5584722"/>
              <a:gd name="connsiteY2" fmla="*/ 1996824 h 2026321"/>
              <a:gd name="connsiteX3" fmla="*/ 511277 w 5584722"/>
              <a:gd name="connsiteY3" fmla="*/ 2006657 h 2026321"/>
              <a:gd name="connsiteX4" fmla="*/ 648929 w 5584722"/>
              <a:gd name="connsiteY4" fmla="*/ 2026321 h 2026321"/>
              <a:gd name="connsiteX5" fmla="*/ 943897 w 5584722"/>
              <a:gd name="connsiteY5" fmla="*/ 2016489 h 2026321"/>
              <a:gd name="connsiteX6" fmla="*/ 983226 w 5584722"/>
              <a:gd name="connsiteY6" fmla="*/ 1996824 h 2026321"/>
              <a:gd name="connsiteX7" fmla="*/ 1032387 w 5584722"/>
              <a:gd name="connsiteY7" fmla="*/ 1986992 h 2026321"/>
              <a:gd name="connsiteX8" fmla="*/ 1091380 w 5584722"/>
              <a:gd name="connsiteY8" fmla="*/ 1967328 h 2026321"/>
              <a:gd name="connsiteX9" fmla="*/ 1150374 w 5584722"/>
              <a:gd name="connsiteY9" fmla="*/ 1918166 h 2026321"/>
              <a:gd name="connsiteX10" fmla="*/ 1179871 w 5584722"/>
              <a:gd name="connsiteY10" fmla="*/ 1898502 h 2026321"/>
              <a:gd name="connsiteX11" fmla="*/ 1258529 w 5584722"/>
              <a:gd name="connsiteY11" fmla="*/ 1810011 h 2026321"/>
              <a:gd name="connsiteX12" fmla="*/ 1288026 w 5584722"/>
              <a:gd name="connsiteY12" fmla="*/ 1780515 h 2026321"/>
              <a:gd name="connsiteX13" fmla="*/ 1317522 w 5584722"/>
              <a:gd name="connsiteY13" fmla="*/ 1741186 h 2026321"/>
              <a:gd name="connsiteX14" fmla="*/ 1327355 w 5584722"/>
              <a:gd name="connsiteY14" fmla="*/ 1711689 h 2026321"/>
              <a:gd name="connsiteX15" fmla="*/ 1347019 w 5584722"/>
              <a:gd name="connsiteY15" fmla="*/ 1633031 h 2026321"/>
              <a:gd name="connsiteX16" fmla="*/ 1366684 w 5584722"/>
              <a:gd name="connsiteY16" fmla="*/ 1603534 h 2026321"/>
              <a:gd name="connsiteX17" fmla="*/ 1396180 w 5584722"/>
              <a:gd name="connsiteY17" fmla="*/ 1515044 h 2026321"/>
              <a:gd name="connsiteX18" fmla="*/ 1406013 w 5584722"/>
              <a:gd name="connsiteY18" fmla="*/ 1485547 h 2026321"/>
              <a:gd name="connsiteX19" fmla="*/ 1425677 w 5584722"/>
              <a:gd name="connsiteY19" fmla="*/ 1446218 h 2026321"/>
              <a:gd name="connsiteX20" fmla="*/ 1435509 w 5584722"/>
              <a:gd name="connsiteY20" fmla="*/ 1387224 h 2026321"/>
              <a:gd name="connsiteX21" fmla="*/ 1445342 w 5584722"/>
              <a:gd name="connsiteY21" fmla="*/ 1357728 h 2026321"/>
              <a:gd name="connsiteX22" fmla="*/ 1465006 w 5584722"/>
              <a:gd name="connsiteY22" fmla="*/ 1279070 h 2026321"/>
              <a:gd name="connsiteX23" fmla="*/ 1484671 w 5584722"/>
              <a:gd name="connsiteY23" fmla="*/ 1239740 h 2026321"/>
              <a:gd name="connsiteX24" fmla="*/ 1514168 w 5584722"/>
              <a:gd name="connsiteY24" fmla="*/ 1180747 h 2026321"/>
              <a:gd name="connsiteX25" fmla="*/ 1543664 w 5584722"/>
              <a:gd name="connsiteY25" fmla="*/ 1102089 h 2026321"/>
              <a:gd name="connsiteX26" fmla="*/ 1553497 w 5584722"/>
              <a:gd name="connsiteY26" fmla="*/ 1072592 h 2026321"/>
              <a:gd name="connsiteX27" fmla="*/ 1582993 w 5584722"/>
              <a:gd name="connsiteY27" fmla="*/ 1043095 h 2026321"/>
              <a:gd name="connsiteX28" fmla="*/ 1592826 w 5584722"/>
              <a:gd name="connsiteY28" fmla="*/ 1013599 h 2026321"/>
              <a:gd name="connsiteX29" fmla="*/ 1661651 w 5584722"/>
              <a:gd name="connsiteY29" fmla="*/ 915276 h 2026321"/>
              <a:gd name="connsiteX30" fmla="*/ 1691148 w 5584722"/>
              <a:gd name="connsiteY30" fmla="*/ 856282 h 2026321"/>
              <a:gd name="connsiteX31" fmla="*/ 1700980 w 5584722"/>
              <a:gd name="connsiteY31" fmla="*/ 826786 h 2026321"/>
              <a:gd name="connsiteX32" fmla="*/ 1730477 w 5584722"/>
              <a:gd name="connsiteY32" fmla="*/ 787457 h 2026321"/>
              <a:gd name="connsiteX33" fmla="*/ 1750142 w 5584722"/>
              <a:gd name="connsiteY33" fmla="*/ 748128 h 2026321"/>
              <a:gd name="connsiteX34" fmla="*/ 1769806 w 5584722"/>
              <a:gd name="connsiteY34" fmla="*/ 689134 h 2026321"/>
              <a:gd name="connsiteX35" fmla="*/ 1809135 w 5584722"/>
              <a:gd name="connsiteY35" fmla="*/ 630140 h 2026321"/>
              <a:gd name="connsiteX36" fmla="*/ 1838632 w 5584722"/>
              <a:gd name="connsiteY36" fmla="*/ 541650 h 2026321"/>
              <a:gd name="connsiteX37" fmla="*/ 1848464 w 5584722"/>
              <a:gd name="connsiteY37" fmla="*/ 512153 h 2026321"/>
              <a:gd name="connsiteX38" fmla="*/ 1877961 w 5584722"/>
              <a:gd name="connsiteY38" fmla="*/ 472824 h 2026321"/>
              <a:gd name="connsiteX39" fmla="*/ 1897626 w 5584722"/>
              <a:gd name="connsiteY39" fmla="*/ 413831 h 2026321"/>
              <a:gd name="connsiteX40" fmla="*/ 1946787 w 5584722"/>
              <a:gd name="connsiteY40" fmla="*/ 345005 h 2026321"/>
              <a:gd name="connsiteX41" fmla="*/ 1995948 w 5584722"/>
              <a:gd name="connsiteY41" fmla="*/ 256515 h 2026321"/>
              <a:gd name="connsiteX42" fmla="*/ 2015613 w 5584722"/>
              <a:gd name="connsiteY42" fmla="*/ 227018 h 2026321"/>
              <a:gd name="connsiteX43" fmla="*/ 2025445 w 5584722"/>
              <a:gd name="connsiteY43" fmla="*/ 197521 h 2026321"/>
              <a:gd name="connsiteX44" fmla="*/ 2045109 w 5584722"/>
              <a:gd name="connsiteY44" fmla="*/ 168024 h 2026321"/>
              <a:gd name="connsiteX45" fmla="*/ 2163097 w 5584722"/>
              <a:gd name="connsiteY45" fmla="*/ 69702 h 2026321"/>
              <a:gd name="connsiteX46" fmla="*/ 2192593 w 5584722"/>
              <a:gd name="connsiteY46" fmla="*/ 50037 h 2026321"/>
              <a:gd name="connsiteX47" fmla="*/ 2261419 w 5584722"/>
              <a:gd name="connsiteY47" fmla="*/ 30373 h 2026321"/>
              <a:gd name="connsiteX48" fmla="*/ 2408903 w 5584722"/>
              <a:gd name="connsiteY48" fmla="*/ 876 h 2026321"/>
              <a:gd name="connsiteX49" fmla="*/ 3224980 w 5584722"/>
              <a:gd name="connsiteY49" fmla="*/ 10708 h 2026321"/>
              <a:gd name="connsiteX50" fmla="*/ 3470787 w 5584722"/>
              <a:gd name="connsiteY50" fmla="*/ 20540 h 2026321"/>
              <a:gd name="connsiteX51" fmla="*/ 3500284 w 5584722"/>
              <a:gd name="connsiteY51" fmla="*/ 30373 h 2026321"/>
              <a:gd name="connsiteX52" fmla="*/ 3578942 w 5584722"/>
              <a:gd name="connsiteY52" fmla="*/ 40205 h 2026321"/>
              <a:gd name="connsiteX53" fmla="*/ 3854245 w 5584722"/>
              <a:gd name="connsiteY53" fmla="*/ 59870 h 2026321"/>
              <a:gd name="connsiteX54" fmla="*/ 5584722 w 5584722"/>
              <a:gd name="connsiteY54" fmla="*/ 69702 h 2026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5584722" h="2026321">
                <a:moveTo>
                  <a:pt x="0" y="1977160"/>
                </a:moveTo>
                <a:cubicBezTo>
                  <a:pt x="114710" y="1980437"/>
                  <a:pt x="229509" y="1981401"/>
                  <a:pt x="344129" y="1986992"/>
                </a:cubicBezTo>
                <a:cubicBezTo>
                  <a:pt x="364041" y="1987963"/>
                  <a:pt x="383323" y="1994495"/>
                  <a:pt x="403122" y="1996824"/>
                </a:cubicBezTo>
                <a:cubicBezTo>
                  <a:pt x="439074" y="2001054"/>
                  <a:pt x="475276" y="2002867"/>
                  <a:pt x="511277" y="2006657"/>
                </a:cubicBezTo>
                <a:cubicBezTo>
                  <a:pt x="578080" y="2013689"/>
                  <a:pt x="587740" y="2016123"/>
                  <a:pt x="648929" y="2026321"/>
                </a:cubicBezTo>
                <a:cubicBezTo>
                  <a:pt x="747252" y="2023044"/>
                  <a:pt x="845900" y="2025136"/>
                  <a:pt x="943897" y="2016489"/>
                </a:cubicBezTo>
                <a:cubicBezTo>
                  <a:pt x="958497" y="2015201"/>
                  <a:pt x="969321" y="2001459"/>
                  <a:pt x="983226" y="1996824"/>
                </a:cubicBezTo>
                <a:cubicBezTo>
                  <a:pt x="999080" y="1991539"/>
                  <a:pt x="1016264" y="1991389"/>
                  <a:pt x="1032387" y="1986992"/>
                </a:cubicBezTo>
                <a:cubicBezTo>
                  <a:pt x="1052385" y="1981538"/>
                  <a:pt x="1091380" y="1967328"/>
                  <a:pt x="1091380" y="1967328"/>
                </a:cubicBezTo>
                <a:cubicBezTo>
                  <a:pt x="1164622" y="1918499"/>
                  <a:pt x="1074660" y="1981260"/>
                  <a:pt x="1150374" y="1918166"/>
                </a:cubicBezTo>
                <a:cubicBezTo>
                  <a:pt x="1159452" y="1910601"/>
                  <a:pt x="1171039" y="1906353"/>
                  <a:pt x="1179871" y="1898502"/>
                </a:cubicBezTo>
                <a:cubicBezTo>
                  <a:pt x="1302803" y="1789229"/>
                  <a:pt x="1199819" y="1880461"/>
                  <a:pt x="1258529" y="1810011"/>
                </a:cubicBezTo>
                <a:cubicBezTo>
                  <a:pt x="1267431" y="1799329"/>
                  <a:pt x="1278977" y="1791072"/>
                  <a:pt x="1288026" y="1780515"/>
                </a:cubicBezTo>
                <a:cubicBezTo>
                  <a:pt x="1298690" y="1768073"/>
                  <a:pt x="1307690" y="1754296"/>
                  <a:pt x="1317522" y="1741186"/>
                </a:cubicBezTo>
                <a:cubicBezTo>
                  <a:pt x="1320800" y="1731354"/>
                  <a:pt x="1324628" y="1721688"/>
                  <a:pt x="1327355" y="1711689"/>
                </a:cubicBezTo>
                <a:cubicBezTo>
                  <a:pt x="1334466" y="1685615"/>
                  <a:pt x="1332027" y="1655518"/>
                  <a:pt x="1347019" y="1633031"/>
                </a:cubicBezTo>
                <a:lnTo>
                  <a:pt x="1366684" y="1603534"/>
                </a:lnTo>
                <a:lnTo>
                  <a:pt x="1396180" y="1515044"/>
                </a:lnTo>
                <a:cubicBezTo>
                  <a:pt x="1399458" y="1505212"/>
                  <a:pt x="1401378" y="1494817"/>
                  <a:pt x="1406013" y="1485547"/>
                </a:cubicBezTo>
                <a:lnTo>
                  <a:pt x="1425677" y="1446218"/>
                </a:lnTo>
                <a:cubicBezTo>
                  <a:pt x="1428954" y="1426553"/>
                  <a:pt x="1431184" y="1406685"/>
                  <a:pt x="1435509" y="1387224"/>
                </a:cubicBezTo>
                <a:cubicBezTo>
                  <a:pt x="1437757" y="1377107"/>
                  <a:pt x="1442828" y="1367782"/>
                  <a:pt x="1445342" y="1357728"/>
                </a:cubicBezTo>
                <a:cubicBezTo>
                  <a:pt x="1454577" y="1320791"/>
                  <a:pt x="1451520" y="1310537"/>
                  <a:pt x="1465006" y="1279070"/>
                </a:cubicBezTo>
                <a:cubicBezTo>
                  <a:pt x="1470780" y="1265598"/>
                  <a:pt x="1478897" y="1253212"/>
                  <a:pt x="1484671" y="1239740"/>
                </a:cubicBezTo>
                <a:cubicBezTo>
                  <a:pt x="1509095" y="1182751"/>
                  <a:pt x="1476377" y="1237433"/>
                  <a:pt x="1514168" y="1180747"/>
                </a:cubicBezTo>
                <a:cubicBezTo>
                  <a:pt x="1533136" y="1085904"/>
                  <a:pt x="1509909" y="1169600"/>
                  <a:pt x="1543664" y="1102089"/>
                </a:cubicBezTo>
                <a:cubicBezTo>
                  <a:pt x="1548299" y="1092819"/>
                  <a:pt x="1547748" y="1081216"/>
                  <a:pt x="1553497" y="1072592"/>
                </a:cubicBezTo>
                <a:cubicBezTo>
                  <a:pt x="1561210" y="1061022"/>
                  <a:pt x="1573161" y="1052927"/>
                  <a:pt x="1582993" y="1043095"/>
                </a:cubicBezTo>
                <a:cubicBezTo>
                  <a:pt x="1586271" y="1033263"/>
                  <a:pt x="1587684" y="1022597"/>
                  <a:pt x="1592826" y="1013599"/>
                </a:cubicBezTo>
                <a:cubicBezTo>
                  <a:pt x="1610775" y="982189"/>
                  <a:pt x="1650337" y="949215"/>
                  <a:pt x="1661651" y="915276"/>
                </a:cubicBezTo>
                <a:cubicBezTo>
                  <a:pt x="1686368" y="841131"/>
                  <a:pt x="1653026" y="932527"/>
                  <a:pt x="1691148" y="856282"/>
                </a:cubicBezTo>
                <a:cubicBezTo>
                  <a:pt x="1695783" y="847012"/>
                  <a:pt x="1695838" y="835784"/>
                  <a:pt x="1700980" y="826786"/>
                </a:cubicBezTo>
                <a:cubicBezTo>
                  <a:pt x="1709110" y="812558"/>
                  <a:pt x="1721792" y="801353"/>
                  <a:pt x="1730477" y="787457"/>
                </a:cubicBezTo>
                <a:cubicBezTo>
                  <a:pt x="1738245" y="775028"/>
                  <a:pt x="1744699" y="761737"/>
                  <a:pt x="1750142" y="748128"/>
                </a:cubicBezTo>
                <a:cubicBezTo>
                  <a:pt x="1757840" y="728882"/>
                  <a:pt x="1758308" y="706381"/>
                  <a:pt x="1769806" y="689134"/>
                </a:cubicBezTo>
                <a:cubicBezTo>
                  <a:pt x="1782916" y="669469"/>
                  <a:pt x="1801661" y="652561"/>
                  <a:pt x="1809135" y="630140"/>
                </a:cubicBezTo>
                <a:lnTo>
                  <a:pt x="1838632" y="541650"/>
                </a:lnTo>
                <a:cubicBezTo>
                  <a:pt x="1841909" y="531818"/>
                  <a:pt x="1842245" y="520444"/>
                  <a:pt x="1848464" y="512153"/>
                </a:cubicBezTo>
                <a:lnTo>
                  <a:pt x="1877961" y="472824"/>
                </a:lnTo>
                <a:cubicBezTo>
                  <a:pt x="1884516" y="453160"/>
                  <a:pt x="1885189" y="430414"/>
                  <a:pt x="1897626" y="413831"/>
                </a:cubicBezTo>
                <a:cubicBezTo>
                  <a:pt x="1934212" y="365048"/>
                  <a:pt x="1918032" y="388137"/>
                  <a:pt x="1946787" y="345005"/>
                </a:cubicBezTo>
                <a:cubicBezTo>
                  <a:pt x="1964092" y="293087"/>
                  <a:pt x="1950870" y="324131"/>
                  <a:pt x="1995948" y="256515"/>
                </a:cubicBezTo>
                <a:lnTo>
                  <a:pt x="2015613" y="227018"/>
                </a:lnTo>
                <a:cubicBezTo>
                  <a:pt x="2018890" y="217186"/>
                  <a:pt x="2020810" y="206791"/>
                  <a:pt x="2025445" y="197521"/>
                </a:cubicBezTo>
                <a:cubicBezTo>
                  <a:pt x="2030730" y="186952"/>
                  <a:pt x="2037258" y="176856"/>
                  <a:pt x="2045109" y="168024"/>
                </a:cubicBezTo>
                <a:cubicBezTo>
                  <a:pt x="2100168" y="106083"/>
                  <a:pt x="2098510" y="112760"/>
                  <a:pt x="2163097" y="69702"/>
                </a:cubicBezTo>
                <a:cubicBezTo>
                  <a:pt x="2172929" y="63147"/>
                  <a:pt x="2181129" y="52903"/>
                  <a:pt x="2192593" y="50037"/>
                </a:cubicBezTo>
                <a:cubicBezTo>
                  <a:pt x="2241977" y="37691"/>
                  <a:pt x="2219102" y="44478"/>
                  <a:pt x="2261419" y="30373"/>
                </a:cubicBezTo>
                <a:cubicBezTo>
                  <a:pt x="2318896" y="-7946"/>
                  <a:pt x="2295359" y="876"/>
                  <a:pt x="2408903" y="876"/>
                </a:cubicBezTo>
                <a:cubicBezTo>
                  <a:pt x="2680948" y="876"/>
                  <a:pt x="2952954" y="7431"/>
                  <a:pt x="3224980" y="10708"/>
                </a:cubicBezTo>
                <a:cubicBezTo>
                  <a:pt x="3306916" y="13985"/>
                  <a:pt x="3388994" y="14698"/>
                  <a:pt x="3470787" y="20540"/>
                </a:cubicBezTo>
                <a:cubicBezTo>
                  <a:pt x="3481125" y="21278"/>
                  <a:pt x="3490087" y="28519"/>
                  <a:pt x="3500284" y="30373"/>
                </a:cubicBezTo>
                <a:cubicBezTo>
                  <a:pt x="3526281" y="35100"/>
                  <a:pt x="3552664" y="37439"/>
                  <a:pt x="3578942" y="40205"/>
                </a:cubicBezTo>
                <a:cubicBezTo>
                  <a:pt x="3692063" y="52112"/>
                  <a:pt x="3728999" y="52502"/>
                  <a:pt x="3854245" y="59870"/>
                </a:cubicBezTo>
                <a:cubicBezTo>
                  <a:pt x="4462820" y="161296"/>
                  <a:pt x="3893303" y="69702"/>
                  <a:pt x="5584722" y="69702"/>
                </a:cubicBezTo>
              </a:path>
            </a:pathLst>
          </a:cu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41"/>
          <p:cNvSpPr/>
          <p:nvPr/>
        </p:nvSpPr>
        <p:spPr>
          <a:xfrm>
            <a:off x="3545071" y="4060722"/>
            <a:ext cx="5369019" cy="2153265"/>
          </a:xfrm>
          <a:custGeom>
            <a:avLst/>
            <a:gdLst>
              <a:gd name="connsiteX0" fmla="*/ 0 w 5201264"/>
              <a:gd name="connsiteY0" fmla="*/ 2113936 h 2153265"/>
              <a:gd name="connsiteX1" fmla="*/ 186813 w 5201264"/>
              <a:gd name="connsiteY1" fmla="*/ 2104104 h 2153265"/>
              <a:gd name="connsiteX2" fmla="*/ 1681316 w 5201264"/>
              <a:gd name="connsiteY2" fmla="*/ 2123768 h 2153265"/>
              <a:gd name="connsiteX3" fmla="*/ 1740309 w 5201264"/>
              <a:gd name="connsiteY3" fmla="*/ 2133600 h 2153265"/>
              <a:gd name="connsiteX4" fmla="*/ 1907458 w 5201264"/>
              <a:gd name="connsiteY4" fmla="*/ 2153265 h 2153265"/>
              <a:gd name="connsiteX5" fmla="*/ 2222090 w 5201264"/>
              <a:gd name="connsiteY5" fmla="*/ 2143433 h 2153265"/>
              <a:gd name="connsiteX6" fmla="*/ 2290916 w 5201264"/>
              <a:gd name="connsiteY6" fmla="*/ 2133600 h 2153265"/>
              <a:gd name="connsiteX7" fmla="*/ 2428567 w 5201264"/>
              <a:gd name="connsiteY7" fmla="*/ 2113936 h 2153265"/>
              <a:gd name="connsiteX8" fmla="*/ 2467896 w 5201264"/>
              <a:gd name="connsiteY8" fmla="*/ 2104104 h 2153265"/>
              <a:gd name="connsiteX9" fmla="*/ 2526890 w 5201264"/>
              <a:gd name="connsiteY9" fmla="*/ 2094271 h 2153265"/>
              <a:gd name="connsiteX10" fmla="*/ 2566219 w 5201264"/>
              <a:gd name="connsiteY10" fmla="*/ 2084439 h 2153265"/>
              <a:gd name="connsiteX11" fmla="*/ 2713703 w 5201264"/>
              <a:gd name="connsiteY11" fmla="*/ 2074607 h 2153265"/>
              <a:gd name="connsiteX12" fmla="*/ 2831690 w 5201264"/>
              <a:gd name="connsiteY12" fmla="*/ 2054942 h 2153265"/>
              <a:gd name="connsiteX13" fmla="*/ 2861187 w 5201264"/>
              <a:gd name="connsiteY13" fmla="*/ 2045110 h 2153265"/>
              <a:gd name="connsiteX14" fmla="*/ 2920180 w 5201264"/>
              <a:gd name="connsiteY14" fmla="*/ 1995949 h 2153265"/>
              <a:gd name="connsiteX15" fmla="*/ 2939845 w 5201264"/>
              <a:gd name="connsiteY15" fmla="*/ 1936955 h 2153265"/>
              <a:gd name="connsiteX16" fmla="*/ 2979174 w 5201264"/>
              <a:gd name="connsiteY16" fmla="*/ 1877962 h 2153265"/>
              <a:gd name="connsiteX17" fmla="*/ 3008671 w 5201264"/>
              <a:gd name="connsiteY17" fmla="*/ 1789471 h 2153265"/>
              <a:gd name="connsiteX18" fmla="*/ 3018503 w 5201264"/>
              <a:gd name="connsiteY18" fmla="*/ 1759975 h 2153265"/>
              <a:gd name="connsiteX19" fmla="*/ 3038167 w 5201264"/>
              <a:gd name="connsiteY19" fmla="*/ 1720646 h 2153265"/>
              <a:gd name="connsiteX20" fmla="*/ 3057832 w 5201264"/>
              <a:gd name="connsiteY20" fmla="*/ 1661652 h 2153265"/>
              <a:gd name="connsiteX21" fmla="*/ 3077496 w 5201264"/>
              <a:gd name="connsiteY21" fmla="*/ 1622323 h 2153265"/>
              <a:gd name="connsiteX22" fmla="*/ 3087329 w 5201264"/>
              <a:gd name="connsiteY22" fmla="*/ 1592826 h 2153265"/>
              <a:gd name="connsiteX23" fmla="*/ 3106993 w 5201264"/>
              <a:gd name="connsiteY23" fmla="*/ 1563329 h 2153265"/>
              <a:gd name="connsiteX24" fmla="*/ 3136490 w 5201264"/>
              <a:gd name="connsiteY24" fmla="*/ 1474839 h 2153265"/>
              <a:gd name="connsiteX25" fmla="*/ 3146322 w 5201264"/>
              <a:gd name="connsiteY25" fmla="*/ 1445342 h 2153265"/>
              <a:gd name="connsiteX26" fmla="*/ 3165987 w 5201264"/>
              <a:gd name="connsiteY26" fmla="*/ 1415846 h 2153265"/>
              <a:gd name="connsiteX27" fmla="*/ 3205316 w 5201264"/>
              <a:gd name="connsiteY27" fmla="*/ 1327355 h 2153265"/>
              <a:gd name="connsiteX28" fmla="*/ 3224980 w 5201264"/>
              <a:gd name="connsiteY28" fmla="*/ 1268362 h 2153265"/>
              <a:gd name="connsiteX29" fmla="*/ 3244645 w 5201264"/>
              <a:gd name="connsiteY29" fmla="*/ 1179871 h 2153265"/>
              <a:gd name="connsiteX30" fmla="*/ 3264309 w 5201264"/>
              <a:gd name="connsiteY30" fmla="*/ 1150375 h 2153265"/>
              <a:gd name="connsiteX31" fmla="*/ 3283974 w 5201264"/>
              <a:gd name="connsiteY31" fmla="*/ 1081549 h 2153265"/>
              <a:gd name="connsiteX32" fmla="*/ 3303638 w 5201264"/>
              <a:gd name="connsiteY32" fmla="*/ 1022555 h 2153265"/>
              <a:gd name="connsiteX33" fmla="*/ 3323303 w 5201264"/>
              <a:gd name="connsiteY33" fmla="*/ 943897 h 2153265"/>
              <a:gd name="connsiteX34" fmla="*/ 3333135 w 5201264"/>
              <a:gd name="connsiteY34" fmla="*/ 914400 h 2153265"/>
              <a:gd name="connsiteX35" fmla="*/ 3342967 w 5201264"/>
              <a:gd name="connsiteY35" fmla="*/ 855407 h 2153265"/>
              <a:gd name="connsiteX36" fmla="*/ 3352800 w 5201264"/>
              <a:gd name="connsiteY36" fmla="*/ 825910 h 2153265"/>
              <a:gd name="connsiteX37" fmla="*/ 3382296 w 5201264"/>
              <a:gd name="connsiteY37" fmla="*/ 727588 h 2153265"/>
              <a:gd name="connsiteX38" fmla="*/ 3401961 w 5201264"/>
              <a:gd name="connsiteY38" fmla="*/ 698091 h 2153265"/>
              <a:gd name="connsiteX39" fmla="*/ 3411793 w 5201264"/>
              <a:gd name="connsiteY39" fmla="*/ 648929 h 2153265"/>
              <a:gd name="connsiteX40" fmla="*/ 3431458 w 5201264"/>
              <a:gd name="connsiteY40" fmla="*/ 619433 h 2153265"/>
              <a:gd name="connsiteX41" fmla="*/ 3470787 w 5201264"/>
              <a:gd name="connsiteY41" fmla="*/ 550607 h 2153265"/>
              <a:gd name="connsiteX42" fmla="*/ 3490451 w 5201264"/>
              <a:gd name="connsiteY42" fmla="*/ 491613 h 2153265"/>
              <a:gd name="connsiteX43" fmla="*/ 3500283 w 5201264"/>
              <a:gd name="connsiteY43" fmla="*/ 462117 h 2153265"/>
              <a:gd name="connsiteX44" fmla="*/ 3519948 w 5201264"/>
              <a:gd name="connsiteY44" fmla="*/ 422788 h 2153265"/>
              <a:gd name="connsiteX45" fmla="*/ 3529780 w 5201264"/>
              <a:gd name="connsiteY45" fmla="*/ 393291 h 2153265"/>
              <a:gd name="connsiteX46" fmla="*/ 3569109 w 5201264"/>
              <a:gd name="connsiteY46" fmla="*/ 314633 h 2153265"/>
              <a:gd name="connsiteX47" fmla="*/ 3578942 w 5201264"/>
              <a:gd name="connsiteY47" fmla="*/ 285136 h 2153265"/>
              <a:gd name="connsiteX48" fmla="*/ 3657600 w 5201264"/>
              <a:gd name="connsiteY48" fmla="*/ 186813 h 2153265"/>
              <a:gd name="connsiteX49" fmla="*/ 3706761 w 5201264"/>
              <a:gd name="connsiteY49" fmla="*/ 137652 h 2153265"/>
              <a:gd name="connsiteX50" fmla="*/ 3755922 w 5201264"/>
              <a:gd name="connsiteY50" fmla="*/ 78658 h 2153265"/>
              <a:gd name="connsiteX51" fmla="*/ 3785419 w 5201264"/>
              <a:gd name="connsiteY51" fmla="*/ 68826 h 2153265"/>
              <a:gd name="connsiteX52" fmla="*/ 3814916 w 5201264"/>
              <a:gd name="connsiteY52" fmla="*/ 49162 h 2153265"/>
              <a:gd name="connsiteX53" fmla="*/ 3883742 w 5201264"/>
              <a:gd name="connsiteY53" fmla="*/ 19665 h 2153265"/>
              <a:gd name="connsiteX54" fmla="*/ 3923071 w 5201264"/>
              <a:gd name="connsiteY54" fmla="*/ 9833 h 2153265"/>
              <a:gd name="connsiteX55" fmla="*/ 4896464 w 5201264"/>
              <a:gd name="connsiteY55" fmla="*/ 0 h 2153265"/>
              <a:gd name="connsiteX56" fmla="*/ 5083277 w 5201264"/>
              <a:gd name="connsiteY56" fmla="*/ 19665 h 2153265"/>
              <a:gd name="connsiteX57" fmla="*/ 5112774 w 5201264"/>
              <a:gd name="connsiteY57" fmla="*/ 29497 h 2153265"/>
              <a:gd name="connsiteX58" fmla="*/ 5161935 w 5201264"/>
              <a:gd name="connsiteY58" fmla="*/ 39329 h 2153265"/>
              <a:gd name="connsiteX59" fmla="*/ 5201264 w 5201264"/>
              <a:gd name="connsiteY59" fmla="*/ 49162 h 2153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5201264" h="2153265">
                <a:moveTo>
                  <a:pt x="0" y="2113936"/>
                </a:moveTo>
                <a:cubicBezTo>
                  <a:pt x="62271" y="2110659"/>
                  <a:pt x="124456" y="2104104"/>
                  <a:pt x="186813" y="2104104"/>
                </a:cubicBezTo>
                <a:cubicBezTo>
                  <a:pt x="1054791" y="2104104"/>
                  <a:pt x="1068567" y="2106748"/>
                  <a:pt x="1681316" y="2123768"/>
                </a:cubicBezTo>
                <a:cubicBezTo>
                  <a:pt x="1700980" y="2127045"/>
                  <a:pt x="1720472" y="2131616"/>
                  <a:pt x="1740309" y="2133600"/>
                </a:cubicBezTo>
                <a:cubicBezTo>
                  <a:pt x="1906419" y="2150211"/>
                  <a:pt x="1830238" y="2127526"/>
                  <a:pt x="1907458" y="2153265"/>
                </a:cubicBezTo>
                <a:cubicBezTo>
                  <a:pt x="2012335" y="2149988"/>
                  <a:pt x="2117299" y="2148807"/>
                  <a:pt x="2222090" y="2143433"/>
                </a:cubicBezTo>
                <a:cubicBezTo>
                  <a:pt x="2245235" y="2142246"/>
                  <a:pt x="2267944" y="2136663"/>
                  <a:pt x="2290916" y="2133600"/>
                </a:cubicBezTo>
                <a:cubicBezTo>
                  <a:pt x="2345298" y="2126349"/>
                  <a:pt x="2376750" y="2124299"/>
                  <a:pt x="2428567" y="2113936"/>
                </a:cubicBezTo>
                <a:cubicBezTo>
                  <a:pt x="2441818" y="2111286"/>
                  <a:pt x="2454645" y="2106754"/>
                  <a:pt x="2467896" y="2104104"/>
                </a:cubicBezTo>
                <a:cubicBezTo>
                  <a:pt x="2487445" y="2100194"/>
                  <a:pt x="2507341" y="2098181"/>
                  <a:pt x="2526890" y="2094271"/>
                </a:cubicBezTo>
                <a:cubicBezTo>
                  <a:pt x="2540141" y="2091621"/>
                  <a:pt x="2552780" y="2085854"/>
                  <a:pt x="2566219" y="2084439"/>
                </a:cubicBezTo>
                <a:cubicBezTo>
                  <a:pt x="2615219" y="2079281"/>
                  <a:pt x="2664542" y="2077884"/>
                  <a:pt x="2713703" y="2074607"/>
                </a:cubicBezTo>
                <a:cubicBezTo>
                  <a:pt x="2752565" y="2069055"/>
                  <a:pt x="2793341" y="2064530"/>
                  <a:pt x="2831690" y="2054942"/>
                </a:cubicBezTo>
                <a:cubicBezTo>
                  <a:pt x="2841745" y="2052428"/>
                  <a:pt x="2851355" y="2048387"/>
                  <a:pt x="2861187" y="2045110"/>
                </a:cubicBezTo>
                <a:cubicBezTo>
                  <a:pt x="2879546" y="2032870"/>
                  <a:pt x="2909047" y="2015989"/>
                  <a:pt x="2920180" y="1995949"/>
                </a:cubicBezTo>
                <a:cubicBezTo>
                  <a:pt x="2930247" y="1977829"/>
                  <a:pt x="2928347" y="1954202"/>
                  <a:pt x="2939845" y="1936955"/>
                </a:cubicBezTo>
                <a:lnTo>
                  <a:pt x="2979174" y="1877962"/>
                </a:lnTo>
                <a:lnTo>
                  <a:pt x="3008671" y="1789471"/>
                </a:lnTo>
                <a:cubicBezTo>
                  <a:pt x="3011948" y="1779639"/>
                  <a:pt x="3013868" y="1769245"/>
                  <a:pt x="3018503" y="1759975"/>
                </a:cubicBezTo>
                <a:cubicBezTo>
                  <a:pt x="3025058" y="1746865"/>
                  <a:pt x="3032724" y="1734255"/>
                  <a:pt x="3038167" y="1720646"/>
                </a:cubicBezTo>
                <a:cubicBezTo>
                  <a:pt x="3045865" y="1701400"/>
                  <a:pt x="3048562" y="1680192"/>
                  <a:pt x="3057832" y="1661652"/>
                </a:cubicBezTo>
                <a:cubicBezTo>
                  <a:pt x="3064387" y="1648542"/>
                  <a:pt x="3071722" y="1635795"/>
                  <a:pt x="3077496" y="1622323"/>
                </a:cubicBezTo>
                <a:cubicBezTo>
                  <a:pt x="3081579" y="1612797"/>
                  <a:pt x="3082694" y="1602096"/>
                  <a:pt x="3087329" y="1592826"/>
                </a:cubicBezTo>
                <a:cubicBezTo>
                  <a:pt x="3092614" y="1582257"/>
                  <a:pt x="3102194" y="1574127"/>
                  <a:pt x="3106993" y="1563329"/>
                </a:cubicBezTo>
                <a:cubicBezTo>
                  <a:pt x="3106999" y="1563315"/>
                  <a:pt x="3131572" y="1489594"/>
                  <a:pt x="3136490" y="1474839"/>
                </a:cubicBezTo>
                <a:cubicBezTo>
                  <a:pt x="3139767" y="1465007"/>
                  <a:pt x="3140573" y="1453965"/>
                  <a:pt x="3146322" y="1445342"/>
                </a:cubicBezTo>
                <a:lnTo>
                  <a:pt x="3165987" y="1415846"/>
                </a:lnTo>
                <a:cubicBezTo>
                  <a:pt x="3189388" y="1345641"/>
                  <a:pt x="3174153" y="1374099"/>
                  <a:pt x="3205316" y="1327355"/>
                </a:cubicBezTo>
                <a:cubicBezTo>
                  <a:pt x="3211871" y="1307691"/>
                  <a:pt x="3221572" y="1288808"/>
                  <a:pt x="3224980" y="1268362"/>
                </a:cubicBezTo>
                <a:cubicBezTo>
                  <a:pt x="3228756" y="1245708"/>
                  <a:pt x="3232544" y="1204074"/>
                  <a:pt x="3244645" y="1179871"/>
                </a:cubicBezTo>
                <a:cubicBezTo>
                  <a:pt x="3249929" y="1169302"/>
                  <a:pt x="3259024" y="1160944"/>
                  <a:pt x="3264309" y="1150375"/>
                </a:cubicBezTo>
                <a:cubicBezTo>
                  <a:pt x="3272572" y="1133848"/>
                  <a:pt x="3279247" y="1097307"/>
                  <a:pt x="3283974" y="1081549"/>
                </a:cubicBezTo>
                <a:cubicBezTo>
                  <a:pt x="3289930" y="1061695"/>
                  <a:pt x="3298611" y="1042664"/>
                  <a:pt x="3303638" y="1022555"/>
                </a:cubicBezTo>
                <a:cubicBezTo>
                  <a:pt x="3310193" y="996336"/>
                  <a:pt x="3314757" y="969536"/>
                  <a:pt x="3323303" y="943897"/>
                </a:cubicBezTo>
                <a:cubicBezTo>
                  <a:pt x="3326580" y="934065"/>
                  <a:pt x="3330887" y="924517"/>
                  <a:pt x="3333135" y="914400"/>
                </a:cubicBezTo>
                <a:cubicBezTo>
                  <a:pt x="3337460" y="894939"/>
                  <a:pt x="3338642" y="874868"/>
                  <a:pt x="3342967" y="855407"/>
                </a:cubicBezTo>
                <a:cubicBezTo>
                  <a:pt x="3345215" y="845290"/>
                  <a:pt x="3349953" y="835875"/>
                  <a:pt x="3352800" y="825910"/>
                </a:cubicBezTo>
                <a:cubicBezTo>
                  <a:pt x="3359671" y="801864"/>
                  <a:pt x="3370613" y="745113"/>
                  <a:pt x="3382296" y="727588"/>
                </a:cubicBezTo>
                <a:lnTo>
                  <a:pt x="3401961" y="698091"/>
                </a:lnTo>
                <a:cubicBezTo>
                  <a:pt x="3405238" y="681704"/>
                  <a:pt x="3405925" y="664577"/>
                  <a:pt x="3411793" y="648929"/>
                </a:cubicBezTo>
                <a:cubicBezTo>
                  <a:pt x="3415942" y="637865"/>
                  <a:pt x="3426173" y="630002"/>
                  <a:pt x="3431458" y="619433"/>
                </a:cubicBezTo>
                <a:cubicBezTo>
                  <a:pt x="3468997" y="544357"/>
                  <a:pt x="3399457" y="645713"/>
                  <a:pt x="3470787" y="550607"/>
                </a:cubicBezTo>
                <a:lnTo>
                  <a:pt x="3490451" y="491613"/>
                </a:lnTo>
                <a:cubicBezTo>
                  <a:pt x="3493728" y="481781"/>
                  <a:pt x="3495648" y="471387"/>
                  <a:pt x="3500283" y="462117"/>
                </a:cubicBezTo>
                <a:cubicBezTo>
                  <a:pt x="3506838" y="449007"/>
                  <a:pt x="3514174" y="436260"/>
                  <a:pt x="3519948" y="422788"/>
                </a:cubicBezTo>
                <a:cubicBezTo>
                  <a:pt x="3524031" y="413262"/>
                  <a:pt x="3525491" y="402726"/>
                  <a:pt x="3529780" y="393291"/>
                </a:cubicBezTo>
                <a:cubicBezTo>
                  <a:pt x="3541910" y="366604"/>
                  <a:pt x="3559839" y="342443"/>
                  <a:pt x="3569109" y="314633"/>
                </a:cubicBezTo>
                <a:cubicBezTo>
                  <a:pt x="3572387" y="304801"/>
                  <a:pt x="3573909" y="294196"/>
                  <a:pt x="3578942" y="285136"/>
                </a:cubicBezTo>
                <a:cubicBezTo>
                  <a:pt x="3623855" y="204293"/>
                  <a:pt x="3605246" y="247892"/>
                  <a:pt x="3657600" y="186813"/>
                </a:cubicBezTo>
                <a:cubicBezTo>
                  <a:pt x="3701299" y="135831"/>
                  <a:pt x="3649951" y="175526"/>
                  <a:pt x="3706761" y="137652"/>
                </a:cubicBezTo>
                <a:cubicBezTo>
                  <a:pt x="3721271" y="115886"/>
                  <a:pt x="3733210" y="93800"/>
                  <a:pt x="3755922" y="78658"/>
                </a:cubicBezTo>
                <a:cubicBezTo>
                  <a:pt x="3764546" y="72909"/>
                  <a:pt x="3776149" y="73461"/>
                  <a:pt x="3785419" y="68826"/>
                </a:cubicBezTo>
                <a:cubicBezTo>
                  <a:pt x="3795988" y="63541"/>
                  <a:pt x="3804656" y="55025"/>
                  <a:pt x="3814916" y="49162"/>
                </a:cubicBezTo>
                <a:cubicBezTo>
                  <a:pt x="3841139" y="34178"/>
                  <a:pt x="3856162" y="27545"/>
                  <a:pt x="3883742" y="19665"/>
                </a:cubicBezTo>
                <a:cubicBezTo>
                  <a:pt x="3896735" y="15953"/>
                  <a:pt x="3909560" y="10095"/>
                  <a:pt x="3923071" y="9833"/>
                </a:cubicBezTo>
                <a:lnTo>
                  <a:pt x="4896464" y="0"/>
                </a:lnTo>
                <a:cubicBezTo>
                  <a:pt x="4961260" y="4985"/>
                  <a:pt x="5020807" y="5783"/>
                  <a:pt x="5083277" y="19665"/>
                </a:cubicBezTo>
                <a:cubicBezTo>
                  <a:pt x="5093394" y="21913"/>
                  <a:pt x="5102719" y="26983"/>
                  <a:pt x="5112774" y="29497"/>
                </a:cubicBezTo>
                <a:cubicBezTo>
                  <a:pt x="5128987" y="33550"/>
                  <a:pt x="5145621" y="35704"/>
                  <a:pt x="5161935" y="39329"/>
                </a:cubicBezTo>
                <a:cubicBezTo>
                  <a:pt x="5175126" y="42261"/>
                  <a:pt x="5201264" y="49162"/>
                  <a:pt x="5201264" y="49162"/>
                </a:cubicBezTo>
              </a:path>
            </a:pathLst>
          </a:custGeom>
          <a:noFill/>
          <a:ln w="190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 42"/>
          <p:cNvSpPr/>
          <p:nvPr/>
        </p:nvSpPr>
        <p:spPr>
          <a:xfrm>
            <a:off x="3307640" y="4085782"/>
            <a:ext cx="4872977" cy="2136966"/>
          </a:xfrm>
          <a:custGeom>
            <a:avLst/>
            <a:gdLst>
              <a:gd name="connsiteX0" fmla="*/ 0 w 5211097"/>
              <a:gd name="connsiteY0" fmla="*/ 2035277 h 2136966"/>
              <a:gd name="connsiteX1" fmla="*/ 324465 w 5211097"/>
              <a:gd name="connsiteY1" fmla="*/ 2045109 h 2136966"/>
              <a:gd name="connsiteX2" fmla="*/ 353962 w 5211097"/>
              <a:gd name="connsiteY2" fmla="*/ 2064774 h 2136966"/>
              <a:gd name="connsiteX3" fmla="*/ 412955 w 5211097"/>
              <a:gd name="connsiteY3" fmla="*/ 2074606 h 2136966"/>
              <a:gd name="connsiteX4" fmla="*/ 462116 w 5211097"/>
              <a:gd name="connsiteY4" fmla="*/ 2084438 h 2136966"/>
              <a:gd name="connsiteX5" fmla="*/ 727587 w 5211097"/>
              <a:gd name="connsiteY5" fmla="*/ 2104103 h 2136966"/>
              <a:gd name="connsiteX6" fmla="*/ 766916 w 5211097"/>
              <a:gd name="connsiteY6" fmla="*/ 2113935 h 2136966"/>
              <a:gd name="connsiteX7" fmla="*/ 1425678 w 5211097"/>
              <a:gd name="connsiteY7" fmla="*/ 2133600 h 2136966"/>
              <a:gd name="connsiteX8" fmla="*/ 2222091 w 5211097"/>
              <a:gd name="connsiteY8" fmla="*/ 2123767 h 2136966"/>
              <a:gd name="connsiteX9" fmla="*/ 2281084 w 5211097"/>
              <a:gd name="connsiteY9" fmla="*/ 2113935 h 2136966"/>
              <a:gd name="connsiteX10" fmla="*/ 2517058 w 5211097"/>
              <a:gd name="connsiteY10" fmla="*/ 2094271 h 2136966"/>
              <a:gd name="connsiteX11" fmla="*/ 2576052 w 5211097"/>
              <a:gd name="connsiteY11" fmla="*/ 2054942 h 2136966"/>
              <a:gd name="connsiteX12" fmla="*/ 2635045 w 5211097"/>
              <a:gd name="connsiteY12" fmla="*/ 2005780 h 2136966"/>
              <a:gd name="connsiteX13" fmla="*/ 2674374 w 5211097"/>
              <a:gd name="connsiteY13" fmla="*/ 1946787 h 2136966"/>
              <a:gd name="connsiteX14" fmla="*/ 2703871 w 5211097"/>
              <a:gd name="connsiteY14" fmla="*/ 1887793 h 2136966"/>
              <a:gd name="connsiteX15" fmla="*/ 2713703 w 5211097"/>
              <a:gd name="connsiteY15" fmla="*/ 1838632 h 2136966"/>
              <a:gd name="connsiteX16" fmla="*/ 2723536 w 5211097"/>
              <a:gd name="connsiteY16" fmla="*/ 1730477 h 2136966"/>
              <a:gd name="connsiteX17" fmla="*/ 2743200 w 5211097"/>
              <a:gd name="connsiteY17" fmla="*/ 1671484 h 2136966"/>
              <a:gd name="connsiteX18" fmla="*/ 2772697 w 5211097"/>
              <a:gd name="connsiteY18" fmla="*/ 1582993 h 2136966"/>
              <a:gd name="connsiteX19" fmla="*/ 2782529 w 5211097"/>
              <a:gd name="connsiteY19" fmla="*/ 1553496 h 2136966"/>
              <a:gd name="connsiteX20" fmla="*/ 2812026 w 5211097"/>
              <a:gd name="connsiteY20" fmla="*/ 1425677 h 2136966"/>
              <a:gd name="connsiteX21" fmla="*/ 2831691 w 5211097"/>
              <a:gd name="connsiteY21" fmla="*/ 1366684 h 2136966"/>
              <a:gd name="connsiteX22" fmla="*/ 2841523 w 5211097"/>
              <a:gd name="connsiteY22" fmla="*/ 1297858 h 2136966"/>
              <a:gd name="connsiteX23" fmla="*/ 2851355 w 5211097"/>
              <a:gd name="connsiteY23" fmla="*/ 1238864 h 2136966"/>
              <a:gd name="connsiteX24" fmla="*/ 2871020 w 5211097"/>
              <a:gd name="connsiteY24" fmla="*/ 1130709 h 2136966"/>
              <a:gd name="connsiteX25" fmla="*/ 2890684 w 5211097"/>
              <a:gd name="connsiteY25" fmla="*/ 993058 h 2136966"/>
              <a:gd name="connsiteX26" fmla="*/ 2900516 w 5211097"/>
              <a:gd name="connsiteY26" fmla="*/ 924232 h 2136966"/>
              <a:gd name="connsiteX27" fmla="*/ 2910349 w 5211097"/>
              <a:gd name="connsiteY27" fmla="*/ 580103 h 2136966"/>
              <a:gd name="connsiteX28" fmla="*/ 2930013 w 5211097"/>
              <a:gd name="connsiteY28" fmla="*/ 452284 h 2136966"/>
              <a:gd name="connsiteX29" fmla="*/ 2949678 w 5211097"/>
              <a:gd name="connsiteY29" fmla="*/ 324464 h 2136966"/>
              <a:gd name="connsiteX30" fmla="*/ 2969342 w 5211097"/>
              <a:gd name="connsiteY30" fmla="*/ 245806 h 2136966"/>
              <a:gd name="connsiteX31" fmla="*/ 2979174 w 5211097"/>
              <a:gd name="connsiteY31" fmla="*/ 157316 h 2136966"/>
              <a:gd name="connsiteX32" fmla="*/ 2998839 w 5211097"/>
              <a:gd name="connsiteY32" fmla="*/ 127819 h 2136966"/>
              <a:gd name="connsiteX33" fmla="*/ 3028336 w 5211097"/>
              <a:gd name="connsiteY33" fmla="*/ 88490 h 2136966"/>
              <a:gd name="connsiteX34" fmla="*/ 3048000 w 5211097"/>
              <a:gd name="connsiteY34" fmla="*/ 58993 h 2136966"/>
              <a:gd name="connsiteX35" fmla="*/ 3116826 w 5211097"/>
              <a:gd name="connsiteY35" fmla="*/ 0 h 2136966"/>
              <a:gd name="connsiteX36" fmla="*/ 3716594 w 5211097"/>
              <a:gd name="connsiteY36" fmla="*/ 19664 h 2136966"/>
              <a:gd name="connsiteX37" fmla="*/ 3854245 w 5211097"/>
              <a:gd name="connsiteY37" fmla="*/ 49161 h 2136966"/>
              <a:gd name="connsiteX38" fmla="*/ 4001729 w 5211097"/>
              <a:gd name="connsiteY38" fmla="*/ 58993 h 2136966"/>
              <a:gd name="connsiteX39" fmla="*/ 5211097 w 5211097"/>
              <a:gd name="connsiteY39" fmla="*/ 68825 h 2136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5211097" h="2136966">
                <a:moveTo>
                  <a:pt x="0" y="2035277"/>
                </a:moveTo>
                <a:cubicBezTo>
                  <a:pt x="108155" y="2038554"/>
                  <a:pt x="216634" y="2036123"/>
                  <a:pt x="324465" y="2045109"/>
                </a:cubicBezTo>
                <a:cubicBezTo>
                  <a:pt x="336241" y="2046090"/>
                  <a:pt x="342751" y="2061037"/>
                  <a:pt x="353962" y="2064774"/>
                </a:cubicBezTo>
                <a:cubicBezTo>
                  <a:pt x="372875" y="2071078"/>
                  <a:pt x="393341" y="2071040"/>
                  <a:pt x="412955" y="2074606"/>
                </a:cubicBezTo>
                <a:cubicBezTo>
                  <a:pt x="429397" y="2077595"/>
                  <a:pt x="445519" y="2082485"/>
                  <a:pt x="462116" y="2084438"/>
                </a:cubicBezTo>
                <a:cubicBezTo>
                  <a:pt x="516762" y="2090867"/>
                  <a:pt x="681102" y="2101004"/>
                  <a:pt x="727587" y="2104103"/>
                </a:cubicBezTo>
                <a:cubicBezTo>
                  <a:pt x="740697" y="2107380"/>
                  <a:pt x="753621" y="2111518"/>
                  <a:pt x="766916" y="2113935"/>
                </a:cubicBezTo>
                <a:cubicBezTo>
                  <a:pt x="968269" y="2150544"/>
                  <a:pt x="1340162" y="2132175"/>
                  <a:pt x="1425678" y="2133600"/>
                </a:cubicBezTo>
                <a:lnTo>
                  <a:pt x="2222091" y="2123767"/>
                </a:lnTo>
                <a:cubicBezTo>
                  <a:pt x="2242021" y="2123309"/>
                  <a:pt x="2261238" y="2115825"/>
                  <a:pt x="2281084" y="2113935"/>
                </a:cubicBezTo>
                <a:cubicBezTo>
                  <a:pt x="2776953" y="2066711"/>
                  <a:pt x="2187586" y="2130878"/>
                  <a:pt x="2517058" y="2094271"/>
                </a:cubicBezTo>
                <a:cubicBezTo>
                  <a:pt x="2536723" y="2081161"/>
                  <a:pt x="2559340" y="2071654"/>
                  <a:pt x="2576052" y="2054942"/>
                </a:cubicBezTo>
                <a:cubicBezTo>
                  <a:pt x="2613905" y="2017089"/>
                  <a:pt x="2593980" y="2033158"/>
                  <a:pt x="2635045" y="2005780"/>
                </a:cubicBezTo>
                <a:cubicBezTo>
                  <a:pt x="2648155" y="1986116"/>
                  <a:pt x="2666900" y="1969208"/>
                  <a:pt x="2674374" y="1946787"/>
                </a:cubicBezTo>
                <a:cubicBezTo>
                  <a:pt x="2687944" y="1906080"/>
                  <a:pt x="2678458" y="1925914"/>
                  <a:pt x="2703871" y="1887793"/>
                </a:cubicBezTo>
                <a:cubicBezTo>
                  <a:pt x="2707148" y="1871406"/>
                  <a:pt x="2711630" y="1855214"/>
                  <a:pt x="2713703" y="1838632"/>
                </a:cubicBezTo>
                <a:cubicBezTo>
                  <a:pt x="2718193" y="1802711"/>
                  <a:pt x="2717245" y="1766127"/>
                  <a:pt x="2723536" y="1730477"/>
                </a:cubicBezTo>
                <a:cubicBezTo>
                  <a:pt x="2727138" y="1710064"/>
                  <a:pt x="2736645" y="1691148"/>
                  <a:pt x="2743200" y="1671484"/>
                </a:cubicBezTo>
                <a:lnTo>
                  <a:pt x="2772697" y="1582993"/>
                </a:lnTo>
                <a:cubicBezTo>
                  <a:pt x="2775974" y="1573161"/>
                  <a:pt x="2780496" y="1563659"/>
                  <a:pt x="2782529" y="1553496"/>
                </a:cubicBezTo>
                <a:cubicBezTo>
                  <a:pt x="2790327" y="1514507"/>
                  <a:pt x="2800172" y="1461239"/>
                  <a:pt x="2812026" y="1425677"/>
                </a:cubicBezTo>
                <a:lnTo>
                  <a:pt x="2831691" y="1366684"/>
                </a:lnTo>
                <a:cubicBezTo>
                  <a:pt x="2834968" y="1343742"/>
                  <a:pt x="2837999" y="1320763"/>
                  <a:pt x="2841523" y="1297858"/>
                </a:cubicBezTo>
                <a:cubicBezTo>
                  <a:pt x="2844554" y="1278154"/>
                  <a:pt x="2848536" y="1258600"/>
                  <a:pt x="2851355" y="1238864"/>
                </a:cubicBezTo>
                <a:cubicBezTo>
                  <a:pt x="2865252" y="1141585"/>
                  <a:pt x="2851741" y="1188543"/>
                  <a:pt x="2871020" y="1130709"/>
                </a:cubicBezTo>
                <a:lnTo>
                  <a:pt x="2890684" y="993058"/>
                </a:lnTo>
                <a:lnTo>
                  <a:pt x="2900516" y="924232"/>
                </a:lnTo>
                <a:cubicBezTo>
                  <a:pt x="2903794" y="809522"/>
                  <a:pt x="2904890" y="694730"/>
                  <a:pt x="2910349" y="580103"/>
                </a:cubicBezTo>
                <a:cubicBezTo>
                  <a:pt x="2911482" y="556312"/>
                  <a:pt x="2926279" y="478420"/>
                  <a:pt x="2930013" y="452284"/>
                </a:cubicBezTo>
                <a:cubicBezTo>
                  <a:pt x="2940450" y="379221"/>
                  <a:pt x="2935591" y="385509"/>
                  <a:pt x="2949678" y="324464"/>
                </a:cubicBezTo>
                <a:cubicBezTo>
                  <a:pt x="2955755" y="298130"/>
                  <a:pt x="2969342" y="245806"/>
                  <a:pt x="2969342" y="245806"/>
                </a:cubicBezTo>
                <a:cubicBezTo>
                  <a:pt x="2972619" y="216309"/>
                  <a:pt x="2971976" y="186108"/>
                  <a:pt x="2979174" y="157316"/>
                </a:cubicBezTo>
                <a:cubicBezTo>
                  <a:pt x="2982040" y="145852"/>
                  <a:pt x="2991970" y="137435"/>
                  <a:pt x="2998839" y="127819"/>
                </a:cubicBezTo>
                <a:cubicBezTo>
                  <a:pt x="3008364" y="114484"/>
                  <a:pt x="3018811" y="101825"/>
                  <a:pt x="3028336" y="88490"/>
                </a:cubicBezTo>
                <a:cubicBezTo>
                  <a:pt x="3035204" y="78874"/>
                  <a:pt x="3040435" y="68071"/>
                  <a:pt x="3048000" y="58993"/>
                </a:cubicBezTo>
                <a:cubicBezTo>
                  <a:pt x="3070825" y="31603"/>
                  <a:pt x="3087892" y="21700"/>
                  <a:pt x="3116826" y="0"/>
                </a:cubicBezTo>
                <a:cubicBezTo>
                  <a:pt x="3196981" y="1742"/>
                  <a:pt x="3556329" y="2794"/>
                  <a:pt x="3716594" y="19664"/>
                </a:cubicBezTo>
                <a:cubicBezTo>
                  <a:pt x="3901581" y="39136"/>
                  <a:pt x="3462604" y="23052"/>
                  <a:pt x="3854245" y="49161"/>
                </a:cubicBezTo>
                <a:cubicBezTo>
                  <a:pt x="3903406" y="52438"/>
                  <a:pt x="3952488" y="57295"/>
                  <a:pt x="4001729" y="58993"/>
                </a:cubicBezTo>
                <a:cubicBezTo>
                  <a:pt x="4463645" y="74921"/>
                  <a:pt x="4698309" y="68825"/>
                  <a:pt x="5211097" y="68825"/>
                </a:cubicBezTo>
              </a:path>
            </a:pathLst>
          </a:custGeom>
          <a:noFill/>
          <a:ln w="190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893388" y="4851420"/>
                <a:ext cx="333508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Change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shift in location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3388" y="4851420"/>
                <a:ext cx="3335080" cy="400110"/>
              </a:xfrm>
              <a:prstGeom prst="rect">
                <a:avLst/>
              </a:prstGeom>
              <a:blipFill>
                <a:blip r:embed="rId5"/>
                <a:stretch>
                  <a:fillRect l="-2011" t="-9231" r="-1097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893388" y="5313085"/>
                <a:ext cx="352147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Change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shaper transitions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3388" y="5313085"/>
                <a:ext cx="3521477" cy="400110"/>
              </a:xfrm>
              <a:prstGeom prst="rect">
                <a:avLst/>
              </a:prstGeom>
              <a:blipFill>
                <a:blip r:embed="rId6"/>
                <a:stretch>
                  <a:fillRect l="-1903" t="-9231" r="-1211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1010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1" grpId="0" animBg="1"/>
      <p:bldP spid="41" grpId="1" animBg="1"/>
      <p:bldP spid="42" grpId="0" animBg="1"/>
      <p:bldP spid="42" grpId="1" animBg="1"/>
      <p:bldP spid="43" grpId="0" animBg="1"/>
      <p:bldP spid="4" grpId="0"/>
      <p:bldP spid="4" grpId="1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834010"/>
                <a:ext cx="10515600" cy="4291486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In </a:t>
                </a:r>
                <a:r>
                  <a:rPr lang="en-US" dirty="0" smtClean="0">
                    <a:solidFill>
                      <a:srgbClr val="3333CC"/>
                    </a:solidFill>
                  </a:rPr>
                  <a:t>logistic regression</a:t>
                </a:r>
                <a:r>
                  <a:rPr lang="en-US" dirty="0" smtClean="0"/>
                  <a:t>, we learn weights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acc>
                  </m:oMath>
                </a14:m>
                <a:r>
                  <a:rPr lang="en-US" dirty="0" smtClean="0"/>
                  <a:t> such that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logistic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acc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⋅</m:t>
                        </m:r>
                        <m:acc>
                          <m:accPr>
                            <m:chr m:val="⃗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</m:d>
                  </m:oMath>
                </a14:m>
                <a:r>
                  <a:rPr lang="en-US" dirty="0" smtClean="0"/>
                  <a:t> </a:t>
                </a:r>
                <a:r>
                  <a:rPr lang="en-US" dirty="0">
                    <a:solidFill>
                      <a:srgbClr val="3333CC"/>
                    </a:solidFill>
                  </a:rPr>
                  <a:t>best fits</a:t>
                </a:r>
                <a:r>
                  <a:rPr lang="en-US" dirty="0"/>
                  <a:t> the </a:t>
                </a:r>
                <a:r>
                  <a:rPr lang="en-US" dirty="0" smtClean="0"/>
                  <a:t>training data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r>
                  <a:rPr lang="en-US" dirty="0" smtClean="0"/>
                  <a:t>We still need to </a:t>
                </a:r>
                <a:r>
                  <a:rPr lang="en-US" dirty="0" smtClean="0">
                    <a:solidFill>
                      <a:srgbClr val="3333CC"/>
                    </a:solidFill>
                  </a:rPr>
                  <a:t>define</a:t>
                </a:r>
                <a:r>
                  <a:rPr lang="en-US" dirty="0" smtClean="0"/>
                  <a:t> a good fit</a:t>
                </a:r>
              </a:p>
              <a:p>
                <a:r>
                  <a:rPr lang="en-US" dirty="0" smtClean="0"/>
                  <a:t>And explain </a:t>
                </a:r>
                <a:r>
                  <a:rPr lang="en-US" dirty="0" smtClean="0">
                    <a:solidFill>
                      <a:srgbClr val="3333CC"/>
                    </a:solidFill>
                  </a:rPr>
                  <a:t>how to find</a:t>
                </a:r>
                <a:r>
                  <a:rPr lang="en-US" dirty="0" smtClean="0"/>
                  <a:t> it</a:t>
                </a:r>
              </a:p>
              <a:p>
                <a:endParaRPr lang="en-US" dirty="0"/>
              </a:p>
              <a:p>
                <a:r>
                  <a:rPr lang="en-US" sz="2000" dirty="0" smtClean="0"/>
                  <a:t>(The </a:t>
                </a:r>
                <a:r>
                  <a:rPr lang="en-US" sz="2000" dirty="0"/>
                  <a:t>name is historical; this is a </a:t>
                </a:r>
                <a:r>
                  <a:rPr lang="en-US" sz="2000" dirty="0" smtClean="0"/>
                  <a:t>classifier,</a:t>
                </a:r>
                <a:br>
                  <a:rPr lang="en-US" sz="2000" dirty="0" smtClean="0"/>
                </a:br>
                <a:r>
                  <a:rPr lang="en-US" sz="2000" dirty="0" smtClean="0"/>
                  <a:t>not </a:t>
                </a:r>
                <a:r>
                  <a:rPr lang="en-US" sz="2000" dirty="0"/>
                  <a:t>used for </a:t>
                </a:r>
                <a:r>
                  <a:rPr lang="en-US" sz="2000" dirty="0" smtClean="0"/>
                  <a:t>regression)</a:t>
                </a:r>
                <a:endParaRPr lang="en-US" sz="20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834010"/>
                <a:ext cx="10515600" cy="4291486"/>
              </a:xfrm>
              <a:blipFill>
                <a:blip r:embed="rId2"/>
                <a:stretch>
                  <a:fillRect l="-754" t="-28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/>
          <p:cNvCxnSpPr/>
          <p:nvPr/>
        </p:nvCxnSpPr>
        <p:spPr>
          <a:xfrm flipV="1">
            <a:off x="6714803" y="3891205"/>
            <a:ext cx="0" cy="2258705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6704293" y="6149232"/>
            <a:ext cx="4691112" cy="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257169" y="4492858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57169" y="589355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0938198" y="5517637"/>
                <a:ext cx="43441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38198" y="5517637"/>
                <a:ext cx="434414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6828584" y="5918399"/>
            <a:ext cx="23647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xxx x 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xxx  x  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sz="20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81981" y="4534663"/>
            <a:ext cx="23006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  </a:t>
            </a:r>
            <a:r>
              <a:rPr lang="en-US" sz="20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xxx x xxx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6704293" y="4764978"/>
            <a:ext cx="4691112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 12"/>
          <p:cNvSpPr/>
          <p:nvPr/>
        </p:nvSpPr>
        <p:spPr>
          <a:xfrm>
            <a:off x="6735096" y="4764301"/>
            <a:ext cx="4306529" cy="1361195"/>
          </a:xfrm>
          <a:custGeom>
            <a:avLst/>
            <a:gdLst>
              <a:gd name="connsiteX0" fmla="*/ 0 w 3775587"/>
              <a:gd name="connsiteY0" fmla="*/ 1317523 h 1317523"/>
              <a:gd name="connsiteX1" fmla="*/ 639097 w 3775587"/>
              <a:gd name="connsiteY1" fmla="*/ 1317523 h 1317523"/>
              <a:gd name="connsiteX2" fmla="*/ 943897 w 3775587"/>
              <a:gd name="connsiteY2" fmla="*/ 1307691 h 1317523"/>
              <a:gd name="connsiteX3" fmla="*/ 1042220 w 3775587"/>
              <a:gd name="connsiteY3" fmla="*/ 1288026 h 1317523"/>
              <a:gd name="connsiteX4" fmla="*/ 1111046 w 3775587"/>
              <a:gd name="connsiteY4" fmla="*/ 1268362 h 1317523"/>
              <a:gd name="connsiteX5" fmla="*/ 1170039 w 3775587"/>
              <a:gd name="connsiteY5" fmla="*/ 1248697 h 1317523"/>
              <a:gd name="connsiteX6" fmla="*/ 1199536 w 3775587"/>
              <a:gd name="connsiteY6" fmla="*/ 1238865 h 1317523"/>
              <a:gd name="connsiteX7" fmla="*/ 1229033 w 3775587"/>
              <a:gd name="connsiteY7" fmla="*/ 1229033 h 1317523"/>
              <a:gd name="connsiteX8" fmla="*/ 1297858 w 3775587"/>
              <a:gd name="connsiteY8" fmla="*/ 1199536 h 1317523"/>
              <a:gd name="connsiteX9" fmla="*/ 1366684 w 3775587"/>
              <a:gd name="connsiteY9" fmla="*/ 1160207 h 1317523"/>
              <a:gd name="connsiteX10" fmla="*/ 1406013 w 3775587"/>
              <a:gd name="connsiteY10" fmla="*/ 1150375 h 1317523"/>
              <a:gd name="connsiteX11" fmla="*/ 1504336 w 3775587"/>
              <a:gd name="connsiteY11" fmla="*/ 1081549 h 1317523"/>
              <a:gd name="connsiteX12" fmla="*/ 1533833 w 3775587"/>
              <a:gd name="connsiteY12" fmla="*/ 1061884 h 1317523"/>
              <a:gd name="connsiteX13" fmla="*/ 1592826 w 3775587"/>
              <a:gd name="connsiteY13" fmla="*/ 1002891 h 1317523"/>
              <a:gd name="connsiteX14" fmla="*/ 1622323 w 3775587"/>
              <a:gd name="connsiteY14" fmla="*/ 973394 h 1317523"/>
              <a:gd name="connsiteX15" fmla="*/ 1651820 w 3775587"/>
              <a:gd name="connsiteY15" fmla="*/ 943897 h 1317523"/>
              <a:gd name="connsiteX16" fmla="*/ 1691149 w 3775587"/>
              <a:gd name="connsiteY16" fmla="*/ 884904 h 1317523"/>
              <a:gd name="connsiteX17" fmla="*/ 1720646 w 3775587"/>
              <a:gd name="connsiteY17" fmla="*/ 865239 h 1317523"/>
              <a:gd name="connsiteX18" fmla="*/ 1789471 w 3775587"/>
              <a:gd name="connsiteY18" fmla="*/ 776749 h 1317523"/>
              <a:gd name="connsiteX19" fmla="*/ 1809136 w 3775587"/>
              <a:gd name="connsiteY19" fmla="*/ 747252 h 1317523"/>
              <a:gd name="connsiteX20" fmla="*/ 1838633 w 3775587"/>
              <a:gd name="connsiteY20" fmla="*/ 717755 h 1317523"/>
              <a:gd name="connsiteX21" fmla="*/ 1877962 w 3775587"/>
              <a:gd name="connsiteY21" fmla="*/ 658762 h 1317523"/>
              <a:gd name="connsiteX22" fmla="*/ 1897626 w 3775587"/>
              <a:gd name="connsiteY22" fmla="*/ 629265 h 1317523"/>
              <a:gd name="connsiteX23" fmla="*/ 1917291 w 3775587"/>
              <a:gd name="connsiteY23" fmla="*/ 599768 h 1317523"/>
              <a:gd name="connsiteX24" fmla="*/ 1936955 w 3775587"/>
              <a:gd name="connsiteY24" fmla="*/ 560439 h 1317523"/>
              <a:gd name="connsiteX25" fmla="*/ 1995949 w 3775587"/>
              <a:gd name="connsiteY25" fmla="*/ 501446 h 1317523"/>
              <a:gd name="connsiteX26" fmla="*/ 2015613 w 3775587"/>
              <a:gd name="connsiteY26" fmla="*/ 471949 h 1317523"/>
              <a:gd name="connsiteX27" fmla="*/ 2104104 w 3775587"/>
              <a:gd name="connsiteY27" fmla="*/ 383459 h 1317523"/>
              <a:gd name="connsiteX28" fmla="*/ 2133600 w 3775587"/>
              <a:gd name="connsiteY28" fmla="*/ 353962 h 1317523"/>
              <a:gd name="connsiteX29" fmla="*/ 2163097 w 3775587"/>
              <a:gd name="connsiteY29" fmla="*/ 324465 h 1317523"/>
              <a:gd name="connsiteX30" fmla="*/ 2212258 w 3775587"/>
              <a:gd name="connsiteY30" fmla="*/ 265471 h 1317523"/>
              <a:gd name="connsiteX31" fmla="*/ 2241755 w 3775587"/>
              <a:gd name="connsiteY31" fmla="*/ 245807 h 1317523"/>
              <a:gd name="connsiteX32" fmla="*/ 2290917 w 3775587"/>
              <a:gd name="connsiteY32" fmla="*/ 196646 h 1317523"/>
              <a:gd name="connsiteX33" fmla="*/ 2310581 w 3775587"/>
              <a:gd name="connsiteY33" fmla="*/ 167149 h 1317523"/>
              <a:gd name="connsiteX34" fmla="*/ 2399071 w 3775587"/>
              <a:gd name="connsiteY34" fmla="*/ 98323 h 1317523"/>
              <a:gd name="connsiteX35" fmla="*/ 2487562 w 3775587"/>
              <a:gd name="connsiteY35" fmla="*/ 58994 h 1317523"/>
              <a:gd name="connsiteX36" fmla="*/ 2517058 w 3775587"/>
              <a:gd name="connsiteY36" fmla="*/ 49162 h 1317523"/>
              <a:gd name="connsiteX37" fmla="*/ 2615381 w 3775587"/>
              <a:gd name="connsiteY37" fmla="*/ 19665 h 1317523"/>
              <a:gd name="connsiteX38" fmla="*/ 2762865 w 3775587"/>
              <a:gd name="connsiteY38" fmla="*/ 0 h 1317523"/>
              <a:gd name="connsiteX39" fmla="*/ 3608439 w 3775587"/>
              <a:gd name="connsiteY39" fmla="*/ 9833 h 1317523"/>
              <a:gd name="connsiteX40" fmla="*/ 3775587 w 3775587"/>
              <a:gd name="connsiteY40" fmla="*/ 19665 h 1317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775587" h="1317523">
                <a:moveTo>
                  <a:pt x="0" y="1317523"/>
                </a:moveTo>
                <a:cubicBezTo>
                  <a:pt x="407362" y="1294892"/>
                  <a:pt x="-81694" y="1317523"/>
                  <a:pt x="639097" y="1317523"/>
                </a:cubicBezTo>
                <a:cubicBezTo>
                  <a:pt x="740750" y="1317523"/>
                  <a:pt x="842297" y="1310968"/>
                  <a:pt x="943897" y="1307691"/>
                </a:cubicBezTo>
                <a:cubicBezTo>
                  <a:pt x="976671" y="1301136"/>
                  <a:pt x="1010512" y="1298595"/>
                  <a:pt x="1042220" y="1288026"/>
                </a:cubicBezTo>
                <a:cubicBezTo>
                  <a:pt x="1141389" y="1254971"/>
                  <a:pt x="987537" y="1305415"/>
                  <a:pt x="1111046" y="1268362"/>
                </a:cubicBezTo>
                <a:cubicBezTo>
                  <a:pt x="1130900" y="1262406"/>
                  <a:pt x="1150375" y="1255252"/>
                  <a:pt x="1170039" y="1248697"/>
                </a:cubicBezTo>
                <a:lnTo>
                  <a:pt x="1199536" y="1238865"/>
                </a:lnTo>
                <a:cubicBezTo>
                  <a:pt x="1209368" y="1235588"/>
                  <a:pt x="1219763" y="1233668"/>
                  <a:pt x="1229033" y="1229033"/>
                </a:cubicBezTo>
                <a:cubicBezTo>
                  <a:pt x="1277632" y="1204733"/>
                  <a:pt x="1254457" y="1214003"/>
                  <a:pt x="1297858" y="1199536"/>
                </a:cubicBezTo>
                <a:cubicBezTo>
                  <a:pt x="1322310" y="1183234"/>
                  <a:pt x="1338168" y="1170900"/>
                  <a:pt x="1366684" y="1160207"/>
                </a:cubicBezTo>
                <a:cubicBezTo>
                  <a:pt x="1379337" y="1155462"/>
                  <a:pt x="1392903" y="1153652"/>
                  <a:pt x="1406013" y="1150375"/>
                </a:cubicBezTo>
                <a:cubicBezTo>
                  <a:pt x="1541612" y="1059976"/>
                  <a:pt x="1402438" y="1154334"/>
                  <a:pt x="1504336" y="1081549"/>
                </a:cubicBezTo>
                <a:cubicBezTo>
                  <a:pt x="1513952" y="1074680"/>
                  <a:pt x="1525001" y="1069735"/>
                  <a:pt x="1533833" y="1061884"/>
                </a:cubicBezTo>
                <a:cubicBezTo>
                  <a:pt x="1554618" y="1043408"/>
                  <a:pt x="1573162" y="1022555"/>
                  <a:pt x="1592826" y="1002891"/>
                </a:cubicBezTo>
                <a:lnTo>
                  <a:pt x="1622323" y="973394"/>
                </a:lnTo>
                <a:cubicBezTo>
                  <a:pt x="1632155" y="963562"/>
                  <a:pt x="1644107" y="955467"/>
                  <a:pt x="1651820" y="943897"/>
                </a:cubicBezTo>
                <a:cubicBezTo>
                  <a:pt x="1664930" y="924233"/>
                  <a:pt x="1671485" y="898014"/>
                  <a:pt x="1691149" y="884904"/>
                </a:cubicBezTo>
                <a:lnTo>
                  <a:pt x="1720646" y="865239"/>
                </a:lnTo>
                <a:cubicBezTo>
                  <a:pt x="1820047" y="716139"/>
                  <a:pt x="1712459" y="869165"/>
                  <a:pt x="1789471" y="776749"/>
                </a:cubicBezTo>
                <a:cubicBezTo>
                  <a:pt x="1797036" y="767671"/>
                  <a:pt x="1801571" y="756330"/>
                  <a:pt x="1809136" y="747252"/>
                </a:cubicBezTo>
                <a:cubicBezTo>
                  <a:pt x="1818038" y="736570"/>
                  <a:pt x="1830096" y="728731"/>
                  <a:pt x="1838633" y="717755"/>
                </a:cubicBezTo>
                <a:cubicBezTo>
                  <a:pt x="1853143" y="699100"/>
                  <a:pt x="1864852" y="678426"/>
                  <a:pt x="1877962" y="658762"/>
                </a:cubicBezTo>
                <a:lnTo>
                  <a:pt x="1897626" y="629265"/>
                </a:lnTo>
                <a:cubicBezTo>
                  <a:pt x="1904181" y="619433"/>
                  <a:pt x="1912006" y="610338"/>
                  <a:pt x="1917291" y="599768"/>
                </a:cubicBezTo>
                <a:cubicBezTo>
                  <a:pt x="1923846" y="586658"/>
                  <a:pt x="1927799" y="571884"/>
                  <a:pt x="1936955" y="560439"/>
                </a:cubicBezTo>
                <a:cubicBezTo>
                  <a:pt x="1954328" y="538723"/>
                  <a:pt x="1980523" y="524585"/>
                  <a:pt x="1995949" y="501446"/>
                </a:cubicBezTo>
                <a:cubicBezTo>
                  <a:pt x="2002504" y="491614"/>
                  <a:pt x="2007762" y="480781"/>
                  <a:pt x="2015613" y="471949"/>
                </a:cubicBezTo>
                <a:cubicBezTo>
                  <a:pt x="2015640" y="471919"/>
                  <a:pt x="2089341" y="398222"/>
                  <a:pt x="2104104" y="383459"/>
                </a:cubicBezTo>
                <a:lnTo>
                  <a:pt x="2133600" y="353962"/>
                </a:lnTo>
                <a:cubicBezTo>
                  <a:pt x="2143432" y="344130"/>
                  <a:pt x="2155384" y="336035"/>
                  <a:pt x="2163097" y="324465"/>
                </a:cubicBezTo>
                <a:cubicBezTo>
                  <a:pt x="2182431" y="295464"/>
                  <a:pt x="2183871" y="289127"/>
                  <a:pt x="2212258" y="265471"/>
                </a:cubicBezTo>
                <a:cubicBezTo>
                  <a:pt x="2221336" y="257906"/>
                  <a:pt x="2231923" y="252362"/>
                  <a:pt x="2241755" y="245807"/>
                </a:cubicBezTo>
                <a:cubicBezTo>
                  <a:pt x="2294198" y="167144"/>
                  <a:pt x="2225365" y="262198"/>
                  <a:pt x="2290917" y="196646"/>
                </a:cubicBezTo>
                <a:cubicBezTo>
                  <a:pt x="2299273" y="188290"/>
                  <a:pt x="2303016" y="176227"/>
                  <a:pt x="2310581" y="167149"/>
                </a:cubicBezTo>
                <a:cubicBezTo>
                  <a:pt x="2339460" y="132494"/>
                  <a:pt x="2357963" y="125728"/>
                  <a:pt x="2399071" y="98323"/>
                </a:cubicBezTo>
                <a:cubicBezTo>
                  <a:pt x="2445812" y="67162"/>
                  <a:pt x="2417363" y="82394"/>
                  <a:pt x="2487562" y="58994"/>
                </a:cubicBezTo>
                <a:lnTo>
                  <a:pt x="2517058" y="49162"/>
                </a:lnTo>
                <a:cubicBezTo>
                  <a:pt x="2567793" y="15338"/>
                  <a:pt x="2531022" y="33724"/>
                  <a:pt x="2615381" y="19665"/>
                </a:cubicBezTo>
                <a:cubicBezTo>
                  <a:pt x="2737577" y="-700"/>
                  <a:pt x="2567623" y="19526"/>
                  <a:pt x="2762865" y="0"/>
                </a:cubicBezTo>
                <a:lnTo>
                  <a:pt x="3608439" y="9833"/>
                </a:lnTo>
                <a:cubicBezTo>
                  <a:pt x="3664241" y="10917"/>
                  <a:pt x="3775587" y="19665"/>
                  <a:pt x="3775587" y="19665"/>
                </a:cubicBezTo>
              </a:path>
            </a:pathLst>
          </a:custGeom>
          <a:noFill/>
          <a:ln w="28575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160710" y="5141634"/>
                <a:ext cx="177234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000" b="0" i="0" dirty="0" smtClean="0">
                          <a:latin typeface="Cambria Math" panose="02040503050406030204" pitchFamily="18" charset="0"/>
                        </a:rPr>
                        <m:t>logistic</m:t>
                      </m:r>
                      <m:d>
                        <m:d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0710" y="5141634"/>
                <a:ext cx="1772345" cy="400110"/>
              </a:xfrm>
              <a:prstGeom prst="rect">
                <a:avLst/>
              </a:prstGeom>
              <a:blipFill>
                <a:blip r:embed="rId4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828584" y="3892378"/>
                <a:ext cx="76937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𝑃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8584" y="3892378"/>
                <a:ext cx="769378" cy="400110"/>
              </a:xfrm>
              <a:prstGeom prst="rect">
                <a:avLst/>
              </a:prstGeom>
              <a:blipFill>
                <a:blip r:embed="rId5"/>
                <a:stretch>
                  <a:fillRect b="-16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8888360" y="3633593"/>
            <a:ext cx="22370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Training data points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9049849" y="4033703"/>
            <a:ext cx="382447" cy="556926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5983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Properties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7" b="9223"/>
          <a:stretch/>
        </p:blipFill>
        <p:spPr>
          <a:xfrm>
            <a:off x="7383178" y="1749163"/>
            <a:ext cx="4505052" cy="3813129"/>
          </a:xfrm>
        </p:spPr>
      </p:pic>
      <p:sp>
        <p:nvSpPr>
          <p:cNvPr id="5" name="TextBox 4"/>
          <p:cNvSpPr txBox="1"/>
          <p:nvPr/>
        </p:nvSpPr>
        <p:spPr>
          <a:xfrm>
            <a:off x="8332409" y="2270452"/>
            <a:ext cx="731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Sick</a:t>
            </a:r>
            <a:endParaRPr lang="en-US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156857" y="4730634"/>
            <a:ext cx="11471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Healthy</a:t>
            </a:r>
            <a:endParaRPr lang="en-US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9063699" y="3368780"/>
            <a:ext cx="404766" cy="514962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739625" y="5482755"/>
                <a:ext cx="17921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(test score)</a:t>
                </a:r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9625" y="5482755"/>
                <a:ext cx="1792157" cy="461665"/>
              </a:xfrm>
              <a:prstGeom prst="rect">
                <a:avLst/>
              </a:prstGeom>
              <a:blipFill>
                <a:blip r:embed="rId3"/>
                <a:stretch>
                  <a:fillRect t="-10526" r="-4422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302765" y="2931458"/>
                <a:ext cx="91507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2765" y="2931458"/>
                <a:ext cx="915077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69381" y="1749163"/>
                <a:ext cx="6339181" cy="40934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 need to learn weights that best fit the data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10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Good weights should satisfy:</a:t>
                </a:r>
              </a:p>
              <a:p>
                <a:pPr marL="342900" indent="-342900">
                  <a:buSzPct val="70000"/>
                  <a:buFont typeface="Courier New" panose="02070309020205020404" pitchFamily="49" charset="0"/>
                  <a:buChar char="o"/>
                </a:pPr>
                <a:endParaRPr lang="en-US" sz="10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SzPct val="70000"/>
                  <a:buFont typeface="Courier New" panose="02070309020205020404" pitchFamily="49" charset="0"/>
                  <a:buChar char="o"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 values of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such that everyone is class </a:t>
                </a:r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𝑤𝑥</m:t>
                    </m:r>
                    <m:r>
                      <a:rPr lang="en-US" sz="20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→+∞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(to make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b="0" i="0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logistic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𝑤𝑥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)→1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pPr marL="342900" indent="-342900">
                  <a:buSzPct val="70000"/>
                  <a:buFont typeface="Courier New" panose="02070309020205020404" pitchFamily="49" charset="0"/>
                  <a:buChar char="o"/>
                </a:pPr>
                <a:endPara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SzPct val="70000"/>
                  <a:buFont typeface="Courier New" panose="02070309020205020404" pitchFamily="49" charset="0"/>
                  <a:buChar char="o"/>
                </a:pP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 values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such that everyone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 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class </a:t>
                </a:r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𝑤𝑥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→−∞</m:t>
                    </m:r>
                  </m:oMath>
                </a14:m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(to make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b="0" i="0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logistic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𝑤𝑥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)→0</m:t>
                    </m:r>
                  </m:oMath>
                </a14:m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pPr marL="342900" indent="-342900">
                  <a:buSzPct val="70000"/>
                  <a:buFont typeface="Courier New" panose="02070309020205020404" pitchFamily="49" charset="0"/>
                  <a:buChar char="o"/>
                </a:pPr>
                <a:endPara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SzPct val="70000"/>
                  <a:buFont typeface="Courier New" panose="02070309020205020404" pitchFamily="49" charset="0"/>
                  <a:buChar char="o"/>
                </a:pP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 values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such that some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are 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class </a:t>
                </a:r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some 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are class </a:t>
                </a:r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𝑤𝑥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≈0</m:t>
                    </m:r>
                  </m:oMath>
                </a14:m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(to make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b="0" i="0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logistic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𝑤𝑥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)≈1/2</m:t>
                    </m:r>
                  </m:oMath>
                </a14:m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381" y="1749163"/>
                <a:ext cx="6339181" cy="4093428"/>
              </a:xfrm>
              <a:prstGeom prst="rect">
                <a:avLst/>
              </a:prstGeom>
              <a:blipFill>
                <a:blip r:embed="rId5"/>
                <a:stretch>
                  <a:fillRect l="-1250" t="-1192" r="-96" b="-17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2985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example in two dimensions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3" t="25780" r="26813"/>
          <a:stretch/>
        </p:blipFill>
        <p:spPr>
          <a:xfrm>
            <a:off x="6265395" y="1559001"/>
            <a:ext cx="5403660" cy="4678266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33196" y="2020088"/>
                <a:ext cx="5728203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Again, we need to learn weights such that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logistic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acc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⋅</m:t>
                        </m:r>
                        <m:acc>
                          <m:accPr>
                            <m:chr m:val="⃗"/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</m:d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best fits the data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Data points in class </a:t>
                </a:r>
                <a:r>
                  <a:rPr lang="en-US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should have large positive values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⋅</m:t>
                    </m:r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acc>
                  </m:oMath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Data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points in class </a:t>
                </a:r>
                <a:r>
                  <a:rPr lang="en-US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should have large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negative values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⋅</m:t>
                    </m:r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acc>
                  </m:oMath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196" y="2020088"/>
                <a:ext cx="5728203" cy="3046988"/>
              </a:xfrm>
              <a:prstGeom prst="rect">
                <a:avLst/>
              </a:prstGeom>
              <a:blipFill>
                <a:blip r:embed="rId3"/>
                <a:stretch>
                  <a:fillRect l="-1383" t="-1600" r="-106" b="-36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9537496" y="3944391"/>
                <a:ext cx="2092496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>
                          <a:latin typeface="Cambria Math" panose="02040503050406030204" pitchFamily="18" charset="0"/>
                        </a:rPr>
                        <m:t>logi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s</m:t>
                      </m:r>
                      <m:r>
                        <m:rPr>
                          <m:nor/>
                        </m:rPr>
                        <a:rPr lang="en-US" sz="2400">
                          <a:latin typeface="Cambria Math" panose="02040503050406030204" pitchFamily="18" charset="0"/>
                        </a:rPr>
                        <m:t>t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ic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</m:acc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⋅</m:t>
                          </m:r>
                          <m:acc>
                            <m:accPr>
                              <m:chr m:val="⃗"/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7496" y="3944391"/>
                <a:ext cx="2092496" cy="461665"/>
              </a:xfrm>
              <a:prstGeom prst="rect">
                <a:avLst/>
              </a:prstGeom>
              <a:blipFill>
                <a:blip r:embed="rId4"/>
                <a:stretch>
                  <a:fillRect l="-292" t="-18421" r="-10496"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363406" y="5576748"/>
                <a:ext cx="1130710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63406" y="5576748"/>
                <a:ext cx="1130710" cy="461665"/>
              </a:xfrm>
              <a:prstGeom prst="rect">
                <a:avLst/>
              </a:prstGeom>
              <a:blipFill>
                <a:blip r:embed="rId5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557265" y="5345915"/>
                <a:ext cx="1130710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7265" y="5345915"/>
                <a:ext cx="1130710" cy="461665"/>
              </a:xfrm>
              <a:prstGeom prst="rect">
                <a:avLst/>
              </a:prstGeom>
              <a:blipFill>
                <a:blip r:embed="rId6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/>
          <p:nvPr/>
        </p:nvCxnSpPr>
        <p:spPr>
          <a:xfrm flipH="1" flipV="1">
            <a:off x="9173703" y="3759603"/>
            <a:ext cx="462116" cy="302776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709665" y="5498315"/>
                <a:ext cx="1130710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9665" y="5498315"/>
                <a:ext cx="1130710" cy="461665"/>
              </a:xfrm>
              <a:prstGeom prst="rect">
                <a:avLst/>
              </a:prstGeom>
              <a:blipFill>
                <a:blip r:embed="rId6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257403" y="3221626"/>
                <a:ext cx="530965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𝑦</m:t>
                      </m:r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7403" y="3221626"/>
                <a:ext cx="530965" cy="461665"/>
              </a:xfrm>
              <a:prstGeom prst="rect">
                <a:avLst/>
              </a:prstGeom>
              <a:blipFill>
                <a:blip r:embed="rId7"/>
                <a:stretch>
                  <a:fillRect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55996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7" b="9223"/>
          <a:stretch/>
        </p:blipFill>
        <p:spPr>
          <a:xfrm>
            <a:off x="7634190" y="1901563"/>
            <a:ext cx="4505052" cy="3813129"/>
          </a:xfrm>
        </p:spPr>
      </p:pic>
      <p:sp>
        <p:nvSpPr>
          <p:cNvPr id="5" name="TextBox 4"/>
          <p:cNvSpPr txBox="1"/>
          <p:nvPr/>
        </p:nvSpPr>
        <p:spPr>
          <a:xfrm>
            <a:off x="8583421" y="2422852"/>
            <a:ext cx="731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Sick</a:t>
            </a:r>
            <a:endParaRPr lang="en-US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07869" y="4883034"/>
            <a:ext cx="11471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Healthy</a:t>
            </a:r>
            <a:endParaRPr lang="en-US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126047" y="5680751"/>
                <a:ext cx="17921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(test score)</a:t>
                </a:r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6047" y="5680751"/>
                <a:ext cx="1792157" cy="461665"/>
              </a:xfrm>
              <a:prstGeom prst="rect">
                <a:avLst/>
              </a:prstGeom>
              <a:blipFill>
                <a:blip r:embed="rId3"/>
                <a:stretch>
                  <a:fillRect t="-10526" r="-4762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40986" y="1964147"/>
                <a:ext cx="6581853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Using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acc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that gave the best fit, we can make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predictions for a new data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point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acc>
                  </m:oMath>
                </a14:m>
                <a:endParaRPr lang="en-US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Compute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Class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400" b="1" i="0" smtClean="0">
                            <a:latin typeface="Cambria Math" panose="02040503050406030204" pitchFamily="18" charset="0"/>
                          </a:rPr>
                          <m:t>A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logi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s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ic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acc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⋅</m:t>
                        </m:r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</m:d>
                  </m:oMath>
                </a14:m>
                <a:endParaRPr lang="en-US" sz="2400" dirty="0" smtClean="0">
                  <a:latin typeface="Times New Roman" panose="020206030504050203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 can directly use the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probability</a:t>
                </a:r>
                <a:endParaRPr lang="en-US" sz="2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Or,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𝑃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acc>
                      <m:accPr>
                        <m:chr m:val="⃗"/>
                        <m:ctrlPr>
                          <a:rPr lang="en-US" sz="24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acc>
                    <m:r>
                      <a:rPr lang="en-US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)&gt;0.5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classify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as class </a:t>
                </a:r>
                <a:r>
                  <a:rPr lang="en-US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𝑃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acc>
                      <m:accPr>
                        <m:chr m:val="⃗"/>
                        <m:ctrlPr>
                          <a:rPr lang="en-US" sz="24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acc>
                    <m:r>
                      <a:rPr lang="en-US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)&lt;0.5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classify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as class </a:t>
                </a:r>
                <a:r>
                  <a:rPr lang="en-US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986" y="1964147"/>
                <a:ext cx="6581853" cy="4524315"/>
              </a:xfrm>
              <a:prstGeom prst="rect">
                <a:avLst/>
              </a:prstGeom>
              <a:blipFill>
                <a:blip r:embed="rId4"/>
                <a:stretch>
                  <a:fillRect l="-1297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Arrow Connector 29"/>
          <p:cNvCxnSpPr/>
          <p:nvPr/>
        </p:nvCxnSpPr>
        <p:spPr>
          <a:xfrm>
            <a:off x="9541133" y="4384469"/>
            <a:ext cx="0" cy="885919"/>
          </a:xfrm>
          <a:prstGeom prst="straightConnector1">
            <a:avLst/>
          </a:prstGeom>
          <a:ln w="1905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8153714" y="3937625"/>
            <a:ext cx="15343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sick/healthy?</a:t>
            </a:r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7950926" y="4744993"/>
            <a:ext cx="1598916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6233939" y="4527239"/>
            <a:ext cx="1388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(sick)=0.2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10196052" y="3048001"/>
            <a:ext cx="462116" cy="761394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9767769" y="3858620"/>
                <a:ext cx="21344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logistic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i="1" dirty="0" err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𝑤𝑥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7769" y="3858620"/>
                <a:ext cx="2134499" cy="369332"/>
              </a:xfrm>
              <a:prstGeom prst="rect">
                <a:avLst/>
              </a:prstGeom>
              <a:blipFill>
                <a:blip r:embed="rId5"/>
                <a:stretch>
                  <a:fillRect r="-857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2581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uiExpand="1" build="allAtOnce"/>
      <p:bldP spid="31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class boundary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144937" y="1710585"/>
                <a:ext cx="28159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)=</m:t>
                      </m:r>
                      <m:r>
                        <m:rPr>
                          <m:nor/>
                        </m:rPr>
                        <a:rPr lang="en-U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logistic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</m:acc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⋅</m:t>
                          </m:r>
                          <m:acc>
                            <m:accPr>
                              <m:chr m:val="⃗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4937" y="1710585"/>
                <a:ext cx="2815963" cy="400110"/>
              </a:xfrm>
              <a:prstGeom prst="rect">
                <a:avLst/>
              </a:prstGeom>
              <a:blipFill>
                <a:blip r:embed="rId2"/>
                <a:stretch>
                  <a:fillRect t="-16923" r="-2597" b="-16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/>
          <p:cNvCxnSpPr>
            <a:endCxn id="29" idx="22"/>
          </p:cNvCxnSpPr>
          <p:nvPr/>
        </p:nvCxnSpPr>
        <p:spPr>
          <a:xfrm flipV="1">
            <a:off x="2947695" y="3856714"/>
            <a:ext cx="2837035" cy="3949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819422" y="3125953"/>
            <a:ext cx="0" cy="1819866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 flipV="1">
            <a:off x="5869999" y="3439609"/>
            <a:ext cx="1709185" cy="160466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576234" y="3210470"/>
            <a:ext cx="21771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class boundary</a:t>
            </a:r>
          </a:p>
          <a:p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)=0.5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2947695" y="4223287"/>
            <a:ext cx="2861895" cy="0"/>
          </a:xfrm>
          <a:prstGeom prst="straightConnector1">
            <a:avLst/>
          </a:prstGeom>
          <a:ln w="22225">
            <a:solidFill>
              <a:srgbClr val="0070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5869999" y="4223287"/>
            <a:ext cx="2556752" cy="0"/>
          </a:xfrm>
          <a:prstGeom prst="straightConnector1">
            <a:avLst/>
          </a:prstGeom>
          <a:ln w="22225">
            <a:solidFill>
              <a:srgbClr val="7030A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2931021" y="2299195"/>
            <a:ext cx="0" cy="2639848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2917293" y="4938087"/>
            <a:ext cx="6127442" cy="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402092" y="2632152"/>
            <a:ext cx="3803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468828" y="4611337"/>
            <a:ext cx="386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9363158" y="4617168"/>
                <a:ext cx="567423" cy="6509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3158" y="4617168"/>
                <a:ext cx="567423" cy="6509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4031520" y="4669757"/>
            <a:ext cx="258275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xxx x </a:t>
            </a:r>
            <a:r>
              <a:rPr lang="en-US" sz="22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xxx  x  </a:t>
            </a:r>
            <a:r>
              <a:rPr lang="en-US" sz="22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2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sz="22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978039" y="2661600"/>
            <a:ext cx="251222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  </a:t>
            </a:r>
            <a:r>
              <a:rPr lang="en-US" sz="22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2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xxx x xxx</a:t>
            </a:r>
          </a:p>
        </p:txBody>
      </p:sp>
      <p:cxnSp>
        <p:nvCxnSpPr>
          <p:cNvPr id="27" name="Straight Connector 26"/>
          <p:cNvCxnSpPr/>
          <p:nvPr/>
        </p:nvCxnSpPr>
        <p:spPr>
          <a:xfrm>
            <a:off x="2957527" y="2898625"/>
            <a:ext cx="6127442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Freeform 28"/>
          <p:cNvSpPr/>
          <p:nvPr/>
        </p:nvSpPr>
        <p:spPr>
          <a:xfrm>
            <a:off x="2957527" y="2898626"/>
            <a:ext cx="5625107" cy="2005996"/>
          </a:xfrm>
          <a:custGeom>
            <a:avLst/>
            <a:gdLst>
              <a:gd name="connsiteX0" fmla="*/ 0 w 3775587"/>
              <a:gd name="connsiteY0" fmla="*/ 1317523 h 1317523"/>
              <a:gd name="connsiteX1" fmla="*/ 639097 w 3775587"/>
              <a:gd name="connsiteY1" fmla="*/ 1317523 h 1317523"/>
              <a:gd name="connsiteX2" fmla="*/ 943897 w 3775587"/>
              <a:gd name="connsiteY2" fmla="*/ 1307691 h 1317523"/>
              <a:gd name="connsiteX3" fmla="*/ 1042220 w 3775587"/>
              <a:gd name="connsiteY3" fmla="*/ 1288026 h 1317523"/>
              <a:gd name="connsiteX4" fmla="*/ 1111046 w 3775587"/>
              <a:gd name="connsiteY4" fmla="*/ 1268362 h 1317523"/>
              <a:gd name="connsiteX5" fmla="*/ 1170039 w 3775587"/>
              <a:gd name="connsiteY5" fmla="*/ 1248697 h 1317523"/>
              <a:gd name="connsiteX6" fmla="*/ 1199536 w 3775587"/>
              <a:gd name="connsiteY6" fmla="*/ 1238865 h 1317523"/>
              <a:gd name="connsiteX7" fmla="*/ 1229033 w 3775587"/>
              <a:gd name="connsiteY7" fmla="*/ 1229033 h 1317523"/>
              <a:gd name="connsiteX8" fmla="*/ 1297858 w 3775587"/>
              <a:gd name="connsiteY8" fmla="*/ 1199536 h 1317523"/>
              <a:gd name="connsiteX9" fmla="*/ 1366684 w 3775587"/>
              <a:gd name="connsiteY9" fmla="*/ 1160207 h 1317523"/>
              <a:gd name="connsiteX10" fmla="*/ 1406013 w 3775587"/>
              <a:gd name="connsiteY10" fmla="*/ 1150375 h 1317523"/>
              <a:gd name="connsiteX11" fmla="*/ 1504336 w 3775587"/>
              <a:gd name="connsiteY11" fmla="*/ 1081549 h 1317523"/>
              <a:gd name="connsiteX12" fmla="*/ 1533833 w 3775587"/>
              <a:gd name="connsiteY12" fmla="*/ 1061884 h 1317523"/>
              <a:gd name="connsiteX13" fmla="*/ 1592826 w 3775587"/>
              <a:gd name="connsiteY13" fmla="*/ 1002891 h 1317523"/>
              <a:gd name="connsiteX14" fmla="*/ 1622323 w 3775587"/>
              <a:gd name="connsiteY14" fmla="*/ 973394 h 1317523"/>
              <a:gd name="connsiteX15" fmla="*/ 1651820 w 3775587"/>
              <a:gd name="connsiteY15" fmla="*/ 943897 h 1317523"/>
              <a:gd name="connsiteX16" fmla="*/ 1691149 w 3775587"/>
              <a:gd name="connsiteY16" fmla="*/ 884904 h 1317523"/>
              <a:gd name="connsiteX17" fmla="*/ 1720646 w 3775587"/>
              <a:gd name="connsiteY17" fmla="*/ 865239 h 1317523"/>
              <a:gd name="connsiteX18" fmla="*/ 1789471 w 3775587"/>
              <a:gd name="connsiteY18" fmla="*/ 776749 h 1317523"/>
              <a:gd name="connsiteX19" fmla="*/ 1809136 w 3775587"/>
              <a:gd name="connsiteY19" fmla="*/ 747252 h 1317523"/>
              <a:gd name="connsiteX20" fmla="*/ 1838633 w 3775587"/>
              <a:gd name="connsiteY20" fmla="*/ 717755 h 1317523"/>
              <a:gd name="connsiteX21" fmla="*/ 1877962 w 3775587"/>
              <a:gd name="connsiteY21" fmla="*/ 658762 h 1317523"/>
              <a:gd name="connsiteX22" fmla="*/ 1897626 w 3775587"/>
              <a:gd name="connsiteY22" fmla="*/ 629265 h 1317523"/>
              <a:gd name="connsiteX23" fmla="*/ 1917291 w 3775587"/>
              <a:gd name="connsiteY23" fmla="*/ 599768 h 1317523"/>
              <a:gd name="connsiteX24" fmla="*/ 1936955 w 3775587"/>
              <a:gd name="connsiteY24" fmla="*/ 560439 h 1317523"/>
              <a:gd name="connsiteX25" fmla="*/ 1995949 w 3775587"/>
              <a:gd name="connsiteY25" fmla="*/ 501446 h 1317523"/>
              <a:gd name="connsiteX26" fmla="*/ 2015613 w 3775587"/>
              <a:gd name="connsiteY26" fmla="*/ 471949 h 1317523"/>
              <a:gd name="connsiteX27" fmla="*/ 2104104 w 3775587"/>
              <a:gd name="connsiteY27" fmla="*/ 383459 h 1317523"/>
              <a:gd name="connsiteX28" fmla="*/ 2133600 w 3775587"/>
              <a:gd name="connsiteY28" fmla="*/ 353962 h 1317523"/>
              <a:gd name="connsiteX29" fmla="*/ 2163097 w 3775587"/>
              <a:gd name="connsiteY29" fmla="*/ 324465 h 1317523"/>
              <a:gd name="connsiteX30" fmla="*/ 2212258 w 3775587"/>
              <a:gd name="connsiteY30" fmla="*/ 265471 h 1317523"/>
              <a:gd name="connsiteX31" fmla="*/ 2241755 w 3775587"/>
              <a:gd name="connsiteY31" fmla="*/ 245807 h 1317523"/>
              <a:gd name="connsiteX32" fmla="*/ 2290917 w 3775587"/>
              <a:gd name="connsiteY32" fmla="*/ 196646 h 1317523"/>
              <a:gd name="connsiteX33" fmla="*/ 2310581 w 3775587"/>
              <a:gd name="connsiteY33" fmla="*/ 167149 h 1317523"/>
              <a:gd name="connsiteX34" fmla="*/ 2399071 w 3775587"/>
              <a:gd name="connsiteY34" fmla="*/ 98323 h 1317523"/>
              <a:gd name="connsiteX35" fmla="*/ 2487562 w 3775587"/>
              <a:gd name="connsiteY35" fmla="*/ 58994 h 1317523"/>
              <a:gd name="connsiteX36" fmla="*/ 2517058 w 3775587"/>
              <a:gd name="connsiteY36" fmla="*/ 49162 h 1317523"/>
              <a:gd name="connsiteX37" fmla="*/ 2615381 w 3775587"/>
              <a:gd name="connsiteY37" fmla="*/ 19665 h 1317523"/>
              <a:gd name="connsiteX38" fmla="*/ 2762865 w 3775587"/>
              <a:gd name="connsiteY38" fmla="*/ 0 h 1317523"/>
              <a:gd name="connsiteX39" fmla="*/ 3608439 w 3775587"/>
              <a:gd name="connsiteY39" fmla="*/ 9833 h 1317523"/>
              <a:gd name="connsiteX40" fmla="*/ 3775587 w 3775587"/>
              <a:gd name="connsiteY40" fmla="*/ 19665 h 1317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775587" h="1317523">
                <a:moveTo>
                  <a:pt x="0" y="1317523"/>
                </a:moveTo>
                <a:cubicBezTo>
                  <a:pt x="407362" y="1294892"/>
                  <a:pt x="-81694" y="1317523"/>
                  <a:pt x="639097" y="1317523"/>
                </a:cubicBezTo>
                <a:cubicBezTo>
                  <a:pt x="740750" y="1317523"/>
                  <a:pt x="842297" y="1310968"/>
                  <a:pt x="943897" y="1307691"/>
                </a:cubicBezTo>
                <a:cubicBezTo>
                  <a:pt x="976671" y="1301136"/>
                  <a:pt x="1010512" y="1298595"/>
                  <a:pt x="1042220" y="1288026"/>
                </a:cubicBezTo>
                <a:cubicBezTo>
                  <a:pt x="1141389" y="1254971"/>
                  <a:pt x="987537" y="1305415"/>
                  <a:pt x="1111046" y="1268362"/>
                </a:cubicBezTo>
                <a:cubicBezTo>
                  <a:pt x="1130900" y="1262406"/>
                  <a:pt x="1150375" y="1255252"/>
                  <a:pt x="1170039" y="1248697"/>
                </a:cubicBezTo>
                <a:lnTo>
                  <a:pt x="1199536" y="1238865"/>
                </a:lnTo>
                <a:cubicBezTo>
                  <a:pt x="1209368" y="1235588"/>
                  <a:pt x="1219763" y="1233668"/>
                  <a:pt x="1229033" y="1229033"/>
                </a:cubicBezTo>
                <a:cubicBezTo>
                  <a:pt x="1277632" y="1204733"/>
                  <a:pt x="1254457" y="1214003"/>
                  <a:pt x="1297858" y="1199536"/>
                </a:cubicBezTo>
                <a:cubicBezTo>
                  <a:pt x="1322310" y="1183234"/>
                  <a:pt x="1338168" y="1170900"/>
                  <a:pt x="1366684" y="1160207"/>
                </a:cubicBezTo>
                <a:cubicBezTo>
                  <a:pt x="1379337" y="1155462"/>
                  <a:pt x="1392903" y="1153652"/>
                  <a:pt x="1406013" y="1150375"/>
                </a:cubicBezTo>
                <a:cubicBezTo>
                  <a:pt x="1541612" y="1059976"/>
                  <a:pt x="1402438" y="1154334"/>
                  <a:pt x="1504336" y="1081549"/>
                </a:cubicBezTo>
                <a:cubicBezTo>
                  <a:pt x="1513952" y="1074680"/>
                  <a:pt x="1525001" y="1069735"/>
                  <a:pt x="1533833" y="1061884"/>
                </a:cubicBezTo>
                <a:cubicBezTo>
                  <a:pt x="1554618" y="1043408"/>
                  <a:pt x="1573162" y="1022555"/>
                  <a:pt x="1592826" y="1002891"/>
                </a:cubicBezTo>
                <a:lnTo>
                  <a:pt x="1622323" y="973394"/>
                </a:lnTo>
                <a:cubicBezTo>
                  <a:pt x="1632155" y="963562"/>
                  <a:pt x="1644107" y="955467"/>
                  <a:pt x="1651820" y="943897"/>
                </a:cubicBezTo>
                <a:cubicBezTo>
                  <a:pt x="1664930" y="924233"/>
                  <a:pt x="1671485" y="898014"/>
                  <a:pt x="1691149" y="884904"/>
                </a:cubicBezTo>
                <a:lnTo>
                  <a:pt x="1720646" y="865239"/>
                </a:lnTo>
                <a:cubicBezTo>
                  <a:pt x="1820047" y="716139"/>
                  <a:pt x="1712459" y="869165"/>
                  <a:pt x="1789471" y="776749"/>
                </a:cubicBezTo>
                <a:cubicBezTo>
                  <a:pt x="1797036" y="767671"/>
                  <a:pt x="1801571" y="756330"/>
                  <a:pt x="1809136" y="747252"/>
                </a:cubicBezTo>
                <a:cubicBezTo>
                  <a:pt x="1818038" y="736570"/>
                  <a:pt x="1830096" y="728731"/>
                  <a:pt x="1838633" y="717755"/>
                </a:cubicBezTo>
                <a:cubicBezTo>
                  <a:pt x="1853143" y="699100"/>
                  <a:pt x="1864852" y="678426"/>
                  <a:pt x="1877962" y="658762"/>
                </a:cubicBezTo>
                <a:lnTo>
                  <a:pt x="1897626" y="629265"/>
                </a:lnTo>
                <a:cubicBezTo>
                  <a:pt x="1904181" y="619433"/>
                  <a:pt x="1912006" y="610338"/>
                  <a:pt x="1917291" y="599768"/>
                </a:cubicBezTo>
                <a:cubicBezTo>
                  <a:pt x="1923846" y="586658"/>
                  <a:pt x="1927799" y="571884"/>
                  <a:pt x="1936955" y="560439"/>
                </a:cubicBezTo>
                <a:cubicBezTo>
                  <a:pt x="1954328" y="538723"/>
                  <a:pt x="1980523" y="524585"/>
                  <a:pt x="1995949" y="501446"/>
                </a:cubicBezTo>
                <a:cubicBezTo>
                  <a:pt x="2002504" y="491614"/>
                  <a:pt x="2007762" y="480781"/>
                  <a:pt x="2015613" y="471949"/>
                </a:cubicBezTo>
                <a:cubicBezTo>
                  <a:pt x="2015640" y="471919"/>
                  <a:pt x="2089341" y="398222"/>
                  <a:pt x="2104104" y="383459"/>
                </a:cubicBezTo>
                <a:lnTo>
                  <a:pt x="2133600" y="353962"/>
                </a:lnTo>
                <a:cubicBezTo>
                  <a:pt x="2143432" y="344130"/>
                  <a:pt x="2155384" y="336035"/>
                  <a:pt x="2163097" y="324465"/>
                </a:cubicBezTo>
                <a:cubicBezTo>
                  <a:pt x="2182431" y="295464"/>
                  <a:pt x="2183871" y="289127"/>
                  <a:pt x="2212258" y="265471"/>
                </a:cubicBezTo>
                <a:cubicBezTo>
                  <a:pt x="2221336" y="257906"/>
                  <a:pt x="2231923" y="252362"/>
                  <a:pt x="2241755" y="245807"/>
                </a:cubicBezTo>
                <a:cubicBezTo>
                  <a:pt x="2294198" y="167144"/>
                  <a:pt x="2225365" y="262198"/>
                  <a:pt x="2290917" y="196646"/>
                </a:cubicBezTo>
                <a:cubicBezTo>
                  <a:pt x="2299273" y="188290"/>
                  <a:pt x="2303016" y="176227"/>
                  <a:pt x="2310581" y="167149"/>
                </a:cubicBezTo>
                <a:cubicBezTo>
                  <a:pt x="2339460" y="132494"/>
                  <a:pt x="2357963" y="125728"/>
                  <a:pt x="2399071" y="98323"/>
                </a:cubicBezTo>
                <a:cubicBezTo>
                  <a:pt x="2445812" y="67162"/>
                  <a:pt x="2417363" y="82394"/>
                  <a:pt x="2487562" y="58994"/>
                </a:cubicBezTo>
                <a:lnTo>
                  <a:pt x="2517058" y="49162"/>
                </a:lnTo>
                <a:cubicBezTo>
                  <a:pt x="2567793" y="15338"/>
                  <a:pt x="2531022" y="33724"/>
                  <a:pt x="2615381" y="19665"/>
                </a:cubicBezTo>
                <a:cubicBezTo>
                  <a:pt x="2737577" y="-700"/>
                  <a:pt x="2567623" y="19526"/>
                  <a:pt x="2762865" y="0"/>
                </a:cubicBezTo>
                <a:lnTo>
                  <a:pt x="3608439" y="9833"/>
                </a:lnTo>
                <a:cubicBezTo>
                  <a:pt x="3664241" y="10917"/>
                  <a:pt x="3775587" y="19665"/>
                  <a:pt x="3775587" y="19665"/>
                </a:cubicBezTo>
              </a:path>
            </a:pathLst>
          </a:custGeom>
          <a:noFill/>
          <a:ln w="28575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6638547" y="4256085"/>
            <a:ext cx="1292300" cy="5641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 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20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552919" y="4272174"/>
            <a:ext cx="1273457" cy="5641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 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20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15013" y="3642052"/>
            <a:ext cx="5693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0.5</a:t>
            </a:r>
          </a:p>
        </p:txBody>
      </p:sp>
    </p:spTree>
    <p:extLst>
      <p:ext uri="{BB962C8B-B14F-4D97-AF65-F5344CB8AC3E}">
        <p14:creationId xmlns:p14="http://schemas.microsoft.com/office/powerpoint/2010/main" val="1253662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1" grpId="0"/>
      <p:bldP spid="3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 is a linear classifier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492956"/>
                <a:ext cx="10515600" cy="4351338"/>
              </a:xfrm>
            </p:spPr>
            <p:txBody>
              <a:bodyPr/>
              <a:lstStyle/>
              <a:p>
                <a:r>
                  <a:rPr lang="en-US" dirty="0" smtClean="0"/>
                  <a:t>We have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1+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acc>
                              <m:accPr>
                                <m:chr m:val="⃗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acc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  <m:acc>
                              <m:accPr>
                                <m:chr m:val="⃗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</m:sup>
                        </m:sSup>
                      </m:den>
                    </m:f>
                  </m:oMath>
                </a14:m>
                <a:r>
                  <a:rPr lang="en-US" dirty="0" smtClean="0"/>
                  <a:t>, which is non-linear in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i="1" dirty="0" smtClean="0"/>
              </a:p>
              <a:p>
                <a:r>
                  <a:rPr lang="en-US" dirty="0" smtClean="0"/>
                  <a:t>But the boundary between classes is given by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1+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acc>
                              <m:accPr>
                                <m:chr m:val="⃗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acc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  <m:acc>
                              <m:accPr>
                                <m:chr m:val="⃗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 smtClean="0"/>
              </a:p>
              <a:p>
                <a:r>
                  <a:rPr lang="en-US" dirty="0" smtClean="0"/>
                  <a:t>This leads to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 smtClean="0"/>
                  <a:t> for the boundary, which is linear in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492956"/>
                <a:ext cx="10515600" cy="4351338"/>
              </a:xfrm>
              <a:blipFill>
                <a:blip r:embed="rId2"/>
                <a:stretch>
                  <a:fillRect l="-754" t="-4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/>
          <p:cNvGrpSpPr/>
          <p:nvPr/>
        </p:nvGrpSpPr>
        <p:grpSpPr>
          <a:xfrm>
            <a:off x="1511413" y="3482511"/>
            <a:ext cx="4142161" cy="3191882"/>
            <a:chOff x="1511413" y="3482511"/>
            <a:chExt cx="4142161" cy="319188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9759" y="3482511"/>
              <a:ext cx="3763815" cy="3031313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2946269" y="6335839"/>
              <a:ext cx="143443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Blood pressure</a:t>
              </a:r>
              <a:endParaRPr 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 rot="16200000">
              <a:off x="1053659" y="4486147"/>
              <a:ext cx="125406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Temperature</a:t>
              </a:r>
              <a:endParaRPr 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2582325" y="3667866"/>
              <a:ext cx="970369" cy="628969"/>
              <a:chOff x="4563624" y="3514062"/>
              <a:chExt cx="970369" cy="628969"/>
            </a:xfrm>
          </p:grpSpPr>
          <p:sp>
            <p:nvSpPr>
              <p:cNvPr id="7" name="Oval 6"/>
              <p:cNvSpPr/>
              <p:nvPr/>
            </p:nvSpPr>
            <p:spPr>
              <a:xfrm>
                <a:off x="4565932" y="3597154"/>
                <a:ext cx="144000" cy="14400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4563624" y="3898200"/>
                <a:ext cx="144000" cy="144000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4712358" y="3514062"/>
                <a:ext cx="55015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Sick</a:t>
                </a:r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4698508" y="3804477"/>
                <a:ext cx="83548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Healthy</a:t>
                </a:r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20" name="Straight Arrow Connector 19"/>
            <p:cNvCxnSpPr/>
            <p:nvPr/>
          </p:nvCxnSpPr>
          <p:spPr>
            <a:xfrm flipV="1">
              <a:off x="2946269" y="4868794"/>
              <a:ext cx="476685" cy="945726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2176266" y="5819313"/>
                  <a:ext cx="1246688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acc>
                      <m:r>
                        <a:rPr lang="en-US" sz="2000" i="1">
                          <a:latin typeface="Cambria Math" panose="02040503050406030204" pitchFamily="18" charset="0"/>
                        </a:rPr>
                        <m:t>⋅</m:t>
                      </m:r>
                      <m:acc>
                        <m:accPr>
                          <m:chr m:val="⃗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sz="20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a14:m>
                  <a:r>
                    <a:rPr lang="en-US" sz="2000" dirty="0"/>
                    <a:t> </a:t>
                  </a:r>
                  <a:endPara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76266" y="5819313"/>
                  <a:ext cx="1246688" cy="400110"/>
                </a:xfrm>
                <a:prstGeom prst="rect">
                  <a:avLst/>
                </a:prstGeom>
                <a:blipFill>
                  <a:blip r:embed="rId4"/>
                  <a:stretch>
                    <a:fillRect t="-184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461794" y="3606823"/>
                <a:ext cx="5026889" cy="24832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</m:acc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⋅</m:t>
                    </m:r>
                    <m:acc>
                      <m:accPr>
                        <m:chr m:val="⃗"/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000" dirty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defines the plane </a:t>
                </a:r>
                <a:b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+…+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𝑑</m:t>
                        </m:r>
                      </m:sub>
                    </m:sSub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𝑑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endPara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𝑑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=2</m:t>
                    </m:r>
                  </m:oMath>
                </a14:m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marL="800100" lvl="1" indent="-342900">
                  <a:buSzPct val="70000"/>
                  <a:buFont typeface="Courier New" panose="02070309020205020404" pitchFamily="49" charset="0"/>
                  <a:buChar char="o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or</a:t>
                </a:r>
              </a:p>
              <a:p>
                <a:pPr marL="800100" lvl="1" indent="-342900">
                  <a:buSzPct val="70000"/>
                  <a:buFont typeface="Courier New" panose="02070309020205020404" pitchFamily="49" charset="0"/>
                  <a:buChar char="o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</m:den>
                        </m:f>
                      </m:e>
                    </m:d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0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endPara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800100" lvl="1" indent="-342900">
                  <a:buSzPct val="70000"/>
                  <a:buFont typeface="Courier New" panose="02070309020205020404" pitchFamily="49" charset="0"/>
                  <a:buChar char="o"/>
                </a:pP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 equation of a straight line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1794" y="3606823"/>
                <a:ext cx="5026889" cy="2483244"/>
              </a:xfrm>
              <a:prstGeom prst="rect">
                <a:avLst/>
              </a:prstGeom>
              <a:blipFill>
                <a:blip r:embed="rId5"/>
                <a:stretch>
                  <a:fillRect l="-1091" t="-2703" b="-36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2473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2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weights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7" b="9223"/>
          <a:stretch/>
        </p:blipFill>
        <p:spPr>
          <a:xfrm>
            <a:off x="7383178" y="1749163"/>
            <a:ext cx="4505052" cy="3813129"/>
          </a:xfrm>
        </p:spPr>
      </p:pic>
      <p:sp>
        <p:nvSpPr>
          <p:cNvPr id="5" name="TextBox 4"/>
          <p:cNvSpPr txBox="1"/>
          <p:nvPr/>
        </p:nvSpPr>
        <p:spPr>
          <a:xfrm>
            <a:off x="8332409" y="2270452"/>
            <a:ext cx="731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Sick</a:t>
            </a:r>
            <a:endParaRPr lang="en-US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156857" y="4730634"/>
            <a:ext cx="11471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Healthy</a:t>
            </a:r>
            <a:endParaRPr lang="en-US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9063699" y="3368780"/>
            <a:ext cx="404766" cy="514962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739625" y="5482755"/>
                <a:ext cx="17921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(test score)</a:t>
                </a:r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9625" y="5482755"/>
                <a:ext cx="1792157" cy="461665"/>
              </a:xfrm>
              <a:prstGeom prst="rect">
                <a:avLst/>
              </a:prstGeom>
              <a:blipFill>
                <a:blip r:embed="rId3"/>
                <a:stretch>
                  <a:fillRect t="-10526" r="-4422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417682" y="2931458"/>
                <a:ext cx="102577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7682" y="2931458"/>
                <a:ext cx="1025773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83161" y="1776640"/>
                <a:ext cx="6568838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weights tell us which features are important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larger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the more important the contribution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to the sum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⋅</m:t>
                    </m:r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acc>
                  </m:oMath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sign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determines whether increasing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increases/decreases the probability to belong to class </a:t>
                </a:r>
                <a:r>
                  <a:rPr lang="en-US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Important in </a:t>
                </a:r>
                <a:r>
                  <a:rPr lang="en-US" sz="24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epidemioplogy</a:t>
                </a:r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161" y="1776640"/>
                <a:ext cx="6568838" cy="3785652"/>
              </a:xfrm>
              <a:prstGeom prst="rect">
                <a:avLst/>
              </a:prstGeom>
              <a:blipFill>
                <a:blip r:embed="rId5"/>
                <a:stretch>
                  <a:fillRect l="-1300" t="-1288" b="-27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3957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equivalent representation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28367" y="1860648"/>
                <a:ext cx="10515600" cy="3901053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If the </a:t>
                </a:r>
                <a:r>
                  <a:rPr lang="en-US" dirty="0" smtClean="0">
                    <a:solidFill>
                      <a:srgbClr val="3333CC"/>
                    </a:solidFill>
                  </a:rPr>
                  <a:t>probability</a:t>
                </a:r>
                <a:r>
                  <a:rPr lang="en-US" dirty="0" smtClean="0"/>
                  <a:t> of belonging to class </a:t>
                </a:r>
                <a:r>
                  <a:rPr lang="en-US" b="1" dirty="0" smtClean="0"/>
                  <a:t>A</a:t>
                </a:r>
                <a:r>
                  <a:rPr lang="en-US" dirty="0" smtClean="0"/>
                  <a:t> is </a:t>
                </a:r>
                <a:r>
                  <a:rPr lang="en-US" dirty="0" smtClean="0">
                    <a:solidFill>
                      <a:srgbClr val="3333CC"/>
                    </a:solidFill>
                  </a:rPr>
                  <a:t>logistic</a:t>
                </a:r>
                <a:r>
                  <a:rPr lang="en-US" dirty="0" smtClean="0"/>
                  <a:t>, then the </a:t>
                </a:r>
                <a:r>
                  <a:rPr lang="en-US" dirty="0" smtClean="0">
                    <a:solidFill>
                      <a:srgbClr val="3333CC"/>
                    </a:solidFill>
                  </a:rPr>
                  <a:t>log-odds</a:t>
                </a:r>
                <a:r>
                  <a:rPr lang="en-US" dirty="0" smtClean="0"/>
                  <a:t> of belonging to class </a:t>
                </a:r>
                <a:r>
                  <a:rPr lang="en-US" b="1" dirty="0" smtClean="0"/>
                  <a:t>A</a:t>
                </a:r>
                <a:r>
                  <a:rPr lang="en-US" dirty="0" smtClean="0"/>
                  <a:t> is a </a:t>
                </a:r>
                <a:r>
                  <a:rPr lang="en-US" dirty="0" smtClean="0">
                    <a:solidFill>
                      <a:srgbClr val="3333CC"/>
                    </a:solidFill>
                  </a:rPr>
                  <a:t>linear</a:t>
                </a:r>
                <a:r>
                  <a:rPr lang="en-US" dirty="0" smtClean="0"/>
                  <a:t> function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i="1" dirty="0" smtClean="0"/>
              </a:p>
              <a:p>
                <a:endParaRPr lang="en-US" i="1" dirty="0" smtClean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den>
                            </m:f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endParaRPr lang="en-US" dirty="0" smtClean="0"/>
              </a:p>
              <a:p>
                <a:endParaRPr lang="en-US" i="1" dirty="0"/>
              </a:p>
              <a:p>
                <a:r>
                  <a:rPr lang="en-US" dirty="0" smtClean="0"/>
                  <a:t>Reminder: if the probability of an event is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 smtClean="0"/>
                  <a:t>, the odds are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m:rPr>
                        <m:lit/>
                      </m:rPr>
                      <a:rPr lang="en-US" b="0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(1−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Interpretation: increasing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/>
                  <a:t> by one unit, increases the log-odds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8367" y="1860648"/>
                <a:ext cx="10515600" cy="3901053"/>
              </a:xfrm>
              <a:blipFill>
                <a:blip r:embed="rId2"/>
                <a:stretch>
                  <a:fillRect l="-812" t="-21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617255" y="3226384"/>
            <a:ext cx="21691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log is in base </a:t>
            </a:r>
            <a:r>
              <a:rPr lang="en-US" sz="20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3649011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8886" y="1402996"/>
                <a:ext cx="5005607" cy="5320936"/>
              </a:xfrm>
            </p:spPr>
            <p:txBody>
              <a:bodyPr>
                <a:normAutofit fontScale="77500" lnSpcReduction="20000"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den>
                            </m:f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𝑤𝑥</m:t>
                        </m:r>
                      </m:e>
                    </m:func>
                  </m:oMath>
                </a14:m>
                <a:endParaRPr lang="en-US" i="1" dirty="0" smtClean="0"/>
              </a:p>
              <a:p>
                <a:endParaRPr lang="en-US" i="1" dirty="0" smtClean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𝑤𝑥</m:t>
                        </m:r>
                      </m:sup>
                    </m:sSup>
                  </m:oMath>
                </a14:m>
                <a:endParaRPr lang="en-US" i="1" dirty="0" smtClean="0"/>
              </a:p>
              <a:p>
                <a:endParaRPr lang="en-US" i="1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𝑤𝑥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𝑤𝑥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𝑤𝑥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dirty="0" smtClean="0"/>
              </a:p>
              <a:p>
                <a:endParaRPr lang="en-US" i="1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𝑤𝑥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𝑤𝑥</m:t>
                        </m:r>
                      </m:sup>
                    </m:sSup>
                  </m:oMath>
                </a14:m>
                <a:endParaRPr lang="en-US" i="1" dirty="0" smtClean="0"/>
              </a:p>
              <a:p>
                <a:endParaRPr lang="en-US" i="1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𝑤𝑥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𝑤𝑥</m:t>
                        </m:r>
                      </m:sup>
                    </m:sSup>
                  </m:oMath>
                </a14:m>
                <a:endParaRPr lang="en-US" i="1" dirty="0" smtClean="0"/>
              </a:p>
              <a:p>
                <a:endParaRPr lang="en-US" i="1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𝑤𝑥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𝑤𝑥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𝑤𝑥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𝑤𝑥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𝑤𝑥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𝑤𝑥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𝑤𝑥</m:t>
                            </m:r>
                          </m:sup>
                        </m:sSup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𝑤𝑥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𝑤𝑥</m:t>
                            </m:r>
                          </m:sup>
                        </m:sSup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𝑤𝑥</m:t>
                                </m:r>
                              </m:sup>
                            </m:sSup>
                          </m:e>
                        </m:d>
                      </m:den>
                    </m:f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𝑤𝑥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logistic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𝑤𝑥</m:t>
                            </m:r>
                          </m:e>
                        </m:d>
                      </m:e>
                    </m:func>
                  </m:oMath>
                </a14:m>
                <a:endParaRPr lang="en-US" dirty="0" smtClean="0"/>
              </a:p>
              <a:p>
                <a:endParaRPr lang="en-US" b="0" i="1" dirty="0" smtClean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8886" y="1402996"/>
                <a:ext cx="5005607" cy="5320936"/>
              </a:xfrm>
              <a:blipFill>
                <a:blip r:embed="rId2"/>
                <a:stretch>
                  <a:fillRect l="-8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746" y="3015325"/>
            <a:ext cx="5482772" cy="32896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591313" y="3586987"/>
            <a:ext cx="15440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log-odds</a:t>
            </a:r>
          </a:p>
        </p:txBody>
      </p:sp>
      <p:sp>
        <p:nvSpPr>
          <p:cNvPr id="8" name="Rectangle 7"/>
          <p:cNvSpPr/>
          <p:nvPr/>
        </p:nvSpPr>
        <p:spPr>
          <a:xfrm>
            <a:off x="6020969" y="1749207"/>
            <a:ext cx="54735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odds can be any positive value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log-odds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take any real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value</a:t>
            </a:r>
          </a:p>
        </p:txBody>
      </p:sp>
    </p:spTree>
    <p:extLst>
      <p:ext uri="{BB962C8B-B14F-4D97-AF65-F5344CB8AC3E}">
        <p14:creationId xmlns:p14="http://schemas.microsoft.com/office/powerpoint/2010/main" val="2591344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learn the weights?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058" y="2050413"/>
            <a:ext cx="10215881" cy="2419987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We need to define a good fit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We need a method to find the best fit weights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345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Define the fit of the model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62896"/>
                <a:ext cx="10515600" cy="4085619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The fit of the model (=weights) is measured as the </a:t>
                </a:r>
                <a:r>
                  <a:rPr lang="en-US" dirty="0" smtClean="0">
                    <a:solidFill>
                      <a:srgbClr val="3333CC"/>
                    </a:solidFill>
                  </a:rPr>
                  <a:t>likelihood</a:t>
                </a:r>
                <a:r>
                  <a:rPr lang="en-US" dirty="0" smtClean="0"/>
                  <a:t> of observing the data points given the model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We </a:t>
                </a:r>
                <a:r>
                  <a:rPr lang="en-US" dirty="0"/>
                  <a:t>have data </a:t>
                </a:r>
                <a:r>
                  <a:rPr lang="en-US" dirty="0" smtClean="0"/>
                  <a:t>points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</m:oMath>
                </a14:m>
                <a:r>
                  <a:rPr lang="en-US" dirty="0" smtClean="0"/>
                  <a:t>, </a:t>
                </a:r>
                <a:r>
                  <a:rPr lang="en-US" dirty="0"/>
                  <a:t>and </a:t>
                </a:r>
                <a:r>
                  <a:rPr lang="en-US" dirty="0" smtClean="0"/>
                  <a:t>labels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The likelihood is the probability to observe the training set labels, given the data points and the weights: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acc>
                      </m:e>
                    </m:d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62896"/>
                <a:ext cx="10515600" cy="4085619"/>
              </a:xfrm>
              <a:blipFill>
                <a:blip r:embed="rId2"/>
                <a:stretch>
                  <a:fillRect l="-754" t="-2090" r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3292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learn the weights?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44677" y="1880316"/>
                <a:ext cx="9682317" cy="3960046"/>
              </a:xfrm>
            </p:spPr>
            <p:txBody>
              <a:bodyPr/>
              <a:lstStyle/>
              <a:p>
                <a:r>
                  <a:rPr lang="en-US" dirty="0" smtClean="0"/>
                  <a:t>The likelihood is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acc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;</m:t>
                        </m:r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acc>
                      </m:e>
                    </m:d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We will look for the weights that give the highest likelihood</a:t>
                </a:r>
              </a:p>
              <a:p>
                <a:endParaRPr lang="en-US" dirty="0"/>
              </a:p>
              <a:p>
                <a:r>
                  <a:rPr lang="en-US" dirty="0" smtClean="0"/>
                  <a:t>Called </a:t>
                </a:r>
                <a:r>
                  <a:rPr lang="en-US" dirty="0" smtClean="0">
                    <a:solidFill>
                      <a:srgbClr val="3333CC"/>
                    </a:solidFill>
                  </a:rPr>
                  <a:t>maximum likelihood estimation</a:t>
                </a:r>
                <a:endParaRPr lang="en-US" dirty="0">
                  <a:solidFill>
                    <a:srgbClr val="3333CC"/>
                  </a:solidFill>
                </a:endParaRPr>
              </a:p>
              <a:p>
                <a:endParaRPr lang="en-US" dirty="0"/>
              </a:p>
              <a:p>
                <a:r>
                  <a:rPr lang="en-US" dirty="0"/>
                  <a:t>How </a:t>
                </a:r>
                <a:r>
                  <a:rPr lang="en-US" dirty="0" smtClean="0"/>
                  <a:t>to compute the likelihood?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44677" y="1880316"/>
                <a:ext cx="9682317" cy="3960046"/>
              </a:xfrm>
              <a:blipFill>
                <a:blip r:embed="rId2"/>
                <a:stretch>
                  <a:fillRect l="-818" t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3263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compute the likelihood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80820" y="1823372"/>
                <a:ext cx="10392698" cy="4066151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The likelihood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acc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;</m:t>
                        </m:r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acc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 smtClean="0"/>
                  <a:t>We write the likelihood as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acc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acc>
                      </m:e>
                    </m:d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acc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⋯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acc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;</m:t>
                        </m:r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acc>
                      </m:e>
                    </m:d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The probability of observing the label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/>
                  <a:t> given data 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/>
                  <a:t> and the weights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acc>
                  </m:oMath>
                </a14:m>
                <a:endParaRPr lang="en-US" i="1" dirty="0" smtClean="0"/>
              </a:p>
              <a:p>
                <a:endParaRPr lang="en-US" dirty="0" smtClean="0"/>
              </a:p>
              <a:p>
                <a:r>
                  <a:rPr lang="en-US" dirty="0"/>
                  <a:t>E</a:t>
                </a:r>
                <a:r>
                  <a:rPr lang="en-US" dirty="0" smtClean="0"/>
                  <a:t>ncode </a:t>
                </a:r>
                <a:r>
                  <a:rPr lang="en-US" dirty="0"/>
                  <a:t>class </a:t>
                </a:r>
                <a:r>
                  <a:rPr lang="en-US" b="1" dirty="0"/>
                  <a:t>A</a:t>
                </a:r>
                <a:r>
                  <a:rPr lang="en-US" dirty="0"/>
                  <a:t> points as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 and class </a:t>
                </a:r>
                <a:r>
                  <a:rPr lang="en-US" b="1" dirty="0"/>
                  <a:t>B</a:t>
                </a:r>
                <a:r>
                  <a:rPr lang="en-US" dirty="0"/>
                  <a:t> points as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  <a:p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acc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Class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b="1" i="0" smtClean="0">
                            <a:latin typeface="Cambria Math" panose="02040503050406030204" pitchFamily="18" charset="0"/>
                          </a:rPr>
                          <m:t>A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logistic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ac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</m:d>
                  </m:oMath>
                </a14:m>
                <a:endParaRPr lang="en-US" dirty="0" smtClean="0"/>
              </a:p>
              <a:p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Class</m:t>
                            </m:r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b="1" i="0" smtClean="0">
                                <a:latin typeface="Cambria Math" panose="02040503050406030204" pitchFamily="18" charset="0"/>
                              </a:rPr>
                              <m:t>A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  <m:acc>
                              <m:accPr>
                                <m:chr m:val="⃗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=1−</m:t>
                    </m:r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</a:rPr>
                      <m:t>logi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s</m:t>
                    </m:r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ic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acc>
                        <m:r>
                          <a:rPr lang="en-US" i="1">
                            <a:latin typeface="Cambria Math" panose="02040503050406030204" pitchFamily="18" charset="0"/>
                          </a:rPr>
                          <m:t>⋅</m:t>
                        </m:r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</m:d>
                  </m:oMath>
                </a14:m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80820" y="1823372"/>
                <a:ext cx="10392698" cy="4066151"/>
              </a:xfrm>
              <a:blipFill>
                <a:blip r:embed="rId2"/>
                <a:stretch>
                  <a:fillRect l="-762" t="-2999" b="-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0973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find the maximum likelihood solution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We have a likelihood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acc>
                      </m:e>
                    </m:d>
                  </m:oMath>
                </a14:m>
                <a:endParaRPr lang="en-US" dirty="0" smtClean="0"/>
              </a:p>
              <a:p>
                <a:r>
                  <a:rPr lang="en-US" dirty="0" smtClean="0"/>
                  <a:t>We need to find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acc>
                  </m:oMath>
                </a14:m>
                <a:r>
                  <a:rPr lang="en-US" dirty="0" smtClean="0"/>
                  <a:t> such that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acc>
                      </m:e>
                    </m:d>
                  </m:oMath>
                </a14:m>
                <a:r>
                  <a:rPr lang="en-US" dirty="0" smtClean="0"/>
                  <a:t> is maximal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Usually, we would solve the equation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𝑑𝐿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acc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acc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 smtClean="0"/>
                  <a:t> to find the optimal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acc>
                  </m:oMath>
                </a14:m>
                <a:endParaRPr lang="en-US" dirty="0"/>
              </a:p>
              <a:p>
                <a:r>
                  <a:rPr lang="en-US" dirty="0" smtClean="0"/>
                  <a:t>However, there is no direct solution to the equation and we have to use a numerical approximation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1369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Optimization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497419"/>
                <a:ext cx="10515600" cy="4920798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In many machine learning methods, we have a function to optimize</a:t>
                </a:r>
              </a:p>
              <a:p>
                <a:pPr lvl="1"/>
                <a:r>
                  <a:rPr lang="en-US" dirty="0" smtClean="0"/>
                  <a:t>The likelihood to maximize</a:t>
                </a:r>
              </a:p>
              <a:p>
                <a:pPr lvl="1"/>
                <a:r>
                  <a:rPr lang="en-US" dirty="0" smtClean="0"/>
                  <a:t>The MSE to minimize</a:t>
                </a:r>
              </a:p>
              <a:p>
                <a:r>
                  <a:rPr lang="en-US" dirty="0" smtClean="0"/>
                  <a:t>The function to optimize is called the </a:t>
                </a:r>
                <a:r>
                  <a:rPr lang="en-US" dirty="0" smtClean="0">
                    <a:solidFill>
                      <a:srgbClr val="3333CC"/>
                    </a:solidFill>
                  </a:rPr>
                  <a:t>objective function</a:t>
                </a:r>
              </a:p>
              <a:p>
                <a:pPr lvl="1"/>
                <a:r>
                  <a:rPr lang="en-US" dirty="0" smtClean="0"/>
                  <a:t>Or the </a:t>
                </a:r>
                <a:r>
                  <a:rPr lang="en-US" dirty="0" smtClean="0">
                    <a:solidFill>
                      <a:srgbClr val="3333CC"/>
                    </a:solidFill>
                  </a:rPr>
                  <a:t>loss function</a:t>
                </a:r>
                <a:r>
                  <a:rPr lang="en-US" dirty="0" smtClean="0"/>
                  <a:t>, in case we need to minimize it</a:t>
                </a:r>
              </a:p>
              <a:p>
                <a:pPr lvl="1"/>
                <a:r>
                  <a:rPr lang="en-US" dirty="0" smtClean="0"/>
                  <a:t>Usually we write it as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acc>
                      </m:e>
                    </m:d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How to find where the minimum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⃗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acc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is?</a:t>
                </a:r>
              </a:p>
              <a:p>
                <a:endParaRPr lang="en-US" dirty="0"/>
              </a:p>
              <a:p>
                <a:r>
                  <a:rPr lang="en-US" dirty="0" smtClean="0"/>
                  <a:t>For simplicity, we explain first the 1D case</a:t>
                </a:r>
                <a:endParaRPr lang="en-US" dirty="0"/>
              </a:p>
              <a:p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497419"/>
                <a:ext cx="10515600" cy="4920798"/>
              </a:xfrm>
              <a:blipFill>
                <a:blip r:embed="rId2"/>
                <a:stretch>
                  <a:fillRect l="-754" t="-17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>
          <a:xfrm flipV="1">
            <a:off x="7876745" y="3451122"/>
            <a:ext cx="0" cy="221225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7876745" y="5663380"/>
            <a:ext cx="347705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995248" y="3177954"/>
                <a:ext cx="87780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𝐽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𝑤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5248" y="3177954"/>
                <a:ext cx="877804" cy="461665"/>
              </a:xfrm>
              <a:prstGeom prst="rect">
                <a:avLst/>
              </a:prstGeom>
              <a:blipFill>
                <a:blip r:embed="rId3"/>
                <a:stretch>
                  <a:fillRect r="-694"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1409311" y="5355798"/>
                <a:ext cx="54944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𝑤</m:t>
                      </m:r>
                    </m:oMath>
                  </m:oMathPara>
                </a14:m>
                <a:endPara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09311" y="5355798"/>
                <a:ext cx="549446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/>
          <p:nvPr/>
        </p:nvCxnSpPr>
        <p:spPr>
          <a:xfrm flipV="1">
            <a:off x="9173497" y="5706947"/>
            <a:ext cx="237596" cy="409488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995248" y="6103137"/>
            <a:ext cx="1933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minimum</a:t>
            </a:r>
          </a:p>
        </p:txBody>
      </p:sp>
      <p:sp>
        <p:nvSpPr>
          <p:cNvPr id="16" name="Arc 15"/>
          <p:cNvSpPr/>
          <p:nvPr/>
        </p:nvSpPr>
        <p:spPr>
          <a:xfrm rot="5592338">
            <a:off x="7647316" y="2421120"/>
            <a:ext cx="3745585" cy="2624625"/>
          </a:xfrm>
          <a:prstGeom prst="arc">
            <a:avLst>
              <a:gd name="adj1" fmla="val 16556981"/>
              <a:gd name="adj2" fmla="val 3519287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044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idea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37858"/>
                <a:ext cx="10515600" cy="4446632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How to find the minimum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?</a:t>
                </a:r>
                <a:endParaRPr lang="en-US" dirty="0"/>
              </a:p>
              <a:p>
                <a:endParaRPr lang="en-US" dirty="0" smtClean="0">
                  <a:solidFill>
                    <a:srgbClr val="3333CC"/>
                  </a:solidFill>
                </a:endParaRPr>
              </a:p>
              <a:p>
                <a:r>
                  <a:rPr lang="en-US" dirty="0" smtClean="0">
                    <a:solidFill>
                      <a:srgbClr val="3333CC"/>
                    </a:solidFill>
                  </a:rPr>
                  <a:t>Rough idea</a:t>
                </a:r>
                <a:r>
                  <a:rPr lang="en-US" dirty="0" smtClean="0"/>
                  <a:t>:</a:t>
                </a:r>
              </a:p>
              <a:p>
                <a:r>
                  <a:rPr lang="en-US" dirty="0" smtClean="0"/>
                  <a:t>Start at a random weight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baseline="-25000" dirty="0" smtClean="0"/>
              </a:p>
              <a:p>
                <a:r>
                  <a:rPr lang="en-US" dirty="0" smtClean="0"/>
                  <a:t>Move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 smtClean="0"/>
                  <a:t> in the direction that will minimize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Repeat </a:t>
                </a:r>
                <a:r>
                  <a:rPr lang="en-US" dirty="0" smtClean="0">
                    <a:solidFill>
                      <a:srgbClr val="3333CC"/>
                    </a:solidFill>
                  </a:rPr>
                  <a:t>iteratively</a:t>
                </a:r>
                <a:r>
                  <a:rPr lang="en-US" dirty="0" smtClean="0"/>
                  <a:t> until reaching the minimum</a:t>
                </a:r>
              </a:p>
              <a:p>
                <a:endParaRPr lang="en-US" dirty="0"/>
              </a:p>
              <a:p>
                <a:r>
                  <a:rPr lang="en-US" dirty="0" smtClean="0"/>
                  <a:t>But how do we know the right direction </a:t>
                </a:r>
                <a:br>
                  <a:rPr lang="en-US" dirty="0" smtClean="0"/>
                </a:br>
                <a:r>
                  <a:rPr lang="en-US" dirty="0" smtClean="0"/>
                  <a:t>to move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 smtClean="0"/>
                  <a:t>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37858"/>
                <a:ext cx="10515600" cy="4446632"/>
              </a:xfrm>
              <a:blipFill>
                <a:blip r:embed="rId2"/>
                <a:stretch>
                  <a:fillRect l="-754" t="-1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Arc 9"/>
          <p:cNvSpPr/>
          <p:nvPr/>
        </p:nvSpPr>
        <p:spPr>
          <a:xfrm rot="5592338">
            <a:off x="7567035" y="1841017"/>
            <a:ext cx="3745585" cy="2624625"/>
          </a:xfrm>
          <a:prstGeom prst="arc">
            <a:avLst>
              <a:gd name="adj1" fmla="val 16556981"/>
              <a:gd name="adj2" fmla="val 3519287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10317374" y="4116421"/>
            <a:ext cx="180000" cy="1800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10435045" y="4322726"/>
            <a:ext cx="0" cy="760551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9936059" y="4198257"/>
            <a:ext cx="307092" cy="0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9936059" y="4595727"/>
            <a:ext cx="180000" cy="1800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9600486" y="4707800"/>
            <a:ext cx="283143" cy="0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9600486" y="4788433"/>
            <a:ext cx="180000" cy="1800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/>
          <p:cNvCxnSpPr/>
          <p:nvPr/>
        </p:nvCxnSpPr>
        <p:spPr>
          <a:xfrm flipH="1">
            <a:off x="9350478" y="4747805"/>
            <a:ext cx="206285" cy="0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9281299" y="4850663"/>
            <a:ext cx="180000" cy="1800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7870027" y="2884318"/>
            <a:ext cx="0" cy="221225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7870027" y="5096576"/>
            <a:ext cx="347705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8018029" y="2611150"/>
                <a:ext cx="87780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𝐽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𝑤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8029" y="2611150"/>
                <a:ext cx="877804" cy="461665"/>
              </a:xfrm>
              <a:prstGeom prst="rect">
                <a:avLst/>
              </a:prstGeom>
              <a:blipFill>
                <a:blip r:embed="rId3"/>
                <a:stretch>
                  <a:fillRect r="-1389"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11432092" y="4798826"/>
                <a:ext cx="54944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𝑤</m:t>
                      </m:r>
                    </m:oMath>
                  </m:oMathPara>
                </a14:m>
                <a:endPara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2092" y="4798826"/>
                <a:ext cx="549446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/>
          <p:cNvCxnSpPr/>
          <p:nvPr/>
        </p:nvCxnSpPr>
        <p:spPr>
          <a:xfrm flipV="1">
            <a:off x="9196278" y="5140143"/>
            <a:ext cx="237596" cy="409488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018029" y="5536333"/>
            <a:ext cx="1933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minimum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0180998" y="5041394"/>
                <a:ext cx="69416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80998" y="5041394"/>
                <a:ext cx="694164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9963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8" grpId="0" animBg="1"/>
      <p:bldP spid="19" grpId="0" animBg="1"/>
      <p:bldP spid="22" grpId="0" animBg="1"/>
      <p:bldP spid="25" grpId="0" animBg="1"/>
      <p:bldP spid="3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Choosing the right direction: an analogy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22045" y="2270727"/>
                <a:ext cx="6278577" cy="2822382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Place a ball on a surface at a random position (analogous to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 baseline="-25000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dirty="0" smtClean="0"/>
                  <a:t>)</a:t>
                </a:r>
              </a:p>
              <a:p>
                <a:r>
                  <a:rPr lang="en-US" dirty="0" smtClean="0"/>
                  <a:t>If we let the ball roll, it will reach the minimum!</a:t>
                </a:r>
                <a:endParaRPr lang="en-US" dirty="0"/>
              </a:p>
              <a:p>
                <a:endParaRPr lang="en-US" dirty="0" smtClean="0">
                  <a:solidFill>
                    <a:srgbClr val="3333CC"/>
                  </a:solidFill>
                </a:endParaRPr>
              </a:p>
              <a:p>
                <a:r>
                  <a:rPr lang="en-US" dirty="0" smtClean="0">
                    <a:solidFill>
                      <a:srgbClr val="00359E"/>
                    </a:solidFill>
                  </a:rPr>
                  <a:t>How does the ball know where to go?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22045" y="2270727"/>
                <a:ext cx="6278577" cy="2822382"/>
              </a:xfrm>
              <a:blipFill>
                <a:blip r:embed="rId2"/>
                <a:stretch>
                  <a:fillRect l="-1262" t="-30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>
          <a:xfrm flipV="1">
            <a:off x="7816128" y="2880851"/>
            <a:ext cx="0" cy="221225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7816128" y="5093109"/>
            <a:ext cx="347705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rc 9"/>
          <p:cNvSpPr/>
          <p:nvPr/>
        </p:nvSpPr>
        <p:spPr>
          <a:xfrm rot="5592338">
            <a:off x="7567035" y="1841017"/>
            <a:ext cx="3745585" cy="2624625"/>
          </a:xfrm>
          <a:prstGeom prst="arc">
            <a:avLst>
              <a:gd name="adj1" fmla="val 16556981"/>
              <a:gd name="adj2" fmla="val 3519287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10435045" y="4322726"/>
            <a:ext cx="0" cy="760551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0180998" y="5041394"/>
                <a:ext cx="69416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80998" y="5041394"/>
                <a:ext cx="694164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 flipH="1">
            <a:off x="9589419" y="4198257"/>
            <a:ext cx="653731" cy="0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10317374" y="4116421"/>
            <a:ext cx="180000" cy="1800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961294" y="2616033"/>
                <a:ext cx="87780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𝐽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𝑤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1294" y="2616033"/>
                <a:ext cx="877804" cy="461665"/>
              </a:xfrm>
              <a:prstGeom prst="rect">
                <a:avLst/>
              </a:prstGeom>
              <a:blipFill>
                <a:blip r:embed="rId4"/>
                <a:stretch>
                  <a:fillRect r="-694"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1375357" y="4793877"/>
                <a:ext cx="54944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𝑤</m:t>
                      </m:r>
                    </m:oMath>
                  </m:oMathPara>
                </a14:m>
                <a:endPara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75357" y="4793877"/>
                <a:ext cx="549446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/>
          <p:nvPr/>
        </p:nvCxnSpPr>
        <p:spPr>
          <a:xfrm flipV="1">
            <a:off x="9139543" y="5145026"/>
            <a:ext cx="237596" cy="409488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961294" y="5541216"/>
            <a:ext cx="1933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minimum</a:t>
            </a:r>
          </a:p>
        </p:txBody>
      </p:sp>
    </p:spTree>
    <p:extLst>
      <p:ext uri="{BB962C8B-B14F-4D97-AF65-F5344CB8AC3E}">
        <p14:creationId xmlns:p14="http://schemas.microsoft.com/office/powerpoint/2010/main" val="625372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Choosing the right direction: an analogy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175" y="1985988"/>
            <a:ext cx="6828023" cy="3769151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Laws of nature:</a:t>
            </a:r>
          </a:p>
          <a:p>
            <a:r>
              <a:rPr lang="en-US" dirty="0" smtClean="0"/>
              <a:t>If the </a:t>
            </a:r>
            <a:r>
              <a:rPr lang="en-US" b="1" dirty="0" smtClean="0"/>
              <a:t>derivative</a:t>
            </a:r>
            <a:r>
              <a:rPr lang="en-US" dirty="0" smtClean="0"/>
              <a:t> is </a:t>
            </a:r>
            <a:r>
              <a:rPr lang="en-US" dirty="0" smtClean="0">
                <a:solidFill>
                  <a:srgbClr val="002060"/>
                </a:solidFill>
              </a:rPr>
              <a:t>positive</a:t>
            </a:r>
            <a:r>
              <a:rPr lang="en-US" dirty="0" smtClean="0"/>
              <a:t>, the ball goes </a:t>
            </a:r>
            <a:r>
              <a:rPr lang="en-US" dirty="0" smtClean="0">
                <a:solidFill>
                  <a:srgbClr val="3333CC"/>
                </a:solidFill>
              </a:rPr>
              <a:t>left</a:t>
            </a:r>
          </a:p>
          <a:p>
            <a:pPr lvl="1"/>
            <a:r>
              <a:rPr lang="en-US" sz="2200" dirty="0" smtClean="0"/>
              <a:t>Smaller coordinate (negative step)</a:t>
            </a:r>
          </a:p>
          <a:p>
            <a:r>
              <a:rPr lang="en-US" dirty="0" smtClean="0"/>
              <a:t>If the </a:t>
            </a:r>
            <a:r>
              <a:rPr lang="en-US" b="1" dirty="0" smtClean="0"/>
              <a:t>derivative</a:t>
            </a:r>
            <a:r>
              <a:rPr lang="en-US" dirty="0" smtClean="0"/>
              <a:t> is </a:t>
            </a:r>
            <a:r>
              <a:rPr lang="en-US" dirty="0" smtClean="0">
                <a:solidFill>
                  <a:srgbClr val="002060"/>
                </a:solidFill>
              </a:rPr>
              <a:t>negative</a:t>
            </a:r>
            <a:r>
              <a:rPr lang="en-US" dirty="0" smtClean="0"/>
              <a:t>, the ball goes </a:t>
            </a:r>
            <a:r>
              <a:rPr lang="en-US" dirty="0" smtClean="0">
                <a:solidFill>
                  <a:srgbClr val="3333CC"/>
                </a:solidFill>
              </a:rPr>
              <a:t>right</a:t>
            </a:r>
          </a:p>
          <a:p>
            <a:pPr lvl="1"/>
            <a:r>
              <a:rPr lang="en-US" sz="2200" dirty="0" smtClean="0"/>
              <a:t>Larger coordinate (positive step)</a:t>
            </a:r>
          </a:p>
          <a:p>
            <a:r>
              <a:rPr lang="en-US" dirty="0" smtClean="0"/>
              <a:t>If the </a:t>
            </a:r>
            <a:r>
              <a:rPr lang="en-US" b="1" dirty="0" smtClean="0"/>
              <a:t>derivative</a:t>
            </a:r>
            <a:r>
              <a:rPr lang="en-US" dirty="0" smtClean="0"/>
              <a:t> is </a:t>
            </a:r>
            <a:r>
              <a:rPr lang="en-US" dirty="0" smtClean="0">
                <a:solidFill>
                  <a:srgbClr val="002060"/>
                </a:solidFill>
              </a:rPr>
              <a:t>zero</a:t>
            </a:r>
            <a:r>
              <a:rPr lang="en-US" dirty="0" smtClean="0"/>
              <a:t>, we’re at the </a:t>
            </a:r>
            <a:r>
              <a:rPr lang="en-US" dirty="0" smtClean="0">
                <a:solidFill>
                  <a:srgbClr val="3333CC"/>
                </a:solidFill>
              </a:rPr>
              <a:t>minimum</a:t>
            </a:r>
          </a:p>
          <a:p>
            <a:pPr lvl="1"/>
            <a:r>
              <a:rPr lang="en-US" sz="2200" dirty="0" smtClean="0"/>
              <a:t>No movement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7816128" y="2880851"/>
            <a:ext cx="0" cy="221225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7816128" y="5093109"/>
            <a:ext cx="347705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rc 9"/>
          <p:cNvSpPr/>
          <p:nvPr/>
        </p:nvSpPr>
        <p:spPr>
          <a:xfrm rot="5592338">
            <a:off x="7567035" y="1841017"/>
            <a:ext cx="3745585" cy="2624625"/>
          </a:xfrm>
          <a:prstGeom prst="arc">
            <a:avLst>
              <a:gd name="adj1" fmla="val 16556981"/>
              <a:gd name="adj2" fmla="val 3519287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10435045" y="4322726"/>
            <a:ext cx="0" cy="760551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0180998" y="5041394"/>
                <a:ext cx="69416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80998" y="5041394"/>
                <a:ext cx="694164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 flipH="1">
            <a:off x="9589419" y="4198257"/>
            <a:ext cx="653731" cy="0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10317374" y="4116421"/>
            <a:ext cx="180000" cy="1800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0435045" y="3136490"/>
            <a:ext cx="62329" cy="81607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439827" y="2065471"/>
            <a:ext cx="248497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35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 is increasing</a:t>
            </a:r>
          </a:p>
          <a:p>
            <a:pPr marL="342900" indent="-342900">
              <a:buFont typeface="Wingdings" panose="05000000000000000000" pitchFamily="2" charset="2"/>
              <a:buChar char="è"/>
            </a:pPr>
            <a:r>
              <a:rPr lang="en-US" sz="2000" dirty="0">
                <a:solidFill>
                  <a:srgbClr val="00359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Derivative positive</a:t>
            </a:r>
          </a:p>
          <a:p>
            <a:pPr marL="342900" indent="-342900">
              <a:buFont typeface="Wingdings" panose="05000000000000000000" pitchFamily="2" charset="2"/>
              <a:buChar char="è"/>
            </a:pPr>
            <a:r>
              <a:rPr lang="en-US" sz="2000" dirty="0">
                <a:solidFill>
                  <a:srgbClr val="00359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Move left</a:t>
            </a:r>
            <a:endParaRPr lang="en-US" sz="2000" dirty="0">
              <a:solidFill>
                <a:srgbClr val="00359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961294" y="2616033"/>
                <a:ext cx="87780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𝐽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𝑤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1294" y="2616033"/>
                <a:ext cx="877804" cy="461665"/>
              </a:xfrm>
              <a:prstGeom prst="rect">
                <a:avLst/>
              </a:prstGeom>
              <a:blipFill>
                <a:blip r:embed="rId4"/>
                <a:stretch>
                  <a:fillRect r="-694"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1375357" y="4793877"/>
                <a:ext cx="54944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𝑤</m:t>
                      </m:r>
                    </m:oMath>
                  </m:oMathPara>
                </a14:m>
                <a:endPara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75357" y="4793877"/>
                <a:ext cx="549446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/>
          <p:nvPr/>
        </p:nvCxnSpPr>
        <p:spPr>
          <a:xfrm flipV="1">
            <a:off x="9139543" y="5145026"/>
            <a:ext cx="237596" cy="409488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961294" y="5541216"/>
            <a:ext cx="1933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minimum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9042496" y="4752605"/>
            <a:ext cx="386639" cy="0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8802278" y="4673550"/>
            <a:ext cx="180000" cy="1800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9308642" y="4845614"/>
            <a:ext cx="180000" cy="1800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046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/>
      <p:bldP spid="22" grpId="0" animBg="1"/>
      <p:bldP spid="2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Choosing the right direction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40435" y="1647382"/>
                <a:ext cx="6754100" cy="4659532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>
                    <a:solidFill>
                      <a:srgbClr val="3333CC"/>
                    </a:solidFill>
                  </a:rPr>
                  <a:t>Proposed method</a:t>
                </a:r>
                <a:r>
                  <a:rPr lang="en-US" dirty="0" smtClean="0"/>
                  <a:t>:</a:t>
                </a:r>
                <a:endParaRPr lang="en-US" dirty="0"/>
              </a:p>
              <a:p>
                <a:r>
                  <a:rPr lang="en-US" dirty="0" smtClean="0"/>
                  <a:t>Start </a:t>
                </a:r>
                <a:r>
                  <a:rPr lang="en-US" dirty="0"/>
                  <a:t>at a random </a:t>
                </a:r>
                <a:r>
                  <a:rPr lang="en-US" dirty="0" smtClean="0"/>
                  <a:t>weight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b="0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Calculate </a:t>
                </a:r>
                <a:r>
                  <a:rPr lang="en-US" dirty="0"/>
                  <a:t>the derivative </a:t>
                </a:r>
                <a:r>
                  <a:rPr lang="en-US" dirty="0" smtClean="0"/>
                  <a:t>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r>
                  <a:rPr lang="en-US" dirty="0" smtClean="0"/>
                  <a:t> at </a:t>
                </a:r>
                <a:r>
                  <a:rPr lang="en-US" dirty="0"/>
                  <a:t>the current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dirty="0"/>
              </a:p>
              <a:p>
                <a:endParaRPr lang="en-US" dirty="0" smtClean="0"/>
              </a:p>
              <a:p>
                <a:r>
                  <a:rPr lang="en-US" dirty="0" smtClean="0"/>
                  <a:t>If </a:t>
                </a:r>
                <a:r>
                  <a:rPr lang="en-US" dirty="0"/>
                  <a:t>the derivative is positive, make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smaller</a:t>
                </a:r>
              </a:p>
              <a:p>
                <a:r>
                  <a:rPr lang="en-US" dirty="0" smtClean="0"/>
                  <a:t>If </a:t>
                </a:r>
                <a:r>
                  <a:rPr lang="en-US" dirty="0"/>
                  <a:t>the derivative is negative, make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larger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Repeat </a:t>
                </a:r>
                <a:r>
                  <a:rPr lang="en-US" dirty="0"/>
                  <a:t>until reaching the </a:t>
                </a:r>
                <a:r>
                  <a:rPr lang="en-US" dirty="0" smtClean="0"/>
                  <a:t>minimum</a:t>
                </a:r>
              </a:p>
              <a:p>
                <a:pPr lvl="1"/>
                <a:r>
                  <a:rPr lang="en-US" dirty="0" smtClean="0"/>
                  <a:t>The derivative is nearly zero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0435" y="1647382"/>
                <a:ext cx="6754100" cy="4659532"/>
              </a:xfrm>
              <a:blipFill>
                <a:blip r:embed="rId2"/>
                <a:stretch>
                  <a:fillRect l="-1173" t="-18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>
          <a:xfrm flipV="1">
            <a:off x="7796464" y="2871019"/>
            <a:ext cx="0" cy="221225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7796464" y="5083277"/>
            <a:ext cx="347705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rc 9"/>
          <p:cNvSpPr/>
          <p:nvPr/>
        </p:nvSpPr>
        <p:spPr>
          <a:xfrm rot="5592338">
            <a:off x="7567035" y="1841017"/>
            <a:ext cx="3745585" cy="2624625"/>
          </a:xfrm>
          <a:prstGeom prst="arc">
            <a:avLst>
              <a:gd name="adj1" fmla="val 16556981"/>
              <a:gd name="adj2" fmla="val 3519287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10435045" y="4322726"/>
            <a:ext cx="0" cy="760551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9589419" y="4198257"/>
            <a:ext cx="653731" cy="0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10317374" y="4116421"/>
            <a:ext cx="180000" cy="1800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0180998" y="5041394"/>
                <a:ext cx="69416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80998" y="5041394"/>
                <a:ext cx="694164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961294" y="2616033"/>
                <a:ext cx="87780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𝐽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𝑤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1294" y="2616033"/>
                <a:ext cx="877804" cy="461665"/>
              </a:xfrm>
              <a:prstGeom prst="rect">
                <a:avLst/>
              </a:prstGeom>
              <a:blipFill>
                <a:blip r:embed="rId4"/>
                <a:stretch>
                  <a:fillRect r="-694"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11375357" y="4793877"/>
                <a:ext cx="54944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𝑤</m:t>
                      </m:r>
                    </m:oMath>
                  </m:oMathPara>
                </a14:m>
                <a:endPara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75357" y="4793877"/>
                <a:ext cx="549446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/>
          <p:cNvCxnSpPr/>
          <p:nvPr/>
        </p:nvCxnSpPr>
        <p:spPr>
          <a:xfrm flipV="1">
            <a:off x="9139543" y="5145026"/>
            <a:ext cx="237596" cy="409488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961294" y="5541216"/>
            <a:ext cx="1933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minimum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9042496" y="4752605"/>
            <a:ext cx="386639" cy="0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8802278" y="4673550"/>
            <a:ext cx="180000" cy="1800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028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Choosing the right direction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30760" y="1613475"/>
                <a:ext cx="6845937" cy="2527970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If </a:t>
                </a:r>
                <a:r>
                  <a:rPr lang="en-US" dirty="0"/>
                  <a:t>the derivative is positive, </a:t>
                </a:r>
                <a:r>
                  <a:rPr lang="en-US" dirty="0" smtClean="0"/>
                  <a:t>decrease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dirty="0"/>
              </a:p>
              <a:p>
                <a:endParaRPr lang="en-US" dirty="0" smtClean="0"/>
              </a:p>
              <a:p>
                <a:r>
                  <a:rPr lang="en-US" dirty="0" smtClean="0"/>
                  <a:t>But what should be the step size?</a:t>
                </a:r>
                <a:endParaRPr lang="en-US" dirty="0"/>
              </a:p>
              <a:p>
                <a:r>
                  <a:rPr lang="en-US" dirty="0" smtClean="0">
                    <a:solidFill>
                      <a:srgbClr val="3333CC"/>
                    </a:solidFill>
                  </a:rPr>
                  <a:t>Idea:</a:t>
                </a:r>
                <a:r>
                  <a:rPr lang="en-US" dirty="0" smtClean="0"/>
                  <a:t> the larger the derivative is, the larger the change in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i="1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0760" y="1613475"/>
                <a:ext cx="6845937" cy="2527970"/>
              </a:xfrm>
              <a:blipFill>
                <a:blip r:embed="rId2"/>
                <a:stretch>
                  <a:fillRect l="-1158" t="-33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>
          <a:xfrm flipV="1">
            <a:off x="7796464" y="2871019"/>
            <a:ext cx="0" cy="221225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7796464" y="5083277"/>
            <a:ext cx="347705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rc 9"/>
          <p:cNvSpPr/>
          <p:nvPr/>
        </p:nvSpPr>
        <p:spPr>
          <a:xfrm rot="5592338">
            <a:off x="7567035" y="1841017"/>
            <a:ext cx="3745585" cy="2624625"/>
          </a:xfrm>
          <a:prstGeom prst="arc">
            <a:avLst>
              <a:gd name="adj1" fmla="val 16556981"/>
              <a:gd name="adj2" fmla="val 3519287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10435045" y="4322726"/>
            <a:ext cx="0" cy="760551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9589419" y="4198257"/>
            <a:ext cx="653731" cy="0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10317374" y="4116421"/>
            <a:ext cx="180000" cy="1800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0180998" y="5041394"/>
                <a:ext cx="69416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80998" y="5041394"/>
                <a:ext cx="694164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961294" y="2616033"/>
                <a:ext cx="87780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𝐽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𝑤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1294" y="2616033"/>
                <a:ext cx="877804" cy="461665"/>
              </a:xfrm>
              <a:prstGeom prst="rect">
                <a:avLst/>
              </a:prstGeom>
              <a:blipFill>
                <a:blip r:embed="rId4"/>
                <a:stretch>
                  <a:fillRect r="-694"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11375357" y="4793877"/>
                <a:ext cx="54944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𝑤</m:t>
                      </m:r>
                    </m:oMath>
                  </m:oMathPara>
                </a14:m>
                <a:endPara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75357" y="4793877"/>
                <a:ext cx="549446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/>
          <p:cNvGrpSpPr/>
          <p:nvPr/>
        </p:nvGrpSpPr>
        <p:grpSpPr>
          <a:xfrm>
            <a:off x="1370482" y="3378572"/>
            <a:ext cx="5029994" cy="3023118"/>
            <a:chOff x="1461354" y="3623065"/>
            <a:chExt cx="5029994" cy="3023118"/>
          </a:xfrm>
        </p:grpSpPr>
        <p:sp>
          <p:nvSpPr>
            <p:cNvPr id="4" name="Arc 3"/>
            <p:cNvSpPr/>
            <p:nvPr/>
          </p:nvSpPr>
          <p:spPr>
            <a:xfrm rot="6248106">
              <a:off x="3891378" y="3401440"/>
              <a:ext cx="2212455" cy="2655706"/>
            </a:xfrm>
            <a:prstGeom prst="arc">
              <a:avLst>
                <a:gd name="adj1" fmla="val 16290243"/>
                <a:gd name="adj2" fmla="val 536201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Arc 19"/>
            <p:cNvSpPr/>
            <p:nvPr/>
          </p:nvSpPr>
          <p:spPr>
            <a:xfrm rot="6248106">
              <a:off x="1763997" y="4415206"/>
              <a:ext cx="1999697" cy="890533"/>
            </a:xfrm>
            <a:prstGeom prst="arc">
              <a:avLst>
                <a:gd name="adj1" fmla="val 14764995"/>
                <a:gd name="adj2" fmla="val 643993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>
              <a:off x="5982609" y="5246651"/>
              <a:ext cx="180000" cy="180000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2969014" y="5054920"/>
              <a:ext cx="180000" cy="180000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/>
            <p:cNvCxnSpPr/>
            <p:nvPr/>
          </p:nvCxnSpPr>
          <p:spPr>
            <a:xfrm flipH="1">
              <a:off x="5525379" y="5336651"/>
              <a:ext cx="326866" cy="0"/>
            </a:xfrm>
            <a:prstGeom prst="straightConnector1">
              <a:avLst/>
            </a:prstGeom>
            <a:ln w="1905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 flipH="1">
              <a:off x="1957893" y="5148881"/>
              <a:ext cx="884220" cy="0"/>
            </a:xfrm>
            <a:prstGeom prst="straightConnector1">
              <a:avLst/>
            </a:prstGeom>
            <a:ln w="1905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4559409" y="5938297"/>
              <a:ext cx="19319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rgbClr val="8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Small derivative </a:t>
              </a:r>
            </a:p>
            <a:p>
              <a:r>
                <a:rPr lang="en-US" sz="2000" dirty="0" smtClean="0">
                  <a:solidFill>
                    <a:srgbClr val="8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 Small change</a:t>
              </a:r>
              <a:endParaRPr lang="en-US" sz="2000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461354" y="5911825"/>
              <a:ext cx="188404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rgbClr val="8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Large derivative</a:t>
              </a:r>
            </a:p>
            <a:p>
              <a:r>
                <a:rPr lang="en-US" sz="2000" dirty="0" smtClean="0">
                  <a:solidFill>
                    <a:srgbClr val="8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 large change</a:t>
              </a:r>
              <a:endParaRPr lang="en-US" sz="2000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0650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method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48537" y="1697355"/>
                <a:ext cx="6655761" cy="4559586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Start </a:t>
                </a:r>
                <a:r>
                  <a:rPr lang="en-US" dirty="0"/>
                  <a:t>at a random </a:t>
                </a:r>
                <a:r>
                  <a:rPr lang="en-US" dirty="0" smtClean="0"/>
                  <a:t>weight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b="0" dirty="0" smtClean="0"/>
              </a:p>
              <a:p>
                <a:r>
                  <a:rPr lang="en-US" dirty="0" smtClean="0"/>
                  <a:t>Calculate </a:t>
                </a:r>
                <a:r>
                  <a:rPr lang="en-US" dirty="0"/>
                  <a:t>the derivative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at the current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dirty="0"/>
              </a:p>
              <a:p>
                <a:r>
                  <a:rPr lang="en-US" dirty="0" smtClean="0"/>
                  <a:t>Update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 smtClean="0"/>
                  <a:t> as: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𝑑𝐽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𝑑𝑤</m:t>
                        </m:r>
                      </m:den>
                    </m:f>
                  </m:oMath>
                </a14:m>
                <a:endParaRPr lang="en-US" dirty="0"/>
              </a:p>
              <a:p>
                <a:r>
                  <a:rPr lang="en-US" dirty="0" smtClean="0"/>
                  <a:t>Repeat </a:t>
                </a:r>
                <a:r>
                  <a:rPr lang="en-US" dirty="0"/>
                  <a:t>until </a:t>
                </a:r>
                <a:r>
                  <a:rPr lang="en-US" dirty="0" smtClean="0"/>
                  <a:t>we reach the minimum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 is the </a:t>
                </a:r>
                <a:r>
                  <a:rPr lang="en-US" dirty="0">
                    <a:solidFill>
                      <a:srgbClr val="3333CC"/>
                    </a:solidFill>
                  </a:rPr>
                  <a:t>learning </a:t>
                </a:r>
                <a:r>
                  <a:rPr lang="en-US" dirty="0" smtClean="0">
                    <a:solidFill>
                      <a:srgbClr val="3333CC"/>
                    </a:solidFill>
                  </a:rPr>
                  <a:t>rate</a:t>
                </a:r>
              </a:p>
              <a:p>
                <a:r>
                  <a:rPr lang="en-US" dirty="0" smtClean="0"/>
                  <a:t>The method is called </a:t>
                </a:r>
                <a:r>
                  <a:rPr lang="en-US" dirty="0" smtClean="0">
                    <a:solidFill>
                      <a:srgbClr val="3333CC"/>
                    </a:solidFill>
                  </a:rPr>
                  <a:t>gradient descent</a:t>
                </a:r>
              </a:p>
              <a:p>
                <a:r>
                  <a:rPr lang="en-US" dirty="0" smtClean="0"/>
                  <a:t>We “descend” into the direction where the </a:t>
                </a:r>
                <a:br>
                  <a:rPr lang="en-US" dirty="0" smtClean="0"/>
                </a:br>
                <a:r>
                  <a:rPr lang="en-US" dirty="0" smtClean="0"/>
                  <a:t>objective becomes smaller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48537" y="1697355"/>
                <a:ext cx="6655761" cy="4559586"/>
              </a:xfrm>
              <a:blipFill>
                <a:blip r:embed="rId2"/>
                <a:stretch>
                  <a:fillRect l="-1190" t="-18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/>
          <p:cNvCxnSpPr/>
          <p:nvPr/>
        </p:nvCxnSpPr>
        <p:spPr>
          <a:xfrm flipV="1">
            <a:off x="7796464" y="2871019"/>
            <a:ext cx="0" cy="221225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7796464" y="5083277"/>
            <a:ext cx="347705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10435045" y="4322726"/>
            <a:ext cx="0" cy="760551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>
            <a:off x="9589419" y="4198257"/>
            <a:ext cx="653731" cy="0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40"/>
          <p:cNvSpPr/>
          <p:nvPr/>
        </p:nvSpPr>
        <p:spPr>
          <a:xfrm>
            <a:off x="10317374" y="4116421"/>
            <a:ext cx="180000" cy="1800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9042496" y="4752605"/>
            <a:ext cx="386639" cy="0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Oval 42"/>
          <p:cNvSpPr/>
          <p:nvPr/>
        </p:nvSpPr>
        <p:spPr>
          <a:xfrm>
            <a:off x="8802278" y="4673550"/>
            <a:ext cx="180000" cy="1800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10180998" y="5041394"/>
                <a:ext cx="69416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80998" y="5041394"/>
                <a:ext cx="694164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7961294" y="2616033"/>
                <a:ext cx="87780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𝐽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𝑤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1294" y="2616033"/>
                <a:ext cx="877804" cy="461665"/>
              </a:xfrm>
              <a:prstGeom prst="rect">
                <a:avLst/>
              </a:prstGeom>
              <a:blipFill>
                <a:blip r:embed="rId4"/>
                <a:stretch>
                  <a:fillRect r="-694"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1375357" y="4793877"/>
                <a:ext cx="54944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𝑤</m:t>
                      </m:r>
                    </m:oMath>
                  </m:oMathPara>
                </a14:m>
                <a:endPara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75357" y="4793877"/>
                <a:ext cx="549446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/>
          <p:nvPr/>
        </p:nvCxnSpPr>
        <p:spPr>
          <a:xfrm flipV="1">
            <a:off x="9139543" y="5145026"/>
            <a:ext cx="237596" cy="409488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7961294" y="5541216"/>
            <a:ext cx="1933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minimum</a:t>
            </a:r>
          </a:p>
        </p:txBody>
      </p:sp>
      <p:sp>
        <p:nvSpPr>
          <p:cNvPr id="49" name="Arc 48"/>
          <p:cNvSpPr/>
          <p:nvPr/>
        </p:nvSpPr>
        <p:spPr>
          <a:xfrm rot="5592338">
            <a:off x="7567035" y="1841017"/>
            <a:ext cx="3745585" cy="2624625"/>
          </a:xfrm>
          <a:prstGeom prst="arc">
            <a:avLst>
              <a:gd name="adj1" fmla="val 16556981"/>
              <a:gd name="adj2" fmla="val 3519287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152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learning rate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411135"/>
                <a:ext cx="10515600" cy="1617997"/>
              </a:xfrm>
            </p:spPr>
            <p:txBody>
              <a:bodyPr/>
              <a:lstStyle/>
              <a:p>
                <a:r>
                  <a:rPr lang="en-US" dirty="0" smtClean="0"/>
                  <a:t>The learning rate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 smtClean="0"/>
                  <a:t> determines the magnitude of the change in each iteration</a:t>
                </a:r>
              </a:p>
              <a:p>
                <a:r>
                  <a:rPr lang="en-US" dirty="0"/>
                  <a:t>There are methods to adjust the learning </a:t>
                </a:r>
                <a:r>
                  <a:rPr lang="en-US" dirty="0" smtClean="0"/>
                  <a:t>rate</a:t>
                </a:r>
              </a:p>
              <a:p>
                <a:pPr lvl="1"/>
                <a:r>
                  <a:rPr lang="en-US" dirty="0" smtClean="0"/>
                  <a:t>For example, decrease the learning rate with time</a:t>
                </a:r>
                <a:endParaRPr lang="en-US" dirty="0"/>
              </a:p>
              <a:p>
                <a:pPr lvl="1"/>
                <a:r>
                  <a:rPr lang="en-US" dirty="0" smtClean="0"/>
                  <a:t>We may miss the minimum or take long time to converge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411135"/>
                <a:ext cx="10515600" cy="1617997"/>
              </a:xfrm>
              <a:blipFill>
                <a:blip r:embed="rId2"/>
                <a:stretch>
                  <a:fillRect l="-754" t="-5263"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17" b="6760"/>
          <a:stretch/>
        </p:blipFill>
        <p:spPr>
          <a:xfrm>
            <a:off x="3676958" y="3249499"/>
            <a:ext cx="5398217" cy="27285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34581" y="5998325"/>
            <a:ext cx="28712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Overshooting, oscillations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70956" y="5998325"/>
            <a:ext cx="11285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Too slow</a:t>
            </a:r>
          </a:p>
        </p:txBody>
      </p:sp>
    </p:spTree>
    <p:extLst>
      <p:ext uri="{BB962C8B-B14F-4D97-AF65-F5344CB8AC3E}">
        <p14:creationId xmlns:p14="http://schemas.microsoft.com/office/powerpoint/2010/main" val="334127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to stop the method?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71573" y="2054178"/>
                <a:ext cx="6535636" cy="3248826"/>
              </a:xfrm>
            </p:spPr>
            <p:txBody>
              <a:bodyPr/>
              <a:lstStyle/>
              <a:p>
                <a:r>
                  <a:rPr lang="en-US" sz="2600" dirty="0" smtClean="0"/>
                  <a:t>The derivative is close to zero</a:t>
                </a:r>
              </a:p>
              <a:p>
                <a:pPr lvl="1"/>
                <a:r>
                  <a:rPr lang="en-US" sz="2200" dirty="0" smtClean="0"/>
                  <a:t>No or little change in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dirty="0" smtClean="0"/>
                  <a:t> between iterations</a:t>
                </a:r>
              </a:p>
              <a:p>
                <a:pPr lvl="1"/>
                <a:r>
                  <a:rPr lang="en-US" sz="2200" dirty="0" smtClean="0"/>
                  <a:t>No or little change in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200" dirty="0" smtClean="0"/>
                  <a:t> between iterations</a:t>
                </a:r>
              </a:p>
              <a:p>
                <a:r>
                  <a:rPr lang="en-US" sz="2600" dirty="0" smtClean="0"/>
                  <a:t>After a certain number of iterations</a:t>
                </a:r>
                <a:endParaRPr lang="en-US" sz="2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1573" y="2054178"/>
                <a:ext cx="6535636" cy="3248826"/>
              </a:xfrm>
              <a:blipFill>
                <a:blip r:embed="rId2"/>
                <a:stretch>
                  <a:fillRect l="-1399" t="-28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/>
          <p:cNvSpPr/>
          <p:nvPr/>
        </p:nvSpPr>
        <p:spPr>
          <a:xfrm>
            <a:off x="10317374" y="4116421"/>
            <a:ext cx="180000" cy="1800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10435045" y="4322726"/>
            <a:ext cx="0" cy="760551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9936059" y="4198257"/>
            <a:ext cx="307092" cy="0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9936059" y="4595727"/>
            <a:ext cx="180000" cy="1800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9600486" y="4707800"/>
            <a:ext cx="283143" cy="0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9600486" y="4788433"/>
            <a:ext cx="180000" cy="1800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9350478" y="4747805"/>
            <a:ext cx="206285" cy="0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9281299" y="4850663"/>
            <a:ext cx="180000" cy="1800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7870027" y="2884318"/>
            <a:ext cx="0" cy="221225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7870027" y="5096576"/>
            <a:ext cx="347705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018029" y="2611150"/>
                <a:ext cx="87780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𝐽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𝑤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8029" y="2611150"/>
                <a:ext cx="877804" cy="461665"/>
              </a:xfrm>
              <a:prstGeom prst="rect">
                <a:avLst/>
              </a:prstGeom>
              <a:blipFill>
                <a:blip r:embed="rId3"/>
                <a:stretch>
                  <a:fillRect r="-1389"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1432092" y="4798826"/>
                <a:ext cx="54944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𝑤</m:t>
                      </m:r>
                    </m:oMath>
                  </m:oMathPara>
                </a14:m>
                <a:endPara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2092" y="4798826"/>
                <a:ext cx="549446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/>
          <p:cNvCxnSpPr/>
          <p:nvPr/>
        </p:nvCxnSpPr>
        <p:spPr>
          <a:xfrm flipV="1">
            <a:off x="9196278" y="5140143"/>
            <a:ext cx="237596" cy="409488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8018029" y="5536333"/>
            <a:ext cx="1933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minimum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0180998" y="5041394"/>
                <a:ext cx="69416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80998" y="5041394"/>
                <a:ext cx="694164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c 22"/>
          <p:cNvSpPr/>
          <p:nvPr/>
        </p:nvSpPr>
        <p:spPr>
          <a:xfrm rot="5592338">
            <a:off x="7567035" y="1841017"/>
            <a:ext cx="3745585" cy="2624625"/>
          </a:xfrm>
          <a:prstGeom prst="arc">
            <a:avLst>
              <a:gd name="adj1" fmla="val 16556981"/>
              <a:gd name="adj2" fmla="val 3519287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0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Global vs local minimum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9832" y="1847426"/>
            <a:ext cx="5987011" cy="4163269"/>
          </a:xfrm>
        </p:spPr>
        <p:txBody>
          <a:bodyPr/>
          <a:lstStyle/>
          <a:p>
            <a:r>
              <a:rPr lang="en-US" dirty="0" smtClean="0"/>
              <a:t>For some objective functions, there is only one (global) minimum</a:t>
            </a:r>
          </a:p>
          <a:p>
            <a:pPr lvl="1"/>
            <a:r>
              <a:rPr lang="en-US" dirty="0" smtClean="0"/>
              <a:t>Gradient descent will usually bring us to that minimum</a:t>
            </a:r>
          </a:p>
          <a:p>
            <a:endParaRPr lang="en-US" dirty="0" smtClean="0"/>
          </a:p>
          <a:p>
            <a:r>
              <a:rPr lang="en-US" dirty="0" smtClean="0"/>
              <a:t>For other objective functions gradient descent may end up in a local minimum</a:t>
            </a:r>
          </a:p>
          <a:p>
            <a:endParaRPr lang="en-US" dirty="0" smtClean="0"/>
          </a:p>
          <a:p>
            <a:r>
              <a:rPr lang="en-US" dirty="0" smtClean="0"/>
              <a:t>It is recommended to try multiple random starting points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6"/>
          <a:stretch/>
        </p:blipFill>
        <p:spPr>
          <a:xfrm>
            <a:off x="7341799" y="2599103"/>
            <a:ext cx="4163208" cy="30935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245558" y="2168215"/>
                <a:ext cx="9013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𝐽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𝑤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5558" y="2168215"/>
                <a:ext cx="901332" cy="461665"/>
              </a:xfrm>
              <a:prstGeom prst="rect">
                <a:avLst/>
              </a:prstGeom>
              <a:blipFill>
                <a:blip r:embed="rId3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9101491" y="5492598"/>
            <a:ext cx="1939955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Global minimum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0404" y="3812382"/>
            <a:ext cx="1826141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Local minimum</a:t>
            </a:r>
          </a:p>
        </p:txBody>
      </p:sp>
    </p:spTree>
    <p:extLst>
      <p:ext uri="{BB962C8B-B14F-4D97-AF65-F5344CB8AC3E}">
        <p14:creationId xmlns:p14="http://schemas.microsoft.com/office/powerpoint/2010/main" val="2815973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Gradient descent in 2D and higher dimensions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4146" y="1537911"/>
            <a:ext cx="10515600" cy="1077469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In 2D and higher dimensions, the derivative is called the </a:t>
            </a:r>
            <a:r>
              <a:rPr lang="en-US" dirty="0" smtClean="0">
                <a:solidFill>
                  <a:srgbClr val="3333CC"/>
                </a:solidFill>
              </a:rPr>
              <a:t>gradient</a:t>
            </a:r>
          </a:p>
          <a:p>
            <a:r>
              <a:rPr lang="en-US" dirty="0" smtClean="0"/>
              <a:t>It is a vector pointing in the direction where the objective function increases the fastest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8390" y="2965803"/>
            <a:ext cx="49071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Black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high values. </a:t>
            </a:r>
            <a:r>
              <a:rPr lang="en-US" sz="24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Gray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low values.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0349" y="3532084"/>
            <a:ext cx="6154764" cy="3065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25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Gradient descent in 2D and higher dimensions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75797" y="1506747"/>
                <a:ext cx="10515600" cy="1112211"/>
              </a:xfrm>
            </p:spPr>
            <p:txBody>
              <a:bodyPr/>
              <a:lstStyle/>
              <a:p>
                <a:r>
                  <a:rPr lang="en-US" dirty="0" smtClean="0"/>
                  <a:t>In gradient descent, we change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acc>
                  </m:oMath>
                </a14:m>
                <a:r>
                  <a:rPr lang="en-US" dirty="0" smtClean="0"/>
                  <a:t> in the opposite direction of the gradient</a:t>
                </a:r>
              </a:p>
              <a:p>
                <a:r>
                  <a:rPr lang="en-US" dirty="0" smtClean="0"/>
                  <a:t>This will lead us in the direction where the objective becomes smallest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5797" y="1506747"/>
                <a:ext cx="10515600" cy="1112211"/>
              </a:xfrm>
              <a:blipFill>
                <a:blip r:embed="rId2"/>
                <a:stretch>
                  <a:fillRect l="-754" t="-76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1678826" y="2471474"/>
            <a:ext cx="8170605" cy="4196604"/>
            <a:chOff x="2015614" y="2454137"/>
            <a:chExt cx="8170605" cy="419660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9" r="5662"/>
            <a:stretch/>
          </p:blipFill>
          <p:spPr>
            <a:xfrm>
              <a:off x="2671302" y="2454137"/>
              <a:ext cx="7514917" cy="419660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9079469" y="5732206"/>
                  <a:ext cx="614527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79469" y="5732206"/>
                  <a:ext cx="614527" cy="461665"/>
                </a:xfrm>
                <a:prstGeom prst="rect">
                  <a:avLst/>
                </a:prstGeom>
                <a:blipFill>
                  <a:blip r:embed="rId4"/>
                  <a:stretch>
                    <a:fillRect b="-2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4738527" y="5942436"/>
                  <a:ext cx="621645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38527" y="5942436"/>
                  <a:ext cx="621645" cy="461665"/>
                </a:xfrm>
                <a:prstGeom prst="rect">
                  <a:avLst/>
                </a:prstGeom>
                <a:blipFill>
                  <a:blip r:embed="rId5"/>
                  <a:stretch>
                    <a:fillRect b="-263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2015614" y="4331074"/>
                  <a:ext cx="1482028" cy="47690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𝐽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,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15614" y="4331074"/>
                  <a:ext cx="1482028" cy="476900"/>
                </a:xfrm>
                <a:prstGeom prst="rect">
                  <a:avLst/>
                </a:prstGeom>
                <a:blipFill>
                  <a:blip r:embed="rId6"/>
                  <a:stretch>
                    <a:fillRect b="-1538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9" name="TextBox 8"/>
          <p:cNvSpPr txBox="1"/>
          <p:nvPr/>
        </p:nvSpPr>
        <p:spPr>
          <a:xfrm>
            <a:off x="3133419" y="3075828"/>
            <a:ext cx="2985113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Gradient descent paths</a:t>
            </a:r>
          </a:p>
        </p:txBody>
      </p:sp>
    </p:spTree>
    <p:extLst>
      <p:ext uri="{BB962C8B-B14F-4D97-AF65-F5344CB8AC3E}">
        <p14:creationId xmlns:p14="http://schemas.microsoft.com/office/powerpoint/2010/main" val="1662599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545614" y="3536185"/>
            <a:ext cx="5194103" cy="3032471"/>
            <a:chOff x="6545614" y="3536185"/>
            <a:chExt cx="5194103" cy="303247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9" r="5662"/>
            <a:stretch/>
          </p:blipFill>
          <p:spPr>
            <a:xfrm>
              <a:off x="7107297" y="3536185"/>
              <a:ext cx="4632420" cy="3032471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11057483" y="5904922"/>
                  <a:ext cx="543097" cy="40011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57483" y="5904922"/>
                  <a:ext cx="543097" cy="400110"/>
                </a:xfrm>
                <a:prstGeom prst="rect">
                  <a:avLst/>
                </a:prstGeom>
                <a:blipFill>
                  <a:blip r:embed="rId3"/>
                  <a:stretch>
                    <a:fillRect b="-153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8381596" y="6056834"/>
                  <a:ext cx="549061" cy="40011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81596" y="6056834"/>
                  <a:ext cx="549061" cy="400110"/>
                </a:xfrm>
                <a:prstGeom prst="rect">
                  <a:avLst/>
                </a:prstGeom>
                <a:blipFill>
                  <a:blip r:embed="rId4"/>
                  <a:stretch>
                    <a:fillRect b="-307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6545614" y="4773707"/>
                  <a:ext cx="1064373" cy="40011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𝐽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,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45614" y="4773707"/>
                  <a:ext cx="1064373" cy="400110"/>
                </a:xfrm>
                <a:prstGeom prst="rect">
                  <a:avLst/>
                </a:prstGeom>
                <a:blipFill>
                  <a:blip r:embed="rId5"/>
                  <a:stretch>
                    <a:fillRect l="-2299" r="-14368" b="-1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descent in 2D and higher dimensions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647858"/>
                <a:ext cx="10515600" cy="4145352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The weight is a vector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e>
                    </m:d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Start </a:t>
                </a:r>
                <a:r>
                  <a:rPr lang="en-US" dirty="0"/>
                  <a:t>at a random </a:t>
                </a:r>
                <a:r>
                  <a:rPr lang="en-US" dirty="0" smtClean="0"/>
                  <a:t>weight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acc>
                  </m:oMath>
                </a14:m>
                <a:endParaRPr lang="en-US" dirty="0" smtClean="0"/>
              </a:p>
              <a:p>
                <a:r>
                  <a:rPr lang="en-US" dirty="0"/>
                  <a:t>For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=0,1,…,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: </a:t>
                </a:r>
              </a:p>
              <a:p>
                <a:pPr lvl="1"/>
                <a:r>
                  <a:rPr lang="en-US" sz="2400" dirty="0" smtClean="0"/>
                  <a:t>Calculate </a:t>
                </a:r>
                <a:r>
                  <a:rPr lang="en-US" sz="2400" dirty="0"/>
                  <a:t>the </a:t>
                </a:r>
                <a:r>
                  <a:rPr lang="en-US" sz="2400" dirty="0" smtClean="0"/>
                  <a:t>derivative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𝑑𝐽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acc>
                          </m:e>
                        </m:d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 smtClean="0"/>
                  <a:t> at </a:t>
                </a:r>
                <a:r>
                  <a:rPr lang="en-US" sz="2400" dirty="0"/>
                  <a:t>the current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acc>
                  </m:oMath>
                </a14:m>
                <a:endParaRPr lang="en-US" sz="2400" dirty="0" smtClean="0"/>
              </a:p>
              <a:p>
                <a:pPr lvl="1"/>
                <a:r>
                  <a:rPr lang="en-US" sz="2400" dirty="0" smtClean="0"/>
                  <a:t>Update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400" dirty="0" smtClean="0"/>
                  <a:t> as: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𝑑𝐽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en-US" sz="24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acc>
                          </m:e>
                        </m:d>
                      </m:num>
                      <m:den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  <a:p>
                <a:r>
                  <a:rPr lang="en-US" dirty="0" smtClean="0"/>
                  <a:t>Repeat </a:t>
                </a:r>
                <a:r>
                  <a:rPr lang="en-US" dirty="0"/>
                  <a:t>until reaching the </a:t>
                </a:r>
                <a:r>
                  <a:rPr lang="en-US" dirty="0" smtClean="0"/>
                  <a:t>minimum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647858"/>
                <a:ext cx="10515600" cy="4145352"/>
              </a:xfrm>
              <a:blipFill>
                <a:blip r:embed="rId6"/>
                <a:stretch>
                  <a:fillRect l="-812" t="-20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52586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descent </a:t>
            </a:r>
            <a:r>
              <a:rPr lang="en-US" dirty="0" smtClean="0"/>
              <a:t>for logistic regression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567532"/>
                <a:ext cx="10515600" cy="4920798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The weight is a vector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e>
                    </m:d>
                  </m:oMath>
                </a14:m>
                <a:endParaRPr lang="en-US" dirty="0" smtClean="0"/>
              </a:p>
              <a:p>
                <a:r>
                  <a:rPr lang="en-US" dirty="0" smtClean="0"/>
                  <a:t>We need to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maximize</a:t>
                </a:r>
                <a:r>
                  <a:rPr lang="en-US" dirty="0" smtClean="0"/>
                  <a:t> the likelihood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w</m:t>
                            </m:r>
                          </m:e>
                        </m:acc>
                      </m:e>
                    </m:d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Start </a:t>
                </a:r>
                <a:r>
                  <a:rPr lang="en-US" dirty="0"/>
                  <a:t>at a random </a:t>
                </a:r>
                <a:r>
                  <a:rPr lang="en-US" dirty="0" smtClean="0"/>
                  <a:t>weight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acc>
                  </m:oMath>
                </a14:m>
                <a:endParaRPr lang="en-US" dirty="0" smtClean="0"/>
              </a:p>
              <a:p>
                <a:r>
                  <a:rPr lang="en-US" dirty="0" smtClean="0"/>
                  <a:t>For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=0,1,…,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 smtClean="0"/>
                  <a:t>: </a:t>
                </a:r>
              </a:p>
              <a:p>
                <a:pPr lvl="1"/>
                <a:r>
                  <a:rPr lang="en-US" sz="2400" dirty="0"/>
                  <a:t>Calculate the derivative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acc>
                          </m:e>
                        </m:d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/>
                  <a:t> at the current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acc>
                  </m:oMath>
                </a14:m>
                <a:endParaRPr lang="en-US" sz="2400" dirty="0" smtClean="0"/>
              </a:p>
              <a:p>
                <a:pPr lvl="1"/>
                <a:r>
                  <a:rPr lang="en-US" sz="2400" dirty="0" smtClean="0"/>
                  <a:t>Update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400" dirty="0" smtClean="0"/>
                  <a:t> as: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en-US" sz="24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acc>
                          </m:e>
                        </m:d>
                      </m:num>
                      <m:den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  <a:p>
                <a:r>
                  <a:rPr lang="en-US" dirty="0" smtClean="0"/>
                  <a:t>Repeat </a:t>
                </a:r>
                <a:r>
                  <a:rPr lang="en-US" dirty="0"/>
                  <a:t>until reaching the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maximum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567532"/>
                <a:ext cx="10515600" cy="4920798"/>
              </a:xfrm>
              <a:blipFill>
                <a:blip r:embed="rId2"/>
                <a:stretch>
                  <a:fillRect l="-754" t="-17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>
          <a:xfrm flipV="1">
            <a:off x="7796464" y="2871019"/>
            <a:ext cx="0" cy="221225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7796464" y="5083277"/>
            <a:ext cx="347705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Arc 6"/>
          <p:cNvSpPr/>
          <p:nvPr/>
        </p:nvSpPr>
        <p:spPr>
          <a:xfrm rot="5592338" flipH="1">
            <a:off x="7394334" y="3547227"/>
            <a:ext cx="3722128" cy="3269462"/>
          </a:xfrm>
          <a:prstGeom prst="arc">
            <a:avLst>
              <a:gd name="adj1" fmla="val 16556981"/>
              <a:gd name="adj2" fmla="val 3519287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914967" y="2597851"/>
                <a:ext cx="9245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𝐿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𝑤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4967" y="2597851"/>
                <a:ext cx="924548" cy="461665"/>
              </a:xfrm>
              <a:prstGeom prst="rect">
                <a:avLst/>
              </a:prstGeom>
              <a:blipFill>
                <a:blip r:embed="rId3"/>
                <a:stretch>
                  <a:fillRect r="-1316"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1279868" y="4795359"/>
                <a:ext cx="54944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𝑤</m:t>
                      </m:r>
                    </m:oMath>
                  </m:oMathPara>
                </a14:m>
                <a:endPara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79868" y="4795359"/>
                <a:ext cx="549446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/>
          <p:cNvCxnSpPr/>
          <p:nvPr/>
        </p:nvCxnSpPr>
        <p:spPr>
          <a:xfrm flipV="1">
            <a:off x="10435045" y="3825103"/>
            <a:ext cx="0" cy="1258175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0141667" y="5031559"/>
                <a:ext cx="67197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𝑤</m:t>
                      </m:r>
                      <m:r>
                        <a:rPr lang="en-US" sz="2800" i="1" baseline="-25000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0</m:t>
                      </m:r>
                    </m:oMath>
                  </m:oMathPara>
                </a14:m>
                <a:endPara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41667" y="5031559"/>
                <a:ext cx="671979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/>
          <p:cNvCxnSpPr/>
          <p:nvPr/>
        </p:nvCxnSpPr>
        <p:spPr>
          <a:xfrm flipV="1">
            <a:off x="8970144" y="3345463"/>
            <a:ext cx="282606" cy="631685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073775" y="3992896"/>
            <a:ext cx="16850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maximum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9556763" y="3776119"/>
            <a:ext cx="653731" cy="0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10336429" y="3661431"/>
            <a:ext cx="180000" cy="1800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10210494" y="2756303"/>
            <a:ext cx="63820" cy="8356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306896" y="1599843"/>
            <a:ext cx="25426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35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 is </a:t>
            </a:r>
            <a:r>
              <a:rPr lang="en-US" sz="2000" dirty="0" smtClean="0">
                <a:solidFill>
                  <a:srgbClr val="0035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decreasing</a:t>
            </a:r>
            <a:endParaRPr lang="en-US" sz="2000" dirty="0">
              <a:solidFill>
                <a:srgbClr val="00359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è"/>
            </a:pPr>
            <a:r>
              <a:rPr lang="en-US" sz="2000" dirty="0">
                <a:solidFill>
                  <a:srgbClr val="00359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Derivative </a:t>
            </a:r>
            <a:r>
              <a:rPr lang="en-US" sz="2000" dirty="0" smtClean="0">
                <a:solidFill>
                  <a:srgbClr val="00359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negative</a:t>
            </a:r>
            <a:endParaRPr lang="en-US" sz="2000" dirty="0">
              <a:solidFill>
                <a:srgbClr val="00359E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342900" indent="-342900">
              <a:buFont typeface="Wingdings" panose="05000000000000000000" pitchFamily="2" charset="2"/>
              <a:buChar char="è"/>
            </a:pPr>
            <a:r>
              <a:rPr lang="en-US" sz="2000" dirty="0">
                <a:solidFill>
                  <a:srgbClr val="00359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Move left</a:t>
            </a:r>
            <a:endParaRPr lang="en-US" sz="2000" dirty="0">
              <a:solidFill>
                <a:srgbClr val="00359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1803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01656"/>
            <a:ext cx="10515600" cy="2288563"/>
          </a:xfrm>
        </p:spPr>
        <p:txBody>
          <a:bodyPr/>
          <a:lstStyle/>
          <a:p>
            <a:r>
              <a:rPr lang="en-US" dirty="0" smtClean="0"/>
              <a:t>For large training sets, computing the derivative of the likelihood becomes very time consuming</a:t>
            </a:r>
          </a:p>
          <a:p>
            <a:r>
              <a:rPr lang="en-US" dirty="0" smtClean="0"/>
              <a:t>Learning becomes very slow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352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Stochastic</a:t>
            </a:r>
            <a:r>
              <a:rPr lang="en-US" dirty="0" smtClean="0"/>
              <a:t> gradient descent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91824"/>
                <a:ext cx="10515600" cy="4284511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Start </a:t>
                </a:r>
                <a:r>
                  <a:rPr lang="en-US" dirty="0"/>
                  <a:t>at a random weight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acc>
                  </m:oMath>
                </a14:m>
                <a:endParaRPr lang="en-US" dirty="0"/>
              </a:p>
              <a:p>
                <a:r>
                  <a:rPr lang="en-US" dirty="0"/>
                  <a:t>Choose a </a:t>
                </a:r>
                <a:r>
                  <a:rPr lang="en-US" b="1" dirty="0"/>
                  <a:t>random</a:t>
                </a:r>
                <a:r>
                  <a:rPr lang="en-US" dirty="0"/>
                  <a:t> data point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For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=0,1,…,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: </a:t>
                </a:r>
              </a:p>
              <a:p>
                <a:pPr lvl="1"/>
                <a:r>
                  <a:rPr lang="en-US" sz="2400" dirty="0"/>
                  <a:t>Calculate the </a:t>
                </a:r>
                <a:r>
                  <a:rPr lang="en-US" sz="2400" dirty="0" smtClean="0"/>
                  <a:t>derivative of the likelihood of the current data point: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acc>
                          </m:e>
                        </m:d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 smtClean="0"/>
              </a:p>
              <a:p>
                <a:pPr lvl="1"/>
                <a:r>
                  <a:rPr lang="en-US" sz="2400" dirty="0" smtClean="0"/>
                  <a:t>Update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400" dirty="0"/>
                  <a:t> as: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en-US" sz="24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f>
                      <m:fPr>
                        <m:ctrlP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en-US" sz="24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acc>
                          </m:e>
                        </m:d>
                      </m:num>
                      <m:den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Repeat until reaching the </a:t>
                </a:r>
                <a:r>
                  <a:rPr lang="en-US" dirty="0" smtClean="0"/>
                  <a:t>maximum</a:t>
                </a:r>
              </a:p>
              <a:p>
                <a:endParaRPr lang="en-US" dirty="0"/>
              </a:p>
              <a:p>
                <a:r>
                  <a:rPr lang="en-US" dirty="0" smtClean="0"/>
                  <a:t>Empirically, this brings us faster to the optimum</a:t>
                </a:r>
                <a:endParaRPr lang="en-US" dirty="0"/>
              </a:p>
              <a:p>
                <a:endParaRPr lang="en-US" dirty="0" smtClean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91824"/>
                <a:ext cx="10515600" cy="4284511"/>
              </a:xfrm>
              <a:blipFill>
                <a:blip r:embed="rId2"/>
                <a:stretch>
                  <a:fillRect l="-754" t="-19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4488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derivatives?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544198"/>
                <a:ext cx="10515600" cy="5082744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 smtClean="0"/>
                  <a:t>The learning algorithm is not fully specified until we have the derivatives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It can be shown:</a:t>
                </a:r>
              </a:p>
              <a:p>
                <a:endParaRPr lang="en-US" b="0" i="1" dirty="0" smtClean="0">
                  <a:solidFill>
                    <a:srgbClr val="3333CC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33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3333CC"/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3333CC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solidFill>
                                  <a:srgbClr val="33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en-US" b="0" i="1" smtClean="0">
                                    <a:solidFill>
                                      <a:srgbClr val="33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solidFill>
                                      <a:srgbClr val="3333CC"/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acc>
                          </m:e>
                        </m:d>
                      </m:num>
                      <m:den>
                        <m:r>
                          <a:rPr lang="en-US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33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3333CC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3333CC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d>
                      <m:dPr>
                        <m:ctrlPr>
                          <a:rPr lang="en-US" i="1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33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3333CC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3333CC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logi</m:t>
                        </m:r>
                        <m:r>
                          <m:rPr>
                            <m:nor/>
                          </m:rPr>
                          <a:rPr lang="en-US" b="0" i="0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s</m:t>
                        </m:r>
                        <m:r>
                          <m:rPr>
                            <m:nor/>
                          </m:rPr>
                          <a:rPr lang="en-US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t</m:t>
                        </m:r>
                        <m:r>
                          <m:rPr>
                            <m:nor/>
                          </m:rPr>
                          <a:rPr lang="en-US" b="0" i="0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ic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rgbClr val="33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en-US" i="1">
                                    <a:solidFill>
                                      <a:srgbClr val="33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solidFill>
                                      <a:srgbClr val="3333CC"/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acc>
                            <m:r>
                              <a:rPr lang="en-US" i="1">
                                <a:solidFill>
                                  <a:srgbClr val="3333CC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33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i="1">
                                        <a:solidFill>
                                          <a:srgbClr val="33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solidFill>
                                          <a:srgbClr val="33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3333CC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r>
                  <a:rPr lang="en-US" dirty="0" smtClean="0"/>
                  <a:t>The farther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/>
                  <a:t> is from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logistic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acc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⋅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r>
                  <a:rPr lang="en-US" dirty="0" smtClean="0"/>
                  <a:t>, the larger is the derivative</a:t>
                </a:r>
              </a:p>
              <a:p>
                <a:pPr marL="0" indent="0">
                  <a:buNone/>
                </a:pPr>
                <a:r>
                  <a:rPr lang="en-US" dirty="0" smtClean="0">
                    <a:sym typeface="Wingdings" panose="05000000000000000000" pitchFamily="2" charset="2"/>
                  </a:rPr>
                  <a:t> Bigger step to correct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𝑤</m:t>
                        </m:r>
                      </m:e>
                    </m:ac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544198"/>
                <a:ext cx="10515600" cy="5082744"/>
              </a:xfrm>
              <a:blipFill>
                <a:blip r:embed="rId2"/>
                <a:stretch>
                  <a:fillRect l="-928" t="-23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>
          <a:xfrm flipV="1">
            <a:off x="2528513" y="3844130"/>
            <a:ext cx="77035" cy="84777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238095" y="4729782"/>
                <a:ext cx="258083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𝑗</m:t>
                    </m:r>
                  </m:oMath>
                </a14:m>
                <a:r>
                  <a:rPr lang="en-US" sz="2000" baseline="30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coordinate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20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8095" y="4729782"/>
                <a:ext cx="2580835" cy="400110"/>
              </a:xfrm>
              <a:prstGeom prst="rect">
                <a:avLst/>
              </a:prstGeom>
              <a:blipFill>
                <a:blip r:embed="rId3"/>
                <a:stretch>
                  <a:fillRect l="-2364" t="-16667" r="-8983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>
          <a:xfrm flipH="1" flipV="1">
            <a:off x="3175819" y="3844130"/>
            <a:ext cx="987659" cy="78665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037911" y="4711333"/>
                <a:ext cx="180245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label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20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7911" y="4711333"/>
                <a:ext cx="1802450" cy="400110"/>
              </a:xfrm>
              <a:prstGeom prst="rect">
                <a:avLst/>
              </a:prstGeom>
              <a:blipFill>
                <a:blip r:embed="rId4"/>
                <a:stretch>
                  <a:fillRect l="-3378" t="-16923" r="-7432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>
          <a:xfrm flipH="1" flipV="1">
            <a:off x="4539525" y="3844130"/>
            <a:ext cx="1449942" cy="66722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092713" y="4203502"/>
                <a:ext cx="396739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predicted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𝑃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</m:acc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the probability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to belong to class </a:t>
                </a:r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2713" y="4203502"/>
                <a:ext cx="3967393" cy="707886"/>
              </a:xfrm>
              <a:prstGeom prst="rect">
                <a:avLst/>
              </a:prstGeom>
              <a:blipFill>
                <a:blip r:embed="rId5"/>
                <a:stretch>
                  <a:fillRect l="-1536" t="-9483" r="-307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/>
          <p:cNvCxnSpPr/>
          <p:nvPr/>
        </p:nvCxnSpPr>
        <p:spPr>
          <a:xfrm flipH="1">
            <a:off x="3712401" y="2556387"/>
            <a:ext cx="1874997" cy="76854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587398" y="2128576"/>
                <a:ext cx="3831772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difference between the predicted probability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 belong to class </a:t>
                </a:r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the actual indicator of whether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in class </a:t>
                </a:r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7398" y="2128576"/>
                <a:ext cx="3831772" cy="1323439"/>
              </a:xfrm>
              <a:prstGeom prst="rect">
                <a:avLst/>
              </a:prstGeom>
              <a:blipFill>
                <a:blip r:embed="rId6"/>
                <a:stretch>
                  <a:fillRect l="-1752" t="-2304" b="-7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860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  <p:bldP spid="10" grpId="0"/>
      <p:bldP spid="14" grpId="0"/>
      <p:bldP spid="1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Stochastic gradient descent for logistic regression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50523" y="1769807"/>
                <a:ext cx="7481736" cy="4159045"/>
              </a:xfrm>
              <a:ln w="19050">
                <a:solidFill>
                  <a:srgbClr val="002060"/>
                </a:solidFill>
              </a:ln>
            </p:spPr>
            <p:txBody>
              <a:bodyPr>
                <a:normAutofit/>
              </a:bodyPr>
              <a:lstStyle/>
              <a:p>
                <a:endParaRPr lang="en-US" dirty="0" smtClean="0"/>
              </a:p>
              <a:p>
                <a:r>
                  <a:rPr lang="en-US" dirty="0" smtClean="0"/>
                  <a:t>Start </a:t>
                </a:r>
                <a:r>
                  <a:rPr lang="en-US" dirty="0"/>
                  <a:t>at a random weight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acc>
                  </m:oMath>
                </a14:m>
                <a:endParaRPr lang="en-US" dirty="0"/>
              </a:p>
              <a:p>
                <a:endParaRPr lang="en-US" dirty="0" smtClean="0"/>
              </a:p>
              <a:p>
                <a:r>
                  <a:rPr lang="en-US" dirty="0" smtClean="0"/>
                  <a:t>Choose </a:t>
                </a:r>
                <a:r>
                  <a:rPr lang="en-US" dirty="0"/>
                  <a:t>a random data point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For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=0,1,…,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: </a:t>
                </a:r>
              </a:p>
              <a:p>
                <a:pPr lvl="1"/>
                <a:r>
                  <a:rPr lang="en-US" sz="2400" dirty="0" smtClean="0"/>
                  <a:t>Update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400" dirty="0"/>
                  <a:t> as: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en-US" sz="24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sSub>
                      <m:sSubPr>
                        <m:ctrlPr>
                          <a:rPr lang="en-US" sz="24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sz="24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logi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s</m:t>
                        </m:r>
                        <m:r>
                          <m:rPr>
                            <m:nor/>
                          </m:rPr>
                          <a:rPr lang="en-US" sz="24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t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ic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acc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sz="24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sz="24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endParaRPr lang="en-US" dirty="0" smtClean="0"/>
              </a:p>
              <a:p>
                <a:r>
                  <a:rPr lang="en-US" dirty="0" smtClean="0"/>
                  <a:t>Repeat </a:t>
                </a:r>
                <a:r>
                  <a:rPr lang="en-US" dirty="0"/>
                  <a:t>until reaching the </a:t>
                </a:r>
                <a:r>
                  <a:rPr lang="en-US" dirty="0" smtClean="0"/>
                  <a:t>maximum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50523" y="1769807"/>
                <a:ext cx="7481736" cy="4159045"/>
              </a:xfrm>
              <a:blipFill>
                <a:blip r:embed="rId2"/>
                <a:stretch>
                  <a:fillRect l="-1057"/>
                </a:stretch>
              </a:blipFill>
              <a:ln w="19050"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484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regression: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850817"/>
            <a:ext cx="10515600" cy="4323842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A very popular method, in particular as a first analysis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Numerous implementations available (including in R), fast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We are guaranteed there is only one (global) optimum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Provides information on the contribution of each feature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Relatively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robust to overfitting (because a simple model is assumed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)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There are extensions available for multi-class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classification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But performance is worse when the true boundary between classes is highly non-linear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15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Taxonomy of methods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5295148" y="1559117"/>
            <a:ext cx="1889760" cy="87085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Parametric?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Straight Arrow Connector 5"/>
          <p:cNvCxnSpPr>
            <a:stCxn id="4" idx="3"/>
            <a:endCxn id="9" idx="0"/>
          </p:cNvCxnSpPr>
          <p:nvPr/>
        </p:nvCxnSpPr>
        <p:spPr>
          <a:xfrm flipH="1">
            <a:off x="4097384" y="2302440"/>
            <a:ext cx="1474513" cy="70625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4" idx="5"/>
            <a:endCxn id="19" idx="0"/>
          </p:cNvCxnSpPr>
          <p:nvPr/>
        </p:nvCxnSpPr>
        <p:spPr>
          <a:xfrm>
            <a:off x="6908159" y="2302440"/>
            <a:ext cx="2920221" cy="70625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3152504" y="3008697"/>
            <a:ext cx="1889760" cy="87085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Linear?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Straight Arrow Connector 10"/>
          <p:cNvCxnSpPr>
            <a:stCxn id="9" idx="3"/>
            <a:endCxn id="17" idx="0"/>
          </p:cNvCxnSpPr>
          <p:nvPr/>
        </p:nvCxnSpPr>
        <p:spPr>
          <a:xfrm flipH="1">
            <a:off x="2359953" y="3752020"/>
            <a:ext cx="1069300" cy="64261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9" idx="5"/>
            <a:endCxn id="18" idx="0"/>
          </p:cNvCxnSpPr>
          <p:nvPr/>
        </p:nvCxnSpPr>
        <p:spPr>
          <a:xfrm>
            <a:off x="4765515" y="3752020"/>
            <a:ext cx="1278131" cy="64261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851851" y="4394636"/>
            <a:ext cx="3016203" cy="17378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Logistic Regression</a:t>
            </a:r>
          </a:p>
          <a:p>
            <a:pPr algn="ctr"/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Perceptron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Linear Discriminant Analysis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Naïve Bayes Classifier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Support Vector Classifier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387599" y="4394636"/>
            <a:ext cx="3312094" cy="9485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Neural Networks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Support Vector Machines (some)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172333" y="3008697"/>
            <a:ext cx="3312094" cy="13859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K-nearest-neighbors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Decision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Trees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(Random Forests, Boosting)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Gaussian Processes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47934" y="2179015"/>
            <a:ext cx="558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427498" y="3712252"/>
            <a:ext cx="558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91415" y="3712252"/>
            <a:ext cx="49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022315" y="2179015"/>
            <a:ext cx="49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1349293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Taxonomy of methods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380505"/>
                <a:ext cx="10515600" cy="2418601"/>
              </a:xfrm>
            </p:spPr>
            <p:txBody>
              <a:bodyPr/>
              <a:lstStyle/>
              <a:p>
                <a:r>
                  <a:rPr lang="en-US" dirty="0" smtClean="0"/>
                  <a:t>Parametric: we classify each data point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 smtClean="0"/>
                  <a:t> according to a “</a:t>
                </a:r>
                <a:r>
                  <a:rPr lang="en-US" dirty="0" smtClean="0">
                    <a:solidFill>
                      <a:srgbClr val="3333CC"/>
                    </a:solidFill>
                  </a:rPr>
                  <a:t>decision function</a:t>
                </a:r>
                <a:r>
                  <a:rPr lang="en-US" dirty="0" smtClean="0"/>
                  <a:t>”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The number of parameters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is independent of the sample size</a:t>
                </a:r>
              </a:p>
              <a:p>
                <a:pPr lvl="1"/>
                <a:r>
                  <a:rPr lang="en-US" dirty="0" smtClean="0"/>
                  <a:t>In linear methods,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is linear</a:t>
                </a:r>
              </a:p>
              <a:p>
                <a:pPr lvl="1"/>
                <a:endParaRPr lang="en-US" dirty="0"/>
              </a:p>
              <a:p>
                <a:r>
                  <a:rPr lang="en-US" dirty="0" smtClean="0"/>
                  <a:t>Non-parametric: the decision function is not fixed but its complexity depends on the sample size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380505"/>
                <a:ext cx="10515600" cy="2418601"/>
              </a:xfrm>
              <a:blipFill>
                <a:blip r:embed="rId2"/>
                <a:stretch>
                  <a:fillRect l="-754" t="-3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3230" y="4114801"/>
            <a:ext cx="3484089" cy="26130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76"/>
          <a:stretch/>
        </p:blipFill>
        <p:spPr>
          <a:xfrm>
            <a:off x="4415748" y="4237266"/>
            <a:ext cx="3528110" cy="249060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46459" y="3837156"/>
            <a:ext cx="24721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Parametric, non-linear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52623" y="3809780"/>
            <a:ext cx="18053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Non-parametric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859" y="4199216"/>
            <a:ext cx="3014315" cy="242767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845625" y="3837156"/>
            <a:ext cx="2002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Parametric, linear</a:t>
            </a:r>
          </a:p>
        </p:txBody>
      </p:sp>
    </p:spTree>
    <p:extLst>
      <p:ext uri="{BB962C8B-B14F-4D97-AF65-F5344CB8AC3E}">
        <p14:creationId xmlns:p14="http://schemas.microsoft.com/office/powerpoint/2010/main" val="1351829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performance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43002" y="1683669"/>
                <a:ext cx="10515600" cy="4351338"/>
              </a:xfrm>
            </p:spPr>
            <p:txBody>
              <a:bodyPr/>
              <a:lstStyle/>
              <a:p>
                <a:r>
                  <a:rPr lang="en-US" dirty="0" smtClean="0"/>
                  <a:t>What would be a good measure of the performance of a classifier?</a:t>
                </a:r>
              </a:p>
              <a:p>
                <a:endParaRPr lang="en-US" sz="2000" dirty="0" smtClean="0"/>
              </a:p>
              <a:p>
                <a:r>
                  <a:rPr lang="en-US" sz="2000" dirty="0" smtClean="0"/>
                  <a:t>Assume Class </a:t>
                </a:r>
                <a:r>
                  <a:rPr lang="en-US" sz="2000" b="1" dirty="0" smtClean="0"/>
                  <a:t>0</a:t>
                </a:r>
                <a:r>
                  <a:rPr lang="en-US" sz="2000" dirty="0" smtClean="0"/>
                  <a:t>: healthy, Class </a:t>
                </a:r>
                <a:r>
                  <a:rPr lang="en-US" sz="2000" b="1" dirty="0" smtClean="0"/>
                  <a:t>1</a:t>
                </a:r>
                <a:r>
                  <a:rPr lang="en-US" sz="2000" dirty="0" smtClean="0"/>
                  <a:t>: sick; total number of data points: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US" sz="2000" i="1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A simple measure of accuracy is the classification error: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𝐹𝑃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𝐹𝑁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)/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US" i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43002" y="1683669"/>
                <a:ext cx="10515600" cy="4351338"/>
              </a:xfrm>
              <a:blipFill>
                <a:blip r:embed="rId2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5759237"/>
              </p:ext>
            </p:extLst>
          </p:nvPr>
        </p:nvGraphicFramePr>
        <p:xfrm>
          <a:off x="1621502" y="3152176"/>
          <a:ext cx="8023945" cy="1478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67659">
                  <a:extLst>
                    <a:ext uri="{9D8B030D-6E8A-4147-A177-3AD203B41FA5}">
                      <a16:colId xmlns:a16="http://schemas.microsoft.com/office/drawing/2014/main" val="2627596338"/>
                    </a:ext>
                  </a:extLst>
                </a:gridCol>
                <a:gridCol w="24834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6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6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0157">
                <a:tc rowSpan="2" gridSpan="2"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Predicted state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6111033"/>
                  </a:ext>
                </a:extLst>
              </a:tr>
              <a:tr h="370840">
                <a:tc gridSpan="2" vMerge="1"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 </a:t>
                      </a:r>
                      <a:r>
                        <a:rPr lang="en-US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Sick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 </a:t>
                      </a:r>
                      <a:r>
                        <a:rPr lang="en-US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Healthy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True state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 </a:t>
                      </a:r>
                      <a:r>
                        <a:rPr lang="en-US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Sick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3333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True</a:t>
                      </a:r>
                      <a:r>
                        <a:rPr lang="en-US" baseline="0" dirty="0" smtClean="0">
                          <a:solidFill>
                            <a:srgbClr val="3333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Positive (TP)</a:t>
                      </a:r>
                      <a:endParaRPr lang="en-US" dirty="0">
                        <a:solidFill>
                          <a:srgbClr val="3333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3333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False Negative (FN)</a:t>
                      </a:r>
                      <a:endParaRPr lang="en-US" dirty="0">
                        <a:solidFill>
                          <a:srgbClr val="3333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 </a:t>
                      </a:r>
                      <a:r>
                        <a:rPr lang="en-US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Healthy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3333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False Positive (FP)</a:t>
                      </a:r>
                      <a:endParaRPr lang="en-US" dirty="0">
                        <a:solidFill>
                          <a:srgbClr val="3333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3333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True Negative (TN)</a:t>
                      </a:r>
                      <a:endParaRPr lang="en-US" dirty="0">
                        <a:solidFill>
                          <a:srgbClr val="3333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 rot="10800000">
            <a:off x="5276490" y="4234766"/>
            <a:ext cx="2405939" cy="514108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 rot="10800000">
            <a:off x="7460969" y="3844766"/>
            <a:ext cx="2405939" cy="514108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68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6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pic>
        <p:nvPicPr>
          <p:cNvPr id="26" name="Content Placeholder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7" b="9223"/>
          <a:stretch/>
        </p:blipFill>
        <p:spPr>
          <a:xfrm>
            <a:off x="3597063" y="1399884"/>
            <a:ext cx="4943435" cy="4184181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7121443" y="1628852"/>
            <a:ext cx="926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Sick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098297" y="4683781"/>
            <a:ext cx="1263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Healthy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5362384" y="6150010"/>
                <a:ext cx="17921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(test score)</a:t>
                </a:r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2384" y="6150010"/>
                <a:ext cx="1792157" cy="461665"/>
              </a:xfrm>
              <a:prstGeom prst="rect">
                <a:avLst/>
              </a:prstGeom>
              <a:blipFill>
                <a:blip r:embed="rId3"/>
                <a:stretch>
                  <a:fillRect t="-10526" r="-4422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>
            <a:off x="3219839" y="1399884"/>
            <a:ext cx="1072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(sick)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3991787" y="3600997"/>
            <a:ext cx="1994263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5986050" y="2059599"/>
            <a:ext cx="0" cy="3138966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043904" y="4529893"/>
            <a:ext cx="17651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Threshold: P(sick)=0.5</a:t>
            </a:r>
            <a:endParaRPr lang="en-US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 flipV="1">
            <a:off x="2838535" y="3624857"/>
            <a:ext cx="1151404" cy="929516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6550530" y="3671420"/>
            <a:ext cx="16979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False positives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 flipH="1">
            <a:off x="6258463" y="4115203"/>
            <a:ext cx="744757" cy="855369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4105678" y="2658327"/>
            <a:ext cx="17556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False negatives</a:t>
            </a:r>
          </a:p>
        </p:txBody>
      </p:sp>
      <p:cxnSp>
        <p:nvCxnSpPr>
          <p:cNvPr id="43" name="Straight Arrow Connector 42"/>
          <p:cNvCxnSpPr/>
          <p:nvPr/>
        </p:nvCxnSpPr>
        <p:spPr>
          <a:xfrm flipV="1">
            <a:off x="5234408" y="2259654"/>
            <a:ext cx="358598" cy="466129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3989939" y="5763412"/>
            <a:ext cx="1996111" cy="0"/>
          </a:xfrm>
          <a:prstGeom prst="straightConnector1">
            <a:avLst/>
          </a:prstGeom>
          <a:ln w="19050">
            <a:solidFill>
              <a:schemeClr val="accent2">
                <a:lumMod val="50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5995552" y="5763412"/>
            <a:ext cx="2252879" cy="0"/>
          </a:xfrm>
          <a:prstGeom prst="straightConnector1">
            <a:avLst/>
          </a:prstGeom>
          <a:ln w="19050">
            <a:solidFill>
              <a:schemeClr val="accent2">
                <a:lumMod val="50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4017241" y="5789595"/>
            <a:ext cx="19688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Predicted healthy</a:t>
            </a:r>
            <a:endParaRPr lang="en-US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307759" y="5789595"/>
            <a:ext cx="16273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Predicted sick</a:t>
            </a:r>
            <a:endParaRPr lang="en-US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6016643" y="2452994"/>
            <a:ext cx="3168800" cy="410665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9292023" y="2199070"/>
            <a:ext cx="1771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 boundary</a:t>
            </a:r>
          </a:p>
        </p:txBody>
      </p:sp>
      <p:sp>
        <p:nvSpPr>
          <p:cNvPr id="5" name="Oval 4"/>
          <p:cNvSpPr/>
          <p:nvPr/>
        </p:nvSpPr>
        <p:spPr>
          <a:xfrm>
            <a:off x="5362197" y="1952820"/>
            <a:ext cx="698968" cy="320117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016643" y="4996753"/>
            <a:ext cx="533886" cy="266485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958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confusion matrix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39" y="2004306"/>
            <a:ext cx="11154364" cy="3900445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2186779" y="4227868"/>
            <a:ext cx="2709685" cy="109059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297859" y="1418014"/>
            <a:ext cx="55114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many ways to measure accuracy!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9291" y="6067070"/>
            <a:ext cx="106643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PPV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particularly important: given a positive diagnosis, how likely this is true?</a:t>
            </a:r>
          </a:p>
        </p:txBody>
      </p:sp>
    </p:spTree>
    <p:extLst>
      <p:ext uri="{BB962C8B-B14F-4D97-AF65-F5344CB8AC3E}">
        <p14:creationId xmlns:p14="http://schemas.microsoft.com/office/powerpoint/2010/main" val="2906190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 all errors are created equal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cost of a false positive (unnecessary intervention) may be large or small</a:t>
            </a:r>
          </a:p>
          <a:p>
            <a:pPr lvl="1"/>
            <a:r>
              <a:rPr lang="en-US" dirty="0" smtClean="0"/>
              <a:t>Mastectomy or chemotherapy vs taking antibiotics or avoiding a food item</a:t>
            </a:r>
          </a:p>
          <a:p>
            <a:r>
              <a:rPr lang="en-US" dirty="0" smtClean="0"/>
              <a:t>The cost of a false negative (misdetection) may be large or small</a:t>
            </a:r>
          </a:p>
          <a:p>
            <a:pPr lvl="1"/>
            <a:r>
              <a:rPr lang="en-US" dirty="0" smtClean="0"/>
              <a:t>Meningitis or early cancer vs throat culture or pregnancy test</a:t>
            </a:r>
          </a:p>
          <a:p>
            <a:r>
              <a:rPr lang="en-US" dirty="0" smtClean="0"/>
              <a:t>The relative costs are not always known a priori and may change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Can classifiers change their false positive/false-negative tradeoff?</a:t>
            </a:r>
          </a:p>
          <a:p>
            <a:pPr lvl="1"/>
            <a:r>
              <a:rPr lang="en-US" dirty="0" smtClean="0"/>
              <a:t>Classify </a:t>
            </a:r>
            <a:r>
              <a:rPr lang="en-US" dirty="0"/>
              <a:t>all individuals as </a:t>
            </a:r>
            <a:r>
              <a:rPr lang="en-US" dirty="0" smtClean="0"/>
              <a:t>sick: no </a:t>
            </a:r>
            <a:r>
              <a:rPr lang="en-US" dirty="0"/>
              <a:t>false negatives, many false </a:t>
            </a:r>
            <a:r>
              <a:rPr lang="en-US" dirty="0" smtClean="0"/>
              <a:t>positives</a:t>
            </a:r>
            <a:endParaRPr lang="en-US" dirty="0"/>
          </a:p>
          <a:p>
            <a:pPr lvl="1"/>
            <a:r>
              <a:rPr lang="en-US" dirty="0" smtClean="0"/>
              <a:t>Classify </a:t>
            </a:r>
            <a:r>
              <a:rPr lang="en-US" dirty="0"/>
              <a:t>all individuals as </a:t>
            </a:r>
            <a:r>
              <a:rPr lang="en-US" dirty="0" smtClean="0"/>
              <a:t>healthy: no </a:t>
            </a:r>
            <a:r>
              <a:rPr lang="en-US" dirty="0"/>
              <a:t>false positives, many false </a:t>
            </a:r>
            <a:r>
              <a:rPr lang="en-US" dirty="0" smtClean="0"/>
              <a:t>negatives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If they do, how to measure their accuracy?</a:t>
            </a:r>
          </a:p>
        </p:txBody>
      </p:sp>
    </p:spTree>
    <p:extLst>
      <p:ext uri="{BB962C8B-B14F-4D97-AF65-F5344CB8AC3E}">
        <p14:creationId xmlns:p14="http://schemas.microsoft.com/office/powerpoint/2010/main" val="1857564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classifier can change its FN/FP rates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211825" y="1734517"/>
                <a:ext cx="9839633" cy="3958360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In logistic regression,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1+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acc>
                              <m:accPr>
                                <m:chr m:val="⃗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acc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  <m:acc>
                              <m:accPr>
                                <m:chr m:val="⃗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</m:sup>
                        </m:sSup>
                      </m:e>
                    </m:d>
                  </m:oMath>
                </a14:m>
                <a:endParaRPr lang="en-US" b="0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Previously:</a:t>
                </a:r>
                <a:endParaRPr lang="en-US" dirty="0"/>
              </a:p>
              <a:p>
                <a:pPr lvl="1"/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⃗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i="1" dirty="0" smtClean="0">
                        <a:latin typeface="Cambria Math" panose="02040503050406030204" pitchFamily="18" charset="0"/>
                      </a:rPr>
                      <m:t>)&gt;0.5</m:t>
                    </m:r>
                  </m:oMath>
                </a14:m>
                <a:r>
                  <a:rPr lang="en-US" dirty="0"/>
                  <a:t>, classify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dirty="0"/>
                  <a:t> as </a:t>
                </a:r>
                <a:r>
                  <a:rPr lang="en-US" dirty="0" smtClean="0"/>
                  <a:t>Class </a:t>
                </a:r>
                <a:r>
                  <a:rPr lang="en-US" b="1" dirty="0" smtClean="0"/>
                  <a:t>1</a:t>
                </a:r>
                <a:r>
                  <a:rPr lang="en-US" dirty="0" smtClean="0"/>
                  <a:t> (sick)</a:t>
                </a:r>
                <a:endParaRPr lang="en-US" dirty="0"/>
              </a:p>
              <a:p>
                <a:pPr lvl="1"/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⃗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i="1" dirty="0" smtClean="0">
                        <a:latin typeface="Cambria Math" panose="02040503050406030204" pitchFamily="18" charset="0"/>
                      </a:rPr>
                      <m:t>)&lt;0.5</m:t>
                    </m:r>
                  </m:oMath>
                </a14:m>
                <a:r>
                  <a:rPr lang="en-US" dirty="0"/>
                  <a:t>, classify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dirty="0"/>
                  <a:t> as </a:t>
                </a:r>
                <a:r>
                  <a:rPr lang="en-US" dirty="0" smtClean="0"/>
                  <a:t>Class </a:t>
                </a:r>
                <a:r>
                  <a:rPr lang="en-US" b="1" dirty="0" smtClean="0"/>
                  <a:t>0</a:t>
                </a:r>
                <a:r>
                  <a:rPr lang="en-US" dirty="0" smtClean="0"/>
                  <a:t> (healthy)</a:t>
                </a:r>
                <a:endParaRPr lang="en-US" b="1" dirty="0"/>
              </a:p>
              <a:p>
                <a:endParaRPr lang="en-US" dirty="0" smtClean="0"/>
              </a:p>
              <a:p>
                <a:r>
                  <a:rPr lang="en-US" dirty="0" smtClean="0"/>
                  <a:t>But we can use the actual value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⃗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(the probability of Class </a:t>
                </a:r>
                <a:r>
                  <a:rPr lang="en-US" b="1" dirty="0" smtClean="0"/>
                  <a:t>1</a:t>
                </a:r>
                <a:r>
                  <a:rPr lang="en-US" dirty="0" smtClean="0"/>
                  <a:t>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11825" y="1734517"/>
                <a:ext cx="9839633" cy="3958360"/>
              </a:xfrm>
              <a:blipFill>
                <a:blip r:embed="rId2"/>
                <a:stretch>
                  <a:fillRect l="-867" t="-12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0186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classifier can change its FN/FP rates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616530"/>
                <a:ext cx="9680693" cy="4633416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 smtClean="0"/>
                  <a:t>Define a </a:t>
                </a:r>
                <a:r>
                  <a:rPr lang="en-US" dirty="0" smtClean="0">
                    <a:solidFill>
                      <a:srgbClr val="3333CC"/>
                    </a:solidFill>
                  </a:rPr>
                  <a:t>threshold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/>
              </a:p>
              <a:p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⃗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i="1" dirty="0" smtClean="0">
                        <a:latin typeface="Cambria Math" panose="02040503050406030204" pitchFamily="18" charset="0"/>
                      </a:rPr>
                      <m:t>)&gt;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 smtClean="0"/>
                  <a:t>, classify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dirty="0" smtClean="0"/>
                  <a:t> as sick, otherwise as healthy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⃗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i="1" dirty="0" smtClean="0">
                        <a:latin typeface="Cambria Math" panose="02040503050406030204" pitchFamily="18" charset="0"/>
                      </a:rPr>
                      <m:t>)&gt;0.2</m:t>
                    </m:r>
                  </m:oMath>
                </a14:m>
                <a:r>
                  <a:rPr lang="en-US" dirty="0" smtClean="0"/>
                  <a:t>, classify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dirty="0" smtClean="0"/>
                  <a:t> as sick, otherwise as healthy</a:t>
                </a:r>
              </a:p>
              <a:p>
                <a:pPr marL="457200" lvl="1" indent="0">
                  <a:buNone/>
                </a:pPr>
                <a:r>
                  <a:rPr lang="en-US" dirty="0" smtClean="0">
                    <a:sym typeface="Wingdings" panose="05000000000000000000" pitchFamily="2" charset="2"/>
                  </a:rPr>
                  <a:t> Many false positives</a:t>
                </a:r>
              </a:p>
              <a:p>
                <a:pPr marL="457200" lvl="1" indent="0">
                  <a:buNone/>
                </a:pPr>
                <a:r>
                  <a:rPr lang="en-US" dirty="0" smtClean="0">
                    <a:sym typeface="Wingdings" panose="05000000000000000000" pitchFamily="2" charset="2"/>
                  </a:rPr>
                  <a:t> Few false negatives</a:t>
                </a:r>
                <a:endParaRPr lang="en-US" dirty="0" smtClean="0"/>
              </a:p>
              <a:p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⃗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i="1" dirty="0" smtClean="0">
                        <a:latin typeface="Cambria Math" panose="02040503050406030204" pitchFamily="18" charset="0"/>
                      </a:rPr>
                      <m:t>)&gt;0.8</m:t>
                    </m:r>
                  </m:oMath>
                </a14:m>
                <a:r>
                  <a:rPr lang="en-US" dirty="0" smtClean="0"/>
                  <a:t>, classify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dirty="0" smtClean="0"/>
                  <a:t> as sick, otherwise as healthy</a:t>
                </a:r>
              </a:p>
              <a:p>
                <a:pPr marL="457200" lvl="1" indent="0">
                  <a:buNone/>
                </a:pPr>
                <a:r>
                  <a:rPr lang="en-US" dirty="0" smtClean="0">
                    <a:sym typeface="Wingdings" panose="05000000000000000000" pitchFamily="2" charset="2"/>
                  </a:rPr>
                  <a:t> Many false negatives</a:t>
                </a:r>
              </a:p>
              <a:p>
                <a:pPr marL="457200" lvl="1" indent="0">
                  <a:buNone/>
                </a:pPr>
                <a:r>
                  <a:rPr lang="en-US" dirty="0" smtClean="0">
                    <a:sym typeface="Wingdings" panose="05000000000000000000" pitchFamily="2" charset="2"/>
                  </a:rPr>
                  <a:t> few false positives</a:t>
                </a:r>
              </a:p>
              <a:p>
                <a:endParaRPr lang="en-US" b="1" dirty="0">
                  <a:sym typeface="Wingdings" panose="05000000000000000000" pitchFamily="2" charset="2"/>
                </a:endParaRPr>
              </a:p>
              <a:p>
                <a:r>
                  <a:rPr lang="en-US" dirty="0" smtClean="0">
                    <a:sym typeface="Wingdings" panose="05000000000000000000" pitchFamily="2" charset="2"/>
                  </a:rPr>
                  <a:t>Using the threshold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𝑡</m:t>
                    </m:r>
                  </m:oMath>
                </a14:m>
                <a:r>
                  <a:rPr lang="en-US" dirty="0" smtClean="0">
                    <a:sym typeface="Wingdings" panose="05000000000000000000" pitchFamily="2" charset="2"/>
                  </a:rPr>
                  <a:t> we can control the trade-off between false positives and false negatives</a:t>
                </a:r>
                <a:endParaRPr lang="en-US" dirty="0"/>
              </a:p>
              <a:p>
                <a:endParaRPr lang="en-US" sz="28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616530"/>
                <a:ext cx="9680693" cy="4633416"/>
              </a:xfrm>
              <a:blipFill>
                <a:blip r:embed="rId2"/>
                <a:stretch>
                  <a:fillRect l="-882" t="-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71259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classifier can change its FN/FP rates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19013" y="1717802"/>
                <a:ext cx="5398048" cy="1743153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Define a threshold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i="1" dirty="0" smtClean="0"/>
              </a:p>
              <a:p>
                <a:r>
                  <a:rPr lang="en-US" dirty="0"/>
                  <a:t>I</a:t>
                </a:r>
                <a:r>
                  <a:rPr lang="en-US" dirty="0" smtClean="0"/>
                  <a:t>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⃗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i="1" dirty="0" smtClean="0">
                        <a:latin typeface="Cambria Math" panose="02040503050406030204" pitchFamily="18" charset="0"/>
                      </a:rPr>
                      <m:t>)&gt;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 smtClean="0"/>
                  <a:t>, classify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dirty="0" smtClean="0"/>
                  <a:t> as sick, otherwise as healthy</a:t>
                </a:r>
              </a:p>
              <a:p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19013" y="1717802"/>
                <a:ext cx="5398048" cy="1743153"/>
              </a:xfrm>
              <a:blipFill>
                <a:blip r:embed="rId2"/>
                <a:stretch>
                  <a:fillRect l="-1582" t="-4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7" b="9223"/>
          <a:stretch/>
        </p:blipFill>
        <p:spPr>
          <a:xfrm>
            <a:off x="6935507" y="1486970"/>
            <a:ext cx="4943435" cy="41841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949867" y="2146685"/>
            <a:ext cx="926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Sick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224674" y="4885541"/>
            <a:ext cx="1263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Healthy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778836" y="5705639"/>
                <a:ext cx="17921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(test score)</a:t>
                </a:r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8836" y="5705639"/>
                <a:ext cx="1792157" cy="461665"/>
              </a:xfrm>
              <a:prstGeom prst="rect">
                <a:avLst/>
              </a:prstGeom>
              <a:blipFill>
                <a:blip r:embed="rId4"/>
                <a:stretch>
                  <a:fillRect t="-10526" r="-4762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6558283" y="1486970"/>
            <a:ext cx="1072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(sick)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7360711" y="4615543"/>
            <a:ext cx="1654628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9015339" y="2146685"/>
            <a:ext cx="0" cy="3138966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401868" y="4641459"/>
                <a:ext cx="1223412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Threshold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𝑡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=0.2</m:t>
                      </m:r>
                    </m:oMath>
                  </m:oMathPara>
                </a14:m>
                <a:endParaRPr lang="en-US" sz="20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1868" y="4641459"/>
                <a:ext cx="1223412" cy="707886"/>
              </a:xfrm>
              <a:prstGeom prst="rect">
                <a:avLst/>
              </a:prstGeom>
              <a:blipFill>
                <a:blip r:embed="rId5"/>
                <a:stretch>
                  <a:fillRect l="-4975" t="-4274" r="-5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/>
          <p:cNvCxnSpPr>
            <a:stCxn id="19" idx="3"/>
          </p:cNvCxnSpPr>
          <p:nvPr/>
        </p:nvCxnSpPr>
        <p:spPr>
          <a:xfrm flipV="1">
            <a:off x="6625280" y="4614516"/>
            <a:ext cx="673534" cy="380886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0045985" y="2895799"/>
            <a:ext cx="1771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 boundary</a:t>
            </a:r>
            <a:endParaRPr lang="en-US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422807" y="1157385"/>
            <a:ext cx="11995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False negatives</a:t>
            </a:r>
          </a:p>
        </p:txBody>
      </p:sp>
      <p:cxnSp>
        <p:nvCxnSpPr>
          <p:cNvPr id="24" name="Straight Arrow Connector 23"/>
          <p:cNvCxnSpPr>
            <a:stCxn id="9" idx="1"/>
          </p:cNvCxnSpPr>
          <p:nvPr/>
        </p:nvCxnSpPr>
        <p:spPr>
          <a:xfrm flipH="1">
            <a:off x="8876003" y="1511328"/>
            <a:ext cx="546804" cy="530933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0223852" y="3957432"/>
            <a:ext cx="11995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False positives</a:t>
            </a:r>
          </a:p>
        </p:txBody>
      </p:sp>
      <p:sp>
        <p:nvSpPr>
          <p:cNvPr id="31" name="Oval 30"/>
          <p:cNvSpPr/>
          <p:nvPr/>
        </p:nvSpPr>
        <p:spPr>
          <a:xfrm>
            <a:off x="8668870" y="2076749"/>
            <a:ext cx="366063" cy="318320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9034932" y="5122119"/>
            <a:ext cx="799373" cy="218430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/>
          <p:nvPr/>
        </p:nvCxnSpPr>
        <p:spPr>
          <a:xfrm flipH="1">
            <a:off x="9015339" y="3095854"/>
            <a:ext cx="1018528" cy="0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>
            <a:off x="9538447" y="4311375"/>
            <a:ext cx="685406" cy="776256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0383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9" grpId="0"/>
      <p:bldP spid="9" grpId="0"/>
      <p:bldP spid="27" grpId="0"/>
      <p:bldP spid="31" grpId="0" animBg="1"/>
      <p:bldP spid="33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classifier can change its FN/FP rates</a:t>
            </a:r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7" b="9223"/>
          <a:stretch/>
        </p:blipFill>
        <p:spPr>
          <a:xfrm>
            <a:off x="6935507" y="1486970"/>
            <a:ext cx="4943435" cy="41841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949867" y="2146685"/>
            <a:ext cx="926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Sick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224674" y="4885541"/>
            <a:ext cx="1263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Healthy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778836" y="5705639"/>
                <a:ext cx="17921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(test score)</a:t>
                </a:r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8836" y="5705639"/>
                <a:ext cx="1792157" cy="461665"/>
              </a:xfrm>
              <a:prstGeom prst="rect">
                <a:avLst/>
              </a:prstGeom>
              <a:blipFill>
                <a:blip r:embed="rId3"/>
                <a:stretch>
                  <a:fillRect t="-10526" r="-4762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6558283" y="1486970"/>
            <a:ext cx="1072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(sick)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330231" y="3688083"/>
            <a:ext cx="1994263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9324494" y="2146685"/>
            <a:ext cx="0" cy="3138966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6176979" y="3711943"/>
            <a:ext cx="1151404" cy="929516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>
            <a:off x="9334939" y="3287295"/>
            <a:ext cx="916005" cy="716908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422807" y="1157385"/>
            <a:ext cx="11995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False negatives</a:t>
            </a:r>
          </a:p>
        </p:txBody>
      </p:sp>
      <p:cxnSp>
        <p:nvCxnSpPr>
          <p:cNvPr id="24" name="Straight Arrow Connector 23"/>
          <p:cNvCxnSpPr>
            <a:stCxn id="9" idx="1"/>
          </p:cNvCxnSpPr>
          <p:nvPr/>
        </p:nvCxnSpPr>
        <p:spPr>
          <a:xfrm flipH="1">
            <a:off x="9036424" y="1511328"/>
            <a:ext cx="386383" cy="565421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0223852" y="3957432"/>
            <a:ext cx="11995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False positives</a:t>
            </a:r>
          </a:p>
        </p:txBody>
      </p:sp>
      <p:cxnSp>
        <p:nvCxnSpPr>
          <p:cNvPr id="28" name="Straight Arrow Connector 27"/>
          <p:cNvCxnSpPr>
            <a:stCxn id="27" idx="1"/>
          </p:cNvCxnSpPr>
          <p:nvPr/>
        </p:nvCxnSpPr>
        <p:spPr>
          <a:xfrm flipH="1">
            <a:off x="9663953" y="4311375"/>
            <a:ext cx="559899" cy="810743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8659906" y="2076749"/>
            <a:ext cx="675032" cy="318320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9324494" y="5122118"/>
            <a:ext cx="509812" cy="233469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401868" y="4641459"/>
                <a:ext cx="1223412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Threshold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𝑡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=0.5</m:t>
                      </m:r>
                    </m:oMath>
                  </m:oMathPara>
                </a14:m>
                <a:endParaRPr lang="en-US" sz="20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1868" y="4641459"/>
                <a:ext cx="1223412" cy="707886"/>
              </a:xfrm>
              <a:prstGeom prst="rect">
                <a:avLst/>
              </a:prstGeom>
              <a:blipFill>
                <a:blip r:embed="rId4"/>
                <a:stretch>
                  <a:fillRect l="-4975" t="-4274" r="-5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/>
          <p:cNvSpPr txBox="1"/>
          <p:nvPr/>
        </p:nvSpPr>
        <p:spPr>
          <a:xfrm>
            <a:off x="10045985" y="2895799"/>
            <a:ext cx="1771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 boundary</a:t>
            </a:r>
            <a:endParaRPr lang="en-US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"/>
              <p:cNvSpPr txBox="1">
                <a:spLocks/>
              </p:cNvSpPr>
              <p:nvPr/>
            </p:nvSpPr>
            <p:spPr>
              <a:xfrm>
                <a:off x="719013" y="1717802"/>
                <a:ext cx="5398048" cy="174315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Courier New" panose="02070309020205020404" pitchFamily="49" charset="0"/>
                  <a:buChar char="o"/>
                  <a:defRPr sz="2000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3pPr>
                <a:lvl4pPr marL="16002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4pPr>
                <a:lvl5pPr marL="20574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Define a threshold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i="1" dirty="0" smtClean="0"/>
              </a:p>
              <a:p>
                <a:r>
                  <a:rPr lang="en-US" dirty="0"/>
                  <a:t>I</a:t>
                </a:r>
                <a:r>
                  <a:rPr lang="en-US" dirty="0" smtClean="0"/>
                  <a:t>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⃗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i="1" dirty="0" smtClean="0">
                        <a:latin typeface="Cambria Math" panose="02040503050406030204" pitchFamily="18" charset="0"/>
                      </a:rPr>
                      <m:t>)&gt;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 smtClean="0"/>
                  <a:t>, classify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dirty="0" smtClean="0"/>
                  <a:t> as sick, otherwise as healthy</a:t>
                </a:r>
              </a:p>
              <a:p>
                <a:endParaRPr lang="en-US" dirty="0" smtClean="0"/>
              </a:p>
            </p:txBody>
          </p:sp>
        </mc:Choice>
        <mc:Fallback xmlns="">
          <p:sp>
            <p:nvSpPr>
              <p:cNvPr id="22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013" y="1717802"/>
                <a:ext cx="5398048" cy="1743153"/>
              </a:xfrm>
              <a:prstGeom prst="rect">
                <a:avLst/>
              </a:prstGeom>
              <a:blipFill>
                <a:blip r:embed="rId5"/>
                <a:stretch>
                  <a:fillRect l="-1582" t="-4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9437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classifier can change its FN/FP rates</a:t>
            </a:r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7" b="9223"/>
          <a:stretch/>
        </p:blipFill>
        <p:spPr>
          <a:xfrm>
            <a:off x="6935507" y="1486970"/>
            <a:ext cx="4943435" cy="41841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949867" y="2146685"/>
            <a:ext cx="926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Sick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224674" y="4885541"/>
            <a:ext cx="1263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Healthy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778836" y="5705639"/>
                <a:ext cx="17921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(test score)</a:t>
                </a:r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8836" y="5705639"/>
                <a:ext cx="1792157" cy="461665"/>
              </a:xfrm>
              <a:prstGeom prst="rect">
                <a:avLst/>
              </a:prstGeom>
              <a:blipFill>
                <a:blip r:embed="rId3"/>
                <a:stretch>
                  <a:fillRect t="-10526" r="-4762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6558283" y="1486970"/>
            <a:ext cx="1072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(sick)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7360711" y="2830288"/>
            <a:ext cx="2295930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9642357" y="2146685"/>
            <a:ext cx="0" cy="3138966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6036150" y="2830289"/>
            <a:ext cx="1294081" cy="1785254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>
            <a:off x="9656640" y="3284121"/>
            <a:ext cx="965701" cy="729104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422807" y="1157385"/>
            <a:ext cx="11995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False negatives</a:t>
            </a:r>
          </a:p>
        </p:txBody>
      </p:sp>
      <p:cxnSp>
        <p:nvCxnSpPr>
          <p:cNvPr id="24" name="Straight Arrow Connector 23"/>
          <p:cNvCxnSpPr>
            <a:stCxn id="9" idx="1"/>
          </p:cNvCxnSpPr>
          <p:nvPr/>
        </p:nvCxnSpPr>
        <p:spPr>
          <a:xfrm flipH="1">
            <a:off x="9260541" y="1511328"/>
            <a:ext cx="162266" cy="577959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0223852" y="3957432"/>
            <a:ext cx="11995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False positives</a:t>
            </a:r>
          </a:p>
        </p:txBody>
      </p:sp>
      <p:cxnSp>
        <p:nvCxnSpPr>
          <p:cNvPr id="28" name="Straight Arrow Connector 27"/>
          <p:cNvCxnSpPr>
            <a:stCxn id="27" idx="1"/>
            <a:endCxn id="33" idx="0"/>
          </p:cNvCxnSpPr>
          <p:nvPr/>
        </p:nvCxnSpPr>
        <p:spPr>
          <a:xfrm flipH="1">
            <a:off x="9757237" y="4311375"/>
            <a:ext cx="466615" cy="718554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8637013" y="2089287"/>
            <a:ext cx="1005343" cy="305781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9628074" y="5029929"/>
            <a:ext cx="258325" cy="298981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401868" y="4641459"/>
                <a:ext cx="1223412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Threshold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𝑡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=0.8</m:t>
                      </m:r>
                    </m:oMath>
                  </m:oMathPara>
                </a14:m>
                <a:endParaRPr lang="en-US" sz="20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1868" y="4641459"/>
                <a:ext cx="1223412" cy="707886"/>
              </a:xfrm>
              <a:prstGeom prst="rect">
                <a:avLst/>
              </a:prstGeom>
              <a:blipFill>
                <a:blip r:embed="rId4"/>
                <a:stretch>
                  <a:fillRect l="-4975" t="-4274" r="-5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/>
          <p:cNvSpPr txBox="1"/>
          <p:nvPr/>
        </p:nvSpPr>
        <p:spPr>
          <a:xfrm>
            <a:off x="10045985" y="2895799"/>
            <a:ext cx="1771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 boundary</a:t>
            </a:r>
            <a:endParaRPr lang="en-US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"/>
              <p:cNvSpPr txBox="1">
                <a:spLocks/>
              </p:cNvSpPr>
              <p:nvPr/>
            </p:nvSpPr>
            <p:spPr>
              <a:xfrm>
                <a:off x="719013" y="1717802"/>
                <a:ext cx="4582669" cy="332376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Courier New" panose="02070309020205020404" pitchFamily="49" charset="0"/>
                  <a:buChar char="o"/>
                  <a:defRPr sz="2000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3pPr>
                <a:lvl4pPr marL="16002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4pPr>
                <a:lvl5pPr marL="20574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Define a threshold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i="1" dirty="0" smtClean="0"/>
              </a:p>
              <a:p>
                <a:r>
                  <a:rPr lang="en-US" dirty="0"/>
                  <a:t>I</a:t>
                </a:r>
                <a:r>
                  <a:rPr lang="en-US" dirty="0" smtClean="0"/>
                  <a:t>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⃗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i="1" dirty="0" smtClean="0">
                        <a:latin typeface="Cambria Math" panose="02040503050406030204" pitchFamily="18" charset="0"/>
                      </a:rPr>
                      <m:t>)&gt;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 smtClean="0"/>
                  <a:t>, classify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dirty="0" smtClean="0"/>
                  <a:t> as sick, otherwise as healthy</a:t>
                </a:r>
              </a:p>
              <a:p>
                <a:endParaRPr lang="en-US" dirty="0"/>
              </a:p>
              <a:p>
                <a:r>
                  <a:rPr lang="en-US" dirty="0"/>
                  <a:t>How to measure the overall performance over different choices of the boundaries?</a:t>
                </a:r>
              </a:p>
              <a:p>
                <a:endParaRPr lang="en-US" dirty="0" smtClean="0"/>
              </a:p>
              <a:p>
                <a:endParaRPr lang="en-US" dirty="0" smtClean="0"/>
              </a:p>
            </p:txBody>
          </p:sp>
        </mc:Choice>
        <mc:Fallback xmlns="">
          <p:sp>
            <p:nvSpPr>
              <p:cNvPr id="22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013" y="1717802"/>
                <a:ext cx="4582669" cy="3323767"/>
              </a:xfrm>
              <a:prstGeom prst="rect">
                <a:avLst/>
              </a:prstGeom>
              <a:blipFill>
                <a:blip r:embed="rId5"/>
                <a:stretch>
                  <a:fillRect l="-1862" t="-2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3221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ROC curves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4669971" y="2506436"/>
            <a:ext cx="0" cy="320040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4669971" y="5706837"/>
            <a:ext cx="5233306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091636" y="1992368"/>
            <a:ext cx="49793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True positive rate, sensitivity, TP/(condition P)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10740" y="6183844"/>
            <a:ext cx="52016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False positive rate, 1-specifcity, </a:t>
            </a:r>
            <a:r>
              <a:rPr lang="en-U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P/(condition N)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81016" y="5146371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87434" y="4682473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96022" y="4333045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48070" y="3919758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50049" y="3560927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10740" y="3243100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2504" y="5495274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65632" y="5684030"/>
            <a:ext cx="5261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01383" y="5751001"/>
            <a:ext cx="7825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87383" y="2727848"/>
            <a:ext cx="7825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100%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8492677" y="2960514"/>
            <a:ext cx="0" cy="2746323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786824" y="3021099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06551" y="2895481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77792" y="2835804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36223" y="2760459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</a:p>
        </p:txBody>
      </p:sp>
      <p:cxnSp>
        <p:nvCxnSpPr>
          <p:cNvPr id="30" name="Straight Connector 29"/>
          <p:cNvCxnSpPr/>
          <p:nvPr/>
        </p:nvCxnSpPr>
        <p:spPr>
          <a:xfrm flipH="1">
            <a:off x="4669971" y="2932899"/>
            <a:ext cx="3822706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Freeform 36"/>
          <p:cNvSpPr/>
          <p:nvPr/>
        </p:nvSpPr>
        <p:spPr>
          <a:xfrm>
            <a:off x="4689872" y="2945964"/>
            <a:ext cx="3755572" cy="2743200"/>
          </a:xfrm>
          <a:custGeom>
            <a:avLst/>
            <a:gdLst>
              <a:gd name="connsiteX0" fmla="*/ 0 w 3755572"/>
              <a:gd name="connsiteY0" fmla="*/ 2743200 h 2743200"/>
              <a:gd name="connsiteX1" fmla="*/ 253093 w 3755572"/>
              <a:gd name="connsiteY1" fmla="*/ 2310492 h 2743200"/>
              <a:gd name="connsiteX2" fmla="*/ 424543 w 3755572"/>
              <a:gd name="connsiteY2" fmla="*/ 1894114 h 2743200"/>
              <a:gd name="connsiteX3" fmla="*/ 742950 w 3755572"/>
              <a:gd name="connsiteY3" fmla="*/ 1526721 h 2743200"/>
              <a:gd name="connsiteX4" fmla="*/ 1069522 w 3755572"/>
              <a:gd name="connsiteY4" fmla="*/ 1134835 h 2743200"/>
              <a:gd name="connsiteX5" fmla="*/ 1371600 w 3755572"/>
              <a:gd name="connsiteY5" fmla="*/ 783771 h 2743200"/>
              <a:gd name="connsiteX6" fmla="*/ 1747157 w 3755572"/>
              <a:gd name="connsiteY6" fmla="*/ 465364 h 2743200"/>
              <a:gd name="connsiteX7" fmla="*/ 2269672 w 3755572"/>
              <a:gd name="connsiteY7" fmla="*/ 253092 h 2743200"/>
              <a:gd name="connsiteX8" fmla="*/ 2767693 w 3755572"/>
              <a:gd name="connsiteY8" fmla="*/ 122464 h 2743200"/>
              <a:gd name="connsiteX9" fmla="*/ 3322865 w 3755572"/>
              <a:gd name="connsiteY9" fmla="*/ 57150 h 2743200"/>
              <a:gd name="connsiteX10" fmla="*/ 3755572 w 3755572"/>
              <a:gd name="connsiteY10" fmla="*/ 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55572" h="2743200">
                <a:moveTo>
                  <a:pt x="0" y="2743200"/>
                </a:moveTo>
                <a:cubicBezTo>
                  <a:pt x="91168" y="2597603"/>
                  <a:pt x="182336" y="2452006"/>
                  <a:pt x="253093" y="2310492"/>
                </a:cubicBezTo>
                <a:cubicBezTo>
                  <a:pt x="323850" y="2168978"/>
                  <a:pt x="342900" y="2024742"/>
                  <a:pt x="424543" y="1894114"/>
                </a:cubicBezTo>
                <a:cubicBezTo>
                  <a:pt x="506186" y="1763486"/>
                  <a:pt x="635454" y="1653267"/>
                  <a:pt x="742950" y="1526721"/>
                </a:cubicBezTo>
                <a:cubicBezTo>
                  <a:pt x="850446" y="1400175"/>
                  <a:pt x="964747" y="1258660"/>
                  <a:pt x="1069522" y="1134835"/>
                </a:cubicBezTo>
                <a:cubicBezTo>
                  <a:pt x="1174297" y="1011010"/>
                  <a:pt x="1258661" y="895349"/>
                  <a:pt x="1371600" y="783771"/>
                </a:cubicBezTo>
                <a:cubicBezTo>
                  <a:pt x="1484539" y="672192"/>
                  <a:pt x="1597478" y="553810"/>
                  <a:pt x="1747157" y="465364"/>
                </a:cubicBezTo>
                <a:cubicBezTo>
                  <a:pt x="1896836" y="376918"/>
                  <a:pt x="2099583" y="310242"/>
                  <a:pt x="2269672" y="253092"/>
                </a:cubicBezTo>
                <a:cubicBezTo>
                  <a:pt x="2439761" y="195942"/>
                  <a:pt x="2592161" y="155121"/>
                  <a:pt x="2767693" y="122464"/>
                </a:cubicBezTo>
                <a:cubicBezTo>
                  <a:pt x="2943225" y="89807"/>
                  <a:pt x="3322865" y="57150"/>
                  <a:pt x="3322865" y="57150"/>
                </a:cubicBezTo>
                <a:lnTo>
                  <a:pt x="3755572" y="0"/>
                </a:lnTo>
              </a:path>
            </a:pathLst>
          </a:cu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781948" y="5413949"/>
                <a:ext cx="70442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𝑡</m:t>
                      </m:r>
                      <m:r>
                        <a:rPr lang="en-US" sz="16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=1</m:t>
                      </m:r>
                    </m:oMath>
                  </m:oMathPara>
                </a14:m>
                <a:endParaRPr lang="en-US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1948" y="5413949"/>
                <a:ext cx="704424" cy="33855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4954875" y="5140614"/>
                <a:ext cx="85991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𝑡</m:t>
                      </m:r>
                      <m:r>
                        <a:rPr lang="en-US" sz="16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=0.9</m:t>
                      </m:r>
                    </m:oMath>
                  </m:oMathPara>
                </a14:m>
                <a:endParaRPr lang="en-US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4875" y="5140614"/>
                <a:ext cx="859915" cy="3385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473958" y="4325510"/>
                <a:ext cx="85991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𝑡</m:t>
                      </m:r>
                      <m:r>
                        <a:rPr lang="en-US" sz="16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=0.7</m:t>
                      </m:r>
                    </m:oMath>
                  </m:oMathPara>
                </a14:m>
                <a:endParaRPr lang="en-US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3958" y="4325510"/>
                <a:ext cx="859915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5145339" y="4704993"/>
                <a:ext cx="85991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𝑡</m:t>
                      </m:r>
                      <m:r>
                        <a:rPr lang="en-US" sz="16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=0.8</m:t>
                      </m:r>
                    </m:oMath>
                  </m:oMathPara>
                </a14:m>
                <a:endParaRPr lang="en-US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5339" y="4704993"/>
                <a:ext cx="859915" cy="3385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5804523" y="3914116"/>
                <a:ext cx="85991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𝑡</m:t>
                      </m:r>
                      <m:r>
                        <a:rPr lang="en-US" sz="16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=0.6</m:t>
                      </m:r>
                    </m:oMath>
                  </m:oMathPara>
                </a14:m>
                <a:endParaRPr lang="en-US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4523" y="3914116"/>
                <a:ext cx="859915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100005" y="3551390"/>
                <a:ext cx="85991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𝑡</m:t>
                      </m:r>
                      <m:r>
                        <a:rPr lang="en-US" sz="16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=0.5</m:t>
                      </m:r>
                    </m:oMath>
                  </m:oMathPara>
                </a14:m>
                <a:endParaRPr lang="en-US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0005" y="3551390"/>
                <a:ext cx="859915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5582124" y="3168655"/>
                <a:ext cx="85991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𝑡</m:t>
                      </m:r>
                      <m:r>
                        <a:rPr lang="en-US" sz="16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=0.4</m:t>
                      </m:r>
                    </m:oMath>
                  </m:oMathPara>
                </a14:m>
                <a:endParaRPr lang="en-US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2124" y="3168655"/>
                <a:ext cx="859915" cy="3385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6235527" y="2913724"/>
                <a:ext cx="77450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𝑡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=0.3</m:t>
                      </m:r>
                    </m:oMath>
                  </m:oMathPara>
                </a14:m>
                <a:endPara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5527" y="2913724"/>
                <a:ext cx="774506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7087696" y="3073169"/>
                <a:ext cx="77450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𝑡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=0.2</m:t>
                      </m:r>
                    </m:oMath>
                  </m:oMathPara>
                </a14:m>
                <a:endPara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7696" y="3073169"/>
                <a:ext cx="774506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7753488" y="2984311"/>
                <a:ext cx="77450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𝑡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=0.1</m:t>
                      </m:r>
                    </m:oMath>
                  </m:oMathPara>
                </a14:m>
                <a:endPara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3488" y="2984311"/>
                <a:ext cx="774506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533184" y="2651228"/>
                <a:ext cx="70442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𝑡</m:t>
                      </m:r>
                      <m:r>
                        <a:rPr lang="en-US" sz="16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=0</m:t>
                      </m:r>
                    </m:oMath>
                  </m:oMathPara>
                </a14:m>
                <a:endParaRPr lang="en-US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3184" y="2651228"/>
                <a:ext cx="704424" cy="33855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Arrow Connector 49"/>
          <p:cNvCxnSpPr>
            <a:endCxn id="16" idx="1"/>
          </p:cNvCxnSpPr>
          <p:nvPr/>
        </p:nvCxnSpPr>
        <p:spPr>
          <a:xfrm>
            <a:off x="3420835" y="5479168"/>
            <a:ext cx="1141669" cy="216161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2362051" y="4972054"/>
            <a:ext cx="12297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Classify everyone as healthy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977572" y="3332197"/>
            <a:ext cx="12297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Classify everyone as sick</a:t>
            </a:r>
          </a:p>
        </p:txBody>
      </p:sp>
      <p:cxnSp>
        <p:nvCxnSpPr>
          <p:cNvPr id="53" name="Straight Arrow Connector 52"/>
          <p:cNvCxnSpPr>
            <a:stCxn id="52" idx="1"/>
          </p:cNvCxnSpPr>
          <p:nvPr/>
        </p:nvCxnSpPr>
        <p:spPr>
          <a:xfrm flipH="1" flipV="1">
            <a:off x="8539912" y="2943992"/>
            <a:ext cx="1437660" cy="84987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611249" y="1462294"/>
            <a:ext cx="40587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ROC: Receiver Operating Characteristic (historical name)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angle 58"/>
              <p:cNvSpPr/>
              <p:nvPr/>
            </p:nvSpPr>
            <p:spPr>
              <a:xfrm>
                <a:off x="679563" y="2895481"/>
                <a:ext cx="2995451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𝑃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acc>
                      <m:accPr>
                        <m:chr m:val="⃗"/>
                        <m:ctrlPr>
                          <a:rPr lang="en-US" sz="20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acc>
                    <m:r>
                      <a:rPr lang="en-US" sz="20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)&gt;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𝑡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classify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as sick, otherwise as healthy</a:t>
                </a:r>
              </a:p>
            </p:txBody>
          </p:sp>
        </mc:Choice>
        <mc:Fallback xmlns="">
          <p:sp>
            <p:nvSpPr>
              <p:cNvPr id="59" name="Rectangle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563" y="2895481"/>
                <a:ext cx="2995451" cy="707886"/>
              </a:xfrm>
              <a:prstGeom prst="rect">
                <a:avLst/>
              </a:prstGeom>
              <a:blipFill>
                <a:blip r:embed="rId13"/>
                <a:stretch>
                  <a:fillRect l="-2033" t="-9483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4962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of ROC curves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34386" y="1817459"/>
                <a:ext cx="4346772" cy="4351338"/>
              </a:xfrm>
            </p:spPr>
            <p:txBody>
              <a:bodyPr>
                <a:normAutofit/>
              </a:bodyPr>
              <a:lstStyle/>
              <a:p>
                <a:r>
                  <a:rPr lang="en-US" sz="2000" dirty="0" smtClean="0"/>
                  <a:t>A random classifier will randomly assign each individual as sick with some probability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sz="2000" i="1" dirty="0" smtClean="0"/>
              </a:p>
              <a:p>
                <a:endParaRPr lang="en-US" sz="2000" dirty="0" smtClean="0"/>
              </a:p>
              <a:p>
                <a:r>
                  <a:rPr lang="en-US" sz="2000" dirty="0" smtClean="0"/>
                  <a:t>The true positive rate will be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sz="2000" i="1" dirty="0" smtClean="0"/>
              </a:p>
              <a:p>
                <a:r>
                  <a:rPr lang="en-US" sz="2000" dirty="0" smtClean="0"/>
                  <a:t>The false positive rate will also be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sz="2000" i="1" dirty="0" smtClean="0"/>
              </a:p>
              <a:p>
                <a:r>
                  <a:rPr lang="en-US" sz="1600" dirty="0" smtClean="0"/>
                  <a:t>This is because we identify positives with probability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 smtClean="0"/>
                  <a:t>, regardless of their true condition</a:t>
                </a:r>
              </a:p>
              <a:p>
                <a:endParaRPr lang="en-US" sz="2000" dirty="0" smtClean="0"/>
              </a:p>
              <a:p>
                <a:r>
                  <a:rPr lang="en-US" sz="2000" dirty="0" smtClean="0"/>
                  <a:t>Thus, a random classifier will have a ROC curve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i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34386" y="1817459"/>
                <a:ext cx="4346772" cy="4351338"/>
              </a:xfrm>
              <a:blipFill>
                <a:blip r:embed="rId2"/>
                <a:stretch>
                  <a:fillRect l="-1262" t="-14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>
          <a:xfrm flipV="1">
            <a:off x="6265690" y="2331527"/>
            <a:ext cx="0" cy="320040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6265690" y="5531928"/>
            <a:ext cx="5233306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687355" y="1817459"/>
            <a:ext cx="49793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True positive rate, sensitivity, TP/(condition P)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53216" y="6009520"/>
            <a:ext cx="52016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False positive rate, 1-specifcity, </a:t>
            </a:r>
            <a:r>
              <a:rPr lang="en-U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P/(condition N)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835751" y="5535962"/>
            <a:ext cx="5261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97102" y="5576092"/>
            <a:ext cx="7825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100%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10088396" y="2856036"/>
            <a:ext cx="0" cy="2675892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6265690" y="2823302"/>
            <a:ext cx="3822706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V="1">
            <a:off x="6263886" y="2816679"/>
            <a:ext cx="3798197" cy="2693167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6298361" y="2880526"/>
            <a:ext cx="0" cy="2645155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V="1">
            <a:off x="6284395" y="2856036"/>
            <a:ext cx="3742033" cy="244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6859938" y="3469289"/>
            <a:ext cx="9092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Perfect</a:t>
            </a:r>
          </a:p>
        </p:txBody>
      </p:sp>
      <p:cxnSp>
        <p:nvCxnSpPr>
          <p:cNvPr id="64" name="Straight Arrow Connector 63"/>
          <p:cNvCxnSpPr/>
          <p:nvPr/>
        </p:nvCxnSpPr>
        <p:spPr>
          <a:xfrm flipV="1">
            <a:off x="7167412" y="2991697"/>
            <a:ext cx="147137" cy="505384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8587748" y="4776064"/>
            <a:ext cx="1053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Random</a:t>
            </a:r>
          </a:p>
        </p:txBody>
      </p:sp>
      <p:cxnSp>
        <p:nvCxnSpPr>
          <p:cNvPr id="68" name="Straight Arrow Connector 67"/>
          <p:cNvCxnSpPr/>
          <p:nvPr/>
        </p:nvCxnSpPr>
        <p:spPr>
          <a:xfrm flipH="1" flipV="1">
            <a:off x="8279252" y="4316379"/>
            <a:ext cx="473527" cy="470032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stCxn id="73" idx="0"/>
          </p:cNvCxnSpPr>
          <p:nvPr/>
        </p:nvCxnSpPr>
        <p:spPr>
          <a:xfrm flipV="1">
            <a:off x="5621878" y="2991698"/>
            <a:ext cx="545842" cy="752922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5479938" y="2623247"/>
            <a:ext cx="7825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100%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928388" y="3744620"/>
            <a:ext cx="13869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would like to be here</a:t>
            </a:r>
          </a:p>
        </p:txBody>
      </p:sp>
    </p:spTree>
    <p:extLst>
      <p:ext uri="{BB962C8B-B14F-4D97-AF65-F5344CB8AC3E}">
        <p14:creationId xmlns:p14="http://schemas.microsoft.com/office/powerpoint/2010/main" val="4219701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of ROC curves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2278573"/>
            <a:ext cx="3777755" cy="277512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Better than random model</a:t>
            </a:r>
          </a:p>
          <a:p>
            <a:r>
              <a:rPr lang="en-US" sz="2000" dirty="0" smtClean="0"/>
              <a:t>Better model</a:t>
            </a:r>
          </a:p>
          <a:p>
            <a:r>
              <a:rPr lang="en-US" sz="2000" dirty="0" smtClean="0"/>
              <a:t>Good model</a:t>
            </a:r>
          </a:p>
          <a:p>
            <a:r>
              <a:rPr lang="en-US" sz="2000" dirty="0" smtClean="0"/>
              <a:t>Great model</a:t>
            </a:r>
            <a:endParaRPr lang="en-US" sz="2000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5510892" y="2168241"/>
            <a:ext cx="0" cy="320040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5510892" y="5368642"/>
            <a:ext cx="5233306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932557" y="1654173"/>
            <a:ext cx="49793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True positive rate, sensitivity, TP/(condition P)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28997" y="5908267"/>
            <a:ext cx="52016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False positive rate, 1-specifcity, </a:t>
            </a:r>
            <a:r>
              <a:rPr lang="en-U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P/(condition N)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80953" y="5372676"/>
            <a:ext cx="5261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42304" y="5412806"/>
            <a:ext cx="7825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100%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9333598" y="2622319"/>
            <a:ext cx="0" cy="2746323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510892" y="2660016"/>
            <a:ext cx="3822706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V="1">
            <a:off x="5509088" y="2701885"/>
            <a:ext cx="3798197" cy="2644676"/>
          </a:xfrm>
          <a:prstGeom prst="line">
            <a:avLst/>
          </a:prstGeom>
          <a:ln w="19050">
            <a:solidFill>
              <a:schemeClr val="accent1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Freeform 43"/>
          <p:cNvSpPr/>
          <p:nvPr/>
        </p:nvSpPr>
        <p:spPr>
          <a:xfrm>
            <a:off x="5510893" y="2694212"/>
            <a:ext cx="3788228" cy="2686050"/>
          </a:xfrm>
          <a:custGeom>
            <a:avLst/>
            <a:gdLst>
              <a:gd name="connsiteX0" fmla="*/ 0 w 3788228"/>
              <a:gd name="connsiteY0" fmla="*/ 2686050 h 2686050"/>
              <a:gd name="connsiteX1" fmla="*/ 16328 w 3788228"/>
              <a:gd name="connsiteY1" fmla="*/ 2645229 h 2686050"/>
              <a:gd name="connsiteX2" fmla="*/ 32657 w 3788228"/>
              <a:gd name="connsiteY2" fmla="*/ 2612571 h 2686050"/>
              <a:gd name="connsiteX3" fmla="*/ 40821 w 3788228"/>
              <a:gd name="connsiteY3" fmla="*/ 2588079 h 2686050"/>
              <a:gd name="connsiteX4" fmla="*/ 89807 w 3788228"/>
              <a:gd name="connsiteY4" fmla="*/ 2522764 h 2686050"/>
              <a:gd name="connsiteX5" fmla="*/ 106135 w 3788228"/>
              <a:gd name="connsiteY5" fmla="*/ 2490107 h 2686050"/>
              <a:gd name="connsiteX6" fmla="*/ 155121 w 3788228"/>
              <a:gd name="connsiteY6" fmla="*/ 2441121 h 2686050"/>
              <a:gd name="connsiteX7" fmla="*/ 163285 w 3788228"/>
              <a:gd name="connsiteY7" fmla="*/ 2416629 h 2686050"/>
              <a:gd name="connsiteX8" fmla="*/ 220435 w 3788228"/>
              <a:gd name="connsiteY8" fmla="*/ 2334986 h 2686050"/>
              <a:gd name="connsiteX9" fmla="*/ 236764 w 3788228"/>
              <a:gd name="connsiteY9" fmla="*/ 2310493 h 2686050"/>
              <a:gd name="connsiteX10" fmla="*/ 269421 w 3788228"/>
              <a:gd name="connsiteY10" fmla="*/ 2253343 h 2686050"/>
              <a:gd name="connsiteX11" fmla="*/ 302078 w 3788228"/>
              <a:gd name="connsiteY11" fmla="*/ 2204357 h 2686050"/>
              <a:gd name="connsiteX12" fmla="*/ 326571 w 3788228"/>
              <a:gd name="connsiteY12" fmla="*/ 2179864 h 2686050"/>
              <a:gd name="connsiteX13" fmla="*/ 359228 w 3788228"/>
              <a:gd name="connsiteY13" fmla="*/ 2130879 h 2686050"/>
              <a:gd name="connsiteX14" fmla="*/ 416378 w 3788228"/>
              <a:gd name="connsiteY14" fmla="*/ 2090057 h 2686050"/>
              <a:gd name="connsiteX15" fmla="*/ 440871 w 3788228"/>
              <a:gd name="connsiteY15" fmla="*/ 2073729 h 2686050"/>
              <a:gd name="connsiteX16" fmla="*/ 457200 w 3788228"/>
              <a:gd name="connsiteY16" fmla="*/ 2049236 h 2686050"/>
              <a:gd name="connsiteX17" fmla="*/ 481693 w 3788228"/>
              <a:gd name="connsiteY17" fmla="*/ 2032907 h 2686050"/>
              <a:gd name="connsiteX18" fmla="*/ 555171 w 3788228"/>
              <a:gd name="connsiteY18" fmla="*/ 1992086 h 2686050"/>
              <a:gd name="connsiteX19" fmla="*/ 612321 w 3788228"/>
              <a:gd name="connsiteY19" fmla="*/ 1934936 h 2686050"/>
              <a:gd name="connsiteX20" fmla="*/ 636814 w 3788228"/>
              <a:gd name="connsiteY20" fmla="*/ 1910443 h 2686050"/>
              <a:gd name="connsiteX21" fmla="*/ 685800 w 3788228"/>
              <a:gd name="connsiteY21" fmla="*/ 1877786 h 2686050"/>
              <a:gd name="connsiteX22" fmla="*/ 759278 w 3788228"/>
              <a:gd name="connsiteY22" fmla="*/ 1820636 h 2686050"/>
              <a:gd name="connsiteX23" fmla="*/ 840921 w 3788228"/>
              <a:gd name="connsiteY23" fmla="*/ 1747157 h 2686050"/>
              <a:gd name="connsiteX24" fmla="*/ 873578 w 3788228"/>
              <a:gd name="connsiteY24" fmla="*/ 1722664 h 2686050"/>
              <a:gd name="connsiteX25" fmla="*/ 914400 w 3788228"/>
              <a:gd name="connsiteY25" fmla="*/ 1673679 h 2686050"/>
              <a:gd name="connsiteX26" fmla="*/ 938893 w 3788228"/>
              <a:gd name="connsiteY26" fmla="*/ 1657350 h 2686050"/>
              <a:gd name="connsiteX27" fmla="*/ 963385 w 3788228"/>
              <a:gd name="connsiteY27" fmla="*/ 1632857 h 2686050"/>
              <a:gd name="connsiteX28" fmla="*/ 1028700 w 3788228"/>
              <a:gd name="connsiteY28" fmla="*/ 1592036 h 2686050"/>
              <a:gd name="connsiteX29" fmla="*/ 1094014 w 3788228"/>
              <a:gd name="connsiteY29" fmla="*/ 1534886 h 2686050"/>
              <a:gd name="connsiteX30" fmla="*/ 1151164 w 3788228"/>
              <a:gd name="connsiteY30" fmla="*/ 1494064 h 2686050"/>
              <a:gd name="connsiteX31" fmla="*/ 1200150 w 3788228"/>
              <a:gd name="connsiteY31" fmla="*/ 1445079 h 2686050"/>
              <a:gd name="connsiteX32" fmla="*/ 1257300 w 3788228"/>
              <a:gd name="connsiteY32" fmla="*/ 1404257 h 2686050"/>
              <a:gd name="connsiteX33" fmla="*/ 1314450 w 3788228"/>
              <a:gd name="connsiteY33" fmla="*/ 1363436 h 2686050"/>
              <a:gd name="connsiteX34" fmla="*/ 1355271 w 3788228"/>
              <a:gd name="connsiteY34" fmla="*/ 1322614 h 2686050"/>
              <a:gd name="connsiteX35" fmla="*/ 1379764 w 3788228"/>
              <a:gd name="connsiteY35" fmla="*/ 1298121 h 2686050"/>
              <a:gd name="connsiteX36" fmla="*/ 1412421 w 3788228"/>
              <a:gd name="connsiteY36" fmla="*/ 1281793 h 2686050"/>
              <a:gd name="connsiteX37" fmla="*/ 1477735 w 3788228"/>
              <a:gd name="connsiteY37" fmla="*/ 1232807 h 2686050"/>
              <a:gd name="connsiteX38" fmla="*/ 1526721 w 3788228"/>
              <a:gd name="connsiteY38" fmla="*/ 1200150 h 2686050"/>
              <a:gd name="connsiteX39" fmla="*/ 1551214 w 3788228"/>
              <a:gd name="connsiteY39" fmla="*/ 1183821 h 2686050"/>
              <a:gd name="connsiteX40" fmla="*/ 1583871 w 3788228"/>
              <a:gd name="connsiteY40" fmla="*/ 1159329 h 2686050"/>
              <a:gd name="connsiteX41" fmla="*/ 1624693 w 3788228"/>
              <a:gd name="connsiteY41" fmla="*/ 1134836 h 2686050"/>
              <a:gd name="connsiteX42" fmla="*/ 1649185 w 3788228"/>
              <a:gd name="connsiteY42" fmla="*/ 1110343 h 2686050"/>
              <a:gd name="connsiteX43" fmla="*/ 1706335 w 3788228"/>
              <a:gd name="connsiteY43" fmla="*/ 1077686 h 2686050"/>
              <a:gd name="connsiteX44" fmla="*/ 1763485 w 3788228"/>
              <a:gd name="connsiteY44" fmla="*/ 1028700 h 2686050"/>
              <a:gd name="connsiteX45" fmla="*/ 1796143 w 3788228"/>
              <a:gd name="connsiteY45" fmla="*/ 1012371 h 2686050"/>
              <a:gd name="connsiteX46" fmla="*/ 1861457 w 3788228"/>
              <a:gd name="connsiteY46" fmla="*/ 971550 h 2686050"/>
              <a:gd name="connsiteX47" fmla="*/ 1959428 w 3788228"/>
              <a:gd name="connsiteY47" fmla="*/ 906236 h 2686050"/>
              <a:gd name="connsiteX48" fmla="*/ 1983921 w 3788228"/>
              <a:gd name="connsiteY48" fmla="*/ 889907 h 2686050"/>
              <a:gd name="connsiteX49" fmla="*/ 2016578 w 3788228"/>
              <a:gd name="connsiteY49" fmla="*/ 865414 h 2686050"/>
              <a:gd name="connsiteX50" fmla="*/ 2041071 w 3788228"/>
              <a:gd name="connsiteY50" fmla="*/ 857250 h 2686050"/>
              <a:gd name="connsiteX51" fmla="*/ 2090057 w 3788228"/>
              <a:gd name="connsiteY51" fmla="*/ 816429 h 2686050"/>
              <a:gd name="connsiteX52" fmla="*/ 2114550 w 3788228"/>
              <a:gd name="connsiteY52" fmla="*/ 791936 h 2686050"/>
              <a:gd name="connsiteX53" fmla="*/ 2204357 w 3788228"/>
              <a:gd name="connsiteY53" fmla="*/ 751114 h 2686050"/>
              <a:gd name="connsiteX54" fmla="*/ 2228850 w 3788228"/>
              <a:gd name="connsiteY54" fmla="*/ 726621 h 2686050"/>
              <a:gd name="connsiteX55" fmla="*/ 2253343 w 3788228"/>
              <a:gd name="connsiteY55" fmla="*/ 718457 h 2686050"/>
              <a:gd name="connsiteX56" fmla="*/ 2277835 w 3788228"/>
              <a:gd name="connsiteY56" fmla="*/ 702129 h 2686050"/>
              <a:gd name="connsiteX57" fmla="*/ 2310493 w 3788228"/>
              <a:gd name="connsiteY57" fmla="*/ 685800 h 2686050"/>
              <a:gd name="connsiteX58" fmla="*/ 2343150 w 3788228"/>
              <a:gd name="connsiteY58" fmla="*/ 661307 h 2686050"/>
              <a:gd name="connsiteX59" fmla="*/ 2375807 w 3788228"/>
              <a:gd name="connsiteY59" fmla="*/ 644979 h 2686050"/>
              <a:gd name="connsiteX60" fmla="*/ 2400300 w 3788228"/>
              <a:gd name="connsiteY60" fmla="*/ 628650 h 2686050"/>
              <a:gd name="connsiteX61" fmla="*/ 2424793 w 3788228"/>
              <a:gd name="connsiteY61" fmla="*/ 620486 h 2686050"/>
              <a:gd name="connsiteX62" fmla="*/ 2457450 w 3788228"/>
              <a:gd name="connsiteY62" fmla="*/ 604157 h 2686050"/>
              <a:gd name="connsiteX63" fmla="*/ 2498271 w 3788228"/>
              <a:gd name="connsiteY63" fmla="*/ 579664 h 2686050"/>
              <a:gd name="connsiteX64" fmla="*/ 2522764 w 3788228"/>
              <a:gd name="connsiteY64" fmla="*/ 563336 h 2686050"/>
              <a:gd name="connsiteX65" fmla="*/ 2596243 w 3788228"/>
              <a:gd name="connsiteY65" fmla="*/ 522514 h 2686050"/>
              <a:gd name="connsiteX66" fmla="*/ 2661557 w 3788228"/>
              <a:gd name="connsiteY66" fmla="*/ 481693 h 2686050"/>
              <a:gd name="connsiteX67" fmla="*/ 2718707 w 3788228"/>
              <a:gd name="connsiteY67" fmla="*/ 457200 h 2686050"/>
              <a:gd name="connsiteX68" fmla="*/ 2743200 w 3788228"/>
              <a:gd name="connsiteY68" fmla="*/ 440871 h 2686050"/>
              <a:gd name="connsiteX69" fmla="*/ 2775857 w 3788228"/>
              <a:gd name="connsiteY69" fmla="*/ 416379 h 2686050"/>
              <a:gd name="connsiteX70" fmla="*/ 2800350 w 3788228"/>
              <a:gd name="connsiteY70" fmla="*/ 408214 h 2686050"/>
              <a:gd name="connsiteX71" fmla="*/ 2857500 w 3788228"/>
              <a:gd name="connsiteY71" fmla="*/ 383721 h 2686050"/>
              <a:gd name="connsiteX72" fmla="*/ 2914650 w 3788228"/>
              <a:gd name="connsiteY72" fmla="*/ 342900 h 2686050"/>
              <a:gd name="connsiteX73" fmla="*/ 2947307 w 3788228"/>
              <a:gd name="connsiteY73" fmla="*/ 334736 h 2686050"/>
              <a:gd name="connsiteX74" fmla="*/ 3012621 w 3788228"/>
              <a:gd name="connsiteY74" fmla="*/ 302079 h 2686050"/>
              <a:gd name="connsiteX75" fmla="*/ 3061607 w 3788228"/>
              <a:gd name="connsiteY75" fmla="*/ 285750 h 2686050"/>
              <a:gd name="connsiteX76" fmla="*/ 3094264 w 3788228"/>
              <a:gd name="connsiteY76" fmla="*/ 269421 h 2686050"/>
              <a:gd name="connsiteX77" fmla="*/ 3118757 w 3788228"/>
              <a:gd name="connsiteY77" fmla="*/ 253093 h 2686050"/>
              <a:gd name="connsiteX78" fmla="*/ 3143250 w 3788228"/>
              <a:gd name="connsiteY78" fmla="*/ 244929 h 2686050"/>
              <a:gd name="connsiteX79" fmla="*/ 3208564 w 3788228"/>
              <a:gd name="connsiteY79" fmla="*/ 212271 h 2686050"/>
              <a:gd name="connsiteX80" fmla="*/ 3224893 w 3788228"/>
              <a:gd name="connsiteY80" fmla="*/ 187779 h 2686050"/>
              <a:gd name="connsiteX81" fmla="*/ 3257550 w 3788228"/>
              <a:gd name="connsiteY81" fmla="*/ 179614 h 2686050"/>
              <a:gd name="connsiteX82" fmla="*/ 3290207 w 3788228"/>
              <a:gd name="connsiteY82" fmla="*/ 163286 h 2686050"/>
              <a:gd name="connsiteX83" fmla="*/ 3322864 w 3788228"/>
              <a:gd name="connsiteY83" fmla="*/ 155121 h 2686050"/>
              <a:gd name="connsiteX84" fmla="*/ 3371850 w 3788228"/>
              <a:gd name="connsiteY84" fmla="*/ 138793 h 2686050"/>
              <a:gd name="connsiteX85" fmla="*/ 3420835 w 3788228"/>
              <a:gd name="connsiteY85" fmla="*/ 106136 h 2686050"/>
              <a:gd name="connsiteX86" fmla="*/ 3502478 w 3788228"/>
              <a:gd name="connsiteY86" fmla="*/ 81643 h 2686050"/>
              <a:gd name="connsiteX87" fmla="*/ 3526971 w 3788228"/>
              <a:gd name="connsiteY87" fmla="*/ 73479 h 2686050"/>
              <a:gd name="connsiteX88" fmla="*/ 3567793 w 3788228"/>
              <a:gd name="connsiteY88" fmla="*/ 65314 h 2686050"/>
              <a:gd name="connsiteX89" fmla="*/ 3616778 w 3788228"/>
              <a:gd name="connsiteY89" fmla="*/ 57150 h 2686050"/>
              <a:gd name="connsiteX90" fmla="*/ 3665764 w 3788228"/>
              <a:gd name="connsiteY90" fmla="*/ 40821 h 2686050"/>
              <a:gd name="connsiteX91" fmla="*/ 3739243 w 3788228"/>
              <a:gd name="connsiteY91" fmla="*/ 16329 h 2686050"/>
              <a:gd name="connsiteX92" fmla="*/ 3763735 w 3788228"/>
              <a:gd name="connsiteY92" fmla="*/ 8164 h 2686050"/>
              <a:gd name="connsiteX93" fmla="*/ 3788228 w 3788228"/>
              <a:gd name="connsiteY93" fmla="*/ 0 h 2686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3788228" h="2686050">
                <a:moveTo>
                  <a:pt x="0" y="2686050"/>
                </a:moveTo>
                <a:cubicBezTo>
                  <a:pt x="5443" y="2672443"/>
                  <a:pt x="10376" y="2658621"/>
                  <a:pt x="16328" y="2645229"/>
                </a:cubicBezTo>
                <a:cubicBezTo>
                  <a:pt x="21271" y="2634107"/>
                  <a:pt x="27863" y="2623758"/>
                  <a:pt x="32657" y="2612571"/>
                </a:cubicBezTo>
                <a:cubicBezTo>
                  <a:pt x="36047" y="2604661"/>
                  <a:pt x="36201" y="2595339"/>
                  <a:pt x="40821" y="2588079"/>
                </a:cubicBezTo>
                <a:cubicBezTo>
                  <a:pt x="55432" y="2565119"/>
                  <a:pt x="77637" y="2547106"/>
                  <a:pt x="89807" y="2522764"/>
                </a:cubicBezTo>
                <a:cubicBezTo>
                  <a:pt x="95250" y="2511878"/>
                  <a:pt x="98532" y="2499611"/>
                  <a:pt x="106135" y="2490107"/>
                </a:cubicBezTo>
                <a:cubicBezTo>
                  <a:pt x="120561" y="2472075"/>
                  <a:pt x="155121" y="2441121"/>
                  <a:pt x="155121" y="2441121"/>
                </a:cubicBezTo>
                <a:cubicBezTo>
                  <a:pt x="157842" y="2432957"/>
                  <a:pt x="159106" y="2424152"/>
                  <a:pt x="163285" y="2416629"/>
                </a:cubicBezTo>
                <a:cubicBezTo>
                  <a:pt x="182049" y="2382855"/>
                  <a:pt x="199035" y="2364946"/>
                  <a:pt x="220435" y="2334986"/>
                </a:cubicBezTo>
                <a:cubicBezTo>
                  <a:pt x="226138" y="2327001"/>
                  <a:pt x="231321" y="2318657"/>
                  <a:pt x="236764" y="2310493"/>
                </a:cubicBezTo>
                <a:cubicBezTo>
                  <a:pt x="250368" y="2269680"/>
                  <a:pt x="237967" y="2298278"/>
                  <a:pt x="269421" y="2253343"/>
                </a:cubicBezTo>
                <a:cubicBezTo>
                  <a:pt x="280675" y="2237266"/>
                  <a:pt x="288201" y="2218234"/>
                  <a:pt x="302078" y="2204357"/>
                </a:cubicBezTo>
                <a:cubicBezTo>
                  <a:pt x="310242" y="2196193"/>
                  <a:pt x="319482" y="2188978"/>
                  <a:pt x="326571" y="2179864"/>
                </a:cubicBezTo>
                <a:cubicBezTo>
                  <a:pt x="338619" y="2164374"/>
                  <a:pt x="342900" y="2141765"/>
                  <a:pt x="359228" y="2130879"/>
                </a:cubicBezTo>
                <a:cubicBezTo>
                  <a:pt x="416969" y="2092384"/>
                  <a:pt x="345465" y="2140709"/>
                  <a:pt x="416378" y="2090057"/>
                </a:cubicBezTo>
                <a:cubicBezTo>
                  <a:pt x="424363" y="2084354"/>
                  <a:pt x="432707" y="2079172"/>
                  <a:pt x="440871" y="2073729"/>
                </a:cubicBezTo>
                <a:cubicBezTo>
                  <a:pt x="446314" y="2065565"/>
                  <a:pt x="450262" y="2056174"/>
                  <a:pt x="457200" y="2049236"/>
                </a:cubicBezTo>
                <a:cubicBezTo>
                  <a:pt x="464138" y="2042298"/>
                  <a:pt x="473708" y="2038610"/>
                  <a:pt x="481693" y="2032907"/>
                </a:cubicBezTo>
                <a:cubicBezTo>
                  <a:pt x="531117" y="1997604"/>
                  <a:pt x="496285" y="2015640"/>
                  <a:pt x="555171" y="1992086"/>
                </a:cubicBezTo>
                <a:cubicBezTo>
                  <a:pt x="597626" y="1935480"/>
                  <a:pt x="558981" y="1980656"/>
                  <a:pt x="612321" y="1934936"/>
                </a:cubicBezTo>
                <a:cubicBezTo>
                  <a:pt x="621087" y="1927422"/>
                  <a:pt x="627700" y="1917532"/>
                  <a:pt x="636814" y="1910443"/>
                </a:cubicBezTo>
                <a:cubicBezTo>
                  <a:pt x="652305" y="1898395"/>
                  <a:pt x="671923" y="1891663"/>
                  <a:pt x="685800" y="1877786"/>
                </a:cubicBezTo>
                <a:cubicBezTo>
                  <a:pt x="740870" y="1822715"/>
                  <a:pt x="712878" y="1836102"/>
                  <a:pt x="759278" y="1820636"/>
                </a:cubicBezTo>
                <a:cubicBezTo>
                  <a:pt x="790703" y="1773500"/>
                  <a:pt x="767757" y="1802030"/>
                  <a:pt x="840921" y="1747157"/>
                </a:cubicBezTo>
                <a:cubicBezTo>
                  <a:pt x="851807" y="1738993"/>
                  <a:pt x="866030" y="1733986"/>
                  <a:pt x="873578" y="1722664"/>
                </a:cubicBezTo>
                <a:cubicBezTo>
                  <a:pt x="889634" y="1698580"/>
                  <a:pt x="890825" y="1693324"/>
                  <a:pt x="914400" y="1673679"/>
                </a:cubicBezTo>
                <a:cubicBezTo>
                  <a:pt x="921938" y="1667397"/>
                  <a:pt x="931355" y="1663632"/>
                  <a:pt x="938893" y="1657350"/>
                </a:cubicBezTo>
                <a:cubicBezTo>
                  <a:pt x="947763" y="1649958"/>
                  <a:pt x="954619" y="1640371"/>
                  <a:pt x="963385" y="1632857"/>
                </a:cubicBezTo>
                <a:cubicBezTo>
                  <a:pt x="993059" y="1607422"/>
                  <a:pt x="995249" y="1608761"/>
                  <a:pt x="1028700" y="1592036"/>
                </a:cubicBezTo>
                <a:cubicBezTo>
                  <a:pt x="1064619" y="1556117"/>
                  <a:pt x="1054663" y="1562994"/>
                  <a:pt x="1094014" y="1534886"/>
                </a:cubicBezTo>
                <a:cubicBezTo>
                  <a:pt x="1115420" y="1519596"/>
                  <a:pt x="1130639" y="1512536"/>
                  <a:pt x="1151164" y="1494064"/>
                </a:cubicBezTo>
                <a:cubicBezTo>
                  <a:pt x="1168328" y="1478616"/>
                  <a:pt x="1180936" y="1457888"/>
                  <a:pt x="1200150" y="1445079"/>
                </a:cubicBezTo>
                <a:cubicBezTo>
                  <a:pt x="1218438" y="1432887"/>
                  <a:pt x="1241098" y="1418434"/>
                  <a:pt x="1257300" y="1404257"/>
                </a:cubicBezTo>
                <a:cubicBezTo>
                  <a:pt x="1304982" y="1362535"/>
                  <a:pt x="1270355" y="1378134"/>
                  <a:pt x="1314450" y="1363436"/>
                </a:cubicBezTo>
                <a:cubicBezTo>
                  <a:pt x="1344384" y="1318533"/>
                  <a:pt x="1314451" y="1356631"/>
                  <a:pt x="1355271" y="1322614"/>
                </a:cubicBezTo>
                <a:cubicBezTo>
                  <a:pt x="1364141" y="1315222"/>
                  <a:pt x="1370369" y="1304832"/>
                  <a:pt x="1379764" y="1298121"/>
                </a:cubicBezTo>
                <a:cubicBezTo>
                  <a:pt x="1389668" y="1291047"/>
                  <a:pt x="1402295" y="1288544"/>
                  <a:pt x="1412421" y="1281793"/>
                </a:cubicBezTo>
                <a:cubicBezTo>
                  <a:pt x="1435065" y="1266697"/>
                  <a:pt x="1455091" y="1247903"/>
                  <a:pt x="1477735" y="1232807"/>
                </a:cubicBezTo>
                <a:lnTo>
                  <a:pt x="1526721" y="1200150"/>
                </a:lnTo>
                <a:cubicBezTo>
                  <a:pt x="1534885" y="1194707"/>
                  <a:pt x="1543364" y="1189708"/>
                  <a:pt x="1551214" y="1183821"/>
                </a:cubicBezTo>
                <a:cubicBezTo>
                  <a:pt x="1562100" y="1175657"/>
                  <a:pt x="1572549" y="1166877"/>
                  <a:pt x="1583871" y="1159329"/>
                </a:cubicBezTo>
                <a:cubicBezTo>
                  <a:pt x="1597075" y="1150527"/>
                  <a:pt x="1611998" y="1144357"/>
                  <a:pt x="1624693" y="1134836"/>
                </a:cubicBezTo>
                <a:cubicBezTo>
                  <a:pt x="1633930" y="1127908"/>
                  <a:pt x="1640419" y="1117857"/>
                  <a:pt x="1649185" y="1110343"/>
                </a:cubicBezTo>
                <a:cubicBezTo>
                  <a:pt x="1680638" y="1083383"/>
                  <a:pt x="1674050" y="1088448"/>
                  <a:pt x="1706335" y="1077686"/>
                </a:cubicBezTo>
                <a:cubicBezTo>
                  <a:pt x="1728600" y="1055421"/>
                  <a:pt x="1735556" y="1046155"/>
                  <a:pt x="1763485" y="1028700"/>
                </a:cubicBezTo>
                <a:cubicBezTo>
                  <a:pt x="1773806" y="1022249"/>
                  <a:pt x="1786406" y="1019674"/>
                  <a:pt x="1796143" y="1012371"/>
                </a:cubicBezTo>
                <a:cubicBezTo>
                  <a:pt x="1857030" y="966706"/>
                  <a:pt x="1799072" y="987146"/>
                  <a:pt x="1861457" y="971550"/>
                </a:cubicBezTo>
                <a:lnTo>
                  <a:pt x="1959428" y="906236"/>
                </a:lnTo>
                <a:cubicBezTo>
                  <a:pt x="1967592" y="900793"/>
                  <a:pt x="1976071" y="895794"/>
                  <a:pt x="1983921" y="889907"/>
                </a:cubicBezTo>
                <a:cubicBezTo>
                  <a:pt x="1994807" y="881743"/>
                  <a:pt x="2004764" y="872165"/>
                  <a:pt x="2016578" y="865414"/>
                </a:cubicBezTo>
                <a:cubicBezTo>
                  <a:pt x="2024050" y="861144"/>
                  <a:pt x="2032907" y="859971"/>
                  <a:pt x="2041071" y="857250"/>
                </a:cubicBezTo>
                <a:cubicBezTo>
                  <a:pt x="2112628" y="785693"/>
                  <a:pt x="2021857" y="873262"/>
                  <a:pt x="2090057" y="816429"/>
                </a:cubicBezTo>
                <a:cubicBezTo>
                  <a:pt x="2098927" y="809037"/>
                  <a:pt x="2104809" y="798135"/>
                  <a:pt x="2114550" y="791936"/>
                </a:cubicBezTo>
                <a:cubicBezTo>
                  <a:pt x="2154703" y="766384"/>
                  <a:pt x="2168390" y="763104"/>
                  <a:pt x="2204357" y="751114"/>
                </a:cubicBezTo>
                <a:cubicBezTo>
                  <a:pt x="2212521" y="742950"/>
                  <a:pt x="2219243" y="733026"/>
                  <a:pt x="2228850" y="726621"/>
                </a:cubicBezTo>
                <a:cubicBezTo>
                  <a:pt x="2236011" y="721847"/>
                  <a:pt x="2245646" y="722306"/>
                  <a:pt x="2253343" y="718457"/>
                </a:cubicBezTo>
                <a:cubicBezTo>
                  <a:pt x="2262119" y="714069"/>
                  <a:pt x="2269316" y="706997"/>
                  <a:pt x="2277835" y="702129"/>
                </a:cubicBezTo>
                <a:cubicBezTo>
                  <a:pt x="2288402" y="696091"/>
                  <a:pt x="2300172" y="692251"/>
                  <a:pt x="2310493" y="685800"/>
                </a:cubicBezTo>
                <a:cubicBezTo>
                  <a:pt x="2322032" y="678588"/>
                  <a:pt x="2331611" y="668519"/>
                  <a:pt x="2343150" y="661307"/>
                </a:cubicBezTo>
                <a:cubicBezTo>
                  <a:pt x="2353471" y="654857"/>
                  <a:pt x="2365240" y="651017"/>
                  <a:pt x="2375807" y="644979"/>
                </a:cubicBezTo>
                <a:cubicBezTo>
                  <a:pt x="2384327" y="640111"/>
                  <a:pt x="2391524" y="633038"/>
                  <a:pt x="2400300" y="628650"/>
                </a:cubicBezTo>
                <a:cubicBezTo>
                  <a:pt x="2407997" y="624801"/>
                  <a:pt x="2416883" y="623876"/>
                  <a:pt x="2424793" y="620486"/>
                </a:cubicBezTo>
                <a:cubicBezTo>
                  <a:pt x="2435980" y="615692"/>
                  <a:pt x="2446811" y="610068"/>
                  <a:pt x="2457450" y="604157"/>
                </a:cubicBezTo>
                <a:cubicBezTo>
                  <a:pt x="2471321" y="596450"/>
                  <a:pt x="2484815" y="588074"/>
                  <a:pt x="2498271" y="579664"/>
                </a:cubicBezTo>
                <a:cubicBezTo>
                  <a:pt x="2506592" y="574464"/>
                  <a:pt x="2514245" y="568204"/>
                  <a:pt x="2522764" y="563336"/>
                </a:cubicBezTo>
                <a:cubicBezTo>
                  <a:pt x="2613720" y="511361"/>
                  <a:pt x="2487477" y="590492"/>
                  <a:pt x="2596243" y="522514"/>
                </a:cubicBezTo>
                <a:cubicBezTo>
                  <a:pt x="2622150" y="506322"/>
                  <a:pt x="2631387" y="496778"/>
                  <a:pt x="2661557" y="481693"/>
                </a:cubicBezTo>
                <a:cubicBezTo>
                  <a:pt x="2753138" y="435903"/>
                  <a:pt x="2599804" y="525146"/>
                  <a:pt x="2718707" y="457200"/>
                </a:cubicBezTo>
                <a:cubicBezTo>
                  <a:pt x="2727226" y="452332"/>
                  <a:pt x="2735215" y="446574"/>
                  <a:pt x="2743200" y="440871"/>
                </a:cubicBezTo>
                <a:cubicBezTo>
                  <a:pt x="2754272" y="432962"/>
                  <a:pt x="2764043" y="423130"/>
                  <a:pt x="2775857" y="416379"/>
                </a:cubicBezTo>
                <a:cubicBezTo>
                  <a:pt x="2783329" y="412109"/>
                  <a:pt x="2792440" y="411604"/>
                  <a:pt x="2800350" y="408214"/>
                </a:cubicBezTo>
                <a:cubicBezTo>
                  <a:pt x="2870971" y="377948"/>
                  <a:pt x="2800059" y="402869"/>
                  <a:pt x="2857500" y="383721"/>
                </a:cubicBezTo>
                <a:cubicBezTo>
                  <a:pt x="2861214" y="380936"/>
                  <a:pt x="2905368" y="346878"/>
                  <a:pt x="2914650" y="342900"/>
                </a:cubicBezTo>
                <a:cubicBezTo>
                  <a:pt x="2924963" y="338480"/>
                  <a:pt x="2936421" y="337457"/>
                  <a:pt x="2947307" y="334736"/>
                </a:cubicBezTo>
                <a:cubicBezTo>
                  <a:pt x="2969078" y="323850"/>
                  <a:pt x="2989529" y="309776"/>
                  <a:pt x="3012621" y="302079"/>
                </a:cubicBezTo>
                <a:cubicBezTo>
                  <a:pt x="3028950" y="296636"/>
                  <a:pt x="3046212" y="293448"/>
                  <a:pt x="3061607" y="285750"/>
                </a:cubicBezTo>
                <a:cubicBezTo>
                  <a:pt x="3072493" y="280307"/>
                  <a:pt x="3083697" y="275459"/>
                  <a:pt x="3094264" y="269421"/>
                </a:cubicBezTo>
                <a:cubicBezTo>
                  <a:pt x="3102783" y="264553"/>
                  <a:pt x="3109981" y="257481"/>
                  <a:pt x="3118757" y="253093"/>
                </a:cubicBezTo>
                <a:cubicBezTo>
                  <a:pt x="3126454" y="249244"/>
                  <a:pt x="3135415" y="248490"/>
                  <a:pt x="3143250" y="244929"/>
                </a:cubicBezTo>
                <a:cubicBezTo>
                  <a:pt x="3165409" y="234856"/>
                  <a:pt x="3208564" y="212271"/>
                  <a:pt x="3208564" y="212271"/>
                </a:cubicBezTo>
                <a:cubicBezTo>
                  <a:pt x="3214007" y="204107"/>
                  <a:pt x="3216729" y="193222"/>
                  <a:pt x="3224893" y="187779"/>
                </a:cubicBezTo>
                <a:cubicBezTo>
                  <a:pt x="3234229" y="181555"/>
                  <a:pt x="3247044" y="183554"/>
                  <a:pt x="3257550" y="179614"/>
                </a:cubicBezTo>
                <a:cubicBezTo>
                  <a:pt x="3268946" y="175341"/>
                  <a:pt x="3278811" y="167559"/>
                  <a:pt x="3290207" y="163286"/>
                </a:cubicBezTo>
                <a:cubicBezTo>
                  <a:pt x="3300713" y="159346"/>
                  <a:pt x="3312116" y="158345"/>
                  <a:pt x="3322864" y="155121"/>
                </a:cubicBezTo>
                <a:cubicBezTo>
                  <a:pt x="3339350" y="150175"/>
                  <a:pt x="3371850" y="138793"/>
                  <a:pt x="3371850" y="138793"/>
                </a:cubicBezTo>
                <a:cubicBezTo>
                  <a:pt x="3388178" y="127907"/>
                  <a:pt x="3402218" y="112342"/>
                  <a:pt x="3420835" y="106136"/>
                </a:cubicBezTo>
                <a:cubicBezTo>
                  <a:pt x="3537223" y="67339"/>
                  <a:pt x="3416122" y="106315"/>
                  <a:pt x="3502478" y="81643"/>
                </a:cubicBezTo>
                <a:cubicBezTo>
                  <a:pt x="3510753" y="79279"/>
                  <a:pt x="3518622" y="75566"/>
                  <a:pt x="3526971" y="73479"/>
                </a:cubicBezTo>
                <a:cubicBezTo>
                  <a:pt x="3540434" y="70113"/>
                  <a:pt x="3554140" y="67796"/>
                  <a:pt x="3567793" y="65314"/>
                </a:cubicBezTo>
                <a:cubicBezTo>
                  <a:pt x="3584080" y="62353"/>
                  <a:pt x="3600719" y="61165"/>
                  <a:pt x="3616778" y="57150"/>
                </a:cubicBezTo>
                <a:cubicBezTo>
                  <a:pt x="3633476" y="52975"/>
                  <a:pt x="3649435" y="46264"/>
                  <a:pt x="3665764" y="40821"/>
                </a:cubicBezTo>
                <a:lnTo>
                  <a:pt x="3739243" y="16329"/>
                </a:lnTo>
                <a:lnTo>
                  <a:pt x="3763735" y="8164"/>
                </a:lnTo>
                <a:lnTo>
                  <a:pt x="3788228" y="0"/>
                </a:lnTo>
              </a:path>
            </a:pathLst>
          </a:cu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 44"/>
          <p:cNvSpPr/>
          <p:nvPr/>
        </p:nvSpPr>
        <p:spPr>
          <a:xfrm>
            <a:off x="5510893" y="2677883"/>
            <a:ext cx="3796393" cy="2702379"/>
          </a:xfrm>
          <a:custGeom>
            <a:avLst/>
            <a:gdLst>
              <a:gd name="connsiteX0" fmla="*/ 0 w 3796393"/>
              <a:gd name="connsiteY0" fmla="*/ 2702379 h 2702379"/>
              <a:gd name="connsiteX1" fmla="*/ 8164 w 3796393"/>
              <a:gd name="connsiteY1" fmla="*/ 2604408 h 2702379"/>
              <a:gd name="connsiteX2" fmla="*/ 24493 w 3796393"/>
              <a:gd name="connsiteY2" fmla="*/ 2571750 h 2702379"/>
              <a:gd name="connsiteX3" fmla="*/ 40821 w 3796393"/>
              <a:gd name="connsiteY3" fmla="*/ 2522765 h 2702379"/>
              <a:gd name="connsiteX4" fmla="*/ 81643 w 3796393"/>
              <a:gd name="connsiteY4" fmla="*/ 2465615 h 2702379"/>
              <a:gd name="connsiteX5" fmla="*/ 106135 w 3796393"/>
              <a:gd name="connsiteY5" fmla="*/ 2408465 h 2702379"/>
              <a:gd name="connsiteX6" fmla="*/ 122464 w 3796393"/>
              <a:gd name="connsiteY6" fmla="*/ 2359479 h 2702379"/>
              <a:gd name="connsiteX7" fmla="*/ 130628 w 3796393"/>
              <a:gd name="connsiteY7" fmla="*/ 2334986 h 2702379"/>
              <a:gd name="connsiteX8" fmla="*/ 146957 w 3796393"/>
              <a:gd name="connsiteY8" fmla="*/ 2302329 h 2702379"/>
              <a:gd name="connsiteX9" fmla="*/ 171450 w 3796393"/>
              <a:gd name="connsiteY9" fmla="*/ 2212522 h 2702379"/>
              <a:gd name="connsiteX10" fmla="*/ 187778 w 3796393"/>
              <a:gd name="connsiteY10" fmla="*/ 2163536 h 2702379"/>
              <a:gd name="connsiteX11" fmla="*/ 204107 w 3796393"/>
              <a:gd name="connsiteY11" fmla="*/ 2114550 h 2702379"/>
              <a:gd name="connsiteX12" fmla="*/ 212271 w 3796393"/>
              <a:gd name="connsiteY12" fmla="*/ 2090058 h 2702379"/>
              <a:gd name="connsiteX13" fmla="*/ 220435 w 3796393"/>
              <a:gd name="connsiteY13" fmla="*/ 2065565 h 2702379"/>
              <a:gd name="connsiteX14" fmla="*/ 236764 w 3796393"/>
              <a:gd name="connsiteY14" fmla="*/ 1975758 h 2702379"/>
              <a:gd name="connsiteX15" fmla="*/ 253093 w 3796393"/>
              <a:gd name="connsiteY15" fmla="*/ 1926772 h 2702379"/>
              <a:gd name="connsiteX16" fmla="*/ 285750 w 3796393"/>
              <a:gd name="connsiteY16" fmla="*/ 1820636 h 2702379"/>
              <a:gd name="connsiteX17" fmla="*/ 318407 w 3796393"/>
              <a:gd name="connsiteY17" fmla="*/ 1755322 h 2702379"/>
              <a:gd name="connsiteX18" fmla="*/ 351064 w 3796393"/>
              <a:gd name="connsiteY18" fmla="*/ 1706336 h 2702379"/>
              <a:gd name="connsiteX19" fmla="*/ 416378 w 3796393"/>
              <a:gd name="connsiteY19" fmla="*/ 1592036 h 2702379"/>
              <a:gd name="connsiteX20" fmla="*/ 465364 w 3796393"/>
              <a:gd name="connsiteY20" fmla="*/ 1518558 h 2702379"/>
              <a:gd name="connsiteX21" fmla="*/ 481693 w 3796393"/>
              <a:gd name="connsiteY21" fmla="*/ 1494065 h 2702379"/>
              <a:gd name="connsiteX22" fmla="*/ 498021 w 3796393"/>
              <a:gd name="connsiteY22" fmla="*/ 1461408 h 2702379"/>
              <a:gd name="connsiteX23" fmla="*/ 530678 w 3796393"/>
              <a:gd name="connsiteY23" fmla="*/ 1428750 h 2702379"/>
              <a:gd name="connsiteX24" fmla="*/ 563335 w 3796393"/>
              <a:gd name="connsiteY24" fmla="*/ 1379765 h 2702379"/>
              <a:gd name="connsiteX25" fmla="*/ 579664 w 3796393"/>
              <a:gd name="connsiteY25" fmla="*/ 1355272 h 2702379"/>
              <a:gd name="connsiteX26" fmla="*/ 595993 w 3796393"/>
              <a:gd name="connsiteY26" fmla="*/ 1330779 h 2702379"/>
              <a:gd name="connsiteX27" fmla="*/ 644978 w 3796393"/>
              <a:gd name="connsiteY27" fmla="*/ 1281793 h 2702379"/>
              <a:gd name="connsiteX28" fmla="*/ 653143 w 3796393"/>
              <a:gd name="connsiteY28" fmla="*/ 1257300 h 2702379"/>
              <a:gd name="connsiteX29" fmla="*/ 693964 w 3796393"/>
              <a:gd name="connsiteY29" fmla="*/ 1208315 h 2702379"/>
              <a:gd name="connsiteX30" fmla="*/ 710293 w 3796393"/>
              <a:gd name="connsiteY30" fmla="*/ 1183822 h 2702379"/>
              <a:gd name="connsiteX31" fmla="*/ 742950 w 3796393"/>
              <a:gd name="connsiteY31" fmla="*/ 1143000 h 2702379"/>
              <a:gd name="connsiteX32" fmla="*/ 759278 w 3796393"/>
              <a:gd name="connsiteY32" fmla="*/ 1110343 h 2702379"/>
              <a:gd name="connsiteX33" fmla="*/ 775607 w 3796393"/>
              <a:gd name="connsiteY33" fmla="*/ 1085850 h 2702379"/>
              <a:gd name="connsiteX34" fmla="*/ 824593 w 3796393"/>
              <a:gd name="connsiteY34" fmla="*/ 1036865 h 2702379"/>
              <a:gd name="connsiteX35" fmla="*/ 857250 w 3796393"/>
              <a:gd name="connsiteY35" fmla="*/ 987879 h 2702379"/>
              <a:gd name="connsiteX36" fmla="*/ 906235 w 3796393"/>
              <a:gd name="connsiteY36" fmla="*/ 922565 h 2702379"/>
              <a:gd name="connsiteX37" fmla="*/ 938893 w 3796393"/>
              <a:gd name="connsiteY37" fmla="*/ 881743 h 2702379"/>
              <a:gd name="connsiteX38" fmla="*/ 971550 w 3796393"/>
              <a:gd name="connsiteY38" fmla="*/ 832758 h 2702379"/>
              <a:gd name="connsiteX39" fmla="*/ 1020535 w 3796393"/>
              <a:gd name="connsiteY39" fmla="*/ 783772 h 2702379"/>
              <a:gd name="connsiteX40" fmla="*/ 1102178 w 3796393"/>
              <a:gd name="connsiteY40" fmla="*/ 702129 h 2702379"/>
              <a:gd name="connsiteX41" fmla="*/ 1151164 w 3796393"/>
              <a:gd name="connsiteY41" fmla="*/ 669472 h 2702379"/>
              <a:gd name="connsiteX42" fmla="*/ 1200150 w 3796393"/>
              <a:gd name="connsiteY42" fmla="*/ 636815 h 2702379"/>
              <a:gd name="connsiteX43" fmla="*/ 1216478 w 3796393"/>
              <a:gd name="connsiteY43" fmla="*/ 612322 h 2702379"/>
              <a:gd name="connsiteX44" fmla="*/ 1249135 w 3796393"/>
              <a:gd name="connsiteY44" fmla="*/ 604158 h 2702379"/>
              <a:gd name="connsiteX45" fmla="*/ 1314450 w 3796393"/>
              <a:gd name="connsiteY45" fmla="*/ 563336 h 2702379"/>
              <a:gd name="connsiteX46" fmla="*/ 1347107 w 3796393"/>
              <a:gd name="connsiteY46" fmla="*/ 538843 h 2702379"/>
              <a:gd name="connsiteX47" fmla="*/ 1379764 w 3796393"/>
              <a:gd name="connsiteY47" fmla="*/ 522515 h 2702379"/>
              <a:gd name="connsiteX48" fmla="*/ 1404257 w 3796393"/>
              <a:gd name="connsiteY48" fmla="*/ 514350 h 2702379"/>
              <a:gd name="connsiteX49" fmla="*/ 1453243 w 3796393"/>
              <a:gd name="connsiteY49" fmla="*/ 481693 h 2702379"/>
              <a:gd name="connsiteX50" fmla="*/ 1485900 w 3796393"/>
              <a:gd name="connsiteY50" fmla="*/ 465365 h 2702379"/>
              <a:gd name="connsiteX51" fmla="*/ 1510393 w 3796393"/>
              <a:gd name="connsiteY51" fmla="*/ 449036 h 2702379"/>
              <a:gd name="connsiteX52" fmla="*/ 1559378 w 3796393"/>
              <a:gd name="connsiteY52" fmla="*/ 432708 h 2702379"/>
              <a:gd name="connsiteX53" fmla="*/ 1616528 w 3796393"/>
              <a:gd name="connsiteY53" fmla="*/ 408215 h 2702379"/>
              <a:gd name="connsiteX54" fmla="*/ 1641021 w 3796393"/>
              <a:gd name="connsiteY54" fmla="*/ 391886 h 2702379"/>
              <a:gd name="connsiteX55" fmla="*/ 1665514 w 3796393"/>
              <a:gd name="connsiteY55" fmla="*/ 383722 h 2702379"/>
              <a:gd name="connsiteX56" fmla="*/ 1698171 w 3796393"/>
              <a:gd name="connsiteY56" fmla="*/ 367393 h 2702379"/>
              <a:gd name="connsiteX57" fmla="*/ 1804307 w 3796393"/>
              <a:gd name="connsiteY57" fmla="*/ 334736 h 2702379"/>
              <a:gd name="connsiteX58" fmla="*/ 1853293 w 3796393"/>
              <a:gd name="connsiteY58" fmla="*/ 326572 h 2702379"/>
              <a:gd name="connsiteX59" fmla="*/ 1934935 w 3796393"/>
              <a:gd name="connsiteY59" fmla="*/ 302079 h 2702379"/>
              <a:gd name="connsiteX60" fmla="*/ 2000250 w 3796393"/>
              <a:gd name="connsiteY60" fmla="*/ 285750 h 2702379"/>
              <a:gd name="connsiteX61" fmla="*/ 2032907 w 3796393"/>
              <a:gd name="connsiteY61" fmla="*/ 277586 h 2702379"/>
              <a:gd name="connsiteX62" fmla="*/ 2057400 w 3796393"/>
              <a:gd name="connsiteY62" fmla="*/ 269422 h 2702379"/>
              <a:gd name="connsiteX63" fmla="*/ 2090057 w 3796393"/>
              <a:gd name="connsiteY63" fmla="*/ 261258 h 2702379"/>
              <a:gd name="connsiteX64" fmla="*/ 2139043 w 3796393"/>
              <a:gd name="connsiteY64" fmla="*/ 244929 h 2702379"/>
              <a:gd name="connsiteX65" fmla="*/ 2196193 w 3796393"/>
              <a:gd name="connsiteY65" fmla="*/ 220436 h 2702379"/>
              <a:gd name="connsiteX66" fmla="*/ 2245178 w 3796393"/>
              <a:gd name="connsiteY66" fmla="*/ 204108 h 2702379"/>
              <a:gd name="connsiteX67" fmla="*/ 2269671 w 3796393"/>
              <a:gd name="connsiteY67" fmla="*/ 195943 h 2702379"/>
              <a:gd name="connsiteX68" fmla="*/ 2351314 w 3796393"/>
              <a:gd name="connsiteY68" fmla="*/ 179615 h 2702379"/>
              <a:gd name="connsiteX69" fmla="*/ 2432957 w 3796393"/>
              <a:gd name="connsiteY69" fmla="*/ 155122 h 2702379"/>
              <a:gd name="connsiteX70" fmla="*/ 2457450 w 3796393"/>
              <a:gd name="connsiteY70" fmla="*/ 146958 h 2702379"/>
              <a:gd name="connsiteX71" fmla="*/ 2563585 w 3796393"/>
              <a:gd name="connsiteY71" fmla="*/ 130629 h 2702379"/>
              <a:gd name="connsiteX72" fmla="*/ 2677885 w 3796393"/>
              <a:gd name="connsiteY72" fmla="*/ 97972 h 2702379"/>
              <a:gd name="connsiteX73" fmla="*/ 2784021 w 3796393"/>
              <a:gd name="connsiteY73" fmla="*/ 89808 h 2702379"/>
              <a:gd name="connsiteX74" fmla="*/ 2816678 w 3796393"/>
              <a:gd name="connsiteY74" fmla="*/ 81643 h 2702379"/>
              <a:gd name="connsiteX75" fmla="*/ 2841171 w 3796393"/>
              <a:gd name="connsiteY75" fmla="*/ 73479 h 2702379"/>
              <a:gd name="connsiteX76" fmla="*/ 2971800 w 3796393"/>
              <a:gd name="connsiteY76" fmla="*/ 65315 h 2702379"/>
              <a:gd name="connsiteX77" fmla="*/ 3347357 w 3796393"/>
              <a:gd name="connsiteY77" fmla="*/ 48986 h 2702379"/>
              <a:gd name="connsiteX78" fmla="*/ 3535135 w 3796393"/>
              <a:gd name="connsiteY78" fmla="*/ 32658 h 2702379"/>
              <a:gd name="connsiteX79" fmla="*/ 3559628 w 3796393"/>
              <a:gd name="connsiteY79" fmla="*/ 24493 h 2702379"/>
              <a:gd name="connsiteX80" fmla="*/ 3600450 w 3796393"/>
              <a:gd name="connsiteY80" fmla="*/ 16329 h 2702379"/>
              <a:gd name="connsiteX81" fmla="*/ 3633107 w 3796393"/>
              <a:gd name="connsiteY81" fmla="*/ 8165 h 2702379"/>
              <a:gd name="connsiteX82" fmla="*/ 3796393 w 3796393"/>
              <a:gd name="connsiteY82" fmla="*/ 0 h 2702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3796393" h="2702379">
                <a:moveTo>
                  <a:pt x="0" y="2702379"/>
                </a:moveTo>
                <a:cubicBezTo>
                  <a:pt x="2721" y="2669722"/>
                  <a:pt x="2125" y="2636617"/>
                  <a:pt x="8164" y="2604408"/>
                </a:cubicBezTo>
                <a:cubicBezTo>
                  <a:pt x="10407" y="2592446"/>
                  <a:pt x="19973" y="2583050"/>
                  <a:pt x="24493" y="2571750"/>
                </a:cubicBezTo>
                <a:cubicBezTo>
                  <a:pt x="30885" y="2555769"/>
                  <a:pt x="31274" y="2537086"/>
                  <a:pt x="40821" y="2522765"/>
                </a:cubicBezTo>
                <a:cubicBezTo>
                  <a:pt x="64698" y="2486950"/>
                  <a:pt x="51263" y="2506122"/>
                  <a:pt x="81643" y="2465615"/>
                </a:cubicBezTo>
                <a:cubicBezTo>
                  <a:pt x="107918" y="2386786"/>
                  <a:pt x="65788" y="2509333"/>
                  <a:pt x="106135" y="2408465"/>
                </a:cubicBezTo>
                <a:cubicBezTo>
                  <a:pt x="112527" y="2392484"/>
                  <a:pt x="117021" y="2375808"/>
                  <a:pt x="122464" y="2359479"/>
                </a:cubicBezTo>
                <a:cubicBezTo>
                  <a:pt x="125185" y="2351315"/>
                  <a:pt x="126779" y="2342683"/>
                  <a:pt x="130628" y="2334986"/>
                </a:cubicBezTo>
                <a:cubicBezTo>
                  <a:pt x="136071" y="2324100"/>
                  <a:pt x="142437" y="2313629"/>
                  <a:pt x="146957" y="2302329"/>
                </a:cubicBezTo>
                <a:cubicBezTo>
                  <a:pt x="175147" y="2231853"/>
                  <a:pt x="153883" y="2276933"/>
                  <a:pt x="171450" y="2212522"/>
                </a:cubicBezTo>
                <a:cubicBezTo>
                  <a:pt x="175979" y="2195917"/>
                  <a:pt x="182335" y="2179865"/>
                  <a:pt x="187778" y="2163536"/>
                </a:cubicBezTo>
                <a:lnTo>
                  <a:pt x="204107" y="2114550"/>
                </a:lnTo>
                <a:lnTo>
                  <a:pt x="212271" y="2090058"/>
                </a:lnTo>
                <a:lnTo>
                  <a:pt x="220435" y="2065565"/>
                </a:lnTo>
                <a:cubicBezTo>
                  <a:pt x="226185" y="2025322"/>
                  <a:pt x="226267" y="2010749"/>
                  <a:pt x="236764" y="1975758"/>
                </a:cubicBezTo>
                <a:cubicBezTo>
                  <a:pt x="241710" y="1959272"/>
                  <a:pt x="248919" y="1943470"/>
                  <a:pt x="253093" y="1926772"/>
                </a:cubicBezTo>
                <a:cubicBezTo>
                  <a:pt x="261425" y="1893441"/>
                  <a:pt x="271728" y="1848679"/>
                  <a:pt x="285750" y="1820636"/>
                </a:cubicBezTo>
                <a:cubicBezTo>
                  <a:pt x="296636" y="1798865"/>
                  <a:pt x="304905" y="1775575"/>
                  <a:pt x="318407" y="1755322"/>
                </a:cubicBezTo>
                <a:lnTo>
                  <a:pt x="351064" y="1706336"/>
                </a:lnTo>
                <a:cubicBezTo>
                  <a:pt x="380167" y="1619028"/>
                  <a:pt x="350475" y="1690891"/>
                  <a:pt x="416378" y="1592036"/>
                </a:cubicBezTo>
                <a:lnTo>
                  <a:pt x="465364" y="1518558"/>
                </a:lnTo>
                <a:cubicBezTo>
                  <a:pt x="470807" y="1510394"/>
                  <a:pt x="477305" y="1502842"/>
                  <a:pt x="481693" y="1494065"/>
                </a:cubicBezTo>
                <a:cubicBezTo>
                  <a:pt x="487136" y="1483179"/>
                  <a:pt x="490719" y="1471144"/>
                  <a:pt x="498021" y="1461408"/>
                </a:cubicBezTo>
                <a:cubicBezTo>
                  <a:pt x="507258" y="1449092"/>
                  <a:pt x="521061" y="1440771"/>
                  <a:pt x="530678" y="1428750"/>
                </a:cubicBezTo>
                <a:cubicBezTo>
                  <a:pt x="542937" y="1413426"/>
                  <a:pt x="552449" y="1396093"/>
                  <a:pt x="563335" y="1379765"/>
                </a:cubicBezTo>
                <a:lnTo>
                  <a:pt x="579664" y="1355272"/>
                </a:lnTo>
                <a:cubicBezTo>
                  <a:pt x="585107" y="1347108"/>
                  <a:pt x="589055" y="1337717"/>
                  <a:pt x="595993" y="1330779"/>
                </a:cubicBezTo>
                <a:lnTo>
                  <a:pt x="644978" y="1281793"/>
                </a:lnTo>
                <a:cubicBezTo>
                  <a:pt x="647700" y="1273629"/>
                  <a:pt x="649294" y="1264997"/>
                  <a:pt x="653143" y="1257300"/>
                </a:cubicBezTo>
                <a:cubicBezTo>
                  <a:pt x="668346" y="1226895"/>
                  <a:pt x="671394" y="1235399"/>
                  <a:pt x="693964" y="1208315"/>
                </a:cubicBezTo>
                <a:cubicBezTo>
                  <a:pt x="700246" y="1200777"/>
                  <a:pt x="704850" y="1191986"/>
                  <a:pt x="710293" y="1183822"/>
                </a:cubicBezTo>
                <a:cubicBezTo>
                  <a:pt x="729785" y="1125343"/>
                  <a:pt x="701918" y="1192239"/>
                  <a:pt x="742950" y="1143000"/>
                </a:cubicBezTo>
                <a:cubicBezTo>
                  <a:pt x="750741" y="1133650"/>
                  <a:pt x="753240" y="1120910"/>
                  <a:pt x="759278" y="1110343"/>
                </a:cubicBezTo>
                <a:cubicBezTo>
                  <a:pt x="764146" y="1101823"/>
                  <a:pt x="769088" y="1093184"/>
                  <a:pt x="775607" y="1085850"/>
                </a:cubicBezTo>
                <a:cubicBezTo>
                  <a:pt x="790949" y="1068591"/>
                  <a:pt x="824593" y="1036865"/>
                  <a:pt x="824593" y="1036865"/>
                </a:cubicBezTo>
                <a:cubicBezTo>
                  <a:pt x="839257" y="992871"/>
                  <a:pt x="822850" y="1029924"/>
                  <a:pt x="857250" y="987879"/>
                </a:cubicBezTo>
                <a:cubicBezTo>
                  <a:pt x="874483" y="966816"/>
                  <a:pt x="906235" y="922565"/>
                  <a:pt x="906235" y="922565"/>
                </a:cubicBezTo>
                <a:cubicBezTo>
                  <a:pt x="924622" y="867408"/>
                  <a:pt x="899122" y="927195"/>
                  <a:pt x="938893" y="881743"/>
                </a:cubicBezTo>
                <a:cubicBezTo>
                  <a:pt x="951816" y="866974"/>
                  <a:pt x="957674" y="846635"/>
                  <a:pt x="971550" y="832758"/>
                </a:cubicBezTo>
                <a:cubicBezTo>
                  <a:pt x="987878" y="816429"/>
                  <a:pt x="1007726" y="802986"/>
                  <a:pt x="1020535" y="783772"/>
                </a:cubicBezTo>
                <a:cubicBezTo>
                  <a:pt x="1107624" y="653141"/>
                  <a:pt x="993320" y="810987"/>
                  <a:pt x="1102178" y="702129"/>
                </a:cubicBezTo>
                <a:cubicBezTo>
                  <a:pt x="1132756" y="671551"/>
                  <a:pt x="1115717" y="681287"/>
                  <a:pt x="1151164" y="669472"/>
                </a:cubicBezTo>
                <a:cubicBezTo>
                  <a:pt x="1167493" y="658586"/>
                  <a:pt x="1189265" y="653144"/>
                  <a:pt x="1200150" y="636815"/>
                </a:cubicBezTo>
                <a:cubicBezTo>
                  <a:pt x="1205593" y="628651"/>
                  <a:pt x="1208314" y="617765"/>
                  <a:pt x="1216478" y="612322"/>
                </a:cubicBezTo>
                <a:cubicBezTo>
                  <a:pt x="1225814" y="606098"/>
                  <a:pt x="1238249" y="606879"/>
                  <a:pt x="1249135" y="604158"/>
                </a:cubicBezTo>
                <a:cubicBezTo>
                  <a:pt x="1341659" y="534767"/>
                  <a:pt x="1224786" y="619377"/>
                  <a:pt x="1314450" y="563336"/>
                </a:cubicBezTo>
                <a:cubicBezTo>
                  <a:pt x="1325989" y="556124"/>
                  <a:pt x="1335568" y="546055"/>
                  <a:pt x="1347107" y="538843"/>
                </a:cubicBezTo>
                <a:cubicBezTo>
                  <a:pt x="1357428" y="532393"/>
                  <a:pt x="1368578" y="527309"/>
                  <a:pt x="1379764" y="522515"/>
                </a:cubicBezTo>
                <a:cubicBezTo>
                  <a:pt x="1387674" y="519125"/>
                  <a:pt x="1396734" y="518529"/>
                  <a:pt x="1404257" y="514350"/>
                </a:cubicBezTo>
                <a:cubicBezTo>
                  <a:pt x="1421412" y="504819"/>
                  <a:pt x="1435690" y="490469"/>
                  <a:pt x="1453243" y="481693"/>
                </a:cubicBezTo>
                <a:cubicBezTo>
                  <a:pt x="1464129" y="476250"/>
                  <a:pt x="1475333" y="471403"/>
                  <a:pt x="1485900" y="465365"/>
                </a:cubicBezTo>
                <a:cubicBezTo>
                  <a:pt x="1494420" y="460497"/>
                  <a:pt x="1501426" y="453021"/>
                  <a:pt x="1510393" y="449036"/>
                </a:cubicBezTo>
                <a:cubicBezTo>
                  <a:pt x="1526121" y="442046"/>
                  <a:pt x="1559378" y="432708"/>
                  <a:pt x="1559378" y="432708"/>
                </a:cubicBezTo>
                <a:cubicBezTo>
                  <a:pt x="1620870" y="391713"/>
                  <a:pt x="1542719" y="439848"/>
                  <a:pt x="1616528" y="408215"/>
                </a:cubicBezTo>
                <a:cubicBezTo>
                  <a:pt x="1625547" y="404350"/>
                  <a:pt x="1632245" y="396274"/>
                  <a:pt x="1641021" y="391886"/>
                </a:cubicBezTo>
                <a:cubicBezTo>
                  <a:pt x="1648718" y="388037"/>
                  <a:pt x="1657604" y="387112"/>
                  <a:pt x="1665514" y="383722"/>
                </a:cubicBezTo>
                <a:cubicBezTo>
                  <a:pt x="1676701" y="378928"/>
                  <a:pt x="1686871" y="371913"/>
                  <a:pt x="1698171" y="367393"/>
                </a:cubicBezTo>
                <a:cubicBezTo>
                  <a:pt x="1718455" y="359279"/>
                  <a:pt x="1785281" y="339127"/>
                  <a:pt x="1804307" y="334736"/>
                </a:cubicBezTo>
                <a:cubicBezTo>
                  <a:pt x="1820437" y="331014"/>
                  <a:pt x="1837061" y="329818"/>
                  <a:pt x="1853293" y="326572"/>
                </a:cubicBezTo>
                <a:cubicBezTo>
                  <a:pt x="1918088" y="313614"/>
                  <a:pt x="1851622" y="322908"/>
                  <a:pt x="1934935" y="302079"/>
                </a:cubicBezTo>
                <a:lnTo>
                  <a:pt x="2000250" y="285750"/>
                </a:lnTo>
                <a:cubicBezTo>
                  <a:pt x="2011136" y="283029"/>
                  <a:pt x="2022262" y="281134"/>
                  <a:pt x="2032907" y="277586"/>
                </a:cubicBezTo>
                <a:cubicBezTo>
                  <a:pt x="2041071" y="274865"/>
                  <a:pt x="2049125" y="271786"/>
                  <a:pt x="2057400" y="269422"/>
                </a:cubicBezTo>
                <a:cubicBezTo>
                  <a:pt x="2068189" y="266340"/>
                  <a:pt x="2079310" y="264482"/>
                  <a:pt x="2090057" y="261258"/>
                </a:cubicBezTo>
                <a:cubicBezTo>
                  <a:pt x="2106543" y="256312"/>
                  <a:pt x="2139043" y="244929"/>
                  <a:pt x="2139043" y="244929"/>
                </a:cubicBezTo>
                <a:cubicBezTo>
                  <a:pt x="2177900" y="219023"/>
                  <a:pt x="2148265" y="234814"/>
                  <a:pt x="2196193" y="220436"/>
                </a:cubicBezTo>
                <a:cubicBezTo>
                  <a:pt x="2212679" y="215490"/>
                  <a:pt x="2228850" y="209551"/>
                  <a:pt x="2245178" y="204108"/>
                </a:cubicBezTo>
                <a:cubicBezTo>
                  <a:pt x="2253342" y="201386"/>
                  <a:pt x="2261322" y="198030"/>
                  <a:pt x="2269671" y="195943"/>
                </a:cubicBezTo>
                <a:cubicBezTo>
                  <a:pt x="2318388" y="183764"/>
                  <a:pt x="2291260" y="189624"/>
                  <a:pt x="2351314" y="179615"/>
                </a:cubicBezTo>
                <a:cubicBezTo>
                  <a:pt x="2467702" y="140818"/>
                  <a:pt x="2346601" y="179794"/>
                  <a:pt x="2432957" y="155122"/>
                </a:cubicBezTo>
                <a:cubicBezTo>
                  <a:pt x="2441232" y="152758"/>
                  <a:pt x="2449011" y="148646"/>
                  <a:pt x="2457450" y="146958"/>
                </a:cubicBezTo>
                <a:cubicBezTo>
                  <a:pt x="2483322" y="141783"/>
                  <a:pt x="2536621" y="137370"/>
                  <a:pt x="2563585" y="130629"/>
                </a:cubicBezTo>
                <a:cubicBezTo>
                  <a:pt x="2604800" y="120325"/>
                  <a:pt x="2633763" y="101366"/>
                  <a:pt x="2677885" y="97972"/>
                </a:cubicBezTo>
                <a:lnTo>
                  <a:pt x="2784021" y="89808"/>
                </a:lnTo>
                <a:cubicBezTo>
                  <a:pt x="2794907" y="87086"/>
                  <a:pt x="2805889" y="84726"/>
                  <a:pt x="2816678" y="81643"/>
                </a:cubicBezTo>
                <a:cubicBezTo>
                  <a:pt x="2824953" y="79279"/>
                  <a:pt x="2832612" y="74380"/>
                  <a:pt x="2841171" y="73479"/>
                </a:cubicBezTo>
                <a:cubicBezTo>
                  <a:pt x="2884559" y="68912"/>
                  <a:pt x="2928223" y="67424"/>
                  <a:pt x="2971800" y="65315"/>
                </a:cubicBezTo>
                <a:lnTo>
                  <a:pt x="3347357" y="48986"/>
                </a:lnTo>
                <a:cubicBezTo>
                  <a:pt x="3476332" y="27491"/>
                  <a:pt x="3283861" y="57786"/>
                  <a:pt x="3535135" y="32658"/>
                </a:cubicBezTo>
                <a:cubicBezTo>
                  <a:pt x="3543698" y="31802"/>
                  <a:pt x="3551279" y="26580"/>
                  <a:pt x="3559628" y="24493"/>
                </a:cubicBezTo>
                <a:cubicBezTo>
                  <a:pt x="3573090" y="21127"/>
                  <a:pt x="3586904" y="19339"/>
                  <a:pt x="3600450" y="16329"/>
                </a:cubicBezTo>
                <a:cubicBezTo>
                  <a:pt x="3611403" y="13895"/>
                  <a:pt x="3621925" y="9097"/>
                  <a:pt x="3633107" y="8165"/>
                </a:cubicBezTo>
                <a:cubicBezTo>
                  <a:pt x="3687415" y="3639"/>
                  <a:pt x="3796393" y="0"/>
                  <a:pt x="3796393" y="0"/>
                </a:cubicBezTo>
              </a:path>
            </a:pathLst>
          </a:cu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 49"/>
          <p:cNvSpPr/>
          <p:nvPr/>
        </p:nvSpPr>
        <p:spPr>
          <a:xfrm>
            <a:off x="5527221" y="2702376"/>
            <a:ext cx="3722915" cy="2637065"/>
          </a:xfrm>
          <a:custGeom>
            <a:avLst/>
            <a:gdLst>
              <a:gd name="connsiteX0" fmla="*/ 0 w 3722915"/>
              <a:gd name="connsiteY0" fmla="*/ 2637065 h 2637065"/>
              <a:gd name="connsiteX1" fmla="*/ 24493 w 3722915"/>
              <a:gd name="connsiteY1" fmla="*/ 2588079 h 2637065"/>
              <a:gd name="connsiteX2" fmla="*/ 32657 w 3722915"/>
              <a:gd name="connsiteY2" fmla="*/ 2555422 h 2637065"/>
              <a:gd name="connsiteX3" fmla="*/ 40822 w 3722915"/>
              <a:gd name="connsiteY3" fmla="*/ 2179865 h 2637065"/>
              <a:gd name="connsiteX4" fmla="*/ 57150 w 3722915"/>
              <a:gd name="connsiteY4" fmla="*/ 1975757 h 2637065"/>
              <a:gd name="connsiteX5" fmla="*/ 65315 w 3722915"/>
              <a:gd name="connsiteY5" fmla="*/ 1934936 h 2637065"/>
              <a:gd name="connsiteX6" fmla="*/ 73479 w 3722915"/>
              <a:gd name="connsiteY6" fmla="*/ 1885950 h 2637065"/>
              <a:gd name="connsiteX7" fmla="*/ 89807 w 3722915"/>
              <a:gd name="connsiteY7" fmla="*/ 1787979 h 2637065"/>
              <a:gd name="connsiteX8" fmla="*/ 97972 w 3722915"/>
              <a:gd name="connsiteY8" fmla="*/ 1763486 h 2637065"/>
              <a:gd name="connsiteX9" fmla="*/ 114300 w 3722915"/>
              <a:gd name="connsiteY9" fmla="*/ 1632857 h 2637065"/>
              <a:gd name="connsiteX10" fmla="*/ 122465 w 3722915"/>
              <a:gd name="connsiteY10" fmla="*/ 1592036 h 2637065"/>
              <a:gd name="connsiteX11" fmla="*/ 130629 w 3722915"/>
              <a:gd name="connsiteY11" fmla="*/ 1526722 h 2637065"/>
              <a:gd name="connsiteX12" fmla="*/ 138793 w 3722915"/>
              <a:gd name="connsiteY12" fmla="*/ 1485900 h 2637065"/>
              <a:gd name="connsiteX13" fmla="*/ 146957 w 3722915"/>
              <a:gd name="connsiteY13" fmla="*/ 1436915 h 2637065"/>
              <a:gd name="connsiteX14" fmla="*/ 155122 w 3722915"/>
              <a:gd name="connsiteY14" fmla="*/ 1404257 h 2637065"/>
              <a:gd name="connsiteX15" fmla="*/ 171450 w 3722915"/>
              <a:gd name="connsiteY15" fmla="*/ 1355272 h 2637065"/>
              <a:gd name="connsiteX16" fmla="*/ 179615 w 3722915"/>
              <a:gd name="connsiteY16" fmla="*/ 1306286 h 2637065"/>
              <a:gd name="connsiteX17" fmla="*/ 195943 w 3722915"/>
              <a:gd name="connsiteY17" fmla="*/ 1257300 h 2637065"/>
              <a:gd name="connsiteX18" fmla="*/ 204107 w 3722915"/>
              <a:gd name="connsiteY18" fmla="*/ 1232807 h 2637065"/>
              <a:gd name="connsiteX19" fmla="*/ 212272 w 3722915"/>
              <a:gd name="connsiteY19" fmla="*/ 1208315 h 2637065"/>
              <a:gd name="connsiteX20" fmla="*/ 228600 w 3722915"/>
              <a:gd name="connsiteY20" fmla="*/ 1143000 h 2637065"/>
              <a:gd name="connsiteX21" fmla="*/ 236765 w 3722915"/>
              <a:gd name="connsiteY21" fmla="*/ 1118507 h 2637065"/>
              <a:gd name="connsiteX22" fmla="*/ 253093 w 3722915"/>
              <a:gd name="connsiteY22" fmla="*/ 1061357 h 2637065"/>
              <a:gd name="connsiteX23" fmla="*/ 269422 w 3722915"/>
              <a:gd name="connsiteY23" fmla="*/ 1028700 h 2637065"/>
              <a:gd name="connsiteX24" fmla="*/ 293915 w 3722915"/>
              <a:gd name="connsiteY24" fmla="*/ 979715 h 2637065"/>
              <a:gd name="connsiteX25" fmla="*/ 318407 w 3722915"/>
              <a:gd name="connsiteY25" fmla="*/ 930729 h 2637065"/>
              <a:gd name="connsiteX26" fmla="*/ 326572 w 3722915"/>
              <a:gd name="connsiteY26" fmla="*/ 906236 h 2637065"/>
              <a:gd name="connsiteX27" fmla="*/ 383722 w 3722915"/>
              <a:gd name="connsiteY27" fmla="*/ 832757 h 2637065"/>
              <a:gd name="connsiteX28" fmla="*/ 391886 w 3722915"/>
              <a:gd name="connsiteY28" fmla="*/ 808265 h 2637065"/>
              <a:gd name="connsiteX29" fmla="*/ 432707 w 3722915"/>
              <a:gd name="connsiteY29" fmla="*/ 759279 h 2637065"/>
              <a:gd name="connsiteX30" fmla="*/ 449036 w 3722915"/>
              <a:gd name="connsiteY30" fmla="*/ 726622 h 2637065"/>
              <a:gd name="connsiteX31" fmla="*/ 457200 w 3722915"/>
              <a:gd name="connsiteY31" fmla="*/ 702129 h 2637065"/>
              <a:gd name="connsiteX32" fmla="*/ 481693 w 3722915"/>
              <a:gd name="connsiteY32" fmla="*/ 677636 h 2637065"/>
              <a:gd name="connsiteX33" fmla="*/ 538843 w 3722915"/>
              <a:gd name="connsiteY33" fmla="*/ 595993 h 2637065"/>
              <a:gd name="connsiteX34" fmla="*/ 579665 w 3722915"/>
              <a:gd name="connsiteY34" fmla="*/ 547007 h 2637065"/>
              <a:gd name="connsiteX35" fmla="*/ 612322 w 3722915"/>
              <a:gd name="connsiteY35" fmla="*/ 489857 h 2637065"/>
              <a:gd name="connsiteX36" fmla="*/ 653143 w 3722915"/>
              <a:gd name="connsiteY36" fmla="*/ 440872 h 2637065"/>
              <a:gd name="connsiteX37" fmla="*/ 702129 w 3722915"/>
              <a:gd name="connsiteY37" fmla="*/ 408215 h 2637065"/>
              <a:gd name="connsiteX38" fmla="*/ 726622 w 3722915"/>
              <a:gd name="connsiteY38" fmla="*/ 383722 h 2637065"/>
              <a:gd name="connsiteX39" fmla="*/ 751115 w 3722915"/>
              <a:gd name="connsiteY39" fmla="*/ 375557 h 2637065"/>
              <a:gd name="connsiteX40" fmla="*/ 808265 w 3722915"/>
              <a:gd name="connsiteY40" fmla="*/ 351065 h 2637065"/>
              <a:gd name="connsiteX41" fmla="*/ 857250 w 3722915"/>
              <a:gd name="connsiteY41" fmla="*/ 318407 h 2637065"/>
              <a:gd name="connsiteX42" fmla="*/ 906236 w 3722915"/>
              <a:gd name="connsiteY42" fmla="*/ 302079 h 2637065"/>
              <a:gd name="connsiteX43" fmla="*/ 955222 w 3722915"/>
              <a:gd name="connsiteY43" fmla="*/ 269422 h 2637065"/>
              <a:gd name="connsiteX44" fmla="*/ 979715 w 3722915"/>
              <a:gd name="connsiteY44" fmla="*/ 253093 h 2637065"/>
              <a:gd name="connsiteX45" fmla="*/ 1036865 w 3722915"/>
              <a:gd name="connsiteY45" fmla="*/ 220436 h 2637065"/>
              <a:gd name="connsiteX46" fmla="*/ 1085850 w 3722915"/>
              <a:gd name="connsiteY46" fmla="*/ 187779 h 2637065"/>
              <a:gd name="connsiteX47" fmla="*/ 1167493 w 3722915"/>
              <a:gd name="connsiteY47" fmla="*/ 163286 h 2637065"/>
              <a:gd name="connsiteX48" fmla="*/ 1232807 w 3722915"/>
              <a:gd name="connsiteY48" fmla="*/ 155122 h 2637065"/>
              <a:gd name="connsiteX49" fmla="*/ 1281793 w 3722915"/>
              <a:gd name="connsiteY49" fmla="*/ 146957 h 2637065"/>
              <a:gd name="connsiteX50" fmla="*/ 1510393 w 3722915"/>
              <a:gd name="connsiteY50" fmla="*/ 138793 h 2637065"/>
              <a:gd name="connsiteX51" fmla="*/ 1600200 w 3722915"/>
              <a:gd name="connsiteY51" fmla="*/ 122465 h 2637065"/>
              <a:gd name="connsiteX52" fmla="*/ 1738993 w 3722915"/>
              <a:gd name="connsiteY52" fmla="*/ 97972 h 2637065"/>
              <a:gd name="connsiteX53" fmla="*/ 1926772 w 3722915"/>
              <a:gd name="connsiteY53" fmla="*/ 73479 h 2637065"/>
              <a:gd name="connsiteX54" fmla="*/ 2008415 w 3722915"/>
              <a:gd name="connsiteY54" fmla="*/ 57150 h 2637065"/>
              <a:gd name="connsiteX55" fmla="*/ 2220686 w 3722915"/>
              <a:gd name="connsiteY55" fmla="*/ 48986 h 2637065"/>
              <a:gd name="connsiteX56" fmla="*/ 2359479 w 3722915"/>
              <a:gd name="connsiteY56" fmla="*/ 32657 h 2637065"/>
              <a:gd name="connsiteX57" fmla="*/ 2669722 w 3722915"/>
              <a:gd name="connsiteY57" fmla="*/ 24493 h 2637065"/>
              <a:gd name="connsiteX58" fmla="*/ 2710543 w 3722915"/>
              <a:gd name="connsiteY58" fmla="*/ 16329 h 2637065"/>
              <a:gd name="connsiteX59" fmla="*/ 2743200 w 3722915"/>
              <a:gd name="connsiteY59" fmla="*/ 8165 h 2637065"/>
              <a:gd name="connsiteX60" fmla="*/ 3257550 w 3722915"/>
              <a:gd name="connsiteY60" fmla="*/ 0 h 2637065"/>
              <a:gd name="connsiteX61" fmla="*/ 3722915 w 3722915"/>
              <a:gd name="connsiteY61" fmla="*/ 0 h 2637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722915" h="2637065">
                <a:moveTo>
                  <a:pt x="0" y="2637065"/>
                </a:moveTo>
                <a:cubicBezTo>
                  <a:pt x="8164" y="2620736"/>
                  <a:pt x="17713" y="2605029"/>
                  <a:pt x="24493" y="2588079"/>
                </a:cubicBezTo>
                <a:cubicBezTo>
                  <a:pt x="28660" y="2577661"/>
                  <a:pt x="32209" y="2566634"/>
                  <a:pt x="32657" y="2555422"/>
                </a:cubicBezTo>
                <a:cubicBezTo>
                  <a:pt x="37662" y="2430307"/>
                  <a:pt x="36849" y="2305017"/>
                  <a:pt x="40822" y="2179865"/>
                </a:cubicBezTo>
                <a:cubicBezTo>
                  <a:pt x="43029" y="2110358"/>
                  <a:pt x="46668" y="2043886"/>
                  <a:pt x="57150" y="1975757"/>
                </a:cubicBezTo>
                <a:cubicBezTo>
                  <a:pt x="59260" y="1962042"/>
                  <a:pt x="62833" y="1948589"/>
                  <a:pt x="65315" y="1934936"/>
                </a:cubicBezTo>
                <a:cubicBezTo>
                  <a:pt x="68276" y="1918649"/>
                  <a:pt x="70962" y="1902311"/>
                  <a:pt x="73479" y="1885950"/>
                </a:cubicBezTo>
                <a:cubicBezTo>
                  <a:pt x="79008" y="1850012"/>
                  <a:pt x="81185" y="1822468"/>
                  <a:pt x="89807" y="1787979"/>
                </a:cubicBezTo>
                <a:cubicBezTo>
                  <a:pt x="91894" y="1779630"/>
                  <a:pt x="95250" y="1771650"/>
                  <a:pt x="97972" y="1763486"/>
                </a:cubicBezTo>
                <a:cubicBezTo>
                  <a:pt x="103287" y="1715648"/>
                  <a:pt x="106535" y="1679446"/>
                  <a:pt x="114300" y="1632857"/>
                </a:cubicBezTo>
                <a:cubicBezTo>
                  <a:pt x="116581" y="1619169"/>
                  <a:pt x="120355" y="1605751"/>
                  <a:pt x="122465" y="1592036"/>
                </a:cubicBezTo>
                <a:cubicBezTo>
                  <a:pt x="125801" y="1570350"/>
                  <a:pt x="127293" y="1548408"/>
                  <a:pt x="130629" y="1526722"/>
                </a:cubicBezTo>
                <a:cubicBezTo>
                  <a:pt x="132739" y="1513007"/>
                  <a:pt x="136311" y="1499553"/>
                  <a:pt x="138793" y="1485900"/>
                </a:cubicBezTo>
                <a:cubicBezTo>
                  <a:pt x="141754" y="1469613"/>
                  <a:pt x="143711" y="1453147"/>
                  <a:pt x="146957" y="1436915"/>
                </a:cubicBezTo>
                <a:cubicBezTo>
                  <a:pt x="149158" y="1425912"/>
                  <a:pt x="151898" y="1415005"/>
                  <a:pt x="155122" y="1404257"/>
                </a:cubicBezTo>
                <a:cubicBezTo>
                  <a:pt x="160068" y="1387771"/>
                  <a:pt x="168620" y="1372249"/>
                  <a:pt x="171450" y="1355272"/>
                </a:cubicBezTo>
                <a:cubicBezTo>
                  <a:pt x="174172" y="1338943"/>
                  <a:pt x="175600" y="1322346"/>
                  <a:pt x="179615" y="1306286"/>
                </a:cubicBezTo>
                <a:cubicBezTo>
                  <a:pt x="183789" y="1289588"/>
                  <a:pt x="190500" y="1273629"/>
                  <a:pt x="195943" y="1257300"/>
                </a:cubicBezTo>
                <a:lnTo>
                  <a:pt x="204107" y="1232807"/>
                </a:lnTo>
                <a:cubicBezTo>
                  <a:pt x="206828" y="1224643"/>
                  <a:pt x="210185" y="1216664"/>
                  <a:pt x="212272" y="1208315"/>
                </a:cubicBezTo>
                <a:cubicBezTo>
                  <a:pt x="217715" y="1186543"/>
                  <a:pt x="221503" y="1164290"/>
                  <a:pt x="228600" y="1143000"/>
                </a:cubicBezTo>
                <a:cubicBezTo>
                  <a:pt x="231322" y="1134836"/>
                  <a:pt x="234401" y="1126782"/>
                  <a:pt x="236765" y="1118507"/>
                </a:cubicBezTo>
                <a:cubicBezTo>
                  <a:pt x="242683" y="1097794"/>
                  <a:pt x="244704" y="1080931"/>
                  <a:pt x="253093" y="1061357"/>
                </a:cubicBezTo>
                <a:cubicBezTo>
                  <a:pt x="257887" y="1050170"/>
                  <a:pt x="264628" y="1039887"/>
                  <a:pt x="269422" y="1028700"/>
                </a:cubicBezTo>
                <a:cubicBezTo>
                  <a:pt x="289703" y="981378"/>
                  <a:pt x="262534" y="1026783"/>
                  <a:pt x="293915" y="979715"/>
                </a:cubicBezTo>
                <a:cubicBezTo>
                  <a:pt x="314433" y="918158"/>
                  <a:pt x="286757" y="994029"/>
                  <a:pt x="318407" y="930729"/>
                </a:cubicBezTo>
                <a:cubicBezTo>
                  <a:pt x="322256" y="923032"/>
                  <a:pt x="322393" y="913759"/>
                  <a:pt x="326572" y="906236"/>
                </a:cubicBezTo>
                <a:cubicBezTo>
                  <a:pt x="350987" y="862290"/>
                  <a:pt x="353970" y="862509"/>
                  <a:pt x="383722" y="832757"/>
                </a:cubicBezTo>
                <a:cubicBezTo>
                  <a:pt x="386443" y="824593"/>
                  <a:pt x="387112" y="815425"/>
                  <a:pt x="391886" y="808265"/>
                </a:cubicBezTo>
                <a:cubicBezTo>
                  <a:pt x="459431" y="706949"/>
                  <a:pt x="379284" y="852769"/>
                  <a:pt x="432707" y="759279"/>
                </a:cubicBezTo>
                <a:cubicBezTo>
                  <a:pt x="438745" y="748712"/>
                  <a:pt x="444242" y="737809"/>
                  <a:pt x="449036" y="726622"/>
                </a:cubicBezTo>
                <a:cubicBezTo>
                  <a:pt x="452426" y="718712"/>
                  <a:pt x="452426" y="709290"/>
                  <a:pt x="457200" y="702129"/>
                </a:cubicBezTo>
                <a:cubicBezTo>
                  <a:pt x="463605" y="692522"/>
                  <a:pt x="474604" y="686750"/>
                  <a:pt x="481693" y="677636"/>
                </a:cubicBezTo>
                <a:cubicBezTo>
                  <a:pt x="521043" y="627042"/>
                  <a:pt x="503168" y="637614"/>
                  <a:pt x="538843" y="595993"/>
                </a:cubicBezTo>
                <a:cubicBezTo>
                  <a:pt x="585991" y="540988"/>
                  <a:pt x="543575" y="601141"/>
                  <a:pt x="579665" y="547007"/>
                </a:cubicBezTo>
                <a:cubicBezTo>
                  <a:pt x="592913" y="507262"/>
                  <a:pt x="581430" y="533106"/>
                  <a:pt x="612322" y="489857"/>
                </a:cubicBezTo>
                <a:cubicBezTo>
                  <a:pt x="629168" y="466272"/>
                  <a:pt x="628639" y="459931"/>
                  <a:pt x="653143" y="440872"/>
                </a:cubicBezTo>
                <a:cubicBezTo>
                  <a:pt x="668634" y="428824"/>
                  <a:pt x="688252" y="422092"/>
                  <a:pt x="702129" y="408215"/>
                </a:cubicBezTo>
                <a:cubicBezTo>
                  <a:pt x="710293" y="400051"/>
                  <a:pt x="717015" y="390127"/>
                  <a:pt x="726622" y="383722"/>
                </a:cubicBezTo>
                <a:cubicBezTo>
                  <a:pt x="733783" y="378948"/>
                  <a:pt x="743418" y="379406"/>
                  <a:pt x="751115" y="375557"/>
                </a:cubicBezTo>
                <a:cubicBezTo>
                  <a:pt x="807492" y="347368"/>
                  <a:pt x="740301" y="368055"/>
                  <a:pt x="808265" y="351065"/>
                </a:cubicBezTo>
                <a:cubicBezTo>
                  <a:pt x="824593" y="340179"/>
                  <a:pt x="838633" y="324613"/>
                  <a:pt x="857250" y="318407"/>
                </a:cubicBezTo>
                <a:lnTo>
                  <a:pt x="906236" y="302079"/>
                </a:lnTo>
                <a:lnTo>
                  <a:pt x="955222" y="269422"/>
                </a:lnTo>
                <a:cubicBezTo>
                  <a:pt x="963386" y="263979"/>
                  <a:pt x="971865" y="258980"/>
                  <a:pt x="979715" y="253093"/>
                </a:cubicBezTo>
                <a:cubicBezTo>
                  <a:pt x="1019257" y="223436"/>
                  <a:pt x="999463" y="232903"/>
                  <a:pt x="1036865" y="220436"/>
                </a:cubicBezTo>
                <a:cubicBezTo>
                  <a:pt x="1053193" y="209550"/>
                  <a:pt x="1067233" y="193985"/>
                  <a:pt x="1085850" y="187779"/>
                </a:cubicBezTo>
                <a:cubicBezTo>
                  <a:pt x="1107631" y="180519"/>
                  <a:pt x="1142813" y="167399"/>
                  <a:pt x="1167493" y="163286"/>
                </a:cubicBezTo>
                <a:cubicBezTo>
                  <a:pt x="1189135" y="159679"/>
                  <a:pt x="1211087" y="158225"/>
                  <a:pt x="1232807" y="155122"/>
                </a:cubicBezTo>
                <a:cubicBezTo>
                  <a:pt x="1249195" y="152781"/>
                  <a:pt x="1265268" y="147929"/>
                  <a:pt x="1281793" y="146957"/>
                </a:cubicBezTo>
                <a:cubicBezTo>
                  <a:pt x="1357910" y="142479"/>
                  <a:pt x="1434193" y="141514"/>
                  <a:pt x="1510393" y="138793"/>
                </a:cubicBezTo>
                <a:cubicBezTo>
                  <a:pt x="1611290" y="118615"/>
                  <a:pt x="1485228" y="143370"/>
                  <a:pt x="1600200" y="122465"/>
                </a:cubicBezTo>
                <a:cubicBezTo>
                  <a:pt x="1679114" y="108117"/>
                  <a:pt x="1613907" y="115842"/>
                  <a:pt x="1738993" y="97972"/>
                </a:cubicBezTo>
                <a:cubicBezTo>
                  <a:pt x="1877689" y="78158"/>
                  <a:pt x="1815042" y="85893"/>
                  <a:pt x="1926772" y="73479"/>
                </a:cubicBezTo>
                <a:cubicBezTo>
                  <a:pt x="1952871" y="66955"/>
                  <a:pt x="1981730" y="58818"/>
                  <a:pt x="2008415" y="57150"/>
                </a:cubicBezTo>
                <a:cubicBezTo>
                  <a:pt x="2079086" y="52733"/>
                  <a:pt x="2149929" y="51707"/>
                  <a:pt x="2220686" y="48986"/>
                </a:cubicBezTo>
                <a:cubicBezTo>
                  <a:pt x="2281129" y="33876"/>
                  <a:pt x="2263147" y="36435"/>
                  <a:pt x="2359479" y="32657"/>
                </a:cubicBezTo>
                <a:cubicBezTo>
                  <a:pt x="2462850" y="28603"/>
                  <a:pt x="2566308" y="27214"/>
                  <a:pt x="2669722" y="24493"/>
                </a:cubicBezTo>
                <a:cubicBezTo>
                  <a:pt x="2683329" y="21772"/>
                  <a:pt x="2696997" y="19339"/>
                  <a:pt x="2710543" y="16329"/>
                </a:cubicBezTo>
                <a:cubicBezTo>
                  <a:pt x="2721496" y="13895"/>
                  <a:pt x="2731984" y="8500"/>
                  <a:pt x="2743200" y="8165"/>
                </a:cubicBezTo>
                <a:cubicBezTo>
                  <a:pt x="2914595" y="3049"/>
                  <a:pt x="3086084" y="1429"/>
                  <a:pt x="3257550" y="0"/>
                </a:cubicBezTo>
                <a:lnTo>
                  <a:pt x="3722915" y="0"/>
                </a:lnTo>
              </a:path>
            </a:pathLst>
          </a:cu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>
            <a:stCxn id="22" idx="0"/>
          </p:cNvCxnSpPr>
          <p:nvPr/>
        </p:nvCxnSpPr>
        <p:spPr>
          <a:xfrm flipV="1">
            <a:off x="3038167" y="2881583"/>
            <a:ext cx="2902095" cy="1483016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563328" y="4364599"/>
            <a:ext cx="29496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would like to be here:</a:t>
            </a:r>
          </a:p>
          <a:p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 sensitivity at a low cost of false positives</a:t>
            </a:r>
          </a:p>
          <a:p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(the curve’s </a:t>
            </a:r>
            <a:r>
              <a:rPr lang="en-US" sz="20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knee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2" name="Freeform 11"/>
          <p:cNvSpPr/>
          <p:nvPr/>
        </p:nvSpPr>
        <p:spPr>
          <a:xfrm>
            <a:off x="5509087" y="2622320"/>
            <a:ext cx="3743068" cy="2740570"/>
          </a:xfrm>
          <a:custGeom>
            <a:avLst/>
            <a:gdLst>
              <a:gd name="connsiteX0" fmla="*/ 0 w 3726426"/>
              <a:gd name="connsiteY0" fmla="*/ 2618846 h 2618846"/>
              <a:gd name="connsiteX1" fmla="*/ 19665 w 3726426"/>
              <a:gd name="connsiteY1" fmla="*/ 1645452 h 2618846"/>
              <a:gd name="connsiteX2" fmla="*/ 39329 w 3726426"/>
              <a:gd name="connsiteY2" fmla="*/ 1576626 h 2618846"/>
              <a:gd name="connsiteX3" fmla="*/ 68826 w 3726426"/>
              <a:gd name="connsiteY3" fmla="*/ 1458639 h 2618846"/>
              <a:gd name="connsiteX4" fmla="*/ 78658 w 3726426"/>
              <a:gd name="connsiteY4" fmla="*/ 1409478 h 2618846"/>
              <a:gd name="connsiteX5" fmla="*/ 88490 w 3726426"/>
              <a:gd name="connsiteY5" fmla="*/ 1379981 h 2618846"/>
              <a:gd name="connsiteX6" fmla="*/ 108155 w 3726426"/>
              <a:gd name="connsiteY6" fmla="*/ 1281658 h 2618846"/>
              <a:gd name="connsiteX7" fmla="*/ 127819 w 3726426"/>
              <a:gd name="connsiteY7" fmla="*/ 1203000 h 2618846"/>
              <a:gd name="connsiteX8" fmla="*/ 147484 w 3726426"/>
              <a:gd name="connsiteY8" fmla="*/ 1026020 h 2618846"/>
              <a:gd name="connsiteX9" fmla="*/ 186813 w 3726426"/>
              <a:gd name="connsiteY9" fmla="*/ 888368 h 2618846"/>
              <a:gd name="connsiteX10" fmla="*/ 206477 w 3726426"/>
              <a:gd name="connsiteY10" fmla="*/ 858871 h 2618846"/>
              <a:gd name="connsiteX11" fmla="*/ 216310 w 3726426"/>
              <a:gd name="connsiteY11" fmla="*/ 799878 h 2618846"/>
              <a:gd name="connsiteX12" fmla="*/ 255639 w 3726426"/>
              <a:gd name="connsiteY12" fmla="*/ 721220 h 2618846"/>
              <a:gd name="connsiteX13" fmla="*/ 275303 w 3726426"/>
              <a:gd name="connsiteY13" fmla="*/ 672058 h 2618846"/>
              <a:gd name="connsiteX14" fmla="*/ 314632 w 3726426"/>
              <a:gd name="connsiteY14" fmla="*/ 563904 h 2618846"/>
              <a:gd name="connsiteX15" fmla="*/ 334297 w 3726426"/>
              <a:gd name="connsiteY15" fmla="*/ 504910 h 2618846"/>
              <a:gd name="connsiteX16" fmla="*/ 344129 w 3726426"/>
              <a:gd name="connsiteY16" fmla="*/ 475413 h 2618846"/>
              <a:gd name="connsiteX17" fmla="*/ 383458 w 3726426"/>
              <a:gd name="connsiteY17" fmla="*/ 406588 h 2618846"/>
              <a:gd name="connsiteX18" fmla="*/ 403123 w 3726426"/>
              <a:gd name="connsiteY18" fmla="*/ 377091 h 2618846"/>
              <a:gd name="connsiteX19" fmla="*/ 422787 w 3726426"/>
              <a:gd name="connsiteY19" fmla="*/ 327929 h 2618846"/>
              <a:gd name="connsiteX20" fmla="*/ 452284 w 3726426"/>
              <a:gd name="connsiteY20" fmla="*/ 298433 h 2618846"/>
              <a:gd name="connsiteX21" fmla="*/ 471948 w 3726426"/>
              <a:gd name="connsiteY21" fmla="*/ 268936 h 2618846"/>
              <a:gd name="connsiteX22" fmla="*/ 540774 w 3726426"/>
              <a:gd name="connsiteY22" fmla="*/ 209942 h 2618846"/>
              <a:gd name="connsiteX23" fmla="*/ 648929 w 3726426"/>
              <a:gd name="connsiteY23" fmla="*/ 190278 h 2618846"/>
              <a:gd name="connsiteX24" fmla="*/ 786581 w 3726426"/>
              <a:gd name="connsiteY24" fmla="*/ 160781 h 2618846"/>
              <a:gd name="connsiteX25" fmla="*/ 825910 w 3726426"/>
              <a:gd name="connsiteY25" fmla="*/ 150949 h 2618846"/>
              <a:gd name="connsiteX26" fmla="*/ 934065 w 3726426"/>
              <a:gd name="connsiteY26" fmla="*/ 131284 h 2618846"/>
              <a:gd name="connsiteX27" fmla="*/ 1032387 w 3726426"/>
              <a:gd name="connsiteY27" fmla="*/ 101788 h 2618846"/>
              <a:gd name="connsiteX28" fmla="*/ 1278194 w 3726426"/>
              <a:gd name="connsiteY28" fmla="*/ 82123 h 2618846"/>
              <a:gd name="connsiteX29" fmla="*/ 1573161 w 3726426"/>
              <a:gd name="connsiteY29" fmla="*/ 62458 h 2618846"/>
              <a:gd name="connsiteX30" fmla="*/ 2448232 w 3726426"/>
              <a:gd name="connsiteY30" fmla="*/ 42794 h 2618846"/>
              <a:gd name="connsiteX31" fmla="*/ 3726426 w 3726426"/>
              <a:gd name="connsiteY31" fmla="*/ 32962 h 2618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726426" h="2618846">
                <a:moveTo>
                  <a:pt x="0" y="2618846"/>
                </a:moveTo>
                <a:cubicBezTo>
                  <a:pt x="41842" y="2200415"/>
                  <a:pt x="-16971" y="2817796"/>
                  <a:pt x="19665" y="1645452"/>
                </a:cubicBezTo>
                <a:cubicBezTo>
                  <a:pt x="20410" y="1621604"/>
                  <a:pt x="34330" y="1599956"/>
                  <a:pt x="39329" y="1576626"/>
                </a:cubicBezTo>
                <a:cubicBezTo>
                  <a:pt x="64932" y="1457141"/>
                  <a:pt x="30444" y="1554592"/>
                  <a:pt x="68826" y="1458639"/>
                </a:cubicBezTo>
                <a:cubicBezTo>
                  <a:pt x="72103" y="1442252"/>
                  <a:pt x="74605" y="1425691"/>
                  <a:pt x="78658" y="1409478"/>
                </a:cubicBezTo>
                <a:cubicBezTo>
                  <a:pt x="81172" y="1399423"/>
                  <a:pt x="86160" y="1390080"/>
                  <a:pt x="88490" y="1379981"/>
                </a:cubicBezTo>
                <a:cubicBezTo>
                  <a:pt x="96006" y="1347414"/>
                  <a:pt x="97586" y="1313366"/>
                  <a:pt x="108155" y="1281658"/>
                </a:cubicBezTo>
                <a:cubicBezTo>
                  <a:pt x="123272" y="1236308"/>
                  <a:pt x="115955" y="1262325"/>
                  <a:pt x="127819" y="1203000"/>
                </a:cubicBezTo>
                <a:cubicBezTo>
                  <a:pt x="142376" y="999216"/>
                  <a:pt x="125391" y="1125444"/>
                  <a:pt x="147484" y="1026020"/>
                </a:cubicBezTo>
                <a:cubicBezTo>
                  <a:pt x="156722" y="984448"/>
                  <a:pt x="164481" y="921868"/>
                  <a:pt x="186813" y="888368"/>
                </a:cubicBezTo>
                <a:lnTo>
                  <a:pt x="206477" y="858871"/>
                </a:lnTo>
                <a:cubicBezTo>
                  <a:pt x="209755" y="839207"/>
                  <a:pt x="211065" y="819111"/>
                  <a:pt x="216310" y="799878"/>
                </a:cubicBezTo>
                <a:cubicBezTo>
                  <a:pt x="236726" y="725019"/>
                  <a:pt x="228619" y="775262"/>
                  <a:pt x="255639" y="721220"/>
                </a:cubicBezTo>
                <a:cubicBezTo>
                  <a:pt x="263532" y="705434"/>
                  <a:pt x="268748" y="688445"/>
                  <a:pt x="275303" y="672058"/>
                </a:cubicBezTo>
                <a:cubicBezTo>
                  <a:pt x="295638" y="529724"/>
                  <a:pt x="265444" y="662281"/>
                  <a:pt x="314632" y="563904"/>
                </a:cubicBezTo>
                <a:cubicBezTo>
                  <a:pt x="323902" y="545364"/>
                  <a:pt x="327742" y="524575"/>
                  <a:pt x="334297" y="504910"/>
                </a:cubicBezTo>
                <a:cubicBezTo>
                  <a:pt x="337574" y="495078"/>
                  <a:pt x="338380" y="484036"/>
                  <a:pt x="344129" y="475413"/>
                </a:cubicBezTo>
                <a:cubicBezTo>
                  <a:pt x="392035" y="403557"/>
                  <a:pt x="333565" y="493901"/>
                  <a:pt x="383458" y="406588"/>
                </a:cubicBezTo>
                <a:cubicBezTo>
                  <a:pt x="389321" y="396328"/>
                  <a:pt x="397838" y="387661"/>
                  <a:pt x="403123" y="377091"/>
                </a:cubicBezTo>
                <a:cubicBezTo>
                  <a:pt x="411016" y="361305"/>
                  <a:pt x="413433" y="342896"/>
                  <a:pt x="422787" y="327929"/>
                </a:cubicBezTo>
                <a:cubicBezTo>
                  <a:pt x="430156" y="316138"/>
                  <a:pt x="443382" y="309115"/>
                  <a:pt x="452284" y="298433"/>
                </a:cubicBezTo>
                <a:cubicBezTo>
                  <a:pt x="459849" y="289355"/>
                  <a:pt x="464383" y="278014"/>
                  <a:pt x="471948" y="268936"/>
                </a:cubicBezTo>
                <a:cubicBezTo>
                  <a:pt x="486004" y="252069"/>
                  <a:pt x="522175" y="219242"/>
                  <a:pt x="540774" y="209942"/>
                </a:cubicBezTo>
                <a:cubicBezTo>
                  <a:pt x="559317" y="200670"/>
                  <a:pt x="640932" y="191420"/>
                  <a:pt x="648929" y="190278"/>
                </a:cubicBezTo>
                <a:cubicBezTo>
                  <a:pt x="711660" y="148457"/>
                  <a:pt x="657119" y="178042"/>
                  <a:pt x="786581" y="160781"/>
                </a:cubicBezTo>
                <a:cubicBezTo>
                  <a:pt x="799976" y="158995"/>
                  <a:pt x="812659" y="153599"/>
                  <a:pt x="825910" y="150949"/>
                </a:cubicBezTo>
                <a:cubicBezTo>
                  <a:pt x="844593" y="147212"/>
                  <a:pt x="912965" y="137614"/>
                  <a:pt x="934065" y="131284"/>
                </a:cubicBezTo>
                <a:cubicBezTo>
                  <a:pt x="1005616" y="109819"/>
                  <a:pt x="959411" y="110910"/>
                  <a:pt x="1032387" y="101788"/>
                </a:cubicBezTo>
                <a:cubicBezTo>
                  <a:pt x="1088395" y="94787"/>
                  <a:pt x="1228913" y="85643"/>
                  <a:pt x="1278194" y="82123"/>
                </a:cubicBezTo>
                <a:cubicBezTo>
                  <a:pt x="1410438" y="55675"/>
                  <a:pt x="1297535" y="75583"/>
                  <a:pt x="1573161" y="62458"/>
                </a:cubicBezTo>
                <a:cubicBezTo>
                  <a:pt x="2109640" y="36911"/>
                  <a:pt x="1118996" y="61255"/>
                  <a:pt x="2448232" y="42794"/>
                </a:cubicBezTo>
                <a:cubicBezTo>
                  <a:pt x="2899116" y="-47379"/>
                  <a:pt x="2480682" y="32962"/>
                  <a:pt x="3726426" y="32962"/>
                </a:cubicBezTo>
              </a:path>
            </a:pathLst>
          </a:custGeom>
          <a:noFill/>
          <a:ln>
            <a:solidFill>
              <a:srgbClr val="192B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4720141" y="2457238"/>
            <a:ext cx="7825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100%</a:t>
            </a:r>
          </a:p>
        </p:txBody>
      </p:sp>
    </p:spTree>
    <p:extLst>
      <p:ext uri="{BB962C8B-B14F-4D97-AF65-F5344CB8AC3E}">
        <p14:creationId xmlns:p14="http://schemas.microsoft.com/office/powerpoint/2010/main" val="1226195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5" grpId="0" animBg="1"/>
      <p:bldP spid="50" grpId="0" animBg="1"/>
      <p:bldP spid="22" grpId="0"/>
      <p:bldP spid="12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to summarize the ROC curve into a single number that will allow comparison across methods?</a:t>
            </a:r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5442066" y="2551699"/>
            <a:ext cx="0" cy="320040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5442066" y="5752100"/>
            <a:ext cx="4390192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660144" y="2391419"/>
            <a:ext cx="19806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True positive rate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96975" y="5956189"/>
            <a:ext cx="20457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False positive rate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12127" y="5756134"/>
            <a:ext cx="5261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73478" y="5796264"/>
            <a:ext cx="7825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100%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9264772" y="3005777"/>
            <a:ext cx="0" cy="2746323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5442066" y="3043474"/>
            <a:ext cx="3822706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5440262" y="3085343"/>
            <a:ext cx="3798197" cy="2644676"/>
          </a:xfrm>
          <a:prstGeom prst="line">
            <a:avLst/>
          </a:prstGeom>
          <a:ln w="19050">
            <a:solidFill>
              <a:schemeClr val="accent1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 12"/>
          <p:cNvSpPr/>
          <p:nvPr/>
        </p:nvSpPr>
        <p:spPr>
          <a:xfrm>
            <a:off x="5442067" y="3077670"/>
            <a:ext cx="3788228" cy="2686050"/>
          </a:xfrm>
          <a:custGeom>
            <a:avLst/>
            <a:gdLst>
              <a:gd name="connsiteX0" fmla="*/ 0 w 3788228"/>
              <a:gd name="connsiteY0" fmla="*/ 2686050 h 2686050"/>
              <a:gd name="connsiteX1" fmla="*/ 16328 w 3788228"/>
              <a:gd name="connsiteY1" fmla="*/ 2645229 h 2686050"/>
              <a:gd name="connsiteX2" fmla="*/ 32657 w 3788228"/>
              <a:gd name="connsiteY2" fmla="*/ 2612571 h 2686050"/>
              <a:gd name="connsiteX3" fmla="*/ 40821 w 3788228"/>
              <a:gd name="connsiteY3" fmla="*/ 2588079 h 2686050"/>
              <a:gd name="connsiteX4" fmla="*/ 89807 w 3788228"/>
              <a:gd name="connsiteY4" fmla="*/ 2522764 h 2686050"/>
              <a:gd name="connsiteX5" fmla="*/ 106135 w 3788228"/>
              <a:gd name="connsiteY5" fmla="*/ 2490107 h 2686050"/>
              <a:gd name="connsiteX6" fmla="*/ 155121 w 3788228"/>
              <a:gd name="connsiteY6" fmla="*/ 2441121 h 2686050"/>
              <a:gd name="connsiteX7" fmla="*/ 163285 w 3788228"/>
              <a:gd name="connsiteY7" fmla="*/ 2416629 h 2686050"/>
              <a:gd name="connsiteX8" fmla="*/ 220435 w 3788228"/>
              <a:gd name="connsiteY8" fmla="*/ 2334986 h 2686050"/>
              <a:gd name="connsiteX9" fmla="*/ 236764 w 3788228"/>
              <a:gd name="connsiteY9" fmla="*/ 2310493 h 2686050"/>
              <a:gd name="connsiteX10" fmla="*/ 269421 w 3788228"/>
              <a:gd name="connsiteY10" fmla="*/ 2253343 h 2686050"/>
              <a:gd name="connsiteX11" fmla="*/ 302078 w 3788228"/>
              <a:gd name="connsiteY11" fmla="*/ 2204357 h 2686050"/>
              <a:gd name="connsiteX12" fmla="*/ 326571 w 3788228"/>
              <a:gd name="connsiteY12" fmla="*/ 2179864 h 2686050"/>
              <a:gd name="connsiteX13" fmla="*/ 359228 w 3788228"/>
              <a:gd name="connsiteY13" fmla="*/ 2130879 h 2686050"/>
              <a:gd name="connsiteX14" fmla="*/ 416378 w 3788228"/>
              <a:gd name="connsiteY14" fmla="*/ 2090057 h 2686050"/>
              <a:gd name="connsiteX15" fmla="*/ 440871 w 3788228"/>
              <a:gd name="connsiteY15" fmla="*/ 2073729 h 2686050"/>
              <a:gd name="connsiteX16" fmla="*/ 457200 w 3788228"/>
              <a:gd name="connsiteY16" fmla="*/ 2049236 h 2686050"/>
              <a:gd name="connsiteX17" fmla="*/ 481693 w 3788228"/>
              <a:gd name="connsiteY17" fmla="*/ 2032907 h 2686050"/>
              <a:gd name="connsiteX18" fmla="*/ 555171 w 3788228"/>
              <a:gd name="connsiteY18" fmla="*/ 1992086 h 2686050"/>
              <a:gd name="connsiteX19" fmla="*/ 612321 w 3788228"/>
              <a:gd name="connsiteY19" fmla="*/ 1934936 h 2686050"/>
              <a:gd name="connsiteX20" fmla="*/ 636814 w 3788228"/>
              <a:gd name="connsiteY20" fmla="*/ 1910443 h 2686050"/>
              <a:gd name="connsiteX21" fmla="*/ 685800 w 3788228"/>
              <a:gd name="connsiteY21" fmla="*/ 1877786 h 2686050"/>
              <a:gd name="connsiteX22" fmla="*/ 759278 w 3788228"/>
              <a:gd name="connsiteY22" fmla="*/ 1820636 h 2686050"/>
              <a:gd name="connsiteX23" fmla="*/ 840921 w 3788228"/>
              <a:gd name="connsiteY23" fmla="*/ 1747157 h 2686050"/>
              <a:gd name="connsiteX24" fmla="*/ 873578 w 3788228"/>
              <a:gd name="connsiteY24" fmla="*/ 1722664 h 2686050"/>
              <a:gd name="connsiteX25" fmla="*/ 914400 w 3788228"/>
              <a:gd name="connsiteY25" fmla="*/ 1673679 h 2686050"/>
              <a:gd name="connsiteX26" fmla="*/ 938893 w 3788228"/>
              <a:gd name="connsiteY26" fmla="*/ 1657350 h 2686050"/>
              <a:gd name="connsiteX27" fmla="*/ 963385 w 3788228"/>
              <a:gd name="connsiteY27" fmla="*/ 1632857 h 2686050"/>
              <a:gd name="connsiteX28" fmla="*/ 1028700 w 3788228"/>
              <a:gd name="connsiteY28" fmla="*/ 1592036 h 2686050"/>
              <a:gd name="connsiteX29" fmla="*/ 1094014 w 3788228"/>
              <a:gd name="connsiteY29" fmla="*/ 1534886 h 2686050"/>
              <a:gd name="connsiteX30" fmla="*/ 1151164 w 3788228"/>
              <a:gd name="connsiteY30" fmla="*/ 1494064 h 2686050"/>
              <a:gd name="connsiteX31" fmla="*/ 1200150 w 3788228"/>
              <a:gd name="connsiteY31" fmla="*/ 1445079 h 2686050"/>
              <a:gd name="connsiteX32" fmla="*/ 1257300 w 3788228"/>
              <a:gd name="connsiteY32" fmla="*/ 1404257 h 2686050"/>
              <a:gd name="connsiteX33" fmla="*/ 1314450 w 3788228"/>
              <a:gd name="connsiteY33" fmla="*/ 1363436 h 2686050"/>
              <a:gd name="connsiteX34" fmla="*/ 1355271 w 3788228"/>
              <a:gd name="connsiteY34" fmla="*/ 1322614 h 2686050"/>
              <a:gd name="connsiteX35" fmla="*/ 1379764 w 3788228"/>
              <a:gd name="connsiteY35" fmla="*/ 1298121 h 2686050"/>
              <a:gd name="connsiteX36" fmla="*/ 1412421 w 3788228"/>
              <a:gd name="connsiteY36" fmla="*/ 1281793 h 2686050"/>
              <a:gd name="connsiteX37" fmla="*/ 1477735 w 3788228"/>
              <a:gd name="connsiteY37" fmla="*/ 1232807 h 2686050"/>
              <a:gd name="connsiteX38" fmla="*/ 1526721 w 3788228"/>
              <a:gd name="connsiteY38" fmla="*/ 1200150 h 2686050"/>
              <a:gd name="connsiteX39" fmla="*/ 1551214 w 3788228"/>
              <a:gd name="connsiteY39" fmla="*/ 1183821 h 2686050"/>
              <a:gd name="connsiteX40" fmla="*/ 1583871 w 3788228"/>
              <a:gd name="connsiteY40" fmla="*/ 1159329 h 2686050"/>
              <a:gd name="connsiteX41" fmla="*/ 1624693 w 3788228"/>
              <a:gd name="connsiteY41" fmla="*/ 1134836 h 2686050"/>
              <a:gd name="connsiteX42" fmla="*/ 1649185 w 3788228"/>
              <a:gd name="connsiteY42" fmla="*/ 1110343 h 2686050"/>
              <a:gd name="connsiteX43" fmla="*/ 1706335 w 3788228"/>
              <a:gd name="connsiteY43" fmla="*/ 1077686 h 2686050"/>
              <a:gd name="connsiteX44" fmla="*/ 1763485 w 3788228"/>
              <a:gd name="connsiteY44" fmla="*/ 1028700 h 2686050"/>
              <a:gd name="connsiteX45" fmla="*/ 1796143 w 3788228"/>
              <a:gd name="connsiteY45" fmla="*/ 1012371 h 2686050"/>
              <a:gd name="connsiteX46" fmla="*/ 1861457 w 3788228"/>
              <a:gd name="connsiteY46" fmla="*/ 971550 h 2686050"/>
              <a:gd name="connsiteX47" fmla="*/ 1959428 w 3788228"/>
              <a:gd name="connsiteY47" fmla="*/ 906236 h 2686050"/>
              <a:gd name="connsiteX48" fmla="*/ 1983921 w 3788228"/>
              <a:gd name="connsiteY48" fmla="*/ 889907 h 2686050"/>
              <a:gd name="connsiteX49" fmla="*/ 2016578 w 3788228"/>
              <a:gd name="connsiteY49" fmla="*/ 865414 h 2686050"/>
              <a:gd name="connsiteX50" fmla="*/ 2041071 w 3788228"/>
              <a:gd name="connsiteY50" fmla="*/ 857250 h 2686050"/>
              <a:gd name="connsiteX51" fmla="*/ 2090057 w 3788228"/>
              <a:gd name="connsiteY51" fmla="*/ 816429 h 2686050"/>
              <a:gd name="connsiteX52" fmla="*/ 2114550 w 3788228"/>
              <a:gd name="connsiteY52" fmla="*/ 791936 h 2686050"/>
              <a:gd name="connsiteX53" fmla="*/ 2204357 w 3788228"/>
              <a:gd name="connsiteY53" fmla="*/ 751114 h 2686050"/>
              <a:gd name="connsiteX54" fmla="*/ 2228850 w 3788228"/>
              <a:gd name="connsiteY54" fmla="*/ 726621 h 2686050"/>
              <a:gd name="connsiteX55" fmla="*/ 2253343 w 3788228"/>
              <a:gd name="connsiteY55" fmla="*/ 718457 h 2686050"/>
              <a:gd name="connsiteX56" fmla="*/ 2277835 w 3788228"/>
              <a:gd name="connsiteY56" fmla="*/ 702129 h 2686050"/>
              <a:gd name="connsiteX57" fmla="*/ 2310493 w 3788228"/>
              <a:gd name="connsiteY57" fmla="*/ 685800 h 2686050"/>
              <a:gd name="connsiteX58" fmla="*/ 2343150 w 3788228"/>
              <a:gd name="connsiteY58" fmla="*/ 661307 h 2686050"/>
              <a:gd name="connsiteX59" fmla="*/ 2375807 w 3788228"/>
              <a:gd name="connsiteY59" fmla="*/ 644979 h 2686050"/>
              <a:gd name="connsiteX60" fmla="*/ 2400300 w 3788228"/>
              <a:gd name="connsiteY60" fmla="*/ 628650 h 2686050"/>
              <a:gd name="connsiteX61" fmla="*/ 2424793 w 3788228"/>
              <a:gd name="connsiteY61" fmla="*/ 620486 h 2686050"/>
              <a:gd name="connsiteX62" fmla="*/ 2457450 w 3788228"/>
              <a:gd name="connsiteY62" fmla="*/ 604157 h 2686050"/>
              <a:gd name="connsiteX63" fmla="*/ 2498271 w 3788228"/>
              <a:gd name="connsiteY63" fmla="*/ 579664 h 2686050"/>
              <a:gd name="connsiteX64" fmla="*/ 2522764 w 3788228"/>
              <a:gd name="connsiteY64" fmla="*/ 563336 h 2686050"/>
              <a:gd name="connsiteX65" fmla="*/ 2596243 w 3788228"/>
              <a:gd name="connsiteY65" fmla="*/ 522514 h 2686050"/>
              <a:gd name="connsiteX66" fmla="*/ 2661557 w 3788228"/>
              <a:gd name="connsiteY66" fmla="*/ 481693 h 2686050"/>
              <a:gd name="connsiteX67" fmla="*/ 2718707 w 3788228"/>
              <a:gd name="connsiteY67" fmla="*/ 457200 h 2686050"/>
              <a:gd name="connsiteX68" fmla="*/ 2743200 w 3788228"/>
              <a:gd name="connsiteY68" fmla="*/ 440871 h 2686050"/>
              <a:gd name="connsiteX69" fmla="*/ 2775857 w 3788228"/>
              <a:gd name="connsiteY69" fmla="*/ 416379 h 2686050"/>
              <a:gd name="connsiteX70" fmla="*/ 2800350 w 3788228"/>
              <a:gd name="connsiteY70" fmla="*/ 408214 h 2686050"/>
              <a:gd name="connsiteX71" fmla="*/ 2857500 w 3788228"/>
              <a:gd name="connsiteY71" fmla="*/ 383721 h 2686050"/>
              <a:gd name="connsiteX72" fmla="*/ 2914650 w 3788228"/>
              <a:gd name="connsiteY72" fmla="*/ 342900 h 2686050"/>
              <a:gd name="connsiteX73" fmla="*/ 2947307 w 3788228"/>
              <a:gd name="connsiteY73" fmla="*/ 334736 h 2686050"/>
              <a:gd name="connsiteX74" fmla="*/ 3012621 w 3788228"/>
              <a:gd name="connsiteY74" fmla="*/ 302079 h 2686050"/>
              <a:gd name="connsiteX75" fmla="*/ 3061607 w 3788228"/>
              <a:gd name="connsiteY75" fmla="*/ 285750 h 2686050"/>
              <a:gd name="connsiteX76" fmla="*/ 3094264 w 3788228"/>
              <a:gd name="connsiteY76" fmla="*/ 269421 h 2686050"/>
              <a:gd name="connsiteX77" fmla="*/ 3118757 w 3788228"/>
              <a:gd name="connsiteY77" fmla="*/ 253093 h 2686050"/>
              <a:gd name="connsiteX78" fmla="*/ 3143250 w 3788228"/>
              <a:gd name="connsiteY78" fmla="*/ 244929 h 2686050"/>
              <a:gd name="connsiteX79" fmla="*/ 3208564 w 3788228"/>
              <a:gd name="connsiteY79" fmla="*/ 212271 h 2686050"/>
              <a:gd name="connsiteX80" fmla="*/ 3224893 w 3788228"/>
              <a:gd name="connsiteY80" fmla="*/ 187779 h 2686050"/>
              <a:gd name="connsiteX81" fmla="*/ 3257550 w 3788228"/>
              <a:gd name="connsiteY81" fmla="*/ 179614 h 2686050"/>
              <a:gd name="connsiteX82" fmla="*/ 3290207 w 3788228"/>
              <a:gd name="connsiteY82" fmla="*/ 163286 h 2686050"/>
              <a:gd name="connsiteX83" fmla="*/ 3322864 w 3788228"/>
              <a:gd name="connsiteY83" fmla="*/ 155121 h 2686050"/>
              <a:gd name="connsiteX84" fmla="*/ 3371850 w 3788228"/>
              <a:gd name="connsiteY84" fmla="*/ 138793 h 2686050"/>
              <a:gd name="connsiteX85" fmla="*/ 3420835 w 3788228"/>
              <a:gd name="connsiteY85" fmla="*/ 106136 h 2686050"/>
              <a:gd name="connsiteX86" fmla="*/ 3502478 w 3788228"/>
              <a:gd name="connsiteY86" fmla="*/ 81643 h 2686050"/>
              <a:gd name="connsiteX87" fmla="*/ 3526971 w 3788228"/>
              <a:gd name="connsiteY87" fmla="*/ 73479 h 2686050"/>
              <a:gd name="connsiteX88" fmla="*/ 3567793 w 3788228"/>
              <a:gd name="connsiteY88" fmla="*/ 65314 h 2686050"/>
              <a:gd name="connsiteX89" fmla="*/ 3616778 w 3788228"/>
              <a:gd name="connsiteY89" fmla="*/ 57150 h 2686050"/>
              <a:gd name="connsiteX90" fmla="*/ 3665764 w 3788228"/>
              <a:gd name="connsiteY90" fmla="*/ 40821 h 2686050"/>
              <a:gd name="connsiteX91" fmla="*/ 3739243 w 3788228"/>
              <a:gd name="connsiteY91" fmla="*/ 16329 h 2686050"/>
              <a:gd name="connsiteX92" fmla="*/ 3763735 w 3788228"/>
              <a:gd name="connsiteY92" fmla="*/ 8164 h 2686050"/>
              <a:gd name="connsiteX93" fmla="*/ 3788228 w 3788228"/>
              <a:gd name="connsiteY93" fmla="*/ 0 h 2686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3788228" h="2686050">
                <a:moveTo>
                  <a:pt x="0" y="2686050"/>
                </a:moveTo>
                <a:cubicBezTo>
                  <a:pt x="5443" y="2672443"/>
                  <a:pt x="10376" y="2658621"/>
                  <a:pt x="16328" y="2645229"/>
                </a:cubicBezTo>
                <a:cubicBezTo>
                  <a:pt x="21271" y="2634107"/>
                  <a:pt x="27863" y="2623758"/>
                  <a:pt x="32657" y="2612571"/>
                </a:cubicBezTo>
                <a:cubicBezTo>
                  <a:pt x="36047" y="2604661"/>
                  <a:pt x="36201" y="2595339"/>
                  <a:pt x="40821" y="2588079"/>
                </a:cubicBezTo>
                <a:cubicBezTo>
                  <a:pt x="55432" y="2565119"/>
                  <a:pt x="77637" y="2547106"/>
                  <a:pt x="89807" y="2522764"/>
                </a:cubicBezTo>
                <a:cubicBezTo>
                  <a:pt x="95250" y="2511878"/>
                  <a:pt x="98532" y="2499611"/>
                  <a:pt x="106135" y="2490107"/>
                </a:cubicBezTo>
                <a:cubicBezTo>
                  <a:pt x="120561" y="2472075"/>
                  <a:pt x="155121" y="2441121"/>
                  <a:pt x="155121" y="2441121"/>
                </a:cubicBezTo>
                <a:cubicBezTo>
                  <a:pt x="157842" y="2432957"/>
                  <a:pt x="159106" y="2424152"/>
                  <a:pt x="163285" y="2416629"/>
                </a:cubicBezTo>
                <a:cubicBezTo>
                  <a:pt x="182049" y="2382855"/>
                  <a:pt x="199035" y="2364946"/>
                  <a:pt x="220435" y="2334986"/>
                </a:cubicBezTo>
                <a:cubicBezTo>
                  <a:pt x="226138" y="2327001"/>
                  <a:pt x="231321" y="2318657"/>
                  <a:pt x="236764" y="2310493"/>
                </a:cubicBezTo>
                <a:cubicBezTo>
                  <a:pt x="250368" y="2269680"/>
                  <a:pt x="237967" y="2298278"/>
                  <a:pt x="269421" y="2253343"/>
                </a:cubicBezTo>
                <a:cubicBezTo>
                  <a:pt x="280675" y="2237266"/>
                  <a:pt x="288201" y="2218234"/>
                  <a:pt x="302078" y="2204357"/>
                </a:cubicBezTo>
                <a:cubicBezTo>
                  <a:pt x="310242" y="2196193"/>
                  <a:pt x="319482" y="2188978"/>
                  <a:pt x="326571" y="2179864"/>
                </a:cubicBezTo>
                <a:cubicBezTo>
                  <a:pt x="338619" y="2164374"/>
                  <a:pt x="342900" y="2141765"/>
                  <a:pt x="359228" y="2130879"/>
                </a:cubicBezTo>
                <a:cubicBezTo>
                  <a:pt x="416969" y="2092384"/>
                  <a:pt x="345465" y="2140709"/>
                  <a:pt x="416378" y="2090057"/>
                </a:cubicBezTo>
                <a:cubicBezTo>
                  <a:pt x="424363" y="2084354"/>
                  <a:pt x="432707" y="2079172"/>
                  <a:pt x="440871" y="2073729"/>
                </a:cubicBezTo>
                <a:cubicBezTo>
                  <a:pt x="446314" y="2065565"/>
                  <a:pt x="450262" y="2056174"/>
                  <a:pt x="457200" y="2049236"/>
                </a:cubicBezTo>
                <a:cubicBezTo>
                  <a:pt x="464138" y="2042298"/>
                  <a:pt x="473708" y="2038610"/>
                  <a:pt x="481693" y="2032907"/>
                </a:cubicBezTo>
                <a:cubicBezTo>
                  <a:pt x="531117" y="1997604"/>
                  <a:pt x="496285" y="2015640"/>
                  <a:pt x="555171" y="1992086"/>
                </a:cubicBezTo>
                <a:cubicBezTo>
                  <a:pt x="597626" y="1935480"/>
                  <a:pt x="558981" y="1980656"/>
                  <a:pt x="612321" y="1934936"/>
                </a:cubicBezTo>
                <a:cubicBezTo>
                  <a:pt x="621087" y="1927422"/>
                  <a:pt x="627700" y="1917532"/>
                  <a:pt x="636814" y="1910443"/>
                </a:cubicBezTo>
                <a:cubicBezTo>
                  <a:pt x="652305" y="1898395"/>
                  <a:pt x="671923" y="1891663"/>
                  <a:pt x="685800" y="1877786"/>
                </a:cubicBezTo>
                <a:cubicBezTo>
                  <a:pt x="740870" y="1822715"/>
                  <a:pt x="712878" y="1836102"/>
                  <a:pt x="759278" y="1820636"/>
                </a:cubicBezTo>
                <a:cubicBezTo>
                  <a:pt x="790703" y="1773500"/>
                  <a:pt x="767757" y="1802030"/>
                  <a:pt x="840921" y="1747157"/>
                </a:cubicBezTo>
                <a:cubicBezTo>
                  <a:pt x="851807" y="1738993"/>
                  <a:pt x="866030" y="1733986"/>
                  <a:pt x="873578" y="1722664"/>
                </a:cubicBezTo>
                <a:cubicBezTo>
                  <a:pt x="889634" y="1698580"/>
                  <a:pt x="890825" y="1693324"/>
                  <a:pt x="914400" y="1673679"/>
                </a:cubicBezTo>
                <a:cubicBezTo>
                  <a:pt x="921938" y="1667397"/>
                  <a:pt x="931355" y="1663632"/>
                  <a:pt x="938893" y="1657350"/>
                </a:cubicBezTo>
                <a:cubicBezTo>
                  <a:pt x="947763" y="1649958"/>
                  <a:pt x="954619" y="1640371"/>
                  <a:pt x="963385" y="1632857"/>
                </a:cubicBezTo>
                <a:cubicBezTo>
                  <a:pt x="993059" y="1607422"/>
                  <a:pt x="995249" y="1608761"/>
                  <a:pt x="1028700" y="1592036"/>
                </a:cubicBezTo>
                <a:cubicBezTo>
                  <a:pt x="1064619" y="1556117"/>
                  <a:pt x="1054663" y="1562994"/>
                  <a:pt x="1094014" y="1534886"/>
                </a:cubicBezTo>
                <a:cubicBezTo>
                  <a:pt x="1115420" y="1519596"/>
                  <a:pt x="1130639" y="1512536"/>
                  <a:pt x="1151164" y="1494064"/>
                </a:cubicBezTo>
                <a:cubicBezTo>
                  <a:pt x="1168328" y="1478616"/>
                  <a:pt x="1180936" y="1457888"/>
                  <a:pt x="1200150" y="1445079"/>
                </a:cubicBezTo>
                <a:cubicBezTo>
                  <a:pt x="1218438" y="1432887"/>
                  <a:pt x="1241098" y="1418434"/>
                  <a:pt x="1257300" y="1404257"/>
                </a:cubicBezTo>
                <a:cubicBezTo>
                  <a:pt x="1304982" y="1362535"/>
                  <a:pt x="1270355" y="1378134"/>
                  <a:pt x="1314450" y="1363436"/>
                </a:cubicBezTo>
                <a:cubicBezTo>
                  <a:pt x="1344384" y="1318533"/>
                  <a:pt x="1314451" y="1356631"/>
                  <a:pt x="1355271" y="1322614"/>
                </a:cubicBezTo>
                <a:cubicBezTo>
                  <a:pt x="1364141" y="1315222"/>
                  <a:pt x="1370369" y="1304832"/>
                  <a:pt x="1379764" y="1298121"/>
                </a:cubicBezTo>
                <a:cubicBezTo>
                  <a:pt x="1389668" y="1291047"/>
                  <a:pt x="1402295" y="1288544"/>
                  <a:pt x="1412421" y="1281793"/>
                </a:cubicBezTo>
                <a:cubicBezTo>
                  <a:pt x="1435065" y="1266697"/>
                  <a:pt x="1455091" y="1247903"/>
                  <a:pt x="1477735" y="1232807"/>
                </a:cubicBezTo>
                <a:lnTo>
                  <a:pt x="1526721" y="1200150"/>
                </a:lnTo>
                <a:cubicBezTo>
                  <a:pt x="1534885" y="1194707"/>
                  <a:pt x="1543364" y="1189708"/>
                  <a:pt x="1551214" y="1183821"/>
                </a:cubicBezTo>
                <a:cubicBezTo>
                  <a:pt x="1562100" y="1175657"/>
                  <a:pt x="1572549" y="1166877"/>
                  <a:pt x="1583871" y="1159329"/>
                </a:cubicBezTo>
                <a:cubicBezTo>
                  <a:pt x="1597075" y="1150527"/>
                  <a:pt x="1611998" y="1144357"/>
                  <a:pt x="1624693" y="1134836"/>
                </a:cubicBezTo>
                <a:cubicBezTo>
                  <a:pt x="1633930" y="1127908"/>
                  <a:pt x="1640419" y="1117857"/>
                  <a:pt x="1649185" y="1110343"/>
                </a:cubicBezTo>
                <a:cubicBezTo>
                  <a:pt x="1680638" y="1083383"/>
                  <a:pt x="1674050" y="1088448"/>
                  <a:pt x="1706335" y="1077686"/>
                </a:cubicBezTo>
                <a:cubicBezTo>
                  <a:pt x="1728600" y="1055421"/>
                  <a:pt x="1735556" y="1046155"/>
                  <a:pt x="1763485" y="1028700"/>
                </a:cubicBezTo>
                <a:cubicBezTo>
                  <a:pt x="1773806" y="1022249"/>
                  <a:pt x="1786406" y="1019674"/>
                  <a:pt x="1796143" y="1012371"/>
                </a:cubicBezTo>
                <a:cubicBezTo>
                  <a:pt x="1857030" y="966706"/>
                  <a:pt x="1799072" y="987146"/>
                  <a:pt x="1861457" y="971550"/>
                </a:cubicBezTo>
                <a:lnTo>
                  <a:pt x="1959428" y="906236"/>
                </a:lnTo>
                <a:cubicBezTo>
                  <a:pt x="1967592" y="900793"/>
                  <a:pt x="1976071" y="895794"/>
                  <a:pt x="1983921" y="889907"/>
                </a:cubicBezTo>
                <a:cubicBezTo>
                  <a:pt x="1994807" y="881743"/>
                  <a:pt x="2004764" y="872165"/>
                  <a:pt x="2016578" y="865414"/>
                </a:cubicBezTo>
                <a:cubicBezTo>
                  <a:pt x="2024050" y="861144"/>
                  <a:pt x="2032907" y="859971"/>
                  <a:pt x="2041071" y="857250"/>
                </a:cubicBezTo>
                <a:cubicBezTo>
                  <a:pt x="2112628" y="785693"/>
                  <a:pt x="2021857" y="873262"/>
                  <a:pt x="2090057" y="816429"/>
                </a:cubicBezTo>
                <a:cubicBezTo>
                  <a:pt x="2098927" y="809037"/>
                  <a:pt x="2104809" y="798135"/>
                  <a:pt x="2114550" y="791936"/>
                </a:cubicBezTo>
                <a:cubicBezTo>
                  <a:pt x="2154703" y="766384"/>
                  <a:pt x="2168390" y="763104"/>
                  <a:pt x="2204357" y="751114"/>
                </a:cubicBezTo>
                <a:cubicBezTo>
                  <a:pt x="2212521" y="742950"/>
                  <a:pt x="2219243" y="733026"/>
                  <a:pt x="2228850" y="726621"/>
                </a:cubicBezTo>
                <a:cubicBezTo>
                  <a:pt x="2236011" y="721847"/>
                  <a:pt x="2245646" y="722306"/>
                  <a:pt x="2253343" y="718457"/>
                </a:cubicBezTo>
                <a:cubicBezTo>
                  <a:pt x="2262119" y="714069"/>
                  <a:pt x="2269316" y="706997"/>
                  <a:pt x="2277835" y="702129"/>
                </a:cubicBezTo>
                <a:cubicBezTo>
                  <a:pt x="2288402" y="696091"/>
                  <a:pt x="2300172" y="692251"/>
                  <a:pt x="2310493" y="685800"/>
                </a:cubicBezTo>
                <a:cubicBezTo>
                  <a:pt x="2322032" y="678588"/>
                  <a:pt x="2331611" y="668519"/>
                  <a:pt x="2343150" y="661307"/>
                </a:cubicBezTo>
                <a:cubicBezTo>
                  <a:pt x="2353471" y="654857"/>
                  <a:pt x="2365240" y="651017"/>
                  <a:pt x="2375807" y="644979"/>
                </a:cubicBezTo>
                <a:cubicBezTo>
                  <a:pt x="2384327" y="640111"/>
                  <a:pt x="2391524" y="633038"/>
                  <a:pt x="2400300" y="628650"/>
                </a:cubicBezTo>
                <a:cubicBezTo>
                  <a:pt x="2407997" y="624801"/>
                  <a:pt x="2416883" y="623876"/>
                  <a:pt x="2424793" y="620486"/>
                </a:cubicBezTo>
                <a:cubicBezTo>
                  <a:pt x="2435980" y="615692"/>
                  <a:pt x="2446811" y="610068"/>
                  <a:pt x="2457450" y="604157"/>
                </a:cubicBezTo>
                <a:cubicBezTo>
                  <a:pt x="2471321" y="596450"/>
                  <a:pt x="2484815" y="588074"/>
                  <a:pt x="2498271" y="579664"/>
                </a:cubicBezTo>
                <a:cubicBezTo>
                  <a:pt x="2506592" y="574464"/>
                  <a:pt x="2514245" y="568204"/>
                  <a:pt x="2522764" y="563336"/>
                </a:cubicBezTo>
                <a:cubicBezTo>
                  <a:pt x="2613720" y="511361"/>
                  <a:pt x="2487477" y="590492"/>
                  <a:pt x="2596243" y="522514"/>
                </a:cubicBezTo>
                <a:cubicBezTo>
                  <a:pt x="2622150" y="506322"/>
                  <a:pt x="2631387" y="496778"/>
                  <a:pt x="2661557" y="481693"/>
                </a:cubicBezTo>
                <a:cubicBezTo>
                  <a:pt x="2753138" y="435903"/>
                  <a:pt x="2599804" y="525146"/>
                  <a:pt x="2718707" y="457200"/>
                </a:cubicBezTo>
                <a:cubicBezTo>
                  <a:pt x="2727226" y="452332"/>
                  <a:pt x="2735215" y="446574"/>
                  <a:pt x="2743200" y="440871"/>
                </a:cubicBezTo>
                <a:cubicBezTo>
                  <a:pt x="2754272" y="432962"/>
                  <a:pt x="2764043" y="423130"/>
                  <a:pt x="2775857" y="416379"/>
                </a:cubicBezTo>
                <a:cubicBezTo>
                  <a:pt x="2783329" y="412109"/>
                  <a:pt x="2792440" y="411604"/>
                  <a:pt x="2800350" y="408214"/>
                </a:cubicBezTo>
                <a:cubicBezTo>
                  <a:pt x="2870971" y="377948"/>
                  <a:pt x="2800059" y="402869"/>
                  <a:pt x="2857500" y="383721"/>
                </a:cubicBezTo>
                <a:cubicBezTo>
                  <a:pt x="2861214" y="380936"/>
                  <a:pt x="2905368" y="346878"/>
                  <a:pt x="2914650" y="342900"/>
                </a:cubicBezTo>
                <a:cubicBezTo>
                  <a:pt x="2924963" y="338480"/>
                  <a:pt x="2936421" y="337457"/>
                  <a:pt x="2947307" y="334736"/>
                </a:cubicBezTo>
                <a:cubicBezTo>
                  <a:pt x="2969078" y="323850"/>
                  <a:pt x="2989529" y="309776"/>
                  <a:pt x="3012621" y="302079"/>
                </a:cubicBezTo>
                <a:cubicBezTo>
                  <a:pt x="3028950" y="296636"/>
                  <a:pt x="3046212" y="293448"/>
                  <a:pt x="3061607" y="285750"/>
                </a:cubicBezTo>
                <a:cubicBezTo>
                  <a:pt x="3072493" y="280307"/>
                  <a:pt x="3083697" y="275459"/>
                  <a:pt x="3094264" y="269421"/>
                </a:cubicBezTo>
                <a:cubicBezTo>
                  <a:pt x="3102783" y="264553"/>
                  <a:pt x="3109981" y="257481"/>
                  <a:pt x="3118757" y="253093"/>
                </a:cubicBezTo>
                <a:cubicBezTo>
                  <a:pt x="3126454" y="249244"/>
                  <a:pt x="3135415" y="248490"/>
                  <a:pt x="3143250" y="244929"/>
                </a:cubicBezTo>
                <a:cubicBezTo>
                  <a:pt x="3165409" y="234856"/>
                  <a:pt x="3208564" y="212271"/>
                  <a:pt x="3208564" y="212271"/>
                </a:cubicBezTo>
                <a:cubicBezTo>
                  <a:pt x="3214007" y="204107"/>
                  <a:pt x="3216729" y="193222"/>
                  <a:pt x="3224893" y="187779"/>
                </a:cubicBezTo>
                <a:cubicBezTo>
                  <a:pt x="3234229" y="181555"/>
                  <a:pt x="3247044" y="183554"/>
                  <a:pt x="3257550" y="179614"/>
                </a:cubicBezTo>
                <a:cubicBezTo>
                  <a:pt x="3268946" y="175341"/>
                  <a:pt x="3278811" y="167559"/>
                  <a:pt x="3290207" y="163286"/>
                </a:cubicBezTo>
                <a:cubicBezTo>
                  <a:pt x="3300713" y="159346"/>
                  <a:pt x="3312116" y="158345"/>
                  <a:pt x="3322864" y="155121"/>
                </a:cubicBezTo>
                <a:cubicBezTo>
                  <a:pt x="3339350" y="150175"/>
                  <a:pt x="3371850" y="138793"/>
                  <a:pt x="3371850" y="138793"/>
                </a:cubicBezTo>
                <a:cubicBezTo>
                  <a:pt x="3388178" y="127907"/>
                  <a:pt x="3402218" y="112342"/>
                  <a:pt x="3420835" y="106136"/>
                </a:cubicBezTo>
                <a:cubicBezTo>
                  <a:pt x="3537223" y="67339"/>
                  <a:pt x="3416122" y="106315"/>
                  <a:pt x="3502478" y="81643"/>
                </a:cubicBezTo>
                <a:cubicBezTo>
                  <a:pt x="3510753" y="79279"/>
                  <a:pt x="3518622" y="75566"/>
                  <a:pt x="3526971" y="73479"/>
                </a:cubicBezTo>
                <a:cubicBezTo>
                  <a:pt x="3540434" y="70113"/>
                  <a:pt x="3554140" y="67796"/>
                  <a:pt x="3567793" y="65314"/>
                </a:cubicBezTo>
                <a:cubicBezTo>
                  <a:pt x="3584080" y="62353"/>
                  <a:pt x="3600719" y="61165"/>
                  <a:pt x="3616778" y="57150"/>
                </a:cubicBezTo>
                <a:cubicBezTo>
                  <a:pt x="3633476" y="52975"/>
                  <a:pt x="3649435" y="46264"/>
                  <a:pt x="3665764" y="40821"/>
                </a:cubicBezTo>
                <a:lnTo>
                  <a:pt x="3739243" y="16329"/>
                </a:lnTo>
                <a:lnTo>
                  <a:pt x="3763735" y="8164"/>
                </a:lnTo>
                <a:lnTo>
                  <a:pt x="3788228" y="0"/>
                </a:lnTo>
              </a:path>
            </a:pathLst>
          </a:cu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5442067" y="3061341"/>
            <a:ext cx="3796393" cy="2702379"/>
          </a:xfrm>
          <a:custGeom>
            <a:avLst/>
            <a:gdLst>
              <a:gd name="connsiteX0" fmla="*/ 0 w 3796393"/>
              <a:gd name="connsiteY0" fmla="*/ 2702379 h 2702379"/>
              <a:gd name="connsiteX1" fmla="*/ 8164 w 3796393"/>
              <a:gd name="connsiteY1" fmla="*/ 2604408 h 2702379"/>
              <a:gd name="connsiteX2" fmla="*/ 24493 w 3796393"/>
              <a:gd name="connsiteY2" fmla="*/ 2571750 h 2702379"/>
              <a:gd name="connsiteX3" fmla="*/ 40821 w 3796393"/>
              <a:gd name="connsiteY3" fmla="*/ 2522765 h 2702379"/>
              <a:gd name="connsiteX4" fmla="*/ 81643 w 3796393"/>
              <a:gd name="connsiteY4" fmla="*/ 2465615 h 2702379"/>
              <a:gd name="connsiteX5" fmla="*/ 106135 w 3796393"/>
              <a:gd name="connsiteY5" fmla="*/ 2408465 h 2702379"/>
              <a:gd name="connsiteX6" fmla="*/ 122464 w 3796393"/>
              <a:gd name="connsiteY6" fmla="*/ 2359479 h 2702379"/>
              <a:gd name="connsiteX7" fmla="*/ 130628 w 3796393"/>
              <a:gd name="connsiteY7" fmla="*/ 2334986 h 2702379"/>
              <a:gd name="connsiteX8" fmla="*/ 146957 w 3796393"/>
              <a:gd name="connsiteY8" fmla="*/ 2302329 h 2702379"/>
              <a:gd name="connsiteX9" fmla="*/ 171450 w 3796393"/>
              <a:gd name="connsiteY9" fmla="*/ 2212522 h 2702379"/>
              <a:gd name="connsiteX10" fmla="*/ 187778 w 3796393"/>
              <a:gd name="connsiteY10" fmla="*/ 2163536 h 2702379"/>
              <a:gd name="connsiteX11" fmla="*/ 204107 w 3796393"/>
              <a:gd name="connsiteY11" fmla="*/ 2114550 h 2702379"/>
              <a:gd name="connsiteX12" fmla="*/ 212271 w 3796393"/>
              <a:gd name="connsiteY12" fmla="*/ 2090058 h 2702379"/>
              <a:gd name="connsiteX13" fmla="*/ 220435 w 3796393"/>
              <a:gd name="connsiteY13" fmla="*/ 2065565 h 2702379"/>
              <a:gd name="connsiteX14" fmla="*/ 236764 w 3796393"/>
              <a:gd name="connsiteY14" fmla="*/ 1975758 h 2702379"/>
              <a:gd name="connsiteX15" fmla="*/ 253093 w 3796393"/>
              <a:gd name="connsiteY15" fmla="*/ 1926772 h 2702379"/>
              <a:gd name="connsiteX16" fmla="*/ 285750 w 3796393"/>
              <a:gd name="connsiteY16" fmla="*/ 1820636 h 2702379"/>
              <a:gd name="connsiteX17" fmla="*/ 318407 w 3796393"/>
              <a:gd name="connsiteY17" fmla="*/ 1755322 h 2702379"/>
              <a:gd name="connsiteX18" fmla="*/ 351064 w 3796393"/>
              <a:gd name="connsiteY18" fmla="*/ 1706336 h 2702379"/>
              <a:gd name="connsiteX19" fmla="*/ 416378 w 3796393"/>
              <a:gd name="connsiteY19" fmla="*/ 1592036 h 2702379"/>
              <a:gd name="connsiteX20" fmla="*/ 465364 w 3796393"/>
              <a:gd name="connsiteY20" fmla="*/ 1518558 h 2702379"/>
              <a:gd name="connsiteX21" fmla="*/ 481693 w 3796393"/>
              <a:gd name="connsiteY21" fmla="*/ 1494065 h 2702379"/>
              <a:gd name="connsiteX22" fmla="*/ 498021 w 3796393"/>
              <a:gd name="connsiteY22" fmla="*/ 1461408 h 2702379"/>
              <a:gd name="connsiteX23" fmla="*/ 530678 w 3796393"/>
              <a:gd name="connsiteY23" fmla="*/ 1428750 h 2702379"/>
              <a:gd name="connsiteX24" fmla="*/ 563335 w 3796393"/>
              <a:gd name="connsiteY24" fmla="*/ 1379765 h 2702379"/>
              <a:gd name="connsiteX25" fmla="*/ 579664 w 3796393"/>
              <a:gd name="connsiteY25" fmla="*/ 1355272 h 2702379"/>
              <a:gd name="connsiteX26" fmla="*/ 595993 w 3796393"/>
              <a:gd name="connsiteY26" fmla="*/ 1330779 h 2702379"/>
              <a:gd name="connsiteX27" fmla="*/ 644978 w 3796393"/>
              <a:gd name="connsiteY27" fmla="*/ 1281793 h 2702379"/>
              <a:gd name="connsiteX28" fmla="*/ 653143 w 3796393"/>
              <a:gd name="connsiteY28" fmla="*/ 1257300 h 2702379"/>
              <a:gd name="connsiteX29" fmla="*/ 693964 w 3796393"/>
              <a:gd name="connsiteY29" fmla="*/ 1208315 h 2702379"/>
              <a:gd name="connsiteX30" fmla="*/ 710293 w 3796393"/>
              <a:gd name="connsiteY30" fmla="*/ 1183822 h 2702379"/>
              <a:gd name="connsiteX31" fmla="*/ 742950 w 3796393"/>
              <a:gd name="connsiteY31" fmla="*/ 1143000 h 2702379"/>
              <a:gd name="connsiteX32" fmla="*/ 759278 w 3796393"/>
              <a:gd name="connsiteY32" fmla="*/ 1110343 h 2702379"/>
              <a:gd name="connsiteX33" fmla="*/ 775607 w 3796393"/>
              <a:gd name="connsiteY33" fmla="*/ 1085850 h 2702379"/>
              <a:gd name="connsiteX34" fmla="*/ 824593 w 3796393"/>
              <a:gd name="connsiteY34" fmla="*/ 1036865 h 2702379"/>
              <a:gd name="connsiteX35" fmla="*/ 857250 w 3796393"/>
              <a:gd name="connsiteY35" fmla="*/ 987879 h 2702379"/>
              <a:gd name="connsiteX36" fmla="*/ 906235 w 3796393"/>
              <a:gd name="connsiteY36" fmla="*/ 922565 h 2702379"/>
              <a:gd name="connsiteX37" fmla="*/ 938893 w 3796393"/>
              <a:gd name="connsiteY37" fmla="*/ 881743 h 2702379"/>
              <a:gd name="connsiteX38" fmla="*/ 971550 w 3796393"/>
              <a:gd name="connsiteY38" fmla="*/ 832758 h 2702379"/>
              <a:gd name="connsiteX39" fmla="*/ 1020535 w 3796393"/>
              <a:gd name="connsiteY39" fmla="*/ 783772 h 2702379"/>
              <a:gd name="connsiteX40" fmla="*/ 1102178 w 3796393"/>
              <a:gd name="connsiteY40" fmla="*/ 702129 h 2702379"/>
              <a:gd name="connsiteX41" fmla="*/ 1151164 w 3796393"/>
              <a:gd name="connsiteY41" fmla="*/ 669472 h 2702379"/>
              <a:gd name="connsiteX42" fmla="*/ 1200150 w 3796393"/>
              <a:gd name="connsiteY42" fmla="*/ 636815 h 2702379"/>
              <a:gd name="connsiteX43" fmla="*/ 1216478 w 3796393"/>
              <a:gd name="connsiteY43" fmla="*/ 612322 h 2702379"/>
              <a:gd name="connsiteX44" fmla="*/ 1249135 w 3796393"/>
              <a:gd name="connsiteY44" fmla="*/ 604158 h 2702379"/>
              <a:gd name="connsiteX45" fmla="*/ 1314450 w 3796393"/>
              <a:gd name="connsiteY45" fmla="*/ 563336 h 2702379"/>
              <a:gd name="connsiteX46" fmla="*/ 1347107 w 3796393"/>
              <a:gd name="connsiteY46" fmla="*/ 538843 h 2702379"/>
              <a:gd name="connsiteX47" fmla="*/ 1379764 w 3796393"/>
              <a:gd name="connsiteY47" fmla="*/ 522515 h 2702379"/>
              <a:gd name="connsiteX48" fmla="*/ 1404257 w 3796393"/>
              <a:gd name="connsiteY48" fmla="*/ 514350 h 2702379"/>
              <a:gd name="connsiteX49" fmla="*/ 1453243 w 3796393"/>
              <a:gd name="connsiteY49" fmla="*/ 481693 h 2702379"/>
              <a:gd name="connsiteX50" fmla="*/ 1485900 w 3796393"/>
              <a:gd name="connsiteY50" fmla="*/ 465365 h 2702379"/>
              <a:gd name="connsiteX51" fmla="*/ 1510393 w 3796393"/>
              <a:gd name="connsiteY51" fmla="*/ 449036 h 2702379"/>
              <a:gd name="connsiteX52" fmla="*/ 1559378 w 3796393"/>
              <a:gd name="connsiteY52" fmla="*/ 432708 h 2702379"/>
              <a:gd name="connsiteX53" fmla="*/ 1616528 w 3796393"/>
              <a:gd name="connsiteY53" fmla="*/ 408215 h 2702379"/>
              <a:gd name="connsiteX54" fmla="*/ 1641021 w 3796393"/>
              <a:gd name="connsiteY54" fmla="*/ 391886 h 2702379"/>
              <a:gd name="connsiteX55" fmla="*/ 1665514 w 3796393"/>
              <a:gd name="connsiteY55" fmla="*/ 383722 h 2702379"/>
              <a:gd name="connsiteX56" fmla="*/ 1698171 w 3796393"/>
              <a:gd name="connsiteY56" fmla="*/ 367393 h 2702379"/>
              <a:gd name="connsiteX57" fmla="*/ 1804307 w 3796393"/>
              <a:gd name="connsiteY57" fmla="*/ 334736 h 2702379"/>
              <a:gd name="connsiteX58" fmla="*/ 1853293 w 3796393"/>
              <a:gd name="connsiteY58" fmla="*/ 326572 h 2702379"/>
              <a:gd name="connsiteX59" fmla="*/ 1934935 w 3796393"/>
              <a:gd name="connsiteY59" fmla="*/ 302079 h 2702379"/>
              <a:gd name="connsiteX60" fmla="*/ 2000250 w 3796393"/>
              <a:gd name="connsiteY60" fmla="*/ 285750 h 2702379"/>
              <a:gd name="connsiteX61" fmla="*/ 2032907 w 3796393"/>
              <a:gd name="connsiteY61" fmla="*/ 277586 h 2702379"/>
              <a:gd name="connsiteX62" fmla="*/ 2057400 w 3796393"/>
              <a:gd name="connsiteY62" fmla="*/ 269422 h 2702379"/>
              <a:gd name="connsiteX63" fmla="*/ 2090057 w 3796393"/>
              <a:gd name="connsiteY63" fmla="*/ 261258 h 2702379"/>
              <a:gd name="connsiteX64" fmla="*/ 2139043 w 3796393"/>
              <a:gd name="connsiteY64" fmla="*/ 244929 h 2702379"/>
              <a:gd name="connsiteX65" fmla="*/ 2196193 w 3796393"/>
              <a:gd name="connsiteY65" fmla="*/ 220436 h 2702379"/>
              <a:gd name="connsiteX66" fmla="*/ 2245178 w 3796393"/>
              <a:gd name="connsiteY66" fmla="*/ 204108 h 2702379"/>
              <a:gd name="connsiteX67" fmla="*/ 2269671 w 3796393"/>
              <a:gd name="connsiteY67" fmla="*/ 195943 h 2702379"/>
              <a:gd name="connsiteX68" fmla="*/ 2351314 w 3796393"/>
              <a:gd name="connsiteY68" fmla="*/ 179615 h 2702379"/>
              <a:gd name="connsiteX69" fmla="*/ 2432957 w 3796393"/>
              <a:gd name="connsiteY69" fmla="*/ 155122 h 2702379"/>
              <a:gd name="connsiteX70" fmla="*/ 2457450 w 3796393"/>
              <a:gd name="connsiteY70" fmla="*/ 146958 h 2702379"/>
              <a:gd name="connsiteX71" fmla="*/ 2563585 w 3796393"/>
              <a:gd name="connsiteY71" fmla="*/ 130629 h 2702379"/>
              <a:gd name="connsiteX72" fmla="*/ 2677885 w 3796393"/>
              <a:gd name="connsiteY72" fmla="*/ 97972 h 2702379"/>
              <a:gd name="connsiteX73" fmla="*/ 2784021 w 3796393"/>
              <a:gd name="connsiteY73" fmla="*/ 89808 h 2702379"/>
              <a:gd name="connsiteX74" fmla="*/ 2816678 w 3796393"/>
              <a:gd name="connsiteY74" fmla="*/ 81643 h 2702379"/>
              <a:gd name="connsiteX75" fmla="*/ 2841171 w 3796393"/>
              <a:gd name="connsiteY75" fmla="*/ 73479 h 2702379"/>
              <a:gd name="connsiteX76" fmla="*/ 2971800 w 3796393"/>
              <a:gd name="connsiteY76" fmla="*/ 65315 h 2702379"/>
              <a:gd name="connsiteX77" fmla="*/ 3347357 w 3796393"/>
              <a:gd name="connsiteY77" fmla="*/ 48986 h 2702379"/>
              <a:gd name="connsiteX78" fmla="*/ 3535135 w 3796393"/>
              <a:gd name="connsiteY78" fmla="*/ 32658 h 2702379"/>
              <a:gd name="connsiteX79" fmla="*/ 3559628 w 3796393"/>
              <a:gd name="connsiteY79" fmla="*/ 24493 h 2702379"/>
              <a:gd name="connsiteX80" fmla="*/ 3600450 w 3796393"/>
              <a:gd name="connsiteY80" fmla="*/ 16329 h 2702379"/>
              <a:gd name="connsiteX81" fmla="*/ 3633107 w 3796393"/>
              <a:gd name="connsiteY81" fmla="*/ 8165 h 2702379"/>
              <a:gd name="connsiteX82" fmla="*/ 3796393 w 3796393"/>
              <a:gd name="connsiteY82" fmla="*/ 0 h 2702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3796393" h="2702379">
                <a:moveTo>
                  <a:pt x="0" y="2702379"/>
                </a:moveTo>
                <a:cubicBezTo>
                  <a:pt x="2721" y="2669722"/>
                  <a:pt x="2125" y="2636617"/>
                  <a:pt x="8164" y="2604408"/>
                </a:cubicBezTo>
                <a:cubicBezTo>
                  <a:pt x="10407" y="2592446"/>
                  <a:pt x="19973" y="2583050"/>
                  <a:pt x="24493" y="2571750"/>
                </a:cubicBezTo>
                <a:cubicBezTo>
                  <a:pt x="30885" y="2555769"/>
                  <a:pt x="31274" y="2537086"/>
                  <a:pt x="40821" y="2522765"/>
                </a:cubicBezTo>
                <a:cubicBezTo>
                  <a:pt x="64698" y="2486950"/>
                  <a:pt x="51263" y="2506122"/>
                  <a:pt x="81643" y="2465615"/>
                </a:cubicBezTo>
                <a:cubicBezTo>
                  <a:pt x="107918" y="2386786"/>
                  <a:pt x="65788" y="2509333"/>
                  <a:pt x="106135" y="2408465"/>
                </a:cubicBezTo>
                <a:cubicBezTo>
                  <a:pt x="112527" y="2392484"/>
                  <a:pt x="117021" y="2375808"/>
                  <a:pt x="122464" y="2359479"/>
                </a:cubicBezTo>
                <a:cubicBezTo>
                  <a:pt x="125185" y="2351315"/>
                  <a:pt x="126779" y="2342683"/>
                  <a:pt x="130628" y="2334986"/>
                </a:cubicBezTo>
                <a:cubicBezTo>
                  <a:pt x="136071" y="2324100"/>
                  <a:pt x="142437" y="2313629"/>
                  <a:pt x="146957" y="2302329"/>
                </a:cubicBezTo>
                <a:cubicBezTo>
                  <a:pt x="175147" y="2231853"/>
                  <a:pt x="153883" y="2276933"/>
                  <a:pt x="171450" y="2212522"/>
                </a:cubicBezTo>
                <a:cubicBezTo>
                  <a:pt x="175979" y="2195917"/>
                  <a:pt x="182335" y="2179865"/>
                  <a:pt x="187778" y="2163536"/>
                </a:cubicBezTo>
                <a:lnTo>
                  <a:pt x="204107" y="2114550"/>
                </a:lnTo>
                <a:lnTo>
                  <a:pt x="212271" y="2090058"/>
                </a:lnTo>
                <a:lnTo>
                  <a:pt x="220435" y="2065565"/>
                </a:lnTo>
                <a:cubicBezTo>
                  <a:pt x="226185" y="2025322"/>
                  <a:pt x="226267" y="2010749"/>
                  <a:pt x="236764" y="1975758"/>
                </a:cubicBezTo>
                <a:cubicBezTo>
                  <a:pt x="241710" y="1959272"/>
                  <a:pt x="248919" y="1943470"/>
                  <a:pt x="253093" y="1926772"/>
                </a:cubicBezTo>
                <a:cubicBezTo>
                  <a:pt x="261425" y="1893441"/>
                  <a:pt x="271728" y="1848679"/>
                  <a:pt x="285750" y="1820636"/>
                </a:cubicBezTo>
                <a:cubicBezTo>
                  <a:pt x="296636" y="1798865"/>
                  <a:pt x="304905" y="1775575"/>
                  <a:pt x="318407" y="1755322"/>
                </a:cubicBezTo>
                <a:lnTo>
                  <a:pt x="351064" y="1706336"/>
                </a:lnTo>
                <a:cubicBezTo>
                  <a:pt x="380167" y="1619028"/>
                  <a:pt x="350475" y="1690891"/>
                  <a:pt x="416378" y="1592036"/>
                </a:cubicBezTo>
                <a:lnTo>
                  <a:pt x="465364" y="1518558"/>
                </a:lnTo>
                <a:cubicBezTo>
                  <a:pt x="470807" y="1510394"/>
                  <a:pt x="477305" y="1502842"/>
                  <a:pt x="481693" y="1494065"/>
                </a:cubicBezTo>
                <a:cubicBezTo>
                  <a:pt x="487136" y="1483179"/>
                  <a:pt x="490719" y="1471144"/>
                  <a:pt x="498021" y="1461408"/>
                </a:cubicBezTo>
                <a:cubicBezTo>
                  <a:pt x="507258" y="1449092"/>
                  <a:pt x="521061" y="1440771"/>
                  <a:pt x="530678" y="1428750"/>
                </a:cubicBezTo>
                <a:cubicBezTo>
                  <a:pt x="542937" y="1413426"/>
                  <a:pt x="552449" y="1396093"/>
                  <a:pt x="563335" y="1379765"/>
                </a:cubicBezTo>
                <a:lnTo>
                  <a:pt x="579664" y="1355272"/>
                </a:lnTo>
                <a:cubicBezTo>
                  <a:pt x="585107" y="1347108"/>
                  <a:pt x="589055" y="1337717"/>
                  <a:pt x="595993" y="1330779"/>
                </a:cubicBezTo>
                <a:lnTo>
                  <a:pt x="644978" y="1281793"/>
                </a:lnTo>
                <a:cubicBezTo>
                  <a:pt x="647700" y="1273629"/>
                  <a:pt x="649294" y="1264997"/>
                  <a:pt x="653143" y="1257300"/>
                </a:cubicBezTo>
                <a:cubicBezTo>
                  <a:pt x="668346" y="1226895"/>
                  <a:pt x="671394" y="1235399"/>
                  <a:pt x="693964" y="1208315"/>
                </a:cubicBezTo>
                <a:cubicBezTo>
                  <a:pt x="700246" y="1200777"/>
                  <a:pt x="704850" y="1191986"/>
                  <a:pt x="710293" y="1183822"/>
                </a:cubicBezTo>
                <a:cubicBezTo>
                  <a:pt x="729785" y="1125343"/>
                  <a:pt x="701918" y="1192239"/>
                  <a:pt x="742950" y="1143000"/>
                </a:cubicBezTo>
                <a:cubicBezTo>
                  <a:pt x="750741" y="1133650"/>
                  <a:pt x="753240" y="1120910"/>
                  <a:pt x="759278" y="1110343"/>
                </a:cubicBezTo>
                <a:cubicBezTo>
                  <a:pt x="764146" y="1101823"/>
                  <a:pt x="769088" y="1093184"/>
                  <a:pt x="775607" y="1085850"/>
                </a:cubicBezTo>
                <a:cubicBezTo>
                  <a:pt x="790949" y="1068591"/>
                  <a:pt x="824593" y="1036865"/>
                  <a:pt x="824593" y="1036865"/>
                </a:cubicBezTo>
                <a:cubicBezTo>
                  <a:pt x="839257" y="992871"/>
                  <a:pt x="822850" y="1029924"/>
                  <a:pt x="857250" y="987879"/>
                </a:cubicBezTo>
                <a:cubicBezTo>
                  <a:pt x="874483" y="966816"/>
                  <a:pt x="906235" y="922565"/>
                  <a:pt x="906235" y="922565"/>
                </a:cubicBezTo>
                <a:cubicBezTo>
                  <a:pt x="924622" y="867408"/>
                  <a:pt x="899122" y="927195"/>
                  <a:pt x="938893" y="881743"/>
                </a:cubicBezTo>
                <a:cubicBezTo>
                  <a:pt x="951816" y="866974"/>
                  <a:pt x="957674" y="846635"/>
                  <a:pt x="971550" y="832758"/>
                </a:cubicBezTo>
                <a:cubicBezTo>
                  <a:pt x="987878" y="816429"/>
                  <a:pt x="1007726" y="802986"/>
                  <a:pt x="1020535" y="783772"/>
                </a:cubicBezTo>
                <a:cubicBezTo>
                  <a:pt x="1107624" y="653141"/>
                  <a:pt x="993320" y="810987"/>
                  <a:pt x="1102178" y="702129"/>
                </a:cubicBezTo>
                <a:cubicBezTo>
                  <a:pt x="1132756" y="671551"/>
                  <a:pt x="1115717" y="681287"/>
                  <a:pt x="1151164" y="669472"/>
                </a:cubicBezTo>
                <a:cubicBezTo>
                  <a:pt x="1167493" y="658586"/>
                  <a:pt x="1189265" y="653144"/>
                  <a:pt x="1200150" y="636815"/>
                </a:cubicBezTo>
                <a:cubicBezTo>
                  <a:pt x="1205593" y="628651"/>
                  <a:pt x="1208314" y="617765"/>
                  <a:pt x="1216478" y="612322"/>
                </a:cubicBezTo>
                <a:cubicBezTo>
                  <a:pt x="1225814" y="606098"/>
                  <a:pt x="1238249" y="606879"/>
                  <a:pt x="1249135" y="604158"/>
                </a:cubicBezTo>
                <a:cubicBezTo>
                  <a:pt x="1341659" y="534767"/>
                  <a:pt x="1224786" y="619377"/>
                  <a:pt x="1314450" y="563336"/>
                </a:cubicBezTo>
                <a:cubicBezTo>
                  <a:pt x="1325989" y="556124"/>
                  <a:pt x="1335568" y="546055"/>
                  <a:pt x="1347107" y="538843"/>
                </a:cubicBezTo>
                <a:cubicBezTo>
                  <a:pt x="1357428" y="532393"/>
                  <a:pt x="1368578" y="527309"/>
                  <a:pt x="1379764" y="522515"/>
                </a:cubicBezTo>
                <a:cubicBezTo>
                  <a:pt x="1387674" y="519125"/>
                  <a:pt x="1396734" y="518529"/>
                  <a:pt x="1404257" y="514350"/>
                </a:cubicBezTo>
                <a:cubicBezTo>
                  <a:pt x="1421412" y="504819"/>
                  <a:pt x="1435690" y="490469"/>
                  <a:pt x="1453243" y="481693"/>
                </a:cubicBezTo>
                <a:cubicBezTo>
                  <a:pt x="1464129" y="476250"/>
                  <a:pt x="1475333" y="471403"/>
                  <a:pt x="1485900" y="465365"/>
                </a:cubicBezTo>
                <a:cubicBezTo>
                  <a:pt x="1494420" y="460497"/>
                  <a:pt x="1501426" y="453021"/>
                  <a:pt x="1510393" y="449036"/>
                </a:cubicBezTo>
                <a:cubicBezTo>
                  <a:pt x="1526121" y="442046"/>
                  <a:pt x="1559378" y="432708"/>
                  <a:pt x="1559378" y="432708"/>
                </a:cubicBezTo>
                <a:cubicBezTo>
                  <a:pt x="1620870" y="391713"/>
                  <a:pt x="1542719" y="439848"/>
                  <a:pt x="1616528" y="408215"/>
                </a:cubicBezTo>
                <a:cubicBezTo>
                  <a:pt x="1625547" y="404350"/>
                  <a:pt x="1632245" y="396274"/>
                  <a:pt x="1641021" y="391886"/>
                </a:cubicBezTo>
                <a:cubicBezTo>
                  <a:pt x="1648718" y="388037"/>
                  <a:pt x="1657604" y="387112"/>
                  <a:pt x="1665514" y="383722"/>
                </a:cubicBezTo>
                <a:cubicBezTo>
                  <a:pt x="1676701" y="378928"/>
                  <a:pt x="1686871" y="371913"/>
                  <a:pt x="1698171" y="367393"/>
                </a:cubicBezTo>
                <a:cubicBezTo>
                  <a:pt x="1718455" y="359279"/>
                  <a:pt x="1785281" y="339127"/>
                  <a:pt x="1804307" y="334736"/>
                </a:cubicBezTo>
                <a:cubicBezTo>
                  <a:pt x="1820437" y="331014"/>
                  <a:pt x="1837061" y="329818"/>
                  <a:pt x="1853293" y="326572"/>
                </a:cubicBezTo>
                <a:cubicBezTo>
                  <a:pt x="1918088" y="313614"/>
                  <a:pt x="1851622" y="322908"/>
                  <a:pt x="1934935" y="302079"/>
                </a:cubicBezTo>
                <a:lnTo>
                  <a:pt x="2000250" y="285750"/>
                </a:lnTo>
                <a:cubicBezTo>
                  <a:pt x="2011136" y="283029"/>
                  <a:pt x="2022262" y="281134"/>
                  <a:pt x="2032907" y="277586"/>
                </a:cubicBezTo>
                <a:cubicBezTo>
                  <a:pt x="2041071" y="274865"/>
                  <a:pt x="2049125" y="271786"/>
                  <a:pt x="2057400" y="269422"/>
                </a:cubicBezTo>
                <a:cubicBezTo>
                  <a:pt x="2068189" y="266340"/>
                  <a:pt x="2079310" y="264482"/>
                  <a:pt x="2090057" y="261258"/>
                </a:cubicBezTo>
                <a:cubicBezTo>
                  <a:pt x="2106543" y="256312"/>
                  <a:pt x="2139043" y="244929"/>
                  <a:pt x="2139043" y="244929"/>
                </a:cubicBezTo>
                <a:cubicBezTo>
                  <a:pt x="2177900" y="219023"/>
                  <a:pt x="2148265" y="234814"/>
                  <a:pt x="2196193" y="220436"/>
                </a:cubicBezTo>
                <a:cubicBezTo>
                  <a:pt x="2212679" y="215490"/>
                  <a:pt x="2228850" y="209551"/>
                  <a:pt x="2245178" y="204108"/>
                </a:cubicBezTo>
                <a:cubicBezTo>
                  <a:pt x="2253342" y="201386"/>
                  <a:pt x="2261322" y="198030"/>
                  <a:pt x="2269671" y="195943"/>
                </a:cubicBezTo>
                <a:cubicBezTo>
                  <a:pt x="2318388" y="183764"/>
                  <a:pt x="2291260" y="189624"/>
                  <a:pt x="2351314" y="179615"/>
                </a:cubicBezTo>
                <a:cubicBezTo>
                  <a:pt x="2467702" y="140818"/>
                  <a:pt x="2346601" y="179794"/>
                  <a:pt x="2432957" y="155122"/>
                </a:cubicBezTo>
                <a:cubicBezTo>
                  <a:pt x="2441232" y="152758"/>
                  <a:pt x="2449011" y="148646"/>
                  <a:pt x="2457450" y="146958"/>
                </a:cubicBezTo>
                <a:cubicBezTo>
                  <a:pt x="2483322" y="141783"/>
                  <a:pt x="2536621" y="137370"/>
                  <a:pt x="2563585" y="130629"/>
                </a:cubicBezTo>
                <a:cubicBezTo>
                  <a:pt x="2604800" y="120325"/>
                  <a:pt x="2633763" y="101366"/>
                  <a:pt x="2677885" y="97972"/>
                </a:cubicBezTo>
                <a:lnTo>
                  <a:pt x="2784021" y="89808"/>
                </a:lnTo>
                <a:cubicBezTo>
                  <a:pt x="2794907" y="87086"/>
                  <a:pt x="2805889" y="84726"/>
                  <a:pt x="2816678" y="81643"/>
                </a:cubicBezTo>
                <a:cubicBezTo>
                  <a:pt x="2824953" y="79279"/>
                  <a:pt x="2832612" y="74380"/>
                  <a:pt x="2841171" y="73479"/>
                </a:cubicBezTo>
                <a:cubicBezTo>
                  <a:pt x="2884559" y="68912"/>
                  <a:pt x="2928223" y="67424"/>
                  <a:pt x="2971800" y="65315"/>
                </a:cubicBezTo>
                <a:lnTo>
                  <a:pt x="3347357" y="48986"/>
                </a:lnTo>
                <a:cubicBezTo>
                  <a:pt x="3476332" y="27491"/>
                  <a:pt x="3283861" y="57786"/>
                  <a:pt x="3535135" y="32658"/>
                </a:cubicBezTo>
                <a:cubicBezTo>
                  <a:pt x="3543698" y="31802"/>
                  <a:pt x="3551279" y="26580"/>
                  <a:pt x="3559628" y="24493"/>
                </a:cubicBezTo>
                <a:cubicBezTo>
                  <a:pt x="3573090" y="21127"/>
                  <a:pt x="3586904" y="19339"/>
                  <a:pt x="3600450" y="16329"/>
                </a:cubicBezTo>
                <a:cubicBezTo>
                  <a:pt x="3611403" y="13895"/>
                  <a:pt x="3621925" y="9097"/>
                  <a:pt x="3633107" y="8165"/>
                </a:cubicBezTo>
                <a:cubicBezTo>
                  <a:pt x="3687415" y="3639"/>
                  <a:pt x="3796393" y="0"/>
                  <a:pt x="3796393" y="0"/>
                </a:cubicBezTo>
              </a:path>
            </a:pathLst>
          </a:cu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5458395" y="3085834"/>
            <a:ext cx="3722915" cy="2637065"/>
          </a:xfrm>
          <a:custGeom>
            <a:avLst/>
            <a:gdLst>
              <a:gd name="connsiteX0" fmla="*/ 0 w 3722915"/>
              <a:gd name="connsiteY0" fmla="*/ 2637065 h 2637065"/>
              <a:gd name="connsiteX1" fmla="*/ 24493 w 3722915"/>
              <a:gd name="connsiteY1" fmla="*/ 2588079 h 2637065"/>
              <a:gd name="connsiteX2" fmla="*/ 32657 w 3722915"/>
              <a:gd name="connsiteY2" fmla="*/ 2555422 h 2637065"/>
              <a:gd name="connsiteX3" fmla="*/ 40822 w 3722915"/>
              <a:gd name="connsiteY3" fmla="*/ 2179865 h 2637065"/>
              <a:gd name="connsiteX4" fmla="*/ 57150 w 3722915"/>
              <a:gd name="connsiteY4" fmla="*/ 1975757 h 2637065"/>
              <a:gd name="connsiteX5" fmla="*/ 65315 w 3722915"/>
              <a:gd name="connsiteY5" fmla="*/ 1934936 h 2637065"/>
              <a:gd name="connsiteX6" fmla="*/ 73479 w 3722915"/>
              <a:gd name="connsiteY6" fmla="*/ 1885950 h 2637065"/>
              <a:gd name="connsiteX7" fmla="*/ 89807 w 3722915"/>
              <a:gd name="connsiteY7" fmla="*/ 1787979 h 2637065"/>
              <a:gd name="connsiteX8" fmla="*/ 97972 w 3722915"/>
              <a:gd name="connsiteY8" fmla="*/ 1763486 h 2637065"/>
              <a:gd name="connsiteX9" fmla="*/ 114300 w 3722915"/>
              <a:gd name="connsiteY9" fmla="*/ 1632857 h 2637065"/>
              <a:gd name="connsiteX10" fmla="*/ 122465 w 3722915"/>
              <a:gd name="connsiteY10" fmla="*/ 1592036 h 2637065"/>
              <a:gd name="connsiteX11" fmla="*/ 130629 w 3722915"/>
              <a:gd name="connsiteY11" fmla="*/ 1526722 h 2637065"/>
              <a:gd name="connsiteX12" fmla="*/ 138793 w 3722915"/>
              <a:gd name="connsiteY12" fmla="*/ 1485900 h 2637065"/>
              <a:gd name="connsiteX13" fmla="*/ 146957 w 3722915"/>
              <a:gd name="connsiteY13" fmla="*/ 1436915 h 2637065"/>
              <a:gd name="connsiteX14" fmla="*/ 155122 w 3722915"/>
              <a:gd name="connsiteY14" fmla="*/ 1404257 h 2637065"/>
              <a:gd name="connsiteX15" fmla="*/ 171450 w 3722915"/>
              <a:gd name="connsiteY15" fmla="*/ 1355272 h 2637065"/>
              <a:gd name="connsiteX16" fmla="*/ 179615 w 3722915"/>
              <a:gd name="connsiteY16" fmla="*/ 1306286 h 2637065"/>
              <a:gd name="connsiteX17" fmla="*/ 195943 w 3722915"/>
              <a:gd name="connsiteY17" fmla="*/ 1257300 h 2637065"/>
              <a:gd name="connsiteX18" fmla="*/ 204107 w 3722915"/>
              <a:gd name="connsiteY18" fmla="*/ 1232807 h 2637065"/>
              <a:gd name="connsiteX19" fmla="*/ 212272 w 3722915"/>
              <a:gd name="connsiteY19" fmla="*/ 1208315 h 2637065"/>
              <a:gd name="connsiteX20" fmla="*/ 228600 w 3722915"/>
              <a:gd name="connsiteY20" fmla="*/ 1143000 h 2637065"/>
              <a:gd name="connsiteX21" fmla="*/ 236765 w 3722915"/>
              <a:gd name="connsiteY21" fmla="*/ 1118507 h 2637065"/>
              <a:gd name="connsiteX22" fmla="*/ 253093 w 3722915"/>
              <a:gd name="connsiteY22" fmla="*/ 1061357 h 2637065"/>
              <a:gd name="connsiteX23" fmla="*/ 269422 w 3722915"/>
              <a:gd name="connsiteY23" fmla="*/ 1028700 h 2637065"/>
              <a:gd name="connsiteX24" fmla="*/ 293915 w 3722915"/>
              <a:gd name="connsiteY24" fmla="*/ 979715 h 2637065"/>
              <a:gd name="connsiteX25" fmla="*/ 318407 w 3722915"/>
              <a:gd name="connsiteY25" fmla="*/ 930729 h 2637065"/>
              <a:gd name="connsiteX26" fmla="*/ 326572 w 3722915"/>
              <a:gd name="connsiteY26" fmla="*/ 906236 h 2637065"/>
              <a:gd name="connsiteX27" fmla="*/ 383722 w 3722915"/>
              <a:gd name="connsiteY27" fmla="*/ 832757 h 2637065"/>
              <a:gd name="connsiteX28" fmla="*/ 391886 w 3722915"/>
              <a:gd name="connsiteY28" fmla="*/ 808265 h 2637065"/>
              <a:gd name="connsiteX29" fmla="*/ 432707 w 3722915"/>
              <a:gd name="connsiteY29" fmla="*/ 759279 h 2637065"/>
              <a:gd name="connsiteX30" fmla="*/ 449036 w 3722915"/>
              <a:gd name="connsiteY30" fmla="*/ 726622 h 2637065"/>
              <a:gd name="connsiteX31" fmla="*/ 457200 w 3722915"/>
              <a:gd name="connsiteY31" fmla="*/ 702129 h 2637065"/>
              <a:gd name="connsiteX32" fmla="*/ 481693 w 3722915"/>
              <a:gd name="connsiteY32" fmla="*/ 677636 h 2637065"/>
              <a:gd name="connsiteX33" fmla="*/ 538843 w 3722915"/>
              <a:gd name="connsiteY33" fmla="*/ 595993 h 2637065"/>
              <a:gd name="connsiteX34" fmla="*/ 579665 w 3722915"/>
              <a:gd name="connsiteY34" fmla="*/ 547007 h 2637065"/>
              <a:gd name="connsiteX35" fmla="*/ 612322 w 3722915"/>
              <a:gd name="connsiteY35" fmla="*/ 489857 h 2637065"/>
              <a:gd name="connsiteX36" fmla="*/ 653143 w 3722915"/>
              <a:gd name="connsiteY36" fmla="*/ 440872 h 2637065"/>
              <a:gd name="connsiteX37" fmla="*/ 702129 w 3722915"/>
              <a:gd name="connsiteY37" fmla="*/ 408215 h 2637065"/>
              <a:gd name="connsiteX38" fmla="*/ 726622 w 3722915"/>
              <a:gd name="connsiteY38" fmla="*/ 383722 h 2637065"/>
              <a:gd name="connsiteX39" fmla="*/ 751115 w 3722915"/>
              <a:gd name="connsiteY39" fmla="*/ 375557 h 2637065"/>
              <a:gd name="connsiteX40" fmla="*/ 808265 w 3722915"/>
              <a:gd name="connsiteY40" fmla="*/ 351065 h 2637065"/>
              <a:gd name="connsiteX41" fmla="*/ 857250 w 3722915"/>
              <a:gd name="connsiteY41" fmla="*/ 318407 h 2637065"/>
              <a:gd name="connsiteX42" fmla="*/ 906236 w 3722915"/>
              <a:gd name="connsiteY42" fmla="*/ 302079 h 2637065"/>
              <a:gd name="connsiteX43" fmla="*/ 955222 w 3722915"/>
              <a:gd name="connsiteY43" fmla="*/ 269422 h 2637065"/>
              <a:gd name="connsiteX44" fmla="*/ 979715 w 3722915"/>
              <a:gd name="connsiteY44" fmla="*/ 253093 h 2637065"/>
              <a:gd name="connsiteX45" fmla="*/ 1036865 w 3722915"/>
              <a:gd name="connsiteY45" fmla="*/ 220436 h 2637065"/>
              <a:gd name="connsiteX46" fmla="*/ 1085850 w 3722915"/>
              <a:gd name="connsiteY46" fmla="*/ 187779 h 2637065"/>
              <a:gd name="connsiteX47" fmla="*/ 1167493 w 3722915"/>
              <a:gd name="connsiteY47" fmla="*/ 163286 h 2637065"/>
              <a:gd name="connsiteX48" fmla="*/ 1232807 w 3722915"/>
              <a:gd name="connsiteY48" fmla="*/ 155122 h 2637065"/>
              <a:gd name="connsiteX49" fmla="*/ 1281793 w 3722915"/>
              <a:gd name="connsiteY49" fmla="*/ 146957 h 2637065"/>
              <a:gd name="connsiteX50" fmla="*/ 1510393 w 3722915"/>
              <a:gd name="connsiteY50" fmla="*/ 138793 h 2637065"/>
              <a:gd name="connsiteX51" fmla="*/ 1600200 w 3722915"/>
              <a:gd name="connsiteY51" fmla="*/ 122465 h 2637065"/>
              <a:gd name="connsiteX52" fmla="*/ 1738993 w 3722915"/>
              <a:gd name="connsiteY52" fmla="*/ 97972 h 2637065"/>
              <a:gd name="connsiteX53" fmla="*/ 1926772 w 3722915"/>
              <a:gd name="connsiteY53" fmla="*/ 73479 h 2637065"/>
              <a:gd name="connsiteX54" fmla="*/ 2008415 w 3722915"/>
              <a:gd name="connsiteY54" fmla="*/ 57150 h 2637065"/>
              <a:gd name="connsiteX55" fmla="*/ 2220686 w 3722915"/>
              <a:gd name="connsiteY55" fmla="*/ 48986 h 2637065"/>
              <a:gd name="connsiteX56" fmla="*/ 2359479 w 3722915"/>
              <a:gd name="connsiteY56" fmla="*/ 32657 h 2637065"/>
              <a:gd name="connsiteX57" fmla="*/ 2669722 w 3722915"/>
              <a:gd name="connsiteY57" fmla="*/ 24493 h 2637065"/>
              <a:gd name="connsiteX58" fmla="*/ 2710543 w 3722915"/>
              <a:gd name="connsiteY58" fmla="*/ 16329 h 2637065"/>
              <a:gd name="connsiteX59" fmla="*/ 2743200 w 3722915"/>
              <a:gd name="connsiteY59" fmla="*/ 8165 h 2637065"/>
              <a:gd name="connsiteX60" fmla="*/ 3257550 w 3722915"/>
              <a:gd name="connsiteY60" fmla="*/ 0 h 2637065"/>
              <a:gd name="connsiteX61" fmla="*/ 3722915 w 3722915"/>
              <a:gd name="connsiteY61" fmla="*/ 0 h 2637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722915" h="2637065">
                <a:moveTo>
                  <a:pt x="0" y="2637065"/>
                </a:moveTo>
                <a:cubicBezTo>
                  <a:pt x="8164" y="2620736"/>
                  <a:pt x="17713" y="2605029"/>
                  <a:pt x="24493" y="2588079"/>
                </a:cubicBezTo>
                <a:cubicBezTo>
                  <a:pt x="28660" y="2577661"/>
                  <a:pt x="32209" y="2566634"/>
                  <a:pt x="32657" y="2555422"/>
                </a:cubicBezTo>
                <a:cubicBezTo>
                  <a:pt x="37662" y="2430307"/>
                  <a:pt x="36849" y="2305017"/>
                  <a:pt x="40822" y="2179865"/>
                </a:cubicBezTo>
                <a:cubicBezTo>
                  <a:pt x="43029" y="2110358"/>
                  <a:pt x="46668" y="2043886"/>
                  <a:pt x="57150" y="1975757"/>
                </a:cubicBezTo>
                <a:cubicBezTo>
                  <a:pt x="59260" y="1962042"/>
                  <a:pt x="62833" y="1948589"/>
                  <a:pt x="65315" y="1934936"/>
                </a:cubicBezTo>
                <a:cubicBezTo>
                  <a:pt x="68276" y="1918649"/>
                  <a:pt x="70962" y="1902311"/>
                  <a:pt x="73479" y="1885950"/>
                </a:cubicBezTo>
                <a:cubicBezTo>
                  <a:pt x="79008" y="1850012"/>
                  <a:pt x="81185" y="1822468"/>
                  <a:pt x="89807" y="1787979"/>
                </a:cubicBezTo>
                <a:cubicBezTo>
                  <a:pt x="91894" y="1779630"/>
                  <a:pt x="95250" y="1771650"/>
                  <a:pt x="97972" y="1763486"/>
                </a:cubicBezTo>
                <a:cubicBezTo>
                  <a:pt x="103287" y="1715648"/>
                  <a:pt x="106535" y="1679446"/>
                  <a:pt x="114300" y="1632857"/>
                </a:cubicBezTo>
                <a:cubicBezTo>
                  <a:pt x="116581" y="1619169"/>
                  <a:pt x="120355" y="1605751"/>
                  <a:pt x="122465" y="1592036"/>
                </a:cubicBezTo>
                <a:cubicBezTo>
                  <a:pt x="125801" y="1570350"/>
                  <a:pt x="127293" y="1548408"/>
                  <a:pt x="130629" y="1526722"/>
                </a:cubicBezTo>
                <a:cubicBezTo>
                  <a:pt x="132739" y="1513007"/>
                  <a:pt x="136311" y="1499553"/>
                  <a:pt x="138793" y="1485900"/>
                </a:cubicBezTo>
                <a:cubicBezTo>
                  <a:pt x="141754" y="1469613"/>
                  <a:pt x="143711" y="1453147"/>
                  <a:pt x="146957" y="1436915"/>
                </a:cubicBezTo>
                <a:cubicBezTo>
                  <a:pt x="149158" y="1425912"/>
                  <a:pt x="151898" y="1415005"/>
                  <a:pt x="155122" y="1404257"/>
                </a:cubicBezTo>
                <a:cubicBezTo>
                  <a:pt x="160068" y="1387771"/>
                  <a:pt x="168620" y="1372249"/>
                  <a:pt x="171450" y="1355272"/>
                </a:cubicBezTo>
                <a:cubicBezTo>
                  <a:pt x="174172" y="1338943"/>
                  <a:pt x="175600" y="1322346"/>
                  <a:pt x="179615" y="1306286"/>
                </a:cubicBezTo>
                <a:cubicBezTo>
                  <a:pt x="183789" y="1289588"/>
                  <a:pt x="190500" y="1273629"/>
                  <a:pt x="195943" y="1257300"/>
                </a:cubicBezTo>
                <a:lnTo>
                  <a:pt x="204107" y="1232807"/>
                </a:lnTo>
                <a:cubicBezTo>
                  <a:pt x="206828" y="1224643"/>
                  <a:pt x="210185" y="1216664"/>
                  <a:pt x="212272" y="1208315"/>
                </a:cubicBezTo>
                <a:cubicBezTo>
                  <a:pt x="217715" y="1186543"/>
                  <a:pt x="221503" y="1164290"/>
                  <a:pt x="228600" y="1143000"/>
                </a:cubicBezTo>
                <a:cubicBezTo>
                  <a:pt x="231322" y="1134836"/>
                  <a:pt x="234401" y="1126782"/>
                  <a:pt x="236765" y="1118507"/>
                </a:cubicBezTo>
                <a:cubicBezTo>
                  <a:pt x="242683" y="1097794"/>
                  <a:pt x="244704" y="1080931"/>
                  <a:pt x="253093" y="1061357"/>
                </a:cubicBezTo>
                <a:cubicBezTo>
                  <a:pt x="257887" y="1050170"/>
                  <a:pt x="264628" y="1039887"/>
                  <a:pt x="269422" y="1028700"/>
                </a:cubicBezTo>
                <a:cubicBezTo>
                  <a:pt x="289703" y="981378"/>
                  <a:pt x="262534" y="1026783"/>
                  <a:pt x="293915" y="979715"/>
                </a:cubicBezTo>
                <a:cubicBezTo>
                  <a:pt x="314433" y="918158"/>
                  <a:pt x="286757" y="994029"/>
                  <a:pt x="318407" y="930729"/>
                </a:cubicBezTo>
                <a:cubicBezTo>
                  <a:pt x="322256" y="923032"/>
                  <a:pt x="322393" y="913759"/>
                  <a:pt x="326572" y="906236"/>
                </a:cubicBezTo>
                <a:cubicBezTo>
                  <a:pt x="350987" y="862290"/>
                  <a:pt x="353970" y="862509"/>
                  <a:pt x="383722" y="832757"/>
                </a:cubicBezTo>
                <a:cubicBezTo>
                  <a:pt x="386443" y="824593"/>
                  <a:pt x="387112" y="815425"/>
                  <a:pt x="391886" y="808265"/>
                </a:cubicBezTo>
                <a:cubicBezTo>
                  <a:pt x="459431" y="706949"/>
                  <a:pt x="379284" y="852769"/>
                  <a:pt x="432707" y="759279"/>
                </a:cubicBezTo>
                <a:cubicBezTo>
                  <a:pt x="438745" y="748712"/>
                  <a:pt x="444242" y="737809"/>
                  <a:pt x="449036" y="726622"/>
                </a:cubicBezTo>
                <a:cubicBezTo>
                  <a:pt x="452426" y="718712"/>
                  <a:pt x="452426" y="709290"/>
                  <a:pt x="457200" y="702129"/>
                </a:cubicBezTo>
                <a:cubicBezTo>
                  <a:pt x="463605" y="692522"/>
                  <a:pt x="474604" y="686750"/>
                  <a:pt x="481693" y="677636"/>
                </a:cubicBezTo>
                <a:cubicBezTo>
                  <a:pt x="521043" y="627042"/>
                  <a:pt x="503168" y="637614"/>
                  <a:pt x="538843" y="595993"/>
                </a:cubicBezTo>
                <a:cubicBezTo>
                  <a:pt x="585991" y="540988"/>
                  <a:pt x="543575" y="601141"/>
                  <a:pt x="579665" y="547007"/>
                </a:cubicBezTo>
                <a:cubicBezTo>
                  <a:pt x="592913" y="507262"/>
                  <a:pt x="581430" y="533106"/>
                  <a:pt x="612322" y="489857"/>
                </a:cubicBezTo>
                <a:cubicBezTo>
                  <a:pt x="629168" y="466272"/>
                  <a:pt x="628639" y="459931"/>
                  <a:pt x="653143" y="440872"/>
                </a:cubicBezTo>
                <a:cubicBezTo>
                  <a:pt x="668634" y="428824"/>
                  <a:pt x="688252" y="422092"/>
                  <a:pt x="702129" y="408215"/>
                </a:cubicBezTo>
                <a:cubicBezTo>
                  <a:pt x="710293" y="400051"/>
                  <a:pt x="717015" y="390127"/>
                  <a:pt x="726622" y="383722"/>
                </a:cubicBezTo>
                <a:cubicBezTo>
                  <a:pt x="733783" y="378948"/>
                  <a:pt x="743418" y="379406"/>
                  <a:pt x="751115" y="375557"/>
                </a:cubicBezTo>
                <a:cubicBezTo>
                  <a:pt x="807492" y="347368"/>
                  <a:pt x="740301" y="368055"/>
                  <a:pt x="808265" y="351065"/>
                </a:cubicBezTo>
                <a:cubicBezTo>
                  <a:pt x="824593" y="340179"/>
                  <a:pt x="838633" y="324613"/>
                  <a:pt x="857250" y="318407"/>
                </a:cubicBezTo>
                <a:lnTo>
                  <a:pt x="906236" y="302079"/>
                </a:lnTo>
                <a:lnTo>
                  <a:pt x="955222" y="269422"/>
                </a:lnTo>
                <a:cubicBezTo>
                  <a:pt x="963386" y="263979"/>
                  <a:pt x="971865" y="258980"/>
                  <a:pt x="979715" y="253093"/>
                </a:cubicBezTo>
                <a:cubicBezTo>
                  <a:pt x="1019257" y="223436"/>
                  <a:pt x="999463" y="232903"/>
                  <a:pt x="1036865" y="220436"/>
                </a:cubicBezTo>
                <a:cubicBezTo>
                  <a:pt x="1053193" y="209550"/>
                  <a:pt x="1067233" y="193985"/>
                  <a:pt x="1085850" y="187779"/>
                </a:cubicBezTo>
                <a:cubicBezTo>
                  <a:pt x="1107631" y="180519"/>
                  <a:pt x="1142813" y="167399"/>
                  <a:pt x="1167493" y="163286"/>
                </a:cubicBezTo>
                <a:cubicBezTo>
                  <a:pt x="1189135" y="159679"/>
                  <a:pt x="1211087" y="158225"/>
                  <a:pt x="1232807" y="155122"/>
                </a:cubicBezTo>
                <a:cubicBezTo>
                  <a:pt x="1249195" y="152781"/>
                  <a:pt x="1265268" y="147929"/>
                  <a:pt x="1281793" y="146957"/>
                </a:cubicBezTo>
                <a:cubicBezTo>
                  <a:pt x="1357910" y="142479"/>
                  <a:pt x="1434193" y="141514"/>
                  <a:pt x="1510393" y="138793"/>
                </a:cubicBezTo>
                <a:cubicBezTo>
                  <a:pt x="1611290" y="118615"/>
                  <a:pt x="1485228" y="143370"/>
                  <a:pt x="1600200" y="122465"/>
                </a:cubicBezTo>
                <a:cubicBezTo>
                  <a:pt x="1679114" y="108117"/>
                  <a:pt x="1613907" y="115842"/>
                  <a:pt x="1738993" y="97972"/>
                </a:cubicBezTo>
                <a:cubicBezTo>
                  <a:pt x="1877689" y="78158"/>
                  <a:pt x="1815042" y="85893"/>
                  <a:pt x="1926772" y="73479"/>
                </a:cubicBezTo>
                <a:cubicBezTo>
                  <a:pt x="1952871" y="66955"/>
                  <a:pt x="1981730" y="58818"/>
                  <a:pt x="2008415" y="57150"/>
                </a:cubicBezTo>
                <a:cubicBezTo>
                  <a:pt x="2079086" y="52733"/>
                  <a:pt x="2149929" y="51707"/>
                  <a:pt x="2220686" y="48986"/>
                </a:cubicBezTo>
                <a:cubicBezTo>
                  <a:pt x="2281129" y="33876"/>
                  <a:pt x="2263147" y="36435"/>
                  <a:pt x="2359479" y="32657"/>
                </a:cubicBezTo>
                <a:cubicBezTo>
                  <a:pt x="2462850" y="28603"/>
                  <a:pt x="2566308" y="27214"/>
                  <a:pt x="2669722" y="24493"/>
                </a:cubicBezTo>
                <a:cubicBezTo>
                  <a:pt x="2683329" y="21772"/>
                  <a:pt x="2696997" y="19339"/>
                  <a:pt x="2710543" y="16329"/>
                </a:cubicBezTo>
                <a:cubicBezTo>
                  <a:pt x="2721496" y="13895"/>
                  <a:pt x="2731984" y="8500"/>
                  <a:pt x="2743200" y="8165"/>
                </a:cubicBezTo>
                <a:cubicBezTo>
                  <a:pt x="2914595" y="3049"/>
                  <a:pt x="3086084" y="1429"/>
                  <a:pt x="3257550" y="0"/>
                </a:cubicBezTo>
                <a:lnTo>
                  <a:pt x="3722915" y="0"/>
                </a:lnTo>
              </a:path>
            </a:pathLst>
          </a:cu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5440261" y="3005778"/>
            <a:ext cx="3743068" cy="2740570"/>
          </a:xfrm>
          <a:custGeom>
            <a:avLst/>
            <a:gdLst>
              <a:gd name="connsiteX0" fmla="*/ 0 w 3726426"/>
              <a:gd name="connsiteY0" fmla="*/ 2618846 h 2618846"/>
              <a:gd name="connsiteX1" fmla="*/ 19665 w 3726426"/>
              <a:gd name="connsiteY1" fmla="*/ 1645452 h 2618846"/>
              <a:gd name="connsiteX2" fmla="*/ 39329 w 3726426"/>
              <a:gd name="connsiteY2" fmla="*/ 1576626 h 2618846"/>
              <a:gd name="connsiteX3" fmla="*/ 68826 w 3726426"/>
              <a:gd name="connsiteY3" fmla="*/ 1458639 h 2618846"/>
              <a:gd name="connsiteX4" fmla="*/ 78658 w 3726426"/>
              <a:gd name="connsiteY4" fmla="*/ 1409478 h 2618846"/>
              <a:gd name="connsiteX5" fmla="*/ 88490 w 3726426"/>
              <a:gd name="connsiteY5" fmla="*/ 1379981 h 2618846"/>
              <a:gd name="connsiteX6" fmla="*/ 108155 w 3726426"/>
              <a:gd name="connsiteY6" fmla="*/ 1281658 h 2618846"/>
              <a:gd name="connsiteX7" fmla="*/ 127819 w 3726426"/>
              <a:gd name="connsiteY7" fmla="*/ 1203000 h 2618846"/>
              <a:gd name="connsiteX8" fmla="*/ 147484 w 3726426"/>
              <a:gd name="connsiteY8" fmla="*/ 1026020 h 2618846"/>
              <a:gd name="connsiteX9" fmla="*/ 186813 w 3726426"/>
              <a:gd name="connsiteY9" fmla="*/ 888368 h 2618846"/>
              <a:gd name="connsiteX10" fmla="*/ 206477 w 3726426"/>
              <a:gd name="connsiteY10" fmla="*/ 858871 h 2618846"/>
              <a:gd name="connsiteX11" fmla="*/ 216310 w 3726426"/>
              <a:gd name="connsiteY11" fmla="*/ 799878 h 2618846"/>
              <a:gd name="connsiteX12" fmla="*/ 255639 w 3726426"/>
              <a:gd name="connsiteY12" fmla="*/ 721220 h 2618846"/>
              <a:gd name="connsiteX13" fmla="*/ 275303 w 3726426"/>
              <a:gd name="connsiteY13" fmla="*/ 672058 h 2618846"/>
              <a:gd name="connsiteX14" fmla="*/ 314632 w 3726426"/>
              <a:gd name="connsiteY14" fmla="*/ 563904 h 2618846"/>
              <a:gd name="connsiteX15" fmla="*/ 334297 w 3726426"/>
              <a:gd name="connsiteY15" fmla="*/ 504910 h 2618846"/>
              <a:gd name="connsiteX16" fmla="*/ 344129 w 3726426"/>
              <a:gd name="connsiteY16" fmla="*/ 475413 h 2618846"/>
              <a:gd name="connsiteX17" fmla="*/ 383458 w 3726426"/>
              <a:gd name="connsiteY17" fmla="*/ 406588 h 2618846"/>
              <a:gd name="connsiteX18" fmla="*/ 403123 w 3726426"/>
              <a:gd name="connsiteY18" fmla="*/ 377091 h 2618846"/>
              <a:gd name="connsiteX19" fmla="*/ 422787 w 3726426"/>
              <a:gd name="connsiteY19" fmla="*/ 327929 h 2618846"/>
              <a:gd name="connsiteX20" fmla="*/ 452284 w 3726426"/>
              <a:gd name="connsiteY20" fmla="*/ 298433 h 2618846"/>
              <a:gd name="connsiteX21" fmla="*/ 471948 w 3726426"/>
              <a:gd name="connsiteY21" fmla="*/ 268936 h 2618846"/>
              <a:gd name="connsiteX22" fmla="*/ 540774 w 3726426"/>
              <a:gd name="connsiteY22" fmla="*/ 209942 h 2618846"/>
              <a:gd name="connsiteX23" fmla="*/ 648929 w 3726426"/>
              <a:gd name="connsiteY23" fmla="*/ 190278 h 2618846"/>
              <a:gd name="connsiteX24" fmla="*/ 786581 w 3726426"/>
              <a:gd name="connsiteY24" fmla="*/ 160781 h 2618846"/>
              <a:gd name="connsiteX25" fmla="*/ 825910 w 3726426"/>
              <a:gd name="connsiteY25" fmla="*/ 150949 h 2618846"/>
              <a:gd name="connsiteX26" fmla="*/ 934065 w 3726426"/>
              <a:gd name="connsiteY26" fmla="*/ 131284 h 2618846"/>
              <a:gd name="connsiteX27" fmla="*/ 1032387 w 3726426"/>
              <a:gd name="connsiteY27" fmla="*/ 101788 h 2618846"/>
              <a:gd name="connsiteX28" fmla="*/ 1278194 w 3726426"/>
              <a:gd name="connsiteY28" fmla="*/ 82123 h 2618846"/>
              <a:gd name="connsiteX29" fmla="*/ 1573161 w 3726426"/>
              <a:gd name="connsiteY29" fmla="*/ 62458 h 2618846"/>
              <a:gd name="connsiteX30" fmla="*/ 2448232 w 3726426"/>
              <a:gd name="connsiteY30" fmla="*/ 42794 h 2618846"/>
              <a:gd name="connsiteX31" fmla="*/ 3726426 w 3726426"/>
              <a:gd name="connsiteY31" fmla="*/ 32962 h 2618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726426" h="2618846">
                <a:moveTo>
                  <a:pt x="0" y="2618846"/>
                </a:moveTo>
                <a:cubicBezTo>
                  <a:pt x="41842" y="2200415"/>
                  <a:pt x="-16971" y="2817796"/>
                  <a:pt x="19665" y="1645452"/>
                </a:cubicBezTo>
                <a:cubicBezTo>
                  <a:pt x="20410" y="1621604"/>
                  <a:pt x="34330" y="1599956"/>
                  <a:pt x="39329" y="1576626"/>
                </a:cubicBezTo>
                <a:cubicBezTo>
                  <a:pt x="64932" y="1457141"/>
                  <a:pt x="30444" y="1554592"/>
                  <a:pt x="68826" y="1458639"/>
                </a:cubicBezTo>
                <a:cubicBezTo>
                  <a:pt x="72103" y="1442252"/>
                  <a:pt x="74605" y="1425691"/>
                  <a:pt x="78658" y="1409478"/>
                </a:cubicBezTo>
                <a:cubicBezTo>
                  <a:pt x="81172" y="1399423"/>
                  <a:pt x="86160" y="1390080"/>
                  <a:pt x="88490" y="1379981"/>
                </a:cubicBezTo>
                <a:cubicBezTo>
                  <a:pt x="96006" y="1347414"/>
                  <a:pt x="97586" y="1313366"/>
                  <a:pt x="108155" y="1281658"/>
                </a:cubicBezTo>
                <a:cubicBezTo>
                  <a:pt x="123272" y="1236308"/>
                  <a:pt x="115955" y="1262325"/>
                  <a:pt x="127819" y="1203000"/>
                </a:cubicBezTo>
                <a:cubicBezTo>
                  <a:pt x="142376" y="999216"/>
                  <a:pt x="125391" y="1125444"/>
                  <a:pt x="147484" y="1026020"/>
                </a:cubicBezTo>
                <a:cubicBezTo>
                  <a:pt x="156722" y="984448"/>
                  <a:pt x="164481" y="921868"/>
                  <a:pt x="186813" y="888368"/>
                </a:cubicBezTo>
                <a:lnTo>
                  <a:pt x="206477" y="858871"/>
                </a:lnTo>
                <a:cubicBezTo>
                  <a:pt x="209755" y="839207"/>
                  <a:pt x="211065" y="819111"/>
                  <a:pt x="216310" y="799878"/>
                </a:cubicBezTo>
                <a:cubicBezTo>
                  <a:pt x="236726" y="725019"/>
                  <a:pt x="228619" y="775262"/>
                  <a:pt x="255639" y="721220"/>
                </a:cubicBezTo>
                <a:cubicBezTo>
                  <a:pt x="263532" y="705434"/>
                  <a:pt x="268748" y="688445"/>
                  <a:pt x="275303" y="672058"/>
                </a:cubicBezTo>
                <a:cubicBezTo>
                  <a:pt x="295638" y="529724"/>
                  <a:pt x="265444" y="662281"/>
                  <a:pt x="314632" y="563904"/>
                </a:cubicBezTo>
                <a:cubicBezTo>
                  <a:pt x="323902" y="545364"/>
                  <a:pt x="327742" y="524575"/>
                  <a:pt x="334297" y="504910"/>
                </a:cubicBezTo>
                <a:cubicBezTo>
                  <a:pt x="337574" y="495078"/>
                  <a:pt x="338380" y="484036"/>
                  <a:pt x="344129" y="475413"/>
                </a:cubicBezTo>
                <a:cubicBezTo>
                  <a:pt x="392035" y="403557"/>
                  <a:pt x="333565" y="493901"/>
                  <a:pt x="383458" y="406588"/>
                </a:cubicBezTo>
                <a:cubicBezTo>
                  <a:pt x="389321" y="396328"/>
                  <a:pt x="397838" y="387661"/>
                  <a:pt x="403123" y="377091"/>
                </a:cubicBezTo>
                <a:cubicBezTo>
                  <a:pt x="411016" y="361305"/>
                  <a:pt x="413433" y="342896"/>
                  <a:pt x="422787" y="327929"/>
                </a:cubicBezTo>
                <a:cubicBezTo>
                  <a:pt x="430156" y="316138"/>
                  <a:pt x="443382" y="309115"/>
                  <a:pt x="452284" y="298433"/>
                </a:cubicBezTo>
                <a:cubicBezTo>
                  <a:pt x="459849" y="289355"/>
                  <a:pt x="464383" y="278014"/>
                  <a:pt x="471948" y="268936"/>
                </a:cubicBezTo>
                <a:cubicBezTo>
                  <a:pt x="486004" y="252069"/>
                  <a:pt x="522175" y="219242"/>
                  <a:pt x="540774" y="209942"/>
                </a:cubicBezTo>
                <a:cubicBezTo>
                  <a:pt x="559317" y="200670"/>
                  <a:pt x="640932" y="191420"/>
                  <a:pt x="648929" y="190278"/>
                </a:cubicBezTo>
                <a:cubicBezTo>
                  <a:pt x="711660" y="148457"/>
                  <a:pt x="657119" y="178042"/>
                  <a:pt x="786581" y="160781"/>
                </a:cubicBezTo>
                <a:cubicBezTo>
                  <a:pt x="799976" y="158995"/>
                  <a:pt x="812659" y="153599"/>
                  <a:pt x="825910" y="150949"/>
                </a:cubicBezTo>
                <a:cubicBezTo>
                  <a:pt x="844593" y="147212"/>
                  <a:pt x="912965" y="137614"/>
                  <a:pt x="934065" y="131284"/>
                </a:cubicBezTo>
                <a:cubicBezTo>
                  <a:pt x="1005616" y="109819"/>
                  <a:pt x="959411" y="110910"/>
                  <a:pt x="1032387" y="101788"/>
                </a:cubicBezTo>
                <a:cubicBezTo>
                  <a:pt x="1088395" y="94787"/>
                  <a:pt x="1228913" y="85643"/>
                  <a:pt x="1278194" y="82123"/>
                </a:cubicBezTo>
                <a:cubicBezTo>
                  <a:pt x="1410438" y="55675"/>
                  <a:pt x="1297535" y="75583"/>
                  <a:pt x="1573161" y="62458"/>
                </a:cubicBezTo>
                <a:cubicBezTo>
                  <a:pt x="2109640" y="36911"/>
                  <a:pt x="1118996" y="61255"/>
                  <a:pt x="2448232" y="42794"/>
                </a:cubicBezTo>
                <a:cubicBezTo>
                  <a:pt x="2899116" y="-47379"/>
                  <a:pt x="2480682" y="32962"/>
                  <a:pt x="3726426" y="32962"/>
                </a:cubicBezTo>
              </a:path>
            </a:pathLst>
          </a:custGeom>
          <a:noFill/>
          <a:ln>
            <a:solidFill>
              <a:srgbClr val="192B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651315" y="2840696"/>
            <a:ext cx="7825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100%</a:t>
            </a:r>
          </a:p>
        </p:txBody>
      </p:sp>
    </p:spTree>
    <p:extLst>
      <p:ext uri="{BB962C8B-B14F-4D97-AF65-F5344CB8AC3E}">
        <p14:creationId xmlns:p14="http://schemas.microsoft.com/office/powerpoint/2010/main" val="1458253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614" y="3179240"/>
            <a:ext cx="3492580" cy="2641526"/>
          </a:xfrm>
          <a:prstGeom prst="rect">
            <a:avLst/>
          </a:prstGeom>
        </p:spPr>
      </p:pic>
      <p:sp>
        <p:nvSpPr>
          <p:cNvPr id="49" name="Rectangle 48"/>
          <p:cNvSpPr/>
          <p:nvPr/>
        </p:nvSpPr>
        <p:spPr>
          <a:xfrm>
            <a:off x="8494857" y="3420297"/>
            <a:ext cx="2895816" cy="21089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area under the curve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486" y="1603489"/>
            <a:ext cx="10515600" cy="4351338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b="1" dirty="0" smtClean="0">
                <a:solidFill>
                  <a:srgbClr val="3333CC"/>
                </a:solidFill>
              </a:rPr>
              <a:t>A</a:t>
            </a:r>
            <a:r>
              <a:rPr lang="en-US" dirty="0" smtClean="0"/>
              <a:t>rea </a:t>
            </a:r>
            <a:r>
              <a:rPr lang="en-US" b="1" dirty="0" smtClean="0">
                <a:solidFill>
                  <a:srgbClr val="3333CC"/>
                </a:solidFill>
              </a:rPr>
              <a:t>U</a:t>
            </a:r>
            <a:r>
              <a:rPr lang="en-US" dirty="0" smtClean="0"/>
              <a:t>nder the ROC </a:t>
            </a:r>
            <a:r>
              <a:rPr lang="en-US" b="1" dirty="0">
                <a:solidFill>
                  <a:srgbClr val="3333CC"/>
                </a:solidFill>
              </a:rPr>
              <a:t>C</a:t>
            </a:r>
            <a:r>
              <a:rPr lang="en-US" dirty="0" smtClean="0"/>
              <a:t>urve (</a:t>
            </a:r>
            <a:r>
              <a:rPr lang="en-US" dirty="0" smtClean="0">
                <a:solidFill>
                  <a:srgbClr val="3333CC"/>
                </a:solidFill>
              </a:rPr>
              <a:t>AUC</a:t>
            </a:r>
            <a:r>
              <a:rPr lang="en-US" dirty="0" smtClean="0"/>
              <a:t>) is a useful measure of the performance of a classifier, in the range [0.5,1]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8432199" y="2855538"/>
            <a:ext cx="0" cy="25873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8432199" y="5548970"/>
            <a:ext cx="3410572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504128" y="2920683"/>
            <a:ext cx="1814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True positive rate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66035" y="5631899"/>
            <a:ext cx="1455941" cy="2985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False positive rate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98490" y="5419697"/>
            <a:ext cx="234312" cy="2985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99917" y="5587514"/>
            <a:ext cx="234312" cy="2985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11417073" y="3385701"/>
            <a:ext cx="0" cy="216327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8432199" y="3359238"/>
            <a:ext cx="2984874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8457710" y="3405499"/>
            <a:ext cx="0" cy="2138421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8455584" y="3385701"/>
            <a:ext cx="2921882" cy="197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187601" y="3130277"/>
            <a:ext cx="234312" cy="2985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182047" y="4119369"/>
            <a:ext cx="917239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Perfect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AUC=1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543826" y="2920684"/>
            <a:ext cx="3655170" cy="3009794"/>
            <a:chOff x="5834451" y="2280825"/>
            <a:chExt cx="4681149" cy="3723015"/>
          </a:xfrm>
        </p:grpSpPr>
        <p:cxnSp>
          <p:nvCxnSpPr>
            <p:cNvPr id="24" name="Straight Arrow Connector 23"/>
            <p:cNvCxnSpPr/>
            <p:nvPr/>
          </p:nvCxnSpPr>
          <p:spPr>
            <a:xfrm flipV="1">
              <a:off x="6147706" y="2331527"/>
              <a:ext cx="0" cy="320040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>
              <a:off x="6147706" y="5531928"/>
              <a:ext cx="4367894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6239826" y="2280825"/>
              <a:ext cx="18051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True positive rate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703316" y="5634508"/>
              <a:ext cx="18646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False positive rate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848396" y="550330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820371" y="557960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cxnSp>
          <p:nvCxnSpPr>
            <p:cNvPr id="30" name="Straight Connector 29"/>
            <p:cNvCxnSpPr/>
            <p:nvPr/>
          </p:nvCxnSpPr>
          <p:spPr>
            <a:xfrm>
              <a:off x="9970412" y="2856036"/>
              <a:ext cx="0" cy="2675892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H="1">
              <a:off x="6147706" y="2823302"/>
              <a:ext cx="3822706" cy="0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V="1">
              <a:off x="6145902" y="2816679"/>
              <a:ext cx="3798197" cy="2693167"/>
            </a:xfrm>
            <a:prstGeom prst="line">
              <a:avLst/>
            </a:prstGeom>
            <a:ln w="28575">
              <a:solidFill>
                <a:schemeClr val="accent1">
                  <a:lumMod val="60000"/>
                  <a:lumOff val="4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6512722" y="3118790"/>
              <a:ext cx="1396420" cy="7994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Random</a:t>
              </a:r>
            </a:p>
            <a:p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AUC=0.5</a:t>
              </a:r>
            </a:p>
          </p:txBody>
        </p:sp>
        <p:cxnSp>
          <p:nvCxnSpPr>
            <p:cNvPr id="38" name="Straight Arrow Connector 37"/>
            <p:cNvCxnSpPr/>
            <p:nvPr/>
          </p:nvCxnSpPr>
          <p:spPr>
            <a:xfrm>
              <a:off x="7759874" y="3497081"/>
              <a:ext cx="634240" cy="211045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5834451" y="2671370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sp>
        <p:nvSpPr>
          <p:cNvPr id="42" name="Rectangle 41"/>
          <p:cNvSpPr/>
          <p:nvPr/>
        </p:nvSpPr>
        <p:spPr>
          <a:xfrm>
            <a:off x="4389730" y="3968422"/>
            <a:ext cx="272077" cy="929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Isosceles Triangle 49"/>
          <p:cNvSpPr/>
          <p:nvPr/>
        </p:nvSpPr>
        <p:spPr>
          <a:xfrm rot="16200000">
            <a:off x="1247394" y="3020315"/>
            <a:ext cx="2118329" cy="2883987"/>
          </a:xfrm>
          <a:prstGeom prst="triangle">
            <a:avLst>
              <a:gd name="adj" fmla="val 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8697767" y="3534992"/>
            <a:ext cx="1457880" cy="564644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4808319" y="3334663"/>
            <a:ext cx="10903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Good</a:t>
            </a:r>
          </a:p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AUC=0.79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143500" y="3138441"/>
            <a:ext cx="2204357" cy="1597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4008449" y="2867080"/>
            <a:ext cx="1814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True positive rate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336326" y="5676899"/>
            <a:ext cx="191702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False positive rate</a:t>
            </a:r>
          </a:p>
        </p:txBody>
      </p:sp>
    </p:spTree>
    <p:extLst>
      <p:ext uri="{BB962C8B-B14F-4D97-AF65-F5344CB8AC3E}">
        <p14:creationId xmlns:p14="http://schemas.microsoft.com/office/powerpoint/2010/main" val="100508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Precision-recall</a:t>
            </a:r>
          </a:p>
          <a:p>
            <a:r>
              <a:rPr lang="en-US" dirty="0" smtClean="0"/>
              <a:t>F1 scores</a:t>
            </a:r>
          </a:p>
          <a:p>
            <a:r>
              <a:rPr lang="en-US" dirty="0" smtClean="0"/>
              <a:t>Matthews correlation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573099"/>
      </p:ext>
    </p:extLst>
  </p:cSld>
  <p:clrMapOvr>
    <a:masterClrMapping/>
  </p:clrMapOvr>
</p:sld>
</file>

<file path=ppt/theme/theme1.xml><?xml version="1.0" encoding="utf-8"?>
<a:theme xmlns:a="http://schemas.openxmlformats.org/drawingml/2006/main" name="LecturesEnglish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000" dirty="0" smtClean="0">
            <a:latin typeface="Times New Roman" panose="02020603050405020304" pitchFamily="18" charset="0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6F013719-B4AB-41C0-AD19-0C514155ADD5}" vid="{E117B065-03C2-48AB-A9AD-72F8DB10ED6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LecturesEnglish</Template>
  <TotalTime>30804</TotalTime>
  <Words>2437</Words>
  <Application>Microsoft Office PowerPoint</Application>
  <PresentationFormat>Widescreen</PresentationFormat>
  <Paragraphs>731</Paragraphs>
  <Slides>65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73" baseType="lpstr">
      <vt:lpstr>Arial</vt:lpstr>
      <vt:lpstr>Calibri</vt:lpstr>
      <vt:lpstr>Cambria Math</vt:lpstr>
      <vt:lpstr>Courier New</vt:lpstr>
      <vt:lpstr>David</vt:lpstr>
      <vt:lpstr>Times New Roman</vt:lpstr>
      <vt:lpstr>Wingdings</vt:lpstr>
      <vt:lpstr>LecturesEnglish</vt:lpstr>
      <vt:lpstr>Advanced Topics in Data Analysis</vt:lpstr>
      <vt:lpstr>Introduction to machine learning</vt:lpstr>
      <vt:lpstr>Introduction to machine learning</vt:lpstr>
      <vt:lpstr>Supervised learning: classification</vt:lpstr>
      <vt:lpstr>Classification using complex models</vt:lpstr>
      <vt:lpstr>A simple classifier</vt:lpstr>
      <vt:lpstr>Modeling class probabilities</vt:lpstr>
      <vt:lpstr>Modeling class probabilities</vt:lpstr>
      <vt:lpstr>Modeling class probabilities</vt:lpstr>
      <vt:lpstr>Modeling class probabilities</vt:lpstr>
      <vt:lpstr>Modeling class probabilities</vt:lpstr>
      <vt:lpstr>Modeling class probabilities</vt:lpstr>
      <vt:lpstr>The logistic function</vt:lpstr>
      <vt:lpstr>An idea</vt:lpstr>
      <vt:lpstr>Which weights should we choose?</vt:lpstr>
      <vt:lpstr>Logistic regression</vt:lpstr>
      <vt:lpstr>Properties</vt:lpstr>
      <vt:lpstr>An example in two dimensions</vt:lpstr>
      <vt:lpstr>Prediction</vt:lpstr>
      <vt:lpstr>The class boundary</vt:lpstr>
      <vt:lpstr>Logistic regression is a linear classifier</vt:lpstr>
      <vt:lpstr>The weights</vt:lpstr>
      <vt:lpstr>An equivalent representation</vt:lpstr>
      <vt:lpstr>Proof</vt:lpstr>
      <vt:lpstr>How to learn the weights?</vt:lpstr>
      <vt:lpstr>Define the fit of the model</vt:lpstr>
      <vt:lpstr>How to learn the weights?</vt:lpstr>
      <vt:lpstr>How to compute the likelihood</vt:lpstr>
      <vt:lpstr>How to find the maximum likelihood solution</vt:lpstr>
      <vt:lpstr>Optimization</vt:lpstr>
      <vt:lpstr>Basic idea</vt:lpstr>
      <vt:lpstr>Choosing the right direction: an analogy</vt:lpstr>
      <vt:lpstr>Choosing the right direction: an analogy</vt:lpstr>
      <vt:lpstr>Choosing the right direction</vt:lpstr>
      <vt:lpstr>Choosing the right direction</vt:lpstr>
      <vt:lpstr>Final method</vt:lpstr>
      <vt:lpstr>The learning rate</vt:lpstr>
      <vt:lpstr>When to stop the method?</vt:lpstr>
      <vt:lpstr>Global vs local minimum</vt:lpstr>
      <vt:lpstr>Gradient descent in 2D and higher dimensions</vt:lpstr>
      <vt:lpstr>Gradient descent in 2D and higher dimensions</vt:lpstr>
      <vt:lpstr>Gradient descent in 2D and higher dimensions</vt:lpstr>
      <vt:lpstr>Gradient descent for logistic regression</vt:lpstr>
      <vt:lpstr>Problem</vt:lpstr>
      <vt:lpstr>Stochastic gradient descent</vt:lpstr>
      <vt:lpstr>What are the derivatives?</vt:lpstr>
      <vt:lpstr>Stochastic gradient descent for logistic regression</vt:lpstr>
      <vt:lpstr>Logistic regression: discussion</vt:lpstr>
      <vt:lpstr>Taxonomy of methods</vt:lpstr>
      <vt:lpstr>Taxonomy of methods</vt:lpstr>
      <vt:lpstr>Measuring performance</vt:lpstr>
      <vt:lpstr>Example</vt:lpstr>
      <vt:lpstr>The confusion matrix</vt:lpstr>
      <vt:lpstr>Not all errors are created equal</vt:lpstr>
      <vt:lpstr>A classifier can change its FN/FP rates</vt:lpstr>
      <vt:lpstr>A classifier can change its FN/FP rates</vt:lpstr>
      <vt:lpstr>A classifier can change its FN/FP rates</vt:lpstr>
      <vt:lpstr>A classifier can change its FN/FP rates</vt:lpstr>
      <vt:lpstr>A classifier can change its FN/FP rates</vt:lpstr>
      <vt:lpstr>ROC curves</vt:lpstr>
      <vt:lpstr>Comparison of ROC curves</vt:lpstr>
      <vt:lpstr>Comparison of ROC curves</vt:lpstr>
      <vt:lpstr>Comparing methods</vt:lpstr>
      <vt:lpstr>The area under the curve</vt:lpstr>
      <vt:lpstr>Other metrics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Topics in Data Analysis</dc:title>
  <dc:creator>Shai Carmi</dc:creator>
  <cp:lastModifiedBy>Shai Carmi</cp:lastModifiedBy>
  <cp:revision>2986</cp:revision>
  <dcterms:created xsi:type="dcterms:W3CDTF">2016-11-13T19:58:29Z</dcterms:created>
  <dcterms:modified xsi:type="dcterms:W3CDTF">2020-02-15T15:23:09Z</dcterms:modified>
</cp:coreProperties>
</file>