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0"/>
  </p:notesMasterIdLst>
  <p:sldIdLst>
    <p:sldId id="256" r:id="rId2"/>
    <p:sldId id="693" r:id="rId3"/>
    <p:sldId id="668" r:id="rId4"/>
    <p:sldId id="716" r:id="rId5"/>
    <p:sldId id="684" r:id="rId6"/>
    <p:sldId id="696" r:id="rId7"/>
    <p:sldId id="700" r:id="rId8"/>
    <p:sldId id="736" r:id="rId9"/>
    <p:sldId id="737" r:id="rId10"/>
    <p:sldId id="733" r:id="rId11"/>
    <p:sldId id="740" r:id="rId12"/>
    <p:sldId id="741" r:id="rId13"/>
    <p:sldId id="734" r:id="rId14"/>
    <p:sldId id="735" r:id="rId15"/>
    <p:sldId id="865" r:id="rId16"/>
    <p:sldId id="866" r:id="rId17"/>
    <p:sldId id="867" r:id="rId18"/>
    <p:sldId id="818" r:id="rId19"/>
    <p:sldId id="819" r:id="rId20"/>
    <p:sldId id="820" r:id="rId21"/>
    <p:sldId id="821" r:id="rId22"/>
    <p:sldId id="822" r:id="rId23"/>
    <p:sldId id="823" r:id="rId24"/>
    <p:sldId id="824" r:id="rId25"/>
    <p:sldId id="825" r:id="rId26"/>
    <p:sldId id="826" r:id="rId27"/>
    <p:sldId id="827" r:id="rId28"/>
    <p:sldId id="828" r:id="rId29"/>
    <p:sldId id="829" r:id="rId30"/>
    <p:sldId id="830" r:id="rId31"/>
    <p:sldId id="831" r:id="rId32"/>
    <p:sldId id="832" r:id="rId33"/>
    <p:sldId id="833" r:id="rId34"/>
    <p:sldId id="870" r:id="rId35"/>
    <p:sldId id="871" r:id="rId36"/>
    <p:sldId id="872" r:id="rId37"/>
    <p:sldId id="873" r:id="rId38"/>
    <p:sldId id="834" r:id="rId39"/>
    <p:sldId id="874" r:id="rId40"/>
    <p:sldId id="875" r:id="rId41"/>
    <p:sldId id="876" r:id="rId42"/>
    <p:sldId id="877" r:id="rId43"/>
    <p:sldId id="878" r:id="rId44"/>
    <p:sldId id="879" r:id="rId45"/>
    <p:sldId id="880" r:id="rId46"/>
    <p:sldId id="881" r:id="rId47"/>
    <p:sldId id="882" r:id="rId48"/>
    <p:sldId id="883" r:id="rId49"/>
    <p:sldId id="884" r:id="rId50"/>
    <p:sldId id="895" r:id="rId51"/>
    <p:sldId id="896" r:id="rId52"/>
    <p:sldId id="898" r:id="rId53"/>
    <p:sldId id="899" r:id="rId54"/>
    <p:sldId id="885" r:id="rId55"/>
    <p:sldId id="886" r:id="rId56"/>
    <p:sldId id="887" r:id="rId57"/>
    <p:sldId id="888" r:id="rId58"/>
    <p:sldId id="891" r:id="rId59"/>
    <p:sldId id="892" r:id="rId60"/>
    <p:sldId id="893" r:id="rId61"/>
    <p:sldId id="894" r:id="rId62"/>
    <p:sldId id="889" r:id="rId63"/>
    <p:sldId id="890" r:id="rId64"/>
    <p:sldId id="897" r:id="rId65"/>
    <p:sldId id="900" r:id="rId66"/>
    <p:sldId id="901" r:id="rId67"/>
    <p:sldId id="902" r:id="rId68"/>
    <p:sldId id="903" r:id="rId69"/>
    <p:sldId id="905" r:id="rId70"/>
    <p:sldId id="906" r:id="rId71"/>
    <p:sldId id="907" r:id="rId72"/>
    <p:sldId id="908" r:id="rId73"/>
    <p:sldId id="909" r:id="rId74"/>
    <p:sldId id="910" r:id="rId75"/>
    <p:sldId id="911" r:id="rId76"/>
    <p:sldId id="912" r:id="rId77"/>
    <p:sldId id="913" r:id="rId78"/>
    <p:sldId id="914" r:id="rId79"/>
    <p:sldId id="915" r:id="rId80"/>
    <p:sldId id="904" r:id="rId81"/>
    <p:sldId id="916" r:id="rId82"/>
    <p:sldId id="839" r:id="rId83"/>
    <p:sldId id="840" r:id="rId84"/>
    <p:sldId id="841" r:id="rId85"/>
    <p:sldId id="842" r:id="rId86"/>
    <p:sldId id="843" r:id="rId87"/>
    <p:sldId id="844" r:id="rId88"/>
    <p:sldId id="845" r:id="rId89"/>
    <p:sldId id="846" r:id="rId90"/>
    <p:sldId id="869" r:id="rId91"/>
    <p:sldId id="628" r:id="rId92"/>
    <p:sldId id="917" r:id="rId93"/>
    <p:sldId id="918" r:id="rId94"/>
    <p:sldId id="920" r:id="rId95"/>
    <p:sldId id="921" r:id="rId96"/>
    <p:sldId id="922" r:id="rId97"/>
    <p:sldId id="923" r:id="rId98"/>
    <p:sldId id="919" r:id="rId9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CC"/>
    <a:srgbClr val="993366"/>
    <a:srgbClr val="FF7C80"/>
    <a:srgbClr val="D0CECE"/>
    <a:srgbClr val="FEE1AC"/>
    <a:srgbClr val="FDE1A1"/>
    <a:srgbClr val="EAF4E4"/>
    <a:srgbClr val="E3F1DB"/>
    <a:srgbClr val="FFF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6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2.png"/><Relationship Id="rId7" Type="http://schemas.openxmlformats.org/officeDocument/2006/relationships/image" Target="../media/image1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0.png"/><Relationship Id="rId4" Type="http://schemas.openxmlformats.org/officeDocument/2006/relationships/image" Target="../media/image129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7" Type="http://schemas.openxmlformats.org/officeDocument/2006/relationships/image" Target="../media/image2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7" Type="http://schemas.openxmlformats.org/officeDocument/2006/relationships/image" Target="../media/image226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29.png"/><Relationship Id="rId4" Type="http://schemas.openxmlformats.org/officeDocument/2006/relationships/image" Target="../media/image2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6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3" Type="http://schemas.openxmlformats.org/officeDocument/2006/relationships/image" Target="../media/image4.png"/><Relationship Id="rId7" Type="http://schemas.openxmlformats.org/officeDocument/2006/relationships/image" Target="../media/image258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7.png"/><Relationship Id="rId5" Type="http://schemas.openxmlformats.org/officeDocument/2006/relationships/image" Target="../media/image256.png"/><Relationship Id="rId4" Type="http://schemas.openxmlformats.org/officeDocument/2006/relationships/image" Target="../media/image2.png"/><Relationship Id="rId9" Type="http://schemas.openxmlformats.org/officeDocument/2006/relationships/image" Target="../media/image26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Recombination and linkage disequilibrium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200" y="1512730"/>
            <a:ext cx="7423739" cy="4351338"/>
          </a:xfrm>
        </p:spPr>
        <p:txBody>
          <a:bodyPr/>
          <a:lstStyle/>
          <a:p>
            <a:r>
              <a:rPr lang="en-US" dirty="0">
                <a:solidFill>
                  <a:srgbClr val="0000CC"/>
                </a:solidFill>
              </a:rPr>
              <a:t>Coalescence</a:t>
            </a:r>
            <a:r>
              <a:rPr lang="en-US" dirty="0"/>
              <a:t>: the two lineages finding their most recent common ancestor (MRCA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Coalescence time</a:t>
            </a:r>
            <a:r>
              <a:rPr lang="en-US" dirty="0" smtClean="0"/>
              <a:t>: the time of the most recent common ancestor (</a:t>
            </a:r>
            <a:r>
              <a:rPr lang="en-US" dirty="0" smtClean="0">
                <a:solidFill>
                  <a:srgbClr val="0000CC"/>
                </a:solidFill>
              </a:rPr>
              <a:t>TMRCA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Coalescent tree</a:t>
            </a:r>
            <a:r>
              <a:rPr lang="en-US" dirty="0" smtClean="0"/>
              <a:t>: the graph that connects specific present-day individuals to their MRCA</a:t>
            </a:r>
          </a:p>
          <a:p>
            <a:pPr lvl="1"/>
            <a:r>
              <a:rPr lang="en-US" dirty="0" smtClean="0"/>
              <a:t>Can be more than two individuals</a:t>
            </a:r>
          </a:p>
          <a:p>
            <a:r>
              <a:rPr lang="en-US" dirty="0" smtClean="0"/>
              <a:t>Also called the </a:t>
            </a:r>
            <a:r>
              <a:rPr lang="en-US" dirty="0" smtClean="0">
                <a:solidFill>
                  <a:srgbClr val="0000CC"/>
                </a:solidFill>
              </a:rPr>
              <a:t>gene genealogy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361" y="1693195"/>
            <a:ext cx="3305587" cy="395844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10093457" y="3990257"/>
            <a:ext cx="407706" cy="166137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8825626" y="5518838"/>
            <a:ext cx="0" cy="486673"/>
          </a:xfrm>
          <a:prstGeom prst="line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9740768" y="5521941"/>
            <a:ext cx="0" cy="505526"/>
          </a:xfrm>
          <a:prstGeom prst="line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052067" y="6005511"/>
            <a:ext cx="14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TMRCA=4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22546" y="5549244"/>
            <a:ext cx="953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MRCA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9443984" y="5048621"/>
            <a:ext cx="330681" cy="307522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825626" y="5048621"/>
            <a:ext cx="3817" cy="378902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825626" y="4695833"/>
            <a:ext cx="404509" cy="331537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9173993" y="4343045"/>
            <a:ext cx="343818" cy="376803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9458749" y="4719848"/>
            <a:ext cx="338841" cy="31953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797590" y="4337508"/>
            <a:ext cx="0" cy="38234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9797590" y="3990257"/>
            <a:ext cx="254477" cy="400819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9478798" y="3954720"/>
            <a:ext cx="562437" cy="400819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62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coalescent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convenient to assume that the population size is relatively large</a:t>
            </a:r>
          </a:p>
          <a:p>
            <a:r>
              <a:rPr lang="en-US" dirty="0" smtClean="0"/>
              <a:t>Thus, the probability to coalesce in any single generation is very small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dirty="0" smtClean="0"/>
              <a:t>Not much happens in each generation</a:t>
            </a:r>
          </a:p>
          <a:p>
            <a:endParaRPr lang="en-US" dirty="0" smtClean="0"/>
          </a:p>
          <a:p>
            <a:r>
              <a:rPr lang="en-US" dirty="0" smtClean="0"/>
              <a:t>We assume time is </a:t>
            </a:r>
            <a:r>
              <a:rPr lang="en-US" dirty="0" smtClean="0">
                <a:solidFill>
                  <a:srgbClr val="0000CC"/>
                </a:solidFill>
              </a:rPr>
              <a:t>continuous</a:t>
            </a:r>
            <a:r>
              <a:rPr lang="en-US" dirty="0" smtClean="0"/>
              <a:t>, and ignore the discrete nature of generations</a:t>
            </a:r>
          </a:p>
          <a:p>
            <a:r>
              <a:rPr lang="en-US" dirty="0" smtClean="0"/>
              <a:t>What is the distribution of coalescence times?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164547" y="4680727"/>
            <a:ext cx="811660" cy="132478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9976207" y="4680727"/>
            <a:ext cx="842481" cy="132478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056217" y="6096469"/>
            <a:ext cx="216659" cy="5163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710357" y="6096469"/>
            <a:ext cx="216659" cy="51630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8753582" y="3909585"/>
            <a:ext cx="0" cy="244503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056217" y="3943728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98697" y="6096469"/>
            <a:ext cx="14548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 (=present)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59485" y="4495882"/>
                <a:ext cx="3829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9485" y="4495882"/>
                <a:ext cx="38292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8753582" y="4680727"/>
            <a:ext cx="122262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1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samples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6240508" cy="4351338"/>
              </a:xfrm>
            </p:spPr>
            <p:txBody>
              <a:bodyPr/>
              <a:lstStyle/>
              <a:p>
                <a:r>
                  <a:rPr lang="en-US" dirty="0" smtClean="0"/>
                  <a:t>More generally,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for the time it takes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lineages to coalesce</a:t>
                </a: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6240508" cy="4351338"/>
              </a:xfrm>
              <a:blipFill>
                <a:blip r:embed="rId2"/>
                <a:stretch>
                  <a:fillRect l="-1369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8887265" y="3403315"/>
            <a:ext cx="1362090" cy="2223191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9678690" y="4331617"/>
            <a:ext cx="734148" cy="129488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758698" y="5762493"/>
            <a:ext cx="216659" cy="5163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456494" y="5762493"/>
            <a:ext cx="216659" cy="51630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8456063" y="2085654"/>
            <a:ext cx="0" cy="3919857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572842" y="2165303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3110" y="601930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8456063" y="4331617"/>
            <a:ext cx="2404154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1588357" y="5762493"/>
            <a:ext cx="216659" cy="516305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 flipV="1">
            <a:off x="10251518" y="3403314"/>
            <a:ext cx="1445169" cy="222319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456063" y="3403314"/>
            <a:ext cx="179329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eft Brace 16"/>
          <p:cNvSpPr/>
          <p:nvPr/>
        </p:nvSpPr>
        <p:spPr>
          <a:xfrm>
            <a:off x="8220874" y="5159446"/>
            <a:ext cx="117770" cy="467059"/>
          </a:xfrm>
          <a:prstGeom prst="leftBrace">
            <a:avLst>
              <a:gd name="adj1" fmla="val 3863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543392" y="5159446"/>
                <a:ext cx="4867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92" y="5159446"/>
                <a:ext cx="486736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890562" y="5762493"/>
            <a:ext cx="216659" cy="5163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324630" y="5762493"/>
            <a:ext cx="216659" cy="51630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1022426" y="5762493"/>
            <a:ext cx="216659" cy="516305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H="1" flipV="1">
            <a:off x="9182532" y="5159447"/>
            <a:ext cx="286048" cy="49339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9915959" y="4739684"/>
            <a:ext cx="56532" cy="91315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1097486" y="4981759"/>
            <a:ext cx="141599" cy="63935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844240" y="2886823"/>
            <a:ext cx="953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MRCA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8456063" y="4739684"/>
            <a:ext cx="148816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462286" y="5136698"/>
            <a:ext cx="72024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Left Brace 43"/>
          <p:cNvSpPr/>
          <p:nvPr/>
        </p:nvSpPr>
        <p:spPr>
          <a:xfrm>
            <a:off x="8253032" y="4980433"/>
            <a:ext cx="56737" cy="157066"/>
          </a:xfrm>
          <a:prstGeom prst="leftBrace">
            <a:avLst>
              <a:gd name="adj1" fmla="val 3863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543392" y="4836680"/>
                <a:ext cx="4867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92" y="4836680"/>
                <a:ext cx="486736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Left Brace 45"/>
          <p:cNvSpPr/>
          <p:nvPr/>
        </p:nvSpPr>
        <p:spPr>
          <a:xfrm>
            <a:off x="8226179" y="4713013"/>
            <a:ext cx="112465" cy="247335"/>
          </a:xfrm>
          <a:prstGeom prst="leftBrace">
            <a:avLst>
              <a:gd name="adj1" fmla="val 3863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550894" y="4592010"/>
                <a:ext cx="4792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894" y="4592010"/>
                <a:ext cx="47923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/>
          <p:nvPr/>
        </p:nvCxnSpPr>
        <p:spPr>
          <a:xfrm>
            <a:off x="8456063" y="4980163"/>
            <a:ext cx="283271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eft Brace 52"/>
          <p:cNvSpPr/>
          <p:nvPr/>
        </p:nvSpPr>
        <p:spPr>
          <a:xfrm>
            <a:off x="8202208" y="4320211"/>
            <a:ext cx="136436" cy="381465"/>
          </a:xfrm>
          <a:prstGeom prst="leftBrace">
            <a:avLst>
              <a:gd name="adj1" fmla="val 3863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543393" y="4244380"/>
                <a:ext cx="4867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93" y="4244380"/>
                <a:ext cx="48673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Left Brace 57"/>
          <p:cNvSpPr/>
          <p:nvPr/>
        </p:nvSpPr>
        <p:spPr>
          <a:xfrm>
            <a:off x="8176422" y="3403314"/>
            <a:ext cx="162222" cy="893051"/>
          </a:xfrm>
          <a:prstGeom prst="leftBrace">
            <a:avLst>
              <a:gd name="adj1" fmla="val 38631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543392" y="3591376"/>
                <a:ext cx="4867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92" y="3591376"/>
                <a:ext cx="48673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575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model mutation?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52047" y="1593774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Suppose the mutation rate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 per generation</a:t>
                </a:r>
              </a:p>
              <a:p>
                <a:r>
                  <a:rPr lang="en-US" dirty="0" smtClean="0">
                    <a:solidFill>
                      <a:srgbClr val="660033"/>
                    </a:solidFill>
                  </a:rPr>
                  <a:t>The mean number of mutations on a branch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>
                    <a:solidFill>
                      <a:srgbClr val="660033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 smtClean="0">
                  <a:solidFill>
                    <a:srgbClr val="660033"/>
                  </a:solidFill>
                </a:endParaRPr>
              </a:p>
              <a:p>
                <a:r>
                  <a:rPr lang="en-US" dirty="0" smtClean="0"/>
                  <a:t>The mean no. of mutations separating two individuals with </a:t>
                </a:r>
                <a:r>
                  <a:rPr lang="en-US" dirty="0"/>
                  <a:t>T</a:t>
                </a:r>
                <a:r>
                  <a:rPr lang="en-US" dirty="0" smtClean="0"/>
                  <a:t>MRCA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The mutation rate is defined per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locus</a:t>
                </a:r>
              </a:p>
              <a:p>
                <a:pPr lvl="1"/>
                <a:r>
                  <a:rPr lang="en-US" dirty="0" smtClean="0"/>
                  <a:t>Often per base pair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dirty="0" smtClean="0"/>
                  <a:t> in humans)</a:t>
                </a:r>
              </a:p>
              <a:p>
                <a:pPr lvl="1"/>
                <a:r>
                  <a:rPr lang="en-US" dirty="0" smtClean="0"/>
                  <a:t>Sometimes per the entire genome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≈50</m:t>
                    </m:r>
                  </m:oMath>
                </a14:m>
                <a:r>
                  <a:rPr lang="en-US" dirty="0" smtClean="0"/>
                  <a:t> in humans)</a:t>
                </a:r>
              </a:p>
              <a:p>
                <a:pPr lvl="1"/>
                <a:r>
                  <a:rPr lang="en-US" dirty="0" smtClean="0"/>
                  <a:t>Sometimes per chromosome, gene, etc.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2047" y="1593774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9405178" y="4574849"/>
            <a:ext cx="811660" cy="132478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10216838" y="4574849"/>
            <a:ext cx="842481" cy="132478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96848" y="5990591"/>
            <a:ext cx="216659" cy="5163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950988" y="5990591"/>
            <a:ext cx="216659" cy="51630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8994213" y="3803707"/>
            <a:ext cx="0" cy="244503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296848" y="3837850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39328" y="5990591"/>
            <a:ext cx="14548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 (=present)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500116" y="4390004"/>
                <a:ext cx="3829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116" y="4390004"/>
                <a:ext cx="38292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8994213" y="4574849"/>
            <a:ext cx="122262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248851" y="5197642"/>
            <a:ext cx="146304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0895" y="4793343"/>
                <a:ext cx="182601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Total branch length: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895" y="4793343"/>
                <a:ext cx="1826017" cy="707886"/>
              </a:xfrm>
              <a:prstGeom prst="rect">
                <a:avLst/>
              </a:prstGeom>
              <a:blipFill>
                <a:blip r:embed="rId5"/>
                <a:stretch>
                  <a:fillRect l="-3679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8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Demographic inference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Assume the coalescent model, along with the infinite-sites model for mutations</a:t>
                </a:r>
              </a:p>
              <a:p>
                <a:r>
                  <a:rPr lang="en-US" dirty="0" smtClean="0"/>
                  <a:t>Given actual data on genetic variation, what can we learn?</a:t>
                </a:r>
              </a:p>
              <a:p>
                <a:endParaRPr lang="en-US" dirty="0"/>
              </a:p>
              <a:p>
                <a:r>
                  <a:rPr lang="en-US" dirty="0" smtClean="0"/>
                  <a:t>Turns out we can estimate the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Usually we know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 from independent sources</a:t>
                </a:r>
              </a:p>
              <a:p>
                <a:pPr lvl="1"/>
                <a:r>
                  <a:rPr lang="en-US" dirty="0" smtClean="0"/>
                  <a:t>Comparison of the genomes of parents and children</a:t>
                </a:r>
              </a:p>
              <a:p>
                <a:pPr lvl="1"/>
                <a:r>
                  <a:rPr lang="en-US" dirty="0" smtClean="0"/>
                  <a:t>Comparing the number of substitutions between species (e.g., human-chimp)</a:t>
                </a:r>
              </a:p>
              <a:p>
                <a:r>
                  <a:rPr lang="en-US" dirty="0" smtClean="0"/>
                  <a:t>Thus, we can estimate the population size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850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data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111" y="1643899"/>
            <a:ext cx="10515600" cy="2157539"/>
          </a:xfrm>
        </p:spPr>
        <p:txBody>
          <a:bodyPr>
            <a:normAutofit/>
          </a:bodyPr>
          <a:lstStyle/>
          <a:p>
            <a:r>
              <a:rPr lang="en-US" dirty="0" smtClean="0"/>
              <a:t>To develop the estimator, let us understand the data better</a:t>
            </a:r>
          </a:p>
          <a:p>
            <a:r>
              <a:rPr lang="en-US" dirty="0" smtClean="0"/>
              <a:t>Typically, we have the entire </a:t>
            </a:r>
            <a:r>
              <a:rPr lang="en-US" dirty="0" smtClean="0">
                <a:solidFill>
                  <a:srgbClr val="0000CC"/>
                </a:solidFill>
              </a:rPr>
              <a:t>sequence</a:t>
            </a:r>
            <a:r>
              <a:rPr lang="en-US" dirty="0" smtClean="0"/>
              <a:t> of a short region in a number of </a:t>
            </a:r>
            <a:r>
              <a:rPr lang="en-US" dirty="0" smtClean="0">
                <a:solidFill>
                  <a:srgbClr val="0000CC"/>
                </a:solidFill>
              </a:rPr>
              <a:t>chromosomes</a:t>
            </a:r>
          </a:p>
          <a:p>
            <a:pPr lvl="1"/>
            <a:r>
              <a:rPr lang="en-US" dirty="0" smtClean="0"/>
              <a:t>We assume that we can obtain the sequences of single (phased) chromosomes</a:t>
            </a:r>
          </a:p>
          <a:p>
            <a:pPr lvl="1"/>
            <a:r>
              <a:rPr lang="en-US" dirty="0" smtClean="0"/>
              <a:t>The chromosomes can belong to the same of different individuals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77581" y="4093874"/>
            <a:ext cx="47933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ACA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GATCC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ACGTTCAGCTTC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CG</a:t>
            </a:r>
          </a:p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ACAGG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TCCCAC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TTC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GCTT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ACG</a:t>
            </a:r>
          </a:p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GG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TCCCAC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TTCAGCTT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ACAGGATC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CAC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TTCAG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TT</a:t>
            </a:r>
            <a:r>
              <a:rPr lang="en-US" sz="2400" b="1" dirty="0" smtClean="0">
                <a:solidFill>
                  <a:srgbClr val="9933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5092" y="4073326"/>
            <a:ext cx="2087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Chromosome 1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Chromosome 2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Chromosome 3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Chromosome 4</a:t>
            </a:r>
          </a:p>
        </p:txBody>
      </p:sp>
    </p:spTree>
    <p:extLst>
      <p:ext uri="{BB962C8B-B14F-4D97-AF65-F5344CB8AC3E}">
        <p14:creationId xmlns:p14="http://schemas.microsoft.com/office/powerpoint/2010/main" val="288414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Note: the sample genealogy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7581317" cy="4351338"/>
          </a:xfrm>
        </p:spPr>
        <p:txBody>
          <a:bodyPr/>
          <a:lstStyle/>
          <a:p>
            <a:r>
              <a:rPr lang="en-US" dirty="0" smtClean="0"/>
              <a:t>When the sequence is not very long, we can assume no recombination in the region</a:t>
            </a:r>
          </a:p>
          <a:p>
            <a:endParaRPr lang="en-US" dirty="0" smtClean="0"/>
          </a:p>
          <a:p>
            <a:r>
              <a:rPr lang="en-US" dirty="0" smtClean="0"/>
              <a:t>Thus, there is a single </a:t>
            </a:r>
            <a:r>
              <a:rPr lang="en-US" dirty="0" smtClean="0">
                <a:solidFill>
                  <a:srgbClr val="0000CC"/>
                </a:solidFill>
              </a:rPr>
              <a:t>genealogy</a:t>
            </a:r>
            <a:r>
              <a:rPr lang="en-US" dirty="0" smtClean="0"/>
              <a:t> that connects all chromosomes in the sample</a:t>
            </a:r>
          </a:p>
          <a:p>
            <a:r>
              <a:rPr lang="en-US" dirty="0" smtClean="0"/>
              <a:t>The sequence must be consistent with a genealogy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804997" y="1391014"/>
            <a:ext cx="669756" cy="322617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10310430" y="2615001"/>
            <a:ext cx="559379" cy="197727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10590119" y="3603639"/>
            <a:ext cx="302897" cy="10276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10484497" y="1391014"/>
            <a:ext cx="1011961" cy="323383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9398012" y="1273998"/>
            <a:ext cx="0" cy="3467599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481405" y="1185774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37500" y="46539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5-Point Star 12"/>
          <p:cNvSpPr/>
          <p:nvPr/>
        </p:nvSpPr>
        <p:spPr>
          <a:xfrm>
            <a:off x="10094734" y="2678630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11195336" y="3958027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10984954" y="3243349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10576823" y="3867469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10522038" y="3177599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10681684" y="4175808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9953013" y="3320962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499749" y="5153061"/>
            <a:ext cx="11290254" cy="1482432"/>
            <a:chOff x="540710" y="4537091"/>
            <a:chExt cx="11256685" cy="2242458"/>
          </a:xfrm>
        </p:grpSpPr>
        <p:sp>
          <p:nvSpPr>
            <p:cNvPr id="25" name="Arc 24"/>
            <p:cNvSpPr/>
            <p:nvPr/>
          </p:nvSpPr>
          <p:spPr>
            <a:xfrm>
              <a:off x="10829729" y="4921994"/>
              <a:ext cx="967666" cy="1676443"/>
            </a:xfrm>
            <a:prstGeom prst="arc">
              <a:avLst>
                <a:gd name="adj1" fmla="val 16272042"/>
                <a:gd name="adj2" fmla="val 5066823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6" name="Arc 25"/>
            <p:cNvSpPr/>
            <p:nvPr/>
          </p:nvSpPr>
          <p:spPr>
            <a:xfrm flipH="1">
              <a:off x="1253444" y="4981991"/>
              <a:ext cx="816746" cy="1616446"/>
            </a:xfrm>
            <a:prstGeom prst="arc">
              <a:avLst>
                <a:gd name="adj1" fmla="val 16200000"/>
                <a:gd name="adj2" fmla="val 5066823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20801" y="4950803"/>
              <a:ext cx="9642616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dirty="0" smtClean="0"/>
                <a:t>0	1	0	0	1	0	0	0	0	1	0</a:t>
              </a:r>
            </a:p>
            <a:p>
              <a:pPr>
                <a:spcAft>
                  <a:spcPts val="600"/>
                </a:spcAft>
              </a:pPr>
              <a:r>
                <a:rPr lang="en-US" sz="1600" dirty="0" smtClean="0"/>
                <a:t>0	0	1	0	0	1	1	0	1	0	0</a:t>
              </a:r>
            </a:p>
            <a:p>
              <a:pPr>
                <a:spcAft>
                  <a:spcPts val="600"/>
                </a:spcAft>
              </a:pPr>
              <a:r>
                <a:rPr lang="en-US" sz="1600" dirty="0"/>
                <a:t>1</a:t>
              </a:r>
              <a:r>
                <a:rPr lang="en-US" sz="1600" dirty="0" smtClean="0"/>
                <a:t>	0	1	0	0	1	0	0	1	0	1</a:t>
              </a:r>
            </a:p>
            <a:p>
              <a:pPr>
                <a:spcAft>
                  <a:spcPts val="600"/>
                </a:spcAft>
              </a:pPr>
              <a:r>
                <a:rPr lang="en-US" sz="1600" dirty="0"/>
                <a:t>0</a:t>
              </a:r>
              <a:r>
                <a:rPr lang="en-US" sz="1600" dirty="0" smtClean="0"/>
                <a:t>	0	0	1	0	1	0	1	1	0	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0710" y="4800875"/>
              <a:ext cx="620591" cy="1978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dirty="0" err="1" smtClean="0"/>
                <a:t>Chr</a:t>
              </a:r>
              <a:r>
                <a:rPr lang="en-US" sz="1600" dirty="0" smtClean="0"/>
                <a:t> 1</a:t>
              </a:r>
            </a:p>
            <a:p>
              <a:pPr>
                <a:spcAft>
                  <a:spcPts val="600"/>
                </a:spcAft>
              </a:pPr>
              <a:r>
                <a:rPr lang="en-US" sz="1600" dirty="0" err="1" smtClean="0"/>
                <a:t>Chr</a:t>
              </a:r>
              <a:r>
                <a:rPr lang="en-US" sz="1600" dirty="0" smtClean="0"/>
                <a:t> 2</a:t>
              </a:r>
            </a:p>
            <a:p>
              <a:pPr>
                <a:spcAft>
                  <a:spcPts val="600"/>
                </a:spcAft>
              </a:pPr>
              <a:r>
                <a:rPr lang="en-US" sz="1600" dirty="0" err="1" smtClean="0"/>
                <a:t>Chr</a:t>
              </a:r>
              <a:r>
                <a:rPr lang="en-US" sz="1600" dirty="0" smtClean="0"/>
                <a:t> 3</a:t>
              </a:r>
            </a:p>
            <a:p>
              <a:pPr>
                <a:spcAft>
                  <a:spcPts val="600"/>
                </a:spcAft>
              </a:pPr>
              <a:r>
                <a:rPr lang="en-US" sz="1600" dirty="0" err="1" smtClean="0"/>
                <a:t>Chr</a:t>
              </a:r>
              <a:r>
                <a:rPr lang="en-US" sz="1600" dirty="0" smtClean="0"/>
                <a:t> </a:t>
              </a:r>
              <a:r>
                <a:rPr lang="en-US" sz="1600" dirty="0"/>
                <a:t>4</a:t>
              </a:r>
              <a:endParaRPr lang="en-US" sz="1600" dirty="0" smtClean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42013" y="4537091"/>
              <a:ext cx="10106442" cy="512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dirty="0" smtClean="0"/>
                <a:t>site1	site2	site3	site4	site5	site6	site7	site8	site9	site10	site11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0160243" y="46539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75884" y="46539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374896" y="46539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42" name="5-Point Star 41"/>
          <p:cNvSpPr/>
          <p:nvPr/>
        </p:nvSpPr>
        <p:spPr>
          <a:xfrm>
            <a:off x="10269271" y="4108670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10665231" y="2191078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/>
          <p:cNvSpPr/>
          <p:nvPr/>
        </p:nvSpPr>
        <p:spPr>
          <a:xfrm>
            <a:off x="9807509" y="3944071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/>
          <p:cNvSpPr/>
          <p:nvPr/>
        </p:nvSpPr>
        <p:spPr>
          <a:xfrm>
            <a:off x="10522038" y="1753208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9402531" y="2873798"/>
            <a:ext cx="741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sites 2/5/10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723855" y="1423739"/>
            <a:ext cx="531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sites 6/9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335841" y="3344249"/>
            <a:ext cx="531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sites 4/8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868952" y="4217729"/>
            <a:ext cx="531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sites 1/11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201203" y="2929318"/>
            <a:ext cx="64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 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963282" y="3811130"/>
            <a:ext cx="64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 7</a:t>
            </a:r>
          </a:p>
        </p:txBody>
      </p:sp>
    </p:spTree>
    <p:extLst>
      <p:ext uri="{BB962C8B-B14F-4D97-AF65-F5344CB8AC3E}">
        <p14:creationId xmlns:p14="http://schemas.microsoft.com/office/powerpoint/2010/main" val="241863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sample genealogy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sequences are </a:t>
            </a:r>
            <a:r>
              <a:rPr lang="en-US" dirty="0" smtClean="0">
                <a:solidFill>
                  <a:srgbClr val="0000CC"/>
                </a:solidFill>
              </a:rPr>
              <a:t>inconsistent</a:t>
            </a:r>
            <a:r>
              <a:rPr lang="en-US" dirty="0" smtClean="0"/>
              <a:t> with any genealogy, it means that our assumptions are wrong</a:t>
            </a:r>
          </a:p>
          <a:p>
            <a:pPr lvl="1"/>
            <a:r>
              <a:rPr lang="en-US" dirty="0" smtClean="0"/>
              <a:t>There was a </a:t>
            </a:r>
            <a:r>
              <a:rPr lang="en-US" dirty="0" smtClean="0">
                <a:solidFill>
                  <a:srgbClr val="0000CC"/>
                </a:solidFill>
              </a:rPr>
              <a:t>repeat</a:t>
            </a:r>
            <a:r>
              <a:rPr lang="en-US" dirty="0" smtClean="0"/>
              <a:t> mutation (i.e., the infinite-sites model is wrong)</a:t>
            </a:r>
          </a:p>
          <a:p>
            <a:pPr lvl="1"/>
            <a:r>
              <a:rPr lang="en-US" dirty="0" smtClean="0"/>
              <a:t>Most likely, there was </a:t>
            </a:r>
            <a:r>
              <a:rPr lang="en-US" dirty="0" smtClean="0">
                <a:solidFill>
                  <a:srgbClr val="0000CC"/>
                </a:solidFill>
              </a:rPr>
              <a:t>recombination</a:t>
            </a:r>
            <a:endParaRPr lang="he-IL" dirty="0" smtClean="0">
              <a:solidFill>
                <a:srgbClr val="0000CC"/>
              </a:solidFill>
            </a:endParaRPr>
          </a:p>
        </p:txBody>
      </p:sp>
      <p:sp>
        <p:nvSpPr>
          <p:cNvPr id="4" name="Arc 3"/>
          <p:cNvSpPr/>
          <p:nvPr/>
        </p:nvSpPr>
        <p:spPr>
          <a:xfrm>
            <a:off x="3338529" y="4578593"/>
            <a:ext cx="826060" cy="1285245"/>
          </a:xfrm>
          <a:prstGeom prst="arc">
            <a:avLst>
              <a:gd name="adj1" fmla="val 16272042"/>
              <a:gd name="adj2" fmla="val 5066823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 flipH="1">
            <a:off x="1852899" y="4578593"/>
            <a:ext cx="963879" cy="1285245"/>
          </a:xfrm>
          <a:prstGeom prst="arc">
            <a:avLst>
              <a:gd name="adj1" fmla="val 16200000"/>
              <a:gd name="adj2" fmla="val 5066823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45560" y="4636439"/>
            <a:ext cx="14641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0	1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1	0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1	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8481" y="4578593"/>
            <a:ext cx="73289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err="1" smtClean="0"/>
              <a:t>Chr</a:t>
            </a:r>
            <a:r>
              <a:rPr lang="en-US" sz="2000" dirty="0" smtClean="0"/>
              <a:t> 1</a:t>
            </a:r>
          </a:p>
          <a:p>
            <a:pPr>
              <a:spcAft>
                <a:spcPts val="600"/>
              </a:spcAft>
            </a:pPr>
            <a:r>
              <a:rPr lang="en-US" sz="2000" dirty="0" err="1" smtClean="0"/>
              <a:t>Chr</a:t>
            </a:r>
            <a:r>
              <a:rPr lang="en-US" sz="2000" dirty="0" smtClean="0"/>
              <a:t> 2</a:t>
            </a:r>
          </a:p>
          <a:p>
            <a:pPr>
              <a:spcAft>
                <a:spcPts val="600"/>
              </a:spcAft>
            </a:pPr>
            <a:r>
              <a:rPr lang="en-US" sz="2000" dirty="0" err="1" smtClean="0"/>
              <a:t>Chr</a:t>
            </a:r>
            <a:r>
              <a:rPr lang="en-US" sz="2000" dirty="0" smtClean="0"/>
              <a:t> </a:t>
            </a:r>
            <a:r>
              <a:rPr lang="en-US" sz="2000" dirty="0"/>
              <a:t>3</a:t>
            </a:r>
            <a:endParaRPr lang="en-US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233939" y="4149560"/>
            <a:ext cx="1848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site1	site2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746759" y="4133589"/>
            <a:ext cx="844051" cy="171782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10234915" y="4898902"/>
            <a:ext cx="474495" cy="9525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587159" y="58389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90810" y="58389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  <a:endParaRPr lang="en-US" sz="2400" dirty="0" smtClean="0"/>
          </a:p>
        </p:txBody>
      </p:sp>
      <p:cxnSp>
        <p:nvCxnSpPr>
          <p:cNvPr id="13" name="Straight Connector 12"/>
          <p:cNvCxnSpPr>
            <a:stCxn id="14" idx="0"/>
          </p:cNvCxnSpPr>
          <p:nvPr/>
        </p:nvCxnSpPr>
        <p:spPr>
          <a:xfrm flipH="1" flipV="1">
            <a:off x="10606535" y="4133590"/>
            <a:ext cx="803603" cy="170539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240059" y="583898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US" sz="2400" dirty="0" smtClean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7454775" y="4146016"/>
            <a:ext cx="844051" cy="171782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7942931" y="4911329"/>
            <a:ext cx="474495" cy="9525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95175" y="585141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8826" y="585141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</a:p>
        </p:txBody>
      </p:sp>
      <p:cxnSp>
        <p:nvCxnSpPr>
          <p:cNvPr id="19" name="Straight Connector 18"/>
          <p:cNvCxnSpPr>
            <a:stCxn id="20" idx="0"/>
          </p:cNvCxnSpPr>
          <p:nvPr/>
        </p:nvCxnSpPr>
        <p:spPr>
          <a:xfrm flipH="1" flipV="1">
            <a:off x="8314549" y="4146017"/>
            <a:ext cx="803605" cy="170539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948075" y="585141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5088120" y="4158443"/>
            <a:ext cx="844051" cy="171782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5576276" y="4923756"/>
            <a:ext cx="474495" cy="9525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928520" y="586383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32171" y="586383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</a:p>
        </p:txBody>
      </p:sp>
      <p:cxnSp>
        <p:nvCxnSpPr>
          <p:cNvPr id="25" name="Straight Connector 24"/>
          <p:cNvCxnSpPr>
            <a:stCxn id="26" idx="0"/>
          </p:cNvCxnSpPr>
          <p:nvPr/>
        </p:nvCxnSpPr>
        <p:spPr>
          <a:xfrm flipH="1" flipV="1">
            <a:off x="5947894" y="4158444"/>
            <a:ext cx="803605" cy="170539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81420" y="586383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</a:p>
        </p:txBody>
      </p:sp>
      <p:sp>
        <p:nvSpPr>
          <p:cNvPr id="30" name="5-Point Star 29"/>
          <p:cNvSpPr/>
          <p:nvPr/>
        </p:nvSpPr>
        <p:spPr>
          <a:xfrm>
            <a:off x="10191455" y="4355797"/>
            <a:ext cx="374632" cy="30087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9562850" y="3988817"/>
            <a:ext cx="762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 1</a:t>
            </a:r>
          </a:p>
        </p:txBody>
      </p:sp>
      <p:sp>
        <p:nvSpPr>
          <p:cNvPr id="32" name="5-Point Star 31"/>
          <p:cNvSpPr/>
          <p:nvPr/>
        </p:nvSpPr>
        <p:spPr>
          <a:xfrm>
            <a:off x="7879954" y="4428155"/>
            <a:ext cx="374632" cy="300876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251349" y="4061175"/>
            <a:ext cx="762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Site 2</a:t>
            </a:r>
          </a:p>
        </p:txBody>
      </p:sp>
    </p:spTree>
    <p:extLst>
      <p:ext uri="{BB962C8B-B14F-4D97-AF65-F5344CB8AC3E}">
        <p14:creationId xmlns:p14="http://schemas.microsoft.com/office/powerpoint/2010/main" val="74342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so far discussed a single “locus”, i.e., a single region of DNA in which we know the entire sequence</a:t>
            </a:r>
          </a:p>
          <a:p>
            <a:r>
              <a:rPr lang="en-US" dirty="0" smtClean="0"/>
              <a:t>We assumed no recombination within the locus</a:t>
            </a:r>
          </a:p>
          <a:p>
            <a:r>
              <a:rPr lang="en-US" dirty="0" smtClean="0"/>
              <a:t>This means that all samples have the same genealogy</a:t>
            </a:r>
          </a:p>
          <a:p>
            <a:endParaRPr lang="en-US" dirty="0" smtClean="0"/>
          </a:p>
          <a:p>
            <a:r>
              <a:rPr lang="en-US" dirty="0" smtClean="0"/>
              <a:t>No recombination is reasonable for short regions</a:t>
            </a:r>
          </a:p>
          <a:p>
            <a:r>
              <a:rPr lang="en-US" dirty="0" smtClean="0"/>
              <a:t>As the regions grow in length, recombination necessarily occurs</a:t>
            </a:r>
          </a:p>
          <a:p>
            <a:r>
              <a:rPr lang="en-US" dirty="0" smtClean="0"/>
              <a:t>Meaning the genealogy is not the same everywhere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951155" y="4375365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9960033" y="4375365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0721293" y="3070348"/>
            <a:ext cx="0" cy="28123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10730169" y="3722856"/>
            <a:ext cx="761262" cy="215981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0730170" y="4915008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9951155" y="3070348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772961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151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65476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69513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5663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2299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would the genealogy change?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recombination event would change the genealogy (coalescent tree)</a:t>
            </a:r>
          </a:p>
          <a:p>
            <a:r>
              <a:rPr lang="en-US" dirty="0" smtClean="0"/>
              <a:t>The times and identities of MRCAs will change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740164" y="5566466"/>
            <a:ext cx="233164" cy="555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275780" y="4779703"/>
            <a:ext cx="252691" cy="49559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876866" y="5038708"/>
            <a:ext cx="0" cy="3993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297736" y="4753991"/>
            <a:ext cx="233164" cy="555637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7" idx="3"/>
            <a:endCxn id="5" idx="1"/>
          </p:cNvCxnSpPr>
          <p:nvPr/>
        </p:nvCxnSpPr>
        <p:spPr>
          <a:xfrm flipV="1">
            <a:off x="8530900" y="5027502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985286" y="4040616"/>
            <a:ext cx="252691" cy="4955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007242" y="4014904"/>
            <a:ext cx="233164" cy="555637"/>
          </a:xfrm>
          <a:prstGeom prst="rect">
            <a:avLst/>
          </a:prstGeom>
        </p:spPr>
      </p:pic>
      <p:cxnSp>
        <p:nvCxnSpPr>
          <p:cNvPr id="11" name="Straight Connector 10"/>
          <p:cNvCxnSpPr>
            <a:stCxn id="10" idx="3"/>
            <a:endCxn id="9" idx="1"/>
          </p:cNvCxnSpPr>
          <p:nvPr/>
        </p:nvCxnSpPr>
        <p:spPr>
          <a:xfrm flipV="1">
            <a:off x="9240406" y="4288415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9438899" y="4313649"/>
            <a:ext cx="115466" cy="3337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14393" y="3267201"/>
            <a:ext cx="252691" cy="4955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236349" y="3241489"/>
            <a:ext cx="233164" cy="555637"/>
          </a:xfrm>
          <a:prstGeom prst="rect">
            <a:avLst/>
          </a:prstGeom>
        </p:spPr>
      </p:pic>
      <p:cxnSp>
        <p:nvCxnSpPr>
          <p:cNvPr id="15" name="Straight Connector 14"/>
          <p:cNvCxnSpPr>
            <a:stCxn id="14" idx="3"/>
            <a:endCxn id="13" idx="1"/>
          </p:cNvCxnSpPr>
          <p:nvPr/>
        </p:nvCxnSpPr>
        <p:spPr>
          <a:xfrm flipV="1">
            <a:off x="9469513" y="3515000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828818" y="3537137"/>
            <a:ext cx="146194" cy="4191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8876866" y="6155041"/>
            <a:ext cx="0" cy="35166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9528471" y="2764682"/>
            <a:ext cx="313482" cy="40011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321211" y="4036308"/>
            <a:ext cx="252691" cy="49559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343167" y="4010596"/>
            <a:ext cx="233164" cy="555637"/>
          </a:xfrm>
          <a:prstGeom prst="rect">
            <a:avLst/>
          </a:prstGeom>
        </p:spPr>
      </p:pic>
      <p:cxnSp>
        <p:nvCxnSpPr>
          <p:cNvPr id="21" name="Straight Connector 20"/>
          <p:cNvCxnSpPr>
            <a:stCxn id="20" idx="3"/>
            <a:endCxn id="19" idx="1"/>
          </p:cNvCxnSpPr>
          <p:nvPr/>
        </p:nvCxnSpPr>
        <p:spPr>
          <a:xfrm flipV="1">
            <a:off x="7576331" y="4284107"/>
            <a:ext cx="744880" cy="43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890290" y="4309341"/>
            <a:ext cx="273942" cy="338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7608995" y="3656081"/>
            <a:ext cx="339776" cy="34480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9123824" y="5470593"/>
            <a:ext cx="260283" cy="44771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9639684" y="4602681"/>
            <a:ext cx="260283" cy="44771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9741441" y="3656081"/>
            <a:ext cx="114831" cy="38022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Lightning Bolt 26"/>
          <p:cNvSpPr/>
          <p:nvPr/>
        </p:nvSpPr>
        <p:spPr>
          <a:xfrm>
            <a:off x="8675070" y="5089067"/>
            <a:ext cx="363351" cy="37024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8351940" y="5486282"/>
            <a:ext cx="228518" cy="42035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7733310" y="4478360"/>
            <a:ext cx="291909" cy="437451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863992" y="5288649"/>
            <a:ext cx="233164" cy="55563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576712" y="5288648"/>
            <a:ext cx="233164" cy="55563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823319" y="593076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6712" y="593076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097156" y="4231156"/>
            <a:ext cx="1255347" cy="8918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3352503" y="4231156"/>
            <a:ext cx="1318733" cy="891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ightning Bolt 36"/>
          <p:cNvSpPr/>
          <p:nvPr/>
        </p:nvSpPr>
        <p:spPr>
          <a:xfrm flipH="1">
            <a:off x="3807874" y="4458745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729117" y="4350096"/>
            <a:ext cx="562203" cy="65401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4291320" y="3355488"/>
            <a:ext cx="3244221" cy="986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276744" y="5005328"/>
            <a:ext cx="2832084" cy="12362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231940" y="3392621"/>
            <a:ext cx="1759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Recombination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4019392" y="3835969"/>
            <a:ext cx="10002" cy="3475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86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7" grpId="0" animBg="1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would the genealogy change?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38247"/>
            <a:ext cx="10515600" cy="4351338"/>
          </a:xfrm>
        </p:spPr>
        <p:txBody>
          <a:bodyPr/>
          <a:lstStyle/>
          <a:p>
            <a:r>
              <a:rPr lang="en-US" dirty="0" smtClean="0"/>
              <a:t>Recombination leads to rewiring the genealogy and to changes in the MRCAs</a:t>
            </a:r>
          </a:p>
          <a:p>
            <a:r>
              <a:rPr lang="en-US" dirty="0" smtClean="0"/>
              <a:t>Each recombination “</a:t>
            </a:r>
            <a:r>
              <a:rPr lang="en-US" dirty="0" smtClean="0">
                <a:solidFill>
                  <a:srgbClr val="0000CC"/>
                </a:solidFill>
              </a:rPr>
              <a:t>splits</a:t>
            </a:r>
            <a:r>
              <a:rPr lang="en-US" dirty="0" smtClean="0"/>
              <a:t>” one lineage only, but over long distances, many recombination events happen, changing the tree completely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598265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1607143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368403" y="3111445"/>
            <a:ext cx="0" cy="28123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2377279" y="3763953"/>
            <a:ext cx="761262" cy="215981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2377280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598265" y="3111445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2007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626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2586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16623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2773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</a:p>
        </p:txBody>
      </p:sp>
      <p:sp>
        <p:nvSpPr>
          <p:cNvPr id="17" name="Lightning Bolt 16"/>
          <p:cNvSpPr/>
          <p:nvPr/>
        </p:nvSpPr>
        <p:spPr>
          <a:xfrm flipH="1">
            <a:off x="2212586" y="4476939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403877" y="3829842"/>
            <a:ext cx="955497" cy="60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1181819" y="4956105"/>
            <a:ext cx="719191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181819" y="4456386"/>
            <a:ext cx="719191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537312" y="3726278"/>
            <a:ext cx="0" cy="95666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81819" y="3763953"/>
            <a:ext cx="719191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415640" y="3590983"/>
            <a:ext cx="542529" cy="36568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046183" y="3189713"/>
            <a:ext cx="1460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New MRCAs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79669" y="4412456"/>
            <a:ext cx="2185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The lineage “splits”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H="1">
            <a:off x="7639394" y="4611641"/>
            <a:ext cx="1515932" cy="11216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9142689" y="3425625"/>
            <a:ext cx="1948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The lineage in the left locus</a:t>
            </a:r>
          </a:p>
        </p:txBody>
      </p:sp>
      <p:cxnSp>
        <p:nvCxnSpPr>
          <p:cNvPr id="57" name="Straight Arrow Connector 56"/>
          <p:cNvCxnSpPr>
            <a:stCxn id="56" idx="1"/>
          </p:cNvCxnSpPr>
          <p:nvPr/>
        </p:nvCxnSpPr>
        <p:spPr>
          <a:xfrm flipH="1">
            <a:off x="7578353" y="3779568"/>
            <a:ext cx="1564336" cy="44451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200666" y="3111445"/>
            <a:ext cx="719191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6769381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6778259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539519" y="4756461"/>
            <a:ext cx="0" cy="1167311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7548395" y="3763953"/>
            <a:ext cx="761262" cy="215981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7548396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6769381" y="3111445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59118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96737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383702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787739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203889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7537312" y="3111445"/>
            <a:ext cx="0" cy="6525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 flipV="1">
            <a:off x="7023636" y="3988440"/>
            <a:ext cx="511794" cy="768021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V="1">
            <a:off x="6153624" y="4320599"/>
            <a:ext cx="1009703" cy="8182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007756" y="5138851"/>
            <a:ext cx="166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 new lineage</a:t>
            </a:r>
          </a:p>
        </p:txBody>
      </p:sp>
    </p:spTree>
    <p:extLst>
      <p:ext uri="{BB962C8B-B14F-4D97-AF65-F5344CB8AC3E}">
        <p14:creationId xmlns:p14="http://schemas.microsoft.com/office/powerpoint/2010/main" val="81044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2" grpId="0"/>
      <p:bldP spid="53" grpId="0"/>
      <p:bldP spid="56" grpId="0"/>
      <p:bldP spid="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loci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498024" cy="4351338"/>
          </a:xfrm>
        </p:spPr>
        <p:txBody>
          <a:bodyPr/>
          <a:lstStyle/>
          <a:p>
            <a:r>
              <a:rPr lang="en-US" dirty="0" smtClean="0"/>
              <a:t>Long regions are difficult to work with, because the effect of recombination on the estimators is complicated</a:t>
            </a:r>
          </a:p>
          <a:p>
            <a:r>
              <a:rPr lang="en-US" dirty="0" smtClean="0"/>
              <a:t>On the other extreme is the case when we consider multiple </a:t>
            </a:r>
            <a:r>
              <a:rPr lang="en-US" dirty="0" smtClean="0">
                <a:solidFill>
                  <a:srgbClr val="0000CC"/>
                </a:solidFill>
              </a:rPr>
              <a:t>independent</a:t>
            </a:r>
            <a:r>
              <a:rPr lang="en-US" dirty="0" smtClean="0"/>
              <a:t> regions (“loci”)</a:t>
            </a:r>
          </a:p>
          <a:p>
            <a:endParaRPr lang="en-US" dirty="0" smtClean="0"/>
          </a:p>
          <a:p>
            <a:r>
              <a:rPr lang="en-US" dirty="0" smtClean="0"/>
              <a:t>For example, two loci can be on different chromosomes</a:t>
            </a:r>
          </a:p>
          <a:p>
            <a:r>
              <a:rPr lang="en-US" dirty="0" smtClean="0"/>
              <a:t>In that case, the genealogy of each region is independent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951155" y="4375365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9960033" y="4375365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0721293" y="3070348"/>
            <a:ext cx="0" cy="28123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10730169" y="3722856"/>
            <a:ext cx="761262" cy="215981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0730170" y="4915008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9951155" y="3070348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5-Point Star 9"/>
          <p:cNvSpPr/>
          <p:nvPr/>
        </p:nvSpPr>
        <p:spPr>
          <a:xfrm>
            <a:off x="11022084" y="4676765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0231914" y="3568831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772961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151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65476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69513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5663" y="592034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0773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loci</a:t>
            </a:r>
            <a:endParaRPr lang="en-US" dirty="0"/>
          </a:p>
        </p:txBody>
      </p:sp>
      <p:sp>
        <p:nvSpPr>
          <p:cNvPr id="4" name="Arc 3"/>
          <p:cNvSpPr/>
          <p:nvPr/>
        </p:nvSpPr>
        <p:spPr>
          <a:xfrm>
            <a:off x="5369668" y="2468379"/>
            <a:ext cx="967666" cy="1676443"/>
          </a:xfrm>
          <a:prstGeom prst="arc">
            <a:avLst>
              <a:gd name="adj1" fmla="val 16272042"/>
              <a:gd name="adj2" fmla="val 5066823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 flipH="1">
            <a:off x="1265722" y="2529465"/>
            <a:ext cx="816746" cy="1616446"/>
          </a:xfrm>
          <a:prstGeom prst="arc">
            <a:avLst>
              <a:gd name="adj1" fmla="val 16200000"/>
              <a:gd name="adj2" fmla="val 5066823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23462" y="2529465"/>
            <a:ext cx="423007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0	0	0	0	1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1	0	0	0	1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0	0	0	0	0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0	0	0	1	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1547" y="2529465"/>
            <a:ext cx="732893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err="1" smtClean="0"/>
              <a:t>Chr</a:t>
            </a:r>
            <a:r>
              <a:rPr lang="en-US" sz="2000" dirty="0" smtClean="0"/>
              <a:t> 1</a:t>
            </a:r>
          </a:p>
          <a:p>
            <a:pPr>
              <a:spcAft>
                <a:spcPts val="600"/>
              </a:spcAft>
            </a:pPr>
            <a:r>
              <a:rPr lang="en-US" sz="2000" dirty="0" err="1" smtClean="0"/>
              <a:t>Chr</a:t>
            </a:r>
            <a:r>
              <a:rPr lang="en-US" sz="2000" dirty="0" smtClean="0"/>
              <a:t> 2</a:t>
            </a:r>
          </a:p>
          <a:p>
            <a:pPr>
              <a:spcAft>
                <a:spcPts val="600"/>
              </a:spcAft>
            </a:pPr>
            <a:r>
              <a:rPr lang="en-US" sz="2000" dirty="0" err="1" smtClean="0"/>
              <a:t>Chr</a:t>
            </a:r>
            <a:r>
              <a:rPr lang="en-US" sz="2000" dirty="0" smtClean="0"/>
              <a:t> 3</a:t>
            </a:r>
          </a:p>
          <a:p>
            <a:pPr>
              <a:spcAft>
                <a:spcPts val="600"/>
              </a:spcAft>
            </a:pPr>
            <a:r>
              <a:rPr lang="en-US" sz="2000" dirty="0" err="1" smtClean="0"/>
              <a:t>Chr</a:t>
            </a:r>
            <a:r>
              <a:rPr lang="en-US" sz="2000" dirty="0" smtClean="0"/>
              <a:t> </a:t>
            </a:r>
            <a:r>
              <a:rPr lang="en-US" sz="2000" dirty="0"/>
              <a:t>4</a:t>
            </a:r>
            <a:endParaRPr lang="en-US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674095" y="2098812"/>
            <a:ext cx="4349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bp1	bp2	bp3	bp4	bp5</a:t>
            </a:r>
          </a:p>
        </p:txBody>
      </p:sp>
      <p:sp>
        <p:nvSpPr>
          <p:cNvPr id="9" name="Arc 8"/>
          <p:cNvSpPr/>
          <p:nvPr/>
        </p:nvSpPr>
        <p:spPr>
          <a:xfrm>
            <a:off x="10683217" y="2437836"/>
            <a:ext cx="967666" cy="1676443"/>
          </a:xfrm>
          <a:prstGeom prst="arc">
            <a:avLst>
              <a:gd name="adj1" fmla="val 16272042"/>
              <a:gd name="adj2" fmla="val 5066823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flipH="1">
            <a:off x="6579271" y="2498922"/>
            <a:ext cx="816746" cy="1616446"/>
          </a:xfrm>
          <a:prstGeom prst="arc">
            <a:avLst>
              <a:gd name="adj1" fmla="val 16200000"/>
              <a:gd name="adj2" fmla="val 5066823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037011" y="2498922"/>
            <a:ext cx="423007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0	1	0	0	0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0	0	0	1	0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0	0	0	</a:t>
            </a:r>
            <a:r>
              <a:rPr lang="en-US" sz="2000" dirty="0"/>
              <a:t>1</a:t>
            </a:r>
            <a:r>
              <a:rPr lang="en-US" sz="2000" dirty="0" smtClean="0"/>
              <a:t>	0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1	0	0	0	</a:t>
            </a:r>
            <a:r>
              <a:rPr lang="en-US" sz="2000" dirty="0"/>
              <a:t>0</a:t>
            </a:r>
            <a:endParaRPr lang="en-US" sz="20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987644" y="2068269"/>
            <a:ext cx="4349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bp1	bp2	bp3	bp4	bp5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80521" y="1583301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3CC"/>
                </a:solidFill>
              </a:rPr>
              <a:t>Locus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1939" y="1583301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3CC"/>
                </a:solidFill>
              </a:rPr>
              <a:t>Locus 2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960458" y="4949686"/>
            <a:ext cx="196974" cy="98978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57432" y="4949686"/>
            <a:ext cx="188096" cy="98978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730597" y="5337313"/>
            <a:ext cx="158692" cy="60215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3889289" y="5337313"/>
            <a:ext cx="226376" cy="60215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782264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58454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74779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8816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3152992" y="4500143"/>
            <a:ext cx="421787" cy="44954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574779" y="4495176"/>
            <a:ext cx="314510" cy="84213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5-Point Star 45"/>
          <p:cNvSpPr/>
          <p:nvPr/>
        </p:nvSpPr>
        <p:spPr>
          <a:xfrm>
            <a:off x="3904218" y="5556654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/>
          <p:cNvSpPr/>
          <p:nvPr/>
        </p:nvSpPr>
        <p:spPr>
          <a:xfrm>
            <a:off x="3161872" y="5512391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/>
          <p:cNvSpPr/>
          <p:nvPr/>
        </p:nvSpPr>
        <p:spPr>
          <a:xfrm>
            <a:off x="3262110" y="4542334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8558334" y="4668334"/>
            <a:ext cx="453414" cy="127113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943404" y="4998662"/>
            <a:ext cx="268179" cy="9408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9077493" y="5469066"/>
            <a:ext cx="222302" cy="47040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9011748" y="4668334"/>
            <a:ext cx="701794" cy="127113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380140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756330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72655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576692" y="597714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59" name="5-Point Star 58"/>
          <p:cNvSpPr/>
          <p:nvPr/>
        </p:nvSpPr>
        <p:spPr>
          <a:xfrm>
            <a:off x="9011748" y="5127053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5-Point Star 59"/>
          <p:cNvSpPr/>
          <p:nvPr/>
        </p:nvSpPr>
        <p:spPr>
          <a:xfrm>
            <a:off x="9423261" y="5430654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5-Point Star 60"/>
          <p:cNvSpPr/>
          <p:nvPr/>
        </p:nvSpPr>
        <p:spPr>
          <a:xfrm>
            <a:off x="8538963" y="5494328"/>
            <a:ext cx="252000" cy="2520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8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estimation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43899"/>
                <a:ext cx="10515600" cy="476340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We estimate a parameter of the population using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data</a:t>
                </a:r>
                <a:r>
                  <a:rPr lang="en-US" dirty="0" smtClean="0"/>
                  <a:t> of a sample</a:t>
                </a:r>
              </a:p>
              <a:p>
                <a:r>
                  <a:rPr lang="en-US" dirty="0" smtClean="0"/>
                  <a:t>We denote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estimator</a:t>
                </a:r>
                <a:r>
                  <a:rPr lang="en-US" dirty="0" smtClean="0"/>
                  <a:t> as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dirty="0" smtClean="0"/>
              </a:p>
              <a:p>
                <a:r>
                  <a:rPr lang="en-US" dirty="0" smtClean="0"/>
                  <a:t>The estimator is a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statistic</a:t>
                </a:r>
                <a:r>
                  <a:rPr lang="en-US" dirty="0" smtClean="0"/>
                  <a:t> of the sample: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Examples:</a:t>
                </a:r>
              </a:p>
              <a:p>
                <a:pPr lvl="1"/>
                <a:r>
                  <a:rPr lang="en-US" dirty="0" smtClean="0">
                    <a:solidFill>
                      <a:schemeClr val="tx1"/>
                    </a:solidFill>
                  </a:rPr>
                  <a:t>The sample mean,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, is an estimator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dirty="0" smtClean="0">
                    <a:solidFill>
                      <a:schemeClr val="tx1"/>
                    </a:solidFill>
                  </a:rPr>
                  <a:t>The sample variance,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 smtClean="0"/>
                  <a:t> is an estimator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43899"/>
                <a:ext cx="10515600" cy="4763406"/>
              </a:xfrm>
              <a:blipFill>
                <a:blip r:embed="rId2"/>
                <a:stretch>
                  <a:fillRect l="-754" t="-1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454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799" y="3829842"/>
            <a:ext cx="2906400" cy="1914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demographic inference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We have so far seen cases when there was a single parameter to estimate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Generally, we can have many parameters of a complex model</a:t>
                </a:r>
              </a:p>
              <a:p>
                <a:r>
                  <a:rPr lang="en-US" dirty="0" smtClean="0"/>
                  <a:t>The data is complicated (huge matrix of individuals x SNPs)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666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demographic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general idea</a:t>
            </a:r>
            <a:r>
              <a:rPr lang="en-US" dirty="0"/>
              <a:t>: </a:t>
            </a:r>
            <a:r>
              <a:rPr lang="en-US" dirty="0" smtClean="0"/>
              <a:t>use </a:t>
            </a:r>
            <a:r>
              <a:rPr lang="en-US" dirty="0" smtClean="0">
                <a:solidFill>
                  <a:srgbClr val="0000CC"/>
                </a:solidFill>
              </a:rPr>
              <a:t>summary statistics</a:t>
            </a:r>
            <a:r>
              <a:rPr lang="en-US" dirty="0" smtClean="0"/>
              <a:t> of the genetic data</a:t>
            </a:r>
          </a:p>
          <a:p>
            <a:r>
              <a:rPr lang="en-US" dirty="0" smtClean="0"/>
              <a:t>Find the demographic model that </a:t>
            </a:r>
            <a:r>
              <a:rPr lang="en-US" dirty="0" smtClean="0">
                <a:solidFill>
                  <a:srgbClr val="0000CC"/>
                </a:solidFill>
              </a:rPr>
              <a:t>best fits</a:t>
            </a:r>
            <a:r>
              <a:rPr lang="en-US" dirty="0" smtClean="0"/>
              <a:t> those summary statistics</a:t>
            </a:r>
          </a:p>
          <a:p>
            <a:endParaRPr lang="en-US" dirty="0"/>
          </a:p>
          <a:p>
            <a:r>
              <a:rPr lang="en-US" dirty="0" smtClean="0"/>
              <a:t>Examples of summary statistics:</a:t>
            </a:r>
          </a:p>
          <a:p>
            <a:pPr lvl="1"/>
            <a:r>
              <a:rPr lang="en-US" dirty="0" smtClean="0"/>
              <a:t>The number of segregating sites</a:t>
            </a:r>
          </a:p>
          <a:p>
            <a:pPr lvl="1"/>
            <a:r>
              <a:rPr lang="en-US" dirty="0" smtClean="0"/>
              <a:t>The number of pairwise differences</a:t>
            </a:r>
          </a:p>
          <a:p>
            <a:pPr lvl="1"/>
            <a:r>
              <a:rPr lang="en-US" dirty="0" smtClean="0"/>
              <a:t>The allele frequency spectrum</a:t>
            </a:r>
          </a:p>
          <a:p>
            <a:pPr lvl="1"/>
            <a:endParaRPr lang="en-US" dirty="0"/>
          </a:p>
          <a:p>
            <a:r>
              <a:rPr lang="en-US" dirty="0" smtClean="0"/>
              <a:t>For each inferred model, we can compute its bias and variance</a:t>
            </a:r>
          </a:p>
          <a:p>
            <a:pPr lvl="1"/>
            <a:r>
              <a:rPr lang="en-US" dirty="0" smtClean="0"/>
              <a:t>Usually numerically by simulations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945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other summary statistics are available?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main class of other statistics long regions that are identical between individuals</a:t>
            </a:r>
          </a:p>
          <a:p>
            <a:endParaRPr lang="en-US" dirty="0" smtClean="0"/>
          </a:p>
          <a:p>
            <a:r>
              <a:rPr lang="en-US" dirty="0" smtClean="0"/>
              <a:t>Called “</a:t>
            </a:r>
            <a:r>
              <a:rPr lang="en-US" dirty="0" smtClean="0">
                <a:solidFill>
                  <a:srgbClr val="0000CC"/>
                </a:solidFill>
              </a:rPr>
              <a:t>shared haplotypes</a:t>
            </a:r>
            <a:r>
              <a:rPr lang="en-US" dirty="0" smtClean="0"/>
              <a:t>” or “shared segments”</a:t>
            </a:r>
          </a:p>
          <a:p>
            <a:r>
              <a:rPr lang="en-US" dirty="0" smtClean="0"/>
              <a:t>Or “Identical-by-descent” (</a:t>
            </a:r>
            <a:r>
              <a:rPr lang="en-US" dirty="0" smtClean="0">
                <a:solidFill>
                  <a:srgbClr val="0000CC"/>
                </a:solidFill>
              </a:rPr>
              <a:t>IBD</a:t>
            </a:r>
            <a:r>
              <a:rPr lang="en-US" dirty="0" smtClean="0"/>
              <a:t>) segments</a:t>
            </a:r>
          </a:p>
          <a:p>
            <a:endParaRPr lang="en-US" dirty="0"/>
          </a:p>
          <a:p>
            <a:r>
              <a:rPr lang="en-US" dirty="0" smtClean="0"/>
              <a:t>For example, we can use the </a:t>
            </a:r>
            <a:r>
              <a:rPr lang="en-US" dirty="0"/>
              <a:t>number and lengths </a:t>
            </a:r>
            <a:r>
              <a:rPr lang="en-US" dirty="0" smtClean="0"/>
              <a:t>of such regions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290293" cy="572181"/>
          </a:xfrm>
        </p:spPr>
        <p:txBody>
          <a:bodyPr/>
          <a:lstStyle/>
          <a:p>
            <a:r>
              <a:rPr lang="en-US" dirty="0" smtClean="0"/>
              <a:t>Sharing between relatives</a:t>
            </a:r>
            <a:endParaRPr lang="en-US" dirty="0"/>
          </a:p>
        </p:txBody>
      </p:sp>
      <p:pic>
        <p:nvPicPr>
          <p:cNvPr id="4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237" y="2034194"/>
            <a:ext cx="726502" cy="74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 rot="5400000">
            <a:off x="1983204" y="3121495"/>
            <a:ext cx="605830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2230625" y="3121495"/>
            <a:ext cx="605830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5400000">
            <a:off x="1677273" y="4389496"/>
            <a:ext cx="161346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1656974" y="4987826"/>
            <a:ext cx="201943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66974" y="4541181"/>
            <a:ext cx="181942" cy="363498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66975" y="4897288"/>
            <a:ext cx="181941" cy="1009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5400000">
            <a:off x="2979211" y="4471247"/>
            <a:ext cx="324849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400000">
            <a:off x="3015421" y="4721124"/>
            <a:ext cx="252429" cy="181941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852802" y="4685880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852802" y="4892239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841474" y="4409891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857646" y="4534422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 rot="5400000">
            <a:off x="2990179" y="4937341"/>
            <a:ext cx="302915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857646" y="4419288"/>
            <a:ext cx="1181691" cy="106021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857246" y="4699455"/>
            <a:ext cx="1181691" cy="18605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088930" y="4977825"/>
            <a:ext cx="0" cy="346037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433310" y="5281561"/>
            <a:ext cx="1870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segment</a:t>
            </a:r>
          </a:p>
        </p:txBody>
      </p:sp>
      <p:sp>
        <p:nvSpPr>
          <p:cNvPr id="22" name="Rounded Rectangle 21"/>
          <p:cNvSpPr/>
          <p:nvPr/>
        </p:nvSpPr>
        <p:spPr>
          <a:xfrm rot="5400000">
            <a:off x="3051074" y="4689022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5400000">
            <a:off x="1077062" y="4689098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887070" y="1301182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Siblings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792408" y="2432800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510803" y="2423499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125934" y="2432800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844329" y="2423499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 rot="5400000">
            <a:off x="1090661" y="2994129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 rot="5400000">
            <a:off x="848140" y="2999575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 rot="5400000">
            <a:off x="3249421" y="3009174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5400000">
            <a:off x="3006900" y="3014620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216067" y="2136769"/>
            <a:ext cx="252691" cy="49559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449820" y="2141122"/>
            <a:ext cx="252691" cy="4955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658604" y="3823017"/>
            <a:ext cx="216659" cy="51630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011790" y="3816342"/>
            <a:ext cx="216659" cy="516305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8388267" y="3756364"/>
            <a:ext cx="0" cy="485337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8635462" y="5295351"/>
            <a:ext cx="1328584" cy="181744"/>
            <a:chOff x="6194132" y="5578250"/>
            <a:chExt cx="1537930" cy="85170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6194132" y="5578250"/>
              <a:ext cx="15379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6194132" y="5663420"/>
              <a:ext cx="15379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6214895" y="5580978"/>
              <a:ext cx="1517167" cy="78821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 flipV="1">
            <a:off x="8789395" y="5598657"/>
            <a:ext cx="0" cy="459305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649928" y="6058591"/>
            <a:ext cx="1870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segment</a:t>
            </a:r>
          </a:p>
        </p:txBody>
      </p:sp>
      <p:sp>
        <p:nvSpPr>
          <p:cNvPr id="44" name="Rounded Rectangle 43"/>
          <p:cNvSpPr/>
          <p:nvPr/>
        </p:nvSpPr>
        <p:spPr>
          <a:xfrm rot="5400000">
            <a:off x="9822411" y="5349733"/>
            <a:ext cx="1137758" cy="23497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 rot="5400000">
            <a:off x="7651675" y="5349671"/>
            <a:ext cx="1133322" cy="23215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10248391" y="3777584"/>
            <a:ext cx="0" cy="511278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 rot="5400000">
            <a:off x="9510374" y="5355895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 rot="5400000">
            <a:off x="7954890" y="5351054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rot="5400000">
            <a:off x="8338978" y="5262225"/>
            <a:ext cx="364359" cy="22860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8356037" y="1366901"/>
            <a:ext cx="1970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First cousins</a:t>
            </a:r>
            <a:endParaRPr lang="en-US" sz="2800" dirty="0">
              <a:solidFill>
                <a:srgbClr val="002060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8235599" y="3749449"/>
            <a:ext cx="26049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0130799" y="3780003"/>
            <a:ext cx="26049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 rot="5400000">
            <a:off x="8398028" y="5794974"/>
            <a:ext cx="246260" cy="22860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rot="5400000">
            <a:off x="9973392" y="5277877"/>
            <a:ext cx="207686" cy="22637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8406854" y="5733406"/>
            <a:ext cx="228607" cy="175614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961817" y="5113110"/>
            <a:ext cx="228607" cy="175614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41" y="1968225"/>
            <a:ext cx="726502" cy="74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ounded Rectangle 57"/>
          <p:cNvSpPr/>
          <p:nvPr/>
        </p:nvSpPr>
        <p:spPr>
          <a:xfrm rot="5400000">
            <a:off x="8851508" y="3028892"/>
            <a:ext cx="605830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 rot="5400000">
            <a:off x="9098929" y="3028892"/>
            <a:ext cx="605830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8633199" y="5295350"/>
            <a:ext cx="776712" cy="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8660712" y="2366831"/>
            <a:ext cx="0" cy="1174814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8379107" y="2357530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994238" y="2366831"/>
            <a:ext cx="0" cy="1174814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9712633" y="2357530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 rot="5400000">
            <a:off x="7958965" y="2928160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 rot="5400000">
            <a:off x="7716444" y="2924897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 rot="5400000">
            <a:off x="10117725" y="2943205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 rot="5400000">
            <a:off x="9875204" y="2939942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/>
          <p:cNvGrpSpPr/>
          <p:nvPr/>
        </p:nvGrpSpPr>
        <p:grpSpPr>
          <a:xfrm>
            <a:off x="8893615" y="3710501"/>
            <a:ext cx="285025" cy="442232"/>
            <a:chOff x="-981471" y="4875311"/>
            <a:chExt cx="479323" cy="783201"/>
          </a:xfrm>
        </p:grpSpPr>
        <p:sp>
          <p:nvSpPr>
            <p:cNvPr id="70" name="Rounded Rectangle 69"/>
            <p:cNvSpPr/>
            <p:nvPr/>
          </p:nvSpPr>
          <p:spPr>
            <a:xfrm rot="5400000">
              <a:off x="-673791" y="4868240"/>
              <a:ext cx="161346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/>
            <p:cNvSpPr/>
            <p:nvPr/>
          </p:nvSpPr>
          <p:spPr>
            <a:xfrm rot="5400000">
              <a:off x="-694090" y="5466570"/>
              <a:ext cx="201943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-684090" y="5019925"/>
              <a:ext cx="181942" cy="363498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-684089" y="5376032"/>
              <a:ext cx="181941" cy="1009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73"/>
            <p:cNvSpPr/>
            <p:nvPr/>
          </p:nvSpPr>
          <p:spPr>
            <a:xfrm rot="5400000">
              <a:off x="-1274002" y="5167842"/>
              <a:ext cx="777591" cy="19252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ounded Rectangle 74"/>
          <p:cNvSpPr/>
          <p:nvPr/>
        </p:nvSpPr>
        <p:spPr>
          <a:xfrm rot="5400000">
            <a:off x="7493440" y="3845735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 rot="5400000">
            <a:off x="7637201" y="3845735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 rot="5400000">
            <a:off x="10556629" y="3845735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/>
          <p:cNvGrpSpPr/>
          <p:nvPr/>
        </p:nvGrpSpPr>
        <p:grpSpPr>
          <a:xfrm>
            <a:off x="9546060" y="3690997"/>
            <a:ext cx="262779" cy="467486"/>
            <a:chOff x="-938369" y="5126291"/>
            <a:chExt cx="485543" cy="783200"/>
          </a:xfrm>
        </p:grpSpPr>
        <p:sp>
          <p:nvSpPr>
            <p:cNvPr id="79" name="Rounded Rectangle 78"/>
            <p:cNvSpPr/>
            <p:nvPr/>
          </p:nvSpPr>
          <p:spPr>
            <a:xfrm rot="5400000">
              <a:off x="-1009823" y="5200969"/>
              <a:ext cx="324849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 rot="5400000">
              <a:off x="-973613" y="5450846"/>
              <a:ext cx="252429" cy="181941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ounded Rectangle 80"/>
            <p:cNvSpPr/>
            <p:nvPr/>
          </p:nvSpPr>
          <p:spPr>
            <a:xfrm rot="5400000">
              <a:off x="-998855" y="5667063"/>
              <a:ext cx="302915" cy="181941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ounded Rectangle 81"/>
            <p:cNvSpPr/>
            <p:nvPr/>
          </p:nvSpPr>
          <p:spPr>
            <a:xfrm rot="5400000">
              <a:off x="-937960" y="5418744"/>
              <a:ext cx="777587" cy="1926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ounded Rectangle 82"/>
          <p:cNvSpPr/>
          <p:nvPr/>
        </p:nvSpPr>
        <p:spPr>
          <a:xfrm rot="5400000">
            <a:off x="10717196" y="3845735"/>
            <a:ext cx="439064" cy="114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078754" y="2075870"/>
            <a:ext cx="252691" cy="495597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95274" y="2071977"/>
            <a:ext cx="252691" cy="495597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560513" y="3612082"/>
            <a:ext cx="216659" cy="516305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865944" y="3615912"/>
            <a:ext cx="216659" cy="516305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438838" y="3615595"/>
            <a:ext cx="252691" cy="495597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971941" y="3616872"/>
            <a:ext cx="252691" cy="495597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271198" y="4328525"/>
            <a:ext cx="252691" cy="495597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156825" y="4332422"/>
            <a:ext cx="252691" cy="495597"/>
          </a:xfrm>
          <a:prstGeom prst="rect">
            <a:avLst/>
          </a:prstGeom>
        </p:spPr>
      </p:pic>
      <p:sp>
        <p:nvSpPr>
          <p:cNvPr id="118" name="TextBox 117"/>
          <p:cNvSpPr txBox="1"/>
          <p:nvPr/>
        </p:nvSpPr>
        <p:spPr>
          <a:xfrm>
            <a:off x="250223" y="5757868"/>
            <a:ext cx="3772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Probability of sharing: 50%</a:t>
            </a:r>
          </a:p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Mean segment length: 50cM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035208" y="3494308"/>
            <a:ext cx="23553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Probability of sharing: 12.5%</a:t>
            </a:r>
          </a:p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Mean segment length: 25cM</a:t>
            </a:r>
          </a:p>
        </p:txBody>
      </p:sp>
    </p:spTree>
    <p:extLst>
      <p:ext uri="{BB962C8B-B14F-4D97-AF65-F5344CB8AC3E}">
        <p14:creationId xmlns:p14="http://schemas.microsoft.com/office/powerpoint/2010/main" val="30985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81" y="408214"/>
            <a:ext cx="10290293" cy="572181"/>
          </a:xfrm>
        </p:spPr>
        <p:txBody>
          <a:bodyPr/>
          <a:lstStyle/>
          <a:p>
            <a:r>
              <a:rPr lang="en-US" dirty="0" smtClean="0"/>
              <a:t>Sharing between remote relatives</a:t>
            </a:r>
            <a:endParaRPr lang="en-US" dirty="0"/>
          </a:p>
        </p:txBody>
      </p:sp>
      <p:pic>
        <p:nvPicPr>
          <p:cNvPr id="92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063" y="2060185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" name="Straight Connector 92"/>
          <p:cNvCxnSpPr/>
          <p:nvPr/>
        </p:nvCxnSpPr>
        <p:spPr>
          <a:xfrm flipH="1">
            <a:off x="2188726" y="2797911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2029300" y="3409821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 rot="5400000">
            <a:off x="2916282" y="2252478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 rot="5400000">
            <a:off x="3180677" y="2252478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/>
          <p:nvPr/>
        </p:nvCxnSpPr>
        <p:spPr>
          <a:xfrm flipH="1">
            <a:off x="1808889" y="5448738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1808889" y="5533908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1829652" y="5465657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/>
          <p:cNvCxnSpPr/>
          <p:nvPr/>
        </p:nvCxnSpPr>
        <p:spPr>
          <a:xfrm flipV="1">
            <a:off x="1982805" y="5588352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860756" y="6062469"/>
            <a:ext cx="1971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segments</a:t>
            </a:r>
          </a:p>
        </p:txBody>
      </p:sp>
      <p:sp>
        <p:nvSpPr>
          <p:cNvPr id="102" name="Rounded Rectangle 101"/>
          <p:cNvSpPr/>
          <p:nvPr/>
        </p:nvSpPr>
        <p:spPr>
          <a:xfrm rot="5400000">
            <a:off x="3180464" y="5389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/>
          <p:cNvSpPr/>
          <p:nvPr/>
        </p:nvSpPr>
        <p:spPr>
          <a:xfrm rot="5400000">
            <a:off x="843700" y="5389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2714709" y="2797911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3140246" y="3409821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ounded Rectangle 105"/>
          <p:cNvSpPr/>
          <p:nvPr/>
        </p:nvSpPr>
        <p:spPr>
          <a:xfrm rot="5400000">
            <a:off x="2868999" y="5389767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 rot="5400000">
            <a:off x="3326519" y="5435287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07"/>
          <p:cNvSpPr/>
          <p:nvPr/>
        </p:nvSpPr>
        <p:spPr>
          <a:xfrm rot="5400000">
            <a:off x="1148300" y="538976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 rot="5400000">
            <a:off x="1624358" y="5335290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Arrow Connector 109"/>
          <p:cNvCxnSpPr/>
          <p:nvPr/>
        </p:nvCxnSpPr>
        <p:spPr>
          <a:xfrm flipV="1">
            <a:off x="3657087" y="2920101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3689165" y="4194244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3473299" y="3694074"/>
                <a:ext cx="432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299" y="3694074"/>
                <a:ext cx="43255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1295666" y="1452035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66" y="1452035"/>
                <a:ext cx="2981457" cy="461665"/>
              </a:xfrm>
              <a:prstGeom prst="rect">
                <a:avLst/>
              </a:prstGeom>
              <a:blipFill>
                <a:blip r:embed="rId4"/>
                <a:stretch>
                  <a:fillRect l="-613" t="-10526" r="-20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926324" y="4476202"/>
            <a:ext cx="252691" cy="49559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049478" y="4475400"/>
            <a:ext cx="252691" cy="495597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915109" y="2808347"/>
            <a:ext cx="216659" cy="51630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035694" y="2818200"/>
            <a:ext cx="216659" cy="516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4860781" y="2399646"/>
                <a:ext cx="5419000" cy="2507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b="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Probability of sharing: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sz="240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Mean segment length: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  <m:r>
                              <a:rPr lang="en-US" sz="2400" b="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 cM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Explanation: 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2(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meioses</a:t>
                </a:r>
                <a:r>
                  <a:rPr lang="en-US" sz="24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, and recombination happens in each at rate 1 per Morgan</a:t>
                </a: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781" y="2399646"/>
                <a:ext cx="5419000" cy="2507802"/>
              </a:xfrm>
              <a:prstGeom prst="rect">
                <a:avLst/>
              </a:prstGeom>
              <a:blipFill>
                <a:blip r:embed="rId7"/>
                <a:stretch>
                  <a:fillRect l="-1462" t="-22871" b="-4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068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907816" y="4971081"/>
            <a:ext cx="4356000" cy="280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107816" y="4972603"/>
            <a:ext cx="1800000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907816" y="4479351"/>
            <a:ext cx="4356000" cy="280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627815" y="3403073"/>
            <a:ext cx="3630542" cy="280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segment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590" y="1532400"/>
            <a:ext cx="10558670" cy="826431"/>
          </a:xfrm>
        </p:spPr>
        <p:txBody>
          <a:bodyPr>
            <a:normAutofit/>
          </a:bodyPr>
          <a:lstStyle/>
          <a:p>
            <a:r>
              <a:rPr lang="en-US" dirty="0" smtClean="0"/>
              <a:t>The length of the segment shared with the ancestor is the distance to the closest recombination across all </a:t>
            </a:r>
            <a:r>
              <a:rPr lang="en-US" dirty="0" err="1" smtClean="0"/>
              <a:t>meioses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07816" y="3977150"/>
            <a:ext cx="2520000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07816" y="4480873"/>
            <a:ext cx="1800000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07815" y="3406974"/>
            <a:ext cx="2520000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07814" y="2869163"/>
            <a:ext cx="6150543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ghtning Bolt 9"/>
          <p:cNvSpPr/>
          <p:nvPr/>
        </p:nvSpPr>
        <p:spPr>
          <a:xfrm>
            <a:off x="4320015" y="2832359"/>
            <a:ext cx="308008" cy="320375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ightning Bolt 10"/>
          <p:cNvSpPr/>
          <p:nvPr/>
        </p:nvSpPr>
        <p:spPr>
          <a:xfrm>
            <a:off x="5345110" y="3365731"/>
            <a:ext cx="308008" cy="320375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ightning Bolt 11"/>
          <p:cNvSpPr/>
          <p:nvPr/>
        </p:nvSpPr>
        <p:spPr>
          <a:xfrm>
            <a:off x="3586259" y="3950141"/>
            <a:ext cx="308008" cy="320375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ightning Bolt 12"/>
          <p:cNvSpPr/>
          <p:nvPr/>
        </p:nvSpPr>
        <p:spPr>
          <a:xfrm>
            <a:off x="6188925" y="4458360"/>
            <a:ext cx="308008" cy="320375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ightning Bolt 13"/>
          <p:cNvSpPr/>
          <p:nvPr/>
        </p:nvSpPr>
        <p:spPr>
          <a:xfrm>
            <a:off x="4817322" y="4957158"/>
            <a:ext cx="308008" cy="320375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473447" y="2832359"/>
            <a:ext cx="2588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Ancestral chromosome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7392" y="5414198"/>
                <a:ext cx="8271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392" y="5414198"/>
                <a:ext cx="827150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37392" y="4897831"/>
                <a:ext cx="8271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392" y="4897831"/>
                <a:ext cx="82715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37392" y="4381463"/>
                <a:ext cx="8271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392" y="4381463"/>
                <a:ext cx="82715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37392" y="3865095"/>
                <a:ext cx="8271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392" y="3865095"/>
                <a:ext cx="82715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137392" y="3348727"/>
                <a:ext cx="8271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392" y="3348727"/>
                <a:ext cx="82715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137392" y="2832359"/>
                <a:ext cx="8271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=5</m:t>
                      </m:r>
                    </m:oMath>
                  </m:oMathPara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392" y="2832359"/>
                <a:ext cx="82715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4627815" y="3973830"/>
            <a:ext cx="3630542" cy="280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907816" y="5500911"/>
            <a:ext cx="4356000" cy="280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107816" y="5502433"/>
            <a:ext cx="1800000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3932630" y="2591416"/>
            <a:ext cx="0" cy="345600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627815" y="2591416"/>
            <a:ext cx="0" cy="345600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5125330" y="2591416"/>
            <a:ext cx="0" cy="345600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653118" y="2591416"/>
            <a:ext cx="0" cy="345600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6496933" y="2591416"/>
            <a:ext cx="0" cy="345600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803729" y="4018935"/>
            <a:ext cx="291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Meioses</a:t>
            </a:r>
            <a:r>
              <a:rPr lang="en-US" sz="2000" dirty="0" smtClean="0">
                <a:cs typeface="Times New Roman" panose="02020603050405020304" pitchFamily="18" charset="0"/>
              </a:rPr>
              <a:t> along one branch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From the MRCA to the present-day sample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8698360" y="3683873"/>
            <a:ext cx="0" cy="1810143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053651" y="5837335"/>
            <a:ext cx="1908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Segment shared with ancestor</a:t>
            </a:r>
          </a:p>
        </p:txBody>
      </p:sp>
    </p:spTree>
    <p:extLst>
      <p:ext uri="{BB962C8B-B14F-4D97-AF65-F5344CB8AC3E}">
        <p14:creationId xmlns:p14="http://schemas.microsoft.com/office/powerpoint/2010/main" val="41761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segment length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6698017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The </a:t>
                </a:r>
                <a:r>
                  <a:rPr lang="en-US" sz="2000" dirty="0"/>
                  <a:t>t</a:t>
                </a:r>
                <a:r>
                  <a:rPr lang="en-US" sz="2000" dirty="0" smtClean="0"/>
                  <a:t>wo individuals are separated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2000" dirty="0" smtClean="0"/>
                  <a:t> meioses</a:t>
                </a:r>
              </a:p>
              <a:p>
                <a:r>
                  <a:rPr lang="en-US" sz="2000" dirty="0" smtClean="0"/>
                  <a:t>The distance to recombination in each meiosis is modeled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⁡(1)</m:t>
                    </m:r>
                  </m:oMath>
                </a14:m>
                <a:r>
                  <a:rPr lang="en-US" sz="2000" dirty="0" smtClean="0"/>
                  <a:t> in </a:t>
                </a:r>
                <a:r>
                  <a:rPr lang="en-US" sz="2000" dirty="0" err="1" smtClean="0"/>
                  <a:t>Morgans</a:t>
                </a:r>
                <a:r>
                  <a:rPr lang="en-US" sz="2000" dirty="0" smtClean="0"/>
                  <a:t> (“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Poisson process</a:t>
                </a:r>
                <a:r>
                  <a:rPr lang="en-US" sz="2000" dirty="0" smtClean="0"/>
                  <a:t>”)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The distance to the closest recombination across all </a:t>
                </a:r>
                <a:r>
                  <a:rPr lang="en-US" sz="2000" dirty="0" err="1" smtClean="0"/>
                  <a:t>meioses</a:t>
                </a:r>
                <a:r>
                  <a:rPr lang="en-US" sz="2000" dirty="0" smtClean="0"/>
                  <a:t> is the minimum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⁡(1)</m:t>
                    </m:r>
                  </m:oMath>
                </a14:m>
                <a:r>
                  <a:rPr lang="en-US" sz="2000" dirty="0" smtClean="0"/>
                  <a:t> variables</a:t>
                </a:r>
              </a:p>
              <a:p>
                <a:r>
                  <a:rPr lang="en-US" sz="2000" dirty="0" smtClean="0"/>
                  <a:t>The minimum has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⁡(2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distribution</a:t>
                </a:r>
              </a:p>
              <a:p>
                <a:r>
                  <a:rPr lang="en-US" sz="2000" dirty="0" smtClean="0"/>
                  <a:t>The mean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 err="1" smtClean="0"/>
                  <a:t>Morgans</a:t>
                </a:r>
                <a:r>
                  <a:rPr lang="en-US" sz="2000" dirty="0" smtClean="0"/>
                  <a:t>,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000" dirty="0" smtClean="0"/>
                  <a:t> cM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6698017" cy="4351338"/>
              </a:xfrm>
              <a:blipFill>
                <a:blip r:embed="rId2"/>
                <a:stretch>
                  <a:fillRect l="-820" t="-1401" r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633" y="2031490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9340296" y="2769216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9180870" y="3381126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 rot="5400000">
            <a:off x="10067852" y="2223783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10332247" y="2223783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8960459" y="5420043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960459" y="5505213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981222" y="5436962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134375" y="5559657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012326" y="6033774"/>
            <a:ext cx="1870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segment</a:t>
            </a:r>
          </a:p>
        </p:txBody>
      </p:sp>
      <p:sp>
        <p:nvSpPr>
          <p:cNvPr id="14" name="Rounded Rectangle 13"/>
          <p:cNvSpPr/>
          <p:nvPr/>
        </p:nvSpPr>
        <p:spPr>
          <a:xfrm rot="5400000">
            <a:off x="10332034" y="5361072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5400000">
            <a:off x="7995270" y="5361072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9866279" y="2769216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0291816" y="3381126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 rot="5400000">
            <a:off x="10020569" y="5361072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5400000">
            <a:off x="10478089" y="5406592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5400000">
            <a:off x="8299870" y="5361073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5400000">
            <a:off x="8775928" y="5306595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0808657" y="2891406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0840735" y="4165549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624869" y="3665379"/>
                <a:ext cx="432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4869" y="3665379"/>
                <a:ext cx="43255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447236" y="1423340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7236" y="1423340"/>
                <a:ext cx="2981457" cy="461665"/>
              </a:xfrm>
              <a:prstGeom prst="rect">
                <a:avLst/>
              </a:prstGeom>
              <a:blipFill>
                <a:blip r:embed="rId5"/>
                <a:stretch>
                  <a:fillRect l="-613" t="-10526" r="-20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077894" y="4447507"/>
            <a:ext cx="252691" cy="49559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01048" y="4446705"/>
            <a:ext cx="252691" cy="4955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066679" y="2779652"/>
            <a:ext cx="216659" cy="51630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187264" y="2789505"/>
            <a:ext cx="216659" cy="516305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090460" y="6005511"/>
            <a:ext cx="6150543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ightning Bolt 30"/>
          <p:cNvSpPr/>
          <p:nvPr/>
        </p:nvSpPr>
        <p:spPr>
          <a:xfrm>
            <a:off x="3348316" y="5973142"/>
            <a:ext cx="308008" cy="320375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090460" y="5776882"/>
            <a:ext cx="241186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90460" y="5239938"/>
            <a:ext cx="29382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Distance to recombination</a:t>
            </a:r>
          </a:p>
        </p:txBody>
      </p:sp>
    </p:spTree>
    <p:extLst>
      <p:ext uri="{BB962C8B-B14F-4D97-AF65-F5344CB8AC3E}">
        <p14:creationId xmlns:p14="http://schemas.microsoft.com/office/powerpoint/2010/main" val="17410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between unrelated individuals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38247"/>
            <a:ext cx="10515600" cy="4351338"/>
          </a:xfrm>
        </p:spPr>
        <p:txBody>
          <a:bodyPr/>
          <a:lstStyle/>
          <a:p>
            <a:r>
              <a:rPr lang="en-US" dirty="0" smtClean="0"/>
              <a:t>Even unrelated individuals have a common ancestor at some point</a:t>
            </a:r>
          </a:p>
          <a:p>
            <a:r>
              <a:rPr lang="en-US" dirty="0" smtClean="0"/>
              <a:t>They share the ancestral chromosome until recombination happens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598265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1607143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368403" y="3111445"/>
            <a:ext cx="0" cy="28123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2377280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598265" y="3111445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2007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626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2586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16623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17" name="Lightning Bolt 16"/>
          <p:cNvSpPr/>
          <p:nvPr/>
        </p:nvSpPr>
        <p:spPr>
          <a:xfrm flipH="1">
            <a:off x="2224532" y="4372450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398195" y="3988441"/>
            <a:ext cx="955497" cy="60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6377140" y="3590983"/>
            <a:ext cx="542529" cy="36568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007683" y="3189713"/>
            <a:ext cx="1460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New MRCAs</a:t>
            </a: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6730881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6739759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501019" y="4561831"/>
            <a:ext cx="0" cy="136194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7509896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6730881" y="3956668"/>
            <a:ext cx="254256" cy="45979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55268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92887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345202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749239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cxnSp>
        <p:nvCxnSpPr>
          <p:cNvPr id="86" name="Straight Connector 85"/>
          <p:cNvCxnSpPr/>
          <p:nvPr/>
        </p:nvCxnSpPr>
        <p:spPr>
          <a:xfrm flipH="1" flipV="1">
            <a:off x="6985137" y="3988441"/>
            <a:ext cx="519970" cy="59988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V="1">
            <a:off x="6115124" y="4320599"/>
            <a:ext cx="1009703" cy="8182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4969256" y="5138851"/>
            <a:ext cx="166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 new lineage</a:t>
            </a:r>
          </a:p>
        </p:txBody>
      </p:sp>
    </p:spTree>
    <p:extLst>
      <p:ext uri="{BB962C8B-B14F-4D97-AF65-F5344CB8AC3E}">
        <p14:creationId xmlns:p14="http://schemas.microsoft.com/office/powerpoint/2010/main" val="237812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2" grpId="0"/>
      <p:bldP spid="9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between unrelated individuals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8208" y="1708032"/>
                <a:ext cx="10535582" cy="4092096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dirty="0" smtClean="0">
                    <a:solidFill>
                      <a:srgbClr val="660033"/>
                    </a:solidFill>
                  </a:rPr>
                  <a:t>Probability of sharing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660033"/>
                    </a:solidFill>
                  </a:rPr>
                  <a:t>, segment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660033"/>
                    </a:solidFill>
                  </a:rPr>
                  <a:t> cM</a:t>
                </a:r>
              </a:p>
              <a:p>
                <a:pPr marL="342900" indent="-342900">
                  <a:buSzPct val="100000"/>
                </a:pPr>
                <a:endParaRPr lang="en-US" dirty="0" smtClean="0"/>
              </a:p>
              <a:p>
                <a:pPr marL="342900" indent="-342900">
                  <a:buSzPct val="100000"/>
                </a:pPr>
                <a:r>
                  <a:rPr lang="en-US" dirty="0" smtClean="0"/>
                  <a:t>Unrelated individuals do not have a shared ancestor in the past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dirty="0" smtClean="0"/>
                  <a:t>4-5 generations</a:t>
                </a:r>
              </a:p>
              <a:p>
                <a:pPr marL="342900" indent="-342900">
                  <a:buSzPct val="100000"/>
                </a:pPr>
                <a:r>
                  <a:rPr lang="en-US" dirty="0" smtClean="0"/>
                  <a:t>But they definitely could have a shared ancestor 10-100 generations ago</a:t>
                </a:r>
              </a:p>
              <a:p>
                <a:pPr marL="342900" indent="-342900">
                  <a:buSzPct val="100000"/>
                </a:pPr>
                <a:endParaRPr lang="en-US" dirty="0" smtClean="0"/>
              </a:p>
              <a:p>
                <a:pPr marL="342900" indent="-342900">
                  <a:buSzPct val="100000"/>
                </a:pPr>
                <a:r>
                  <a:rPr lang="en-US" dirty="0" smtClean="0"/>
                  <a:t>The probability of two descendants to have a shared segment from that ancestor is extremely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small</a:t>
                </a:r>
                <a:r>
                  <a:rPr lang="en-US" dirty="0" smtClean="0"/>
                  <a:t> – decreasing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exponentially</a:t>
                </a:r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 smtClean="0"/>
              </a:p>
              <a:p>
                <a:pPr marL="342900" indent="-342900">
                  <a:buSzPct val="100000"/>
                </a:pPr>
                <a:r>
                  <a:rPr lang="en-US" dirty="0" smtClean="0"/>
                  <a:t>But whenever such a shared segment appears, it is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long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– the length decreasing only with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inverse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208" y="1708032"/>
                <a:ext cx="10535582" cy="4092096"/>
              </a:xfrm>
              <a:blipFill>
                <a:blip r:embed="rId2"/>
                <a:stretch>
                  <a:fillRect l="-810" t="-149" r="-1273" b="-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062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between unrelated individuals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79157"/>
                <a:ext cx="10366293" cy="4092096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dirty="0" smtClean="0">
                    <a:solidFill>
                      <a:schemeClr val="tx1"/>
                    </a:solidFill>
                  </a:rPr>
                  <a:t>For example,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, the probability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buSzPct val="100000"/>
                </a:pPr>
                <a:r>
                  <a:rPr lang="en-US" dirty="0" smtClean="0"/>
                  <a:t>The mean segment length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 smtClean="0"/>
                  <a:t>cM, or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≈5Mb</a:t>
                </a:r>
                <a:endParaRPr lang="en-US" dirty="0" smtClean="0"/>
              </a:p>
              <a:p>
                <a:pPr marL="342900" indent="-342900">
                  <a:buSzPct val="100000"/>
                </a:pPr>
                <a:endParaRPr lang="en-US" dirty="0" smtClean="0"/>
              </a:p>
              <a:p>
                <a:pPr marL="342900" indent="-342900">
                  <a:buSzPct val="100000"/>
                </a:pPr>
                <a:r>
                  <a:rPr lang="en-US" dirty="0" smtClean="0"/>
                  <a:t>Such long segments can be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detected</a:t>
                </a:r>
                <a:r>
                  <a:rPr lang="en-US" dirty="0" smtClean="0"/>
                  <a:t> </a:t>
                </a:r>
              </a:p>
              <a:p>
                <a:pPr marL="800100" lvl="1" indent="-342900">
                  <a:buSzPct val="100000"/>
                </a:pPr>
                <a:r>
                  <a:rPr lang="en-US" dirty="0" smtClean="0"/>
                  <a:t>The simplest approach is to look for long tracts of near-similarity</a:t>
                </a:r>
              </a:p>
              <a:p>
                <a:pPr marL="1257300" lvl="2" indent="-342900">
                  <a:buSzPct val="100000"/>
                </a:pPr>
                <a:r>
                  <a:rPr lang="en-US" dirty="0" smtClean="0"/>
                  <a:t>A small number of occasional errors are allowed</a:t>
                </a:r>
              </a:p>
              <a:p>
                <a:pPr marL="800100" lvl="1" indent="-342900">
                  <a:buSzPct val="100000"/>
                </a:pPr>
                <a:r>
                  <a:rPr lang="en-US" dirty="0" smtClean="0"/>
                  <a:t>Then evaluate the likelihood of such a long segment to occur by chance</a:t>
                </a:r>
              </a:p>
              <a:p>
                <a:pPr marL="800100" lvl="1" indent="-342900">
                  <a:buSzPct val="100000"/>
                </a:pPr>
                <a:r>
                  <a:rPr lang="en-US" dirty="0" smtClean="0"/>
                  <a:t>If the likelihood is low (relative to the likelihood assuming a recent common ancestor), the IBD segment is accepted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79157"/>
                <a:ext cx="10366293" cy="4092096"/>
              </a:xfrm>
              <a:blipFill>
                <a:blip r:embed="rId2"/>
                <a:stretch>
                  <a:fillRect l="-824" t="-2083" r="-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24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between unrelated individuals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0118" y="1496437"/>
                <a:ext cx="10366293" cy="4092096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SzPct val="100000"/>
                </a:pPr>
                <a:r>
                  <a:rPr lang="en-US" dirty="0" smtClean="0"/>
                  <a:t>Current </a:t>
                </a:r>
                <a:r>
                  <a:rPr lang="en-US" dirty="0"/>
                  <a:t>methods can detect segments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≳</m:t>
                    </m:r>
                  </m:oMath>
                </a14:m>
                <a:r>
                  <a:rPr lang="en-US" dirty="0" smtClean="0"/>
                  <a:t>3-5cM (</a:t>
                </a:r>
                <a:r>
                  <a:rPr lang="en-US" dirty="0" smtClean="0">
                    <a:cs typeface="Calibri" panose="020F0502020204030204" pitchFamily="34" charset="0"/>
                  </a:rPr>
                  <a:t>≈3-5Mb)</a:t>
                </a:r>
              </a:p>
              <a:p>
                <a:pPr marL="342900" indent="-342900">
                  <a:buSzPct val="100000"/>
                </a:pPr>
                <a:r>
                  <a:rPr lang="en-US" dirty="0" smtClean="0">
                    <a:cs typeface="Calibri" panose="020F0502020204030204" pitchFamily="34" charset="0"/>
                  </a:rPr>
                  <a:t>Why not shorter?</a:t>
                </a:r>
              </a:p>
              <a:p>
                <a:pPr marL="800100" lvl="1" indent="-342900">
                  <a:buSzPct val="100000"/>
                </a:pPr>
                <a:r>
                  <a:rPr lang="en-US" dirty="0" smtClean="0">
                    <a:cs typeface="Calibri" panose="020F0502020204030204" pitchFamily="34" charset="0"/>
                  </a:rPr>
                  <a:t>Most crucially, </a:t>
                </a:r>
                <a:r>
                  <a:rPr lang="en-US" b="1" dirty="0" smtClean="0">
                    <a:cs typeface="Calibri" panose="020F0502020204030204" pitchFamily="34" charset="0"/>
                  </a:rPr>
                  <a:t>phasing errors</a:t>
                </a:r>
              </a:p>
              <a:p>
                <a:pPr marL="1257300" lvl="2" indent="-342900">
                  <a:buSzPct val="100000"/>
                </a:pPr>
                <a:r>
                  <a:rPr lang="en-US" dirty="0" smtClean="0">
                    <a:cs typeface="Calibri" panose="020F0502020204030204" pitchFamily="34" charset="0"/>
                  </a:rPr>
                  <a:t>Recall that we are comparing two </a:t>
                </a:r>
                <a:r>
                  <a:rPr lang="en-US" b="1" dirty="0" smtClean="0">
                    <a:cs typeface="Calibri" panose="020F0502020204030204" pitchFamily="34" charset="0"/>
                  </a:rPr>
                  <a:t>chromosomes</a:t>
                </a:r>
                <a:r>
                  <a:rPr lang="en-US" dirty="0" smtClean="0">
                    <a:cs typeface="Calibri" panose="020F0502020204030204" pitchFamily="34" charset="0"/>
                  </a:rPr>
                  <a:t>, not diploid genomes</a:t>
                </a:r>
              </a:p>
              <a:p>
                <a:pPr marL="1257300" lvl="2" indent="-342900">
                  <a:buSzPct val="100000"/>
                </a:pPr>
                <a:r>
                  <a:rPr lang="en-US" dirty="0" smtClean="0">
                    <a:cs typeface="Calibri" panose="020F0502020204030204" pitchFamily="34" charset="0"/>
                  </a:rPr>
                  <a:t>Phasing errors mix the </a:t>
                </a:r>
                <a:r>
                  <a:rPr lang="en-US" b="1" dirty="0" smtClean="0">
                    <a:cs typeface="Calibri" panose="020F0502020204030204" pitchFamily="34" charset="0"/>
                  </a:rPr>
                  <a:t>shared</a:t>
                </a:r>
                <a:r>
                  <a:rPr lang="en-US" dirty="0" smtClean="0">
                    <a:cs typeface="Calibri" panose="020F0502020204030204" pitchFamily="34" charset="0"/>
                  </a:rPr>
                  <a:t> </a:t>
                </a:r>
                <a:r>
                  <a:rPr lang="en-US" dirty="0" err="1" smtClean="0">
                    <a:cs typeface="Calibri" panose="020F0502020204030204" pitchFamily="34" charset="0"/>
                  </a:rPr>
                  <a:t>chrs</a:t>
                </a:r>
                <a:r>
                  <a:rPr lang="en-US" dirty="0" smtClean="0">
                    <a:cs typeface="Calibri" panose="020F0502020204030204" pitchFamily="34" charset="0"/>
                  </a:rPr>
                  <a:t> with the </a:t>
                </a:r>
                <a:r>
                  <a:rPr lang="en-US" b="1" dirty="0" smtClean="0">
                    <a:cs typeface="Calibri" panose="020F0502020204030204" pitchFamily="34" charset="0"/>
                  </a:rPr>
                  <a:t>non-shared</a:t>
                </a:r>
                <a:r>
                  <a:rPr lang="en-US" dirty="0" smtClean="0">
                    <a:cs typeface="Calibri" panose="020F0502020204030204" pitchFamily="34" charset="0"/>
                  </a:rPr>
                  <a:t> </a:t>
                </a:r>
                <a:r>
                  <a:rPr lang="en-US" dirty="0" err="1" smtClean="0">
                    <a:cs typeface="Calibri" panose="020F0502020204030204" pitchFamily="34" charset="0"/>
                  </a:rPr>
                  <a:t>chrs</a:t>
                </a:r>
                <a:endParaRPr lang="en-US" dirty="0" smtClean="0">
                  <a:cs typeface="Calibri" panose="020F0502020204030204" pitchFamily="34" charset="0"/>
                </a:endParaRPr>
              </a:p>
              <a:p>
                <a:pPr marL="800100" lvl="1" indent="-342900">
                  <a:buSzPct val="100000"/>
                </a:pPr>
                <a:r>
                  <a:rPr lang="en-US" b="1" dirty="0" smtClean="0">
                    <a:cs typeface="Calibri" panose="020F0502020204030204" pitchFamily="34" charset="0"/>
                  </a:rPr>
                  <a:t>Genotyping errors</a:t>
                </a:r>
              </a:p>
              <a:p>
                <a:pPr marL="800100" lvl="1" indent="-342900">
                  <a:buSzPct val="100000"/>
                </a:pPr>
                <a:r>
                  <a:rPr lang="en-US" dirty="0" smtClean="0">
                    <a:cs typeface="Calibri" panose="020F0502020204030204" pitchFamily="34" charset="0"/>
                  </a:rPr>
                  <a:t>Adjacent very short segments from different ancient ancestors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0118" y="1496437"/>
                <a:ext cx="10366293" cy="4092096"/>
              </a:xfrm>
              <a:blipFill>
                <a:blip r:embed="rId2"/>
                <a:stretch>
                  <a:fillRect l="-764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021" y="2060366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9792684" y="2798092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9633258" y="3410002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 rot="5400000">
            <a:off x="10520240" y="2252659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10784635" y="2252659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9412847" y="5448919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9412847" y="5534089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433610" y="5465838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586763" y="5588533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464714" y="6062650"/>
            <a:ext cx="1870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segment</a:t>
            </a:r>
          </a:p>
        </p:txBody>
      </p:sp>
      <p:sp>
        <p:nvSpPr>
          <p:cNvPr id="14" name="Rounded Rectangle 13"/>
          <p:cNvSpPr/>
          <p:nvPr/>
        </p:nvSpPr>
        <p:spPr>
          <a:xfrm rot="5400000">
            <a:off x="10784422" y="538994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5400000">
            <a:off x="8447658" y="538994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318667" y="2798092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0744204" y="3410002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 rot="5400000">
            <a:off x="10472957" y="538994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5400000">
            <a:off x="10930477" y="5435468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5400000">
            <a:off x="8752258" y="5389949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5400000">
            <a:off x="9228316" y="5335471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261045" y="2920282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1293123" y="4194425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077257" y="3694255"/>
                <a:ext cx="432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7257" y="3694255"/>
                <a:ext cx="43255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99624" y="1452216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9624" y="1452216"/>
                <a:ext cx="2981457" cy="461665"/>
              </a:xfrm>
              <a:prstGeom prst="rect">
                <a:avLst/>
              </a:prstGeom>
              <a:blipFill>
                <a:blip r:embed="rId5"/>
                <a:stretch>
                  <a:fillRect l="-613" t="-10526" r="-20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530282" y="4476383"/>
            <a:ext cx="252691" cy="49559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653436" y="4475581"/>
            <a:ext cx="252691" cy="4955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519067" y="2808528"/>
            <a:ext cx="216659" cy="51630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639652" y="2818381"/>
            <a:ext cx="216659" cy="516305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59665" y="5276332"/>
            <a:ext cx="3371247" cy="210042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571483" y="5286719"/>
            <a:ext cx="1498503" cy="21053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59665" y="5946217"/>
            <a:ext cx="3371247" cy="220924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571483" y="5956604"/>
            <a:ext cx="1498503" cy="21053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59665" y="4921873"/>
            <a:ext cx="3371247" cy="210042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59665" y="6332571"/>
            <a:ext cx="3371247" cy="210042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642488" y="5292035"/>
            <a:ext cx="3371247" cy="210042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642488" y="5961920"/>
            <a:ext cx="3371247" cy="220924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2488" y="4937576"/>
            <a:ext cx="3371247" cy="210042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42488" y="6348274"/>
            <a:ext cx="3371247" cy="210042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654306" y="5302422"/>
            <a:ext cx="255423" cy="210042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909729" y="4937576"/>
            <a:ext cx="255423" cy="210042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217237" y="5291173"/>
            <a:ext cx="206601" cy="221291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6372000" y="4937576"/>
            <a:ext cx="356083" cy="21435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820902" y="5291173"/>
            <a:ext cx="354691" cy="232539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654306" y="6308589"/>
            <a:ext cx="255423" cy="24972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924470" y="5940285"/>
            <a:ext cx="528681" cy="22104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465864" y="6329937"/>
            <a:ext cx="262220" cy="228379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736027" y="5941385"/>
            <a:ext cx="262220" cy="228379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7008471" y="6348274"/>
            <a:ext cx="167122" cy="217378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233079" y="4449555"/>
            <a:ext cx="217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Accurate phasing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40428" y="4433265"/>
            <a:ext cx="217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Poor phasing</a:t>
            </a:r>
          </a:p>
        </p:txBody>
      </p:sp>
    </p:spTree>
    <p:extLst>
      <p:ext uri="{BB962C8B-B14F-4D97-AF65-F5344CB8AC3E}">
        <p14:creationId xmlns:p14="http://schemas.microsoft.com/office/powerpoint/2010/main" val="49676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IBD segments informative?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7576765" cy="4351338"/>
              </a:xfrm>
            </p:spPr>
            <p:txBody>
              <a:bodyPr/>
              <a:lstStyle/>
              <a:p>
                <a:r>
                  <a:rPr lang="en-US" dirty="0" smtClean="0"/>
                  <a:t>An IBD segment from a relatively recent ancestor implies a coalescence event in the recent past</a:t>
                </a:r>
              </a:p>
              <a:p>
                <a:r>
                  <a:rPr lang="en-US" dirty="0" smtClean="0"/>
                  <a:t>The probability of coalescence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Thus, the presence/absence of IBD segments is informative on the historical population size</a:t>
                </a:r>
              </a:p>
              <a:p>
                <a:r>
                  <a:rPr lang="en-US" dirty="0" smtClean="0"/>
                  <a:t>The length of the segment is informative on the time of the ancestor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7576765" cy="4351338"/>
              </a:xfrm>
              <a:blipFill>
                <a:blip r:embed="rId2"/>
                <a:stretch>
                  <a:fillRect l="-1127" t="-1961" r="-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021" y="2060366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9792684" y="2798092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9633258" y="3410002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 rot="5400000">
            <a:off x="10520240" y="2252659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10784635" y="2252659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9412847" y="5448919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9412847" y="5534089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433610" y="5465838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586763" y="5588533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464714" y="6062650"/>
            <a:ext cx="1870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segment</a:t>
            </a:r>
          </a:p>
        </p:txBody>
      </p:sp>
      <p:sp>
        <p:nvSpPr>
          <p:cNvPr id="14" name="Rounded Rectangle 13"/>
          <p:cNvSpPr/>
          <p:nvPr/>
        </p:nvSpPr>
        <p:spPr>
          <a:xfrm rot="5400000">
            <a:off x="10784422" y="538994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5400000">
            <a:off x="8447658" y="538994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318667" y="2798092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0744204" y="3410002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 rot="5400000">
            <a:off x="10472957" y="5389948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5400000">
            <a:off x="10930477" y="5435468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5400000">
            <a:off x="8752258" y="5389949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5400000">
            <a:off x="9228316" y="5335471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1261045" y="2920282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1293123" y="4194425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077257" y="3694255"/>
                <a:ext cx="432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7257" y="3694255"/>
                <a:ext cx="43255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99624" y="1452216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9624" y="1452216"/>
                <a:ext cx="2981457" cy="461665"/>
              </a:xfrm>
              <a:prstGeom prst="rect">
                <a:avLst/>
              </a:prstGeom>
              <a:blipFill>
                <a:blip r:embed="rId5"/>
                <a:stretch>
                  <a:fillRect l="-613" t="-10526" r="-20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530282" y="4476383"/>
            <a:ext cx="252691" cy="49559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653436" y="4475581"/>
            <a:ext cx="252691" cy="4955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519067" y="2808528"/>
            <a:ext cx="216659" cy="51630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639652" y="2818381"/>
            <a:ext cx="216659" cy="5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6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imply on founder events?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Segment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ℓ≈50/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 bottleneck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Wingdings" panose="05000000000000000000" pitchFamily="2" charset="2"/>
                      </a:rPr>
                      <m:t>≈50/ℓ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5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2486526" y="3176337"/>
            <a:ext cx="0" cy="203093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486527" y="5205663"/>
            <a:ext cx="2263541" cy="16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73721" y="2639042"/>
            <a:ext cx="368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segments (out of all pairs)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3237" y="5322783"/>
            <a:ext cx="16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 length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45343" y="5204207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10cM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915858" y="3618776"/>
            <a:ext cx="937456" cy="1586159"/>
            <a:chOff x="1078029" y="3243294"/>
            <a:chExt cx="2908300" cy="1888534"/>
          </a:xfrm>
        </p:grpSpPr>
        <p:sp>
          <p:nvSpPr>
            <p:cNvPr id="16" name="Freeform 15"/>
            <p:cNvSpPr/>
            <p:nvPr/>
          </p:nvSpPr>
          <p:spPr>
            <a:xfrm>
              <a:off x="1078029" y="3243294"/>
              <a:ext cx="1597794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flipH="1">
              <a:off x="2675823" y="3243294"/>
              <a:ext cx="1310506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505777" y="3503273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1/10</a:t>
            </a:r>
          </a:p>
        </p:txBody>
      </p:sp>
      <p:cxnSp>
        <p:nvCxnSpPr>
          <p:cNvPr id="20" name="Straight Arrow Connector 19"/>
          <p:cNvCxnSpPr>
            <a:stCxn id="11" idx="2"/>
          </p:cNvCxnSpPr>
          <p:nvPr/>
        </p:nvCxnSpPr>
        <p:spPr>
          <a:xfrm flipH="1">
            <a:off x="3275799" y="5573539"/>
            <a:ext cx="226372" cy="4429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06931" y="6080111"/>
            <a:ext cx="356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Bottleneck was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≈5 generations ago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19" idx="3"/>
            <a:endCxn id="28" idx="1"/>
          </p:cNvCxnSpPr>
          <p:nvPr/>
        </p:nvCxnSpPr>
        <p:spPr>
          <a:xfrm>
            <a:off x="3131269" y="3687939"/>
            <a:ext cx="1460106" cy="68206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91376" y="4046836"/>
            <a:ext cx="145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were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≈10 founders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6935397" y="3176337"/>
            <a:ext cx="0" cy="203093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935398" y="5205663"/>
            <a:ext cx="2263541" cy="160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222592" y="2639042"/>
            <a:ext cx="368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segments (out of all pairs)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92108" y="5322783"/>
            <a:ext cx="16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 length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59466" y="5204207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975997" y="4238878"/>
            <a:ext cx="937456" cy="978959"/>
            <a:chOff x="1078029" y="3243294"/>
            <a:chExt cx="2908300" cy="1888534"/>
          </a:xfrm>
        </p:grpSpPr>
        <p:sp>
          <p:nvSpPr>
            <p:cNvPr id="40" name="Freeform 39"/>
            <p:cNvSpPr/>
            <p:nvPr/>
          </p:nvSpPr>
          <p:spPr>
            <a:xfrm>
              <a:off x="1078029" y="3243294"/>
              <a:ext cx="1597794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flipH="1">
              <a:off x="2675823" y="3243294"/>
              <a:ext cx="1310506" cy="1888534"/>
            </a:xfrm>
            <a:custGeom>
              <a:avLst/>
              <a:gdLst>
                <a:gd name="connsiteX0" fmla="*/ 0 w 1597794"/>
                <a:gd name="connsiteY0" fmla="*/ 1877346 h 1888534"/>
                <a:gd name="connsiteX1" fmla="*/ 827773 w 1597794"/>
                <a:gd name="connsiteY1" fmla="*/ 1809969 h 1888534"/>
                <a:gd name="connsiteX2" fmla="*/ 1087655 w 1597794"/>
                <a:gd name="connsiteY2" fmla="*/ 1290205 h 1888534"/>
                <a:gd name="connsiteX3" fmla="*/ 1251285 w 1597794"/>
                <a:gd name="connsiteY3" fmla="*/ 337304 h 1888534"/>
                <a:gd name="connsiteX4" fmla="*/ 1395664 w 1597794"/>
                <a:gd name="connsiteY4" fmla="*/ 67797 h 1888534"/>
                <a:gd name="connsiteX5" fmla="*/ 1597794 w 1597794"/>
                <a:gd name="connsiteY5" fmla="*/ 420 h 188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7794" h="1888534">
                  <a:moveTo>
                    <a:pt x="0" y="1877346"/>
                  </a:moveTo>
                  <a:cubicBezTo>
                    <a:pt x="323248" y="1892586"/>
                    <a:pt x="646497" y="1907826"/>
                    <a:pt x="827773" y="1809969"/>
                  </a:cubicBezTo>
                  <a:cubicBezTo>
                    <a:pt x="1009049" y="1712112"/>
                    <a:pt x="1017070" y="1535649"/>
                    <a:pt x="1087655" y="1290205"/>
                  </a:cubicBezTo>
                  <a:cubicBezTo>
                    <a:pt x="1158240" y="1044761"/>
                    <a:pt x="1199950" y="541039"/>
                    <a:pt x="1251285" y="337304"/>
                  </a:cubicBezTo>
                  <a:cubicBezTo>
                    <a:pt x="1302620" y="133569"/>
                    <a:pt x="1337913" y="123944"/>
                    <a:pt x="1395664" y="67797"/>
                  </a:cubicBezTo>
                  <a:cubicBezTo>
                    <a:pt x="1453415" y="11650"/>
                    <a:pt x="1568918" y="-2788"/>
                    <a:pt x="1597794" y="420"/>
                  </a:cubicBezTo>
                </a:path>
              </a:pathLst>
            </a:custGeom>
            <a:noFill/>
            <a:ln w="19050">
              <a:solidFill>
                <a:srgbClr val="381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6273744" y="4085118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1/20</a:t>
            </a:r>
          </a:p>
        </p:txBody>
      </p:sp>
      <p:cxnSp>
        <p:nvCxnSpPr>
          <p:cNvPr id="43" name="Straight Arrow Connector 42"/>
          <p:cNvCxnSpPr>
            <a:stCxn id="38" idx="2"/>
          </p:cNvCxnSpPr>
          <p:nvPr/>
        </p:nvCxnSpPr>
        <p:spPr>
          <a:xfrm flipH="1">
            <a:off x="7289923" y="5573539"/>
            <a:ext cx="167862" cy="44291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255802" y="6080111"/>
            <a:ext cx="356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Bottleneck was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≈25 generations ago</a:t>
            </a:r>
            <a:endParaRPr lang="en-US" dirty="0"/>
          </a:p>
        </p:txBody>
      </p:sp>
      <p:cxnSp>
        <p:nvCxnSpPr>
          <p:cNvPr id="45" name="Straight Arrow Connector 44"/>
          <p:cNvCxnSpPr>
            <a:stCxn id="42" idx="3"/>
            <a:endCxn id="46" idx="1"/>
          </p:cNvCxnSpPr>
          <p:nvPr/>
        </p:nvCxnSpPr>
        <p:spPr>
          <a:xfrm>
            <a:off x="6899236" y="4269785"/>
            <a:ext cx="2141010" cy="10021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9040247" y="4046836"/>
            <a:ext cx="145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were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≈20 founders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0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8" grpId="0"/>
      <p:bldP spid="44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histories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937886" y="3214838"/>
            <a:ext cx="0" cy="203093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937887" y="5244163"/>
            <a:ext cx="4880009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44655" y="3006479"/>
            <a:ext cx="368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segments (out of all pairs)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7888" y="5360482"/>
            <a:ext cx="165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 length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6656" y="5317744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2cM</a:t>
            </a:r>
          </a:p>
        </p:txBody>
      </p:sp>
      <p:sp>
        <p:nvSpPr>
          <p:cNvPr id="11" name="Freeform 10"/>
          <p:cNvSpPr/>
          <p:nvPr/>
        </p:nvSpPr>
        <p:spPr>
          <a:xfrm>
            <a:off x="2024514" y="3826899"/>
            <a:ext cx="4194727" cy="1428496"/>
          </a:xfrm>
          <a:custGeom>
            <a:avLst/>
            <a:gdLst>
              <a:gd name="connsiteX0" fmla="*/ 0 w 5255393"/>
              <a:gd name="connsiteY0" fmla="*/ 1309378 h 1349162"/>
              <a:gd name="connsiteX1" fmla="*/ 240631 w 5255393"/>
              <a:gd name="connsiteY1" fmla="*/ 1290128 h 1349162"/>
              <a:gd name="connsiteX2" fmla="*/ 279132 w 5255393"/>
              <a:gd name="connsiteY2" fmla="*/ 1280503 h 1349162"/>
              <a:gd name="connsiteX3" fmla="*/ 308008 w 5255393"/>
              <a:gd name="connsiteY3" fmla="*/ 1270877 h 1349162"/>
              <a:gd name="connsiteX4" fmla="*/ 413886 w 5255393"/>
              <a:gd name="connsiteY4" fmla="*/ 1261252 h 1349162"/>
              <a:gd name="connsiteX5" fmla="*/ 519764 w 5255393"/>
              <a:gd name="connsiteY5" fmla="*/ 1222751 h 1349162"/>
              <a:gd name="connsiteX6" fmla="*/ 654518 w 5255393"/>
              <a:gd name="connsiteY6" fmla="*/ 1203500 h 1349162"/>
              <a:gd name="connsiteX7" fmla="*/ 693019 w 5255393"/>
              <a:gd name="connsiteY7" fmla="*/ 1193875 h 1349162"/>
              <a:gd name="connsiteX8" fmla="*/ 760395 w 5255393"/>
              <a:gd name="connsiteY8" fmla="*/ 1174625 h 1349162"/>
              <a:gd name="connsiteX9" fmla="*/ 818147 w 5255393"/>
              <a:gd name="connsiteY9" fmla="*/ 1164999 h 1349162"/>
              <a:gd name="connsiteX10" fmla="*/ 914400 w 5255393"/>
              <a:gd name="connsiteY10" fmla="*/ 1107248 h 1349162"/>
              <a:gd name="connsiteX11" fmla="*/ 972151 w 5255393"/>
              <a:gd name="connsiteY11" fmla="*/ 1059122 h 1349162"/>
              <a:gd name="connsiteX12" fmla="*/ 1039528 w 5255393"/>
              <a:gd name="connsiteY12" fmla="*/ 982119 h 1349162"/>
              <a:gd name="connsiteX13" fmla="*/ 1078029 w 5255393"/>
              <a:gd name="connsiteY13" fmla="*/ 924368 h 1349162"/>
              <a:gd name="connsiteX14" fmla="*/ 1087654 w 5255393"/>
              <a:gd name="connsiteY14" fmla="*/ 895492 h 1349162"/>
              <a:gd name="connsiteX15" fmla="*/ 1145406 w 5255393"/>
              <a:gd name="connsiteY15" fmla="*/ 779989 h 1349162"/>
              <a:gd name="connsiteX16" fmla="*/ 1174282 w 5255393"/>
              <a:gd name="connsiteY16" fmla="*/ 722237 h 1349162"/>
              <a:gd name="connsiteX17" fmla="*/ 1193532 w 5255393"/>
              <a:gd name="connsiteY17" fmla="*/ 683736 h 1349162"/>
              <a:gd name="connsiteX18" fmla="*/ 1203158 w 5255393"/>
              <a:gd name="connsiteY18" fmla="*/ 654860 h 1349162"/>
              <a:gd name="connsiteX19" fmla="*/ 1232033 w 5255393"/>
              <a:gd name="connsiteY19" fmla="*/ 616359 h 1349162"/>
              <a:gd name="connsiteX20" fmla="*/ 1251284 w 5255393"/>
              <a:gd name="connsiteY20" fmla="*/ 587484 h 1349162"/>
              <a:gd name="connsiteX21" fmla="*/ 1289785 w 5255393"/>
              <a:gd name="connsiteY21" fmla="*/ 510482 h 1349162"/>
              <a:gd name="connsiteX22" fmla="*/ 1347536 w 5255393"/>
              <a:gd name="connsiteY22" fmla="*/ 414229 h 1349162"/>
              <a:gd name="connsiteX23" fmla="*/ 1395663 w 5255393"/>
              <a:gd name="connsiteY23" fmla="*/ 375728 h 1349162"/>
              <a:gd name="connsiteX24" fmla="*/ 1414913 w 5255393"/>
              <a:gd name="connsiteY24" fmla="*/ 337227 h 1349162"/>
              <a:gd name="connsiteX25" fmla="*/ 1443789 w 5255393"/>
              <a:gd name="connsiteY25" fmla="*/ 308351 h 1349162"/>
              <a:gd name="connsiteX26" fmla="*/ 1453414 w 5255393"/>
              <a:gd name="connsiteY26" fmla="*/ 269850 h 1349162"/>
              <a:gd name="connsiteX27" fmla="*/ 1482290 w 5255393"/>
              <a:gd name="connsiteY27" fmla="*/ 240974 h 1349162"/>
              <a:gd name="connsiteX28" fmla="*/ 1520791 w 5255393"/>
              <a:gd name="connsiteY28" fmla="*/ 183223 h 1349162"/>
              <a:gd name="connsiteX29" fmla="*/ 1559292 w 5255393"/>
              <a:gd name="connsiteY29" fmla="*/ 125471 h 1349162"/>
              <a:gd name="connsiteX30" fmla="*/ 1578543 w 5255393"/>
              <a:gd name="connsiteY30" fmla="*/ 96595 h 1349162"/>
              <a:gd name="connsiteX31" fmla="*/ 1607419 w 5255393"/>
              <a:gd name="connsiteY31" fmla="*/ 67719 h 1349162"/>
              <a:gd name="connsiteX32" fmla="*/ 1655545 w 5255393"/>
              <a:gd name="connsiteY32" fmla="*/ 9968 h 1349162"/>
              <a:gd name="connsiteX33" fmla="*/ 1684421 w 5255393"/>
              <a:gd name="connsiteY33" fmla="*/ 343 h 1349162"/>
              <a:gd name="connsiteX34" fmla="*/ 1876926 w 5255393"/>
              <a:gd name="connsiteY34" fmla="*/ 19593 h 1349162"/>
              <a:gd name="connsiteX35" fmla="*/ 1905802 w 5255393"/>
              <a:gd name="connsiteY35" fmla="*/ 38844 h 1349162"/>
              <a:gd name="connsiteX36" fmla="*/ 1934678 w 5255393"/>
              <a:gd name="connsiteY36" fmla="*/ 67719 h 1349162"/>
              <a:gd name="connsiteX37" fmla="*/ 1963553 w 5255393"/>
              <a:gd name="connsiteY37" fmla="*/ 154347 h 1349162"/>
              <a:gd name="connsiteX38" fmla="*/ 1982804 w 5255393"/>
              <a:gd name="connsiteY38" fmla="*/ 212098 h 1349162"/>
              <a:gd name="connsiteX39" fmla="*/ 2002054 w 5255393"/>
              <a:gd name="connsiteY39" fmla="*/ 279475 h 1349162"/>
              <a:gd name="connsiteX40" fmla="*/ 2021305 w 5255393"/>
              <a:gd name="connsiteY40" fmla="*/ 346852 h 1349162"/>
              <a:gd name="connsiteX41" fmla="*/ 2040555 w 5255393"/>
              <a:gd name="connsiteY41" fmla="*/ 375728 h 1349162"/>
              <a:gd name="connsiteX42" fmla="*/ 2059806 w 5255393"/>
              <a:gd name="connsiteY42" fmla="*/ 433479 h 1349162"/>
              <a:gd name="connsiteX43" fmla="*/ 2079056 w 5255393"/>
              <a:gd name="connsiteY43" fmla="*/ 471980 h 1349162"/>
              <a:gd name="connsiteX44" fmla="*/ 2088682 w 5255393"/>
              <a:gd name="connsiteY44" fmla="*/ 510482 h 1349162"/>
              <a:gd name="connsiteX45" fmla="*/ 2127183 w 5255393"/>
              <a:gd name="connsiteY45" fmla="*/ 568233 h 1349162"/>
              <a:gd name="connsiteX46" fmla="*/ 2156059 w 5255393"/>
              <a:gd name="connsiteY46" fmla="*/ 625985 h 1349162"/>
              <a:gd name="connsiteX47" fmla="*/ 2184934 w 5255393"/>
              <a:gd name="connsiteY47" fmla="*/ 654860 h 1349162"/>
              <a:gd name="connsiteX48" fmla="*/ 2223435 w 5255393"/>
              <a:gd name="connsiteY48" fmla="*/ 712612 h 1349162"/>
              <a:gd name="connsiteX49" fmla="*/ 2242686 w 5255393"/>
              <a:gd name="connsiteY49" fmla="*/ 741488 h 1349162"/>
              <a:gd name="connsiteX50" fmla="*/ 2261936 w 5255393"/>
              <a:gd name="connsiteY50" fmla="*/ 770364 h 1349162"/>
              <a:gd name="connsiteX51" fmla="*/ 2290812 w 5255393"/>
              <a:gd name="connsiteY51" fmla="*/ 808865 h 1349162"/>
              <a:gd name="connsiteX52" fmla="*/ 2387065 w 5255393"/>
              <a:gd name="connsiteY52" fmla="*/ 856991 h 1349162"/>
              <a:gd name="connsiteX53" fmla="*/ 2415941 w 5255393"/>
              <a:gd name="connsiteY53" fmla="*/ 876242 h 1349162"/>
              <a:gd name="connsiteX54" fmla="*/ 2521819 w 5255393"/>
              <a:gd name="connsiteY54" fmla="*/ 895492 h 1349162"/>
              <a:gd name="connsiteX55" fmla="*/ 2800951 w 5255393"/>
              <a:gd name="connsiteY55" fmla="*/ 866616 h 1349162"/>
              <a:gd name="connsiteX56" fmla="*/ 2829827 w 5255393"/>
              <a:gd name="connsiteY56" fmla="*/ 856991 h 1349162"/>
              <a:gd name="connsiteX57" fmla="*/ 2906829 w 5255393"/>
              <a:gd name="connsiteY57" fmla="*/ 818490 h 1349162"/>
              <a:gd name="connsiteX58" fmla="*/ 2954955 w 5255393"/>
              <a:gd name="connsiteY58" fmla="*/ 760738 h 1349162"/>
              <a:gd name="connsiteX59" fmla="*/ 3003082 w 5255393"/>
              <a:gd name="connsiteY59" fmla="*/ 702987 h 1349162"/>
              <a:gd name="connsiteX60" fmla="*/ 3031958 w 5255393"/>
              <a:gd name="connsiteY60" fmla="*/ 693362 h 1349162"/>
              <a:gd name="connsiteX61" fmla="*/ 3060833 w 5255393"/>
              <a:gd name="connsiteY61" fmla="*/ 664486 h 1349162"/>
              <a:gd name="connsiteX62" fmla="*/ 3118585 w 5255393"/>
              <a:gd name="connsiteY62" fmla="*/ 625985 h 1349162"/>
              <a:gd name="connsiteX63" fmla="*/ 3176336 w 5255393"/>
              <a:gd name="connsiteY63" fmla="*/ 587484 h 1349162"/>
              <a:gd name="connsiteX64" fmla="*/ 3205212 w 5255393"/>
              <a:gd name="connsiteY64" fmla="*/ 568233 h 1349162"/>
              <a:gd name="connsiteX65" fmla="*/ 3234088 w 5255393"/>
              <a:gd name="connsiteY65" fmla="*/ 539357 h 1349162"/>
              <a:gd name="connsiteX66" fmla="*/ 3262964 w 5255393"/>
              <a:gd name="connsiteY66" fmla="*/ 529732 h 1349162"/>
              <a:gd name="connsiteX67" fmla="*/ 3339966 w 5255393"/>
              <a:gd name="connsiteY67" fmla="*/ 500856 h 1349162"/>
              <a:gd name="connsiteX68" fmla="*/ 3561347 w 5255393"/>
              <a:gd name="connsiteY68" fmla="*/ 510482 h 1349162"/>
              <a:gd name="connsiteX69" fmla="*/ 3628724 w 5255393"/>
              <a:gd name="connsiteY69" fmla="*/ 548983 h 1349162"/>
              <a:gd name="connsiteX70" fmla="*/ 3667225 w 5255393"/>
              <a:gd name="connsiteY70" fmla="*/ 558608 h 1349162"/>
              <a:gd name="connsiteX71" fmla="*/ 3686475 w 5255393"/>
              <a:gd name="connsiteY71" fmla="*/ 587484 h 1349162"/>
              <a:gd name="connsiteX72" fmla="*/ 3744227 w 5255393"/>
              <a:gd name="connsiteY72" fmla="*/ 616359 h 1349162"/>
              <a:gd name="connsiteX73" fmla="*/ 3801979 w 5255393"/>
              <a:gd name="connsiteY73" fmla="*/ 674111 h 1349162"/>
              <a:gd name="connsiteX74" fmla="*/ 3830854 w 5255393"/>
              <a:gd name="connsiteY74" fmla="*/ 702987 h 1349162"/>
              <a:gd name="connsiteX75" fmla="*/ 3878981 w 5255393"/>
              <a:gd name="connsiteY75" fmla="*/ 760738 h 1349162"/>
              <a:gd name="connsiteX76" fmla="*/ 3898231 w 5255393"/>
              <a:gd name="connsiteY76" fmla="*/ 789614 h 1349162"/>
              <a:gd name="connsiteX77" fmla="*/ 3955983 w 5255393"/>
              <a:gd name="connsiteY77" fmla="*/ 837740 h 1349162"/>
              <a:gd name="connsiteX78" fmla="*/ 4023360 w 5255393"/>
              <a:gd name="connsiteY78" fmla="*/ 933993 h 1349162"/>
              <a:gd name="connsiteX79" fmla="*/ 4052235 w 5255393"/>
              <a:gd name="connsiteY79" fmla="*/ 962869 h 1349162"/>
              <a:gd name="connsiteX80" fmla="*/ 4071486 w 5255393"/>
              <a:gd name="connsiteY80" fmla="*/ 991745 h 1349162"/>
              <a:gd name="connsiteX81" fmla="*/ 4100362 w 5255393"/>
              <a:gd name="connsiteY81" fmla="*/ 1010995 h 1349162"/>
              <a:gd name="connsiteX82" fmla="*/ 4138863 w 5255393"/>
              <a:gd name="connsiteY82" fmla="*/ 1049496 h 1349162"/>
              <a:gd name="connsiteX83" fmla="*/ 4186989 w 5255393"/>
              <a:gd name="connsiteY83" fmla="*/ 1078372 h 1349162"/>
              <a:gd name="connsiteX84" fmla="*/ 4215865 w 5255393"/>
              <a:gd name="connsiteY84" fmla="*/ 1097623 h 1349162"/>
              <a:gd name="connsiteX85" fmla="*/ 4254366 w 5255393"/>
              <a:gd name="connsiteY85" fmla="*/ 1126498 h 1349162"/>
              <a:gd name="connsiteX86" fmla="*/ 4331368 w 5255393"/>
              <a:gd name="connsiteY86" fmla="*/ 1164999 h 1349162"/>
              <a:gd name="connsiteX87" fmla="*/ 4369869 w 5255393"/>
              <a:gd name="connsiteY87" fmla="*/ 1184250 h 1349162"/>
              <a:gd name="connsiteX88" fmla="*/ 4427621 w 5255393"/>
              <a:gd name="connsiteY88" fmla="*/ 1203500 h 1349162"/>
              <a:gd name="connsiteX89" fmla="*/ 4456496 w 5255393"/>
              <a:gd name="connsiteY89" fmla="*/ 1213126 h 1349162"/>
              <a:gd name="connsiteX90" fmla="*/ 4552749 w 5255393"/>
              <a:gd name="connsiteY90" fmla="*/ 1251627 h 1349162"/>
              <a:gd name="connsiteX91" fmla="*/ 4581625 w 5255393"/>
              <a:gd name="connsiteY91" fmla="*/ 1261252 h 1349162"/>
              <a:gd name="connsiteX92" fmla="*/ 4697128 w 5255393"/>
              <a:gd name="connsiteY92" fmla="*/ 1290128 h 1349162"/>
              <a:gd name="connsiteX93" fmla="*/ 4726004 w 5255393"/>
              <a:gd name="connsiteY93" fmla="*/ 1299753 h 1349162"/>
              <a:gd name="connsiteX94" fmla="*/ 4812631 w 5255393"/>
              <a:gd name="connsiteY94" fmla="*/ 1319004 h 1349162"/>
              <a:gd name="connsiteX95" fmla="*/ 4908884 w 5255393"/>
              <a:gd name="connsiteY95" fmla="*/ 1347879 h 1349162"/>
              <a:gd name="connsiteX96" fmla="*/ 5255393 w 5255393"/>
              <a:gd name="connsiteY96" fmla="*/ 1347879 h 134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5255393" h="1349162">
                <a:moveTo>
                  <a:pt x="0" y="1309378"/>
                </a:moveTo>
                <a:cubicBezTo>
                  <a:pt x="82366" y="1304533"/>
                  <a:pt x="160111" y="1303548"/>
                  <a:pt x="240631" y="1290128"/>
                </a:cubicBezTo>
                <a:cubicBezTo>
                  <a:pt x="253680" y="1287953"/>
                  <a:pt x="266412" y="1284137"/>
                  <a:pt x="279132" y="1280503"/>
                </a:cubicBezTo>
                <a:cubicBezTo>
                  <a:pt x="288888" y="1277716"/>
                  <a:pt x="297964" y="1272312"/>
                  <a:pt x="308008" y="1270877"/>
                </a:cubicBezTo>
                <a:cubicBezTo>
                  <a:pt x="343090" y="1265865"/>
                  <a:pt x="378593" y="1264460"/>
                  <a:pt x="413886" y="1261252"/>
                </a:cubicBezTo>
                <a:cubicBezTo>
                  <a:pt x="434088" y="1253172"/>
                  <a:pt x="500545" y="1225497"/>
                  <a:pt x="519764" y="1222751"/>
                </a:cubicBezTo>
                <a:cubicBezTo>
                  <a:pt x="564682" y="1216334"/>
                  <a:pt x="610499" y="1214505"/>
                  <a:pt x="654518" y="1203500"/>
                </a:cubicBezTo>
                <a:cubicBezTo>
                  <a:pt x="667352" y="1200292"/>
                  <a:pt x="680256" y="1197356"/>
                  <a:pt x="693019" y="1193875"/>
                </a:cubicBezTo>
                <a:cubicBezTo>
                  <a:pt x="715553" y="1187729"/>
                  <a:pt x="737636" y="1179877"/>
                  <a:pt x="760395" y="1174625"/>
                </a:cubicBezTo>
                <a:cubicBezTo>
                  <a:pt x="779411" y="1170237"/>
                  <a:pt x="798896" y="1168208"/>
                  <a:pt x="818147" y="1164999"/>
                </a:cubicBezTo>
                <a:cubicBezTo>
                  <a:pt x="887838" y="1118539"/>
                  <a:pt x="855205" y="1136845"/>
                  <a:pt x="914400" y="1107248"/>
                </a:cubicBezTo>
                <a:cubicBezTo>
                  <a:pt x="1014524" y="1007120"/>
                  <a:pt x="878350" y="1139523"/>
                  <a:pt x="972151" y="1059122"/>
                </a:cubicBezTo>
                <a:cubicBezTo>
                  <a:pt x="1002033" y="1033508"/>
                  <a:pt x="1017406" y="1013722"/>
                  <a:pt x="1039528" y="982119"/>
                </a:cubicBezTo>
                <a:cubicBezTo>
                  <a:pt x="1052796" y="963165"/>
                  <a:pt x="1070713" y="946317"/>
                  <a:pt x="1078029" y="924368"/>
                </a:cubicBezTo>
                <a:cubicBezTo>
                  <a:pt x="1081237" y="914743"/>
                  <a:pt x="1083456" y="904729"/>
                  <a:pt x="1087654" y="895492"/>
                </a:cubicBezTo>
                <a:cubicBezTo>
                  <a:pt x="1087669" y="895460"/>
                  <a:pt x="1135773" y="799255"/>
                  <a:pt x="1145406" y="779989"/>
                </a:cubicBezTo>
                <a:lnTo>
                  <a:pt x="1174282" y="722237"/>
                </a:lnTo>
                <a:cubicBezTo>
                  <a:pt x="1180699" y="709403"/>
                  <a:pt x="1188994" y="697348"/>
                  <a:pt x="1193532" y="683736"/>
                </a:cubicBezTo>
                <a:cubicBezTo>
                  <a:pt x="1196741" y="674111"/>
                  <a:pt x="1198124" y="663669"/>
                  <a:pt x="1203158" y="654860"/>
                </a:cubicBezTo>
                <a:cubicBezTo>
                  <a:pt x="1211117" y="640932"/>
                  <a:pt x="1222709" y="629413"/>
                  <a:pt x="1232033" y="616359"/>
                </a:cubicBezTo>
                <a:cubicBezTo>
                  <a:pt x="1238757" y="606946"/>
                  <a:pt x="1244867" y="597109"/>
                  <a:pt x="1251284" y="587484"/>
                </a:cubicBezTo>
                <a:cubicBezTo>
                  <a:pt x="1269136" y="516073"/>
                  <a:pt x="1247713" y="580602"/>
                  <a:pt x="1289785" y="510482"/>
                </a:cubicBezTo>
                <a:cubicBezTo>
                  <a:pt x="1315824" y="467083"/>
                  <a:pt x="1313209" y="448556"/>
                  <a:pt x="1347536" y="414229"/>
                </a:cubicBezTo>
                <a:cubicBezTo>
                  <a:pt x="1362063" y="399702"/>
                  <a:pt x="1379621" y="388562"/>
                  <a:pt x="1395663" y="375728"/>
                </a:cubicBezTo>
                <a:cubicBezTo>
                  <a:pt x="1402080" y="362894"/>
                  <a:pt x="1406573" y="348903"/>
                  <a:pt x="1414913" y="337227"/>
                </a:cubicBezTo>
                <a:cubicBezTo>
                  <a:pt x="1422825" y="326150"/>
                  <a:pt x="1437035" y="320170"/>
                  <a:pt x="1443789" y="308351"/>
                </a:cubicBezTo>
                <a:cubicBezTo>
                  <a:pt x="1450352" y="296865"/>
                  <a:pt x="1446851" y="281336"/>
                  <a:pt x="1453414" y="269850"/>
                </a:cubicBezTo>
                <a:cubicBezTo>
                  <a:pt x="1460168" y="258031"/>
                  <a:pt x="1473933" y="251719"/>
                  <a:pt x="1482290" y="240974"/>
                </a:cubicBezTo>
                <a:cubicBezTo>
                  <a:pt x="1496494" y="222712"/>
                  <a:pt x="1507957" y="202473"/>
                  <a:pt x="1520791" y="183223"/>
                </a:cubicBezTo>
                <a:lnTo>
                  <a:pt x="1559292" y="125471"/>
                </a:lnTo>
                <a:cubicBezTo>
                  <a:pt x="1565709" y="115846"/>
                  <a:pt x="1570363" y="104775"/>
                  <a:pt x="1578543" y="96595"/>
                </a:cubicBezTo>
                <a:cubicBezTo>
                  <a:pt x="1588168" y="86970"/>
                  <a:pt x="1598705" y="78176"/>
                  <a:pt x="1607419" y="67719"/>
                </a:cubicBezTo>
                <a:cubicBezTo>
                  <a:pt x="1629614" y="41085"/>
                  <a:pt x="1623909" y="31058"/>
                  <a:pt x="1655545" y="9968"/>
                </a:cubicBezTo>
                <a:cubicBezTo>
                  <a:pt x="1663987" y="4340"/>
                  <a:pt x="1674796" y="3551"/>
                  <a:pt x="1684421" y="343"/>
                </a:cubicBezTo>
                <a:cubicBezTo>
                  <a:pt x="1693973" y="905"/>
                  <a:pt x="1826709" y="-5516"/>
                  <a:pt x="1876926" y="19593"/>
                </a:cubicBezTo>
                <a:cubicBezTo>
                  <a:pt x="1887273" y="24766"/>
                  <a:pt x="1896915" y="31438"/>
                  <a:pt x="1905802" y="38844"/>
                </a:cubicBezTo>
                <a:cubicBezTo>
                  <a:pt x="1916259" y="47558"/>
                  <a:pt x="1925053" y="58094"/>
                  <a:pt x="1934678" y="67719"/>
                </a:cubicBezTo>
                <a:lnTo>
                  <a:pt x="1963553" y="154347"/>
                </a:lnTo>
                <a:cubicBezTo>
                  <a:pt x="1963556" y="154357"/>
                  <a:pt x="1982801" y="212087"/>
                  <a:pt x="1982804" y="212098"/>
                </a:cubicBezTo>
                <a:cubicBezTo>
                  <a:pt x="2012880" y="332405"/>
                  <a:pt x="1974448" y="182855"/>
                  <a:pt x="2002054" y="279475"/>
                </a:cubicBezTo>
                <a:cubicBezTo>
                  <a:pt x="2006164" y="293861"/>
                  <a:pt x="2013615" y="331471"/>
                  <a:pt x="2021305" y="346852"/>
                </a:cubicBezTo>
                <a:cubicBezTo>
                  <a:pt x="2026478" y="357199"/>
                  <a:pt x="2035857" y="365157"/>
                  <a:pt x="2040555" y="375728"/>
                </a:cubicBezTo>
                <a:cubicBezTo>
                  <a:pt x="2048796" y="394271"/>
                  <a:pt x="2050731" y="415329"/>
                  <a:pt x="2059806" y="433479"/>
                </a:cubicBezTo>
                <a:cubicBezTo>
                  <a:pt x="2066223" y="446313"/>
                  <a:pt x="2074018" y="458545"/>
                  <a:pt x="2079056" y="471980"/>
                </a:cubicBezTo>
                <a:cubicBezTo>
                  <a:pt x="2083701" y="484367"/>
                  <a:pt x="2082766" y="498650"/>
                  <a:pt x="2088682" y="510482"/>
                </a:cubicBezTo>
                <a:cubicBezTo>
                  <a:pt x="2099029" y="531175"/>
                  <a:pt x="2127183" y="568233"/>
                  <a:pt x="2127183" y="568233"/>
                </a:cubicBezTo>
                <a:cubicBezTo>
                  <a:pt x="2136830" y="597175"/>
                  <a:pt x="2135326" y="601105"/>
                  <a:pt x="2156059" y="625985"/>
                </a:cubicBezTo>
                <a:cubicBezTo>
                  <a:pt x="2164773" y="636442"/>
                  <a:pt x="2176577" y="644115"/>
                  <a:pt x="2184934" y="654860"/>
                </a:cubicBezTo>
                <a:cubicBezTo>
                  <a:pt x="2199138" y="673123"/>
                  <a:pt x="2210601" y="693361"/>
                  <a:pt x="2223435" y="712612"/>
                </a:cubicBezTo>
                <a:lnTo>
                  <a:pt x="2242686" y="741488"/>
                </a:lnTo>
                <a:cubicBezTo>
                  <a:pt x="2249103" y="751113"/>
                  <a:pt x="2254995" y="761110"/>
                  <a:pt x="2261936" y="770364"/>
                </a:cubicBezTo>
                <a:cubicBezTo>
                  <a:pt x="2271561" y="783198"/>
                  <a:pt x="2278822" y="798207"/>
                  <a:pt x="2290812" y="808865"/>
                </a:cubicBezTo>
                <a:cubicBezTo>
                  <a:pt x="2335655" y="848725"/>
                  <a:pt x="2339793" y="845173"/>
                  <a:pt x="2387065" y="856991"/>
                </a:cubicBezTo>
                <a:cubicBezTo>
                  <a:pt x="2396690" y="863408"/>
                  <a:pt x="2405308" y="871685"/>
                  <a:pt x="2415941" y="876242"/>
                </a:cubicBezTo>
                <a:cubicBezTo>
                  <a:pt x="2438632" y="885967"/>
                  <a:pt x="2506208" y="893262"/>
                  <a:pt x="2521819" y="895492"/>
                </a:cubicBezTo>
                <a:cubicBezTo>
                  <a:pt x="2763485" y="884985"/>
                  <a:pt x="2673124" y="909226"/>
                  <a:pt x="2800951" y="866616"/>
                </a:cubicBezTo>
                <a:cubicBezTo>
                  <a:pt x="2810576" y="863408"/>
                  <a:pt x="2820752" y="861528"/>
                  <a:pt x="2829827" y="856991"/>
                </a:cubicBezTo>
                <a:lnTo>
                  <a:pt x="2906829" y="818490"/>
                </a:lnTo>
                <a:cubicBezTo>
                  <a:pt x="2954622" y="746801"/>
                  <a:pt x="2893200" y="834844"/>
                  <a:pt x="2954955" y="760738"/>
                </a:cubicBezTo>
                <a:cubicBezTo>
                  <a:pt x="2977147" y="734107"/>
                  <a:pt x="2971450" y="724075"/>
                  <a:pt x="3003082" y="702987"/>
                </a:cubicBezTo>
                <a:cubicBezTo>
                  <a:pt x="3011524" y="697359"/>
                  <a:pt x="3022333" y="696570"/>
                  <a:pt x="3031958" y="693362"/>
                </a:cubicBezTo>
                <a:cubicBezTo>
                  <a:pt x="3041583" y="683737"/>
                  <a:pt x="3050088" y="672843"/>
                  <a:pt x="3060833" y="664486"/>
                </a:cubicBezTo>
                <a:cubicBezTo>
                  <a:pt x="3079096" y="650282"/>
                  <a:pt x="3099334" y="638819"/>
                  <a:pt x="3118585" y="625985"/>
                </a:cubicBezTo>
                <a:lnTo>
                  <a:pt x="3176336" y="587484"/>
                </a:lnTo>
                <a:cubicBezTo>
                  <a:pt x="3185961" y="581067"/>
                  <a:pt x="3197032" y="576413"/>
                  <a:pt x="3205212" y="568233"/>
                </a:cubicBezTo>
                <a:cubicBezTo>
                  <a:pt x="3214837" y="558608"/>
                  <a:pt x="3222762" y="546908"/>
                  <a:pt x="3234088" y="539357"/>
                </a:cubicBezTo>
                <a:cubicBezTo>
                  <a:pt x="3242530" y="533729"/>
                  <a:pt x="3253889" y="534269"/>
                  <a:pt x="3262964" y="529732"/>
                </a:cubicBezTo>
                <a:cubicBezTo>
                  <a:pt x="3329059" y="496686"/>
                  <a:pt x="3247112" y="519428"/>
                  <a:pt x="3339966" y="500856"/>
                </a:cubicBezTo>
                <a:cubicBezTo>
                  <a:pt x="3413760" y="504065"/>
                  <a:pt x="3487935" y="502325"/>
                  <a:pt x="3561347" y="510482"/>
                </a:cubicBezTo>
                <a:cubicBezTo>
                  <a:pt x="3588327" y="513480"/>
                  <a:pt x="3605540" y="539047"/>
                  <a:pt x="3628724" y="548983"/>
                </a:cubicBezTo>
                <a:cubicBezTo>
                  <a:pt x="3640883" y="554194"/>
                  <a:pt x="3654391" y="555400"/>
                  <a:pt x="3667225" y="558608"/>
                </a:cubicBezTo>
                <a:cubicBezTo>
                  <a:pt x="3673642" y="568233"/>
                  <a:pt x="3678295" y="579304"/>
                  <a:pt x="3686475" y="587484"/>
                </a:cubicBezTo>
                <a:cubicBezTo>
                  <a:pt x="3705133" y="606142"/>
                  <a:pt x="3720743" y="608531"/>
                  <a:pt x="3744227" y="616359"/>
                </a:cubicBezTo>
                <a:lnTo>
                  <a:pt x="3801979" y="674111"/>
                </a:lnTo>
                <a:cubicBezTo>
                  <a:pt x="3811604" y="683736"/>
                  <a:pt x="3823303" y="691661"/>
                  <a:pt x="3830854" y="702987"/>
                </a:cubicBezTo>
                <a:cubicBezTo>
                  <a:pt x="3878655" y="774688"/>
                  <a:pt x="3817215" y="686619"/>
                  <a:pt x="3878981" y="760738"/>
                </a:cubicBezTo>
                <a:cubicBezTo>
                  <a:pt x="3886387" y="769625"/>
                  <a:pt x="3890051" y="781434"/>
                  <a:pt x="3898231" y="789614"/>
                </a:cubicBezTo>
                <a:cubicBezTo>
                  <a:pt x="3953843" y="845227"/>
                  <a:pt x="3900795" y="766784"/>
                  <a:pt x="3955983" y="837740"/>
                </a:cubicBezTo>
                <a:cubicBezTo>
                  <a:pt x="4002390" y="897406"/>
                  <a:pt x="3981290" y="884911"/>
                  <a:pt x="4023360" y="933993"/>
                </a:cubicBezTo>
                <a:cubicBezTo>
                  <a:pt x="4032219" y="944328"/>
                  <a:pt x="4043521" y="952412"/>
                  <a:pt x="4052235" y="962869"/>
                </a:cubicBezTo>
                <a:cubicBezTo>
                  <a:pt x="4059641" y="971756"/>
                  <a:pt x="4063306" y="983565"/>
                  <a:pt x="4071486" y="991745"/>
                </a:cubicBezTo>
                <a:cubicBezTo>
                  <a:pt x="4079666" y="999925"/>
                  <a:pt x="4091579" y="1003467"/>
                  <a:pt x="4100362" y="1010995"/>
                </a:cubicBezTo>
                <a:cubicBezTo>
                  <a:pt x="4114142" y="1022806"/>
                  <a:pt x="4124537" y="1038353"/>
                  <a:pt x="4138863" y="1049496"/>
                </a:cubicBezTo>
                <a:cubicBezTo>
                  <a:pt x="4153630" y="1060982"/>
                  <a:pt x="4171125" y="1068457"/>
                  <a:pt x="4186989" y="1078372"/>
                </a:cubicBezTo>
                <a:cubicBezTo>
                  <a:pt x="4196799" y="1084503"/>
                  <a:pt x="4206451" y="1090899"/>
                  <a:pt x="4215865" y="1097623"/>
                </a:cubicBezTo>
                <a:cubicBezTo>
                  <a:pt x="4228919" y="1106947"/>
                  <a:pt x="4240509" y="1118415"/>
                  <a:pt x="4254366" y="1126498"/>
                </a:cubicBezTo>
                <a:cubicBezTo>
                  <a:pt x="4279154" y="1140957"/>
                  <a:pt x="4305701" y="1152165"/>
                  <a:pt x="4331368" y="1164999"/>
                </a:cubicBezTo>
                <a:cubicBezTo>
                  <a:pt x="4344202" y="1171416"/>
                  <a:pt x="4356257" y="1179713"/>
                  <a:pt x="4369869" y="1184250"/>
                </a:cubicBezTo>
                <a:lnTo>
                  <a:pt x="4427621" y="1203500"/>
                </a:lnTo>
                <a:cubicBezTo>
                  <a:pt x="4437246" y="1206708"/>
                  <a:pt x="4447421" y="1208589"/>
                  <a:pt x="4456496" y="1213126"/>
                </a:cubicBezTo>
                <a:cubicBezTo>
                  <a:pt x="4513145" y="1241449"/>
                  <a:pt x="4481389" y="1227840"/>
                  <a:pt x="4552749" y="1251627"/>
                </a:cubicBezTo>
                <a:lnTo>
                  <a:pt x="4581625" y="1261252"/>
                </a:lnTo>
                <a:cubicBezTo>
                  <a:pt x="4639016" y="1299513"/>
                  <a:pt x="4588101" y="1271957"/>
                  <a:pt x="4697128" y="1290128"/>
                </a:cubicBezTo>
                <a:cubicBezTo>
                  <a:pt x="4707136" y="1291796"/>
                  <a:pt x="4716161" y="1297292"/>
                  <a:pt x="4726004" y="1299753"/>
                </a:cubicBezTo>
                <a:cubicBezTo>
                  <a:pt x="4780982" y="1313497"/>
                  <a:pt x="4763208" y="1304177"/>
                  <a:pt x="4812631" y="1319004"/>
                </a:cubicBezTo>
                <a:cubicBezTo>
                  <a:pt x="4818426" y="1320743"/>
                  <a:pt x="4892750" y="1347476"/>
                  <a:pt x="4908884" y="1347879"/>
                </a:cubicBezTo>
                <a:cubicBezTo>
                  <a:pt x="5024351" y="1350766"/>
                  <a:pt x="5139890" y="1347879"/>
                  <a:pt x="5255393" y="1347879"/>
                </a:cubicBezTo>
              </a:path>
            </a:pathLst>
          </a:custGeom>
          <a:noFill/>
          <a:ln w="19050">
            <a:solidFill>
              <a:srgbClr val="3818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35301" y="5328975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69969" y="427142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9969" y="359327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0.05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7798267" y="2370168"/>
            <a:ext cx="0" cy="3863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14004" y="2248620"/>
            <a:ext cx="1692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Time (generations)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47482" y="6250867"/>
            <a:ext cx="980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Present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32513" y="519146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74004" y="367489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12096" y="2653010"/>
            <a:ext cx="1483062" cy="9770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066204" y="2407732"/>
            <a:ext cx="1985554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30143" y="1901598"/>
                <a:ext cx="23239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Population size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i="1" dirty="0">
                  <a:solidFill>
                    <a:srgbClr val="660033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143" y="1901598"/>
                <a:ext cx="2323970" cy="400110"/>
              </a:xfrm>
              <a:prstGeom prst="rect">
                <a:avLst/>
              </a:prstGeom>
              <a:blipFill>
                <a:blip r:embed="rId2"/>
                <a:stretch>
                  <a:fillRect l="-2887" t="-9091" r="-262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8839200" y="3593277"/>
            <a:ext cx="268777" cy="369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217912" y="3932352"/>
            <a:ext cx="1539258" cy="1259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74557" y="5147782"/>
            <a:ext cx="607206" cy="3635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8218983" y="5511381"/>
            <a:ext cx="1539258" cy="721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9275996" y="3871554"/>
            <a:ext cx="673968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391698" y="35418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9354400" y="5438916"/>
            <a:ext cx="673968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470102" y="51092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418" y="1765537"/>
            <a:ext cx="5074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Note: segment lengths must be specified in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cM</a:t>
            </a:r>
            <a:endParaRPr lang="en-US" sz="2000" dirty="0" smtClean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44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5" grpId="0" animBg="1"/>
      <p:bldP spid="27" grpId="0"/>
      <p:bldP spid="28" grpId="0" animBg="1"/>
      <p:bldP spid="29" grpId="0" animBg="1"/>
      <p:bldP spid="30" grpId="0" animBg="1"/>
      <p:bldP spid="31" grpId="0" animBg="1"/>
      <p:bldP spid="34" grpId="0"/>
      <p:bldP spid="36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972" y="1327242"/>
            <a:ext cx="8278051" cy="2502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279999" y="3992389"/>
            <a:ext cx="6730274" cy="2686900"/>
            <a:chOff x="3279999" y="3992389"/>
            <a:chExt cx="6730274" cy="26869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9629"/>
            <a:stretch/>
          </p:blipFill>
          <p:spPr>
            <a:xfrm>
              <a:off x="3279999" y="3992389"/>
              <a:ext cx="3296015" cy="26869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7452" y="3992389"/>
              <a:ext cx="3152821" cy="268495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838334" y="4731862"/>
              <a:ext cx="125226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Finland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75995" y="5255082"/>
              <a:ext cx="60144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UK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5867" y="6263790"/>
            <a:ext cx="362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Browning and Browning, AJHG, 2015</a:t>
            </a:r>
          </a:p>
        </p:txBody>
      </p:sp>
    </p:spTree>
    <p:extLst>
      <p:ext uri="{BB962C8B-B14F-4D97-AF65-F5344CB8AC3E}">
        <p14:creationId xmlns:p14="http://schemas.microsoft.com/office/powerpoint/2010/main" val="8306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related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66" y="1861228"/>
            <a:ext cx="5984544" cy="4351338"/>
          </a:xfrm>
        </p:spPr>
        <p:txBody>
          <a:bodyPr/>
          <a:lstStyle/>
          <a:p>
            <a:r>
              <a:rPr lang="en-US" dirty="0" smtClean="0"/>
              <a:t>Harris and Nielsen, PLOS Genetics, 2013</a:t>
            </a:r>
          </a:p>
          <a:p>
            <a:r>
              <a:rPr lang="en-US" dirty="0" smtClean="0"/>
              <a:t>Used whole-genome sequencing</a:t>
            </a:r>
          </a:p>
          <a:p>
            <a:r>
              <a:rPr lang="en-US" dirty="0" smtClean="0"/>
              <a:t>Searched for the maximal tracts that are completely identical between pairs of chromosomes</a:t>
            </a:r>
          </a:p>
          <a:p>
            <a:pPr lvl="1"/>
            <a:r>
              <a:rPr lang="en-US" dirty="0" smtClean="0"/>
              <a:t>Used trios to guarantee phasing is accurate</a:t>
            </a:r>
          </a:p>
          <a:p>
            <a:pPr lvl="1"/>
            <a:r>
              <a:rPr lang="en-US" dirty="0" smtClean="0"/>
              <a:t>This also includes very rare mutations, each of which will terminate the segment</a:t>
            </a:r>
          </a:p>
          <a:p>
            <a:r>
              <a:rPr lang="en-US" dirty="0" smtClean="0"/>
              <a:t>They consider both short and long segments</a:t>
            </a:r>
          </a:p>
          <a:p>
            <a:pPr lvl="1"/>
            <a:r>
              <a:rPr lang="en-US" dirty="0" smtClean="0"/>
              <a:t>Ancient vs recent common ancestors</a:t>
            </a:r>
          </a:p>
          <a:p>
            <a:r>
              <a:rPr lang="en-US" dirty="0" smtClean="0"/>
              <a:t>Then fit a parametric demographic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809" y="1852863"/>
            <a:ext cx="5100235" cy="4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96" y="1372508"/>
            <a:ext cx="5143292" cy="53228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718" y="1372508"/>
            <a:ext cx="4774800" cy="522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3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disequilibrium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3" t="6332" r="4769" b="18801"/>
          <a:stretch/>
        </p:blipFill>
        <p:spPr>
          <a:xfrm>
            <a:off x="4407612" y="1582219"/>
            <a:ext cx="7530957" cy="479831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24" y="1844351"/>
            <a:ext cx="3456398" cy="4274051"/>
          </a:xfrm>
        </p:spPr>
        <p:txBody>
          <a:bodyPr/>
          <a:lstStyle/>
          <a:p>
            <a:r>
              <a:rPr lang="en-US" dirty="0" smtClean="0"/>
              <a:t>Mutations that remain on the same haplotype throughout the generations are in LD</a:t>
            </a:r>
          </a:p>
          <a:p>
            <a:r>
              <a:rPr lang="en-US" dirty="0" smtClean="0"/>
              <a:t>LD is usually incomplete: two alleles appear together more than random, but not always</a:t>
            </a:r>
          </a:p>
          <a:p>
            <a:r>
              <a:rPr lang="en-US" dirty="0" smtClean="0"/>
              <a:t>LD is lost with time and distance between SNPs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5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linkage disequilibrium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5374" y="198055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2336" y="198055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52720" y="198055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73477" y="198055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01555" y="1476305"/>
            <a:ext cx="601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SNP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91326" y="1307785"/>
            <a:ext cx="1337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cs typeface="Times New Roman" panose="02020603050405020304" pitchFamily="18" charset="0"/>
              </a:rPr>
              <a:t>Not polymorphic</a:t>
            </a:r>
          </a:p>
        </p:txBody>
      </p:sp>
      <p:sp>
        <p:nvSpPr>
          <p:cNvPr id="11" name="5-Point Star 10"/>
          <p:cNvSpPr/>
          <p:nvPr/>
        </p:nvSpPr>
        <p:spPr>
          <a:xfrm>
            <a:off x="3226602" y="2431506"/>
            <a:ext cx="325120" cy="29464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75374" y="288445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22336" y="288445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52720" y="288445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73477" y="288445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5374" y="3482730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22336" y="3482730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52720" y="3482730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73477" y="3482730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75374" y="408100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22336" y="408100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52720" y="408100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73477" y="408100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292500" y="1228291"/>
            <a:ext cx="0" cy="334370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91531" y="1347890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3967" y="4998423"/>
            <a:ext cx="9620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In the present, we have only three types of haplotypes: AG, CG, 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Thus, C on site 1 always goes together with G in site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These sites are perfectly </a:t>
            </a:r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correlated</a:t>
            </a:r>
            <a:r>
              <a:rPr lang="en-US" sz="2400" dirty="0" smtClean="0">
                <a:cs typeface="Times New Roman" panose="02020603050405020304" pitchFamily="18" charset="0"/>
              </a:rPr>
              <a:t> or in perfect </a:t>
            </a:r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linkage disequilibrium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933809" y="198055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933809" y="288445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933809" y="3482730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933809" y="408100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7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33" grpId="0"/>
      <p:bldP spid="35" grpId="0" animBg="1"/>
      <p:bldP spid="36" grpId="0" animBg="1"/>
      <p:bldP spid="3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equilibrium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3967" y="1884298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92500" y="1228290"/>
            <a:ext cx="0" cy="379749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2630" y="1272610"/>
            <a:ext cx="702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20109" y="1884297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00367" y="1472665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69779" y="1472665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25557" y="1884298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851699" y="1884297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31957" y="1472665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01369" y="1472665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57147" y="1884297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83289" y="1884296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063547" y="1472664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32959" y="1472664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47" name="5-Point Star 46"/>
          <p:cNvSpPr/>
          <p:nvPr/>
        </p:nvSpPr>
        <p:spPr>
          <a:xfrm>
            <a:off x="1565871" y="2754226"/>
            <a:ext cx="325120" cy="29464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093967" y="2326543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520109" y="2326542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425557" y="2326543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851699" y="2326542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757147" y="2326542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183289" y="2326541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93967" y="3278357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520109" y="3278356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425557" y="3278357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851699" y="3278356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757147" y="3278356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183289" y="3278355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93967" y="3720602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520109" y="3720601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425557" y="3720602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851699" y="3720601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757147" y="3720601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183289" y="3720600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93967" y="4423600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520109" y="4423599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425557" y="4423600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851699" y="4423599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757147" y="4423599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183289" y="4423598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093967" y="4865845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520109" y="4865844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425557" y="4865845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851699" y="4865844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757147" y="4865844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9183289" y="4865843"/>
            <a:ext cx="1268929" cy="31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23850" y="5563402"/>
            <a:ext cx="10355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The two homologous chromosomes of each individual are transmitted independently of one another, due to Mendel’s law of random segregation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Thus, no correlation can appear between alleles on different chromosomes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1424321" y="3384733"/>
            <a:ext cx="0" cy="131150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494482" y="3490437"/>
            <a:ext cx="3237475" cy="109310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2769779" y="3384733"/>
            <a:ext cx="0" cy="131150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3482638" y="3837933"/>
            <a:ext cx="2687156" cy="74560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ight Brace 89"/>
          <p:cNvSpPr/>
          <p:nvPr/>
        </p:nvSpPr>
        <p:spPr>
          <a:xfrm>
            <a:off x="10583514" y="1855878"/>
            <a:ext cx="261687" cy="846118"/>
          </a:xfrm>
          <a:prstGeom prst="rightBrace">
            <a:avLst>
              <a:gd name="adj1" fmla="val 45335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10899496" y="2077028"/>
            <a:ext cx="120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Individual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2048204" y="2462460"/>
            <a:ext cx="2573303" cy="141808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2901076" y="2479284"/>
            <a:ext cx="3353433" cy="135864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74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disequilibrium: distant sites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42749" y="1453744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89711" y="1453744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20095" y="1453744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40852" y="1453744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5-Point Star 10"/>
          <p:cNvSpPr/>
          <p:nvPr/>
        </p:nvSpPr>
        <p:spPr>
          <a:xfrm>
            <a:off x="3293977" y="1904699"/>
            <a:ext cx="325120" cy="29464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2749" y="235764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89711" y="235764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20095" y="235764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40852" y="235764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292500" y="1228291"/>
            <a:ext cx="0" cy="334370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42749" y="5052542"/>
            <a:ext cx="107883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If recombination happens, we now see all four haplotypes: AG, CG, AC, CC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After many generations, the sites will be completely uncorrelated (“equilibrium”)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Times New Roman" panose="02020603050405020304" pitchFamily="18" charset="0"/>
              </a:rPr>
              <a:t>But in intermediate time, there will be some correlation</a:t>
            </a:r>
          </a:p>
          <a:p>
            <a:pPr marL="800100" lvl="1" indent="-342900">
              <a:buSzPct val="70000"/>
              <a:buFont typeface="Courier New" panose="02070309020205020404" pitchFamily="49" charset="0"/>
              <a:buChar char="o"/>
            </a:pPr>
            <a:r>
              <a:rPr lang="en-US" sz="2000" dirty="0" smtClean="0">
                <a:cs typeface="Times New Roman" panose="02020603050405020304" pitchFamily="18" charset="0"/>
              </a:rPr>
              <a:t>E.g., most of the times C goes with G, but not always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001184" y="1453744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001184" y="235764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2749" y="291813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089711" y="291813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420095" y="291813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740852" y="291813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001184" y="291813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89711" y="342177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089711" y="4426059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796098" y="3854037"/>
            <a:ext cx="567891" cy="4812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888604" y="3055095"/>
            <a:ext cx="475385" cy="51041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29749" y="3890400"/>
            <a:ext cx="191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Recombination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20095" y="443962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740852" y="444802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0001184" y="4439620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42749" y="4426059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                  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24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33" grpId="0"/>
      <p:bldP spid="35" grpId="0" animBg="1"/>
      <p:bldP spid="30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4" grpId="0" animBg="1"/>
      <p:bldP spid="3" grpId="0" animBg="1"/>
      <p:bldP spid="26" grpId="0"/>
      <p:bldP spid="45" grpId="0" animBg="1"/>
      <p:bldP spid="46" grpId="0" animBg="1"/>
      <p:bldP spid="47" grpId="0" animBg="1"/>
      <p:bldP spid="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Linkage disequilibrium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2"/>
            <a:ext cx="10515600" cy="4674709"/>
          </a:xfrm>
        </p:spPr>
        <p:txBody>
          <a:bodyPr>
            <a:normAutofit/>
          </a:bodyPr>
          <a:lstStyle/>
          <a:p>
            <a:r>
              <a:rPr lang="en-US" dirty="0" smtClean="0"/>
              <a:t>The name is a bit misleading</a:t>
            </a:r>
          </a:p>
          <a:p>
            <a:r>
              <a:rPr lang="en-US" dirty="0" smtClean="0"/>
              <a:t>Linkage disequilibrium (LD) simply means correlation between alleles</a:t>
            </a:r>
          </a:p>
          <a:p>
            <a:pPr lvl="1"/>
            <a:r>
              <a:rPr lang="en-US" dirty="0" smtClean="0"/>
              <a:t>The correlation can be perfect: some combinations of alleles never appears</a:t>
            </a:r>
          </a:p>
          <a:p>
            <a:pPr lvl="1"/>
            <a:r>
              <a:rPr lang="en-US" dirty="0" smtClean="0"/>
              <a:t>Or imperfect: some combinations are preferred, but we see all possibilities</a:t>
            </a:r>
          </a:p>
          <a:p>
            <a:endParaRPr lang="en-US" dirty="0" smtClean="0"/>
          </a:p>
          <a:p>
            <a:r>
              <a:rPr lang="en-US" dirty="0" smtClean="0"/>
              <a:t>Equilibrium means two alleles are completely uncorrelated</a:t>
            </a:r>
          </a:p>
          <a:p>
            <a:pPr lvl="1"/>
            <a:r>
              <a:rPr lang="en-US" dirty="0" smtClean="0"/>
              <a:t>All combinations are equally likely</a:t>
            </a:r>
          </a:p>
          <a:p>
            <a:pPr lvl="1"/>
            <a:r>
              <a:rPr lang="en-US" dirty="0" smtClean="0"/>
              <a:t>(Almost) always the case when the two sites are on different chromosomes</a:t>
            </a:r>
          </a:p>
          <a:p>
            <a:pPr lvl="2"/>
            <a:r>
              <a:rPr lang="en-US" dirty="0" smtClean="0"/>
              <a:t>(Except, say, when the combination the minor allele in both is lethal)</a:t>
            </a:r>
          </a:p>
          <a:p>
            <a:pPr lvl="1"/>
            <a:r>
              <a:rPr lang="en-US" dirty="0" smtClean="0"/>
              <a:t>When the sites are far apart along the chromosome</a:t>
            </a:r>
          </a:p>
          <a:p>
            <a:pPr lvl="2"/>
            <a:r>
              <a:rPr lang="en-US" dirty="0" smtClean="0"/>
              <a:t>Distance of &gt;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≈1MB for common mutations</a:t>
            </a:r>
          </a:p>
          <a:p>
            <a:pPr lvl="2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Or more if the mutation is very recent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4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LD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Assume the chromosomes can be phased</a:t>
                </a:r>
              </a:p>
              <a:p>
                <a:r>
                  <a:rPr lang="en-US" dirty="0" smtClean="0"/>
                  <a:t>Focus on two sites, each di-allelic</a:t>
                </a:r>
              </a:p>
              <a:p>
                <a:r>
                  <a:rPr lang="en-US" dirty="0" smtClean="0"/>
                  <a:t>There are four types of chromosomes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What is the frequency of type </a:t>
                </a:r>
                <a:r>
                  <a:rPr lang="en-US" i="1" dirty="0" smtClean="0"/>
                  <a:t>AB</a:t>
                </a:r>
                <a:r>
                  <a:rPr lang="en-US" dirty="0" smtClean="0"/>
                  <a:t>?</a:t>
                </a:r>
                <a:endParaRPr lang="en-US" dirty="0"/>
              </a:p>
              <a:p>
                <a:r>
                  <a:rPr lang="en-US" dirty="0" smtClean="0"/>
                  <a:t>If the sites are independent,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How 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dirty="0" smtClean="0"/>
                  <a:t> from its expectation given equilibrium?</a:t>
                </a:r>
              </a:p>
              <a:p>
                <a:endParaRPr lang="en-US" dirty="0"/>
              </a:p>
              <a:p>
                <a:r>
                  <a:rPr lang="en-US" dirty="0" smtClean="0"/>
                  <a:t>Definition: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coefficient of LD</a:t>
                </a:r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8850478" y="179279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50478" y="2769053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50478" y="325718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50478" y="2280922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6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LD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From the definition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9660419"/>
                  </p:ext>
                </p:extLst>
              </p:nvPr>
            </p:nvGraphicFramePr>
            <p:xfrm>
              <a:off x="3490930" y="4497147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9660419"/>
                  </p:ext>
                </p:extLst>
              </p:nvPr>
            </p:nvGraphicFramePr>
            <p:xfrm>
              <a:off x="3490930" y="4497147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106061" r="-201201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6061" r="-100599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106061" r="-901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209231" r="-20120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209231" r="-100599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901" t="-209231" r="-901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309231" r="-20120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200000" t="-309231" r="-10059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692797" y="4402427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2797" y="5378689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2797" y="586682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2797" y="489055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65933" y="2095927"/>
            <a:ext cx="1092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First row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40296" y="2574865"/>
            <a:ext cx="1465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First column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88078" y="3053803"/>
            <a:ext cx="1384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second row</a:t>
            </a:r>
          </a:p>
        </p:txBody>
      </p:sp>
    </p:spTree>
    <p:extLst>
      <p:ext uri="{BB962C8B-B14F-4D97-AF65-F5344CB8AC3E}">
        <p14:creationId xmlns:p14="http://schemas.microsoft.com/office/powerpoint/2010/main" val="193962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coefficient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 is the difference between the actual two-locus frequency and the expected frequency under dependence</a:t>
                </a:r>
              </a:p>
              <a:p>
                <a:r>
                  <a:rPr lang="en-US" dirty="0" smtClean="0"/>
                  <a:t>(Up to a sign change)</a:t>
                </a:r>
              </a:p>
              <a:p>
                <a:endParaRPr lang="en-US" dirty="0"/>
              </a:p>
              <a:p>
                <a:r>
                  <a:rPr lang="en-US" dirty="0" smtClean="0"/>
                  <a:t>A single parameter characterizes the correlation between the sites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3859066"/>
                  </p:ext>
                </p:extLst>
              </p:nvPr>
            </p:nvGraphicFramePr>
            <p:xfrm>
              <a:off x="2689545" y="4497147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3859066"/>
                  </p:ext>
                </p:extLst>
              </p:nvPr>
            </p:nvGraphicFramePr>
            <p:xfrm>
              <a:off x="2689545" y="4497147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106061" r="-200901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6061" r="-100299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106061" r="-601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209231" r="-20090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209231" r="-100299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901" t="-209231" r="-601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309231" r="-20090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200000" t="-309231" r="-10029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9966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5983747"/>
                  </p:ext>
                </p:extLst>
              </p:nvPr>
            </p:nvGraphicFramePr>
            <p:xfrm>
              <a:off x="2042273" y="1811444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5983747"/>
                  </p:ext>
                </p:extLst>
              </p:nvPr>
            </p:nvGraphicFramePr>
            <p:xfrm>
              <a:off x="2042273" y="1811444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01" t="-106061" r="-200901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299" t="-106061" r="-100299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1201" t="-106061" r="-601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01" t="-209231" r="-200901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299" t="-209231" r="-10029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201" t="-209231" r="-601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01" t="-309231" r="-20090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00299" t="-309231" r="-100299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1157025"/>
                  </p:ext>
                </p:extLst>
              </p:nvPr>
            </p:nvGraphicFramePr>
            <p:xfrm>
              <a:off x="2042273" y="4127425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1157025"/>
                  </p:ext>
                </p:extLst>
              </p:nvPr>
            </p:nvGraphicFramePr>
            <p:xfrm>
              <a:off x="2042273" y="4127425"/>
              <a:ext cx="8128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01" t="-106061" r="-200901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299" t="-106061" r="-100299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201" t="-106061" r="-601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01" t="-209231" r="-200901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299" t="-209231" r="-10029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201" t="-209231" r="-601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01" t="-309231" r="-200901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200299" t="-309231" r="-100299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/>
          <p:cNvSpPr txBox="1"/>
          <p:nvPr/>
        </p:nvSpPr>
        <p:spPr>
          <a:xfrm>
            <a:off x="5413615" y="1263720"/>
            <a:ext cx="1385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Observed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7570" y="3592726"/>
            <a:ext cx="4001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Expected under independence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349374" y="5981741"/>
                <a:ext cx="59298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cs typeface="Times New Roman" panose="02020603050405020304" pitchFamily="18" charset="0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𝑎𝑏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=…=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08</m:t>
                    </m:r>
                  </m:oMath>
                </a14:m>
                <a:endParaRPr lang="en-US" sz="24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374" y="5981741"/>
                <a:ext cx="5929893" cy="461665"/>
              </a:xfrm>
              <a:prstGeom prst="rect">
                <a:avLst/>
              </a:prstGeom>
              <a:blipFill>
                <a:blip r:embed="rId4"/>
                <a:stretch>
                  <a:fillRect l="-1542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84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What is a large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55869" y="1910993"/>
                <a:ext cx="10515600" cy="4130178"/>
              </a:xfrm>
            </p:spPr>
            <p:txBody>
              <a:bodyPr/>
              <a:lstStyle/>
              <a:p>
                <a:r>
                  <a:rPr lang="en-US" dirty="0" smtClean="0"/>
                  <a:t>Suppose we obtained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=0.04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Is it high or low?</a:t>
                </a:r>
              </a:p>
              <a:p>
                <a:r>
                  <a:rPr lang="en-US" dirty="0" smtClean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, it depends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From the equations, for all frequencies to be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r>
                  <a:rPr lang="en-US" dirty="0" smtClean="0"/>
                  <a:t>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 smtClean="0"/>
                  <a:t>, its maximum value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r>
                  <a:rPr lang="en-US" dirty="0" smtClean="0"/>
                  <a:t>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 smtClean="0"/>
                  <a:t>, its maximum absolute value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We can use this result to normalize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mtClean="0"/>
                  <a:t>, yielding a new statistic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5869" y="1910993"/>
                <a:ext cx="10515600" cy="4130178"/>
              </a:xfrm>
              <a:blipFill>
                <a:blip r:embed="rId3"/>
                <a:stretch>
                  <a:fillRect l="-754" t="-2065" b="-1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715252" y="1910993"/>
                <a:ext cx="255826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dirty="0" smtClean="0">
                  <a:solidFill>
                    <a:srgbClr val="660033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𝐴𝑏</m:t>
                          </m:r>
                        </m:sub>
                      </m:sSub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dirty="0" smtClean="0">
                  <a:solidFill>
                    <a:srgbClr val="660033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𝑎𝐵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dirty="0" smtClean="0">
                  <a:solidFill>
                    <a:srgbClr val="660033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dirty="0">
                  <a:solidFill>
                    <a:srgbClr val="660033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252" y="1910993"/>
                <a:ext cx="2558266" cy="1569660"/>
              </a:xfrm>
              <a:prstGeom prst="rect">
                <a:avLst/>
              </a:prstGeom>
              <a:blipFill>
                <a:blip r:embed="rId4"/>
                <a:stretch>
                  <a:fillRect b="-4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0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 smtClean="0"/>
                  <a:t>Lewontin’s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8108"/>
                <a:ext cx="10515600" cy="513707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 smtClean="0"/>
                  <a:t>, 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 smtClean="0"/>
                  <a:t>, 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Thus,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sz="2000" dirty="0" smtClean="0"/>
                  <a:t>Example: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=0.08&gt;0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0.7⋅0.4, 0.3⋅0.6</m:t>
                            </m:r>
                          </m:e>
                        </m:d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0.28,0.18</m:t>
                            </m:r>
                          </m:e>
                        </m:d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=0.18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0.08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0.18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=0.44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Nearly half its theoretical maximum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8108"/>
                <a:ext cx="10515600" cy="5137079"/>
              </a:xfrm>
              <a:blipFill>
                <a:blip r:embed="rId3"/>
                <a:stretch>
                  <a:fillRect l="-812" t="-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1281959"/>
                  </p:ext>
                </p:extLst>
              </p:nvPr>
            </p:nvGraphicFramePr>
            <p:xfrm>
              <a:off x="4569717" y="2845940"/>
              <a:ext cx="7020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4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=0.7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=0.3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=0.6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=0.4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1281959"/>
                  </p:ext>
                </p:extLst>
              </p:nvPr>
            </p:nvGraphicFramePr>
            <p:xfrm>
              <a:off x="4569717" y="2845940"/>
              <a:ext cx="7020000" cy="15849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4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5570" t="-106061" r="-200977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5000" t="-106061" r="-100325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75896" t="-106061" r="-651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5570" t="-209231" r="-200977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5000" t="-209231" r="-100325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75896" t="-209231" r="-651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5570" t="-309231" r="-200977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75000" t="-309231" r="-100325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5586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Properties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826"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08232"/>
                <a:ext cx="105156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 smtClean="0"/>
                  <a:t> is the ratio between the absolute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 and its theoretical maximum</a:t>
                </a:r>
              </a:p>
              <a:p>
                <a:r>
                  <a:rPr lang="en-US" dirty="0" smtClean="0"/>
                  <a:t>0 </a:t>
                </a:r>
                <a:r>
                  <a:rPr lang="en-US" dirty="0" smtClean="0">
                    <a:sym typeface="Wingdings" panose="05000000000000000000" pitchFamily="2" charset="2"/>
                  </a:rPr>
                  <a:t> no LD (equilibrium, independence); 1  perfect LD (perfect correlation)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/>
                  <a:t> if and only if there are three haplotypes in the population</a:t>
                </a:r>
              </a:p>
              <a:p>
                <a:r>
                  <a:rPr lang="en-US" dirty="0" smtClean="0"/>
                  <a:t>This is because by definition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 smtClean="0"/>
                  <a:t>, one of the two-locus frequencies is zero</a:t>
                </a: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/>
                  <a:t> right after the second mutation was introduced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08232"/>
                <a:ext cx="10515600" cy="4351338"/>
              </a:xfrm>
              <a:blipFill>
                <a:blip r:embed="rId3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812338" y="504603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59300" y="504603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89684" y="504603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4363566" y="5496986"/>
            <a:ext cx="325120" cy="29464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/>
          </a:p>
        </p:txBody>
      </p:sp>
      <p:sp>
        <p:nvSpPr>
          <p:cNvPr id="8" name="Rectangle 7"/>
          <p:cNvSpPr/>
          <p:nvPr/>
        </p:nvSpPr>
        <p:spPr>
          <a:xfrm>
            <a:off x="1812338" y="594993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89684" y="594993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51011" y="594993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28357" y="5046031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28357" y="594993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4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/>
                  <a:t> after a new mutation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the new mutation affected one out of 100 chromosomes and that the other allele has frequency 50%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4843442"/>
                  </p:ext>
                </p:extLst>
              </p:nvPr>
            </p:nvGraphicFramePr>
            <p:xfrm>
              <a:off x="2722826" y="2747911"/>
              <a:ext cx="7020000" cy="15948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4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=0.49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=0.99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=0.01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=0.01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4061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4843442"/>
                  </p:ext>
                </p:extLst>
              </p:nvPr>
            </p:nvGraphicFramePr>
            <p:xfrm>
              <a:off x="2722826" y="2747911"/>
              <a:ext cx="7020000" cy="15948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4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5570" t="-106061" r="-200977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75000" t="-106061" r="-100325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75896" t="-106061" r="-651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5570" t="-209231" r="-200977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75000" t="-209231" r="-100325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5896" t="-209231" r="-651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4061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5570" t="-300000" r="-200977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175000" t="-300000" r="-100325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Rectangle 12"/>
          <p:cNvSpPr/>
          <p:nvPr/>
        </p:nvSpPr>
        <p:spPr>
          <a:xfrm>
            <a:off x="1555480" y="505887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02442" y="505887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32826" y="505887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6" name="5-Point Star 15"/>
          <p:cNvSpPr/>
          <p:nvPr/>
        </p:nvSpPr>
        <p:spPr>
          <a:xfrm>
            <a:off x="4106708" y="5509833"/>
            <a:ext cx="325120" cy="29464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/>
          </a:p>
        </p:txBody>
      </p:sp>
      <p:sp>
        <p:nvSpPr>
          <p:cNvPr id="17" name="Rectangle 16"/>
          <p:cNvSpPr/>
          <p:nvPr/>
        </p:nvSpPr>
        <p:spPr>
          <a:xfrm>
            <a:off x="1555480" y="5962782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32826" y="5962782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94153" y="5962782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689816" y="5058878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689816" y="5962782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</a:rPr>
              <a:t>A                      b</a:t>
            </a:r>
            <a:endParaRPr lang="en-US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3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/>
                  <a:t> after a new mutation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766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92528"/>
                <a:ext cx="105156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=0.49−0.5⋅0.99=−0.005</m:t>
                    </m:r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 smtClean="0"/>
                  <a:t>, thus we compute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0.5⋅0.99,0.5⋅0.01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=0.005</m:t>
                    </m:r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0.005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0.005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92528"/>
                <a:ext cx="10515600" cy="4351338"/>
              </a:xfrm>
              <a:blipFill>
                <a:blip r:embed="rId3"/>
                <a:stretch>
                  <a:fillRect l="-812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4621496"/>
                  </p:ext>
                </p:extLst>
              </p:nvPr>
            </p:nvGraphicFramePr>
            <p:xfrm>
              <a:off x="2666281" y="4576711"/>
              <a:ext cx="7020000" cy="15948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4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=0.49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=0.99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=0.01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=0.01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4061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=0.5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4621496"/>
                  </p:ext>
                </p:extLst>
              </p:nvPr>
            </p:nvGraphicFramePr>
            <p:xfrm>
              <a:off x="2666281" y="4576711"/>
              <a:ext cx="7020000" cy="15948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04000">
                      <a:extLst>
                        <a:ext uri="{9D8B030D-6E8A-4147-A177-3AD203B41FA5}">
                          <a16:colId xmlns:a16="http://schemas.microsoft.com/office/drawing/2014/main" val="183910003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620858210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2239196703"/>
                        </a:ext>
                      </a:extLst>
                    </a:gridCol>
                    <a:gridCol w="1872000">
                      <a:extLst>
                        <a:ext uri="{9D8B030D-6E8A-4147-A177-3AD203B41FA5}">
                          <a16:colId xmlns:a16="http://schemas.microsoft.com/office/drawing/2014/main" val="353214822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1058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5000" t="-106061" r="-200325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5570" t="-106061" r="-100977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75570" t="-106061" r="-977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58366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5000" t="-209231" r="-200325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5570" t="-209231" r="-100977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75570" t="-209231" r="-977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9796679"/>
                      </a:ext>
                    </a:extLst>
                  </a:tr>
                  <a:tr h="4061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75000" t="-300000" r="-200325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75570" t="-300000" r="-100977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8147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7713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correlation coefficient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An alternative useful measure of LD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It is the (squared) correlation coefficient between the two sites</a:t>
                </a:r>
              </a:p>
              <a:p>
                <a:r>
                  <a:rPr lang="en-US" dirty="0" smtClean="0"/>
                  <a:t>When the alleles are coded as </a:t>
                </a:r>
                <a:r>
                  <a:rPr lang="en-US" i="1" dirty="0" smtClean="0"/>
                  <a:t>A</a:t>
                </a:r>
                <a:r>
                  <a:rPr lang="en-US" dirty="0" smtClean="0"/>
                  <a:t>-1, </a:t>
                </a:r>
                <a:r>
                  <a:rPr lang="en-US" i="1" dirty="0" smtClean="0"/>
                  <a:t>a</a:t>
                </a:r>
                <a:r>
                  <a:rPr lang="en-US" dirty="0" smtClean="0"/>
                  <a:t>-0, </a:t>
                </a:r>
                <a:r>
                  <a:rPr lang="en-US" i="1" dirty="0" smtClean="0"/>
                  <a:t>B</a:t>
                </a:r>
                <a:r>
                  <a:rPr lang="en-US" dirty="0" smtClean="0"/>
                  <a:t>-1, </a:t>
                </a:r>
                <a:r>
                  <a:rPr lang="en-US" i="1" dirty="0" smtClean="0"/>
                  <a:t>b</a:t>
                </a:r>
                <a:r>
                  <a:rPr lang="en-US" dirty="0" smtClean="0"/>
                  <a:t>-0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Why?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4460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correlation coefficient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Reminder: suppose we have two measurements for each data points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The correlation coefficient 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 is the number of chromosomes with A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  and similarly,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32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correlation coefficient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ba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ba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d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d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Finally,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Thus,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is a way to normalize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 to represent the correlation between sites</a:t>
                </a:r>
              </a:p>
              <a:p>
                <a:r>
                  <a:rPr lang="en-US" dirty="0" smtClean="0"/>
                  <a:t>It is often used in analysis of association studies, when we don’t have the causal site but only a nearby (“tag”) SNP</a:t>
                </a:r>
              </a:p>
              <a:p>
                <a:pPr lvl="1"/>
                <a:r>
                  <a:rPr lang="en-US" dirty="0" smtClean="0"/>
                  <a:t>The correlation implies how strong the association will be in the tag SNP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56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humans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896" y="2453069"/>
            <a:ext cx="5975236" cy="36811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85790" y="2856781"/>
            <a:ext cx="1772665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Europeans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Ashkenazi Jews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90863" y="4510898"/>
            <a:ext cx="2788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cs typeface="Times New Roman" panose="02020603050405020304" pitchFamily="18" charset="0"/>
              </a:rPr>
              <a:t>Olshen</a:t>
            </a:r>
            <a:r>
              <a:rPr lang="en-US" sz="1600" dirty="0" smtClean="0">
                <a:cs typeface="Times New Roman" panose="02020603050405020304" pitchFamily="18" charset="0"/>
              </a:rPr>
              <a:t> et al., BMC Genet, 2008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56" y="2080543"/>
            <a:ext cx="4748850" cy="40028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69204" y="4747203"/>
            <a:ext cx="281160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Reich et al., Nature, 2001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First genome-wide data</a:t>
            </a:r>
          </a:p>
        </p:txBody>
      </p:sp>
    </p:spTree>
    <p:extLst>
      <p:ext uri="{BB962C8B-B14F-4D97-AF65-F5344CB8AC3E}">
        <p14:creationId xmlns:p14="http://schemas.microsoft.com/office/powerpoint/2010/main" val="420715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Across populations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181" y="1645572"/>
            <a:ext cx="5849679" cy="4351338"/>
          </a:xfrm>
        </p:spPr>
        <p:txBody>
          <a:bodyPr/>
          <a:lstStyle/>
          <a:p>
            <a:r>
              <a:rPr lang="en-US" dirty="0" smtClean="0"/>
              <a:t>Small population size </a:t>
            </a:r>
            <a:r>
              <a:rPr lang="en-US" dirty="0" smtClean="0">
                <a:sym typeface="Wingdings" panose="05000000000000000000" pitchFamily="2" charset="2"/>
              </a:rPr>
              <a:t>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More recent common ancestors 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Less opportunities for recombination </a:t>
            </a:r>
          </a:p>
          <a:p>
            <a:r>
              <a:rPr lang="en-US" dirty="0" smtClean="0"/>
              <a:t>Higher LD</a:t>
            </a:r>
          </a:p>
          <a:p>
            <a:endParaRPr lang="en-US" dirty="0" smtClean="0"/>
          </a:p>
          <a:p>
            <a:r>
              <a:rPr lang="en-US" dirty="0" smtClean="0"/>
              <a:t>African populations did not suffer from the out-of-Africa bottleneck, and thus have lower levels of LD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485860" y="1830295"/>
            <a:ext cx="5466708" cy="4741627"/>
            <a:chOff x="5887092" y="1745234"/>
            <a:chExt cx="5466708" cy="474162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69823" y="1745234"/>
              <a:ext cx="4983977" cy="474162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87092" y="5533005"/>
              <a:ext cx="22191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African populations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7003" y="3363972"/>
              <a:ext cx="15809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Eurasian populations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53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Haploview</a:t>
            </a:r>
            <a:r>
              <a:rPr lang="en-US" dirty="0" smtClean="0"/>
              <a:t> graphs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799" y="1377727"/>
            <a:ext cx="3972387" cy="52038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56" y="2101972"/>
            <a:ext cx="7195295" cy="375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6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 “blocks”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Recombination is mostly concentrated in “hotspots”</a:t>
            </a:r>
          </a:p>
          <a:p>
            <a:r>
              <a:rPr lang="en-US" dirty="0" smtClean="0"/>
              <a:t>Thus, SNPs are highly correlated between hotspots</a:t>
            </a:r>
          </a:p>
          <a:p>
            <a:r>
              <a:rPr lang="en-US" dirty="0" smtClean="0"/>
              <a:t>Forming a pattern of LD blocks</a:t>
            </a:r>
          </a:p>
          <a:p>
            <a:r>
              <a:rPr lang="en-US" dirty="0" smtClean="0"/>
              <a:t>Block sizes are in tens of kb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" r="15544" b="47929"/>
          <a:stretch/>
        </p:blipFill>
        <p:spPr>
          <a:xfrm>
            <a:off x="7155711" y="2821556"/>
            <a:ext cx="4486940" cy="3738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/>
          <a:stretch/>
        </p:blipFill>
        <p:spPr>
          <a:xfrm>
            <a:off x="1485899" y="4574044"/>
            <a:ext cx="4941167" cy="185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7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Diploid individuals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5305" y="1634923"/>
                <a:ext cx="10461388" cy="4351338"/>
              </a:xfrm>
            </p:spPr>
            <p:txBody>
              <a:bodyPr/>
              <a:lstStyle/>
              <a:p>
                <a:r>
                  <a:rPr lang="en-US" dirty="0" smtClean="0"/>
                  <a:t>There are 3x3=9 possible genotypes in two loci</a:t>
                </a:r>
              </a:p>
              <a:p>
                <a:r>
                  <a:rPr lang="en-US" dirty="0" smtClean="0"/>
                  <a:t>The haplotypes are available in all cases expect (</a:t>
                </a:r>
                <a:r>
                  <a:rPr lang="en-US" i="1" dirty="0" smtClean="0"/>
                  <a:t>Aa</a:t>
                </a:r>
                <a:r>
                  <a:rPr lang="en-US" dirty="0" smtClean="0"/>
                  <a:t>),(</a:t>
                </a:r>
                <a:r>
                  <a:rPr lang="en-US" i="1" dirty="0" smtClean="0"/>
                  <a:t>Bb</a:t>
                </a:r>
                <a:r>
                  <a:rPr lang="en-US" dirty="0" smtClean="0"/>
                  <a:t>)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lack of resolved haplotypes for double </a:t>
                </a:r>
                <a:r>
                  <a:rPr lang="en-US" dirty="0" err="1" smtClean="0"/>
                  <a:t>hets</a:t>
                </a:r>
                <a:r>
                  <a:rPr lang="en-US" dirty="0" smtClean="0"/>
                  <a:t> may “blur” the signal of LD</a:t>
                </a:r>
              </a:p>
              <a:p>
                <a:r>
                  <a:rPr lang="en-US" dirty="0" smtClean="0"/>
                  <a:t>How to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5305" y="1634923"/>
                <a:ext cx="10461388" cy="4351338"/>
              </a:xfrm>
              <a:blipFill>
                <a:blip r:embed="rId2"/>
                <a:stretch>
                  <a:fillRect l="-81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961925"/>
                  </p:ext>
                </p:extLst>
              </p:nvPr>
            </p:nvGraphicFramePr>
            <p:xfrm>
              <a:off x="1781742" y="4473423"/>
              <a:ext cx="8128000" cy="1609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961925"/>
                  </p:ext>
                </p:extLst>
              </p:nvPr>
            </p:nvGraphicFramePr>
            <p:xfrm>
              <a:off x="1781742" y="4473423"/>
              <a:ext cx="8128000" cy="1609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4083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102941" r="-200901" b="-2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2941" r="-100299" b="-2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102941" r="-601" b="-2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212308" r="-20090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212308" r="-100299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212308" r="-601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4083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302985" r="-200901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302985" r="-100299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302985" r="-601" b="-23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9917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iploid individuals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would like to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Once these are available, we can use the usual formula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First, we estimate allele frequencies: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𝐵𝑏</m:t>
                            </m:r>
                          </m:sub>
                        </m:sSub>
                      </m:e>
                    </m:d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633765"/>
                  </p:ext>
                </p:extLst>
              </p:nvPr>
            </p:nvGraphicFramePr>
            <p:xfrm>
              <a:off x="1222626" y="4235404"/>
              <a:ext cx="992483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84967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38946559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71932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633765"/>
                  </p:ext>
                </p:extLst>
              </p:nvPr>
            </p:nvGraphicFramePr>
            <p:xfrm>
              <a:off x="1222626" y="4235404"/>
              <a:ext cx="992483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84967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38946559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107692" r="-300307" b="-3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923" t="-107692" r="-201231" b="-3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107692" r="-100613" b="-3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107692" r="-613" b="-32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204545" r="-300307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923" t="-204545" r="-201231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204545" r="-100613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204545" r="-613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309231" r="-300307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923" t="-309231" r="-20123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309231" r="-100613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309231" r="-613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409231" r="-300307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923" t="-409231" r="-201231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409231" r="-100613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409231" r="-613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719325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7082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Diploid individuals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Next,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𝐴𝑎𝐵𝐵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d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What is the proportion of AB haplotypes in the central cell?</a:t>
                </a:r>
              </a:p>
              <a:p>
                <a:pPr lvl="1"/>
                <a:r>
                  <a:rPr lang="en-US" dirty="0" smtClean="0"/>
                  <a:t>The central cell has either </a:t>
                </a:r>
                <a:r>
                  <a:rPr lang="en-US" i="1" dirty="0" smtClean="0"/>
                  <a:t>AB</a:t>
                </a:r>
                <a:r>
                  <a:rPr lang="en-US" dirty="0" smtClean="0"/>
                  <a:t>/</a:t>
                </a:r>
                <a:r>
                  <a:rPr lang="en-US" i="1" dirty="0" smtClean="0"/>
                  <a:t>ab</a:t>
                </a:r>
                <a:r>
                  <a:rPr lang="en-US" dirty="0" smtClean="0"/>
                  <a:t> (probability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</m:oMath>
                </a14:m>
                <a:r>
                  <a:rPr lang="en-US" dirty="0" smtClean="0"/>
                  <a:t>) or </a:t>
                </a:r>
                <a:r>
                  <a:rPr lang="en-US" i="1" dirty="0" smtClean="0"/>
                  <a:t>Ab</a:t>
                </a:r>
                <a:r>
                  <a:rPr lang="en-US" dirty="0" smtClean="0"/>
                  <a:t>/</a:t>
                </a:r>
                <a:r>
                  <a:rPr lang="en-US" i="1" dirty="0" err="1" smtClean="0"/>
                  <a:t>aB</a:t>
                </a:r>
                <a:r>
                  <a:rPr lang="en-US" dirty="0" smtClean="0"/>
                  <a:t> (probability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 smtClean="0"/>
                  <a:t>There will be a count of one AB haplotype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𝐴𝑏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𝑎𝐵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Thus,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𝐴𝐴𝐵𝐵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𝐴𝐴𝐵𝑏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𝐴𝑎𝐵𝐵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𝐴𝑎𝐵𝑏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5435617"/>
                  </p:ext>
                </p:extLst>
              </p:nvPr>
            </p:nvGraphicFramePr>
            <p:xfrm>
              <a:off x="1133581" y="4440887"/>
              <a:ext cx="992483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84967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38946559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71932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5435617"/>
                  </p:ext>
                </p:extLst>
              </p:nvPr>
            </p:nvGraphicFramePr>
            <p:xfrm>
              <a:off x="1133581" y="4440887"/>
              <a:ext cx="9924835" cy="1981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84967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  <a:gridCol w="1984967">
                      <a:extLst>
                        <a:ext uri="{9D8B030D-6E8A-4147-A177-3AD203B41FA5}">
                          <a16:colId xmlns:a16="http://schemas.microsoft.com/office/drawing/2014/main" val="138946559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107692" r="-300613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07" t="-107692" r="-200613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307" t="-107692" r="-100613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307" t="-107692" r="-613" b="-3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204545" r="-300613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07" t="-204545" r="-200613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307" t="-204545" r="-100613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307" t="-204545" r="-613" b="-2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309231" r="-300613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07" t="-309231" r="-200613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307" t="-309231" r="-100613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307" t="-309231" r="-613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0" dirty="0" smtClean="0"/>
                            <a:t>Total</a:t>
                          </a:r>
                          <a:endParaRPr lang="en-US" sz="2000" i="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07" t="-409231" r="-300613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07" t="-409231" r="-200613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307" t="-409231" r="-100613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307" t="-409231" r="-613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719325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8543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Diploid individuals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00060"/>
                <a:ext cx="10515600" cy="4797998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𝐴𝑎𝐵𝐵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𝐴𝑎𝐵𝑏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𝐴𝑏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𝑎𝐵</m:t>
                                </m:r>
                              </m:sub>
                            </m:sSub>
                          </m:den>
                        </m:f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We still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</m:sub>
                    </m:sSub>
                  </m:oMath>
                </a14:m>
                <a:r>
                  <a:rPr lang="en-US" dirty="0" smtClean="0"/>
                  <a:t> in the equation!</a:t>
                </a:r>
              </a:p>
              <a:p>
                <a:endParaRPr lang="en-US" dirty="0"/>
              </a:p>
              <a:p>
                <a:r>
                  <a:rPr lang="en-US" dirty="0" smtClean="0"/>
                  <a:t>But we can substitute: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dirty="0" smtClean="0"/>
                  <a:t>  (because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dirty="0" smtClean="0"/>
                  <a:t>  (because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 smtClean="0"/>
                  <a:t>  </a:t>
                </a:r>
                <a:r>
                  <a:rPr lang="en-US" dirty="0" smtClean="0">
                    <a:sym typeface="Wingdings" panose="05000000000000000000" pitchFamily="2" charset="2"/>
                  </a:rPr>
                  <a:t>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𝐴𝑎𝐵𝐵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𝐴𝑎𝐵𝑏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𝐴𝐵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𝐴𝐵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This is a cubic equation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dirty="0" smtClean="0"/>
                  <a:t>, given the two-locus genotype counts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00060"/>
                <a:ext cx="10515600" cy="4797998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96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10 athletes are competing, and everyone is guaranteed a medal</a:t>
            </a:r>
          </a:p>
          <a:p>
            <a:endParaRPr lang="en-US" dirty="0" smtClean="0"/>
          </a:p>
          <a:p>
            <a:r>
              <a:rPr lang="en-US" dirty="0" smtClean="0"/>
              <a:t>Chance of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gold</a:t>
            </a:r>
            <a:r>
              <a:rPr lang="en-US" dirty="0" smtClean="0"/>
              <a:t>: 0.1, chances of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silver</a:t>
            </a:r>
            <a:r>
              <a:rPr lang="en-US" dirty="0" smtClean="0"/>
              <a:t>: 0.3, chances of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bronze</a:t>
            </a:r>
            <a:r>
              <a:rPr lang="en-US" dirty="0" smtClean="0"/>
              <a:t>: 0.6</a:t>
            </a:r>
          </a:p>
          <a:p>
            <a:endParaRPr lang="en-US" dirty="0" smtClean="0"/>
          </a:p>
          <a:p>
            <a:r>
              <a:rPr lang="en-US" dirty="0" smtClean="0"/>
              <a:t>What is the probability of (3,5,2) gold/silver/bronze medals?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80006"/>
              </p:ext>
            </p:extLst>
          </p:nvPr>
        </p:nvGraphicFramePr>
        <p:xfrm>
          <a:off x="1754598" y="4695764"/>
          <a:ext cx="8128000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5810523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2612173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163778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505560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7228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Medal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Gold</a:t>
                      </a:r>
                      <a:endParaRPr lang="en-US" sz="20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Silver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Bronze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45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Probability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6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Observed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525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43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1033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Suppose we sort athletes by last name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probability of this series of wins GGGSSSSSBB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But we can have the same medals also by SGSSGBSBGS, etc.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How many arrangements are there for exactly (3,5,2) medals?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10335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478848"/>
              </p:ext>
            </p:extLst>
          </p:nvPr>
        </p:nvGraphicFramePr>
        <p:xfrm>
          <a:off x="1826517" y="5147826"/>
          <a:ext cx="8128000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5810523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2612173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163778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505560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7228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Medal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Gold</a:t>
                      </a:r>
                      <a:endParaRPr lang="en-US" sz="20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Silver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Bronze</a:t>
                      </a:r>
                      <a:endParaRPr lang="en-US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45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Probability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6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Observed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525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07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Why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3!5!2!</m:t>
                        </m:r>
                      </m:den>
                    </m:f>
                  </m:oMath>
                </a14:m>
                <a:r>
                  <a:rPr lang="en-US" dirty="0" smtClean="0"/>
                  <a:t>?</a:t>
                </a:r>
              </a:p>
              <a:p>
                <a:pPr lvl="1"/>
                <a:r>
                  <a:rPr lang="en-US" dirty="0" smtClean="0"/>
                  <a:t>Assume the first three are gold, next five are silver, last two are bronze, and ask how many ways we have to order the athletes</a:t>
                </a:r>
              </a:p>
              <a:p>
                <a:pPr lvl="1"/>
                <a:r>
                  <a:rPr lang="en-US" dirty="0" smtClean="0"/>
                  <a:t>10! is the number of ways to order all 10 athletes in a row</a:t>
                </a:r>
              </a:p>
              <a:p>
                <a:pPr lvl="1"/>
                <a:r>
                  <a:rPr lang="en-US" dirty="0" smtClean="0"/>
                  <a:t>But the internal order of gold medalists doesn’t matter, so we in fact counted multiple times the same winners</a:t>
                </a:r>
              </a:p>
              <a:p>
                <a:pPr lvl="1"/>
                <a:r>
                  <a:rPr lang="en-US" dirty="0" smtClean="0"/>
                  <a:t>Specifically, we counted each set of 3 gold winners 3! times, the number of ways to order the three gold medalists</a:t>
                </a:r>
              </a:p>
              <a:p>
                <a:pPr lvl="1"/>
                <a:r>
                  <a:rPr lang="en-US" dirty="0" smtClean="0"/>
                  <a:t>Same for silver (5!) and bronze (2!)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Thus, the probability of (3,5,2) wins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3,5,2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3!5!2!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40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217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654173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In general, suppose we have three outcomes with probabilities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The probability to 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type 1 outcomes,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type 2,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type 3 is: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dirty="0" smtClean="0"/>
                  <a:t>  (the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multinomial</a:t>
                </a:r>
                <a:r>
                  <a:rPr lang="en-US" dirty="0" smtClean="0"/>
                  <a:t> distribution)</a:t>
                </a:r>
              </a:p>
              <a:p>
                <a:endParaRPr lang="en-US" dirty="0"/>
              </a:p>
              <a:p>
                <a:r>
                  <a:rPr lang="en-US" dirty="0" smtClean="0"/>
                  <a:t>Extends similarly to more than three outcome</a:t>
                </a:r>
              </a:p>
              <a:p>
                <a:r>
                  <a:rPr lang="en-US" dirty="0" smtClean="0"/>
                  <a:t>Note that for two outcomes, this is just the binomial distribution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 smtClean="0"/>
                  <a:t>,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654173"/>
                <a:ext cx="10515600" cy="4351338"/>
              </a:xfrm>
              <a:blipFill>
                <a:blip r:embed="rId2"/>
                <a:stretch>
                  <a:fillRect l="-75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0946949"/>
                  </p:ext>
                </p:extLst>
              </p:nvPr>
            </p:nvGraphicFramePr>
            <p:xfrm>
              <a:off x="1795695" y="5411151"/>
              <a:ext cx="8128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5810523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2612173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6163778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5055601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472281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Outcome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74595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Probability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37610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Observed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25253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0946949"/>
                  </p:ext>
                </p:extLst>
              </p:nvPr>
            </p:nvGraphicFramePr>
            <p:xfrm>
              <a:off x="1795695" y="5411151"/>
              <a:ext cx="8128000" cy="1188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15810523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2612173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616377887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45055601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4722819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Outcome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Total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74595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Probability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75" t="-106061" r="-300375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128" t="-106061" r="-201504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106061" r="-100749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376102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Observed</a:t>
                          </a:r>
                          <a:endParaRPr lang="en-US" sz="2000" dirty="0"/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375" t="-209231" r="-300375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128" t="-209231" r="-201504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209231" r="-100749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209231" r="-749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25253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7511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approach for diploids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5305" y="1634923"/>
                <a:ext cx="10461388" cy="4351338"/>
              </a:xfrm>
            </p:spPr>
            <p:txBody>
              <a:bodyPr/>
              <a:lstStyle/>
              <a:p>
                <a:r>
                  <a:rPr lang="en-US" dirty="0" smtClean="0"/>
                  <a:t>We can use a maximum likelihood approach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Assume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haplotypes are distributed </a:t>
                </a:r>
                <a:r>
                  <a:rPr lang="en-US" dirty="0" err="1" smtClean="0">
                    <a:solidFill>
                      <a:srgbClr val="0000CC"/>
                    </a:solidFill>
                  </a:rPr>
                  <a:t>multinomially</a:t>
                </a:r>
                <a:endParaRPr lang="en-US" dirty="0" smtClean="0">
                  <a:solidFill>
                    <a:srgbClr val="0000CC"/>
                  </a:solidFill>
                </a:endParaRPr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!⋯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𝑎𝑎𝑏𝑏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𝐴𝑏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𝑎𝑎𝑏𝑏</m:t>
                            </m:r>
                          </m:sub>
                        </m:sSub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5305" y="1634923"/>
                <a:ext cx="10461388" cy="4351338"/>
              </a:xfrm>
              <a:blipFill>
                <a:blip r:embed="rId2"/>
                <a:stretch>
                  <a:fillRect l="-81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7461677"/>
                  </p:ext>
                </p:extLst>
              </p:nvPr>
            </p:nvGraphicFramePr>
            <p:xfrm>
              <a:off x="1843387" y="4596713"/>
              <a:ext cx="8128000" cy="1609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7461677"/>
                  </p:ext>
                </p:extLst>
              </p:nvPr>
            </p:nvGraphicFramePr>
            <p:xfrm>
              <a:off x="1843387" y="4596713"/>
              <a:ext cx="8128000" cy="1609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4083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102941" r="-200901" b="-216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2941" r="-100299" b="-216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102941" r="-601" b="-216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212308" r="-200901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212308" r="-10029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212308" r="-601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4083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601" t="-302985" r="-200901" b="-22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302985" r="-100299" b="-22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901" t="-302985" r="-601" b="-223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8419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approach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56868" y="1542455"/>
                <a:ext cx="10461388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!⋯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𝑎𝑎𝑏𝑏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𝐴𝑏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𝑎𝑎𝑏𝑏</m:t>
                            </m:r>
                          </m:sub>
                        </m:sSub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Let us take the log of the likelihood, and ignore all terms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𝐴𝐴𝐵𝐵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𝐴𝐴𝐵𝑏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𝐴𝑎𝐵𝐵</m:t>
                            </m:r>
                          </m:sub>
                        </m:sSub>
                      </m:e>
                    </m:d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𝐴𝑎𝐵𝑏</m:t>
                        </m:r>
                      </m:sub>
                    </m:sSub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𝐴𝑏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𝑎𝐵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const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endParaRPr lang="en-US" sz="200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MLE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dirty="0" smtClean="0"/>
                  <a:t> satisfies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d</m:t>
                            </m:r>
                          </m:fName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</m:func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d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6868" y="1542455"/>
                <a:ext cx="10461388" cy="4351338"/>
              </a:xfrm>
              <a:blipFill>
                <a:blip r:embed="rId2"/>
                <a:stretch>
                  <a:fillRect l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6320901"/>
                  </p:ext>
                </p:extLst>
              </p:nvPr>
            </p:nvGraphicFramePr>
            <p:xfrm>
              <a:off x="1822839" y="4935760"/>
              <a:ext cx="8128000" cy="1609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𝐴𝑏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𝑎𝐵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6320901"/>
                  </p:ext>
                </p:extLst>
              </p:nvPr>
            </p:nvGraphicFramePr>
            <p:xfrm>
              <a:off x="1822839" y="4935760"/>
              <a:ext cx="8128000" cy="16090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1876454015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4025689807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80410922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58180848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L w="12700" cmpd="sng">
                          <a:noFill/>
                        </a:lnL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bb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1722934"/>
                      </a:ext>
                    </a:extLst>
                  </a:tr>
                  <a:tr h="4083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01" t="-102941" r="-200901" b="-2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299" t="-102941" r="-100299" b="-2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201" t="-102941" r="-601" b="-2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005448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01" t="-212308" r="-200901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299" t="-212308" r="-100299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201" t="-212308" r="-601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5832113"/>
                      </a:ext>
                    </a:extLst>
                  </a:tr>
                  <a:tr h="4083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i="1" dirty="0" smtClean="0"/>
                            <a:t>aa</a:t>
                          </a:r>
                          <a:endParaRPr lang="en-US" sz="2000" i="1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01" t="-302985" r="-200901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299" t="-302985" r="-100299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201" t="-302985" r="-601" b="-23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29143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6532083" y="3639067"/>
            <a:ext cx="49861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Same as the previous (“counting”) 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Hill, Heredity, 1974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Implemented in Plink</a:t>
            </a:r>
          </a:p>
        </p:txBody>
      </p:sp>
    </p:spTree>
    <p:extLst>
      <p:ext uri="{BB962C8B-B14F-4D97-AF65-F5344CB8AC3E}">
        <p14:creationId xmlns:p14="http://schemas.microsoft.com/office/powerpoint/2010/main" val="146888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LD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Assume an infinitely large population with random mating</a:t>
                </a:r>
              </a:p>
              <a:p>
                <a:r>
                  <a:rPr lang="en-US" dirty="0" smtClean="0"/>
                  <a:t>Suppose at a certain generation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), the LD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At the next generation,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 smtClean="0"/>
                  <a:t> is the probability of a recombinant haplotype</a:t>
                </a:r>
              </a:p>
              <a:p>
                <a:pPr lvl="1"/>
                <a:r>
                  <a:rPr lang="en-US" dirty="0" smtClean="0"/>
                  <a:t>The proof is based on writing down all possible haplotypes after one generation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Thus,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964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probability of a recombinant haplotype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4607037"/>
                <a:ext cx="10515600" cy="1565955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Assume the genetic distance between the two sites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Morgans</a:t>
                </a:r>
              </a:p>
              <a:p>
                <a:r>
                  <a:rPr lang="en-US" dirty="0" smtClean="0"/>
                  <a:t>What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 smtClean="0"/>
                  <a:t>?</a:t>
                </a:r>
              </a:p>
              <a:p>
                <a:r>
                  <a:rPr lang="en-US" dirty="0" smtClean="0"/>
                  <a:t>The haplotype will be recombinant, if and only if the number of crossovers is </a:t>
                </a:r>
                <a:r>
                  <a:rPr lang="en-US" b="1" dirty="0" smtClean="0"/>
                  <a:t>odd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4607037"/>
                <a:ext cx="10515600" cy="1565955"/>
              </a:xfrm>
              <a:blipFill>
                <a:blip r:embed="rId2"/>
                <a:stretch>
                  <a:fillRect l="-812" t="-5447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105666" y="1830220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05666" y="2302609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8992" y="315359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18992" y="3625984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89504" y="3153595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89504" y="3625984"/>
            <a:ext cx="1980666" cy="291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a                      B</a:t>
            </a:r>
            <a:endParaRPr lang="en-US" sz="2000" i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8481" y="3153595"/>
                <a:ext cx="23322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Original haplotypes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Probability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81" y="3153595"/>
                <a:ext cx="2332235" cy="707886"/>
              </a:xfrm>
              <a:prstGeom prst="rect">
                <a:avLst/>
              </a:prstGeom>
              <a:blipFill>
                <a:blip r:embed="rId3"/>
                <a:stretch>
                  <a:fillRect l="-2880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039544" y="3174624"/>
                <a:ext cx="279226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Recombinant haplotypes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Probability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9544" y="3174624"/>
                <a:ext cx="2792269" cy="707886"/>
              </a:xfrm>
              <a:prstGeom prst="rect">
                <a:avLst/>
              </a:prstGeom>
              <a:blipFill>
                <a:blip r:embed="rId4"/>
                <a:stretch>
                  <a:fillRect l="-2402" t="-5172" r="-873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4222679" y="2302609"/>
            <a:ext cx="595901" cy="69744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517331" y="2302609"/>
            <a:ext cx="500513" cy="6078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55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probability of a recombinant haplotype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9859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Assume the rate of recombination is 1 per Morgan, independently at each small genomic region</a:t>
                </a:r>
              </a:p>
              <a:p>
                <a:r>
                  <a:rPr lang="en-US" dirty="0" smtClean="0"/>
                  <a:t>According to the theory of Poisson processes, </a:t>
                </a:r>
                <a:r>
                  <a:rPr lang="en-US" dirty="0" smtClean="0">
                    <a:sym typeface="Wingdings" panose="05000000000000000000" pitchFamily="2" charset="2"/>
                  </a:rPr>
                  <a:t>g</a:t>
                </a:r>
                <a:r>
                  <a:rPr lang="en-US" dirty="0" smtClean="0"/>
                  <a:t>iven distance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between sites, the number of crossovers between them (in one generation) is Poisson with mean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𝑜𝑑𝑑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p>
                            </m:sSup>
                          </m:num>
                          <m:den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e>
                    </m:nary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9859"/>
                <a:ext cx="10515600" cy="4351338"/>
              </a:xfrm>
              <a:blipFill>
                <a:blip r:embed="rId2"/>
                <a:stretch>
                  <a:fillRect l="-754" t="-1964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090460" y="6005511"/>
            <a:ext cx="6150543" cy="279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ightning Bolt 4"/>
          <p:cNvSpPr/>
          <p:nvPr/>
        </p:nvSpPr>
        <p:spPr>
          <a:xfrm>
            <a:off x="3348316" y="5973142"/>
            <a:ext cx="308008" cy="320375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90460" y="5776882"/>
            <a:ext cx="2411860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90460" y="5239938"/>
            <a:ext cx="29382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Distance to recombination</a:t>
            </a:r>
          </a:p>
        </p:txBody>
      </p:sp>
    </p:spTree>
    <p:extLst>
      <p:ext uri="{BB962C8B-B14F-4D97-AF65-F5344CB8AC3E}">
        <p14:creationId xmlns:p14="http://schemas.microsoft.com/office/powerpoint/2010/main" val="306562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probability of a recombinant haplotype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9858"/>
                <a:ext cx="8671561" cy="473581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𝑜𝑑𝑑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p>
                            </m:sSup>
                          </m:num>
                          <m:den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At most one event is seen, and if an event has happened, the haplotype will be recombinant </a:t>
                </a:r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Many </a:t>
                </a:r>
                <a:r>
                  <a:rPr lang="en-US" dirty="0" err="1" smtClean="0"/>
                  <a:t>recombinations</a:t>
                </a:r>
                <a:r>
                  <a:rPr lang="en-US" dirty="0" smtClean="0"/>
                  <a:t> have happened, and the total number could equally be even or odd</a:t>
                </a:r>
              </a:p>
              <a:p>
                <a:pPr lvl="1"/>
                <a:r>
                  <a:rPr lang="en-US" dirty="0" smtClean="0">
                    <a:solidFill>
                      <a:srgbClr val="0000CC"/>
                    </a:solidFill>
                  </a:rPr>
                  <a:t>Unlinked</a:t>
                </a:r>
                <a:r>
                  <a:rPr lang="en-US" dirty="0" smtClean="0"/>
                  <a:t> sites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: equal probability for each haplotype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9858"/>
                <a:ext cx="8671561" cy="4735813"/>
              </a:xfrm>
              <a:blipFill>
                <a:blip r:embed="rId2"/>
                <a:stretch>
                  <a:fillRect l="-914" r="-1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086249" y="1686033"/>
                <a:ext cx="2721899" cy="847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num>
                            <m:den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6249" y="1686033"/>
                <a:ext cx="2721899" cy="8478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04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9858"/>
                <a:ext cx="8671561" cy="4735813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called a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map function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> is called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Haldane’s</a:t>
                </a:r>
                <a:r>
                  <a:rPr lang="en-US" dirty="0" smtClean="0"/>
                  <a:t> map function</a:t>
                </a:r>
              </a:p>
              <a:p>
                <a:endParaRPr lang="en-US" dirty="0"/>
              </a:p>
              <a:p>
                <a:r>
                  <a:rPr lang="en-US" dirty="0" smtClean="0"/>
                  <a:t>Haldane’s map assumes that recombination is a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Poisson process</a:t>
                </a:r>
              </a:p>
              <a:p>
                <a:r>
                  <a:rPr lang="en-US" dirty="0" smtClean="0"/>
                  <a:t>But this is just an approximation 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In practice,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crossover interference</a:t>
                </a:r>
                <a:r>
                  <a:rPr lang="en-US" dirty="0" smtClean="0"/>
                  <a:t> means that crossover cannot come too close to one another</a:t>
                </a:r>
              </a:p>
              <a:p>
                <a:r>
                  <a:rPr lang="en-US" dirty="0" smtClean="0"/>
                  <a:t>Almost always, each chromosome must have at least one crossover, even the shorter ones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This would lead to other map functions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9858"/>
                <a:ext cx="8671561" cy="4735813"/>
              </a:xfrm>
              <a:blipFill>
                <a:blip r:embed="rId2"/>
                <a:stretch>
                  <a:fillRect l="-773" t="-2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925" y="3001312"/>
            <a:ext cx="1676400" cy="2524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800925" y="5612412"/>
            <a:ext cx="1701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J. B. S. Haldane</a:t>
            </a:r>
          </a:p>
          <a:p>
            <a:pPr algn="ctr"/>
            <a:r>
              <a:rPr lang="en-US" dirty="0" smtClean="0">
                <a:cs typeface="Times New Roman" panose="02020603050405020304" pitchFamily="18" charset="0"/>
              </a:rPr>
              <a:t>1892-1964</a:t>
            </a:r>
          </a:p>
          <a:p>
            <a:pPr algn="ctr"/>
            <a:r>
              <a:rPr lang="en-US" dirty="0" smtClean="0">
                <a:cs typeface="Times New Roman" panose="02020603050405020304" pitchFamily="18" charset="0"/>
              </a:rPr>
              <a:t>United Kingdom</a:t>
            </a:r>
          </a:p>
        </p:txBody>
      </p:sp>
    </p:spTree>
    <p:extLst>
      <p:ext uri="{BB962C8B-B14F-4D97-AF65-F5344CB8AC3E}">
        <p14:creationId xmlns:p14="http://schemas.microsoft.com/office/powerpoint/2010/main" val="185637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Crossover interference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359" y="2423108"/>
            <a:ext cx="4295113" cy="408388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82784" y="1454227"/>
            <a:ext cx="5970556" cy="5052762"/>
            <a:chOff x="2771598" y="2355646"/>
            <a:chExt cx="4397595" cy="418604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9335" y="2355646"/>
              <a:ext cx="4069858" cy="418604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1357108" y="3887085"/>
              <a:ext cx="3198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Distance between crossovers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414352" y="1619480"/>
            <a:ext cx="3520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Campbell et al., Nat </a:t>
            </a:r>
            <a:r>
              <a:rPr lang="en-US" dirty="0" err="1" smtClean="0">
                <a:cs typeface="Times New Roman" panose="02020603050405020304" pitchFamily="18" charset="0"/>
              </a:rPr>
              <a:t>Commun</a:t>
            </a:r>
            <a:r>
              <a:rPr lang="en-US" dirty="0" smtClean="0">
                <a:cs typeface="Times New Roman" panose="02020603050405020304" pitchFamily="18" charset="0"/>
              </a:rPr>
              <a:t>, 2015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84029" y="4651767"/>
            <a:ext cx="2110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No interference=</a:t>
            </a:r>
          </a:p>
          <a:p>
            <a:r>
              <a:rPr lang="en-US" sz="2000" dirty="0" smtClean="0">
                <a:cs typeface="Times New Roman" panose="02020603050405020304" pitchFamily="18" charset="0"/>
              </a:rPr>
              <a:t>Poisson process</a:t>
            </a:r>
          </a:p>
        </p:txBody>
      </p:sp>
    </p:spTree>
    <p:extLst>
      <p:ext uri="{BB962C8B-B14F-4D97-AF65-F5344CB8AC3E}">
        <p14:creationId xmlns:p14="http://schemas.microsoft.com/office/powerpoint/2010/main" val="334471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of crossover interference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6890886" cy="4351338"/>
              </a:xfrm>
            </p:spPr>
            <p:txBody>
              <a:bodyPr/>
              <a:lstStyle/>
              <a:p>
                <a:r>
                  <a:rPr lang="en-US" dirty="0" smtClean="0"/>
                  <a:t>If the Poisson process is wrong, then what is a good model for the distance between crossovers?</a:t>
                </a:r>
              </a:p>
              <a:p>
                <a:endParaRPr lang="en-US" dirty="0"/>
              </a:p>
              <a:p>
                <a:r>
                  <a:rPr lang="en-US" dirty="0" smtClean="0"/>
                  <a:t>First, we model the distance between chiasmata</a:t>
                </a:r>
              </a:p>
              <a:p>
                <a:r>
                  <a:rPr lang="en-US" dirty="0" smtClean="0"/>
                  <a:t>We assume follows a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Gamma distribution</a:t>
                </a:r>
                <a:r>
                  <a:rPr lang="en-US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6890886" cy="4351338"/>
              </a:xfrm>
              <a:blipFill>
                <a:blip r:embed="rId2"/>
                <a:stretch>
                  <a:fillRect l="-1239" t="-1961" r="-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49"/>
          <a:stretch/>
        </p:blipFill>
        <p:spPr>
          <a:xfrm>
            <a:off x="7921436" y="1236794"/>
            <a:ext cx="3600004" cy="551023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8239666" y="4371601"/>
            <a:ext cx="2384871" cy="397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975801" y="4140768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Chiasma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021305" y="4504623"/>
            <a:ext cx="279133" cy="94327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8200" y="5576431"/>
                <a:ext cx="283968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Gamma function</a:t>
                </a:r>
              </a:p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Roughly,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!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576431"/>
                <a:ext cx="2839688" cy="707886"/>
              </a:xfrm>
              <a:prstGeom prst="rect">
                <a:avLst/>
              </a:prstGeom>
              <a:blipFill>
                <a:blip r:embed="rId4"/>
                <a:stretch>
                  <a:fillRect l="-2366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66576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Gamma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5303" y="1519418"/>
                <a:ext cx="4794756" cy="4900631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 smtClean="0"/>
                  <a:t>Gamma distribution is parametrized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It can be thought of as a sum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exponential variables, each with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It is also meaningful for fractional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, but this is more complicated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, the Gamma distribution is exponential with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 smtClean="0"/>
                  <a:t>, the distribution is peaked: very short distances are not allowed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mean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5303" y="1519418"/>
                <a:ext cx="4794756" cy="4900631"/>
              </a:xfrm>
              <a:blipFill>
                <a:blip r:embed="rId2"/>
                <a:stretch>
                  <a:fillRect l="-1527" t="-1617" r="-2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49244" y="1377813"/>
                <a:ext cx="2678618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solidFill>
                            <a:srgbClr val="6600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660033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000" i="1">
                              <a:solidFill>
                                <a:srgbClr val="66003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244" y="1377813"/>
                <a:ext cx="2678618" cy="759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009" y="2214638"/>
            <a:ext cx="5897077" cy="44228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88379" y="4687503"/>
                <a:ext cx="17013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Here,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endParaRPr lang="en-US" sz="2000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8379" y="4687503"/>
                <a:ext cx="1701363" cy="400110"/>
              </a:xfrm>
              <a:prstGeom prst="rect">
                <a:avLst/>
              </a:prstGeom>
              <a:blipFill>
                <a:blip r:embed="rId5"/>
                <a:stretch>
                  <a:fillRect l="-3943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23018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Gamma distribution?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548295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The Gamma distribution a sum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exponential variables, each with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Biological idea:</a:t>
                </a:r>
              </a:p>
              <a:p>
                <a:pPr lvl="1"/>
                <a:r>
                  <a:rPr lang="en-US" dirty="0" smtClean="0"/>
                  <a:t>Chiasmata form at locations of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double-strand breaks</a:t>
                </a:r>
                <a:r>
                  <a:rPr lang="en-US" dirty="0" smtClean="0"/>
                  <a:t> (DSBs) in the chromosome</a:t>
                </a:r>
              </a:p>
              <a:p>
                <a:pPr lvl="1"/>
                <a:r>
                  <a:rPr lang="en-US" dirty="0" smtClean="0"/>
                  <a:t>DSBs are distributed randomly according to a Poisson process, and thus the distance between DSBs is exponential with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But not all DSB become chiasmata: only one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Thus, the distance between chiasmata is Gamma with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In our case,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This is because the mean distance,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 smtClean="0"/>
                  <a:t>, must be 0.5</a:t>
                </a:r>
              </a:p>
              <a:p>
                <a:r>
                  <a:rPr lang="en-US" dirty="0" smtClean="0"/>
                  <a:t>Why?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548295"/>
                <a:ext cx="10515600" cy="4351338"/>
              </a:xfrm>
              <a:blipFill>
                <a:blip r:embed="rId2"/>
                <a:stretch>
                  <a:fillRect l="-754" t="-1961" r="-1043" b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64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chiasmata to inter-crossover distances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919" y="1791936"/>
            <a:ext cx="3651608" cy="4351338"/>
          </a:xfrm>
        </p:spPr>
        <p:txBody>
          <a:bodyPr/>
          <a:lstStyle/>
          <a:p>
            <a:r>
              <a:rPr lang="en-US" dirty="0" smtClean="0"/>
              <a:t>Each chiasma affects only two of the four chromosomes in the tetrad</a:t>
            </a:r>
          </a:p>
          <a:p>
            <a:endParaRPr lang="en-US" dirty="0" smtClean="0"/>
          </a:p>
          <a:p>
            <a:r>
              <a:rPr lang="en-US" dirty="0" smtClean="0"/>
              <a:t>Thus, only half the gametes will have an observed recombination!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" t="675" r="121" b="-1678"/>
          <a:stretch/>
        </p:blipFill>
        <p:spPr>
          <a:xfrm>
            <a:off x="4911049" y="1705510"/>
            <a:ext cx="6820572" cy="4959326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5137079" y="4417888"/>
            <a:ext cx="2106202" cy="141783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03542" y="5835721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Chiasma</a:t>
            </a:r>
          </a:p>
        </p:txBody>
      </p:sp>
    </p:spTree>
    <p:extLst>
      <p:ext uri="{BB962C8B-B14F-4D97-AF65-F5344CB8AC3E}">
        <p14:creationId xmlns:p14="http://schemas.microsoft.com/office/powerpoint/2010/main" val="213121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chiasmata to inter-crossover distances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500060"/>
                <a:ext cx="10108488" cy="4911014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We assume that each chiasma affects two chromosomes randomly: No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chromatid interference</a:t>
                </a:r>
              </a:p>
              <a:p>
                <a:r>
                  <a:rPr lang="en-US" dirty="0" smtClean="0"/>
                  <a:t>Thus, each chiasma ends the inter-co segment with probability 1/2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The number of chiasma per inter-co segment is geometric: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If a segment runs through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chiasmata, its length is a sum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Gamma distributions</a:t>
                </a:r>
              </a:p>
              <a:p>
                <a:r>
                  <a:rPr lang="en-US" dirty="0" smtClean="0"/>
                  <a:t>The sum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Gamma variables with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 smtClean="0"/>
                  <a:t> is also Gamma with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500060"/>
                <a:ext cx="10108488" cy="4911014"/>
              </a:xfrm>
              <a:blipFill>
                <a:blip r:embed="rId2"/>
                <a:stretch>
                  <a:fillRect l="-844" t="-1737" b="-1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338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chiasmata to inter-crossover distances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54173"/>
                <a:ext cx="10977081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Denote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the distribution of a Gamma variable with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final distribution of the inter-co distances is: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e>
                    </m:nary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is geometric is probability 1/2 of success, its mean is 2</a:t>
                </a: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 </a:t>
                </a:r>
                <a:r>
                  <a:rPr lang="en-US" dirty="0" smtClean="0"/>
                  <a:t>On average, there are two chiasmata between crossovers</a:t>
                </a:r>
              </a:p>
              <a:p>
                <a:r>
                  <a:rPr lang="en-US" dirty="0" smtClean="0"/>
                  <a:t>The mean distance between chiasmata is 0.5 (</a:t>
                </a:r>
                <a:r>
                  <a:rPr lang="en-US" dirty="0" err="1" smtClean="0"/>
                  <a:t>Morgans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Thus, the mean distance between crossovers is 2*0.5=1, as expected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54173"/>
                <a:ext cx="10977081" cy="4351338"/>
              </a:xfrm>
              <a:blipFill>
                <a:blip r:embed="rId2"/>
                <a:stretch>
                  <a:fillRect l="-722" t="-1961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98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that a good fit?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It was found that the Gamma model is not a good fit</a:t>
                </a:r>
              </a:p>
              <a:p>
                <a:r>
                  <a:rPr lang="en-US" dirty="0" smtClean="0"/>
                  <a:t>Some distances are still short, which is unexpected under Gamma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 better model: a small proportion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 of the crossovers are “free”</a:t>
                </a:r>
              </a:p>
              <a:p>
                <a:r>
                  <a:rPr lang="en-US" dirty="0" smtClean="0"/>
                  <a:t>Namely they are not subject to </a:t>
                </a:r>
                <a:r>
                  <a:rPr lang="en-US" dirty="0"/>
                  <a:t>(“escape”) </a:t>
                </a:r>
                <a:r>
                  <a:rPr lang="en-US" dirty="0" smtClean="0"/>
                  <a:t>the regulation of interference</a:t>
                </a:r>
              </a:p>
              <a:p>
                <a:r>
                  <a:rPr lang="en-US" dirty="0" smtClean="0"/>
                  <a:t>The distance between them is exponential</a:t>
                </a:r>
              </a:p>
              <a:p>
                <a:endParaRPr lang="en-US" dirty="0"/>
              </a:p>
              <a:p>
                <a:r>
                  <a:rPr lang="en-US" dirty="0" smtClean="0"/>
                  <a:t>Called the </a:t>
                </a:r>
                <a:r>
                  <a:rPr lang="en-US" dirty="0" err="1" smtClean="0"/>
                  <a:t>Housworth-Sthal</a:t>
                </a:r>
                <a:r>
                  <a:rPr lang="en-US" dirty="0" smtClean="0"/>
                  <a:t> model (2003)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500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crossover interference with escape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918" y="1490544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The typical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in humans are around 5-10</a:t>
                </a:r>
              </a:p>
              <a:p>
                <a:r>
                  <a:rPr lang="en-US" dirty="0" smtClean="0"/>
                  <a:t>The escape parameter is 0.05-0.1, and increasing with maternal age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 Regulation of inter-co distances loosens with time!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918" y="1490544"/>
                <a:ext cx="10515600" cy="4351338"/>
              </a:xfrm>
              <a:blipFill>
                <a:blip r:embed="rId2"/>
                <a:stretch>
                  <a:fillRect l="-754" t="-1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6882642" y="3044130"/>
            <a:ext cx="4390876" cy="3635159"/>
            <a:chOff x="2621544" y="2355646"/>
            <a:chExt cx="4547649" cy="418604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9335" y="2355646"/>
              <a:ext cx="4069858" cy="418604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1207054" y="4292349"/>
              <a:ext cx="3198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Distance between crossovers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404964" y="5322013"/>
            <a:ext cx="1558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The solid line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8065213" y="4089115"/>
            <a:ext cx="1339751" cy="123289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096" y="3044130"/>
            <a:ext cx="3753351" cy="35854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6673" y="5522068"/>
            <a:ext cx="1717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Campbell et al., Nat </a:t>
            </a:r>
            <a:r>
              <a:rPr lang="en-US" dirty="0" err="1" smtClean="0">
                <a:cs typeface="Times New Roman" panose="02020603050405020304" pitchFamily="18" charset="0"/>
              </a:rPr>
              <a:t>Commun</a:t>
            </a:r>
            <a:r>
              <a:rPr lang="en-US" dirty="0" smtClean="0">
                <a:cs typeface="Times New Roman" panose="02020603050405020304" pitchFamily="18" charset="0"/>
              </a:rPr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10572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822" y="1867955"/>
            <a:ext cx="5533724" cy="3968353"/>
          </a:xfrm>
        </p:spPr>
        <p:txBody>
          <a:bodyPr/>
          <a:lstStyle/>
          <a:p>
            <a:r>
              <a:rPr lang="en-US" dirty="0" smtClean="0"/>
              <a:t>Even the Gamma model with escape is not perfect</a:t>
            </a:r>
          </a:p>
          <a:p>
            <a:r>
              <a:rPr lang="en-US" dirty="0" smtClean="0"/>
              <a:t>It is strongly suggested that each chromosome must undergo at least one crossover (affecting 2/4 gametes)</a:t>
            </a:r>
          </a:p>
          <a:p>
            <a:endParaRPr lang="en-US" dirty="0" smtClean="0"/>
          </a:p>
          <a:p>
            <a:r>
              <a:rPr lang="en-US" dirty="0" smtClean="0"/>
              <a:t>Beyond that, the number of crossovers increases linearly with the chromosome length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380" y="2177103"/>
            <a:ext cx="5148068" cy="4485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31216" y="1683289"/>
            <a:ext cx="303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Fledel-Alon</a:t>
            </a:r>
            <a:r>
              <a:rPr lang="en-US" dirty="0" smtClean="0">
                <a:cs typeface="Times New Roman" panose="02020603050405020304" pitchFamily="18" charset="0"/>
              </a:rPr>
              <a:t>, PLOS Genet, 2009</a:t>
            </a:r>
          </a:p>
        </p:txBody>
      </p:sp>
    </p:spTree>
    <p:extLst>
      <p:ext uri="{BB962C8B-B14F-4D97-AF65-F5344CB8AC3E}">
        <p14:creationId xmlns:p14="http://schemas.microsoft.com/office/powerpoint/2010/main" val="86938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presence of at least one crossover is thought to be required for proper segregation of the chromosomes during meiosis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 Without crossovers, some gametes may get 0 or 2 copies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 Leading to aneuploidies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But exceptions are seen too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723" y="4820828"/>
            <a:ext cx="8458229" cy="18584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585" y="6347115"/>
            <a:ext cx="375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Fledel-Alon</a:t>
            </a:r>
            <a:r>
              <a:rPr lang="en-US" dirty="0" smtClean="0">
                <a:cs typeface="Times New Roman" panose="02020603050405020304" pitchFamily="18" charset="0"/>
              </a:rPr>
              <a:t> et al., PLOS Genet, 2009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7100" y="5120640"/>
            <a:ext cx="1809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Probability of no crossover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8884118" y="4147050"/>
            <a:ext cx="693019" cy="94471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378583" y="3586672"/>
            <a:ext cx="2650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Risk factor for Down syndrome!</a:t>
            </a:r>
          </a:p>
        </p:txBody>
      </p:sp>
    </p:spTree>
    <p:extLst>
      <p:ext uri="{BB962C8B-B14F-4D97-AF65-F5344CB8AC3E}">
        <p14:creationId xmlns:p14="http://schemas.microsoft.com/office/powerpoint/2010/main" val="54534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LD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The reduction in LD in one generation is proportional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If the sites are near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 smtClean="0"/>
                  <a:t> is small), the reduction is small</a:t>
                </a:r>
              </a:p>
              <a:p>
                <a:pPr lvl="1"/>
                <a:r>
                  <a:rPr lang="en-US" dirty="0" smtClean="0"/>
                  <a:t>If the sites are far apart,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dirty="0" smtClean="0"/>
                  <a:t>, and LD is reduced by half each generation</a:t>
                </a:r>
              </a:p>
              <a:p>
                <a:pPr lvl="1"/>
                <a:r>
                  <a:rPr lang="en-US" dirty="0" smtClean="0"/>
                  <a:t>Or sites on different chromosomes</a:t>
                </a:r>
              </a:p>
              <a:p>
                <a:r>
                  <a:rPr lang="en-US" dirty="0" smtClean="0"/>
                  <a:t>Approximately,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For short times,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183" y="3570984"/>
            <a:ext cx="4041737" cy="303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5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Consider two sites on the same gene, say 100kb apart</a:t>
                </a:r>
              </a:p>
              <a:p>
                <a:pPr lvl="1"/>
                <a:r>
                  <a:rPr lang="en-US" dirty="0" smtClean="0"/>
                  <a:t>This is approximately a distance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US" dirty="0" smtClean="0"/>
                  <a:t> cM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 smtClean="0"/>
                  <a:t>, thus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=0.001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sz="2000" dirty="0" smtClean="0"/>
                  <a:t>After 100 generations (</a:t>
                </a:r>
                <a:r>
                  <a:rPr lang="en-US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≈2,500 years),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declined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−0.1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=0.90</m:t>
                    </m:r>
                  </m:oMath>
                </a14:m>
                <a:r>
                  <a:rPr lang="en-US" sz="2000" dirty="0" smtClean="0"/>
                  <a:t> its initial value</a:t>
                </a:r>
              </a:p>
              <a:p>
                <a:r>
                  <a:rPr lang="en-US" sz="2000" dirty="0" smtClean="0"/>
                  <a:t>After 1000 generations (</a:t>
                </a:r>
                <a:r>
                  <a:rPr lang="en-US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sz="2000" dirty="0" smtClean="0"/>
                  <a:t>25,000 years),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declined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=0.37</m:t>
                    </m:r>
                  </m:oMath>
                </a14:m>
                <a:r>
                  <a:rPr lang="en-US" sz="2000" dirty="0" smtClean="0"/>
                  <a:t> its initial value</a:t>
                </a:r>
              </a:p>
              <a:p>
                <a:r>
                  <a:rPr lang="en-US" sz="2000" dirty="0" smtClean="0"/>
                  <a:t>After 5,000 </a:t>
                </a:r>
                <a:r>
                  <a:rPr lang="en-US" sz="2000" dirty="0"/>
                  <a:t>generations (</a:t>
                </a:r>
                <a:r>
                  <a:rPr lang="en-US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≈</a:t>
                </a:r>
                <a:r>
                  <a:rPr lang="en-US" sz="2000" dirty="0" smtClean="0"/>
                  <a:t>125,000 </a:t>
                </a:r>
                <a:r>
                  <a:rPr lang="en-US" sz="2000" dirty="0"/>
                  <a:t>years),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 declined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006</m:t>
                    </m:r>
                  </m:oMath>
                </a14:m>
                <a:r>
                  <a:rPr lang="en-US" sz="2000" dirty="0"/>
                  <a:t> its initial </a:t>
                </a:r>
                <a:r>
                  <a:rPr lang="en-US" sz="2000" dirty="0" smtClean="0"/>
                  <a:t>value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7056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of human demographic history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300" y="2430773"/>
            <a:ext cx="3710850" cy="40869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14" y="3142106"/>
            <a:ext cx="7214100" cy="33756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96367" y="1691918"/>
            <a:ext cx="3466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Schaffner</a:t>
            </a:r>
            <a:r>
              <a:rPr lang="en-US" dirty="0" smtClean="0">
                <a:cs typeface="Times New Roman" panose="02020603050405020304" pitchFamily="18" charset="0"/>
              </a:rPr>
              <a:t> et al., Genome Res, 2005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3849" y="2630184"/>
            <a:ext cx="1616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West Africans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0680" y="2638745"/>
            <a:ext cx="1339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East Asians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8457" y="2630184"/>
            <a:ext cx="12866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Europeans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3616" y="1596224"/>
            <a:ext cx="6889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The decay of LD with physical/genetic distance can be fit to demographic models</a:t>
            </a:r>
          </a:p>
        </p:txBody>
      </p:sp>
    </p:spTree>
    <p:extLst>
      <p:ext uri="{BB962C8B-B14F-4D97-AF65-F5344CB8AC3E}">
        <p14:creationId xmlns:p14="http://schemas.microsoft.com/office/powerpoint/2010/main" val="367380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methods agree?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09" y="1663380"/>
            <a:ext cx="437250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Results are often not compatible across methods!</a:t>
            </a:r>
          </a:p>
          <a:p>
            <a:r>
              <a:rPr lang="en-US" dirty="0" smtClean="0"/>
              <a:t>Major elements do agree:</a:t>
            </a:r>
          </a:p>
          <a:p>
            <a:pPr lvl="1"/>
            <a:r>
              <a:rPr lang="en-US" dirty="0" smtClean="0"/>
              <a:t>Out-of-Africa migration and bottleneck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50-100kya</a:t>
            </a:r>
          </a:p>
          <a:p>
            <a:pPr lvl="1"/>
            <a:r>
              <a:rPr lang="en-US" dirty="0" smtClean="0"/>
              <a:t>2-3% Admixture with Neanderthals in non-Africans</a:t>
            </a:r>
          </a:p>
          <a:p>
            <a:pPr lvl="1"/>
            <a:r>
              <a:rPr lang="en-US" dirty="0" smtClean="0"/>
              <a:t>Very rapid recent expansion of Eurasians</a:t>
            </a:r>
          </a:p>
          <a:p>
            <a:pPr lvl="1"/>
            <a:r>
              <a:rPr lang="en-US" dirty="0" smtClean="0"/>
              <a:t>Recent colonization of the Americas from Asia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≈15kya)</a:t>
            </a:r>
            <a:endParaRPr lang="en-US" dirty="0" smtClean="0"/>
          </a:p>
          <a:p>
            <a:pPr lvl="1"/>
            <a:r>
              <a:rPr lang="en-US" dirty="0" smtClean="0"/>
              <a:t>Recent European/African/Native-Am admixture in the Americas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472" y="1466846"/>
            <a:ext cx="7105961" cy="5267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197" y="6365253"/>
            <a:ext cx="525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notes, Ryan </a:t>
            </a:r>
            <a:r>
              <a:rPr lang="en-US" dirty="0" err="1" smtClean="0"/>
              <a:t>Gutenkunst</a:t>
            </a:r>
            <a:r>
              <a:rPr lang="en-US" dirty="0" smtClean="0"/>
              <a:t>, University of Arizona</a:t>
            </a:r>
          </a:p>
        </p:txBody>
      </p:sp>
    </p:spTree>
    <p:extLst>
      <p:ext uri="{BB962C8B-B14F-4D97-AF65-F5344CB8AC3E}">
        <p14:creationId xmlns:p14="http://schemas.microsoft.com/office/powerpoint/2010/main" val="190557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choose a method?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4173"/>
                <a:ext cx="10515600" cy="456169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The more weight our summary statistics give to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long</a:t>
                </a:r>
                <a:r>
                  <a:rPr lang="en-US" dirty="0" smtClean="0"/>
                  <a:t> identical regions and/or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rare</a:t>
                </a:r>
                <a:r>
                  <a:rPr lang="en-US" dirty="0" smtClean="0"/>
                  <a:t> mutations, the more relevant the method for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recent</a:t>
                </a:r>
                <a:r>
                  <a:rPr lang="en-US" dirty="0" smtClean="0"/>
                  <a:t> history</a:t>
                </a:r>
              </a:p>
              <a:p>
                <a:r>
                  <a:rPr lang="en-US" dirty="0" smtClean="0"/>
                  <a:t>Statistics based on similarity across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short</a:t>
                </a:r>
                <a:r>
                  <a:rPr lang="en-US" dirty="0" smtClean="0"/>
                  <a:t> regions and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common</a:t>
                </a:r>
                <a:r>
                  <a:rPr lang="en-US" dirty="0" smtClean="0"/>
                  <a:t> mutations are informative on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ancient</a:t>
                </a:r>
                <a:r>
                  <a:rPr lang="en-US" dirty="0" smtClean="0"/>
                  <a:t> history</a:t>
                </a:r>
              </a:p>
              <a:p>
                <a:r>
                  <a:rPr lang="en-US" dirty="0" smtClean="0"/>
                  <a:t>If the method makes use of haplotypes,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phasing</a:t>
                </a:r>
                <a:r>
                  <a:rPr lang="en-US" dirty="0" smtClean="0"/>
                  <a:t> quality is important</a:t>
                </a:r>
              </a:p>
              <a:p>
                <a:r>
                  <a:rPr lang="en-US" dirty="0" smtClean="0"/>
                  <a:t>If rare/de-novo mutations are used,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sequencing</a:t>
                </a:r>
                <a:r>
                  <a:rPr lang="en-US" dirty="0" smtClean="0"/>
                  <a:t> quality is important</a:t>
                </a:r>
              </a:p>
              <a:p>
                <a:r>
                  <a:rPr lang="en-US" dirty="0" smtClean="0"/>
                  <a:t>Methods based on mutations depend on knowing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mutation rate</a:t>
                </a:r>
              </a:p>
              <a:p>
                <a:pPr lvl="1"/>
                <a:r>
                  <a:rPr lang="en-US" dirty="0" smtClean="0"/>
                  <a:t>The order of magnitude is known with confidence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dirty="0" smtClean="0"/>
                  <a:t> per generation per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 smtClean="0"/>
                  <a:t>But there is a debate on the precise value and the rate’s evolution</a:t>
                </a:r>
              </a:p>
              <a:p>
                <a:pPr lvl="1"/>
                <a:r>
                  <a:rPr lang="en-US" dirty="0" smtClean="0"/>
                  <a:t>The recombination rate is less controversial, but also not perfectly estimated</a:t>
                </a:r>
              </a:p>
              <a:p>
                <a:r>
                  <a:rPr lang="en-US" dirty="0" smtClean="0">
                    <a:solidFill>
                      <a:srgbClr val="0000CC"/>
                    </a:solidFill>
                  </a:rPr>
                  <a:t>Whole-genomes</a:t>
                </a:r>
                <a:r>
                  <a:rPr lang="en-US" dirty="0" smtClean="0"/>
                  <a:t> are very informative even at small samples</a:t>
                </a:r>
              </a:p>
              <a:p>
                <a:r>
                  <a:rPr lang="en-US" dirty="0" smtClean="0">
                    <a:solidFill>
                      <a:srgbClr val="0000CC"/>
                    </a:solidFill>
                  </a:rPr>
                  <a:t>Ancient genomes</a:t>
                </a:r>
                <a:r>
                  <a:rPr lang="en-US" dirty="0" smtClean="0"/>
                  <a:t> are extremely useful when they exist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4173"/>
                <a:ext cx="10515600" cy="4561692"/>
              </a:xfrm>
              <a:blipFill>
                <a:blip r:embed="rId2"/>
                <a:stretch>
                  <a:fillRect l="-812" t="-2537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941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468301"/>
            <a:ext cx="10515600" cy="4351338"/>
          </a:xfrm>
        </p:spPr>
        <p:txBody>
          <a:bodyPr/>
          <a:lstStyle/>
          <a:p>
            <a:r>
              <a:rPr lang="en-US" dirty="0"/>
              <a:t>The genealogy is (or may be) different at each locus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0000CC"/>
                </a:solidFill>
              </a:rPr>
              <a:t>genealogical ancestors</a:t>
            </a:r>
            <a:r>
              <a:rPr lang="en-US" dirty="0"/>
              <a:t> are fixed throughout the genome, but not the </a:t>
            </a:r>
            <a:r>
              <a:rPr lang="en-US" dirty="0">
                <a:solidFill>
                  <a:srgbClr val="0000CC"/>
                </a:solidFill>
              </a:rPr>
              <a:t>genetic ancestors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598265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1607143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368403" y="3111445"/>
            <a:ext cx="0" cy="28123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2377280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598265" y="3111445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2007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6261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2586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6623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13" name="Lightning Bolt 12"/>
          <p:cNvSpPr/>
          <p:nvPr/>
        </p:nvSpPr>
        <p:spPr>
          <a:xfrm flipH="1">
            <a:off x="2224532" y="4372450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398195" y="3988441"/>
            <a:ext cx="955497" cy="60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77140" y="3590983"/>
            <a:ext cx="542529" cy="36568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07683" y="3189713"/>
            <a:ext cx="1460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New MRCAs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730881" y="441646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6739759" y="441646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501019" y="4561831"/>
            <a:ext cx="0" cy="136194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509896" y="495610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730881" y="3956668"/>
            <a:ext cx="254256" cy="45979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5268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8877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45202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49239" y="596144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6985137" y="3988441"/>
            <a:ext cx="519970" cy="59988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115124" y="4320599"/>
            <a:ext cx="1009703" cy="8182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69256" y="5138851"/>
            <a:ext cx="166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 new lineage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61955" y="3318666"/>
            <a:ext cx="30321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Note that for haploid species, no recombination happens and there is a single genealogical and genetic tree</a:t>
            </a:r>
          </a:p>
        </p:txBody>
      </p:sp>
    </p:spTree>
    <p:extLst>
      <p:ext uri="{BB962C8B-B14F-4D97-AF65-F5344CB8AC3E}">
        <p14:creationId xmlns:p14="http://schemas.microsoft.com/office/powerpoint/2010/main" val="379920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9624" y="1520230"/>
                <a:ext cx="10515600" cy="1160134"/>
              </a:xfrm>
            </p:spPr>
            <p:txBody>
              <a:bodyPr/>
              <a:lstStyle/>
              <a:p>
                <a:r>
                  <a:rPr lang="en-US" dirty="0" smtClean="0"/>
                  <a:t>Each individual has a pedigree, namely a set of ancestors in each past generation</a:t>
                </a:r>
              </a:p>
              <a:p>
                <a:r>
                  <a:rPr lang="en-US" dirty="0" smtClean="0"/>
                  <a:t>There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 ancestors after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generations, those they may be overlapping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9624" y="1520230"/>
                <a:ext cx="10515600" cy="1160134"/>
              </a:xfrm>
              <a:blipFill>
                <a:blip r:embed="rId2"/>
                <a:stretch>
                  <a:fillRect l="-754" t="-7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030544" y="4953185"/>
            <a:ext cx="252691" cy="4955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269740" y="5619476"/>
            <a:ext cx="216659" cy="516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 flipH="1" flipV="1">
            <a:off x="3463252" y="5448782"/>
            <a:ext cx="1626471" cy="46458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522521" y="4932477"/>
            <a:ext cx="216659" cy="516305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5666416" y="5448781"/>
            <a:ext cx="1688838" cy="46647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773231" y="4436880"/>
            <a:ext cx="252691" cy="4955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264769" y="4436880"/>
            <a:ext cx="216659" cy="516305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H="1" flipV="1">
            <a:off x="2145316" y="4953185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3489319" y="4932477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321560" y="4436880"/>
            <a:ext cx="252691" cy="49559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813098" y="4436880"/>
            <a:ext cx="216659" cy="516305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 flipH="1" flipV="1">
            <a:off x="6693645" y="4953185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037648" y="4932477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2971" y="3771928"/>
            <a:ext cx="252691" cy="49559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477990" y="3771928"/>
            <a:ext cx="216659" cy="516305"/>
          </a:xfrm>
          <a:prstGeom prst="rect">
            <a:avLst/>
          </a:prstGeom>
        </p:spPr>
      </p:pic>
      <p:cxnSp>
        <p:nvCxnSpPr>
          <p:cNvPr id="60" name="Straight Connector 59"/>
          <p:cNvCxnSpPr/>
          <p:nvPr/>
        </p:nvCxnSpPr>
        <p:spPr>
          <a:xfrm flipH="1" flipV="1">
            <a:off x="1378688" y="4337624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2123340" y="4337624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01400" y="3771928"/>
            <a:ext cx="252691" cy="49559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956419" y="3771928"/>
            <a:ext cx="216659" cy="516305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H="1" flipV="1">
            <a:off x="3857117" y="4358332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4601769" y="4358332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633975" y="3771928"/>
            <a:ext cx="252691" cy="495597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088994" y="3771928"/>
            <a:ext cx="216659" cy="516305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 flipH="1" flipV="1">
            <a:off x="5989692" y="4353898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734344" y="4353898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059981" y="3771928"/>
            <a:ext cx="252691" cy="49559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515000" y="3771928"/>
            <a:ext cx="216659" cy="516305"/>
          </a:xfrm>
          <a:prstGeom prst="rect">
            <a:avLst/>
          </a:prstGeom>
        </p:spPr>
      </p:pic>
      <p:cxnSp>
        <p:nvCxnSpPr>
          <p:cNvPr id="77" name="Straight Connector 76"/>
          <p:cNvCxnSpPr/>
          <p:nvPr/>
        </p:nvCxnSpPr>
        <p:spPr>
          <a:xfrm flipH="1" flipV="1">
            <a:off x="8415698" y="4374606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9160350" y="4374606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1961" y="2882542"/>
            <a:ext cx="252691" cy="495597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468658" y="2882542"/>
            <a:ext cx="216659" cy="516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 flipH="1" flipV="1">
            <a:off x="752783" y="3520692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1224400" y="3520692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27039" y="2882542"/>
            <a:ext cx="252691" cy="495597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973736" y="2882542"/>
            <a:ext cx="216659" cy="516305"/>
          </a:xfrm>
          <a:prstGeom prst="rect">
            <a:avLst/>
          </a:prstGeom>
        </p:spPr>
      </p:pic>
      <p:cxnSp>
        <p:nvCxnSpPr>
          <p:cNvPr id="85" name="Straight Connector 84"/>
          <p:cNvCxnSpPr/>
          <p:nvPr/>
        </p:nvCxnSpPr>
        <p:spPr>
          <a:xfrm flipH="1" flipV="1">
            <a:off x="2257861" y="3526478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2729478" y="3526478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480400" y="2882542"/>
            <a:ext cx="252691" cy="495597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156439" y="2882542"/>
            <a:ext cx="216659" cy="516305"/>
          </a:xfrm>
          <a:prstGeom prst="rect">
            <a:avLst/>
          </a:prstGeom>
        </p:spPr>
      </p:pic>
      <p:cxnSp>
        <p:nvCxnSpPr>
          <p:cNvPr id="89" name="Straight Connector 88"/>
          <p:cNvCxnSpPr/>
          <p:nvPr/>
        </p:nvCxnSpPr>
        <p:spPr>
          <a:xfrm flipH="1" flipV="1">
            <a:off x="3607308" y="3435978"/>
            <a:ext cx="20438" cy="30405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3816092" y="3520692"/>
            <a:ext cx="301625" cy="2069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4868195" y="2882542"/>
            <a:ext cx="252691" cy="495597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827313" y="2882542"/>
            <a:ext cx="216659" cy="516305"/>
          </a:xfrm>
          <a:prstGeom prst="rect">
            <a:avLst/>
          </a:prstGeom>
        </p:spPr>
      </p:pic>
      <p:cxnSp>
        <p:nvCxnSpPr>
          <p:cNvPr id="93" name="Straight Connector 92"/>
          <p:cNvCxnSpPr/>
          <p:nvPr/>
        </p:nvCxnSpPr>
        <p:spPr>
          <a:xfrm flipH="1" flipV="1">
            <a:off x="5057824" y="3485115"/>
            <a:ext cx="23444" cy="22769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5842781" y="3470790"/>
            <a:ext cx="24946" cy="25687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154136" y="2882542"/>
            <a:ext cx="252691" cy="495597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000833" y="2882542"/>
            <a:ext cx="216659" cy="516305"/>
          </a:xfrm>
          <a:prstGeom prst="rect">
            <a:avLst/>
          </a:prstGeom>
        </p:spPr>
      </p:pic>
      <p:cxnSp>
        <p:nvCxnSpPr>
          <p:cNvPr id="97" name="Straight Connector 96"/>
          <p:cNvCxnSpPr/>
          <p:nvPr/>
        </p:nvCxnSpPr>
        <p:spPr>
          <a:xfrm flipH="1" flipV="1">
            <a:off x="9284958" y="3491394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9756575" y="3491394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758375" y="2882542"/>
            <a:ext cx="252691" cy="495597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605072" y="2882542"/>
            <a:ext cx="216659" cy="516305"/>
          </a:xfrm>
          <a:prstGeom prst="rect">
            <a:avLst/>
          </a:prstGeom>
        </p:spPr>
      </p:pic>
      <p:cxnSp>
        <p:nvCxnSpPr>
          <p:cNvPr id="101" name="Straight Connector 100"/>
          <p:cNvCxnSpPr/>
          <p:nvPr/>
        </p:nvCxnSpPr>
        <p:spPr>
          <a:xfrm flipH="1" flipV="1">
            <a:off x="7889197" y="3485115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8360814" y="3485115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604955" y="2882542"/>
            <a:ext cx="252691" cy="495597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169363" y="2882542"/>
            <a:ext cx="216659" cy="516305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 flipH="1" flipV="1">
            <a:off x="6843823" y="3457244"/>
            <a:ext cx="245171" cy="25718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7225260" y="3433073"/>
            <a:ext cx="31900" cy="27973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5269740" y="3433073"/>
            <a:ext cx="422060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5292977" y="3433073"/>
            <a:ext cx="373439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8877663" y="5105290"/>
                <a:ext cx="21186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, 2 ancestors</a:t>
                </a:r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663" y="5105290"/>
                <a:ext cx="2118657" cy="400110"/>
              </a:xfrm>
              <a:prstGeom prst="rect">
                <a:avLst/>
              </a:prstGeom>
              <a:blipFill>
                <a:blip r:embed="rId5"/>
                <a:stretch>
                  <a:fillRect t="-7576" r="-229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9363607" y="4561716"/>
                <a:ext cx="21186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, 4 ancestors</a:t>
                </a: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607" y="4561716"/>
                <a:ext cx="2118657" cy="400110"/>
              </a:xfrm>
              <a:prstGeom prst="rect">
                <a:avLst/>
              </a:prstGeom>
              <a:blipFill>
                <a:blip r:embed="rId6"/>
                <a:stretch>
                  <a:fillRect t="-7576" r="-229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9911728" y="3830025"/>
                <a:ext cx="21691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, 8 ancestors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1728" y="3830025"/>
                <a:ext cx="2169183" cy="400110"/>
              </a:xfrm>
              <a:prstGeom prst="rect">
                <a:avLst/>
              </a:prstGeom>
              <a:blipFill>
                <a:blip r:embed="rId7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10461532" y="2869873"/>
                <a:ext cx="150060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,</a:t>
                </a:r>
              </a:p>
              <a:p>
                <a:r>
                  <a:rPr lang="en-US" sz="2000" b="1" dirty="0" smtClean="0">
                    <a:cs typeface="Times New Roman" panose="02020603050405020304" pitchFamily="18" charset="0"/>
                  </a:rPr>
                  <a:t>14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 ancestors</a:t>
                </a:r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1532" y="2869873"/>
                <a:ext cx="1500604" cy="707886"/>
              </a:xfrm>
              <a:prstGeom prst="rect">
                <a:avLst/>
              </a:prstGeom>
              <a:blipFill>
                <a:blip r:embed="rId8"/>
                <a:stretch>
                  <a:fillRect l="-4065" t="-5172" r="-4065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5" name="TextBox 144"/>
          <p:cNvSpPr txBox="1"/>
          <p:nvPr/>
        </p:nvSpPr>
        <p:spPr>
          <a:xfrm>
            <a:off x="4942744" y="4326656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Siblings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/>
              <p:cNvSpPr txBox="1"/>
              <p:nvPr/>
            </p:nvSpPr>
            <p:spPr>
              <a:xfrm>
                <a:off x="200213" y="6309500"/>
                <a:ext cx="7517251" cy="405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cs typeface="Times New Roman" panose="02020603050405020304" pitchFamily="18" charset="0"/>
                  </a:rPr>
                  <a:t>Relationship between ancestors leads to less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 smtClean="0">
                    <a:cs typeface="Times New Roman" panose="02020603050405020304" pitchFamily="18" charset="0"/>
                  </a:rPr>
                  <a:t> overall ancestors</a:t>
                </a:r>
              </a:p>
            </p:txBody>
          </p:sp>
        </mc:Choice>
        <mc:Fallback xmlns="">
          <p:sp>
            <p:nvSpPr>
              <p:cNvPr id="146" name="TextBox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13" y="6309500"/>
                <a:ext cx="7517251" cy="405624"/>
              </a:xfrm>
              <a:prstGeom prst="rect">
                <a:avLst/>
              </a:prstGeom>
              <a:blipFill>
                <a:blip r:embed="rId9"/>
                <a:stretch>
                  <a:fillRect l="-892" t="-5970" b="-2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753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  <p:bldP spid="142" grpId="0"/>
      <p:bldP spid="143" grpId="0"/>
      <p:bldP spid="144" grpId="0"/>
      <p:bldP spid="145" grpId="0"/>
      <p:bldP spid="146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306" y="1539566"/>
            <a:ext cx="10515600" cy="1160134"/>
          </a:xfrm>
        </p:spPr>
        <p:txBody>
          <a:bodyPr/>
          <a:lstStyle/>
          <a:p>
            <a:r>
              <a:rPr lang="en-US" dirty="0" smtClean="0"/>
              <a:t>At each locus, the genetic material is inherited from exactly one ancestor</a:t>
            </a:r>
          </a:p>
          <a:p>
            <a:r>
              <a:rPr lang="en-US" dirty="0" smtClean="0"/>
              <a:t>This corresponds to a path along the genealogy</a:t>
            </a:r>
            <a:endParaRPr lang="en-US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030544" y="5155313"/>
            <a:ext cx="252691" cy="4955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269740" y="5821604"/>
            <a:ext cx="216659" cy="516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 flipH="1" flipV="1">
            <a:off x="3463252" y="5650910"/>
            <a:ext cx="1626471" cy="46458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522521" y="5134605"/>
            <a:ext cx="216659" cy="516305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5666416" y="5650909"/>
            <a:ext cx="1688838" cy="46647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773231" y="4639008"/>
            <a:ext cx="252691" cy="4955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264769" y="4639008"/>
            <a:ext cx="216659" cy="516305"/>
          </a:xfrm>
          <a:prstGeom prst="rect">
            <a:avLst/>
          </a:prstGeom>
        </p:spPr>
      </p:pic>
      <p:cxnSp>
        <p:nvCxnSpPr>
          <p:cNvPr id="46" name="Straight Connector 45"/>
          <p:cNvCxnSpPr/>
          <p:nvPr/>
        </p:nvCxnSpPr>
        <p:spPr>
          <a:xfrm flipH="1" flipV="1">
            <a:off x="2145316" y="5155313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3489319" y="5134605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321560" y="4639008"/>
            <a:ext cx="252691" cy="49559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813098" y="4639008"/>
            <a:ext cx="216659" cy="516305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 flipH="1" flipV="1">
            <a:off x="6693645" y="5155313"/>
            <a:ext cx="549333" cy="15928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037648" y="5134605"/>
            <a:ext cx="593394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022971" y="3974056"/>
            <a:ext cx="252691" cy="49559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477990" y="3974056"/>
            <a:ext cx="216659" cy="516305"/>
          </a:xfrm>
          <a:prstGeom prst="rect">
            <a:avLst/>
          </a:prstGeom>
        </p:spPr>
      </p:pic>
      <p:cxnSp>
        <p:nvCxnSpPr>
          <p:cNvPr id="60" name="Straight Connector 59"/>
          <p:cNvCxnSpPr/>
          <p:nvPr/>
        </p:nvCxnSpPr>
        <p:spPr>
          <a:xfrm flipH="1" flipV="1">
            <a:off x="1378688" y="4539752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2123340" y="4539752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01400" y="3974056"/>
            <a:ext cx="252691" cy="49559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956419" y="3974056"/>
            <a:ext cx="216659" cy="516305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 flipH="1" flipV="1">
            <a:off x="3857117" y="4560460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4601769" y="4560460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5633975" y="3974056"/>
            <a:ext cx="252691" cy="495597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088994" y="3974056"/>
            <a:ext cx="216659" cy="516305"/>
          </a:xfrm>
          <a:prstGeom prst="rect">
            <a:avLst/>
          </a:prstGeom>
        </p:spPr>
      </p:pic>
      <p:cxnSp>
        <p:nvCxnSpPr>
          <p:cNvPr id="73" name="Straight Connector 72"/>
          <p:cNvCxnSpPr/>
          <p:nvPr/>
        </p:nvCxnSpPr>
        <p:spPr>
          <a:xfrm flipH="1" flipV="1">
            <a:off x="5989692" y="4556026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734344" y="4556026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8059981" y="3974056"/>
            <a:ext cx="252691" cy="49559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9515000" y="3974056"/>
            <a:ext cx="216659" cy="516305"/>
          </a:xfrm>
          <a:prstGeom prst="rect">
            <a:avLst/>
          </a:prstGeom>
        </p:spPr>
      </p:pic>
      <p:cxnSp>
        <p:nvCxnSpPr>
          <p:cNvPr id="77" name="Straight Connector 76"/>
          <p:cNvCxnSpPr/>
          <p:nvPr/>
        </p:nvCxnSpPr>
        <p:spPr>
          <a:xfrm flipH="1" flipV="1">
            <a:off x="8415698" y="4576734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9160350" y="4576734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21961" y="3084670"/>
            <a:ext cx="252691" cy="495597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468658" y="3084670"/>
            <a:ext cx="216659" cy="516305"/>
          </a:xfrm>
          <a:prstGeom prst="rect">
            <a:avLst/>
          </a:prstGeom>
        </p:spPr>
      </p:pic>
      <p:cxnSp>
        <p:nvCxnSpPr>
          <p:cNvPr id="81" name="Straight Connector 80"/>
          <p:cNvCxnSpPr/>
          <p:nvPr/>
        </p:nvCxnSpPr>
        <p:spPr>
          <a:xfrm flipH="1" flipV="1">
            <a:off x="752783" y="3722820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1224400" y="3722820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2127039" y="3084670"/>
            <a:ext cx="252691" cy="495597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2973736" y="3084670"/>
            <a:ext cx="216659" cy="516305"/>
          </a:xfrm>
          <a:prstGeom prst="rect">
            <a:avLst/>
          </a:prstGeom>
        </p:spPr>
      </p:pic>
      <p:cxnSp>
        <p:nvCxnSpPr>
          <p:cNvPr id="85" name="Straight Connector 84"/>
          <p:cNvCxnSpPr/>
          <p:nvPr/>
        </p:nvCxnSpPr>
        <p:spPr>
          <a:xfrm flipH="1" flipV="1">
            <a:off x="2257861" y="3728606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2729478" y="3728606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480400" y="3084670"/>
            <a:ext cx="252691" cy="495597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4156439" y="3084670"/>
            <a:ext cx="216659" cy="516305"/>
          </a:xfrm>
          <a:prstGeom prst="rect">
            <a:avLst/>
          </a:prstGeom>
        </p:spPr>
      </p:pic>
      <p:cxnSp>
        <p:nvCxnSpPr>
          <p:cNvPr id="89" name="Straight Connector 88"/>
          <p:cNvCxnSpPr/>
          <p:nvPr/>
        </p:nvCxnSpPr>
        <p:spPr>
          <a:xfrm flipH="1" flipV="1">
            <a:off x="3607308" y="3638106"/>
            <a:ext cx="20438" cy="304051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3816092" y="3722820"/>
            <a:ext cx="301625" cy="20697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4868195" y="3084670"/>
            <a:ext cx="252691" cy="495597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5827313" y="3084670"/>
            <a:ext cx="216659" cy="516305"/>
          </a:xfrm>
          <a:prstGeom prst="rect">
            <a:avLst/>
          </a:prstGeom>
        </p:spPr>
      </p:pic>
      <p:cxnSp>
        <p:nvCxnSpPr>
          <p:cNvPr id="93" name="Straight Connector 92"/>
          <p:cNvCxnSpPr/>
          <p:nvPr/>
        </p:nvCxnSpPr>
        <p:spPr>
          <a:xfrm flipH="1" flipV="1">
            <a:off x="5057824" y="3687243"/>
            <a:ext cx="23444" cy="22769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5842781" y="3672918"/>
            <a:ext cx="24946" cy="256877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9154136" y="3084670"/>
            <a:ext cx="252691" cy="495597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0000833" y="3084670"/>
            <a:ext cx="216659" cy="516305"/>
          </a:xfrm>
          <a:prstGeom prst="rect">
            <a:avLst/>
          </a:prstGeom>
        </p:spPr>
      </p:pic>
      <p:cxnSp>
        <p:nvCxnSpPr>
          <p:cNvPr id="97" name="Straight Connector 96"/>
          <p:cNvCxnSpPr/>
          <p:nvPr/>
        </p:nvCxnSpPr>
        <p:spPr>
          <a:xfrm flipH="1" flipV="1">
            <a:off x="9284958" y="3693522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9756575" y="3693522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7758375" y="3084670"/>
            <a:ext cx="252691" cy="495597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8605072" y="3084670"/>
            <a:ext cx="216659" cy="516305"/>
          </a:xfrm>
          <a:prstGeom prst="rect">
            <a:avLst/>
          </a:prstGeom>
        </p:spPr>
      </p:pic>
      <p:cxnSp>
        <p:nvCxnSpPr>
          <p:cNvPr id="101" name="Straight Connector 100"/>
          <p:cNvCxnSpPr/>
          <p:nvPr/>
        </p:nvCxnSpPr>
        <p:spPr>
          <a:xfrm flipH="1" flipV="1">
            <a:off x="7889197" y="3687243"/>
            <a:ext cx="243738" cy="17889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8360814" y="3687243"/>
            <a:ext cx="276157" cy="17281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6604955" y="3084670"/>
            <a:ext cx="252691" cy="495597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7169363" y="3084670"/>
            <a:ext cx="216659" cy="516305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 flipH="1" flipV="1">
            <a:off x="6843823" y="3659372"/>
            <a:ext cx="245171" cy="257188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7225260" y="3635201"/>
            <a:ext cx="31900" cy="27973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5269740" y="3635201"/>
            <a:ext cx="422060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5292977" y="3635201"/>
            <a:ext cx="373439" cy="257622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3611961" y="5507473"/>
            <a:ext cx="1413907" cy="44459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H="1" flipV="1">
            <a:off x="2203621" y="5013310"/>
            <a:ext cx="592990" cy="20014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2212402" y="4664572"/>
            <a:ext cx="277667" cy="13740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 flipV="1">
            <a:off x="2336365" y="3643669"/>
            <a:ext cx="194055" cy="136308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261418" y="2699700"/>
            <a:ext cx="0" cy="272478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>
            <a:off x="3489319" y="5013310"/>
            <a:ext cx="477585" cy="142003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4608844" y="4417740"/>
            <a:ext cx="221333" cy="158994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4902869" y="3673243"/>
            <a:ext cx="3974" cy="27506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4992417" y="2699700"/>
            <a:ext cx="0" cy="272478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V="1">
            <a:off x="5753609" y="5526947"/>
            <a:ext cx="1344084" cy="383148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7975543" y="4963899"/>
            <a:ext cx="629529" cy="191574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V="1">
            <a:off x="9113674" y="4410969"/>
            <a:ext cx="369507" cy="21823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9406827" y="3635201"/>
            <a:ext cx="241031" cy="179811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>
            <a:off x="9236065" y="2699700"/>
            <a:ext cx="0" cy="272478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27724" y="2600606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155347" y="2600606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089723" y="2600606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Locus 3</a:t>
            </a:r>
          </a:p>
        </p:txBody>
      </p:sp>
      <p:cxnSp>
        <p:nvCxnSpPr>
          <p:cNvPr id="124" name="Straight Connector 123"/>
          <p:cNvCxnSpPr/>
          <p:nvPr/>
        </p:nvCxnSpPr>
        <p:spPr>
          <a:xfrm flipH="1" flipV="1">
            <a:off x="3728111" y="5428713"/>
            <a:ext cx="1297758" cy="409559"/>
          </a:xfrm>
          <a:prstGeom prst="line">
            <a:avLst/>
          </a:prstGeom>
          <a:ln w="28575">
            <a:solidFill>
              <a:srgbClr val="660066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847112" y="4897160"/>
            <a:ext cx="31401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cs typeface="Times New Roman" panose="02020603050405020304" pitchFamily="18" charset="0"/>
              </a:rPr>
              <a:t>Comment:</a:t>
            </a:r>
          </a:p>
          <a:p>
            <a:pPr algn="r"/>
            <a:r>
              <a:rPr lang="en-US" sz="2000" dirty="0" smtClean="0">
                <a:cs typeface="Times New Roman" panose="02020603050405020304" pitchFamily="18" charset="0"/>
              </a:rPr>
              <a:t>Y </a:t>
            </a:r>
            <a:r>
              <a:rPr lang="en-US" sz="2000" dirty="0" err="1" smtClean="0">
                <a:cs typeface="Times New Roman" panose="02020603050405020304" pitchFamily="18" charset="0"/>
              </a:rPr>
              <a:t>chr</a:t>
            </a:r>
            <a:r>
              <a:rPr lang="en-US" sz="2000" dirty="0" smtClean="0">
                <a:cs typeface="Times New Roman" panose="02020603050405020304" pitchFamily="18" charset="0"/>
              </a:rPr>
              <a:t> is inherited only through fathers (right-only)</a:t>
            </a:r>
          </a:p>
          <a:p>
            <a:pPr algn="r"/>
            <a:r>
              <a:rPr lang="en-US" sz="2000" dirty="0" err="1" smtClean="0">
                <a:cs typeface="Times New Roman" panose="02020603050405020304" pitchFamily="18" charset="0"/>
              </a:rPr>
              <a:t>mtDNA</a:t>
            </a:r>
            <a:r>
              <a:rPr lang="en-US" sz="2000" dirty="0" smtClean="0">
                <a:cs typeface="Times New Roman" panose="02020603050405020304" pitchFamily="18" charset="0"/>
              </a:rPr>
              <a:t> only through mothers (left-only)</a:t>
            </a:r>
          </a:p>
        </p:txBody>
      </p:sp>
    </p:spTree>
    <p:extLst>
      <p:ext uri="{BB962C8B-B14F-4D97-AF65-F5344CB8AC3E}">
        <p14:creationId xmlns:p14="http://schemas.microsoft.com/office/powerpoint/2010/main" val="423028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22" grpId="0"/>
      <p:bldP spid="123" grpId="0"/>
      <p:bldP spid="3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Genealogical ancestors vs genetic ancestors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481" y="1620918"/>
                <a:ext cx="10607007" cy="4317869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Only one genealogic ancestor is the genetic ancestor at each locus</a:t>
                </a:r>
              </a:p>
              <a:p>
                <a:r>
                  <a:rPr lang="en-US" dirty="0" smtClean="0"/>
                  <a:t>Some genealogical ancestors may not be genetic ancestors at all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Consider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 smtClean="0"/>
                  <a:t>, and assume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=1024</m:t>
                    </m:r>
                  </m:oMath>
                </a14:m>
                <a:r>
                  <a:rPr lang="en-US" sz="2000" dirty="0" smtClean="0"/>
                  <a:t> ancestors (no relationship between ancestors)</a:t>
                </a:r>
              </a:p>
              <a:p>
                <a:r>
                  <a:rPr lang="en-US" sz="2000" dirty="0" smtClean="0"/>
                  <a:t>The probability of a locus to be inherited from a specific ancestor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=0.001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mean segment length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 smtClean="0"/>
                  <a:t> cM</a:t>
                </a:r>
              </a:p>
              <a:p>
                <a:r>
                  <a:rPr lang="en-US" sz="2000" dirty="0" smtClean="0"/>
                  <a:t>The entire genome is 3500cM, so there are, on average, 350 loci</a:t>
                </a:r>
              </a:p>
              <a:p>
                <a:r>
                  <a:rPr lang="en-US" sz="2000" dirty="0" smtClean="0"/>
                  <a:t>The mean number of inherited loci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350⋅0.001=0.34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probability of inheriting nothing is roughly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1−0.001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350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=0.71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More likely to inherit nothing!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481" y="1620918"/>
                <a:ext cx="10607007" cy="4317869"/>
              </a:xfrm>
              <a:blipFill>
                <a:blip r:embed="rId2"/>
                <a:stretch>
                  <a:fillRect l="-805" t="-1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90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Genealogical ancestors vs genetic ancestors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0" y="1680913"/>
            <a:ext cx="8018427" cy="4811056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8846050" y="2116475"/>
            <a:ext cx="30411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We are not really genetically related to ancestors 10-15 generations ago!</a:t>
            </a:r>
          </a:p>
          <a:p>
            <a:endParaRPr lang="en-US" sz="2400" dirty="0">
              <a:solidFill>
                <a:srgbClr val="660033"/>
              </a:solidFill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Even if they are famous!</a:t>
            </a:r>
          </a:p>
        </p:txBody>
      </p:sp>
    </p:spTree>
    <p:extLst>
      <p:ext uri="{BB962C8B-B14F-4D97-AF65-F5344CB8AC3E}">
        <p14:creationId xmlns:p14="http://schemas.microsoft.com/office/powerpoint/2010/main" val="380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Reconstructing the genealogy at all loci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number of techniques allow the reconstruction of the genealogy at each genomic position, including the position of </a:t>
            </a:r>
            <a:r>
              <a:rPr lang="en-US" dirty="0" err="1" smtClean="0"/>
              <a:t>recombinations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ARGWeaver</a:t>
            </a:r>
            <a:r>
              <a:rPr lang="en-US" dirty="0" smtClean="0"/>
              <a:t>; Rasmussen et al., 2014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711155" y="4666972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6720033" y="4666972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7481293" y="3361955"/>
            <a:ext cx="0" cy="28123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7490170" y="5206615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711155" y="3361955"/>
            <a:ext cx="770137" cy="13050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32961" y="62119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9151" y="62119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25476" y="62119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29513" y="62119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sp>
        <p:nvSpPr>
          <p:cNvPr id="13" name="Lightning Bolt 12"/>
          <p:cNvSpPr/>
          <p:nvPr/>
        </p:nvSpPr>
        <p:spPr>
          <a:xfrm flipH="1">
            <a:off x="7337422" y="4622960"/>
            <a:ext cx="363925" cy="378763"/>
          </a:xfrm>
          <a:prstGeom prst="lightningBolt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8267663" y="4190940"/>
            <a:ext cx="955497" cy="605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9967363" y="3764238"/>
            <a:ext cx="542529" cy="365685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97906" y="3362968"/>
            <a:ext cx="1460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New MRCAs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0321104" y="4589717"/>
            <a:ext cx="0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0329982" y="4589717"/>
            <a:ext cx="376191" cy="15073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1091242" y="4735086"/>
            <a:ext cx="0" cy="136194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1100119" y="5129360"/>
            <a:ext cx="376192" cy="9676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0321104" y="4129923"/>
            <a:ext cx="254256" cy="45979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142910" y="61347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9100" y="61347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35425" y="61347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39462" y="61347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10575360" y="4161696"/>
            <a:ext cx="519970" cy="59988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9705347" y="4493854"/>
            <a:ext cx="1009703" cy="8182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559479" y="5312106"/>
            <a:ext cx="166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A new lineage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117" y="3630022"/>
            <a:ext cx="4631936" cy="289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0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Coalescence and recombination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116" y="1497503"/>
            <a:ext cx="7587105" cy="1941399"/>
          </a:xfrm>
        </p:spPr>
        <p:txBody>
          <a:bodyPr>
            <a:normAutofit/>
          </a:bodyPr>
          <a:lstStyle/>
          <a:p>
            <a:r>
              <a:rPr lang="en-US" dirty="0" smtClean="0"/>
              <a:t>Consider a chromosomal region containing two sites (A,B)</a:t>
            </a:r>
          </a:p>
          <a:p>
            <a:r>
              <a:rPr lang="en-US" dirty="0" smtClean="0"/>
              <a:t>Consider two chromosomes</a:t>
            </a:r>
          </a:p>
          <a:p>
            <a:endParaRPr lang="en-US" dirty="0" smtClean="0"/>
          </a:p>
          <a:p>
            <a:r>
              <a:rPr lang="en-US" dirty="0" smtClean="0"/>
              <a:t>Will both sites have the same genealogy and TMRCA?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0328" y="616989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67781" y="616989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07399" y="4523173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980139" y="4898559"/>
            <a:ext cx="946484" cy="1155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465638" y="4898559"/>
            <a:ext cx="612809" cy="10924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409364" y="616989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86817" y="616989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891078" y="3416268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099175" y="5192119"/>
            <a:ext cx="166837" cy="86147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9707621" y="3850861"/>
            <a:ext cx="41438" cy="127533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629717" y="4639731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668669" y="4648302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6690101" y="4977017"/>
            <a:ext cx="575911" cy="21510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266012" y="5034177"/>
            <a:ext cx="549445" cy="15794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Lightning Bolt 38"/>
          <p:cNvSpPr/>
          <p:nvPr/>
        </p:nvSpPr>
        <p:spPr>
          <a:xfrm>
            <a:off x="7127248" y="4999859"/>
            <a:ext cx="322447" cy="252678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754437" y="5129085"/>
            <a:ext cx="1442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Recombination</a:t>
            </a:r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8891078" y="3850860"/>
            <a:ext cx="494097" cy="67231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8703385" y="227133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6690101" y="2624747"/>
            <a:ext cx="2562925" cy="18984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9606556" y="2624747"/>
            <a:ext cx="20855" cy="75221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628586" y="3341341"/>
            <a:ext cx="1294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B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527373" y="2196409"/>
            <a:ext cx="135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6610" y="4264945"/>
            <a:ext cx="1168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A and B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257539" y="3741451"/>
            <a:ext cx="1880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Same genealogy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547031" y="1567183"/>
            <a:ext cx="2404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Different genealogies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9543992" y="5126198"/>
            <a:ext cx="205067" cy="9165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09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14" grpId="0" animBg="1"/>
      <p:bldP spid="15" grpId="0" animBg="1"/>
      <p:bldP spid="16" grpId="0" animBg="1"/>
      <p:bldP spid="26" grpId="0" animBg="1"/>
      <p:bldP spid="27" grpId="0" animBg="1"/>
      <p:bldP spid="39" grpId="0" animBg="1"/>
      <p:bldP spid="40" grpId="0"/>
      <p:bldP spid="45" grpId="0" animBg="1"/>
      <p:bldP spid="53" grpId="0"/>
      <p:bldP spid="63" grpId="0"/>
      <p:bldP spid="64" grpId="0"/>
      <p:bldP spid="65" grpId="0"/>
      <p:bldP spid="6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Coalescence and recombination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83" y="1770321"/>
            <a:ext cx="7587105" cy="698906"/>
          </a:xfrm>
        </p:spPr>
        <p:txBody>
          <a:bodyPr>
            <a:normAutofit/>
          </a:bodyPr>
          <a:lstStyle/>
          <a:p>
            <a:r>
              <a:rPr lang="en-US" dirty="0" smtClean="0"/>
              <a:t>Backwards in time, recombination splits the chromosome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09364" y="616989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86817" y="616989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891078" y="3416268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099175" y="5192119"/>
            <a:ext cx="166837" cy="86147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9707621" y="3850861"/>
            <a:ext cx="41438" cy="127533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629717" y="4639731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668669" y="4648302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6690101" y="4977017"/>
            <a:ext cx="575911" cy="21510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266012" y="5034177"/>
            <a:ext cx="549445" cy="15794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Lightning Bolt 38"/>
          <p:cNvSpPr/>
          <p:nvPr/>
        </p:nvSpPr>
        <p:spPr>
          <a:xfrm>
            <a:off x="7127248" y="4999859"/>
            <a:ext cx="322447" cy="252678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754437" y="5129085"/>
            <a:ext cx="1442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Recombination</a:t>
            </a:r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8891078" y="3850860"/>
            <a:ext cx="494097" cy="67231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8703385" y="227133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6690101" y="2624747"/>
            <a:ext cx="2562925" cy="189842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9606556" y="2624747"/>
            <a:ext cx="20855" cy="75221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628586" y="3341341"/>
            <a:ext cx="1294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B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527373" y="2196409"/>
            <a:ext cx="135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A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547031" y="1567183"/>
            <a:ext cx="2404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Different genealogies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9543992" y="5126198"/>
            <a:ext cx="205067" cy="91651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792145" y="3450525"/>
            <a:ext cx="1636295" cy="43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92144" y="4196751"/>
            <a:ext cx="1636296" cy="43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460630" y="3693841"/>
            <a:ext cx="1029796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490426" y="3693841"/>
            <a:ext cx="305821" cy="72388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796247" y="4417730"/>
            <a:ext cx="1001175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own Arrow 22"/>
          <p:cNvSpPr/>
          <p:nvPr/>
        </p:nvSpPr>
        <p:spPr>
          <a:xfrm>
            <a:off x="2354230" y="4952550"/>
            <a:ext cx="512122" cy="42281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738981" y="5646414"/>
            <a:ext cx="1742621" cy="411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9791" y="3855730"/>
            <a:ext cx="9700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Parents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1017" y="5633326"/>
            <a:ext cx="708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Child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24142" y="2820355"/>
            <a:ext cx="1838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Forward in time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34027" y="4127732"/>
            <a:ext cx="198644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Backward in time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86837" y="2820355"/>
            <a:ext cx="2604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Each of these </a:t>
            </a:r>
            <a:r>
              <a:rPr lang="en-US" sz="2000" dirty="0" err="1" smtClean="0">
                <a:cs typeface="Times New Roman" panose="02020603050405020304" pitchFamily="18" charset="0"/>
              </a:rPr>
              <a:t>chrs</a:t>
            </a:r>
            <a:r>
              <a:rPr lang="en-US" sz="2000" dirty="0" smtClean="0">
                <a:cs typeface="Times New Roman" panose="02020603050405020304" pitchFamily="18" charset="0"/>
              </a:rPr>
              <a:t> have a different genealogy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3663743" y="3416268"/>
            <a:ext cx="509600" cy="26228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3759955" y="3568668"/>
            <a:ext cx="565788" cy="61834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79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1" grpId="0" animBg="1"/>
      <p:bldP spid="29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Coalescence and recombination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202" y="1765554"/>
            <a:ext cx="5542052" cy="4351338"/>
          </a:xfrm>
        </p:spPr>
        <p:txBody>
          <a:bodyPr/>
          <a:lstStyle/>
          <a:p>
            <a:r>
              <a:rPr lang="en-US" dirty="0" smtClean="0"/>
              <a:t>What is the probability of the two sites to have the same genealogy/MRCA?</a:t>
            </a:r>
          </a:p>
          <a:p>
            <a:r>
              <a:rPr lang="en-US" dirty="0" smtClean="0"/>
              <a:t>This will happen if the two chromosomes coalesce before any one of them recombines</a:t>
            </a:r>
          </a:p>
          <a:p>
            <a:endParaRPr lang="en-US" dirty="0" smtClean="0"/>
          </a:p>
          <a:p>
            <a:r>
              <a:rPr lang="en-US" dirty="0" smtClean="0"/>
              <a:t>This is because recombination splits the lineages across sites</a:t>
            </a:r>
          </a:p>
          <a:p>
            <a:r>
              <a:rPr lang="en-US" dirty="0" smtClean="0"/>
              <a:t>Leading to a different genealogy for each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434275" y="5337688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511728" y="5337688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51346" y="3690966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124086" y="4066352"/>
            <a:ext cx="946484" cy="1155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9609585" y="4066352"/>
            <a:ext cx="612809" cy="10924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150557" y="3432738"/>
            <a:ext cx="1168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A and 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01486" y="2909244"/>
            <a:ext cx="1880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Same genealogy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5353" y="2379897"/>
            <a:ext cx="3848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Coalescence before recombination</a:t>
            </a:r>
          </a:p>
        </p:txBody>
      </p:sp>
    </p:spTree>
    <p:extLst>
      <p:ext uri="{BB962C8B-B14F-4D97-AF65-F5344CB8AC3E}">
        <p14:creationId xmlns:p14="http://schemas.microsoft.com/office/powerpoint/2010/main" val="186562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Coalescence and recombination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6009" y="1707402"/>
                <a:ext cx="10585316" cy="4351338"/>
              </a:xfrm>
            </p:spPr>
            <p:txBody>
              <a:bodyPr/>
              <a:lstStyle/>
              <a:p>
                <a:r>
                  <a:rPr lang="en-US" dirty="0" smtClean="0"/>
                  <a:t>Looking backwards in time, coalescence happens each generation at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Assume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Recombination does </a:t>
                </a:r>
                <a:r>
                  <a:rPr lang="en-US" b="1" dirty="0" smtClean="0"/>
                  <a:t>not</a:t>
                </a:r>
                <a:r>
                  <a:rPr lang="en-US" dirty="0" smtClean="0"/>
                  <a:t> happens each generation at rate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≈1−2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Both lineages need to have no recombination</a:t>
                </a:r>
              </a:p>
              <a:p>
                <a:r>
                  <a:rPr lang="en-US" dirty="0" smtClean="0"/>
                  <a:t>Recombination happens </a:t>
                </a:r>
                <a:r>
                  <a:rPr lang="en-US" dirty="0"/>
                  <a:t>each generation at </a:t>
                </a:r>
                <a:r>
                  <a:rPr lang="en-US" dirty="0" smtClean="0"/>
                  <a:t>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6009" y="1707402"/>
                <a:ext cx="10585316" cy="4351338"/>
              </a:xfrm>
              <a:blipFill>
                <a:blip r:embed="rId2"/>
                <a:stretch>
                  <a:fillRect l="-748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978806" y="631151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6259" y="631151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877" y="4664793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668617" y="5040179"/>
            <a:ext cx="946484" cy="1155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0154116" y="5040179"/>
            <a:ext cx="612809" cy="10924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95088" y="4406565"/>
            <a:ext cx="1168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A and 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46017" y="3883071"/>
            <a:ext cx="1880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Same genealogy</a:t>
            </a:r>
          </a:p>
        </p:txBody>
      </p:sp>
    </p:spTree>
    <p:extLst>
      <p:ext uri="{BB962C8B-B14F-4D97-AF65-F5344CB8AC3E}">
        <p14:creationId xmlns:p14="http://schemas.microsoft.com/office/powerpoint/2010/main" val="315653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Coalescence and recombination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6009" y="1707402"/>
                <a:ext cx="10585316" cy="4351338"/>
              </a:xfrm>
            </p:spPr>
            <p:txBody>
              <a:bodyPr/>
              <a:lstStyle/>
              <a:p>
                <a:r>
                  <a:rPr lang="en-US" dirty="0" smtClean="0"/>
                  <a:t>Coalescence happens at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Recombination happens at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sz="2000" dirty="0" smtClean="0"/>
                  <a:t>Time to coalescence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000" dirty="0" smtClean="0"/>
                  <a:t>, time to recombination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d>
                      </m:e>
                    </m:func>
                  </m:oMath>
                </a14:m>
                <a:endParaRPr lang="en-US" sz="2000" b="0" dirty="0" smtClean="0"/>
              </a:p>
              <a:p>
                <a:r>
                  <a:rPr lang="en-US" sz="2000" dirty="0" smtClean="0"/>
                  <a:t>Which event will happen first</a:t>
                </a:r>
              </a:p>
              <a:p>
                <a:endParaRPr lang="en-US" dirty="0"/>
              </a:p>
              <a:p>
                <a:r>
                  <a:rPr lang="en-US" b="1" dirty="0" smtClean="0"/>
                  <a:t>Coalescence</a:t>
                </a:r>
                <a:r>
                  <a:rPr lang="en-US" dirty="0" smtClean="0"/>
                  <a:t> will happen first with probability: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𝑁𝑑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6009" y="1707402"/>
                <a:ext cx="10585316" cy="4351338"/>
              </a:xfrm>
              <a:blipFill>
                <a:blip r:embed="rId2"/>
                <a:stretch>
                  <a:fillRect l="-748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978806" y="631151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6259" y="6311515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668617" y="5040179"/>
            <a:ext cx="680866" cy="115503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0366625" y="5040179"/>
            <a:ext cx="400301" cy="10924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014867" y="4180734"/>
            <a:ext cx="2082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Coalescence or recombination?</a:t>
            </a:r>
          </a:p>
        </p:txBody>
      </p:sp>
    </p:spTree>
    <p:extLst>
      <p:ext uri="{BB962C8B-B14F-4D97-AF65-F5344CB8AC3E}">
        <p14:creationId xmlns:p14="http://schemas.microsoft.com/office/powerpoint/2010/main" val="153763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Coalescence and recombination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8" y="1736367"/>
                <a:ext cx="10884615" cy="417127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The probability of both sites to have the same genealogy (coalescence first) is: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𝑁𝑑</m:t>
                    </m:r>
                  </m:oMath>
                </a14:m>
                <a:r>
                  <a:rPr lang="en-US" dirty="0" smtClean="0"/>
                  <a:t> is the </a:t>
                </a:r>
                <a:r>
                  <a:rPr lang="en-US" dirty="0" smtClean="0">
                    <a:solidFill>
                      <a:srgbClr val="0000CC"/>
                    </a:solidFill>
                  </a:rPr>
                  <a:t>scaled recombination rate</a:t>
                </a:r>
              </a:p>
              <a:p>
                <a:r>
                  <a:rPr lang="en-US" dirty="0" smtClean="0"/>
                  <a:t>Compares the relative strength of recombination in comparison to coalescence</a:t>
                </a:r>
              </a:p>
              <a:p>
                <a:endParaRPr lang="en-US" sz="2000" dirty="0" smtClean="0"/>
              </a:p>
              <a:p>
                <a:r>
                  <a:rPr lang="en-US" dirty="0" smtClean="0"/>
                  <a:t>Analogous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 smtClean="0"/>
                  <a:t>, the scaled mutation rate</a:t>
                </a:r>
              </a:p>
              <a:p>
                <a:endParaRPr lang="en-US" dirty="0"/>
              </a:p>
              <a:p>
                <a:r>
                  <a:rPr lang="en-US" dirty="0" smtClean="0"/>
                  <a:t>Remark: it can also be shown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736367"/>
                <a:ext cx="10884615" cy="4171274"/>
              </a:xfrm>
              <a:blipFill>
                <a:blip r:embed="rId2"/>
                <a:stretch>
                  <a:fillRect l="-728" t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04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Coalescence and recombination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8" y="1736367"/>
                <a:ext cx="10884615" cy="417127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probability of coalescence first: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>
                    <a:solidFill>
                      <a:srgbClr val="660033"/>
                    </a:solidFill>
                  </a:rPr>
                  <a:t>Small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)  low recombination rate (nearby sites) </a:t>
                </a:r>
                <a:r>
                  <a:rPr lang="en-US" dirty="0" smtClean="0">
                    <a:sym typeface="Wingdings" panose="05000000000000000000" pitchFamily="2" charset="2"/>
                  </a:rPr>
                  <a:t>or small population 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1+</m:t>
                        </m:r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𝜌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→1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coalescence first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:r>
                  <a:rPr lang="en-US" dirty="0">
                    <a:solidFill>
                      <a:srgbClr val="660033"/>
                    </a:solidFill>
                    <a:sym typeface="Wingdings" panose="05000000000000000000" pitchFamily="2" charset="2"/>
                  </a:rPr>
                  <a:t>same genealogy</a:t>
                </a:r>
                <a:endParaRPr lang="en-US" dirty="0">
                  <a:solidFill>
                    <a:srgbClr val="660033"/>
                  </a:solidFill>
                </a:endParaRPr>
              </a:p>
              <a:p>
                <a:endParaRPr lang="en-US" dirty="0" smtClean="0">
                  <a:solidFill>
                    <a:srgbClr val="660033"/>
                  </a:solidFill>
                </a:endParaRPr>
              </a:p>
              <a:p>
                <a:r>
                  <a:rPr lang="en-US" dirty="0" smtClean="0">
                    <a:solidFill>
                      <a:srgbClr val="660033"/>
                    </a:solidFill>
                  </a:rPr>
                  <a:t>Large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0033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 smtClean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US" dirty="0" smtClean="0">
                    <a:sym typeface="Wingdings" panose="05000000000000000000" pitchFamily="2" charset="2"/>
                  </a:rPr>
                  <a:t>)  high recombination rate (distant sites) or large population 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𝜌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→0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recombination first  </a:t>
                </a:r>
                <a:r>
                  <a:rPr lang="en-US" dirty="0" smtClean="0">
                    <a:solidFill>
                      <a:srgbClr val="660033"/>
                    </a:solidFill>
                    <a:sym typeface="Wingdings" panose="05000000000000000000" pitchFamily="2" charset="2"/>
                  </a:rPr>
                  <a:t>different genealogies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736367"/>
                <a:ext cx="10884615" cy="4171274"/>
              </a:xfrm>
              <a:blipFill>
                <a:blip r:embed="rId2"/>
                <a:stretch>
                  <a:fillRect l="-728" t="-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33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354" y="1669847"/>
            <a:ext cx="4969737" cy="4351338"/>
          </a:xfrm>
        </p:spPr>
        <p:txBody>
          <a:bodyPr/>
          <a:lstStyle/>
          <a:p>
            <a:r>
              <a:rPr lang="en-US" dirty="0" smtClean="0"/>
              <a:t>The previous calculation has ignored the possibility of “back-coalescence”</a:t>
            </a:r>
          </a:p>
          <a:p>
            <a:endParaRPr lang="en-US" dirty="0" smtClean="0"/>
          </a:p>
          <a:p>
            <a:r>
              <a:rPr lang="en-US" dirty="0" smtClean="0"/>
              <a:t>A model that allows back-coalescence is called the Ancestral Recombination Graph (ARG)</a:t>
            </a:r>
          </a:p>
          <a:p>
            <a:endParaRPr lang="en-US" dirty="0" smtClean="0"/>
          </a:p>
          <a:p>
            <a:r>
              <a:rPr lang="en-US" dirty="0" smtClean="0"/>
              <a:t>The ARG is significantly more complicated than a model that ignores back-coalescence, and the gain in accuracy is small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03215" y="6056880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80668" y="6056880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993026" y="5079104"/>
            <a:ext cx="166837" cy="86147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9888398" y="2610384"/>
            <a:ext cx="875999" cy="240279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523568" y="4526716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62520" y="4535287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7583952" y="4864002"/>
            <a:ext cx="575911" cy="21510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159863" y="4921162"/>
            <a:ext cx="549445" cy="15794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ghtning Bolt 12"/>
          <p:cNvSpPr/>
          <p:nvPr/>
        </p:nvSpPr>
        <p:spPr>
          <a:xfrm>
            <a:off x="8021099" y="4886844"/>
            <a:ext cx="322447" cy="252678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48288" y="5016070"/>
            <a:ext cx="1442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Recombination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8939510" y="3737846"/>
            <a:ext cx="845419" cy="67231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709308" y="2218037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583952" y="3715729"/>
            <a:ext cx="789976" cy="69442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594677" y="2610384"/>
            <a:ext cx="610967" cy="61794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527411" y="2026991"/>
            <a:ext cx="1144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MRCA of A and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6530" y="1484791"/>
            <a:ext cx="3783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Different genealogies, same MRCA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10437843" y="5013183"/>
            <a:ext cx="307203" cy="91651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776530" y="3378179"/>
            <a:ext cx="1636295" cy="250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           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69477" y="3303252"/>
            <a:ext cx="20147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Back-coalescence</a:t>
            </a:r>
          </a:p>
        </p:txBody>
      </p:sp>
    </p:spTree>
    <p:extLst>
      <p:ext uri="{BB962C8B-B14F-4D97-AF65-F5344CB8AC3E}">
        <p14:creationId xmlns:p14="http://schemas.microsoft.com/office/powerpoint/2010/main" val="224404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3" grpId="0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55221</TotalTime>
  <Words>4121</Words>
  <Application>Microsoft Office PowerPoint</Application>
  <PresentationFormat>Widescreen</PresentationFormat>
  <Paragraphs>1288</Paragraphs>
  <Slides>98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6" baseType="lpstr"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LecturesEnglish</vt:lpstr>
      <vt:lpstr>Personal Genomics</vt:lpstr>
      <vt:lpstr>Definitions</vt:lpstr>
      <vt:lpstr>The coalescent</vt:lpstr>
      <vt:lpstr>Larger samples</vt:lpstr>
      <vt:lpstr>How to model mutation?</vt:lpstr>
      <vt:lpstr>Demographic inference</vt:lpstr>
      <vt:lpstr>What does the data look like?</vt:lpstr>
      <vt:lpstr>Note: the sample genealogy</vt:lpstr>
      <vt:lpstr>The sample genealogy</vt:lpstr>
      <vt:lpstr>Recombination?</vt:lpstr>
      <vt:lpstr>Why would the genealogy change?</vt:lpstr>
      <vt:lpstr>Why would the genealogy change?</vt:lpstr>
      <vt:lpstr>Multiple loci</vt:lpstr>
      <vt:lpstr>Multiple loci</vt:lpstr>
      <vt:lpstr>Reminder: estimation</vt:lpstr>
      <vt:lpstr>General demographic inference</vt:lpstr>
      <vt:lpstr>General demographic inference</vt:lpstr>
      <vt:lpstr>What other summary statistics are available?</vt:lpstr>
      <vt:lpstr>Sharing between relatives</vt:lpstr>
      <vt:lpstr>Sharing between remote relatives</vt:lpstr>
      <vt:lpstr>Mean segment length</vt:lpstr>
      <vt:lpstr>Mean segment length</vt:lpstr>
      <vt:lpstr>Sharing between unrelated individuals</vt:lpstr>
      <vt:lpstr>Sharing between unrelated individuals</vt:lpstr>
      <vt:lpstr>Sharing between unrelated individuals</vt:lpstr>
      <vt:lpstr>Sharing between unrelated individuals</vt:lpstr>
      <vt:lpstr>Why are IBD segments informative?</vt:lpstr>
      <vt:lpstr>What does it imply on founder events?</vt:lpstr>
      <vt:lpstr>More complex histories</vt:lpstr>
      <vt:lpstr>Examples</vt:lpstr>
      <vt:lpstr>A related method</vt:lpstr>
      <vt:lpstr>Results</vt:lpstr>
      <vt:lpstr>Linkage disequilibrium</vt:lpstr>
      <vt:lpstr>Perfect linkage disequilibrium</vt:lpstr>
      <vt:lpstr>Linkage equilibrium</vt:lpstr>
      <vt:lpstr>Linkage disequilibrium: distant sites</vt:lpstr>
      <vt:lpstr>Linkage disequilibrium</vt:lpstr>
      <vt:lpstr>Measuring LD</vt:lpstr>
      <vt:lpstr>Measuring LD</vt:lpstr>
      <vt:lpstr>What does it mean?</vt:lpstr>
      <vt:lpstr>Example</vt:lpstr>
      <vt:lpstr>What is a large value of D?</vt:lpstr>
      <vt:lpstr>Lewontin’s D^′</vt:lpstr>
      <vt:lpstr>Properties of D^′</vt:lpstr>
      <vt:lpstr>D^′ after a new mutation</vt:lpstr>
      <vt:lpstr>D^′ after a new mutation</vt:lpstr>
      <vt:lpstr>The correlation coefficient</vt:lpstr>
      <vt:lpstr>The correlation coefficient</vt:lpstr>
      <vt:lpstr>The correlation coefficient</vt:lpstr>
      <vt:lpstr>In humans</vt:lpstr>
      <vt:lpstr>Across populations</vt:lpstr>
      <vt:lpstr>Haploview graphs</vt:lpstr>
      <vt:lpstr>LD “blocks”</vt:lpstr>
      <vt:lpstr>Diploid individuals</vt:lpstr>
      <vt:lpstr>Diploid individuals</vt:lpstr>
      <vt:lpstr>Diploid individuals</vt:lpstr>
      <vt:lpstr>Diploid individuals</vt:lpstr>
      <vt:lpstr>Multinomial distribution</vt:lpstr>
      <vt:lpstr>Multinomial distribution</vt:lpstr>
      <vt:lpstr>Multinomial distribution</vt:lpstr>
      <vt:lpstr>Multinomial distribution</vt:lpstr>
      <vt:lpstr>Another approach for diploids</vt:lpstr>
      <vt:lpstr>MLE approach</vt:lpstr>
      <vt:lpstr>The evolution of LD</vt:lpstr>
      <vt:lpstr>The probability of a recombinant haplotype</vt:lpstr>
      <vt:lpstr>The probability of a recombinant haplotype</vt:lpstr>
      <vt:lpstr>The probability of a recombinant haplotype</vt:lpstr>
      <vt:lpstr>Map functions</vt:lpstr>
      <vt:lpstr>Crossover interference</vt:lpstr>
      <vt:lpstr>Models of crossover interference</vt:lpstr>
      <vt:lpstr>The Gamma distribution</vt:lpstr>
      <vt:lpstr>Why Gamma distribution?</vt:lpstr>
      <vt:lpstr>From chiasmata to inter-crossover distances</vt:lpstr>
      <vt:lpstr>From chiasmata to inter-crossover distances</vt:lpstr>
      <vt:lpstr>From chiasmata to inter-crossover distances</vt:lpstr>
      <vt:lpstr>Is that a good fit?</vt:lpstr>
      <vt:lpstr>The crossover interference with escape model</vt:lpstr>
      <vt:lpstr>Comment</vt:lpstr>
      <vt:lpstr>Comment</vt:lpstr>
      <vt:lpstr>The evolution of LD</vt:lpstr>
      <vt:lpstr>An example</vt:lpstr>
      <vt:lpstr>Inference of human demographic history</vt:lpstr>
      <vt:lpstr>Do methods agree?</vt:lpstr>
      <vt:lpstr>How to choose a method?</vt:lpstr>
      <vt:lpstr>Genealogical ancestors vs genetic ancestors</vt:lpstr>
      <vt:lpstr>Genealogical ancestors vs genetic ancestors</vt:lpstr>
      <vt:lpstr>Genealogical ancestors vs genetic ancestors</vt:lpstr>
      <vt:lpstr>Genealogical ancestors vs genetic ancestors</vt:lpstr>
      <vt:lpstr>Genealogical ancestors vs genetic ancestors</vt:lpstr>
      <vt:lpstr>Reconstructing the genealogy at all loci</vt:lpstr>
      <vt:lpstr>Coalescence and recombination</vt:lpstr>
      <vt:lpstr>Coalescence and recombination</vt:lpstr>
      <vt:lpstr>Coalescence and recombination</vt:lpstr>
      <vt:lpstr>Coalescence and recombination</vt:lpstr>
      <vt:lpstr>Coalescence and recombination</vt:lpstr>
      <vt:lpstr>Coalescence and recombination</vt:lpstr>
      <vt:lpstr>Coalescence and recombination</vt:lpstr>
      <vt:lpstr>Remark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4117</cp:revision>
  <dcterms:created xsi:type="dcterms:W3CDTF">2016-11-13T19:58:29Z</dcterms:created>
  <dcterms:modified xsi:type="dcterms:W3CDTF">2020-02-15T16:47:22Z</dcterms:modified>
</cp:coreProperties>
</file>