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56" r:id="rId2"/>
    <p:sldId id="444" r:id="rId3"/>
    <p:sldId id="373" r:id="rId4"/>
    <p:sldId id="436" r:id="rId5"/>
    <p:sldId id="437" r:id="rId6"/>
    <p:sldId id="440" r:id="rId7"/>
    <p:sldId id="375" r:id="rId8"/>
    <p:sldId id="381" r:id="rId9"/>
    <p:sldId id="383" r:id="rId10"/>
    <p:sldId id="384" r:id="rId11"/>
    <p:sldId id="382" r:id="rId12"/>
    <p:sldId id="385" r:id="rId13"/>
    <p:sldId id="432" r:id="rId14"/>
    <p:sldId id="443" r:id="rId15"/>
    <p:sldId id="388" r:id="rId16"/>
    <p:sldId id="462" r:id="rId17"/>
    <p:sldId id="445" r:id="rId18"/>
    <p:sldId id="429" r:id="rId19"/>
    <p:sldId id="449" r:id="rId20"/>
    <p:sldId id="430" r:id="rId21"/>
    <p:sldId id="387" r:id="rId22"/>
    <p:sldId id="450" r:id="rId23"/>
    <p:sldId id="389" r:id="rId24"/>
    <p:sldId id="422" r:id="rId25"/>
    <p:sldId id="435" r:id="rId26"/>
    <p:sldId id="446" r:id="rId27"/>
    <p:sldId id="390" r:id="rId28"/>
    <p:sldId id="463" r:id="rId29"/>
    <p:sldId id="391" r:id="rId30"/>
    <p:sldId id="464" r:id="rId31"/>
    <p:sldId id="392" r:id="rId32"/>
    <p:sldId id="393" r:id="rId33"/>
    <p:sldId id="466" r:id="rId34"/>
    <p:sldId id="465" r:id="rId35"/>
    <p:sldId id="394" r:id="rId36"/>
    <p:sldId id="447" r:id="rId37"/>
    <p:sldId id="451" r:id="rId38"/>
    <p:sldId id="453" r:id="rId39"/>
    <p:sldId id="452" r:id="rId40"/>
    <p:sldId id="454" r:id="rId41"/>
    <p:sldId id="402" r:id="rId42"/>
    <p:sldId id="455" r:id="rId43"/>
    <p:sldId id="401" r:id="rId44"/>
    <p:sldId id="403" r:id="rId45"/>
    <p:sldId id="404" r:id="rId46"/>
    <p:sldId id="456" r:id="rId47"/>
    <p:sldId id="457" r:id="rId48"/>
    <p:sldId id="406" r:id="rId49"/>
    <p:sldId id="458" r:id="rId50"/>
    <p:sldId id="459" r:id="rId51"/>
    <p:sldId id="460" r:id="rId52"/>
    <p:sldId id="396" r:id="rId53"/>
    <p:sldId id="397" r:id="rId54"/>
    <p:sldId id="398" r:id="rId55"/>
    <p:sldId id="399" r:id="rId56"/>
    <p:sldId id="400" r:id="rId57"/>
    <p:sldId id="461" r:id="rId58"/>
    <p:sldId id="407" r:id="rId59"/>
    <p:sldId id="408" r:id="rId60"/>
    <p:sldId id="409" r:id="rId61"/>
    <p:sldId id="410" r:id="rId62"/>
    <p:sldId id="417" r:id="rId63"/>
    <p:sldId id="419" r:id="rId64"/>
    <p:sldId id="421" r:id="rId65"/>
    <p:sldId id="416" r:id="rId66"/>
    <p:sldId id="467" r:id="rId67"/>
    <p:sldId id="468" r:id="rId68"/>
    <p:sldId id="420" r:id="rId69"/>
    <p:sldId id="427" r:id="rId70"/>
    <p:sldId id="448" r:id="rId71"/>
    <p:sldId id="438" r:id="rId72"/>
    <p:sldId id="425" r:id="rId73"/>
    <p:sldId id="442" r:id="rId74"/>
    <p:sldId id="411" r:id="rId75"/>
    <p:sldId id="433"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D0"/>
    <a:srgbClr val="6C3600"/>
    <a:srgbClr val="820041"/>
    <a:srgbClr val="700038"/>
    <a:srgbClr val="CCCCCC"/>
    <a:srgbClr val="A40052"/>
    <a:srgbClr val="0000B4"/>
    <a:srgbClr val="0000FF"/>
    <a:srgbClr val="FFFBEF"/>
    <a:srgbClr val="FFF8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883" autoAdjust="0"/>
  </p:normalViewPr>
  <p:slideViewPr>
    <p:cSldViewPr snapToGrid="0">
      <p:cViewPr varScale="1">
        <p:scale>
          <a:sx n="63" d="100"/>
          <a:sy n="63" d="100"/>
        </p:scale>
        <p:origin x="78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C7573E-F062-4FD7-B8B1-7EF9EF9A7931}" type="datetimeFigureOut">
              <a:rPr lang="en-US" smtClean="0"/>
              <a:t>2/15/2020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7D0BE-8D5B-46CF-87F0-C21ED6163CE9}" type="slidenum">
              <a:rPr lang="en-US" smtClean="0"/>
              <a:t>‹#›</a:t>
            </a:fld>
            <a:endParaRPr lang="en-US"/>
          </a:p>
        </p:txBody>
      </p:sp>
    </p:spTree>
    <p:extLst>
      <p:ext uri="{BB962C8B-B14F-4D97-AF65-F5344CB8AC3E}">
        <p14:creationId xmlns:p14="http://schemas.microsoft.com/office/powerpoint/2010/main" val="2592051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575706"/>
            <a:ext cx="9144000" cy="807585"/>
          </a:xfrm>
        </p:spPr>
        <p:txBody>
          <a:bodyPr anchor="b">
            <a:normAutofit/>
          </a:bodyPr>
          <a:lstStyle>
            <a:lvl1pPr algn="ctr" rtl="1">
              <a:defRPr sz="4400">
                <a:solidFill>
                  <a:schemeClr val="accent1">
                    <a:lumMod val="50000"/>
                  </a:schemeClr>
                </a:solidFill>
                <a:latin typeface="Times New Roman" panose="02020603050405020304" pitchFamily="18" charset="0"/>
                <a:cs typeface="Times New Roman" panose="02020603050405020304" pitchFamily="18" charset="0"/>
              </a:defRPr>
            </a:lvl1pPr>
          </a:lstStyle>
          <a:p>
            <a:r>
              <a:rPr lang="en-US" dirty="0" smtClean="0"/>
              <a:t>Title</a:t>
            </a:r>
            <a:endParaRPr lang="en-US" dirty="0"/>
          </a:p>
        </p:txBody>
      </p:sp>
      <p:sp>
        <p:nvSpPr>
          <p:cNvPr id="3" name="Subtitle 2"/>
          <p:cNvSpPr>
            <a:spLocks noGrp="1"/>
          </p:cNvSpPr>
          <p:nvPr>
            <p:ph type="subTitle" idx="1" hasCustomPrompt="1"/>
          </p:nvPr>
        </p:nvSpPr>
        <p:spPr>
          <a:xfrm>
            <a:off x="1524000" y="3332617"/>
            <a:ext cx="9144000" cy="627062"/>
          </a:xfrm>
        </p:spPr>
        <p:txBody>
          <a:bodyPr>
            <a:normAutofit/>
          </a:bodyPr>
          <a:lstStyle>
            <a:lvl1pPr marL="0" indent="0" algn="ctr" rtl="1">
              <a:buNone/>
              <a:defRPr sz="3200">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US" dirty="0"/>
          </a:p>
        </p:txBody>
      </p:sp>
    </p:spTree>
    <p:extLst>
      <p:ext uri="{BB962C8B-B14F-4D97-AF65-F5344CB8AC3E}">
        <p14:creationId xmlns:p14="http://schemas.microsoft.com/office/powerpoint/2010/main" val="16143723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8481" y="408214"/>
            <a:ext cx="10355037" cy="572181"/>
          </a:xfrm>
        </p:spPr>
        <p:txBody>
          <a:bodyPr>
            <a:noAutofit/>
          </a:bodyPr>
          <a:lstStyle>
            <a:lvl1pPr algn="l" rtl="0">
              <a:defRPr sz="3600">
                <a:solidFill>
                  <a:srgbClr val="003399"/>
                </a:solidFill>
                <a:latin typeface="Times New Roman" panose="02020603050405020304" pitchFamily="18" charset="0"/>
                <a:cs typeface="Times New Roman" panose="02020603050405020304" pitchFamily="18" charset="0"/>
              </a:defRPr>
            </a:lvl1pPr>
          </a:lstStyle>
          <a:p>
            <a:r>
              <a:rPr lang="en-US" dirty="0" smtClean="0"/>
              <a:t>Title</a:t>
            </a:r>
            <a:endParaRPr lang="en-US" dirty="0"/>
          </a:p>
        </p:txBody>
      </p:sp>
      <p:sp>
        <p:nvSpPr>
          <p:cNvPr id="3" name="Content Placeholder 2"/>
          <p:cNvSpPr>
            <a:spLocks noGrp="1"/>
          </p:cNvSpPr>
          <p:nvPr>
            <p:ph idx="1" hasCustomPrompt="1"/>
          </p:nvPr>
        </p:nvSpPr>
        <p:spPr>
          <a:xfrm>
            <a:off x="838200" y="1654173"/>
            <a:ext cx="10515600" cy="4351338"/>
          </a:xfrm>
        </p:spPr>
        <p:txBody>
          <a:bodyPr>
            <a:normAutofit/>
          </a:bodyPr>
          <a:lstStyle>
            <a:lvl1pPr algn="l" rtl="0">
              <a:defRPr sz="2400" baseline="0">
                <a:latin typeface="Times New Roman" panose="02020603050405020304" pitchFamily="18" charset="0"/>
                <a:cs typeface="Times New Roman" panose="02020603050405020304" pitchFamily="18" charset="0"/>
              </a:defRPr>
            </a:lvl1pPr>
            <a:lvl2pPr marL="685800" indent="-228600" algn="l" rtl="0">
              <a:buSzPct val="70000"/>
              <a:buFont typeface="Courier New" panose="02070309020205020404" pitchFamily="49" charset="0"/>
              <a:buChar char="o"/>
              <a:defRPr sz="2000" baseline="0">
                <a:latin typeface="Times New Roman" panose="02020603050405020304" pitchFamily="18" charset="0"/>
                <a:cs typeface="Times New Roman" panose="02020603050405020304" pitchFamily="18" charset="0"/>
              </a:defRPr>
            </a:lvl2pPr>
            <a:lvl3pPr marL="1143000" indent="-228600" algn="l" rtl="0">
              <a:buSzPct val="70000"/>
              <a:buFont typeface="Wingdings" panose="05000000000000000000" pitchFamily="2" charset="2"/>
              <a:buChar char="§"/>
              <a:defRPr sz="1800">
                <a:latin typeface="Times New Roman" panose="02020603050405020304" pitchFamily="18" charset="0"/>
                <a:cs typeface="Times New Roman" panose="02020603050405020304" pitchFamily="18" charset="0"/>
              </a:defRPr>
            </a:lvl3pPr>
            <a:lvl4pPr algn="r" rtl="1">
              <a:defRPr>
                <a:latin typeface="David" panose="020E0502060401010101" pitchFamily="34" charset="-79"/>
                <a:cs typeface="David" panose="020E0502060401010101" pitchFamily="34" charset="-79"/>
              </a:defRPr>
            </a:lvl4pPr>
            <a:lvl5pPr algn="r" rtl="1">
              <a:defRPr>
                <a:latin typeface="David" panose="020E0502060401010101" pitchFamily="34" charset="-79"/>
                <a:cs typeface="David" panose="020E0502060401010101" pitchFamily="34" charset="-79"/>
              </a:defRPr>
            </a:lvl5pPr>
          </a:lstStyle>
          <a:p>
            <a:pPr lvl="0"/>
            <a:r>
              <a:rPr lang="en-US" dirty="0" smtClean="0"/>
              <a:t>Level 1</a:t>
            </a:r>
          </a:p>
          <a:p>
            <a:pPr lvl="1"/>
            <a:r>
              <a:rPr lang="en-US" dirty="0" smtClean="0"/>
              <a:t>Level 2</a:t>
            </a:r>
          </a:p>
          <a:p>
            <a:pPr lvl="2"/>
            <a:r>
              <a:rPr lang="en-US" dirty="0" smtClean="0"/>
              <a:t>Level 3</a:t>
            </a:r>
          </a:p>
        </p:txBody>
      </p:sp>
      <p:sp>
        <p:nvSpPr>
          <p:cNvPr id="7" name="Rectangle 6"/>
          <p:cNvSpPr/>
          <p:nvPr/>
        </p:nvSpPr>
        <p:spPr>
          <a:xfrm>
            <a:off x="918481" y="1077686"/>
            <a:ext cx="10355037" cy="6204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188389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66D93B-30F9-4418-8AD5-7F433FC37F91}"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16802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66D93B-30F9-4418-8AD5-7F433FC37F91}"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781532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66D93B-30F9-4418-8AD5-7F433FC37F91}" type="datetimeFigureOut">
              <a:rPr lang="en-US" smtClean="0"/>
              <a:t>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572639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66D93B-30F9-4418-8AD5-7F433FC37F91}" type="datetimeFigureOut">
              <a:rPr lang="en-US" smtClean="0"/>
              <a:t>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906716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6D93B-30F9-4418-8AD5-7F433FC37F91}" type="datetimeFigureOut">
              <a:rPr lang="en-US" smtClean="0"/>
              <a:t>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68447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66D93B-30F9-4418-8AD5-7F433FC37F91}"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51206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66D93B-30F9-4418-8AD5-7F433FC37F91}"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17813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6D93B-30F9-4418-8AD5-7F433FC37F91}"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69689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6D93B-30F9-4418-8AD5-7F433FC37F91}"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6D32-BE25-4AB2-8F06-3F620ACB1F4E}" type="slidenum">
              <a:rPr lang="en-US" smtClean="0"/>
              <a:t>‹#›</a:t>
            </a:fld>
            <a:endParaRPr lang="en-US"/>
          </a:p>
        </p:txBody>
      </p:sp>
    </p:spTree>
    <p:extLst>
      <p:ext uri="{BB962C8B-B14F-4D97-AF65-F5344CB8AC3E}">
        <p14:creationId xmlns:p14="http://schemas.microsoft.com/office/powerpoint/2010/main" val="281924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David" panose="020E0502060401010101" pitchFamily="34" charset="-79"/>
                <a:cs typeface="David" panose="020E0502060401010101" pitchFamily="34" charset="-79"/>
              </a:defRPr>
            </a:lvl1pPr>
          </a:lstStyle>
          <a:p>
            <a:fld id="{FB66D93B-30F9-4418-8AD5-7F433FC37F91}" type="datetimeFigureOut">
              <a:rPr lang="en-US" smtClean="0"/>
              <a:t>2/15/2020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David" panose="020E0502060401010101" pitchFamily="34" charset="-79"/>
                <a:cs typeface="David" panose="020E0502060401010101" pitchFamily="34" charset="-79"/>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David" panose="020E0502060401010101" pitchFamily="34" charset="-79"/>
                <a:cs typeface="David" panose="020E0502060401010101" pitchFamily="34" charset="-79"/>
              </a:defRPr>
            </a:lvl1pPr>
          </a:lstStyle>
          <a:p>
            <a:fld id="{1D1D6D32-BE25-4AB2-8F06-3F620ACB1F4E}" type="slidenum">
              <a:rPr lang="en-US" smtClean="0"/>
              <a:t>‹#›</a:t>
            </a:fld>
            <a:endParaRPr lang="en-US"/>
          </a:p>
        </p:txBody>
      </p:sp>
    </p:spTree>
    <p:extLst>
      <p:ext uri="{BB962C8B-B14F-4D97-AF65-F5344CB8AC3E}">
        <p14:creationId xmlns:p14="http://schemas.microsoft.com/office/powerpoint/2010/main" val="145996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David" panose="020E0502060401010101" pitchFamily="34" charset="-79"/>
          <a:ea typeface="+mj-ea"/>
          <a:cs typeface="David" panose="020E0502060401010101"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David" panose="020E0502060401010101" pitchFamily="34" charset="-79"/>
          <a:ea typeface="+mn-ea"/>
          <a:cs typeface="David" panose="020E0502060401010101"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David" panose="020E0502060401010101" pitchFamily="34" charset="-79"/>
          <a:ea typeface="+mn-ea"/>
          <a:cs typeface="David" panose="020E0502060401010101"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David" panose="020E0502060401010101" pitchFamily="34" charset="-79"/>
          <a:ea typeface="+mn-ea"/>
          <a:cs typeface="David" panose="020E0502060401010101"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image" Target="../media/image15.emf"/><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 Id="rId9" Type="http://schemas.openxmlformats.org/officeDocument/2006/relationships/image" Target="../media/image22.emf"/></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38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40.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0.emf"/><Relationship Id="rId7" Type="http://schemas.openxmlformats.org/officeDocument/2006/relationships/image" Target="../media/image67.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3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61.emf"/><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7.png"/></Relationships>
</file>

<file path=ppt/slides/_rels/slide40.xml.rels><?xml version="1.0" encoding="UTF-8" standalone="yes"?>
<Relationships xmlns="http://schemas.openxmlformats.org/package/2006/relationships"><Relationship Id="rId3" Type="http://schemas.openxmlformats.org/officeDocument/2006/relationships/image" Target="../media/image63.emf"/><Relationship Id="rId7" Type="http://schemas.openxmlformats.org/officeDocument/2006/relationships/image" Target="../media/image82.png"/><Relationship Id="rId2" Type="http://schemas.openxmlformats.org/officeDocument/2006/relationships/image" Target="../media/image62.emf"/><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81.pn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680.png"/></Relationships>
</file>

<file path=ppt/slides/_rels/slide4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87.pn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50.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7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750.png"/><Relationship Id="rId1" Type="http://schemas.openxmlformats.org/officeDocument/2006/relationships/slideLayout" Target="../slideLayouts/slideLayout2.xml"/><Relationship Id="rId4" Type="http://schemas.openxmlformats.org/officeDocument/2006/relationships/image" Target="../media/image770.png"/></Relationships>
</file>

<file path=ppt/slides/_rels/slide54.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2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3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1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5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6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2800" y="623599"/>
            <a:ext cx="10566400" cy="2387600"/>
          </a:xfrm>
        </p:spPr>
        <p:txBody>
          <a:bodyPr/>
          <a:lstStyle/>
          <a:p>
            <a:r>
              <a:rPr lang="en-US" dirty="0" smtClean="0">
                <a:solidFill>
                  <a:srgbClr val="7030A0"/>
                </a:solidFill>
              </a:rPr>
              <a:t>Advanced Topics in Data Analysis</a:t>
            </a:r>
            <a:endParaRPr lang="en-US" dirty="0">
              <a:solidFill>
                <a:srgbClr val="7030A0"/>
              </a:solidFill>
            </a:endParaRPr>
          </a:p>
        </p:txBody>
      </p:sp>
      <p:sp>
        <p:nvSpPr>
          <p:cNvPr id="3" name="Subtitle 2"/>
          <p:cNvSpPr>
            <a:spLocks noGrp="1"/>
          </p:cNvSpPr>
          <p:nvPr>
            <p:ph type="subTitle" idx="1"/>
          </p:nvPr>
        </p:nvSpPr>
        <p:spPr/>
        <p:txBody>
          <a:bodyPr>
            <a:normAutofit/>
          </a:bodyPr>
          <a:lstStyle/>
          <a:p>
            <a:r>
              <a:rPr lang="en-US" sz="3600" dirty="0" smtClean="0">
                <a:solidFill>
                  <a:srgbClr val="002060"/>
                </a:solidFill>
              </a:rPr>
              <a:t>Shai Carmi</a:t>
            </a:r>
            <a:endParaRPr lang="en-US" sz="3600" dirty="0">
              <a:solidFill>
                <a:srgbClr val="002060"/>
              </a:solidFill>
            </a:endParaRPr>
          </a:p>
        </p:txBody>
      </p:sp>
    </p:spTree>
    <p:extLst>
      <p:ext uri="{BB962C8B-B14F-4D97-AF65-F5344CB8AC3E}">
        <p14:creationId xmlns:p14="http://schemas.microsoft.com/office/powerpoint/2010/main" val="1842520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a:t>
            </a:r>
            <a:r>
              <a:rPr lang="en-US" dirty="0"/>
              <a:t>m</a:t>
            </a:r>
            <a:r>
              <a:rPr lang="en-US" dirty="0" smtClean="0"/>
              <a:t>achine learning</a:t>
            </a:r>
            <a:endParaRPr lang="en-US" dirty="0"/>
          </a:p>
        </p:txBody>
      </p:sp>
      <p:sp>
        <p:nvSpPr>
          <p:cNvPr id="3" name="Content Placeholder 2"/>
          <p:cNvSpPr>
            <a:spLocks noGrp="1"/>
          </p:cNvSpPr>
          <p:nvPr>
            <p:ph idx="1"/>
          </p:nvPr>
        </p:nvSpPr>
        <p:spPr/>
        <p:txBody>
          <a:bodyPr/>
          <a:lstStyle/>
          <a:p>
            <a:r>
              <a:rPr lang="en-US" dirty="0" smtClean="0"/>
              <a:t>Basic concepts</a:t>
            </a:r>
          </a:p>
          <a:p>
            <a:pPr lvl="1"/>
            <a:r>
              <a:rPr lang="en-US" dirty="0" smtClean="0">
                <a:solidFill>
                  <a:srgbClr val="0000D0"/>
                </a:solidFill>
              </a:rPr>
              <a:t>Definitions and examples</a:t>
            </a:r>
          </a:p>
          <a:p>
            <a:pPr lvl="1"/>
            <a:r>
              <a:rPr lang="en-US" dirty="0" smtClean="0"/>
              <a:t>Regression</a:t>
            </a:r>
          </a:p>
          <a:p>
            <a:pPr lvl="1"/>
            <a:r>
              <a:rPr lang="en-US" dirty="0" smtClean="0"/>
              <a:t>Overfitting</a:t>
            </a:r>
          </a:p>
          <a:p>
            <a:pPr lvl="1"/>
            <a:r>
              <a:rPr lang="en-US" dirty="0" smtClean="0"/>
              <a:t>Bias-variance tradeoff</a:t>
            </a:r>
          </a:p>
          <a:p>
            <a:pPr lvl="1"/>
            <a:r>
              <a:rPr lang="en-US" dirty="0" smtClean="0"/>
              <a:t>Classifiers</a:t>
            </a:r>
          </a:p>
          <a:p>
            <a:pPr lvl="1"/>
            <a:r>
              <a:rPr lang="en-US" dirty="0" smtClean="0"/>
              <a:t>Cross validation</a:t>
            </a:r>
          </a:p>
          <a:p>
            <a:pPr lvl="1"/>
            <a:r>
              <a:rPr lang="en-US" dirty="0" smtClean="0"/>
              <a:t>Discussion</a:t>
            </a:r>
            <a:endParaRPr lang="en-US" dirty="0"/>
          </a:p>
          <a:p>
            <a:endParaRPr lang="en-US" dirty="0"/>
          </a:p>
        </p:txBody>
      </p:sp>
    </p:spTree>
    <p:extLst>
      <p:ext uri="{BB962C8B-B14F-4D97-AF65-F5344CB8AC3E}">
        <p14:creationId xmlns:p14="http://schemas.microsoft.com/office/powerpoint/2010/main" val="2220179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idx="1"/>
          </p:nvPr>
        </p:nvSpPr>
        <p:spPr/>
        <p:txBody>
          <a:bodyPr/>
          <a:lstStyle/>
          <a:p>
            <a:r>
              <a:rPr lang="en-US" dirty="0" smtClean="0"/>
              <a:t>An </a:t>
            </a:r>
            <a:r>
              <a:rPr lang="en-US" dirty="0"/>
              <a:t>Introduction to Statistical Learning: with Applications in </a:t>
            </a:r>
            <a:r>
              <a:rPr lang="en-US" dirty="0" smtClean="0"/>
              <a:t>R</a:t>
            </a:r>
          </a:p>
          <a:p>
            <a:pPr lvl="1"/>
            <a:r>
              <a:rPr lang="en-US" sz="2000" dirty="0" smtClean="0"/>
              <a:t>Gareth </a:t>
            </a:r>
            <a:r>
              <a:rPr lang="en-US" sz="2000" dirty="0"/>
              <a:t>James, Daniela Witten, Trevor Hastie, and Robert </a:t>
            </a:r>
            <a:r>
              <a:rPr lang="en-US" sz="2000" dirty="0" err="1" smtClean="0"/>
              <a:t>Tibshirani</a:t>
            </a:r>
            <a:endParaRPr lang="en-US" sz="2000" dirty="0"/>
          </a:p>
          <a:p>
            <a:pPr lvl="1"/>
            <a:r>
              <a:rPr lang="en-US" sz="2000" dirty="0" smtClean="0"/>
              <a:t>Springer</a:t>
            </a:r>
            <a:r>
              <a:rPr lang="en-US" sz="2000" dirty="0"/>
              <a:t>, </a:t>
            </a:r>
            <a:r>
              <a:rPr lang="en-US" sz="2000" dirty="0" smtClean="0"/>
              <a:t>2013</a:t>
            </a:r>
          </a:p>
          <a:p>
            <a:pPr lvl="1"/>
            <a:r>
              <a:rPr lang="en-US" sz="2000" dirty="0" smtClean="0"/>
              <a:t>PDF available </a:t>
            </a:r>
            <a:r>
              <a:rPr lang="en-US" dirty="0"/>
              <a:t>online (http://www-bcf.usc.edu/~gareth/ISL</a:t>
            </a:r>
            <a:r>
              <a:rPr lang="en-US" dirty="0" smtClean="0"/>
              <a:t>/)</a:t>
            </a:r>
            <a:endParaRPr lang="en-US" sz="2000" dirty="0"/>
          </a:p>
          <a:p>
            <a:endParaRPr lang="en-US" dirty="0" smtClean="0"/>
          </a:p>
          <a:p>
            <a:r>
              <a:rPr lang="en-US" dirty="0" smtClean="0"/>
              <a:t>Learning </a:t>
            </a:r>
            <a:r>
              <a:rPr lang="en-US" dirty="0"/>
              <a:t>From </a:t>
            </a:r>
            <a:r>
              <a:rPr lang="en-US" dirty="0" smtClean="0"/>
              <a:t>Data</a:t>
            </a:r>
          </a:p>
          <a:p>
            <a:pPr lvl="1"/>
            <a:r>
              <a:rPr lang="en-US" sz="2000" dirty="0" err="1" smtClean="0"/>
              <a:t>Yaser</a:t>
            </a:r>
            <a:r>
              <a:rPr lang="en-US" sz="2000" dirty="0" smtClean="0"/>
              <a:t> </a:t>
            </a:r>
            <a:r>
              <a:rPr lang="en-US" sz="2000" dirty="0"/>
              <a:t>S. Abu-Mostafa, Malik </a:t>
            </a:r>
            <a:r>
              <a:rPr lang="en-US" sz="2000" dirty="0" err="1"/>
              <a:t>Magdon</a:t>
            </a:r>
            <a:r>
              <a:rPr lang="en-US" sz="2000" dirty="0"/>
              <a:t>-Ismail</a:t>
            </a:r>
            <a:r>
              <a:rPr lang="en-US" sz="2000" dirty="0" smtClean="0"/>
              <a:t>, and </a:t>
            </a:r>
            <a:r>
              <a:rPr lang="en-US" sz="2000" dirty="0" err="1" smtClean="0"/>
              <a:t>Hsuan</a:t>
            </a:r>
            <a:r>
              <a:rPr lang="en-US" sz="2000" dirty="0" smtClean="0"/>
              <a:t>-Tien Lin</a:t>
            </a:r>
          </a:p>
          <a:p>
            <a:pPr lvl="1"/>
            <a:r>
              <a:rPr lang="en-US" sz="2000" dirty="0" err="1" smtClean="0"/>
              <a:t>AMLBook</a:t>
            </a:r>
            <a:r>
              <a:rPr lang="en-US" sz="2000" dirty="0"/>
              <a:t>, 2012</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0818" y="1588607"/>
            <a:ext cx="1441292" cy="217152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70818" y="4308315"/>
            <a:ext cx="1441292" cy="2245381"/>
          </a:xfrm>
          <a:prstGeom prst="rect">
            <a:avLst/>
          </a:prstGeom>
        </p:spPr>
      </p:pic>
    </p:spTree>
    <p:extLst>
      <p:ext uri="{BB962C8B-B14F-4D97-AF65-F5344CB8AC3E}">
        <p14:creationId xmlns:p14="http://schemas.microsoft.com/office/powerpoint/2010/main" val="3502256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reading</a:t>
            </a:r>
            <a:endParaRPr lang="en-US" dirty="0"/>
          </a:p>
        </p:txBody>
      </p:sp>
      <p:sp>
        <p:nvSpPr>
          <p:cNvPr id="3" name="Content Placeholder 2"/>
          <p:cNvSpPr>
            <a:spLocks noGrp="1"/>
          </p:cNvSpPr>
          <p:nvPr>
            <p:ph idx="1"/>
          </p:nvPr>
        </p:nvSpPr>
        <p:spPr>
          <a:xfrm>
            <a:off x="838199" y="1654173"/>
            <a:ext cx="8118021" cy="4351338"/>
          </a:xfrm>
        </p:spPr>
        <p:txBody>
          <a:bodyPr/>
          <a:lstStyle/>
          <a:p>
            <a:r>
              <a:rPr lang="en-US" dirty="0"/>
              <a:t>The Elements of Statistical Learning: Data Mining, Inference, and Prediction </a:t>
            </a:r>
          </a:p>
          <a:p>
            <a:pPr lvl="1"/>
            <a:r>
              <a:rPr lang="en-US" dirty="0"/>
              <a:t>Trevor Hastie, Robert </a:t>
            </a:r>
            <a:r>
              <a:rPr lang="en-US" dirty="0" err="1"/>
              <a:t>Tibshirani</a:t>
            </a:r>
            <a:r>
              <a:rPr lang="en-US" dirty="0"/>
              <a:t>, and Jerome Friedman</a:t>
            </a:r>
          </a:p>
          <a:p>
            <a:pPr lvl="1"/>
            <a:r>
              <a:rPr lang="en-US" dirty="0"/>
              <a:t>Springer, 2009</a:t>
            </a:r>
          </a:p>
          <a:p>
            <a:pPr lvl="1"/>
            <a:r>
              <a:rPr lang="en-US" dirty="0"/>
              <a:t>Available online </a:t>
            </a:r>
            <a:br>
              <a:rPr lang="en-US" dirty="0"/>
            </a:br>
            <a:r>
              <a:rPr lang="en-US" dirty="0"/>
              <a:t>(http://statweb.stanford.edu/~tibs/ElemStatLearn/download.html)</a:t>
            </a:r>
          </a:p>
          <a:p>
            <a:endParaRPr lang="en-US" dirty="0" smtClean="0"/>
          </a:p>
          <a:p>
            <a:r>
              <a:rPr lang="en-US" dirty="0" smtClean="0"/>
              <a:t>Pattern </a:t>
            </a:r>
            <a:r>
              <a:rPr lang="en-US" dirty="0"/>
              <a:t>Recognition and Machine </a:t>
            </a:r>
            <a:r>
              <a:rPr lang="en-US" dirty="0" smtClean="0"/>
              <a:t>Learning</a:t>
            </a:r>
          </a:p>
          <a:p>
            <a:pPr lvl="1"/>
            <a:r>
              <a:rPr lang="en-US" dirty="0"/>
              <a:t>Christopher M. </a:t>
            </a:r>
            <a:r>
              <a:rPr lang="en-US" dirty="0" smtClean="0"/>
              <a:t>Bishop</a:t>
            </a:r>
          </a:p>
          <a:p>
            <a:pPr lvl="1"/>
            <a:r>
              <a:rPr lang="en-US" dirty="0" smtClean="0"/>
              <a:t>Springer, 2007</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5973" y="4315730"/>
            <a:ext cx="1567545" cy="213428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05974" y="1524232"/>
            <a:ext cx="1567544" cy="2370126"/>
          </a:xfrm>
          <a:prstGeom prst="rect">
            <a:avLst/>
          </a:prstGeom>
        </p:spPr>
      </p:pic>
    </p:spTree>
    <p:extLst>
      <p:ext uri="{BB962C8B-B14F-4D97-AF65-F5344CB8AC3E}">
        <p14:creationId xmlns:p14="http://schemas.microsoft.com/office/powerpoint/2010/main" val="2127537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normAutofit lnSpcReduction="10000"/>
          </a:bodyPr>
          <a:lstStyle/>
          <a:p>
            <a:r>
              <a:rPr lang="en-US" dirty="0"/>
              <a:t>A person arrives at the emergency room with a set of </a:t>
            </a:r>
            <a:r>
              <a:rPr lang="en-US" dirty="0" smtClean="0"/>
              <a:t>symptoms that </a:t>
            </a:r>
            <a:r>
              <a:rPr lang="en-US" dirty="0"/>
              <a:t>could possibly be attributed to one of </a:t>
            </a:r>
            <a:r>
              <a:rPr lang="en-US" dirty="0" smtClean="0"/>
              <a:t>two medical conditions</a:t>
            </a:r>
          </a:p>
          <a:p>
            <a:pPr lvl="1"/>
            <a:r>
              <a:rPr lang="en-US" dirty="0" smtClean="0"/>
              <a:t>Myocardial infarction vs heartburn</a:t>
            </a:r>
          </a:p>
          <a:p>
            <a:pPr lvl="1"/>
            <a:r>
              <a:rPr lang="en-US" dirty="0" smtClean="0"/>
              <a:t>Bacterial vs viral infection</a:t>
            </a:r>
          </a:p>
          <a:p>
            <a:pPr lvl="1"/>
            <a:r>
              <a:rPr lang="en-US" dirty="0" smtClean="0"/>
              <a:t>Overdose from one of two possible drugs</a:t>
            </a:r>
          </a:p>
          <a:p>
            <a:endParaRPr lang="en-US" dirty="0" smtClean="0"/>
          </a:p>
          <a:p>
            <a:r>
              <a:rPr lang="en-US" dirty="0" smtClean="0"/>
              <a:t>The person undergoes multiple tests</a:t>
            </a:r>
          </a:p>
          <a:p>
            <a:pPr lvl="1"/>
            <a:r>
              <a:rPr lang="en-US" dirty="0" smtClean="0"/>
              <a:t>E.g., blood pressure, temperature, physical examination, X-ray, urine test, biopsy</a:t>
            </a:r>
          </a:p>
          <a:p>
            <a:r>
              <a:rPr lang="en-US" dirty="0" smtClean="0"/>
              <a:t>We also have clinical and demographic information:</a:t>
            </a:r>
          </a:p>
          <a:p>
            <a:pPr lvl="1"/>
            <a:r>
              <a:rPr lang="en-US" dirty="0" smtClean="0"/>
              <a:t>E.g., medical background, sex, age, occupation, address, family history</a:t>
            </a:r>
            <a:endParaRPr lang="en-US" dirty="0"/>
          </a:p>
          <a:p>
            <a:endParaRPr lang="en-US" dirty="0" smtClean="0"/>
          </a:p>
          <a:p>
            <a:r>
              <a:rPr lang="en-US" dirty="0" smtClean="0"/>
              <a:t>How to diagnose?</a:t>
            </a:r>
          </a:p>
          <a:p>
            <a:endParaRPr lang="en-US" dirty="0"/>
          </a:p>
        </p:txBody>
      </p:sp>
    </p:spTree>
    <p:extLst>
      <p:ext uri="{BB962C8B-B14F-4D97-AF65-F5344CB8AC3E}">
        <p14:creationId xmlns:p14="http://schemas.microsoft.com/office/powerpoint/2010/main" val="109544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lstStyle/>
          <a:p>
            <a:r>
              <a:rPr lang="en-US" dirty="0" smtClean="0"/>
              <a:t>Current method of diagnosis could be:</a:t>
            </a:r>
          </a:p>
          <a:p>
            <a:pPr lvl="1"/>
            <a:r>
              <a:rPr lang="en-US" dirty="0" smtClean="0"/>
              <a:t>Call an expert physician to interpret the results</a:t>
            </a:r>
          </a:p>
          <a:p>
            <a:pPr lvl="1"/>
            <a:r>
              <a:rPr lang="en-US" dirty="0" smtClean="0"/>
              <a:t>Perform a decisive but expensive or lengthy additional test</a:t>
            </a:r>
          </a:p>
          <a:p>
            <a:pPr lvl="1"/>
            <a:r>
              <a:rPr lang="en-US" dirty="0" smtClean="0"/>
              <a:t>Look in papers and books to understand the underlying biology</a:t>
            </a:r>
          </a:p>
          <a:p>
            <a:pPr lvl="1"/>
            <a:endParaRPr lang="en-US" dirty="0"/>
          </a:p>
          <a:p>
            <a:r>
              <a:rPr lang="en-US" dirty="0" smtClean="0"/>
              <a:t>But we would like to save time, money, and personnel and improve accuracy</a:t>
            </a:r>
          </a:p>
          <a:p>
            <a:r>
              <a:rPr lang="en-US" dirty="0" smtClean="0"/>
              <a:t>We have </a:t>
            </a:r>
            <a:r>
              <a:rPr lang="en-US" dirty="0" smtClean="0">
                <a:solidFill>
                  <a:srgbClr val="0000D0"/>
                </a:solidFill>
              </a:rPr>
              <a:t>data</a:t>
            </a:r>
            <a:r>
              <a:rPr lang="en-US" dirty="0" smtClean="0"/>
              <a:t>: information on thousands of previous patients</a:t>
            </a:r>
          </a:p>
          <a:p>
            <a:pPr lvl="1"/>
            <a:r>
              <a:rPr lang="en-US" dirty="0" smtClean="0"/>
              <a:t>We have their </a:t>
            </a:r>
            <a:r>
              <a:rPr lang="en-US" dirty="0" smtClean="0">
                <a:solidFill>
                  <a:srgbClr val="700038"/>
                </a:solidFill>
              </a:rPr>
              <a:t>test results</a:t>
            </a:r>
            <a:r>
              <a:rPr lang="en-US" dirty="0" smtClean="0"/>
              <a:t> + clinical and demographic </a:t>
            </a:r>
            <a:r>
              <a:rPr lang="en-US" dirty="0" smtClean="0">
                <a:solidFill>
                  <a:srgbClr val="700038"/>
                </a:solidFill>
              </a:rPr>
              <a:t>information</a:t>
            </a:r>
          </a:p>
          <a:p>
            <a:pPr lvl="1"/>
            <a:r>
              <a:rPr lang="en-US" dirty="0" smtClean="0"/>
              <a:t>We also saved their previous </a:t>
            </a:r>
            <a:r>
              <a:rPr lang="en-US" dirty="0" smtClean="0">
                <a:solidFill>
                  <a:srgbClr val="700038"/>
                </a:solidFill>
              </a:rPr>
              <a:t>ground truth diagnosis</a:t>
            </a:r>
          </a:p>
          <a:p>
            <a:pPr lvl="1"/>
            <a:endParaRPr lang="en-US" dirty="0"/>
          </a:p>
          <a:p>
            <a:r>
              <a:rPr lang="en-US" dirty="0" smtClean="0"/>
              <a:t>Can we use the data to diagnose a new incoming patient?</a:t>
            </a:r>
            <a:endParaRPr lang="en-US" dirty="0"/>
          </a:p>
        </p:txBody>
      </p:sp>
    </p:spTree>
    <p:extLst>
      <p:ext uri="{BB962C8B-B14F-4D97-AF65-F5344CB8AC3E}">
        <p14:creationId xmlns:p14="http://schemas.microsoft.com/office/powerpoint/2010/main" val="224871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revolution in medicine</a:t>
            </a:r>
            <a:endParaRPr lang="en-US" dirty="0"/>
          </a:p>
        </p:txBody>
      </p:sp>
      <p:pic>
        <p:nvPicPr>
          <p:cNvPr id="6" name="Content Placeholder 9"/>
          <p:cNvPicPr>
            <a:picLocks noChangeAspect="1"/>
          </p:cNvPicPr>
          <p:nvPr/>
        </p:nvPicPr>
        <p:blipFill rotWithShape="1">
          <a:blip r:embed="rId2">
            <a:extLst>
              <a:ext uri="{28A0092B-C50C-407E-A947-70E740481C1C}">
                <a14:useLocalDpi xmlns:a14="http://schemas.microsoft.com/office/drawing/2010/main" val="0"/>
              </a:ext>
            </a:extLst>
          </a:blip>
          <a:srcRect t="19868" b="16686"/>
          <a:stretch/>
        </p:blipFill>
        <p:spPr>
          <a:xfrm>
            <a:off x="5768339" y="1285071"/>
            <a:ext cx="5537807" cy="138466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8286" y="2905794"/>
            <a:ext cx="5397912" cy="156310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492" y="1356878"/>
            <a:ext cx="4646769" cy="2330467"/>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492" y="3889240"/>
            <a:ext cx="4881904" cy="273693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8286" y="4704956"/>
            <a:ext cx="5552989" cy="1987138"/>
          </a:xfrm>
          <a:prstGeom prst="rect">
            <a:avLst/>
          </a:prstGeom>
        </p:spPr>
      </p:pic>
    </p:spTree>
    <p:extLst>
      <p:ext uri="{BB962C8B-B14F-4D97-AF65-F5344CB8AC3E}">
        <p14:creationId xmlns:p14="http://schemas.microsoft.com/office/powerpoint/2010/main" val="447821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definitions</a:t>
            </a:r>
            <a:endParaRPr lang="en-US" dirty="0"/>
          </a:p>
        </p:txBody>
      </p:sp>
      <mc:AlternateContent xmlns:mc="http://schemas.openxmlformats.org/markup-compatibility/2006" xmlns:a14="http://schemas.microsoft.com/office/drawing/2010/main">
        <mc:Choice Requires="a14">
          <p:sp>
            <p:nvSpPr>
              <p:cNvPr id="4" name="Content Placeholder 2"/>
              <p:cNvSpPr txBox="1">
                <a:spLocks/>
              </p:cNvSpPr>
              <p:nvPr/>
            </p:nvSpPr>
            <p:spPr>
              <a:xfrm>
                <a:off x="838199" y="1598746"/>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SzPct val="70000"/>
                  <a:buFont typeface="Courier New" panose="02070309020205020404" pitchFamily="49" charset="0"/>
                  <a:buChar char="o"/>
                  <a:defRPr sz="2400" kern="1200" baseline="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SzPct val="70000"/>
                  <a:buFont typeface="Wingdings" panose="05000000000000000000" pitchFamily="2" charset="2"/>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smtClean="0">
                    <a:solidFill>
                      <a:srgbClr val="0000D0"/>
                    </a:solidFill>
                  </a:rPr>
                  <a:t>Data</a:t>
                </a:r>
                <a:r>
                  <a:rPr lang="en-US" sz="2600" dirty="0" smtClean="0"/>
                  <a:t>: A collection of </a:t>
                </a:r>
                <a:r>
                  <a:rPr lang="en-US" sz="2600" dirty="0">
                    <a:solidFill>
                      <a:srgbClr val="0000D0"/>
                    </a:solidFill>
                  </a:rPr>
                  <a:t>data points</a:t>
                </a:r>
                <a:r>
                  <a:rPr lang="en-US" sz="2600" dirty="0">
                    <a:solidFill>
                      <a:schemeClr val="accent1">
                        <a:lumMod val="75000"/>
                      </a:schemeClr>
                    </a:solidFill>
                  </a:rPr>
                  <a:t> </a:t>
                </a:r>
                <a14:m>
                  <m:oMath xmlns:m="http://schemas.openxmlformats.org/officeDocument/2006/math">
                    <m:r>
                      <a:rPr lang="en-US" sz="2600" i="1" dirty="0" smtClean="0">
                        <a:latin typeface="Cambria Math" panose="02040503050406030204" pitchFamily="18" charset="0"/>
                      </a:rPr>
                      <m:t>𝑥</m:t>
                    </m:r>
                    <m:r>
                      <a:rPr lang="en-US" sz="2600" i="1" baseline="-25000" dirty="0" smtClean="0">
                        <a:latin typeface="Cambria Math" panose="02040503050406030204" pitchFamily="18" charset="0"/>
                      </a:rPr>
                      <m:t>1</m:t>
                    </m:r>
                    <m:r>
                      <a:rPr lang="en-US" sz="2600" i="1" dirty="0" smtClean="0">
                        <a:latin typeface="Cambria Math" panose="02040503050406030204" pitchFamily="18" charset="0"/>
                      </a:rPr>
                      <m:t>, </m:t>
                    </m:r>
                    <m:r>
                      <a:rPr lang="en-US" sz="2600" i="1" dirty="0" smtClean="0">
                        <a:latin typeface="Cambria Math" panose="02040503050406030204" pitchFamily="18" charset="0"/>
                      </a:rPr>
                      <m:t>𝑥</m:t>
                    </m:r>
                    <m:r>
                      <a:rPr lang="en-US" sz="2600" i="1" baseline="-25000" dirty="0" smtClean="0">
                        <a:latin typeface="Cambria Math" panose="02040503050406030204" pitchFamily="18" charset="0"/>
                      </a:rPr>
                      <m:t>2</m:t>
                    </m:r>
                    <m:r>
                      <a:rPr lang="en-US" sz="2600" i="1" dirty="0" smtClean="0">
                        <a:latin typeface="Cambria Math" panose="02040503050406030204" pitchFamily="18" charset="0"/>
                      </a:rPr>
                      <m:t>, </m:t>
                    </m:r>
                    <m:r>
                      <a:rPr lang="en-US" sz="2600" i="1" dirty="0" smtClean="0">
                        <a:latin typeface="Cambria Math" panose="02040503050406030204" pitchFamily="18" charset="0"/>
                      </a:rPr>
                      <m:t>𝑥</m:t>
                    </m:r>
                    <m:r>
                      <a:rPr lang="en-US" sz="2600" i="1" baseline="-25000" dirty="0" smtClean="0">
                        <a:latin typeface="Cambria Math" panose="02040503050406030204" pitchFamily="18" charset="0"/>
                      </a:rPr>
                      <m:t>3</m:t>
                    </m:r>
                    <m:r>
                      <a:rPr lang="en-US" sz="2600" i="1" dirty="0" smtClean="0">
                        <a:latin typeface="Cambria Math" panose="02040503050406030204" pitchFamily="18" charset="0"/>
                      </a:rPr>
                      <m:t>,…,</m:t>
                    </m:r>
                    <m:r>
                      <a:rPr lang="en-US" sz="2600" i="1" dirty="0" err="1" smtClean="0">
                        <a:latin typeface="Cambria Math" panose="02040503050406030204" pitchFamily="18" charset="0"/>
                      </a:rPr>
                      <m:t>𝑥</m:t>
                    </m:r>
                    <m:r>
                      <a:rPr lang="en-US" sz="2600" i="1" baseline="-25000" dirty="0" err="1" smtClean="0">
                        <a:latin typeface="Cambria Math" panose="02040503050406030204" pitchFamily="18" charset="0"/>
                      </a:rPr>
                      <m:t>𝑁</m:t>
                    </m:r>
                  </m:oMath>
                </a14:m>
                <a:endParaRPr lang="en-US" sz="2600" dirty="0" smtClean="0"/>
              </a:p>
              <a:p>
                <a:pPr lvl="1"/>
                <a:r>
                  <a:rPr lang="en-US" sz="2200" dirty="0" smtClean="0"/>
                  <a:t>Each represents one experiment, person, </a:t>
                </a:r>
                <a:r>
                  <a:rPr lang="en-US" sz="2200" dirty="0" err="1" smtClean="0"/>
                  <a:t>biospecimen</a:t>
                </a:r>
                <a:r>
                  <a:rPr lang="en-US" sz="2200" dirty="0" smtClean="0"/>
                  <a:t>, image, etc.</a:t>
                </a:r>
              </a:p>
              <a:p>
                <a:pPr lvl="1"/>
                <a:r>
                  <a:rPr lang="en-US" sz="2200" dirty="0" smtClean="0"/>
                  <a:t>Called “</a:t>
                </a:r>
                <a:r>
                  <a:rPr lang="en-US" sz="2200" dirty="0" smtClean="0">
                    <a:solidFill>
                      <a:srgbClr val="0000D0"/>
                    </a:solidFill>
                  </a:rPr>
                  <a:t>training set</a:t>
                </a:r>
                <a:r>
                  <a:rPr lang="en-US" sz="2200" dirty="0" smtClean="0"/>
                  <a:t>”, or “</a:t>
                </a:r>
                <a:r>
                  <a:rPr lang="en-US" sz="2200" dirty="0" smtClean="0">
                    <a:solidFill>
                      <a:srgbClr val="0000D0"/>
                    </a:solidFill>
                  </a:rPr>
                  <a:t>input</a:t>
                </a:r>
                <a:r>
                  <a:rPr lang="en-US" sz="2200" dirty="0" smtClean="0"/>
                  <a:t>”</a:t>
                </a:r>
              </a:p>
              <a:p>
                <a:pPr lvl="1"/>
                <a:r>
                  <a:rPr lang="en-US" sz="2200" dirty="0" smtClean="0"/>
                  <a:t>Each point is usually multi-dimensional, </a:t>
                </a:r>
                <a14:m>
                  <m:oMath xmlns:m="http://schemas.openxmlformats.org/officeDocument/2006/math">
                    <m:sSub>
                      <m:sSubPr>
                        <m:ctrlPr>
                          <a:rPr lang="en-US" sz="2200" i="1" smtClean="0">
                            <a:latin typeface="Cambria Math" panose="02040503050406030204" pitchFamily="18" charset="0"/>
                            <a:ea typeface="Cambria Math" panose="02040503050406030204" pitchFamily="18" charset="0"/>
                          </a:rPr>
                        </m:ctrlPr>
                      </m:sSubPr>
                      <m:e>
                        <m:acc>
                          <m:accPr>
                            <m:chr m:val="⃗"/>
                            <m:ctrlPr>
                              <a:rPr lang="en-US" sz="2200" i="1" smtClean="0">
                                <a:latin typeface="Cambria Math" panose="02040503050406030204" pitchFamily="18" charset="0"/>
                                <a:ea typeface="Cambria Math" panose="02040503050406030204" pitchFamily="18" charset="0"/>
                              </a:rPr>
                            </m:ctrlPr>
                          </m:accPr>
                          <m:e>
                            <m:r>
                              <a:rPr lang="en-US" sz="2200" i="1" smtClean="0">
                                <a:latin typeface="Cambria Math" panose="02040503050406030204" pitchFamily="18" charset="0"/>
                                <a:ea typeface="Cambria Math" panose="02040503050406030204" pitchFamily="18" charset="0"/>
                              </a:rPr>
                              <m:t>𝑥</m:t>
                            </m:r>
                          </m:e>
                        </m:acc>
                      </m:e>
                      <m:sub>
                        <m:r>
                          <a:rPr lang="en-US" sz="2200" i="1" smtClean="0">
                            <a:latin typeface="Cambria Math" panose="02040503050406030204" pitchFamily="18" charset="0"/>
                            <a:ea typeface="Cambria Math" panose="02040503050406030204" pitchFamily="18" charset="0"/>
                          </a:rPr>
                          <m:t>𝑖</m:t>
                        </m:r>
                      </m:sub>
                    </m:sSub>
                    <m:r>
                      <a:rPr lang="en-US" sz="2200" i="1" smtClean="0">
                        <a:latin typeface="Cambria Math" panose="02040503050406030204" pitchFamily="18" charset="0"/>
                      </a:rPr>
                      <m:t>=(</m:t>
                    </m:r>
                    <m:sSub>
                      <m:sSubPr>
                        <m:ctrlPr>
                          <a:rPr lang="en-US" sz="2200" i="1" smtClean="0">
                            <a:latin typeface="Cambria Math" panose="02040503050406030204" pitchFamily="18" charset="0"/>
                          </a:rPr>
                        </m:ctrlPr>
                      </m:sSubPr>
                      <m:e>
                        <m:r>
                          <a:rPr lang="en-US" sz="2200" i="1" smtClean="0">
                            <a:latin typeface="Cambria Math" panose="02040503050406030204" pitchFamily="18" charset="0"/>
                          </a:rPr>
                          <m:t>𝑥</m:t>
                        </m:r>
                      </m:e>
                      <m:sub>
                        <m:r>
                          <a:rPr lang="en-US" sz="2200" i="1" smtClean="0">
                            <a:latin typeface="Cambria Math" panose="02040503050406030204" pitchFamily="18" charset="0"/>
                          </a:rPr>
                          <m:t>𝑖</m:t>
                        </m:r>
                        <m:r>
                          <a:rPr lang="en-US" sz="2200" i="1" smtClean="0">
                            <a:latin typeface="Cambria Math" panose="02040503050406030204" pitchFamily="18" charset="0"/>
                          </a:rPr>
                          <m:t>,</m:t>
                        </m:r>
                        <m:r>
                          <a:rPr lang="en-US" sz="2200" i="1" smtClean="0">
                            <a:latin typeface="Cambria Math" panose="02040503050406030204" pitchFamily="18" charset="0"/>
                          </a:rPr>
                          <m:t>1</m:t>
                        </m:r>
                      </m:sub>
                    </m:sSub>
                    <m:r>
                      <a:rPr lang="en-US" sz="2200" i="1" smtClean="0">
                        <a:latin typeface="Cambria Math" panose="02040503050406030204" pitchFamily="18" charset="0"/>
                      </a:rPr>
                      <m:t>,</m:t>
                    </m:r>
                    <m:sSub>
                      <m:sSubPr>
                        <m:ctrlPr>
                          <a:rPr lang="en-US" sz="2200" i="1" smtClean="0">
                            <a:latin typeface="Cambria Math" panose="02040503050406030204" pitchFamily="18" charset="0"/>
                          </a:rPr>
                        </m:ctrlPr>
                      </m:sSubPr>
                      <m:e>
                        <m:r>
                          <a:rPr lang="en-US" sz="2200" i="1" smtClean="0">
                            <a:latin typeface="Cambria Math" panose="02040503050406030204" pitchFamily="18" charset="0"/>
                          </a:rPr>
                          <m:t>𝑥</m:t>
                        </m:r>
                      </m:e>
                      <m:sub>
                        <m:r>
                          <a:rPr lang="en-US" sz="2200" i="1" smtClean="0">
                            <a:latin typeface="Cambria Math" panose="02040503050406030204" pitchFamily="18" charset="0"/>
                          </a:rPr>
                          <m:t>𝑖</m:t>
                        </m:r>
                        <m:r>
                          <a:rPr lang="en-US" sz="2200" i="1" smtClean="0">
                            <a:latin typeface="Cambria Math" panose="02040503050406030204" pitchFamily="18" charset="0"/>
                          </a:rPr>
                          <m:t>,</m:t>
                        </m:r>
                        <m:r>
                          <a:rPr lang="en-US" sz="2200" i="1" smtClean="0">
                            <a:latin typeface="Cambria Math" panose="02040503050406030204" pitchFamily="18" charset="0"/>
                          </a:rPr>
                          <m:t>2</m:t>
                        </m:r>
                      </m:sub>
                    </m:sSub>
                    <m:r>
                      <a:rPr lang="en-US" sz="2200" i="1" smtClean="0">
                        <a:latin typeface="Cambria Math" panose="02040503050406030204" pitchFamily="18" charset="0"/>
                      </a:rPr>
                      <m:t>,…,</m:t>
                    </m:r>
                    <m:sSub>
                      <m:sSubPr>
                        <m:ctrlPr>
                          <a:rPr lang="en-US" sz="2200" i="1" smtClean="0">
                            <a:latin typeface="Cambria Math" panose="02040503050406030204" pitchFamily="18" charset="0"/>
                          </a:rPr>
                        </m:ctrlPr>
                      </m:sSubPr>
                      <m:e>
                        <m:r>
                          <a:rPr lang="en-US" sz="2200" i="1" smtClean="0">
                            <a:latin typeface="Cambria Math" panose="02040503050406030204" pitchFamily="18" charset="0"/>
                          </a:rPr>
                          <m:t>𝑥</m:t>
                        </m:r>
                      </m:e>
                      <m:sub>
                        <m:r>
                          <a:rPr lang="en-US" sz="2200" i="1" smtClean="0">
                            <a:latin typeface="Cambria Math" panose="02040503050406030204" pitchFamily="18" charset="0"/>
                          </a:rPr>
                          <m:t>𝑖</m:t>
                        </m:r>
                        <m:r>
                          <a:rPr lang="en-US" sz="2200" i="1" smtClean="0">
                            <a:latin typeface="Cambria Math" panose="02040503050406030204" pitchFamily="18" charset="0"/>
                          </a:rPr>
                          <m:t>,</m:t>
                        </m:r>
                        <m:r>
                          <a:rPr lang="en-US" sz="2200" i="1" smtClean="0">
                            <a:latin typeface="Cambria Math" panose="02040503050406030204" pitchFamily="18" charset="0"/>
                          </a:rPr>
                          <m:t>𝑑</m:t>
                        </m:r>
                      </m:sub>
                    </m:sSub>
                    <m:r>
                      <a:rPr lang="en-US" sz="2200" i="1" smtClean="0">
                        <a:latin typeface="Cambria Math" panose="02040503050406030204" pitchFamily="18" charset="0"/>
                      </a:rPr>
                      <m:t>)</m:t>
                    </m:r>
                  </m:oMath>
                </a14:m>
                <a:r>
                  <a:rPr lang="en-US" sz="2200" dirty="0" smtClean="0"/>
                  <a:t>, with dimension </a:t>
                </a:r>
                <a:r>
                  <a:rPr lang="en-US" sz="2200" i="1" dirty="0" smtClean="0"/>
                  <a:t>d</a:t>
                </a:r>
              </a:p>
              <a:p>
                <a:pPr lvl="1"/>
                <a:r>
                  <a:rPr lang="en-US" sz="2200" dirty="0" smtClean="0"/>
                  <a:t>Each component in the vector is called a “</a:t>
                </a:r>
                <a:r>
                  <a:rPr lang="en-US" sz="2200" dirty="0" smtClean="0">
                    <a:solidFill>
                      <a:srgbClr val="0000D0"/>
                    </a:solidFill>
                  </a:rPr>
                  <a:t>feature</a:t>
                </a:r>
                <a:r>
                  <a:rPr lang="en-US" sz="2200" dirty="0" smtClean="0"/>
                  <a:t>”, a “</a:t>
                </a:r>
                <a:r>
                  <a:rPr lang="en-US" sz="2200" dirty="0" smtClean="0">
                    <a:solidFill>
                      <a:srgbClr val="0000D0"/>
                    </a:solidFill>
                  </a:rPr>
                  <a:t>variable</a:t>
                </a:r>
                <a:r>
                  <a:rPr lang="en-US" sz="2200" dirty="0" smtClean="0"/>
                  <a:t>”, or “</a:t>
                </a:r>
                <a:r>
                  <a:rPr lang="en-US" sz="2200" dirty="0" smtClean="0">
                    <a:solidFill>
                      <a:srgbClr val="0000D0"/>
                    </a:solidFill>
                  </a:rPr>
                  <a:t>dimension</a:t>
                </a:r>
                <a:r>
                  <a:rPr lang="en-US" sz="2200" dirty="0" smtClean="0"/>
                  <a:t>”</a:t>
                </a:r>
              </a:p>
              <a:p>
                <a:pPr lvl="1"/>
                <a14:m>
                  <m:oMath xmlns:m="http://schemas.openxmlformats.org/officeDocument/2006/math">
                    <m:r>
                      <a:rPr lang="en-US" sz="2200" i="1" dirty="0" smtClean="0">
                        <a:latin typeface="Cambria Math" panose="02040503050406030204" pitchFamily="18" charset="0"/>
                      </a:rPr>
                      <m:t>𝑁</m:t>
                    </m:r>
                  </m:oMath>
                </a14:m>
                <a:r>
                  <a:rPr lang="en-US" sz="2200" dirty="0" smtClean="0"/>
                  <a:t> is the “</a:t>
                </a:r>
                <a:r>
                  <a:rPr lang="en-US" sz="2200" dirty="0" smtClean="0">
                    <a:solidFill>
                      <a:srgbClr val="0000D0"/>
                    </a:solidFill>
                  </a:rPr>
                  <a:t>sample size</a:t>
                </a:r>
                <a:r>
                  <a:rPr lang="en-US" sz="2200" dirty="0" smtClean="0"/>
                  <a:t>” (sometimes </a:t>
                </a:r>
                <a14:m>
                  <m:oMath xmlns:m="http://schemas.openxmlformats.org/officeDocument/2006/math">
                    <m:r>
                      <a:rPr lang="en-US" sz="2200" i="1" dirty="0" smtClean="0">
                        <a:latin typeface="Cambria Math" panose="02040503050406030204" pitchFamily="18" charset="0"/>
                      </a:rPr>
                      <m:t>𝑛</m:t>
                    </m:r>
                  </m:oMath>
                </a14:m>
                <a:r>
                  <a:rPr lang="en-US" sz="2200" dirty="0" smtClean="0"/>
                  <a:t>)</a:t>
                </a:r>
              </a:p>
              <a:p>
                <a:pPr lvl="1"/>
                <a:r>
                  <a:rPr lang="en-US" sz="2200" dirty="0" smtClean="0"/>
                  <a:t>Often, </a:t>
                </a:r>
                <a14:m>
                  <m:oMath xmlns:m="http://schemas.openxmlformats.org/officeDocument/2006/math">
                    <m:r>
                      <a:rPr lang="en-US" sz="2200" i="1" dirty="0" smtClean="0">
                        <a:latin typeface="Cambria Math" panose="02040503050406030204" pitchFamily="18" charset="0"/>
                      </a:rPr>
                      <m:t>𝑁</m:t>
                    </m:r>
                  </m:oMath>
                </a14:m>
                <a:r>
                  <a:rPr lang="en-US" sz="2200" dirty="0" smtClean="0"/>
                  <a:t> and </a:t>
                </a:r>
                <a14:m>
                  <m:oMath xmlns:m="http://schemas.openxmlformats.org/officeDocument/2006/math">
                    <m:r>
                      <a:rPr lang="en-US" sz="2200" i="1" dirty="0" smtClean="0">
                        <a:latin typeface="Cambria Math" panose="02040503050406030204" pitchFamily="18" charset="0"/>
                      </a:rPr>
                      <m:t>𝑑</m:t>
                    </m:r>
                  </m:oMath>
                </a14:m>
                <a:r>
                  <a:rPr lang="en-US" sz="2200" dirty="0" smtClean="0"/>
                  <a:t> very large (“</a:t>
                </a:r>
                <a:r>
                  <a:rPr lang="en-US" sz="2200" dirty="0" smtClean="0">
                    <a:solidFill>
                      <a:srgbClr val="0000D0"/>
                    </a:solidFill>
                  </a:rPr>
                  <a:t>big data</a:t>
                </a:r>
                <a:r>
                  <a:rPr lang="en-US" sz="2200" dirty="0" smtClean="0"/>
                  <a:t>”)</a:t>
                </a:r>
              </a:p>
              <a:p>
                <a:endParaRPr lang="en-US" sz="2600" dirty="0" smtClean="0"/>
              </a:p>
              <a:p>
                <a:r>
                  <a:rPr lang="en-US" sz="2600" dirty="0" smtClean="0"/>
                  <a:t>Often, each data point has a </a:t>
                </a:r>
                <a:r>
                  <a:rPr lang="en-US" sz="2600" dirty="0">
                    <a:solidFill>
                      <a:srgbClr val="0000D0"/>
                    </a:solidFill>
                  </a:rPr>
                  <a:t>label</a:t>
                </a:r>
                <a:r>
                  <a:rPr lang="en-US" sz="2600" dirty="0" smtClean="0"/>
                  <a:t>: </a:t>
                </a:r>
                <a14:m>
                  <m:oMath xmlns:m="http://schemas.openxmlformats.org/officeDocument/2006/math">
                    <m:r>
                      <a:rPr lang="en-US" sz="2600" i="1" dirty="0" smtClean="0">
                        <a:latin typeface="Cambria Math" panose="02040503050406030204" pitchFamily="18" charset="0"/>
                      </a:rPr>
                      <m:t>𝑦</m:t>
                    </m:r>
                    <m:r>
                      <a:rPr lang="en-US" sz="2600" i="1" baseline="-25000" dirty="0" smtClean="0">
                        <a:latin typeface="Cambria Math" panose="02040503050406030204" pitchFamily="18" charset="0"/>
                      </a:rPr>
                      <m:t>1</m:t>
                    </m:r>
                    <m:r>
                      <a:rPr lang="en-US" sz="2600" i="1" dirty="0" smtClean="0">
                        <a:latin typeface="Cambria Math" panose="02040503050406030204" pitchFamily="18" charset="0"/>
                      </a:rPr>
                      <m:t>, </m:t>
                    </m:r>
                    <m:r>
                      <a:rPr lang="en-US" sz="2600" i="1" dirty="0" smtClean="0">
                        <a:latin typeface="Cambria Math" panose="02040503050406030204" pitchFamily="18" charset="0"/>
                      </a:rPr>
                      <m:t>𝑦</m:t>
                    </m:r>
                    <m:r>
                      <a:rPr lang="en-US" sz="2600" i="1" baseline="-25000" dirty="0" smtClean="0">
                        <a:latin typeface="Cambria Math" panose="02040503050406030204" pitchFamily="18" charset="0"/>
                      </a:rPr>
                      <m:t>2</m:t>
                    </m:r>
                    <m:r>
                      <a:rPr lang="en-US" sz="2600" i="1" dirty="0" smtClean="0">
                        <a:latin typeface="Cambria Math" panose="02040503050406030204" pitchFamily="18" charset="0"/>
                      </a:rPr>
                      <m:t>, </m:t>
                    </m:r>
                    <m:r>
                      <a:rPr lang="en-US" sz="2600" i="1" dirty="0" smtClean="0">
                        <a:latin typeface="Cambria Math" panose="02040503050406030204" pitchFamily="18" charset="0"/>
                      </a:rPr>
                      <m:t>𝑦</m:t>
                    </m:r>
                    <m:r>
                      <a:rPr lang="en-US" sz="2600" i="1" baseline="-25000" dirty="0" smtClean="0">
                        <a:latin typeface="Cambria Math" panose="02040503050406030204" pitchFamily="18" charset="0"/>
                      </a:rPr>
                      <m:t>3</m:t>
                    </m:r>
                    <m:r>
                      <a:rPr lang="en-US" sz="2600" i="1" dirty="0" smtClean="0">
                        <a:latin typeface="Cambria Math" panose="02040503050406030204" pitchFamily="18" charset="0"/>
                      </a:rPr>
                      <m:t>,…,</m:t>
                    </m:r>
                    <m:r>
                      <a:rPr lang="en-US" sz="2600" i="1" dirty="0" err="1" smtClean="0">
                        <a:latin typeface="Cambria Math" panose="02040503050406030204" pitchFamily="18" charset="0"/>
                      </a:rPr>
                      <m:t>𝑦</m:t>
                    </m:r>
                    <m:r>
                      <a:rPr lang="en-US" sz="2600" i="1" baseline="-25000" dirty="0" err="1" smtClean="0">
                        <a:latin typeface="Cambria Math" panose="02040503050406030204" pitchFamily="18" charset="0"/>
                      </a:rPr>
                      <m:t>𝑁</m:t>
                    </m:r>
                  </m:oMath>
                </a14:m>
                <a:r>
                  <a:rPr lang="en-US" sz="2600" dirty="0" smtClean="0"/>
                  <a:t> (or “</a:t>
                </a:r>
                <a:r>
                  <a:rPr lang="en-US" sz="2600" dirty="0" smtClean="0">
                    <a:solidFill>
                      <a:srgbClr val="0000D0"/>
                    </a:solidFill>
                  </a:rPr>
                  <a:t>output</a:t>
                </a:r>
                <a:r>
                  <a:rPr lang="en-US" sz="2600" dirty="0" smtClean="0"/>
                  <a:t>”)</a:t>
                </a:r>
              </a:p>
              <a:p>
                <a:pPr lvl="1"/>
                <a:r>
                  <a:rPr lang="en-US" sz="2200" dirty="0"/>
                  <a:t>Tell us something about each data point</a:t>
                </a:r>
              </a:p>
              <a:p>
                <a:pPr lvl="1"/>
                <a:r>
                  <a:rPr lang="en-US" sz="2200" dirty="0" smtClean="0"/>
                  <a:t>Labels can be binary or continuous</a:t>
                </a:r>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838199" y="1598746"/>
                <a:ext cx="10515600" cy="4351338"/>
              </a:xfrm>
              <a:prstGeom prst="rect">
                <a:avLst/>
              </a:prstGeom>
              <a:blipFill>
                <a:blip r:embed="rId2"/>
                <a:stretch>
                  <a:fillRect l="-870" t="-2101" b="-2941"/>
                </a:stretch>
              </a:blipFill>
            </p:spPr>
            <p:txBody>
              <a:bodyPr/>
              <a:lstStyle/>
              <a:p>
                <a:r>
                  <a:rPr lang="en-US">
                    <a:noFill/>
                  </a:rPr>
                  <a:t> </a:t>
                </a:r>
              </a:p>
            </p:txBody>
          </p:sp>
        </mc:Fallback>
      </mc:AlternateContent>
    </p:spTree>
    <p:extLst>
      <p:ext uri="{BB962C8B-B14F-4D97-AF65-F5344CB8AC3E}">
        <p14:creationId xmlns:p14="http://schemas.microsoft.com/office/powerpoint/2010/main" val="378037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machine learning do?</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61860" y="1619186"/>
                <a:ext cx="10572952" cy="4728754"/>
              </a:xfrm>
            </p:spPr>
            <p:txBody>
              <a:bodyPr>
                <a:normAutofit fontScale="92500" lnSpcReduction="20000"/>
              </a:bodyPr>
              <a:lstStyle/>
              <a:p>
                <a:r>
                  <a:rPr lang="en-US" sz="2600" dirty="0" smtClean="0"/>
                  <a:t>We first collect data points and labels from </a:t>
                </a:r>
                <a14:m>
                  <m:oMath xmlns:m="http://schemas.openxmlformats.org/officeDocument/2006/math">
                    <m:r>
                      <a:rPr lang="en-US" sz="2600" i="1" dirty="0" smtClean="0">
                        <a:latin typeface="Cambria Math" panose="02040503050406030204" pitchFamily="18" charset="0"/>
                      </a:rPr>
                      <m:t>𝑁</m:t>
                    </m:r>
                  </m:oMath>
                </a14:m>
                <a:r>
                  <a:rPr lang="en-US" sz="2600" dirty="0" smtClean="0"/>
                  <a:t> experiments/individuals</a:t>
                </a:r>
              </a:p>
              <a:p>
                <a:endParaRPr lang="en-US" dirty="0" smtClean="0"/>
              </a:p>
              <a:p>
                <a:r>
                  <a:rPr lang="en-US" sz="2600" dirty="0" smtClean="0">
                    <a:solidFill>
                      <a:srgbClr val="0000D0"/>
                    </a:solidFill>
                  </a:rPr>
                  <a:t>Supervised learning</a:t>
                </a:r>
                <a:r>
                  <a:rPr lang="en-US" sz="2600" dirty="0" smtClean="0">
                    <a:solidFill>
                      <a:srgbClr val="0000FF"/>
                    </a:solidFill>
                  </a:rPr>
                  <a:t>:</a:t>
                </a:r>
              </a:p>
              <a:p>
                <a:pPr lvl="1"/>
                <a:r>
                  <a:rPr lang="en-US" sz="2200" dirty="0" smtClean="0">
                    <a:solidFill>
                      <a:srgbClr val="700038"/>
                    </a:solidFill>
                  </a:rPr>
                  <a:t>Training/Learning</a:t>
                </a:r>
                <a:r>
                  <a:rPr lang="en-US" sz="1900" dirty="0" smtClean="0"/>
                  <a:t>: </a:t>
                </a:r>
                <a:r>
                  <a:rPr lang="en-US" sz="2200" dirty="0" smtClean="0"/>
                  <a:t>learn connections between features and labels</a:t>
                </a:r>
              </a:p>
              <a:p>
                <a:pPr lvl="1"/>
                <a:r>
                  <a:rPr lang="en-US" sz="2200" dirty="0">
                    <a:solidFill>
                      <a:srgbClr val="700038"/>
                    </a:solidFill>
                  </a:rPr>
                  <a:t>Predict</a:t>
                </a:r>
                <a:r>
                  <a:rPr lang="en-US" sz="1900" dirty="0" smtClean="0"/>
                  <a:t> </a:t>
                </a:r>
                <a:r>
                  <a:rPr lang="en-US" sz="2200" dirty="0" smtClean="0"/>
                  <a:t>labels for new data points</a:t>
                </a:r>
              </a:p>
              <a:p>
                <a:pPr lvl="1"/>
                <a:endParaRPr lang="en-US" sz="2400" dirty="0" smtClean="0">
                  <a:solidFill>
                    <a:srgbClr val="700038"/>
                  </a:solidFill>
                </a:endParaRPr>
              </a:p>
              <a:p>
                <a:pPr lvl="1"/>
                <a:r>
                  <a:rPr lang="en-US" sz="2200" dirty="0" smtClean="0">
                    <a:solidFill>
                      <a:srgbClr val="700038"/>
                    </a:solidFill>
                  </a:rPr>
                  <a:t>Classification</a:t>
                </a:r>
                <a:r>
                  <a:rPr lang="en-US" sz="2200" dirty="0" smtClean="0"/>
                  <a:t>: predict a binary label (e.g., sick/healthy)</a:t>
                </a:r>
              </a:p>
              <a:p>
                <a:pPr lvl="1"/>
                <a:r>
                  <a:rPr lang="en-US" sz="2200" dirty="0" smtClean="0">
                    <a:solidFill>
                      <a:srgbClr val="700038"/>
                    </a:solidFill>
                  </a:rPr>
                  <a:t>Regression</a:t>
                </a:r>
                <a:r>
                  <a:rPr lang="en-US" sz="2200" dirty="0" smtClean="0"/>
                  <a:t>: predict a continuous label (e.g., severity of symptom)</a:t>
                </a:r>
              </a:p>
              <a:p>
                <a:pPr lvl="1"/>
                <a:endParaRPr lang="en-US" dirty="0"/>
              </a:p>
              <a:p>
                <a:r>
                  <a:rPr lang="en-US" sz="2600" dirty="0" smtClean="0">
                    <a:solidFill>
                      <a:srgbClr val="0000D0"/>
                    </a:solidFill>
                  </a:rPr>
                  <a:t>Unsupervised learning</a:t>
                </a:r>
                <a:r>
                  <a:rPr lang="en-US" sz="2600" dirty="0" smtClean="0"/>
                  <a:t>:</a:t>
                </a:r>
              </a:p>
              <a:p>
                <a:pPr lvl="1"/>
                <a:r>
                  <a:rPr lang="en-US" sz="2200" dirty="0" smtClean="0"/>
                  <a:t>Data points are available, but no labels</a:t>
                </a:r>
              </a:p>
              <a:p>
                <a:pPr lvl="1"/>
                <a:r>
                  <a:rPr lang="en-US" sz="2200" dirty="0" smtClean="0"/>
                  <a:t>Determine the relationship between data points, identify groups</a:t>
                </a:r>
              </a:p>
              <a:p>
                <a:pPr lvl="1"/>
                <a:endParaRPr lang="en-US" dirty="0"/>
              </a:p>
              <a:p>
                <a:r>
                  <a:rPr lang="en-US" sz="2600" dirty="0" smtClean="0"/>
                  <a:t>Identify </a:t>
                </a:r>
                <a:r>
                  <a:rPr lang="en-US" sz="2600" dirty="0">
                    <a:solidFill>
                      <a:srgbClr val="700038"/>
                    </a:solidFill>
                  </a:rPr>
                  <a:t>which features </a:t>
                </a:r>
                <a:r>
                  <a:rPr lang="en-US" sz="2600" dirty="0" smtClean="0">
                    <a:solidFill>
                      <a:srgbClr val="700038"/>
                    </a:solidFill>
                  </a:rPr>
                  <a:t>are important</a:t>
                </a:r>
                <a:r>
                  <a:rPr lang="en-US" sz="2600" dirty="0" smtClean="0">
                    <a:solidFill>
                      <a:schemeClr val="accent1">
                        <a:lumMod val="75000"/>
                      </a:schemeClr>
                    </a:solidFill>
                  </a:rPr>
                  <a:t> </a:t>
                </a:r>
                <a:r>
                  <a:rPr lang="en-US" sz="2600" dirty="0" smtClean="0"/>
                  <a:t>and </a:t>
                </a:r>
                <a:r>
                  <a:rPr lang="en-US" sz="2600" dirty="0" smtClean="0">
                    <a:solidFill>
                      <a:srgbClr val="700038"/>
                    </a:solidFill>
                  </a:rPr>
                  <a:t>in what ways</a:t>
                </a:r>
              </a:p>
              <a:p>
                <a:pPr lvl="1"/>
                <a:endParaRPr lang="en-US" dirty="0" smtClean="0"/>
              </a:p>
              <a:p>
                <a:pPr lvl="1"/>
                <a:endParaRPr lang="en-US" dirty="0" smtClean="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61860" y="1619186"/>
                <a:ext cx="10572952" cy="4728754"/>
              </a:xfrm>
              <a:blipFill>
                <a:blip r:embed="rId2"/>
                <a:stretch>
                  <a:fillRect l="-749" t="-3097"/>
                </a:stretch>
              </a:blipFill>
            </p:spPr>
            <p:txBody>
              <a:bodyPr/>
              <a:lstStyle/>
              <a:p>
                <a:r>
                  <a:rPr lang="en-US">
                    <a:noFill/>
                  </a:rPr>
                  <a:t> </a:t>
                </a:r>
              </a:p>
            </p:txBody>
          </p:sp>
        </mc:Fallback>
      </mc:AlternateContent>
    </p:spTree>
    <p:extLst>
      <p:ext uri="{BB962C8B-B14F-4D97-AF65-F5344CB8AC3E}">
        <p14:creationId xmlns:p14="http://schemas.microsoft.com/office/powerpoint/2010/main" val="157294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23502" y="1658657"/>
            <a:ext cx="5699728" cy="2569427"/>
          </a:xfrm>
          <a:prstGeom prst="rect">
            <a:avLst/>
          </a:prstGeom>
        </p:spPr>
      </p:pic>
      <p:sp>
        <p:nvSpPr>
          <p:cNvPr id="2" name="Title 1"/>
          <p:cNvSpPr>
            <a:spLocks noGrp="1"/>
          </p:cNvSpPr>
          <p:nvPr>
            <p:ph type="title"/>
          </p:nvPr>
        </p:nvSpPr>
        <p:spPr/>
        <p:txBody>
          <a:bodyPr/>
          <a:lstStyle/>
          <a:p>
            <a:r>
              <a:rPr lang="en-US" dirty="0" smtClean="0"/>
              <a:t>Supervised learning: Classification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709" y="2624707"/>
            <a:ext cx="4612399" cy="3714748"/>
          </a:xfrm>
          <a:prstGeom prst="rect">
            <a:avLst/>
          </a:prstGeom>
        </p:spPr>
      </p:pic>
      <p:sp>
        <p:nvSpPr>
          <p:cNvPr id="10" name="TextBox 9"/>
          <p:cNvSpPr txBox="1"/>
          <p:nvPr/>
        </p:nvSpPr>
        <p:spPr>
          <a:xfrm>
            <a:off x="8171107" y="6162846"/>
            <a:ext cx="1589281" cy="369332"/>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Blood pressure</a:t>
            </a:r>
            <a:endParaRPr lang="en-US" dirty="0">
              <a:latin typeface="Times New Roman" panose="02020603050405020304" pitchFamily="18" charset="0"/>
              <a:cs typeface="Times New Roman" panose="02020603050405020304" pitchFamily="18" charset="0"/>
            </a:endParaRPr>
          </a:p>
        </p:txBody>
      </p:sp>
      <p:sp>
        <p:nvSpPr>
          <p:cNvPr id="11" name="TextBox 10"/>
          <p:cNvSpPr txBox="1"/>
          <p:nvPr/>
        </p:nvSpPr>
        <p:spPr>
          <a:xfrm rot="16200000">
            <a:off x="5868793" y="4279997"/>
            <a:ext cx="1388585" cy="369332"/>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Temperature</a:t>
            </a:r>
            <a:endParaRPr lang="en-US" dirty="0">
              <a:latin typeface="Times New Roman" panose="02020603050405020304" pitchFamily="18" charset="0"/>
              <a:cs typeface="Times New Roman" panose="02020603050405020304" pitchFamily="18" charset="0"/>
            </a:endParaRPr>
          </a:p>
        </p:txBody>
      </p:sp>
      <p:sp>
        <p:nvSpPr>
          <p:cNvPr id="12" name="Oval 11"/>
          <p:cNvSpPr/>
          <p:nvPr/>
        </p:nvSpPr>
        <p:spPr>
          <a:xfrm>
            <a:off x="7397236" y="2933508"/>
            <a:ext cx="180000" cy="180000"/>
          </a:xfrm>
          <a:prstGeom prst="ellipse">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394928" y="3234554"/>
            <a:ext cx="180000" cy="180000"/>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567803" y="2826292"/>
            <a:ext cx="595035" cy="369332"/>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Sick</a:t>
            </a:r>
            <a:endParaRPr lang="en-US"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7575967" y="3148817"/>
            <a:ext cx="915635" cy="369332"/>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Healthy</a:t>
            </a:r>
            <a:endParaRPr lang="en-US"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2504444" y="2132943"/>
            <a:ext cx="1095172" cy="400110"/>
          </a:xfrm>
          <a:prstGeom prst="rect">
            <a:avLst/>
          </a:prstGeom>
          <a:noFill/>
        </p:spPr>
        <p:txBody>
          <a:bodyPr wrap="none" rtlCol="0">
            <a:spAutoFit/>
          </a:bodyPr>
          <a:lstStyle/>
          <a:p>
            <a:r>
              <a:rPr lang="en-US" sz="2000" b="1" dirty="0" smtClean="0">
                <a:solidFill>
                  <a:srgbClr val="00B050"/>
                </a:solidFill>
                <a:latin typeface="Times New Roman" panose="02020603050405020304" pitchFamily="18" charset="0"/>
                <a:cs typeface="Times New Roman" panose="02020603050405020304" pitchFamily="18" charset="0"/>
              </a:rPr>
              <a:t>learning</a:t>
            </a:r>
            <a:endParaRPr lang="en-US" sz="2000" b="1" dirty="0">
              <a:solidFill>
                <a:srgbClr val="00B05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27705" y="4637026"/>
            <a:ext cx="6329585"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A machine learning classifier divides the </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space into the different classes</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We can then assign </a:t>
            </a:r>
            <a:r>
              <a:rPr lang="en-US" sz="2400" dirty="0">
                <a:latin typeface="Times New Roman" panose="02020603050405020304" pitchFamily="18" charset="0"/>
                <a:cs typeface="Times New Roman" panose="02020603050405020304" pitchFamily="18" charset="0"/>
              </a:rPr>
              <a:t>a label to each </a:t>
            </a:r>
            <a:r>
              <a:rPr lang="en-US" sz="2400" dirty="0" smtClean="0">
                <a:latin typeface="Times New Roman" panose="02020603050405020304" pitchFamily="18" charset="0"/>
                <a:cs typeface="Times New Roman" panose="02020603050405020304" pitchFamily="18" charset="0"/>
              </a:rPr>
              <a:t>new point</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classifier we learned is called our “</a:t>
            </a:r>
            <a:r>
              <a:rPr lang="en-US" sz="2400" dirty="0" smtClean="0">
                <a:solidFill>
                  <a:srgbClr val="0000D0"/>
                </a:solidFill>
                <a:latin typeface="Times New Roman" panose="02020603050405020304" pitchFamily="18" charset="0"/>
                <a:cs typeface="Times New Roman" panose="02020603050405020304" pitchFamily="18" charset="0"/>
              </a:rPr>
              <a:t>model</a:t>
            </a:r>
            <a:r>
              <a:rPr lang="en-US" sz="2400" dirty="0" smtClean="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5" name="TextBox 4"/>
              <p:cNvSpPr txBox="1"/>
              <p:nvPr/>
            </p:nvSpPr>
            <p:spPr>
              <a:xfrm>
                <a:off x="6692199" y="1397765"/>
                <a:ext cx="4987391" cy="1015663"/>
              </a:xfrm>
              <a:prstGeom prst="rect">
                <a:avLst/>
              </a:prstGeom>
              <a:noFill/>
            </p:spPr>
            <p:txBody>
              <a:bodyPr wrap="none" rtlCol="0">
                <a:spAutoFit/>
              </a:bodyPr>
              <a:lstStyle/>
              <a:p>
                <a:r>
                  <a:rPr lang="en-US" sz="2000" b="1" dirty="0">
                    <a:solidFill>
                      <a:schemeClr val="accent2">
                        <a:lumMod val="50000"/>
                      </a:schemeClr>
                    </a:solidFill>
                    <a:latin typeface="Times New Roman" panose="02020603050405020304" pitchFamily="18" charset="0"/>
                    <a:cs typeface="Times New Roman" panose="02020603050405020304" pitchFamily="18" charset="0"/>
                  </a:rPr>
                  <a:t>Training data</a:t>
                </a:r>
                <a:r>
                  <a:rPr lang="en-US" sz="2000" dirty="0">
                    <a:latin typeface="Times New Roman" panose="02020603050405020304" pitchFamily="18" charset="0"/>
                    <a:cs typeface="Times New Roman" panose="02020603050405020304" pitchFamily="18" charset="0"/>
                  </a:rPr>
                  <a:t>: </a:t>
                </a:r>
                <a14:m>
                  <m:oMath xmlns:m="http://schemas.openxmlformats.org/officeDocument/2006/math">
                    <m:r>
                      <a:rPr lang="en-US" sz="2000" i="1" dirty="0" smtClean="0">
                        <a:latin typeface="Cambria Math" panose="02040503050406030204" pitchFamily="18" charset="0"/>
                        <a:cs typeface="Times New Roman" panose="02020603050405020304" pitchFamily="18" charset="0"/>
                      </a:rPr>
                      <m:t>𝑁</m:t>
                    </m:r>
                    <m:r>
                      <a:rPr lang="en-US" sz="2000" i="1" dirty="0" smtClean="0">
                        <a:latin typeface="Cambria Math" panose="02040503050406030204" pitchFamily="18" charset="0"/>
                        <a:cs typeface="Times New Roman" panose="02020603050405020304" pitchFamily="18" charset="0"/>
                      </a:rPr>
                      <m:t>=</m:t>
                    </m:r>
                    <m:r>
                      <a:rPr lang="en-US" sz="2000" i="1" dirty="0" smtClean="0">
                        <a:latin typeface="Cambria Math" panose="02040503050406030204" pitchFamily="18" charset="0"/>
                        <a:cs typeface="Times New Roman" panose="02020603050405020304" pitchFamily="18" charset="0"/>
                      </a:rPr>
                      <m:t>52</m:t>
                    </m:r>
                  </m:oMath>
                </a14:m>
                <a:endParaRPr lang="en-US" sz="2000" dirty="0">
                  <a:latin typeface="Times New Roman" panose="02020603050405020304" pitchFamily="18" charset="0"/>
                  <a:cs typeface="Times New Roman" panose="02020603050405020304" pitchFamily="18" charset="0"/>
                </a:endParaRPr>
              </a:p>
              <a:p>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Features</a:t>
                </a:r>
                <a:r>
                  <a:rPr lang="en-US" sz="2000" dirty="0" smtClean="0">
                    <a:latin typeface="Times New Roman" panose="02020603050405020304" pitchFamily="18" charset="0"/>
                    <a:cs typeface="Times New Roman" panose="02020603050405020304" pitchFamily="18" charset="0"/>
                  </a:rPr>
                  <a:t>: temperature, blood pressure (</a:t>
                </a:r>
                <a14:m>
                  <m:oMath xmlns:m="http://schemas.openxmlformats.org/officeDocument/2006/math">
                    <m:r>
                      <a:rPr lang="en-US" sz="2000" i="1" dirty="0" smtClean="0">
                        <a:latin typeface="Cambria Math" panose="02040503050406030204" pitchFamily="18" charset="0"/>
                        <a:cs typeface="Times New Roman" panose="02020603050405020304" pitchFamily="18" charset="0"/>
                      </a:rPr>
                      <m:t>𝑑</m:t>
                    </m:r>
                    <m:r>
                      <a:rPr lang="en-US" sz="2000" i="1" dirty="0" smtClean="0">
                        <a:latin typeface="Cambria Math" panose="02040503050406030204" pitchFamily="18" charset="0"/>
                        <a:cs typeface="Times New Roman" panose="02020603050405020304" pitchFamily="18" charset="0"/>
                      </a:rPr>
                      <m:t>=</m:t>
                    </m:r>
                    <m:r>
                      <a:rPr lang="en-US" sz="2000" i="1" dirty="0" smtClean="0">
                        <a:latin typeface="Cambria Math" panose="02040503050406030204" pitchFamily="18" charset="0"/>
                        <a:cs typeface="Times New Roman" panose="02020603050405020304" pitchFamily="18" charset="0"/>
                      </a:rPr>
                      <m:t>2</m:t>
                    </m:r>
                  </m:oMath>
                </a14:m>
                <a:r>
                  <a:rPr lang="en-US" sz="2000" dirty="0" smtClean="0">
                    <a:latin typeface="Times New Roman" panose="02020603050405020304" pitchFamily="18" charset="0"/>
                    <a:cs typeface="Times New Roman" panose="02020603050405020304" pitchFamily="18" charset="0"/>
                  </a:rPr>
                  <a:t>)</a:t>
                </a:r>
              </a:p>
              <a:p>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Label</a:t>
                </a:r>
                <a:r>
                  <a:rPr lang="en-US" sz="2000" dirty="0" smtClean="0">
                    <a:latin typeface="Times New Roman" panose="02020603050405020304" pitchFamily="18" charset="0"/>
                    <a:cs typeface="Times New Roman" panose="02020603050405020304" pitchFamily="18" charset="0"/>
                  </a:rPr>
                  <a:t>: sick/healthy</a:t>
                </a:r>
              </a:p>
            </p:txBody>
          </p:sp>
        </mc:Choice>
        <mc:Fallback xmlns="">
          <p:sp>
            <p:nvSpPr>
              <p:cNvPr id="5" name="TextBox 4"/>
              <p:cNvSpPr txBox="1">
                <a:spLocks noRot="1" noChangeAspect="1" noMove="1" noResize="1" noEditPoints="1" noAdjustHandles="1" noChangeArrowheads="1" noChangeShapeType="1" noTextEdit="1"/>
              </p:cNvSpPr>
              <p:nvPr/>
            </p:nvSpPr>
            <p:spPr>
              <a:xfrm>
                <a:off x="6692199" y="1397765"/>
                <a:ext cx="4987391" cy="1015663"/>
              </a:xfrm>
              <a:prstGeom prst="rect">
                <a:avLst/>
              </a:prstGeom>
              <a:blipFill>
                <a:blip r:embed="rId4"/>
                <a:stretch>
                  <a:fillRect l="-1345" t="-2994" r="-367" b="-9581"/>
                </a:stretch>
              </a:blipFill>
            </p:spPr>
            <p:txBody>
              <a:bodyPr/>
              <a:lstStyle/>
              <a:p>
                <a:r>
                  <a:rPr lang="en-US">
                    <a:noFill/>
                  </a:rPr>
                  <a:t> </a:t>
                </a:r>
              </a:p>
            </p:txBody>
          </p:sp>
        </mc:Fallback>
      </mc:AlternateContent>
      <p:sp>
        <p:nvSpPr>
          <p:cNvPr id="7" name="TextBox 6"/>
          <p:cNvSpPr txBox="1"/>
          <p:nvPr/>
        </p:nvSpPr>
        <p:spPr>
          <a:xfrm>
            <a:off x="8212182" y="3640181"/>
            <a:ext cx="338554" cy="461665"/>
          </a:xfrm>
          <a:prstGeom prst="rect">
            <a:avLst/>
          </a:prstGeom>
          <a:noFill/>
        </p:spPr>
        <p:txBody>
          <a:bodyPr wrap="none" rtlCol="0">
            <a:spAutoFit/>
          </a:bodyPr>
          <a:lstStyle/>
          <a:p>
            <a:r>
              <a:rPr lang="en-US" sz="2400" b="1" dirty="0" smtClean="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17" name="TextBox 16"/>
          <p:cNvSpPr txBox="1"/>
          <p:nvPr/>
        </p:nvSpPr>
        <p:spPr>
          <a:xfrm>
            <a:off x="8364582" y="5151120"/>
            <a:ext cx="338554" cy="461665"/>
          </a:xfrm>
          <a:prstGeom prst="rect">
            <a:avLst/>
          </a:prstGeom>
          <a:noFill/>
        </p:spPr>
        <p:txBody>
          <a:bodyPr wrap="none" rtlCol="0">
            <a:spAutoFit/>
          </a:bodyPr>
          <a:lstStyle/>
          <a:p>
            <a:r>
              <a:rPr lang="en-US" sz="2400" b="1" dirty="0" smtClean="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19" name="TextBox 18"/>
          <p:cNvSpPr txBox="1"/>
          <p:nvPr/>
        </p:nvSpPr>
        <p:spPr>
          <a:xfrm>
            <a:off x="10223865" y="5303520"/>
            <a:ext cx="338554" cy="461665"/>
          </a:xfrm>
          <a:prstGeom prst="rect">
            <a:avLst/>
          </a:prstGeom>
          <a:noFill/>
        </p:spPr>
        <p:txBody>
          <a:bodyPr wrap="none" rtlCol="0">
            <a:spAutoFit/>
          </a:bodyPr>
          <a:lstStyle/>
          <a:p>
            <a:r>
              <a:rPr lang="en-US" sz="2400" b="1" dirty="0" smtClean="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20" name="TextBox 19"/>
          <p:cNvSpPr txBox="1"/>
          <p:nvPr/>
        </p:nvSpPr>
        <p:spPr>
          <a:xfrm>
            <a:off x="9348652" y="3217812"/>
            <a:ext cx="338554" cy="461665"/>
          </a:xfrm>
          <a:prstGeom prst="rect">
            <a:avLst/>
          </a:prstGeom>
          <a:noFill/>
        </p:spPr>
        <p:txBody>
          <a:bodyPr wrap="none" rtlCol="0">
            <a:spAutoFit/>
          </a:bodyPr>
          <a:lstStyle/>
          <a:p>
            <a:r>
              <a:rPr lang="en-US" sz="2400" b="1" dirty="0" smtClean="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21" name="TextBox 20"/>
          <p:cNvSpPr txBox="1"/>
          <p:nvPr/>
        </p:nvSpPr>
        <p:spPr>
          <a:xfrm>
            <a:off x="10380619" y="2856405"/>
            <a:ext cx="338554" cy="461665"/>
          </a:xfrm>
          <a:prstGeom prst="rect">
            <a:avLst/>
          </a:prstGeom>
          <a:noFill/>
        </p:spPr>
        <p:txBody>
          <a:bodyPr wrap="none" rtlCol="0">
            <a:spAutoFit/>
          </a:bodyPr>
          <a:lstStyle/>
          <a:p>
            <a:r>
              <a:rPr lang="en-US" sz="2400" b="1" dirty="0" smtClean="0">
                <a:solidFill>
                  <a:schemeClr val="accent2">
                    <a:lumMod val="50000"/>
                  </a:schemeClr>
                </a:solidFill>
                <a:latin typeface="Times New Roman" panose="02020603050405020304" pitchFamily="18" charset="0"/>
                <a:cs typeface="Times New Roman" panose="02020603050405020304" pitchFamily="18" charset="0"/>
              </a:rPr>
              <a:t>?</a:t>
            </a:r>
          </a:p>
        </p:txBody>
      </p:sp>
      <p:cxnSp>
        <p:nvCxnSpPr>
          <p:cNvPr id="13" name="Straight Arrow Connector 12"/>
          <p:cNvCxnSpPr/>
          <p:nvPr/>
        </p:nvCxnSpPr>
        <p:spPr>
          <a:xfrm flipV="1">
            <a:off x="7394928" y="3892731"/>
            <a:ext cx="212437" cy="125838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124138" y="5152424"/>
            <a:ext cx="1294296" cy="830997"/>
          </a:xfrm>
          <a:prstGeom prst="rect">
            <a:avLst/>
          </a:prstGeom>
          <a:noFill/>
        </p:spPr>
        <p:txBody>
          <a:bodyPr wrap="square" rtlCol="0">
            <a:spAutoFit/>
          </a:bodyPr>
          <a:lstStyle/>
          <a:p>
            <a:r>
              <a:rPr lang="en-US" sz="1600" dirty="0" smtClean="0">
                <a:solidFill>
                  <a:schemeClr val="accent2">
                    <a:lumMod val="50000"/>
                  </a:schemeClr>
                </a:solidFill>
                <a:latin typeface="Times New Roman" panose="02020603050405020304" pitchFamily="18" charset="0"/>
                <a:cs typeface="Times New Roman" panose="02020603050405020304" pitchFamily="18" charset="0"/>
              </a:rPr>
              <a:t>Class separation line</a:t>
            </a:r>
          </a:p>
        </p:txBody>
      </p:sp>
      <p:cxnSp>
        <p:nvCxnSpPr>
          <p:cNvPr id="9" name="Straight Connector 8"/>
          <p:cNvCxnSpPr/>
          <p:nvPr/>
        </p:nvCxnSpPr>
        <p:spPr>
          <a:xfrm>
            <a:off x="7062107" y="3601594"/>
            <a:ext cx="4041322" cy="153319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79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4" grpId="0" animBg="1"/>
      <p:bldP spid="15" grpId="0"/>
      <p:bldP spid="16" grpId="0"/>
      <p:bldP spid="3" grpId="0" uiExpand="1" build="p"/>
      <p:bldP spid="5" grpId="0"/>
      <p:bldP spid="7" grpId="0"/>
      <p:bldP spid="17" grpId="0"/>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examples</a:t>
            </a:r>
            <a:endParaRPr lang="en-US" dirty="0"/>
          </a:p>
        </p:txBody>
      </p:sp>
      <p:sp>
        <p:nvSpPr>
          <p:cNvPr id="4" name="Content Placeholder 2"/>
          <p:cNvSpPr txBox="1">
            <a:spLocks/>
          </p:cNvSpPr>
          <p:nvPr/>
        </p:nvSpPr>
        <p:spPr>
          <a:xfrm>
            <a:off x="757646" y="1773371"/>
            <a:ext cx="10596154" cy="456646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SzPct val="70000"/>
              <a:buFont typeface="Courier New" panose="02070309020205020404" pitchFamily="49" charset="0"/>
              <a:buChar char="o"/>
              <a:defRPr sz="2400" kern="1200" baseline="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SzPct val="70000"/>
              <a:buFont typeface="Wingdings" panose="05000000000000000000" pitchFamily="2" charset="2"/>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David" panose="020E0502060401010101" pitchFamily="34" charset="-79"/>
                <a:ea typeface="+mn-ea"/>
                <a:cs typeface="David" panose="020E0502060401010101"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Data points:</a:t>
            </a:r>
          </a:p>
          <a:p>
            <a:pPr lvl="1"/>
            <a:r>
              <a:rPr lang="en-US" dirty="0" smtClean="0">
                <a:solidFill>
                  <a:srgbClr val="993366"/>
                </a:solidFill>
              </a:rPr>
              <a:t>Blood counts</a:t>
            </a:r>
          </a:p>
          <a:p>
            <a:pPr lvl="1"/>
            <a:r>
              <a:rPr lang="en-US" dirty="0" smtClean="0">
                <a:solidFill>
                  <a:srgbClr val="993366"/>
                </a:solidFill>
              </a:rPr>
              <a:t>Genome sequence</a:t>
            </a:r>
          </a:p>
          <a:p>
            <a:pPr lvl="1"/>
            <a:r>
              <a:rPr lang="en-US" dirty="0" smtClean="0">
                <a:solidFill>
                  <a:srgbClr val="993366"/>
                </a:solidFill>
              </a:rPr>
              <a:t>Monitor recordings</a:t>
            </a:r>
          </a:p>
          <a:p>
            <a:pPr lvl="1"/>
            <a:r>
              <a:rPr lang="en-US" dirty="0" smtClean="0">
                <a:solidFill>
                  <a:srgbClr val="993366"/>
                </a:solidFill>
              </a:rPr>
              <a:t>MRI photos</a:t>
            </a:r>
          </a:p>
          <a:p>
            <a:pPr lvl="1"/>
            <a:r>
              <a:rPr lang="en-US" dirty="0" smtClean="0">
                <a:solidFill>
                  <a:srgbClr val="993366"/>
                </a:solidFill>
              </a:rPr>
              <a:t>Heart rate and blood pressure recordings</a:t>
            </a:r>
          </a:p>
          <a:p>
            <a:pPr lvl="1"/>
            <a:r>
              <a:rPr lang="en-US" dirty="0" smtClean="0">
                <a:solidFill>
                  <a:srgbClr val="993366"/>
                </a:solidFill>
              </a:rPr>
              <a:t>Electronic medical records, lifestyle or demographic parameters</a:t>
            </a:r>
          </a:p>
          <a:p>
            <a:r>
              <a:rPr lang="en-US" dirty="0" smtClean="0"/>
              <a:t>Labels:</a:t>
            </a:r>
          </a:p>
          <a:p>
            <a:pPr lvl="1"/>
            <a:r>
              <a:rPr lang="en-US" dirty="0" smtClean="0">
                <a:solidFill>
                  <a:schemeClr val="accent5">
                    <a:lumMod val="75000"/>
                  </a:schemeClr>
                </a:solidFill>
              </a:rPr>
              <a:t>Typically, risk to develop a disease over a given period (“clinical outcome”)</a:t>
            </a:r>
          </a:p>
          <a:p>
            <a:pPr lvl="1"/>
            <a:r>
              <a:rPr lang="en-US" dirty="0" smtClean="0">
                <a:solidFill>
                  <a:schemeClr val="accent5">
                    <a:lumMod val="75000"/>
                  </a:schemeClr>
                </a:solidFill>
              </a:rPr>
              <a:t>Precise (=expert) diagnosis (e.g., radiologists, pathologists)</a:t>
            </a:r>
          </a:p>
          <a:p>
            <a:pPr lvl="1"/>
            <a:r>
              <a:rPr lang="en-US" dirty="0" smtClean="0">
                <a:solidFill>
                  <a:schemeClr val="accent5">
                    <a:lumMod val="75000"/>
                  </a:schemeClr>
                </a:solidFill>
              </a:rPr>
              <a:t>Success of treatment/complications</a:t>
            </a:r>
          </a:p>
          <a:p>
            <a:pPr lvl="1"/>
            <a:r>
              <a:rPr lang="en-US" dirty="0" smtClean="0">
                <a:solidFill>
                  <a:schemeClr val="accent5">
                    <a:lumMod val="75000"/>
                  </a:schemeClr>
                </a:solidFill>
              </a:rPr>
              <a:t>Side effects of drugs or procedures</a:t>
            </a:r>
          </a:p>
          <a:p>
            <a:pPr lvl="1"/>
            <a:r>
              <a:rPr lang="en-US" dirty="0" smtClean="0">
                <a:solidFill>
                  <a:schemeClr val="accent5">
                    <a:lumMod val="75000"/>
                  </a:schemeClr>
                </a:solidFill>
              </a:rPr>
              <a:t>Health-related behavior</a:t>
            </a:r>
            <a:endParaRPr lang="en-US" dirty="0">
              <a:solidFill>
                <a:schemeClr val="accent5">
                  <a:lumMod val="75000"/>
                </a:schemeClr>
              </a:solidFill>
            </a:endParaRPr>
          </a:p>
        </p:txBody>
      </p:sp>
      <p:sp>
        <p:nvSpPr>
          <p:cNvPr id="5" name="TextBox 4"/>
          <p:cNvSpPr txBox="1"/>
          <p:nvPr/>
        </p:nvSpPr>
        <p:spPr>
          <a:xfrm>
            <a:off x="5435188" y="1725246"/>
            <a:ext cx="6024748"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What are the </a:t>
            </a:r>
            <a:r>
              <a:rPr lang="en-US" sz="2400" dirty="0" smtClean="0">
                <a:latin typeface="Times New Roman" panose="02020603050405020304" pitchFamily="18" charset="0"/>
                <a:cs typeface="Times New Roman" panose="02020603050405020304" pitchFamily="18" charset="0"/>
              </a:rPr>
              <a:t>features of each data point?</a:t>
            </a:r>
            <a:endParaRPr lang="en-US"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What is the dimension?</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What is the typical sample size?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48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models</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876"/>
          <a:stretch/>
        </p:blipFill>
        <p:spPr>
          <a:xfrm>
            <a:off x="6407836" y="2511682"/>
            <a:ext cx="4987784" cy="3521031"/>
          </a:xfrm>
          <a:prstGeom prst="rect">
            <a:avLst/>
          </a:prstGeom>
        </p:spPr>
      </p:pic>
      <p:pic>
        <p:nvPicPr>
          <p:cNvPr id="19" name="Content Placeholder 3"/>
          <p:cNvPicPr>
            <a:picLocks noChangeAspect="1"/>
          </p:cNvPicPr>
          <p:nvPr/>
        </p:nvPicPr>
        <p:blipFill>
          <a:blip r:embed="rId3"/>
          <a:stretch>
            <a:fillRect/>
          </a:stretch>
        </p:blipFill>
        <p:spPr>
          <a:xfrm>
            <a:off x="478993" y="1437515"/>
            <a:ext cx="5699728" cy="2569427"/>
          </a:xfrm>
          <a:prstGeom prst="rect">
            <a:avLst/>
          </a:prstGeom>
        </p:spPr>
      </p:pic>
      <p:sp>
        <p:nvSpPr>
          <p:cNvPr id="20" name="TextBox 19"/>
          <p:cNvSpPr txBox="1"/>
          <p:nvPr/>
        </p:nvSpPr>
        <p:spPr>
          <a:xfrm>
            <a:off x="2559935" y="1911801"/>
            <a:ext cx="1095172" cy="400110"/>
          </a:xfrm>
          <a:prstGeom prst="rect">
            <a:avLst/>
          </a:prstGeom>
          <a:noFill/>
        </p:spPr>
        <p:txBody>
          <a:bodyPr wrap="none" rtlCol="0">
            <a:spAutoFit/>
          </a:bodyPr>
          <a:lstStyle/>
          <a:p>
            <a:r>
              <a:rPr lang="en-US" sz="2000" b="1" dirty="0" smtClean="0">
                <a:solidFill>
                  <a:srgbClr val="00B050"/>
                </a:solidFill>
                <a:latin typeface="Times New Roman" panose="02020603050405020304" pitchFamily="18" charset="0"/>
                <a:cs typeface="Times New Roman" panose="02020603050405020304" pitchFamily="18" charset="0"/>
              </a:rPr>
              <a:t>learning</a:t>
            </a:r>
            <a:endParaRPr lang="en-US" sz="2000" b="1" dirty="0">
              <a:solidFill>
                <a:srgbClr val="00B05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78993" y="4183707"/>
            <a:ext cx="6165647"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More “</a:t>
            </a:r>
            <a:r>
              <a:rPr lang="en-US" sz="2000" dirty="0" smtClean="0">
                <a:solidFill>
                  <a:srgbClr val="0000D0"/>
                </a:solidFill>
                <a:latin typeface="Times New Roman" panose="02020603050405020304" pitchFamily="18" charset="0"/>
                <a:cs typeface="Times New Roman" panose="02020603050405020304" pitchFamily="18" charset="0"/>
              </a:rPr>
              <a:t>complex</a:t>
            </a:r>
            <a:r>
              <a:rPr lang="en-US" sz="2000" dirty="0" smtClean="0">
                <a:latin typeface="Times New Roman" panose="02020603050405020304" pitchFamily="18" charset="0"/>
                <a:cs typeface="Times New Roman" panose="02020603050405020304" pitchFamily="18" charset="0"/>
              </a:rPr>
              <a:t>” (“</a:t>
            </a:r>
            <a:r>
              <a:rPr lang="en-US" sz="2000" dirty="0" smtClean="0">
                <a:solidFill>
                  <a:srgbClr val="0000D0"/>
                </a:solidFill>
                <a:latin typeface="Times New Roman" panose="02020603050405020304" pitchFamily="18" charset="0"/>
                <a:cs typeface="Times New Roman" panose="02020603050405020304" pitchFamily="18" charset="0"/>
              </a:rPr>
              <a:t>flexible</a:t>
            </a:r>
            <a:r>
              <a:rPr lang="en-US" sz="2000" dirty="0" smtClean="0">
                <a:latin typeface="Times New Roman" panose="02020603050405020304" pitchFamily="18" charset="0"/>
                <a:cs typeface="Times New Roman" panose="02020603050405020304" pitchFamily="18" charset="0"/>
              </a:rPr>
              <a:t>”) models than a straight line are often needed</a:t>
            </a:r>
          </a:p>
          <a:p>
            <a:pPr marL="342900" indent="-34290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Complex models can improve accuracy, but …</a:t>
            </a:r>
          </a:p>
          <a:p>
            <a:pPr marL="800100" lvl="1" indent="-342900">
              <a:buSzPct val="70000"/>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Are more difficult to </a:t>
            </a:r>
            <a:r>
              <a:rPr lang="en-US" sz="2000" dirty="0" smtClean="0">
                <a:solidFill>
                  <a:srgbClr val="0000D0"/>
                </a:solidFill>
                <a:latin typeface="Times New Roman" panose="02020603050405020304" pitchFamily="18" charset="0"/>
                <a:cs typeface="Times New Roman" panose="02020603050405020304" pitchFamily="18" charset="0"/>
              </a:rPr>
              <a:t>interpret</a:t>
            </a:r>
          </a:p>
          <a:p>
            <a:pPr marL="800100" lvl="1" indent="-342900">
              <a:buSzPct val="70000"/>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M</a:t>
            </a:r>
            <a:r>
              <a:rPr lang="en-US" sz="2000" dirty="0" smtClean="0">
                <a:latin typeface="Times New Roman" panose="02020603050405020304" pitchFamily="18" charset="0"/>
                <a:cs typeface="Times New Roman" panose="02020603050405020304" pitchFamily="18" charset="0"/>
              </a:rPr>
              <a:t>ay end up leading to </a:t>
            </a:r>
            <a:r>
              <a:rPr lang="en-US" sz="2000" dirty="0" smtClean="0">
                <a:solidFill>
                  <a:srgbClr val="0000D0"/>
                </a:solidFill>
                <a:latin typeface="Times New Roman" panose="02020603050405020304" pitchFamily="18" charset="0"/>
                <a:cs typeface="Times New Roman" panose="02020603050405020304" pitchFamily="18" charset="0"/>
              </a:rPr>
              <a:t>lower</a:t>
            </a:r>
            <a:r>
              <a:rPr lang="en-US" sz="2000" dirty="0" smtClean="0">
                <a:latin typeface="Times New Roman" panose="02020603050405020304" pitchFamily="18" charset="0"/>
                <a:cs typeface="Times New Roman" panose="02020603050405020304" pitchFamily="18" charset="0"/>
              </a:rPr>
              <a:t> accuracy</a:t>
            </a:r>
          </a:p>
        </p:txBody>
      </p:sp>
    </p:spTree>
    <p:extLst>
      <p:ext uri="{BB962C8B-B14F-4D97-AF65-F5344CB8AC3E}">
        <p14:creationId xmlns:p14="http://schemas.microsoft.com/office/powerpoint/2010/main" val="226207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 classifier</a:t>
            </a:r>
            <a:endParaRPr lang="en-US" dirty="0"/>
          </a:p>
        </p:txBody>
      </p:sp>
      <p:pic>
        <p:nvPicPr>
          <p:cNvPr id="19" name="Content Placeholder 3"/>
          <p:cNvPicPr>
            <a:picLocks noChangeAspect="1"/>
          </p:cNvPicPr>
          <p:nvPr/>
        </p:nvPicPr>
        <p:blipFill>
          <a:blip r:embed="rId2"/>
          <a:stretch>
            <a:fillRect/>
          </a:stretch>
        </p:blipFill>
        <p:spPr>
          <a:xfrm>
            <a:off x="918481" y="1485838"/>
            <a:ext cx="5842470" cy="2633775"/>
          </a:xfrm>
          <a:prstGeom prst="rect">
            <a:avLst/>
          </a:prstGeom>
        </p:spPr>
      </p:pic>
      <p:sp>
        <p:nvSpPr>
          <p:cNvPr id="20" name="TextBox 19"/>
          <p:cNvSpPr txBox="1"/>
          <p:nvPr/>
        </p:nvSpPr>
        <p:spPr>
          <a:xfrm>
            <a:off x="2799125" y="1960124"/>
            <a:ext cx="1062581" cy="369332"/>
          </a:xfrm>
          <a:prstGeom prst="rect">
            <a:avLst/>
          </a:prstGeom>
          <a:noFill/>
        </p:spPr>
        <p:txBody>
          <a:bodyPr wrap="square" rtlCol="0">
            <a:spAutoFit/>
          </a:bodyPr>
          <a:lstStyle/>
          <a:p>
            <a:r>
              <a:rPr lang="en-US" b="1" dirty="0" smtClean="0">
                <a:solidFill>
                  <a:srgbClr val="00B050"/>
                </a:solidFill>
                <a:latin typeface="Times New Roman" panose="02020603050405020304" pitchFamily="18" charset="0"/>
                <a:cs typeface="Times New Roman" panose="02020603050405020304" pitchFamily="18" charset="0"/>
              </a:rPr>
              <a:t>learning</a:t>
            </a:r>
            <a:endParaRPr lang="en-US" b="1" dirty="0">
              <a:solidFill>
                <a:srgbClr val="00B05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41619" y="4272197"/>
            <a:ext cx="11240781" cy="2000548"/>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What does </a:t>
            </a:r>
            <a:r>
              <a:rPr lang="en-US" sz="2400" dirty="0" smtClean="0">
                <a:solidFill>
                  <a:srgbClr val="0000D0"/>
                </a:solidFill>
                <a:latin typeface="Times New Roman" panose="02020603050405020304" pitchFamily="18" charset="0"/>
                <a:cs typeface="Times New Roman" panose="02020603050405020304" pitchFamily="18" charset="0"/>
              </a:rPr>
              <a:t>learning</a:t>
            </a:r>
            <a:r>
              <a:rPr lang="en-US" sz="2400" dirty="0" smtClean="0">
                <a:latin typeface="Times New Roman" panose="02020603050405020304" pitchFamily="18" charset="0"/>
                <a:cs typeface="Times New Roman" panose="02020603050405020304" pitchFamily="18" charset="0"/>
              </a:rPr>
              <a:t> mean?</a:t>
            </a:r>
          </a:p>
          <a:p>
            <a:pPr marL="342900" indent="-34290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800100" lvl="1" indent="-342900">
              <a:buSzPct val="70000"/>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We select the </a:t>
            </a:r>
            <a:r>
              <a:rPr lang="en-US" sz="2000" dirty="0" smtClean="0">
                <a:solidFill>
                  <a:srgbClr val="0000D0"/>
                </a:solidFill>
                <a:latin typeface="Times New Roman" panose="02020603050405020304" pitchFamily="18" charset="0"/>
                <a:cs typeface="Times New Roman" panose="02020603050405020304" pitchFamily="18" charset="0"/>
              </a:rPr>
              <a:t>method</a:t>
            </a:r>
            <a:r>
              <a:rPr lang="en-US" sz="2000" dirty="0" smtClean="0">
                <a:latin typeface="Times New Roman" panose="02020603050405020304" pitchFamily="18" charset="0"/>
                <a:cs typeface="Times New Roman" panose="02020603050405020304" pitchFamily="18" charset="0"/>
              </a:rPr>
              <a:t> (or algorithm, or type) of classifier (e.g., divide the space using a straight line)</a:t>
            </a:r>
          </a:p>
          <a:p>
            <a:pPr marL="800100" lvl="1" indent="-342900">
              <a:buSzPct val="70000"/>
              <a:buFont typeface="Courier New" panose="02070309020205020404" pitchFamily="49" charset="0"/>
              <a:buChar char="o"/>
            </a:pPr>
            <a:endParaRPr lang="en-US" sz="2000" dirty="0" smtClean="0">
              <a:latin typeface="Times New Roman" panose="02020603050405020304" pitchFamily="18" charset="0"/>
              <a:cs typeface="Times New Roman" panose="02020603050405020304" pitchFamily="18" charset="0"/>
            </a:endParaRPr>
          </a:p>
          <a:p>
            <a:pPr marL="800100" lvl="1" indent="-342900">
              <a:buSzPct val="70000"/>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Find the </a:t>
            </a:r>
            <a:r>
              <a:rPr lang="en-US" sz="2000" dirty="0" smtClean="0">
                <a:solidFill>
                  <a:srgbClr val="0000D0"/>
                </a:solidFill>
                <a:latin typeface="Times New Roman" panose="02020603050405020304" pitchFamily="18" charset="0"/>
                <a:cs typeface="Times New Roman" panose="02020603050405020304" pitchFamily="18" charset="0"/>
              </a:rPr>
              <a:t>parameters</a:t>
            </a:r>
            <a:r>
              <a:rPr lang="en-US" sz="2000" dirty="0" smtClean="0">
                <a:latin typeface="Times New Roman" panose="02020603050405020304" pitchFamily="18" charset="0"/>
                <a:cs typeface="Times New Roman" panose="02020603050405020304" pitchFamily="18" charset="0"/>
              </a:rPr>
              <a:t> of the classifier (e.g., slope and intercept for a line) that classify the training set with the highest accuracy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4759" y="1485838"/>
            <a:ext cx="3459668" cy="2786359"/>
          </a:xfrm>
          <a:prstGeom prst="rect">
            <a:avLst/>
          </a:prstGeom>
        </p:spPr>
      </p:pic>
    </p:spTree>
    <p:extLst>
      <p:ext uri="{BB962C8B-B14F-4D97-AF65-F5344CB8AC3E}">
        <p14:creationId xmlns:p14="http://schemas.microsoft.com/office/powerpoint/2010/main" val="398414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determine whether a mutation is pathogenic?</a:t>
            </a:r>
            <a:endParaRPr lang="en-US" dirty="0"/>
          </a:p>
        </p:txBody>
      </p:sp>
      <p:sp>
        <p:nvSpPr>
          <p:cNvPr id="3" name="Content Placeholder 2"/>
          <p:cNvSpPr>
            <a:spLocks noGrp="1"/>
          </p:cNvSpPr>
          <p:nvPr>
            <p:ph idx="1"/>
          </p:nvPr>
        </p:nvSpPr>
        <p:spPr>
          <a:xfrm>
            <a:off x="665913" y="1315657"/>
            <a:ext cx="10515600" cy="3570561"/>
          </a:xfrm>
        </p:spPr>
        <p:txBody>
          <a:bodyPr>
            <a:normAutofit/>
          </a:bodyPr>
          <a:lstStyle/>
          <a:p>
            <a:r>
              <a:rPr lang="en-US" sz="2000" dirty="0" smtClean="0"/>
              <a:t>Many </a:t>
            </a:r>
            <a:r>
              <a:rPr lang="en-US" sz="2000" dirty="0" smtClean="0">
                <a:solidFill>
                  <a:srgbClr val="700038"/>
                </a:solidFill>
              </a:rPr>
              <a:t>mutations</a:t>
            </a:r>
            <a:r>
              <a:rPr lang="en-US" sz="2000" dirty="0" smtClean="0"/>
              <a:t> are discovered in the genomes of patients</a:t>
            </a:r>
          </a:p>
          <a:p>
            <a:r>
              <a:rPr lang="en-US" sz="2000" dirty="0" smtClean="0"/>
              <a:t>Which of them is </a:t>
            </a:r>
            <a:r>
              <a:rPr lang="en-US" sz="2000" dirty="0" smtClean="0">
                <a:solidFill>
                  <a:srgbClr val="700038"/>
                </a:solidFill>
              </a:rPr>
              <a:t>pathogenic</a:t>
            </a:r>
            <a:r>
              <a:rPr lang="en-US" sz="2000" dirty="0" smtClean="0"/>
              <a:t>? Which is </a:t>
            </a:r>
            <a:r>
              <a:rPr lang="en-US" sz="2000" dirty="0" smtClean="0">
                <a:solidFill>
                  <a:srgbClr val="700038"/>
                </a:solidFill>
              </a:rPr>
              <a:t>benign</a:t>
            </a:r>
            <a:r>
              <a:rPr lang="en-US" sz="2000" dirty="0" smtClean="0"/>
              <a:t>?</a:t>
            </a:r>
          </a:p>
          <a:p>
            <a:endParaRPr lang="en-US" sz="800" dirty="0" smtClean="0"/>
          </a:p>
          <a:p>
            <a:r>
              <a:rPr lang="en-US" sz="2000" dirty="0" smtClean="0"/>
              <a:t>Each mutation is characterized by many </a:t>
            </a:r>
            <a:r>
              <a:rPr lang="en-US" sz="2000" b="1" dirty="0" smtClean="0">
                <a:solidFill>
                  <a:srgbClr val="0070C0"/>
                </a:solidFill>
              </a:rPr>
              <a:t>features</a:t>
            </a:r>
            <a:r>
              <a:rPr lang="en-US" sz="2000" dirty="0" smtClean="0"/>
              <a:t>:</a:t>
            </a:r>
          </a:p>
          <a:p>
            <a:pPr lvl="1"/>
            <a:r>
              <a:rPr lang="en-US" sz="1600" dirty="0" smtClean="0"/>
              <a:t>Substitution or deletion, intergenic or genic, distance to coding sequence or splice site, impact on protein, gene expression in each tissue, epigenetics (methylation, chromatic modification, transcription factor binding, etc.), evolutionary conservation, polymorphism in the population</a:t>
            </a:r>
          </a:p>
          <a:p>
            <a:r>
              <a:rPr lang="en-US" sz="2000" dirty="0" smtClean="0"/>
              <a:t>For a small </a:t>
            </a:r>
            <a:r>
              <a:rPr lang="en-US" sz="2000" b="1" dirty="0" smtClean="0">
                <a:solidFill>
                  <a:srgbClr val="0070C0"/>
                </a:solidFill>
              </a:rPr>
              <a:t>training set</a:t>
            </a:r>
            <a:r>
              <a:rPr lang="en-US" sz="2000" dirty="0" smtClean="0"/>
              <a:t>, mutations were heavily investigated and </a:t>
            </a:r>
            <a:r>
              <a:rPr lang="en-US" sz="2000" b="1" dirty="0" smtClean="0">
                <a:solidFill>
                  <a:srgbClr val="0070C0"/>
                </a:solidFill>
              </a:rPr>
              <a:t>labeled</a:t>
            </a:r>
            <a:r>
              <a:rPr lang="en-US" sz="2000" dirty="0" smtClean="0"/>
              <a:t> as pathogenic/benign</a:t>
            </a:r>
          </a:p>
          <a:p>
            <a:r>
              <a:rPr lang="en-US" sz="2000" dirty="0" smtClean="0"/>
              <a:t>A </a:t>
            </a:r>
            <a:r>
              <a:rPr lang="en-US" sz="2000" dirty="0"/>
              <a:t>classification algorithm </a:t>
            </a:r>
            <a:r>
              <a:rPr lang="en-US" sz="2000" b="1" dirty="0" smtClean="0">
                <a:solidFill>
                  <a:srgbClr val="0070C0"/>
                </a:solidFill>
              </a:rPr>
              <a:t>learns</a:t>
            </a:r>
            <a:r>
              <a:rPr lang="en-US" sz="2000" dirty="0" smtClean="0"/>
              <a:t> </a:t>
            </a:r>
            <a:r>
              <a:rPr lang="en-US" sz="2000" dirty="0"/>
              <a:t>the connections between features and </a:t>
            </a:r>
            <a:r>
              <a:rPr lang="en-US" sz="2000" dirty="0" smtClean="0"/>
              <a:t>pathogenicity</a:t>
            </a:r>
          </a:p>
          <a:p>
            <a:r>
              <a:rPr lang="en-US" sz="2000" dirty="0" smtClean="0"/>
              <a:t>We can now </a:t>
            </a:r>
            <a:r>
              <a:rPr lang="en-US" sz="2000" b="1" dirty="0" smtClean="0">
                <a:solidFill>
                  <a:srgbClr val="0070C0"/>
                </a:solidFill>
              </a:rPr>
              <a:t>predict</a:t>
            </a:r>
            <a:r>
              <a:rPr lang="en-US" sz="2000" dirty="0" smtClean="0"/>
              <a:t> </a:t>
            </a:r>
            <a:r>
              <a:rPr lang="en-US" sz="2000" dirty="0"/>
              <a:t>which of the </a:t>
            </a:r>
            <a:r>
              <a:rPr lang="en-US" sz="2000" dirty="0" smtClean="0"/>
              <a:t>new mutations is pathogenic</a:t>
            </a:r>
            <a:endParaRPr lang="en-US" sz="2000" dirty="0"/>
          </a:p>
        </p:txBody>
      </p:sp>
      <p:grpSp>
        <p:nvGrpSpPr>
          <p:cNvPr id="19" name="Group 18"/>
          <p:cNvGrpSpPr/>
          <p:nvPr/>
        </p:nvGrpSpPr>
        <p:grpSpPr>
          <a:xfrm>
            <a:off x="7959955" y="4999103"/>
            <a:ext cx="3977579" cy="616568"/>
            <a:chOff x="6178194" y="6023294"/>
            <a:chExt cx="3977579" cy="616568"/>
          </a:xfrm>
        </p:grpSpPr>
        <p:pic>
          <p:nvPicPr>
            <p:cNvPr id="7" name="Picture 6"/>
            <p:cNvPicPr>
              <a:picLocks noChangeAspect="1"/>
            </p:cNvPicPr>
            <p:nvPr/>
          </p:nvPicPr>
          <p:blipFill rotWithShape="1">
            <a:blip r:embed="rId2"/>
            <a:srcRect t="37089" r="37748"/>
            <a:stretch/>
          </p:blipFill>
          <p:spPr>
            <a:xfrm>
              <a:off x="6178195" y="6023294"/>
              <a:ext cx="3527868" cy="430153"/>
            </a:xfrm>
            <a:prstGeom prst="rect">
              <a:avLst/>
            </a:prstGeom>
          </p:spPr>
        </p:pic>
        <p:pic>
          <p:nvPicPr>
            <p:cNvPr id="8" name="Picture 7"/>
            <p:cNvPicPr>
              <a:picLocks noChangeAspect="1"/>
            </p:cNvPicPr>
            <p:nvPr/>
          </p:nvPicPr>
          <p:blipFill>
            <a:blip r:embed="rId3"/>
            <a:stretch>
              <a:fillRect/>
            </a:stretch>
          </p:blipFill>
          <p:spPr>
            <a:xfrm>
              <a:off x="6178194" y="6444129"/>
              <a:ext cx="3977579" cy="195733"/>
            </a:xfrm>
            <a:prstGeom prst="rect">
              <a:avLst/>
            </a:prstGeom>
          </p:spPr>
        </p:pic>
      </p:grpSp>
      <p:grpSp>
        <p:nvGrpSpPr>
          <p:cNvPr id="18" name="Group 17"/>
          <p:cNvGrpSpPr/>
          <p:nvPr/>
        </p:nvGrpSpPr>
        <p:grpSpPr>
          <a:xfrm>
            <a:off x="7748433" y="5704028"/>
            <a:ext cx="4242780" cy="935619"/>
            <a:chOff x="5842034" y="3569250"/>
            <a:chExt cx="5206267" cy="1132676"/>
          </a:xfrm>
        </p:grpSpPr>
        <p:pic>
          <p:nvPicPr>
            <p:cNvPr id="4" name="Picture 3"/>
            <p:cNvPicPr>
              <a:picLocks noChangeAspect="1"/>
            </p:cNvPicPr>
            <p:nvPr/>
          </p:nvPicPr>
          <p:blipFill rotWithShape="1">
            <a:blip r:embed="rId4"/>
            <a:srcRect r="17874" b="26295"/>
            <a:stretch/>
          </p:blipFill>
          <p:spPr>
            <a:xfrm>
              <a:off x="5842034" y="3569250"/>
              <a:ext cx="5206267" cy="860137"/>
            </a:xfrm>
            <a:prstGeom prst="rect">
              <a:avLst/>
            </a:prstGeom>
          </p:spPr>
        </p:pic>
        <p:pic>
          <p:nvPicPr>
            <p:cNvPr id="10" name="Picture 9"/>
            <p:cNvPicPr>
              <a:picLocks noChangeAspect="1"/>
            </p:cNvPicPr>
            <p:nvPr/>
          </p:nvPicPr>
          <p:blipFill>
            <a:blip r:embed="rId5"/>
            <a:stretch>
              <a:fillRect/>
            </a:stretch>
          </p:blipFill>
          <p:spPr>
            <a:xfrm>
              <a:off x="5971045" y="4446335"/>
              <a:ext cx="3547131" cy="255591"/>
            </a:xfrm>
            <a:prstGeom prst="rect">
              <a:avLst/>
            </a:prstGeom>
          </p:spPr>
        </p:pic>
      </p:grpSp>
      <p:pic>
        <p:nvPicPr>
          <p:cNvPr id="16" name="Picture 15"/>
          <p:cNvPicPr>
            <a:picLocks noChangeAspect="1"/>
          </p:cNvPicPr>
          <p:nvPr/>
        </p:nvPicPr>
        <p:blipFill>
          <a:blip r:embed="rId6"/>
          <a:stretch>
            <a:fillRect/>
          </a:stretch>
        </p:blipFill>
        <p:spPr>
          <a:xfrm>
            <a:off x="1098958" y="6306849"/>
            <a:ext cx="6518246" cy="394964"/>
          </a:xfrm>
          <a:prstGeom prst="rect">
            <a:avLst/>
          </a:prstGeom>
        </p:spPr>
      </p:pic>
      <p:grpSp>
        <p:nvGrpSpPr>
          <p:cNvPr id="15" name="Group 14"/>
          <p:cNvGrpSpPr/>
          <p:nvPr/>
        </p:nvGrpSpPr>
        <p:grpSpPr>
          <a:xfrm>
            <a:off x="496516" y="5190183"/>
            <a:ext cx="5202342" cy="1116666"/>
            <a:chOff x="838200" y="4682083"/>
            <a:chExt cx="5202342" cy="1116666"/>
          </a:xfrm>
        </p:grpSpPr>
        <p:pic>
          <p:nvPicPr>
            <p:cNvPr id="12" name="Picture 11"/>
            <p:cNvPicPr>
              <a:picLocks noChangeAspect="1"/>
            </p:cNvPicPr>
            <p:nvPr/>
          </p:nvPicPr>
          <p:blipFill>
            <a:blip r:embed="rId7"/>
            <a:stretch>
              <a:fillRect/>
            </a:stretch>
          </p:blipFill>
          <p:spPr>
            <a:xfrm>
              <a:off x="838200" y="4682083"/>
              <a:ext cx="5202342" cy="827178"/>
            </a:xfrm>
            <a:prstGeom prst="rect">
              <a:avLst/>
            </a:prstGeom>
          </p:spPr>
        </p:pic>
        <p:pic>
          <p:nvPicPr>
            <p:cNvPr id="13" name="Picture 12"/>
            <p:cNvPicPr>
              <a:picLocks noChangeAspect="1"/>
            </p:cNvPicPr>
            <p:nvPr/>
          </p:nvPicPr>
          <p:blipFill>
            <a:blip r:embed="rId8"/>
            <a:stretch>
              <a:fillRect/>
            </a:stretch>
          </p:blipFill>
          <p:spPr>
            <a:xfrm>
              <a:off x="838200" y="5509261"/>
              <a:ext cx="2945235" cy="289488"/>
            </a:xfrm>
            <a:prstGeom prst="rect">
              <a:avLst/>
            </a:prstGeom>
          </p:spPr>
        </p:pic>
      </p:grpSp>
      <p:pic>
        <p:nvPicPr>
          <p:cNvPr id="17" name="Picture 16"/>
          <p:cNvPicPr>
            <a:picLocks noChangeAspect="1"/>
          </p:cNvPicPr>
          <p:nvPr/>
        </p:nvPicPr>
        <p:blipFill>
          <a:blip r:embed="rId9"/>
          <a:stretch>
            <a:fillRect/>
          </a:stretch>
        </p:blipFill>
        <p:spPr>
          <a:xfrm>
            <a:off x="3547397" y="5743998"/>
            <a:ext cx="4135421" cy="562851"/>
          </a:xfrm>
          <a:prstGeom prst="rect">
            <a:avLst/>
          </a:prstGeom>
        </p:spPr>
      </p:pic>
      <p:cxnSp>
        <p:nvCxnSpPr>
          <p:cNvPr id="6" name="Straight Connector 5"/>
          <p:cNvCxnSpPr/>
          <p:nvPr/>
        </p:nvCxnSpPr>
        <p:spPr>
          <a:xfrm>
            <a:off x="176981" y="4866968"/>
            <a:ext cx="11760553" cy="0"/>
          </a:xfrm>
          <a:prstGeom prst="line">
            <a:avLst/>
          </a:prstGeom>
          <a:ln w="12700">
            <a:solidFill>
              <a:srgbClr val="70003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8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 discovery</a:t>
            </a:r>
            <a:endParaRPr lang="en-US" dirty="0"/>
          </a:p>
        </p:txBody>
      </p:sp>
      <p:sp>
        <p:nvSpPr>
          <p:cNvPr id="3" name="Content Placeholder 2"/>
          <p:cNvSpPr>
            <a:spLocks noGrp="1"/>
          </p:cNvSpPr>
          <p:nvPr>
            <p:ph idx="1"/>
          </p:nvPr>
        </p:nvSpPr>
        <p:spPr>
          <a:xfrm>
            <a:off x="561773" y="1882470"/>
            <a:ext cx="10515600" cy="4351338"/>
          </a:xfrm>
        </p:spPr>
        <p:txBody>
          <a:bodyPr>
            <a:normAutofit/>
          </a:bodyPr>
          <a:lstStyle/>
          <a:p>
            <a:r>
              <a:rPr lang="en-US" sz="2400" dirty="0" smtClean="0"/>
              <a:t>Which one of millions of small molecules binds </a:t>
            </a:r>
            <a:br>
              <a:rPr lang="en-US" sz="2400" dirty="0" smtClean="0"/>
            </a:br>
            <a:r>
              <a:rPr lang="en-US" sz="2400" dirty="0" smtClean="0"/>
              <a:t>to a target (e.g., a protein)?</a:t>
            </a:r>
          </a:p>
          <a:p>
            <a:endParaRPr lang="en-US" sz="2400" dirty="0" smtClean="0"/>
          </a:p>
          <a:p>
            <a:r>
              <a:rPr lang="en-US" sz="2000" dirty="0" smtClean="0"/>
              <a:t>Each molecule in the database is encoded by a large</a:t>
            </a:r>
            <a:br>
              <a:rPr lang="en-US" sz="2000" dirty="0" smtClean="0"/>
            </a:br>
            <a:r>
              <a:rPr lang="en-US" sz="2000" dirty="0" smtClean="0"/>
              <a:t>number of chemical and physical properties (</a:t>
            </a:r>
            <a:r>
              <a:rPr lang="en-US" sz="2000" b="1" dirty="0" smtClean="0">
                <a:solidFill>
                  <a:srgbClr val="0070C0"/>
                </a:solidFill>
              </a:rPr>
              <a:t>features</a:t>
            </a:r>
            <a:r>
              <a:rPr lang="en-US" sz="2000" dirty="0" smtClean="0"/>
              <a:t>)</a:t>
            </a:r>
          </a:p>
          <a:p>
            <a:r>
              <a:rPr lang="en-US" sz="2000" dirty="0" smtClean="0"/>
              <a:t>For a small </a:t>
            </a:r>
            <a:r>
              <a:rPr lang="en-US" sz="2000" b="1" dirty="0" smtClean="0">
                <a:solidFill>
                  <a:srgbClr val="0070C0"/>
                </a:solidFill>
              </a:rPr>
              <a:t>training set</a:t>
            </a:r>
            <a:r>
              <a:rPr lang="en-US" sz="2000" dirty="0" smtClean="0"/>
              <a:t>, actual (expensive) experiments were performed to </a:t>
            </a:r>
            <a:r>
              <a:rPr lang="en-US" sz="2000" b="1" dirty="0" smtClean="0">
                <a:solidFill>
                  <a:srgbClr val="0070C0"/>
                </a:solidFill>
              </a:rPr>
              <a:t>label</a:t>
            </a:r>
            <a:r>
              <a:rPr lang="en-US" sz="2000" dirty="0" smtClean="0"/>
              <a:t> them as binders/non-binders</a:t>
            </a:r>
          </a:p>
          <a:p>
            <a:r>
              <a:rPr lang="en-US" sz="2000" dirty="0" smtClean="0"/>
              <a:t>A classification algorithm </a:t>
            </a:r>
            <a:r>
              <a:rPr lang="en-US" sz="2000" b="1" dirty="0" smtClean="0">
                <a:solidFill>
                  <a:srgbClr val="0070C0"/>
                </a:solidFill>
              </a:rPr>
              <a:t>learns</a:t>
            </a:r>
            <a:r>
              <a:rPr lang="en-US" sz="2000" dirty="0" smtClean="0"/>
              <a:t> the connections between features and binding ability</a:t>
            </a:r>
          </a:p>
          <a:p>
            <a:r>
              <a:rPr lang="en-US" sz="2000" dirty="0" smtClean="0"/>
              <a:t>We can now </a:t>
            </a:r>
            <a:r>
              <a:rPr lang="en-US" sz="2000" b="1" dirty="0" smtClean="0">
                <a:solidFill>
                  <a:srgbClr val="0070C0"/>
                </a:solidFill>
              </a:rPr>
              <a:t>predict</a:t>
            </a:r>
            <a:r>
              <a:rPr lang="en-US" sz="2000" dirty="0" smtClean="0"/>
              <a:t> which of the other molecules in the database can bind</a:t>
            </a:r>
          </a:p>
          <a:p>
            <a:endParaRPr lang="en-US" sz="2000" dirty="0" smtClean="0"/>
          </a:p>
          <a:p>
            <a:r>
              <a:rPr lang="en-US" sz="2000" dirty="0" smtClean="0"/>
              <a:t>Other papers have attempted to predict side effects, etc.</a:t>
            </a:r>
            <a:endParaRPr lang="en-US" sz="2400" dirty="0"/>
          </a:p>
        </p:txBody>
      </p:sp>
      <p:pic>
        <p:nvPicPr>
          <p:cNvPr id="4" name="Picture 3"/>
          <p:cNvPicPr>
            <a:picLocks noChangeAspect="1"/>
          </p:cNvPicPr>
          <p:nvPr/>
        </p:nvPicPr>
        <p:blipFill>
          <a:blip r:embed="rId2"/>
          <a:stretch>
            <a:fillRect/>
          </a:stretch>
        </p:blipFill>
        <p:spPr>
          <a:xfrm>
            <a:off x="7140414" y="1280031"/>
            <a:ext cx="4827619" cy="1345182"/>
          </a:xfrm>
          <a:prstGeom prst="rect">
            <a:avLst/>
          </a:prstGeom>
        </p:spPr>
      </p:pic>
      <p:pic>
        <p:nvPicPr>
          <p:cNvPr id="5" name="Picture 4"/>
          <p:cNvPicPr>
            <a:picLocks noChangeAspect="1"/>
          </p:cNvPicPr>
          <p:nvPr/>
        </p:nvPicPr>
        <p:blipFill rotWithShape="1">
          <a:blip r:embed="rId3"/>
          <a:srcRect b="29926"/>
          <a:stretch/>
        </p:blipFill>
        <p:spPr>
          <a:xfrm>
            <a:off x="7728242" y="2625213"/>
            <a:ext cx="4239791" cy="945586"/>
          </a:xfrm>
          <a:prstGeom prst="rect">
            <a:avLst/>
          </a:prstGeom>
        </p:spPr>
      </p:pic>
      <p:sp>
        <p:nvSpPr>
          <p:cNvPr id="6" name="TextBox 5"/>
          <p:cNvSpPr txBox="1"/>
          <p:nvPr/>
        </p:nvSpPr>
        <p:spPr>
          <a:xfrm>
            <a:off x="6919856" y="5587477"/>
            <a:ext cx="5048177" cy="646331"/>
          </a:xfrm>
          <a:prstGeom prst="rect">
            <a:avLst/>
          </a:prstGeom>
          <a:noFill/>
          <a:ln>
            <a:solidFill>
              <a:srgbClr val="7030A0"/>
            </a:solidFill>
          </a:ln>
        </p:spPr>
        <p:txBody>
          <a:bodyPr wrap="none" rtlCol="0">
            <a:spAutoFit/>
          </a:bodyPr>
          <a:lstStyle/>
          <a:p>
            <a:r>
              <a:rPr lang="en-US" sz="2000" dirty="0" smtClean="0">
                <a:latin typeface="Times New Roman" panose="02020603050405020304" pitchFamily="18" charset="0"/>
                <a:cs typeface="Times New Roman" panose="02020603050405020304" pitchFamily="18" charset="0"/>
              </a:rPr>
              <a:t>Can we distinguish sweet and bitter molecules?</a:t>
            </a:r>
          </a:p>
          <a:p>
            <a:r>
              <a:rPr lang="en-US" sz="1600" dirty="0" smtClean="0">
                <a:latin typeface="Times New Roman" panose="02020603050405020304" pitchFamily="18" charset="0"/>
                <a:cs typeface="Times New Roman" panose="02020603050405020304" pitchFamily="18" charset="0"/>
              </a:rPr>
              <a:t>https</a:t>
            </a:r>
            <a:r>
              <a:rPr lang="en-US" sz="1600" dirty="0">
                <a:latin typeface="Times New Roman" panose="02020603050405020304" pitchFamily="18" charset="0"/>
                <a:cs typeface="Times New Roman" panose="02020603050405020304" pitchFamily="18" charset="0"/>
              </a:rPr>
              <a:t>://www.biorxiv.org/content/early/2018/09/27/426692</a:t>
            </a:r>
            <a:endParaRPr lang="en-US"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853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Predicting the glycemic response</a:t>
            </a:r>
            <a:endParaRPr lang="en-US" dirty="0"/>
          </a:p>
        </p:txBody>
      </p:sp>
      <p:sp>
        <p:nvSpPr>
          <p:cNvPr id="3" name="Content Placeholder 2"/>
          <p:cNvSpPr>
            <a:spLocks noGrp="1"/>
          </p:cNvSpPr>
          <p:nvPr>
            <p:ph idx="1"/>
          </p:nvPr>
        </p:nvSpPr>
        <p:spPr>
          <a:xfrm>
            <a:off x="481264" y="1451363"/>
            <a:ext cx="6048207" cy="1542094"/>
          </a:xfrm>
        </p:spPr>
        <p:txBody>
          <a:bodyPr>
            <a:normAutofit/>
          </a:bodyPr>
          <a:lstStyle/>
          <a:p>
            <a:r>
              <a:rPr lang="en-US" dirty="0" smtClean="0"/>
              <a:t>The “damage” of a meal is approximated by the total rise in glucose levels</a:t>
            </a:r>
          </a:p>
          <a:p>
            <a:r>
              <a:rPr lang="en-US" dirty="0" smtClean="0"/>
              <a:t>How to personalize food recommendations that will minimize the glycemic response?</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5394" y="3601453"/>
            <a:ext cx="3004685" cy="3004685"/>
          </a:xfrm>
          <a:prstGeom prst="rect">
            <a:avLst/>
          </a:prstGeom>
        </p:spPr>
      </p:pic>
      <p:grpSp>
        <p:nvGrpSpPr>
          <p:cNvPr id="7" name="Group 6"/>
          <p:cNvGrpSpPr/>
          <p:nvPr/>
        </p:nvGrpSpPr>
        <p:grpSpPr>
          <a:xfrm>
            <a:off x="6802083" y="1277695"/>
            <a:ext cx="5164050" cy="1351841"/>
            <a:chOff x="6561451" y="1496678"/>
            <a:chExt cx="5164050" cy="1351841"/>
          </a:xfrm>
        </p:grpSpPr>
        <p:pic>
          <p:nvPicPr>
            <p:cNvPr id="5" name="Picture 4"/>
            <p:cNvPicPr>
              <a:picLocks noChangeAspect="1"/>
            </p:cNvPicPr>
            <p:nvPr/>
          </p:nvPicPr>
          <p:blipFill>
            <a:blip r:embed="rId3"/>
            <a:stretch>
              <a:fillRect/>
            </a:stretch>
          </p:blipFill>
          <p:spPr>
            <a:xfrm>
              <a:off x="6561451" y="1496678"/>
              <a:ext cx="5164050" cy="1054067"/>
            </a:xfrm>
            <a:prstGeom prst="rect">
              <a:avLst/>
            </a:prstGeom>
          </p:spPr>
        </p:pic>
        <p:pic>
          <p:nvPicPr>
            <p:cNvPr id="6" name="Picture 5"/>
            <p:cNvPicPr>
              <a:picLocks noChangeAspect="1"/>
            </p:cNvPicPr>
            <p:nvPr/>
          </p:nvPicPr>
          <p:blipFill>
            <a:blip r:embed="rId4"/>
            <a:stretch>
              <a:fillRect/>
            </a:stretch>
          </p:blipFill>
          <p:spPr>
            <a:xfrm>
              <a:off x="6561451" y="2567961"/>
              <a:ext cx="4458347" cy="280558"/>
            </a:xfrm>
            <a:prstGeom prst="rect">
              <a:avLst/>
            </a:prstGeom>
          </p:spPr>
        </p:pic>
      </p:grpSp>
      <p:grpSp>
        <p:nvGrpSpPr>
          <p:cNvPr id="11" name="Group 10"/>
          <p:cNvGrpSpPr/>
          <p:nvPr/>
        </p:nvGrpSpPr>
        <p:grpSpPr>
          <a:xfrm>
            <a:off x="6802083" y="2629014"/>
            <a:ext cx="5161072" cy="756866"/>
            <a:chOff x="6564429" y="2839791"/>
            <a:chExt cx="5161072" cy="756866"/>
          </a:xfrm>
        </p:grpSpPr>
        <p:pic>
          <p:nvPicPr>
            <p:cNvPr id="9" name="Picture 8"/>
            <p:cNvPicPr>
              <a:picLocks noChangeAspect="1"/>
            </p:cNvPicPr>
            <p:nvPr/>
          </p:nvPicPr>
          <p:blipFill>
            <a:blip r:embed="rId5"/>
            <a:stretch>
              <a:fillRect/>
            </a:stretch>
          </p:blipFill>
          <p:spPr>
            <a:xfrm>
              <a:off x="6564429" y="2839791"/>
              <a:ext cx="5161072" cy="501471"/>
            </a:xfrm>
            <a:prstGeom prst="rect">
              <a:avLst/>
            </a:prstGeom>
          </p:spPr>
        </p:pic>
        <p:pic>
          <p:nvPicPr>
            <p:cNvPr id="10" name="Picture 9"/>
            <p:cNvPicPr>
              <a:picLocks noChangeAspect="1"/>
            </p:cNvPicPr>
            <p:nvPr/>
          </p:nvPicPr>
          <p:blipFill>
            <a:blip r:embed="rId6"/>
            <a:stretch>
              <a:fillRect/>
            </a:stretch>
          </p:blipFill>
          <p:spPr>
            <a:xfrm>
              <a:off x="6648753" y="3311282"/>
              <a:ext cx="4624765" cy="285375"/>
            </a:xfrm>
            <a:prstGeom prst="rect">
              <a:avLst/>
            </a:prstGeom>
          </p:spPr>
        </p:pic>
      </p:grpSp>
      <p:pic>
        <p:nvPicPr>
          <p:cNvPr id="12" name="Picture 11"/>
          <p:cNvPicPr>
            <a:picLocks noChangeAspect="1"/>
          </p:cNvPicPr>
          <p:nvPr/>
        </p:nvPicPr>
        <p:blipFill>
          <a:blip r:embed="rId7"/>
          <a:stretch>
            <a:fillRect/>
          </a:stretch>
        </p:blipFill>
        <p:spPr>
          <a:xfrm>
            <a:off x="8333133" y="3980907"/>
            <a:ext cx="3633000" cy="2534934"/>
          </a:xfrm>
          <a:prstGeom prst="rect">
            <a:avLst/>
          </a:prstGeom>
        </p:spPr>
      </p:pic>
      <p:sp>
        <p:nvSpPr>
          <p:cNvPr id="13" name="TextBox 12"/>
          <p:cNvSpPr txBox="1"/>
          <p:nvPr/>
        </p:nvSpPr>
        <p:spPr>
          <a:xfrm>
            <a:off x="481264" y="3464425"/>
            <a:ext cx="4602013"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Each individual is characterized by several </a:t>
            </a:r>
            <a:r>
              <a:rPr lang="en-US" sz="2000" b="1" dirty="0">
                <a:solidFill>
                  <a:srgbClr val="0070C0"/>
                </a:solidFill>
                <a:latin typeface="Times New Roman" panose="02020603050405020304" pitchFamily="18" charset="0"/>
                <a:cs typeface="Times New Roman" panose="02020603050405020304" pitchFamily="18" charset="0"/>
              </a:rPr>
              <a:t>features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For a small </a:t>
            </a:r>
            <a:r>
              <a:rPr lang="en-US" sz="2000" b="1" dirty="0">
                <a:solidFill>
                  <a:srgbClr val="0070C0"/>
                </a:solidFill>
                <a:latin typeface="Times New Roman" panose="02020603050405020304" pitchFamily="18" charset="0"/>
                <a:cs typeface="Times New Roman" panose="02020603050405020304" pitchFamily="18" charset="0"/>
              </a:rPr>
              <a:t>training set</a:t>
            </a:r>
            <a:r>
              <a:rPr lang="en-US" sz="2000" dirty="0">
                <a:latin typeface="Times New Roman" panose="02020603050405020304" pitchFamily="18" charset="0"/>
                <a:cs typeface="Times New Roman" panose="02020603050405020304" pitchFamily="18" charset="0"/>
              </a:rPr>
              <a:t>, the </a:t>
            </a:r>
            <a:r>
              <a:rPr lang="en-US" sz="2000" dirty="0" smtClean="0">
                <a:latin typeface="Times New Roman" panose="02020603050405020304" pitchFamily="18" charset="0"/>
                <a:cs typeface="Times New Roman" panose="02020603050405020304" pitchFamily="18" charset="0"/>
              </a:rPr>
              <a:t>glycemic response (</a:t>
            </a:r>
            <a:r>
              <a:rPr lang="en-US" sz="2000" b="1" dirty="0" smtClean="0">
                <a:solidFill>
                  <a:srgbClr val="0070C0"/>
                </a:solidFill>
                <a:latin typeface="Times New Roman" panose="02020603050405020304" pitchFamily="18" charset="0"/>
                <a:cs typeface="Times New Roman" panose="02020603050405020304" pitchFamily="18" charset="0"/>
              </a:rPr>
              <a:t>output</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was </a:t>
            </a:r>
            <a:r>
              <a:rPr lang="en-US" sz="2000" dirty="0" smtClean="0">
                <a:latin typeface="Times New Roman" panose="02020603050405020304" pitchFamily="18" charset="0"/>
                <a:cs typeface="Times New Roman" panose="02020603050405020304" pitchFamily="18" charset="0"/>
              </a:rPr>
              <a:t>measured</a:t>
            </a: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a:t>
            </a:r>
            <a:r>
              <a:rPr lang="en-US" sz="2000" b="1" dirty="0">
                <a:solidFill>
                  <a:srgbClr val="0070C0"/>
                </a:solidFill>
                <a:latin typeface="Times New Roman" panose="02020603050405020304" pitchFamily="18" charset="0"/>
                <a:cs typeface="Times New Roman" panose="02020603050405020304" pitchFamily="18" charset="0"/>
              </a:rPr>
              <a:t>regression</a:t>
            </a:r>
            <a:r>
              <a:rPr lang="en-US" sz="2000" dirty="0">
                <a:latin typeface="Times New Roman" panose="02020603050405020304" pitchFamily="18" charset="0"/>
                <a:cs typeface="Times New Roman" panose="02020603050405020304" pitchFamily="18" charset="0"/>
              </a:rPr>
              <a:t> algorithm was applied </a:t>
            </a:r>
            <a:r>
              <a:rPr lang="en-US" sz="2000" dirty="0" smtClean="0">
                <a:latin typeface="Times New Roman" panose="02020603050405020304" pitchFamily="18" charset="0"/>
                <a:cs typeface="Times New Roman" panose="02020603050405020304" pitchFamily="18" charset="0"/>
              </a:rPr>
              <a:t>to </a:t>
            </a:r>
            <a:r>
              <a:rPr lang="en-US" sz="2000" b="1" dirty="0" smtClean="0">
                <a:solidFill>
                  <a:srgbClr val="0070C0"/>
                </a:solidFill>
                <a:latin typeface="Times New Roman" panose="02020603050405020304" pitchFamily="18" charset="0"/>
                <a:cs typeface="Times New Roman" panose="02020603050405020304" pitchFamily="18" charset="0"/>
              </a:rPr>
              <a:t>learn</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connections </a:t>
            </a:r>
            <a:r>
              <a:rPr lang="en-US" sz="2000" dirty="0">
                <a:latin typeface="Times New Roman" panose="02020603050405020304" pitchFamily="18" charset="0"/>
                <a:cs typeface="Times New Roman" panose="02020603050405020304" pitchFamily="18" charset="0"/>
              </a:rPr>
              <a:t>between the </a:t>
            </a:r>
            <a:r>
              <a:rPr lang="en-US" sz="2000" dirty="0" smtClean="0">
                <a:latin typeface="Times New Roman" panose="02020603050405020304" pitchFamily="18" charset="0"/>
                <a:cs typeface="Times New Roman" panose="02020603050405020304" pitchFamily="18" charset="0"/>
              </a:rPr>
              <a:t>features and </a:t>
            </a:r>
            <a:r>
              <a:rPr lang="en-US" sz="2000" dirty="0">
                <a:latin typeface="Times New Roman" panose="02020603050405020304" pitchFamily="18" charset="0"/>
                <a:cs typeface="Times New Roman" panose="02020603050405020304" pitchFamily="18" charset="0"/>
              </a:rPr>
              <a:t>the response, and </a:t>
            </a:r>
            <a:r>
              <a:rPr lang="en-US" sz="2000" b="1" dirty="0">
                <a:solidFill>
                  <a:srgbClr val="0070C0"/>
                </a:solidFill>
                <a:latin typeface="Times New Roman" panose="02020603050405020304" pitchFamily="18" charset="0"/>
                <a:cs typeface="Times New Roman" panose="02020603050405020304" pitchFamily="18" charset="0"/>
              </a:rPr>
              <a:t>predict</a:t>
            </a:r>
            <a:r>
              <a:rPr lang="en-US" sz="2000" dirty="0">
                <a:latin typeface="Times New Roman" panose="02020603050405020304" pitchFamily="18" charset="0"/>
                <a:cs typeface="Times New Roman" panose="02020603050405020304" pitchFamily="18" charset="0"/>
              </a:rPr>
              <a:t> the </a:t>
            </a:r>
            <a:r>
              <a:rPr lang="en-US" sz="2000" dirty="0" smtClean="0">
                <a:latin typeface="Times New Roman" panose="02020603050405020304" pitchFamily="18" charset="0"/>
                <a:cs typeface="Times New Roman" panose="02020603050405020304" pitchFamily="18" charset="0"/>
              </a:rPr>
              <a:t>response for </a:t>
            </a:r>
            <a:r>
              <a:rPr lang="en-US" sz="2000" dirty="0">
                <a:latin typeface="Times New Roman" panose="02020603050405020304" pitchFamily="18" charset="0"/>
                <a:cs typeface="Times New Roman" panose="02020603050405020304" pitchFamily="18" charset="0"/>
              </a:rPr>
              <a:t>new meals</a:t>
            </a:r>
          </a:p>
          <a:p>
            <a:pPr marL="342900" indent="-34290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208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a:t>
            </a:r>
            <a:r>
              <a:rPr lang="en-US" dirty="0"/>
              <a:t>m</a:t>
            </a:r>
            <a:r>
              <a:rPr lang="en-US" dirty="0" smtClean="0"/>
              <a:t>achine learning</a:t>
            </a:r>
            <a:endParaRPr lang="en-US" dirty="0"/>
          </a:p>
        </p:txBody>
      </p:sp>
      <p:sp>
        <p:nvSpPr>
          <p:cNvPr id="3" name="Content Placeholder 2"/>
          <p:cNvSpPr>
            <a:spLocks noGrp="1"/>
          </p:cNvSpPr>
          <p:nvPr>
            <p:ph idx="1"/>
          </p:nvPr>
        </p:nvSpPr>
        <p:spPr/>
        <p:txBody>
          <a:bodyPr/>
          <a:lstStyle/>
          <a:p>
            <a:r>
              <a:rPr lang="en-US" dirty="0" smtClean="0"/>
              <a:t>Basic concepts</a:t>
            </a:r>
          </a:p>
          <a:p>
            <a:pPr lvl="1"/>
            <a:r>
              <a:rPr lang="en-US" dirty="0" smtClean="0"/>
              <a:t>Definitions and examples</a:t>
            </a:r>
          </a:p>
          <a:p>
            <a:pPr lvl="1"/>
            <a:r>
              <a:rPr lang="en-US" dirty="0" smtClean="0">
                <a:solidFill>
                  <a:srgbClr val="0000D0"/>
                </a:solidFill>
              </a:rPr>
              <a:t>Regression</a:t>
            </a:r>
          </a:p>
          <a:p>
            <a:pPr lvl="1"/>
            <a:r>
              <a:rPr lang="en-US" dirty="0" smtClean="0"/>
              <a:t>Overfitting</a:t>
            </a:r>
          </a:p>
          <a:p>
            <a:pPr lvl="1"/>
            <a:r>
              <a:rPr lang="en-US" dirty="0" smtClean="0"/>
              <a:t>Bias-variance tradeoff</a:t>
            </a:r>
          </a:p>
          <a:p>
            <a:pPr lvl="1"/>
            <a:r>
              <a:rPr lang="en-US" dirty="0"/>
              <a:t>Classifiers</a:t>
            </a:r>
          </a:p>
          <a:p>
            <a:pPr lvl="1"/>
            <a:r>
              <a:rPr lang="en-US" dirty="0"/>
              <a:t>Cross validation</a:t>
            </a:r>
          </a:p>
          <a:p>
            <a:pPr lvl="1"/>
            <a:r>
              <a:rPr lang="en-US" dirty="0" smtClean="0"/>
              <a:t>Discussion</a:t>
            </a:r>
            <a:endParaRPr lang="en-US" dirty="0"/>
          </a:p>
        </p:txBody>
      </p:sp>
    </p:spTree>
    <p:extLst>
      <p:ext uri="{BB962C8B-B14F-4D97-AF65-F5344CB8AC3E}">
        <p14:creationId xmlns:p14="http://schemas.microsoft.com/office/powerpoint/2010/main" val="11347332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regression</a:t>
            </a:r>
            <a:endParaRPr lang="en-US" dirty="0"/>
          </a:p>
        </p:txBody>
      </p:sp>
      <p:pic>
        <p:nvPicPr>
          <p:cNvPr id="4" name="Picture 3"/>
          <p:cNvPicPr>
            <a:picLocks noChangeAspect="1"/>
          </p:cNvPicPr>
          <p:nvPr/>
        </p:nvPicPr>
        <p:blipFill>
          <a:blip r:embed="rId2"/>
          <a:stretch>
            <a:fillRect/>
          </a:stretch>
        </p:blipFill>
        <p:spPr>
          <a:xfrm>
            <a:off x="5894712" y="2690948"/>
            <a:ext cx="5953803" cy="3823069"/>
          </a:xfrm>
          <a:prstGeom prst="rect">
            <a:avLst/>
          </a:prstGeom>
        </p:spPr>
      </p:pic>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58148" y="1566700"/>
                <a:ext cx="5205549" cy="4839161"/>
              </a:xfrm>
            </p:spPr>
            <p:txBody>
              <a:bodyPr>
                <a:normAutofit fontScale="92500"/>
              </a:bodyPr>
              <a:lstStyle/>
              <a:p>
                <a:pPr algn="l"/>
                <a:r>
                  <a:rPr lang="en-US" dirty="0" smtClean="0"/>
                  <a:t>Consider the case when the output variable (</a:t>
                </a:r>
                <a14:m>
                  <m:oMath xmlns:m="http://schemas.openxmlformats.org/officeDocument/2006/math">
                    <m:r>
                      <a:rPr lang="en-US" b="0" i="1" smtClean="0">
                        <a:latin typeface="Cambria Math" panose="02040503050406030204" pitchFamily="18" charset="0"/>
                      </a:rPr>
                      <m:t>𝑦</m:t>
                    </m:r>
                  </m:oMath>
                </a14:m>
                <a:r>
                  <a:rPr lang="en-US" dirty="0" smtClean="0"/>
                  <a:t>) is continuous</a:t>
                </a:r>
              </a:p>
              <a:p>
                <a:pPr lvl="1"/>
                <a:r>
                  <a:rPr lang="en-US" dirty="0" smtClean="0">
                    <a:solidFill>
                      <a:srgbClr val="700038"/>
                    </a:solidFill>
                  </a:rPr>
                  <a:t>Sales of a product ($)</a:t>
                </a:r>
              </a:p>
              <a:p>
                <a:r>
                  <a:rPr lang="en-US" dirty="0" smtClean="0"/>
                  <a:t>We have a </a:t>
                </a:r>
                <a:r>
                  <a:rPr lang="en-US" b="1" dirty="0" smtClean="0"/>
                  <a:t>training set</a:t>
                </a:r>
                <a:r>
                  <a:rPr lang="en-US" dirty="0" smtClean="0"/>
                  <a:t> with values of both the </a:t>
                </a:r>
                <a:r>
                  <a:rPr lang="en-US" b="1" dirty="0" smtClean="0"/>
                  <a:t>features</a:t>
                </a:r>
                <a:r>
                  <a:rPr lang="en-US" dirty="0" smtClean="0"/>
                  <a:t> (</a:t>
                </a:r>
                <a14:m>
                  <m:oMath xmlns:m="http://schemas.openxmlformats.org/officeDocument/2006/math">
                    <m:r>
                      <a:rPr lang="en-US" b="0" i="1" smtClean="0">
                        <a:latin typeface="Cambria Math" panose="02040503050406030204" pitchFamily="18" charset="0"/>
                      </a:rPr>
                      <m:t>𝑥</m:t>
                    </m:r>
                  </m:oMath>
                </a14:m>
                <a:r>
                  <a:rPr lang="en-US" dirty="0" smtClean="0"/>
                  <a:t>) and the </a:t>
                </a:r>
                <a:r>
                  <a:rPr lang="en-US" b="1" dirty="0" smtClean="0"/>
                  <a:t>output</a:t>
                </a:r>
                <a:r>
                  <a:rPr lang="en-US" dirty="0" smtClean="0"/>
                  <a:t> (</a:t>
                </a:r>
                <a14:m>
                  <m:oMath xmlns:m="http://schemas.openxmlformats.org/officeDocument/2006/math">
                    <m:r>
                      <a:rPr lang="en-US" b="0" i="1" smtClean="0">
                        <a:latin typeface="Cambria Math" panose="02040503050406030204" pitchFamily="18" charset="0"/>
                      </a:rPr>
                      <m:t>𝑦</m:t>
                    </m:r>
                  </m:oMath>
                </a14:m>
                <a:r>
                  <a:rPr lang="en-US" dirty="0" smtClean="0"/>
                  <a:t>)</a:t>
                </a:r>
              </a:p>
              <a:p>
                <a:pPr lvl="1"/>
                <a:r>
                  <a:rPr lang="en-US" dirty="0" smtClean="0">
                    <a:solidFill>
                      <a:srgbClr val="700038"/>
                    </a:solidFill>
                  </a:rPr>
                  <a:t>Here one feature: TV advertising budget</a:t>
                </a:r>
              </a:p>
              <a:p>
                <a:endParaRPr lang="en-US" dirty="0" smtClean="0"/>
              </a:p>
              <a:p>
                <a:r>
                  <a:rPr lang="en-US" dirty="0" smtClean="0"/>
                  <a:t>We would like to </a:t>
                </a:r>
                <a:r>
                  <a:rPr lang="en-US" b="1" dirty="0" smtClean="0"/>
                  <a:t>learn</a:t>
                </a:r>
                <a:r>
                  <a:rPr lang="en-US" dirty="0" smtClean="0"/>
                  <a:t> a function that relates </a:t>
                </a:r>
                <a14:m>
                  <m:oMath xmlns:m="http://schemas.openxmlformats.org/officeDocument/2006/math">
                    <m:r>
                      <a:rPr lang="en-US" b="0" i="1" smtClean="0">
                        <a:latin typeface="Cambria Math" panose="02040503050406030204" pitchFamily="18" charset="0"/>
                      </a:rPr>
                      <m:t>𝑦</m:t>
                    </m:r>
                  </m:oMath>
                </a14:m>
                <a:r>
                  <a:rPr lang="en-US" dirty="0" smtClean="0"/>
                  <a:t> to </a:t>
                </a:r>
                <a14:m>
                  <m:oMath xmlns:m="http://schemas.openxmlformats.org/officeDocument/2006/math">
                    <m:r>
                      <a:rPr lang="en-US" b="0" i="1" smtClean="0">
                        <a:latin typeface="Cambria Math" panose="02040503050406030204" pitchFamily="18" charset="0"/>
                      </a:rPr>
                      <m:t>𝑥</m:t>
                    </m:r>
                  </m:oMath>
                </a14:m>
                <a:r>
                  <a:rPr lang="en-US" dirty="0" smtClean="0"/>
                  <a:t>: </a:t>
                </a:r>
                <a:r>
                  <a:rPr lang="en-US" dirty="0" smtClean="0">
                    <a:solidFill>
                      <a:srgbClr val="0000D0"/>
                    </a:solidFill>
                  </a:rPr>
                  <a:t>regression</a:t>
                </a:r>
              </a:p>
              <a:p>
                <a:endParaRPr lang="en-US" dirty="0" smtClean="0"/>
              </a:p>
              <a:p>
                <a:r>
                  <a:rPr lang="en-US" dirty="0" smtClean="0"/>
                  <a:t>For a new value of </a:t>
                </a:r>
                <a14:m>
                  <m:oMath xmlns:m="http://schemas.openxmlformats.org/officeDocument/2006/math">
                    <m:r>
                      <a:rPr lang="en-US" i="1" dirty="0" smtClean="0">
                        <a:latin typeface="Cambria Math" panose="02040503050406030204" pitchFamily="18" charset="0"/>
                      </a:rPr>
                      <m:t>𝑥</m:t>
                    </m:r>
                  </m:oMath>
                </a14:m>
                <a:r>
                  <a:rPr lang="en-US" dirty="0" smtClean="0"/>
                  <a:t>, we will use the regression function to </a:t>
                </a:r>
                <a:r>
                  <a:rPr lang="en-US" b="1" dirty="0" smtClean="0"/>
                  <a:t>predict</a:t>
                </a:r>
                <a:r>
                  <a:rPr lang="en-US" dirty="0" smtClean="0"/>
                  <a:t> </a:t>
                </a:r>
                <a14:m>
                  <m:oMath xmlns:m="http://schemas.openxmlformats.org/officeDocument/2006/math">
                    <m:r>
                      <a:rPr lang="en-US" i="1" dirty="0" smtClean="0">
                        <a:latin typeface="Cambria Math" panose="02040503050406030204" pitchFamily="18" charset="0"/>
                      </a:rPr>
                      <m:t>𝑦</m:t>
                    </m:r>
                  </m:oMath>
                </a14:m>
                <a:endParaRPr lang="en-US" dirty="0" smtClean="0"/>
              </a:p>
              <a:p>
                <a:pPr lvl="1"/>
                <a:r>
                  <a:rPr lang="en-US" dirty="0" smtClean="0">
                    <a:solidFill>
                      <a:srgbClr val="700038"/>
                    </a:solidFill>
                  </a:rPr>
                  <a:t>Predict sales for a given TV budget</a:t>
                </a:r>
                <a:endParaRPr lang="en-US" dirty="0">
                  <a:solidFill>
                    <a:srgbClr val="700038"/>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58148" y="1566700"/>
                <a:ext cx="5205549" cy="4839161"/>
              </a:xfrm>
              <a:blipFill>
                <a:blip r:embed="rId3"/>
                <a:stretch>
                  <a:fillRect l="-1407" t="-1511"/>
                </a:stretch>
              </a:blipFill>
            </p:spPr>
            <p:txBody>
              <a:bodyPr/>
              <a:lstStyle/>
              <a:p>
                <a:r>
                  <a:rPr lang="en-US">
                    <a:noFill/>
                  </a:rPr>
                  <a:t> </a:t>
                </a:r>
              </a:p>
            </p:txBody>
          </p:sp>
        </mc:Fallback>
      </mc:AlternateContent>
      <p:cxnSp>
        <p:nvCxnSpPr>
          <p:cNvPr id="6" name="Straight Arrow Connector 5"/>
          <p:cNvCxnSpPr/>
          <p:nvPr/>
        </p:nvCxnSpPr>
        <p:spPr>
          <a:xfrm>
            <a:off x="10589621" y="5172408"/>
            <a:ext cx="0" cy="5573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170275" y="4772298"/>
            <a:ext cx="838691"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Sales?</a:t>
            </a:r>
          </a:p>
        </p:txBody>
      </p:sp>
      <mc:AlternateContent xmlns:mc="http://schemas.openxmlformats.org/markup-compatibility/2006" xmlns:a14="http://schemas.microsoft.com/office/drawing/2010/main">
        <mc:Choice Requires="a14">
          <p:sp>
            <p:nvSpPr>
              <p:cNvPr id="8" name="TextBox 7"/>
              <p:cNvSpPr txBox="1"/>
              <p:nvPr/>
            </p:nvSpPr>
            <p:spPr>
              <a:xfrm>
                <a:off x="6692199" y="1427261"/>
                <a:ext cx="4433137" cy="1015663"/>
              </a:xfrm>
              <a:prstGeom prst="rect">
                <a:avLst/>
              </a:prstGeom>
              <a:noFill/>
            </p:spPr>
            <p:txBody>
              <a:bodyPr wrap="none" rtlCol="0">
                <a:spAutoFit/>
              </a:bodyPr>
              <a:lstStyle/>
              <a:p>
                <a:r>
                  <a:rPr lang="en-US" sz="2000" b="1" dirty="0">
                    <a:solidFill>
                      <a:schemeClr val="accent2">
                        <a:lumMod val="50000"/>
                      </a:schemeClr>
                    </a:solidFill>
                    <a:latin typeface="Times New Roman" panose="02020603050405020304" pitchFamily="18" charset="0"/>
                    <a:cs typeface="Times New Roman" panose="02020603050405020304" pitchFamily="18" charset="0"/>
                  </a:rPr>
                  <a:t>Training data</a:t>
                </a:r>
                <a:r>
                  <a:rPr lang="en-US" sz="2000" dirty="0">
                    <a:latin typeface="Times New Roman" panose="02020603050405020304" pitchFamily="18" charset="0"/>
                    <a:cs typeface="Times New Roman" panose="02020603050405020304" pitchFamily="18" charset="0"/>
                  </a:rPr>
                  <a:t>: </a:t>
                </a:r>
                <a14:m>
                  <m:oMath xmlns:m="http://schemas.openxmlformats.org/officeDocument/2006/math">
                    <m:r>
                      <a:rPr lang="en-US" sz="2000" i="1" dirty="0" smtClean="0">
                        <a:latin typeface="Cambria Math" panose="02040503050406030204" pitchFamily="18" charset="0"/>
                        <a:cs typeface="Times New Roman" panose="02020603050405020304" pitchFamily="18" charset="0"/>
                      </a:rPr>
                      <m:t>𝑁</m:t>
                    </m:r>
                    <m:r>
                      <a:rPr lang="en-US" sz="2000" i="1" dirty="0" smtClean="0">
                        <a:latin typeface="Cambria Math" panose="02040503050406030204" pitchFamily="18" charset="0"/>
                        <a:cs typeface="Times New Roman" panose="02020603050405020304" pitchFamily="18" charset="0"/>
                      </a:rPr>
                      <m:t>≈</m:t>
                    </m:r>
                    <m:r>
                      <a:rPr lang="en-US" sz="2000" i="1" dirty="0" smtClean="0">
                        <a:latin typeface="Cambria Math" panose="02040503050406030204" pitchFamily="18" charset="0"/>
                        <a:cs typeface="Times New Roman" panose="02020603050405020304" pitchFamily="18" charset="0"/>
                      </a:rPr>
                      <m:t>300</m:t>
                    </m:r>
                  </m:oMath>
                </a14:m>
                <a:endParaRPr lang="en-US" sz="2000" dirty="0">
                  <a:latin typeface="Times New Roman" panose="02020603050405020304" pitchFamily="18" charset="0"/>
                  <a:cs typeface="Times New Roman" panose="02020603050405020304" pitchFamily="18" charset="0"/>
                </a:endParaRPr>
              </a:p>
              <a:p>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Features</a:t>
                </a:r>
                <a:r>
                  <a:rPr lang="en-US" sz="2000" dirty="0" smtClean="0">
                    <a:latin typeface="Times New Roman" panose="02020603050405020304" pitchFamily="18" charset="0"/>
                    <a:cs typeface="Times New Roman" panose="02020603050405020304" pitchFamily="18" charset="0"/>
                  </a:rPr>
                  <a:t>: TV advertising budget (</a:t>
                </a:r>
                <a14:m>
                  <m:oMath xmlns:m="http://schemas.openxmlformats.org/officeDocument/2006/math">
                    <m:r>
                      <a:rPr lang="en-US" sz="2000" i="1" dirty="0" smtClean="0">
                        <a:latin typeface="Cambria Math" panose="02040503050406030204" pitchFamily="18" charset="0"/>
                        <a:cs typeface="Times New Roman" panose="02020603050405020304" pitchFamily="18" charset="0"/>
                      </a:rPr>
                      <m:t>𝑑</m:t>
                    </m:r>
                    <m:r>
                      <a:rPr lang="en-US" sz="2000" i="1" dirty="0" smtClean="0">
                        <a:latin typeface="Cambria Math" panose="02040503050406030204" pitchFamily="18" charset="0"/>
                        <a:cs typeface="Times New Roman" panose="02020603050405020304" pitchFamily="18" charset="0"/>
                      </a:rPr>
                      <m:t>=</m:t>
                    </m:r>
                    <m:r>
                      <a:rPr lang="en-US" sz="2000" i="1" dirty="0" smtClean="0">
                        <a:latin typeface="Cambria Math" panose="02040503050406030204" pitchFamily="18" charset="0"/>
                        <a:cs typeface="Times New Roman" panose="02020603050405020304" pitchFamily="18" charset="0"/>
                      </a:rPr>
                      <m:t>1</m:t>
                    </m:r>
                  </m:oMath>
                </a14:m>
                <a:r>
                  <a:rPr lang="en-US" sz="2000" dirty="0" smtClean="0">
                    <a:latin typeface="Times New Roman" panose="02020603050405020304" pitchFamily="18" charset="0"/>
                    <a:cs typeface="Times New Roman" panose="02020603050405020304" pitchFamily="18" charset="0"/>
                  </a:rPr>
                  <a:t>)</a:t>
                </a:r>
              </a:p>
              <a:p>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Label/output</a:t>
                </a:r>
                <a:r>
                  <a:rPr lang="en-US" sz="2000" dirty="0" smtClean="0">
                    <a:latin typeface="Times New Roman" panose="02020603050405020304" pitchFamily="18" charset="0"/>
                    <a:cs typeface="Times New Roman" panose="02020603050405020304" pitchFamily="18" charset="0"/>
                  </a:rPr>
                  <a:t>: Sales</a:t>
                </a:r>
              </a:p>
            </p:txBody>
          </p:sp>
        </mc:Choice>
        <mc:Fallback xmlns="">
          <p:sp>
            <p:nvSpPr>
              <p:cNvPr id="8" name="TextBox 7"/>
              <p:cNvSpPr txBox="1">
                <a:spLocks noRot="1" noChangeAspect="1" noMove="1" noResize="1" noEditPoints="1" noAdjustHandles="1" noChangeArrowheads="1" noChangeShapeType="1" noTextEdit="1"/>
              </p:cNvSpPr>
              <p:nvPr/>
            </p:nvSpPr>
            <p:spPr>
              <a:xfrm>
                <a:off x="6692199" y="1427261"/>
                <a:ext cx="4433137" cy="1015663"/>
              </a:xfrm>
              <a:prstGeom prst="rect">
                <a:avLst/>
              </a:prstGeom>
              <a:blipFill>
                <a:blip r:embed="rId4"/>
                <a:stretch>
                  <a:fillRect l="-1513" t="-2994" r="-413" b="-9581"/>
                </a:stretch>
              </a:blipFill>
            </p:spPr>
            <p:txBody>
              <a:bodyPr/>
              <a:lstStyle/>
              <a:p>
                <a:r>
                  <a:rPr lang="en-US">
                    <a:noFill/>
                  </a:rPr>
                  <a:t> </a:t>
                </a:r>
              </a:p>
            </p:txBody>
          </p:sp>
        </mc:Fallback>
      </mc:AlternateContent>
    </p:spTree>
    <p:extLst>
      <p:ext uri="{BB962C8B-B14F-4D97-AF65-F5344CB8AC3E}">
        <p14:creationId xmlns:p14="http://schemas.microsoft.com/office/powerpoint/2010/main" val="169404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linear regression</a:t>
            </a:r>
            <a:endParaRPr lang="en-US" dirty="0"/>
          </a:p>
        </p:txBody>
      </p:sp>
      <p:pic>
        <p:nvPicPr>
          <p:cNvPr id="4" name="Picture 3"/>
          <p:cNvPicPr>
            <a:picLocks noChangeAspect="1"/>
          </p:cNvPicPr>
          <p:nvPr/>
        </p:nvPicPr>
        <p:blipFill>
          <a:blip r:embed="rId2"/>
          <a:stretch>
            <a:fillRect/>
          </a:stretch>
        </p:blipFill>
        <p:spPr>
          <a:xfrm>
            <a:off x="5894712" y="2690948"/>
            <a:ext cx="5953803" cy="3823069"/>
          </a:xfrm>
          <a:prstGeom prst="rect">
            <a:avLst/>
          </a:prstGeom>
        </p:spPr>
      </p:pic>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72826" y="1694519"/>
                <a:ext cx="5205549" cy="4665817"/>
              </a:xfrm>
            </p:spPr>
            <p:txBody>
              <a:bodyPr>
                <a:normAutofit lnSpcReduction="10000"/>
              </a:bodyPr>
              <a:lstStyle/>
              <a:p>
                <a:r>
                  <a:rPr lang="en-US" dirty="0" smtClean="0"/>
                  <a:t>Very often, there </a:t>
                </a:r>
                <a:r>
                  <a:rPr lang="en-US" dirty="0"/>
                  <a:t>is </a:t>
                </a:r>
                <a:r>
                  <a:rPr lang="en-US" dirty="0" smtClean="0"/>
                  <a:t>an </a:t>
                </a:r>
                <a:r>
                  <a:rPr lang="en-US" dirty="0">
                    <a:solidFill>
                      <a:srgbClr val="0000D0"/>
                    </a:solidFill>
                  </a:rPr>
                  <a:t>approximately linear</a:t>
                </a:r>
                <a:r>
                  <a:rPr lang="en-US" dirty="0"/>
                  <a:t> relation between the input and output (</a:t>
                </a:r>
                <a14:m>
                  <m:oMath xmlns:m="http://schemas.openxmlformats.org/officeDocument/2006/math">
                    <m:r>
                      <a:rPr lang="en-US" i="1">
                        <a:latin typeface="Cambria Math" panose="02040503050406030204" pitchFamily="18" charset="0"/>
                      </a:rPr>
                      <m:t>𝑥</m:t>
                    </m:r>
                  </m:oMath>
                </a14:m>
                <a:r>
                  <a:rPr lang="en-US" dirty="0"/>
                  <a:t> and </a:t>
                </a:r>
                <a14:m>
                  <m:oMath xmlns:m="http://schemas.openxmlformats.org/officeDocument/2006/math">
                    <m:r>
                      <a:rPr lang="en-US" i="1">
                        <a:latin typeface="Cambria Math" panose="02040503050406030204" pitchFamily="18" charset="0"/>
                      </a:rPr>
                      <m:t>𝑦</m:t>
                    </m:r>
                  </m:oMath>
                </a14:m>
                <a:r>
                  <a:rPr lang="en-US" dirty="0"/>
                  <a:t>)</a:t>
                </a:r>
              </a:p>
              <a:p>
                <a:endParaRPr lang="en-US" dirty="0" smtClean="0"/>
              </a:p>
              <a:p>
                <a:r>
                  <a:rPr lang="en-US" dirty="0" smtClean="0"/>
                  <a:t>The function that relates </a:t>
                </a:r>
                <a14:m>
                  <m:oMath xmlns:m="http://schemas.openxmlformats.org/officeDocument/2006/math">
                    <m:r>
                      <a:rPr lang="en-US" b="0" i="1" smtClean="0">
                        <a:latin typeface="Cambria Math" panose="02040503050406030204" pitchFamily="18" charset="0"/>
                      </a:rPr>
                      <m:t>𝑦</m:t>
                    </m:r>
                  </m:oMath>
                </a14:m>
                <a:r>
                  <a:rPr lang="en-US" dirty="0" smtClean="0"/>
                  <a:t> to </a:t>
                </a:r>
                <a14:m>
                  <m:oMath xmlns:m="http://schemas.openxmlformats.org/officeDocument/2006/math">
                    <m:r>
                      <a:rPr lang="en-US" b="0" i="1" smtClean="0">
                        <a:latin typeface="Cambria Math" panose="02040503050406030204" pitchFamily="18" charset="0"/>
                      </a:rPr>
                      <m:t>𝑥</m:t>
                    </m:r>
                  </m:oMath>
                </a14:m>
                <a:r>
                  <a:rPr lang="en-US" dirty="0" smtClean="0"/>
                  <a:t> is a line (the “</a:t>
                </a:r>
                <a:r>
                  <a:rPr lang="en-US" dirty="0" smtClean="0">
                    <a:solidFill>
                      <a:srgbClr val="0000D0"/>
                    </a:solidFill>
                  </a:rPr>
                  <a:t>regression line</a:t>
                </a:r>
                <a:r>
                  <a:rPr lang="en-US" dirty="0" smtClean="0"/>
                  <a:t>”)</a:t>
                </a:r>
              </a:p>
              <a:p>
                <a:endParaRPr lang="en-US" dirty="0" smtClean="0">
                  <a:solidFill>
                    <a:srgbClr val="0000D0"/>
                  </a:solidFill>
                </a:endParaRPr>
              </a:p>
              <a:p>
                <a:r>
                  <a:rPr lang="en-US" dirty="0" smtClean="0">
                    <a:solidFill>
                      <a:srgbClr val="0000D0"/>
                    </a:solidFill>
                  </a:rPr>
                  <a:t>Learning</a:t>
                </a:r>
                <a:r>
                  <a:rPr lang="en-US" dirty="0" smtClean="0"/>
                  <a:t>: </a:t>
                </a:r>
                <a:r>
                  <a:rPr lang="en-US" dirty="0" smtClean="0">
                    <a:solidFill>
                      <a:srgbClr val="820041"/>
                    </a:solidFill>
                  </a:rPr>
                  <a:t>find the line that best fits the training data</a:t>
                </a:r>
              </a:p>
              <a:p>
                <a:endParaRPr lang="en-US" dirty="0" smtClean="0"/>
              </a:p>
              <a:p>
                <a:r>
                  <a:rPr lang="en-US" dirty="0" smtClean="0">
                    <a:solidFill>
                      <a:srgbClr val="0000D0"/>
                    </a:solidFill>
                  </a:rPr>
                  <a:t>Prediction</a:t>
                </a:r>
                <a:r>
                  <a:rPr lang="en-US" dirty="0" smtClean="0"/>
                  <a:t>: for a given </a:t>
                </a:r>
                <a14:m>
                  <m:oMath xmlns:m="http://schemas.openxmlformats.org/officeDocument/2006/math">
                    <m:r>
                      <a:rPr lang="en-US" b="0" i="1" smtClean="0">
                        <a:latin typeface="Cambria Math" panose="02040503050406030204" pitchFamily="18" charset="0"/>
                      </a:rPr>
                      <m:t>𝑥</m:t>
                    </m:r>
                  </m:oMath>
                </a14:m>
                <a:r>
                  <a:rPr lang="en-US" dirty="0" smtClean="0"/>
                  <a:t>, find the value of </a:t>
                </a:r>
                <a14:m>
                  <m:oMath xmlns:m="http://schemas.openxmlformats.org/officeDocument/2006/math">
                    <m:r>
                      <a:rPr lang="en-US" b="0" i="1" smtClean="0">
                        <a:latin typeface="Cambria Math" panose="02040503050406030204" pitchFamily="18" charset="0"/>
                      </a:rPr>
                      <m:t>𝑦</m:t>
                    </m:r>
                  </m:oMath>
                </a14:m>
                <a:r>
                  <a:rPr lang="en-US" dirty="0" smtClean="0"/>
                  <a:t> on the regression line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72826" y="1694519"/>
                <a:ext cx="5205549" cy="4665817"/>
              </a:xfrm>
              <a:blipFill>
                <a:blip r:embed="rId3"/>
                <a:stretch>
                  <a:fillRect l="-1641" t="-2614" r="-2345"/>
                </a:stretch>
              </a:blipFill>
            </p:spPr>
            <p:txBody>
              <a:bodyPr/>
              <a:lstStyle/>
              <a:p>
                <a:r>
                  <a:rPr lang="en-US">
                    <a:noFill/>
                  </a:rPr>
                  <a:t> </a:t>
                </a:r>
              </a:p>
            </p:txBody>
          </p:sp>
        </mc:Fallback>
      </mc:AlternateContent>
      <p:cxnSp>
        <p:nvCxnSpPr>
          <p:cNvPr id="6" name="Straight Arrow Connector 5"/>
          <p:cNvCxnSpPr/>
          <p:nvPr/>
        </p:nvCxnSpPr>
        <p:spPr>
          <a:xfrm>
            <a:off x="10589621" y="3805084"/>
            <a:ext cx="0" cy="1924672"/>
          </a:xfrm>
          <a:prstGeom prst="straightConnector1">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6692199" y="1427261"/>
                <a:ext cx="4433137" cy="1015663"/>
              </a:xfrm>
              <a:prstGeom prst="rect">
                <a:avLst/>
              </a:prstGeom>
              <a:noFill/>
            </p:spPr>
            <p:txBody>
              <a:bodyPr wrap="none" rtlCol="0">
                <a:spAutoFit/>
              </a:bodyPr>
              <a:lstStyle/>
              <a:p>
                <a:r>
                  <a:rPr lang="en-US" sz="2000" b="1" dirty="0">
                    <a:solidFill>
                      <a:schemeClr val="accent2">
                        <a:lumMod val="50000"/>
                      </a:schemeClr>
                    </a:solidFill>
                    <a:latin typeface="Times New Roman" panose="02020603050405020304" pitchFamily="18" charset="0"/>
                    <a:cs typeface="Times New Roman" panose="02020603050405020304" pitchFamily="18" charset="0"/>
                  </a:rPr>
                  <a:t>Training data</a:t>
                </a:r>
                <a:r>
                  <a:rPr lang="en-US" sz="2000" dirty="0">
                    <a:latin typeface="Times New Roman" panose="02020603050405020304" pitchFamily="18" charset="0"/>
                    <a:cs typeface="Times New Roman" panose="02020603050405020304" pitchFamily="18" charset="0"/>
                  </a:rPr>
                  <a:t>: </a:t>
                </a:r>
                <a14:m>
                  <m:oMath xmlns:m="http://schemas.openxmlformats.org/officeDocument/2006/math">
                    <m:r>
                      <a:rPr lang="en-US" sz="2000" i="1" dirty="0" smtClean="0">
                        <a:latin typeface="Cambria Math" panose="02040503050406030204" pitchFamily="18" charset="0"/>
                        <a:cs typeface="Times New Roman" panose="02020603050405020304" pitchFamily="18" charset="0"/>
                      </a:rPr>
                      <m:t>𝑁</m:t>
                    </m:r>
                    <m:r>
                      <a:rPr lang="en-US" sz="2000" i="1" dirty="0" smtClean="0">
                        <a:latin typeface="Cambria Math" panose="02040503050406030204" pitchFamily="18" charset="0"/>
                        <a:cs typeface="Times New Roman" panose="02020603050405020304" pitchFamily="18" charset="0"/>
                      </a:rPr>
                      <m:t>≈</m:t>
                    </m:r>
                    <m:r>
                      <a:rPr lang="en-US" sz="2000" i="1" dirty="0" smtClean="0">
                        <a:latin typeface="Cambria Math" panose="02040503050406030204" pitchFamily="18" charset="0"/>
                        <a:cs typeface="Times New Roman" panose="02020603050405020304" pitchFamily="18" charset="0"/>
                      </a:rPr>
                      <m:t>300</m:t>
                    </m:r>
                  </m:oMath>
                </a14:m>
                <a:endParaRPr lang="en-US" sz="2000" dirty="0">
                  <a:latin typeface="Times New Roman" panose="02020603050405020304" pitchFamily="18" charset="0"/>
                  <a:cs typeface="Times New Roman" panose="02020603050405020304" pitchFamily="18" charset="0"/>
                </a:endParaRPr>
              </a:p>
              <a:p>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Features</a:t>
                </a:r>
                <a:r>
                  <a:rPr lang="en-US" sz="2000" dirty="0" smtClean="0">
                    <a:latin typeface="Times New Roman" panose="02020603050405020304" pitchFamily="18" charset="0"/>
                    <a:cs typeface="Times New Roman" panose="02020603050405020304" pitchFamily="18" charset="0"/>
                  </a:rPr>
                  <a:t>: TV advertising budget (</a:t>
                </a:r>
                <a14:m>
                  <m:oMath xmlns:m="http://schemas.openxmlformats.org/officeDocument/2006/math">
                    <m:r>
                      <a:rPr lang="en-US" sz="2000" i="1" dirty="0" smtClean="0">
                        <a:latin typeface="Cambria Math" panose="02040503050406030204" pitchFamily="18" charset="0"/>
                        <a:cs typeface="Times New Roman" panose="02020603050405020304" pitchFamily="18" charset="0"/>
                      </a:rPr>
                      <m:t>𝑑</m:t>
                    </m:r>
                    <m:r>
                      <a:rPr lang="en-US" sz="2000" i="1" dirty="0" smtClean="0">
                        <a:latin typeface="Cambria Math" panose="02040503050406030204" pitchFamily="18" charset="0"/>
                        <a:cs typeface="Times New Roman" panose="02020603050405020304" pitchFamily="18" charset="0"/>
                      </a:rPr>
                      <m:t>=</m:t>
                    </m:r>
                    <m:r>
                      <a:rPr lang="en-US" sz="2000" i="1" dirty="0" smtClean="0">
                        <a:latin typeface="Cambria Math" panose="02040503050406030204" pitchFamily="18" charset="0"/>
                        <a:cs typeface="Times New Roman" panose="02020603050405020304" pitchFamily="18" charset="0"/>
                      </a:rPr>
                      <m:t>1</m:t>
                    </m:r>
                  </m:oMath>
                </a14:m>
                <a:r>
                  <a:rPr lang="en-US" sz="2000" dirty="0" smtClean="0">
                    <a:latin typeface="Times New Roman" panose="02020603050405020304" pitchFamily="18" charset="0"/>
                    <a:cs typeface="Times New Roman" panose="02020603050405020304" pitchFamily="18" charset="0"/>
                  </a:rPr>
                  <a:t>)</a:t>
                </a:r>
              </a:p>
              <a:p>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Label/output</a:t>
                </a:r>
                <a:r>
                  <a:rPr lang="en-US" sz="2000" dirty="0" smtClean="0">
                    <a:latin typeface="Times New Roman" panose="02020603050405020304" pitchFamily="18" charset="0"/>
                    <a:cs typeface="Times New Roman" panose="02020603050405020304" pitchFamily="18" charset="0"/>
                  </a:rPr>
                  <a:t>: Sales</a:t>
                </a:r>
              </a:p>
            </p:txBody>
          </p:sp>
        </mc:Choice>
        <mc:Fallback xmlns="">
          <p:sp>
            <p:nvSpPr>
              <p:cNvPr id="8" name="TextBox 7"/>
              <p:cNvSpPr txBox="1">
                <a:spLocks noRot="1" noChangeAspect="1" noMove="1" noResize="1" noEditPoints="1" noAdjustHandles="1" noChangeArrowheads="1" noChangeShapeType="1" noTextEdit="1"/>
              </p:cNvSpPr>
              <p:nvPr/>
            </p:nvSpPr>
            <p:spPr>
              <a:xfrm>
                <a:off x="6692199" y="1427261"/>
                <a:ext cx="4433137" cy="1015663"/>
              </a:xfrm>
              <a:prstGeom prst="rect">
                <a:avLst/>
              </a:prstGeom>
              <a:blipFill>
                <a:blip r:embed="rId4"/>
                <a:stretch>
                  <a:fillRect l="-1513" t="-2994" r="-413" b="-9581"/>
                </a:stretch>
              </a:blipFill>
            </p:spPr>
            <p:txBody>
              <a:bodyPr/>
              <a:lstStyle/>
              <a:p>
                <a:r>
                  <a:rPr lang="en-US">
                    <a:noFill/>
                  </a:rPr>
                  <a:t> </a:t>
                </a:r>
              </a:p>
            </p:txBody>
          </p:sp>
        </mc:Fallback>
      </mc:AlternateContent>
      <p:cxnSp>
        <p:nvCxnSpPr>
          <p:cNvPr id="9" name="Straight Arrow Connector 8"/>
          <p:cNvCxnSpPr/>
          <p:nvPr/>
        </p:nvCxnSpPr>
        <p:spPr>
          <a:xfrm>
            <a:off x="6662703" y="3805084"/>
            <a:ext cx="3960000" cy="1"/>
          </a:xfrm>
          <a:prstGeom prst="straightConnector1">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548284" y="3406259"/>
            <a:ext cx="1255308" cy="707886"/>
          </a:xfrm>
          <a:prstGeom prst="rect">
            <a:avLst/>
          </a:prstGeom>
          <a:noFill/>
        </p:spPr>
        <p:txBody>
          <a:bodyPr wrap="square" rtlCol="0">
            <a:spAutoFit/>
          </a:bodyPr>
          <a:lstStyle/>
          <a:p>
            <a:pPr algn="r"/>
            <a:r>
              <a:rPr lang="en-US" sz="2000" dirty="0" smtClean="0">
                <a:latin typeface="Times New Roman" panose="02020603050405020304" pitchFamily="18" charset="0"/>
                <a:cs typeface="Times New Roman" panose="02020603050405020304" pitchFamily="18" charset="0"/>
              </a:rPr>
              <a:t>Predicted sales</a:t>
            </a:r>
          </a:p>
        </p:txBody>
      </p:sp>
      <p:sp>
        <p:nvSpPr>
          <p:cNvPr id="16" name="TextBox 15"/>
          <p:cNvSpPr txBox="1"/>
          <p:nvPr/>
        </p:nvSpPr>
        <p:spPr>
          <a:xfrm>
            <a:off x="10170275" y="6068382"/>
            <a:ext cx="838691"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Sales?</a:t>
            </a:r>
          </a:p>
        </p:txBody>
      </p:sp>
    </p:spTree>
    <p:extLst>
      <p:ext uri="{BB962C8B-B14F-4D97-AF65-F5344CB8AC3E}">
        <p14:creationId xmlns:p14="http://schemas.microsoft.com/office/powerpoint/2010/main" val="289556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Non-linear regression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20782" y="1645921"/>
                <a:ext cx="5894650" cy="4379494"/>
              </a:xfrm>
            </p:spPr>
            <p:txBody>
              <a:bodyPr>
                <a:normAutofit/>
              </a:bodyPr>
              <a:lstStyle/>
              <a:p>
                <a:r>
                  <a:rPr lang="en-US" dirty="0" smtClean="0"/>
                  <a:t>The relation may not always be linear</a:t>
                </a:r>
              </a:p>
              <a:p>
                <a:r>
                  <a:rPr lang="en-US" dirty="0" smtClean="0"/>
                  <a:t>In that case, our model will be a </a:t>
                </a:r>
                <a:r>
                  <a:rPr lang="en-US" dirty="0" smtClean="0">
                    <a:solidFill>
                      <a:srgbClr val="0000D0"/>
                    </a:solidFill>
                  </a:rPr>
                  <a:t>regression curve</a:t>
                </a:r>
                <a:r>
                  <a:rPr lang="en-US" dirty="0" smtClean="0"/>
                  <a:t>, more complicated than a straight line</a:t>
                </a:r>
              </a:p>
              <a:p>
                <a:pPr lvl="1"/>
                <a:r>
                  <a:rPr lang="en-US" dirty="0" smtClean="0"/>
                  <a:t>For example, a parabola, sigmoid</a:t>
                </a:r>
                <a:endParaRPr lang="en-US" dirty="0"/>
              </a:p>
              <a:p>
                <a:endParaRPr lang="en-US" dirty="0" smtClean="0">
                  <a:solidFill>
                    <a:srgbClr val="0000D0"/>
                  </a:solidFill>
                </a:endParaRPr>
              </a:p>
              <a:p>
                <a:r>
                  <a:rPr lang="en-US" dirty="0" smtClean="0">
                    <a:solidFill>
                      <a:srgbClr val="0000D0"/>
                    </a:solidFill>
                  </a:rPr>
                  <a:t>Learning</a:t>
                </a:r>
                <a:r>
                  <a:rPr lang="en-US" dirty="0" smtClean="0"/>
                  <a:t>: find the regression curve that best fits the training data</a:t>
                </a:r>
              </a:p>
              <a:p>
                <a:endParaRPr lang="en-US" dirty="0" smtClean="0">
                  <a:solidFill>
                    <a:srgbClr val="0000D0"/>
                  </a:solidFill>
                </a:endParaRPr>
              </a:p>
              <a:p>
                <a:r>
                  <a:rPr lang="en-US" dirty="0" smtClean="0">
                    <a:solidFill>
                      <a:srgbClr val="0000D0"/>
                    </a:solidFill>
                  </a:rPr>
                  <a:t>Prediction</a:t>
                </a:r>
                <a:r>
                  <a:rPr lang="en-US" dirty="0" smtClean="0"/>
                  <a:t>: </a:t>
                </a:r>
                <a:r>
                  <a:rPr lang="en-US" dirty="0"/>
                  <a:t>for a given </a:t>
                </a:r>
                <a14:m>
                  <m:oMath xmlns:m="http://schemas.openxmlformats.org/officeDocument/2006/math">
                    <m:r>
                      <a:rPr lang="en-US" i="1">
                        <a:latin typeface="Cambria Math" panose="02040503050406030204" pitchFamily="18" charset="0"/>
                      </a:rPr>
                      <m:t>𝑥</m:t>
                    </m:r>
                  </m:oMath>
                </a14:m>
                <a:r>
                  <a:rPr lang="en-US" dirty="0"/>
                  <a:t>, find the value of </a:t>
                </a:r>
                <a14:m>
                  <m:oMath xmlns:m="http://schemas.openxmlformats.org/officeDocument/2006/math">
                    <m:r>
                      <a:rPr lang="en-US" i="1">
                        <a:latin typeface="Cambria Math" panose="02040503050406030204" pitchFamily="18" charset="0"/>
                      </a:rPr>
                      <m:t>𝑦</m:t>
                    </m:r>
                  </m:oMath>
                </a14:m>
                <a:r>
                  <a:rPr lang="en-US" dirty="0"/>
                  <a:t> on the regression </a:t>
                </a:r>
                <a:r>
                  <a:rPr lang="en-US" dirty="0" smtClean="0"/>
                  <a:t>curve</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20782" y="1645921"/>
                <a:ext cx="5894650" cy="4379494"/>
              </a:xfrm>
              <a:blipFill>
                <a:blip r:embed="rId2"/>
                <a:stretch>
                  <a:fillRect l="-1448" t="-1950" r="-1138"/>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7488989" y="1804498"/>
            <a:ext cx="4154371" cy="4486116"/>
          </a:xfrm>
          <a:prstGeom prst="rect">
            <a:avLst/>
          </a:prstGeom>
        </p:spPr>
      </p:pic>
      <p:sp>
        <p:nvSpPr>
          <p:cNvPr id="6" name="TextBox 5"/>
          <p:cNvSpPr txBox="1"/>
          <p:nvPr/>
        </p:nvSpPr>
        <p:spPr>
          <a:xfrm>
            <a:off x="8394298" y="2108587"/>
            <a:ext cx="1467458"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Predicted income</a:t>
            </a:r>
          </a:p>
        </p:txBody>
      </p:sp>
      <p:cxnSp>
        <p:nvCxnSpPr>
          <p:cNvPr id="7" name="Straight Arrow Connector 6"/>
          <p:cNvCxnSpPr/>
          <p:nvPr/>
        </p:nvCxnSpPr>
        <p:spPr>
          <a:xfrm>
            <a:off x="10419649" y="2448233"/>
            <a:ext cx="0" cy="2897430"/>
          </a:xfrm>
          <a:prstGeom prst="straightConnector1">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8337755" y="2489034"/>
            <a:ext cx="2081894" cy="0"/>
          </a:xfrm>
          <a:prstGeom prst="straightConnector1">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378702" y="4909217"/>
            <a:ext cx="1066318"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Income?</a:t>
            </a:r>
          </a:p>
        </p:txBody>
      </p:sp>
    </p:spTree>
    <p:extLst>
      <p:ext uri="{BB962C8B-B14F-4D97-AF65-F5344CB8AC3E}">
        <p14:creationId xmlns:p14="http://schemas.microsoft.com/office/powerpoint/2010/main" val="177124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learn?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5574" y="1644340"/>
                <a:ext cx="10720849" cy="4598581"/>
              </a:xfrm>
            </p:spPr>
            <p:txBody>
              <a:bodyPr>
                <a:normAutofit/>
              </a:bodyPr>
              <a:lstStyle/>
              <a:p>
                <a:r>
                  <a:rPr lang="en-US" sz="2400" dirty="0" smtClean="0"/>
                  <a:t>Consider a regression problem</a:t>
                </a:r>
              </a:p>
              <a:p>
                <a:pPr lvl="1"/>
                <a:r>
                  <a:rPr lang="en-US" sz="2000" dirty="0" smtClean="0"/>
                  <a:t>Assume </a:t>
                </a:r>
                <a14:m>
                  <m:oMath xmlns:m="http://schemas.openxmlformats.org/officeDocument/2006/math">
                    <m:r>
                      <a:rPr lang="en-US" sz="2000" i="1" dirty="0" smtClean="0">
                        <a:latin typeface="Cambria Math" panose="02040503050406030204" pitchFamily="18" charset="0"/>
                      </a:rPr>
                      <m:t>𝑑</m:t>
                    </m:r>
                    <m:r>
                      <a:rPr lang="en-US" sz="2000" i="1" dirty="0" smtClean="0">
                        <a:latin typeface="Cambria Math" panose="02040503050406030204" pitchFamily="18" charset="0"/>
                      </a:rPr>
                      <m:t>=</m:t>
                    </m:r>
                    <m:r>
                      <a:rPr lang="en-US" sz="2000" i="1" dirty="0" smtClean="0">
                        <a:latin typeface="Cambria Math" panose="02040503050406030204" pitchFamily="18" charset="0"/>
                      </a:rPr>
                      <m:t>1</m:t>
                    </m:r>
                  </m:oMath>
                </a14:m>
                <a:r>
                  <a:rPr lang="en-US" sz="2000" dirty="0" smtClean="0"/>
                  <a:t>, input: </a:t>
                </a:r>
                <a14:m>
                  <m:oMath xmlns:m="http://schemas.openxmlformats.org/officeDocument/2006/math">
                    <m:r>
                      <a:rPr lang="en-US" sz="2000" i="1" dirty="0" smtClean="0">
                        <a:latin typeface="Cambria Math" panose="02040503050406030204" pitchFamily="18" charset="0"/>
                      </a:rPr>
                      <m:t>𝑥</m:t>
                    </m:r>
                    <m:r>
                      <a:rPr lang="en-US" sz="2000" i="1" baseline="-25000" dirty="0" smtClean="0">
                        <a:latin typeface="Cambria Math" panose="02040503050406030204" pitchFamily="18" charset="0"/>
                      </a:rPr>
                      <m:t>1</m:t>
                    </m:r>
                    <m:r>
                      <a:rPr lang="en-US" sz="2000" i="1" dirty="0" smtClean="0">
                        <a:latin typeface="Cambria Math" panose="02040503050406030204" pitchFamily="18" charset="0"/>
                      </a:rPr>
                      <m:t>, </m:t>
                    </m:r>
                    <m:r>
                      <a:rPr lang="en-US" sz="2000" i="1" dirty="0" smtClean="0">
                        <a:latin typeface="Cambria Math" panose="02040503050406030204" pitchFamily="18" charset="0"/>
                      </a:rPr>
                      <m:t>𝑥</m:t>
                    </m:r>
                    <m:r>
                      <a:rPr lang="en-US" sz="2000" i="1" baseline="-25000" dirty="0" smtClean="0">
                        <a:latin typeface="Cambria Math" panose="02040503050406030204" pitchFamily="18" charset="0"/>
                      </a:rPr>
                      <m:t>2</m:t>
                    </m:r>
                    <m:r>
                      <a:rPr lang="en-US" sz="2000" i="1" dirty="0" smtClean="0">
                        <a:latin typeface="Cambria Math" panose="02040503050406030204" pitchFamily="18" charset="0"/>
                      </a:rPr>
                      <m:t>, …, </m:t>
                    </m:r>
                    <m:r>
                      <a:rPr lang="en-US" sz="2000" i="1" dirty="0" err="1" smtClean="0">
                        <a:latin typeface="Cambria Math" panose="02040503050406030204" pitchFamily="18" charset="0"/>
                      </a:rPr>
                      <m:t>𝑥</m:t>
                    </m:r>
                    <m:r>
                      <a:rPr lang="en-US" sz="2000" i="1" baseline="-25000" dirty="0" err="1" smtClean="0">
                        <a:latin typeface="Cambria Math" panose="02040503050406030204" pitchFamily="18" charset="0"/>
                      </a:rPr>
                      <m:t>𝑁</m:t>
                    </m:r>
                  </m:oMath>
                </a14:m>
                <a:r>
                  <a:rPr lang="en-US" sz="2000" dirty="0" smtClean="0"/>
                  <a:t>, output: </a:t>
                </a:r>
                <a14:m>
                  <m:oMath xmlns:m="http://schemas.openxmlformats.org/officeDocument/2006/math">
                    <m:r>
                      <a:rPr lang="en-US" sz="2000" i="1" dirty="0" smtClean="0">
                        <a:latin typeface="Cambria Math" panose="02040503050406030204" pitchFamily="18" charset="0"/>
                      </a:rPr>
                      <m:t>𝑦</m:t>
                    </m:r>
                    <m:r>
                      <a:rPr lang="en-US" sz="2000" i="1" baseline="-25000" dirty="0" smtClean="0">
                        <a:latin typeface="Cambria Math" panose="02040503050406030204" pitchFamily="18" charset="0"/>
                      </a:rPr>
                      <m:t>1</m:t>
                    </m:r>
                    <m:r>
                      <a:rPr lang="en-US" sz="2000" i="1" dirty="0" smtClean="0">
                        <a:latin typeface="Cambria Math" panose="02040503050406030204" pitchFamily="18" charset="0"/>
                      </a:rPr>
                      <m:t>, </m:t>
                    </m:r>
                    <m:r>
                      <a:rPr lang="en-US" sz="2000" i="1" dirty="0" smtClean="0">
                        <a:latin typeface="Cambria Math" panose="02040503050406030204" pitchFamily="18" charset="0"/>
                      </a:rPr>
                      <m:t>𝑦</m:t>
                    </m:r>
                    <m:r>
                      <a:rPr lang="en-US" sz="2000" i="1" baseline="-25000" dirty="0" smtClean="0">
                        <a:latin typeface="Cambria Math" panose="02040503050406030204" pitchFamily="18" charset="0"/>
                      </a:rPr>
                      <m:t>2</m:t>
                    </m:r>
                    <m:r>
                      <a:rPr lang="en-US" sz="2000" i="1" dirty="0" smtClean="0">
                        <a:latin typeface="Cambria Math" panose="02040503050406030204" pitchFamily="18" charset="0"/>
                      </a:rPr>
                      <m:t>, …, </m:t>
                    </m:r>
                    <m:r>
                      <a:rPr lang="en-US" sz="2000" i="1" dirty="0" err="1" smtClean="0">
                        <a:latin typeface="Cambria Math" panose="02040503050406030204" pitchFamily="18" charset="0"/>
                      </a:rPr>
                      <m:t>𝑦</m:t>
                    </m:r>
                    <m:r>
                      <a:rPr lang="en-US" sz="2000" i="1" baseline="-25000" dirty="0" err="1" smtClean="0">
                        <a:latin typeface="Cambria Math" panose="02040503050406030204" pitchFamily="18" charset="0"/>
                      </a:rPr>
                      <m:t>𝑁</m:t>
                    </m:r>
                  </m:oMath>
                </a14:m>
                <a:endParaRPr lang="en-US" sz="2000" baseline="-25000" dirty="0" smtClean="0"/>
              </a:p>
              <a:p>
                <a:endParaRPr lang="en-US" dirty="0" smtClean="0"/>
              </a:p>
              <a:p>
                <a:r>
                  <a:rPr lang="en-US" dirty="0" smtClean="0"/>
                  <a:t>Learning: find a function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r>
                      <a:rPr lang="en-US" b="0" i="1" dirty="0" smtClean="0">
                        <a:latin typeface="Cambria Math" panose="02040503050406030204" pitchFamily="18" charset="0"/>
                      </a:rPr>
                      <m:t>=</m:t>
                    </m:r>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𝑥</m:t>
                    </m:r>
                    <m:r>
                      <a:rPr lang="en-US" b="0" i="1" dirty="0" smtClean="0">
                        <a:latin typeface="Cambria Math" panose="02040503050406030204" pitchFamily="18" charset="0"/>
                      </a:rPr>
                      <m:t>)</m:t>
                    </m:r>
                  </m:oMath>
                </a14:m>
                <a:r>
                  <a:rPr lang="en-US" dirty="0" smtClean="0"/>
                  <a:t> that is a </a:t>
                </a:r>
                <a:r>
                  <a:rPr lang="en-US" dirty="0" smtClean="0">
                    <a:solidFill>
                      <a:srgbClr val="0000D0"/>
                    </a:solidFill>
                  </a:rPr>
                  <a:t>good fit</a:t>
                </a:r>
                <a:r>
                  <a:rPr lang="en-US" dirty="0" smtClean="0"/>
                  <a:t> to </a:t>
                </a:r>
                <a14:m>
                  <m:oMath xmlns:m="http://schemas.openxmlformats.org/officeDocument/2006/math">
                    <m:r>
                      <a:rPr lang="en-US" i="1" dirty="0" smtClean="0">
                        <a:latin typeface="Cambria Math" panose="02040503050406030204" pitchFamily="18" charset="0"/>
                      </a:rPr>
                      <m:t>𝑦</m:t>
                    </m:r>
                  </m:oMath>
                </a14:m>
                <a:r>
                  <a:rPr lang="en-US" dirty="0" smtClean="0"/>
                  <a:t> </a:t>
                </a:r>
                <a:r>
                  <a:rPr lang="en-US" sz="2000" dirty="0" smtClean="0"/>
                  <a:t>(on the training set)</a:t>
                </a:r>
                <a:endParaRPr lang="en-US" dirty="0" smtClean="0"/>
              </a:p>
              <a:p>
                <a:r>
                  <a:rPr lang="en-US" sz="2400" dirty="0" smtClean="0"/>
                  <a:t>But what does it mean a good fit?</a:t>
                </a:r>
                <a:endParaRPr lang="en-US" sz="2400" dirty="0"/>
              </a:p>
              <a:p>
                <a:endParaRPr lang="en-US" sz="2400" dirty="0" smtClean="0"/>
              </a:p>
              <a:p>
                <a:r>
                  <a:rPr lang="en-US" sz="2400" dirty="0" smtClean="0"/>
                  <a:t>Define the </a:t>
                </a:r>
                <a:r>
                  <a:rPr lang="en-US" sz="2400" dirty="0" smtClean="0">
                    <a:solidFill>
                      <a:srgbClr val="0000D0"/>
                    </a:solidFill>
                  </a:rPr>
                  <a:t>Mean Squared Error</a:t>
                </a:r>
                <a:r>
                  <a:rPr lang="en-US" sz="2400" dirty="0" smtClean="0"/>
                  <a:t> (</a:t>
                </a:r>
                <a:r>
                  <a:rPr lang="en-US" sz="2400" dirty="0" smtClean="0">
                    <a:solidFill>
                      <a:srgbClr val="0000D0"/>
                    </a:solidFill>
                  </a:rPr>
                  <a:t>MSE</a:t>
                </a:r>
                <a:r>
                  <a:rPr lang="en-US" sz="2400" dirty="0" smtClean="0"/>
                  <a:t>) as </a:t>
                </a:r>
                <a:endParaRPr lang="en-US" sz="2400" b="0" i="0" dirty="0" smtClean="0">
                  <a:latin typeface="Cambria Math" panose="02040503050406030204" pitchFamily="18" charset="0"/>
                </a:endParaRPr>
              </a:p>
              <a:p>
                <a14:m>
                  <m:oMath xmlns:m="http://schemas.openxmlformats.org/officeDocument/2006/math">
                    <m:r>
                      <m:rPr>
                        <m:nor/>
                      </m:rPr>
                      <a:rPr lang="en-US" sz="2400" b="0" i="0" smtClean="0">
                        <a:latin typeface="Cambria Math" panose="02040503050406030204" pitchFamily="18" charset="0"/>
                      </a:rPr>
                      <m:t>MSE</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𝑁</m:t>
                        </m:r>
                      </m:den>
                    </m:f>
                    <m:nary>
                      <m:naryPr>
                        <m:chr m:val="∑"/>
                        <m:ctrlPr>
                          <a:rPr lang="en-US" sz="2400" b="0" i="1" smtClean="0">
                            <a:latin typeface="Cambria Math" panose="02040503050406030204" pitchFamily="18" charset="0"/>
                          </a:rPr>
                        </m:ctrlPr>
                      </m:naryPr>
                      <m:sub>
                        <m:r>
                          <a:rPr lang="en-US" sz="2400" b="0" i="1" smtClean="0">
                            <a:latin typeface="Cambria Math" panose="02040503050406030204" pitchFamily="18" charset="0"/>
                          </a:rPr>
                          <m:t>𝑖</m:t>
                        </m:r>
                        <m:r>
                          <a:rPr lang="en-US" sz="2400" b="0" i="1" smtClean="0">
                            <a:latin typeface="Cambria Math" panose="02040503050406030204" pitchFamily="18" charset="0"/>
                          </a:rPr>
                          <m:t>=</m:t>
                        </m:r>
                        <m:r>
                          <a:rPr lang="en-US" sz="2400" b="0" i="1" smtClean="0">
                            <a:latin typeface="Cambria Math" panose="02040503050406030204" pitchFamily="18" charset="0"/>
                          </a:rPr>
                          <m:t>1</m:t>
                        </m:r>
                      </m:sub>
                      <m:sup>
                        <m:r>
                          <a:rPr lang="en-US" sz="2400" b="0" i="1" smtClean="0">
                            <a:latin typeface="Cambria Math" panose="02040503050406030204" pitchFamily="18" charset="0"/>
                          </a:rPr>
                          <m:t>𝑁</m:t>
                        </m:r>
                      </m:sup>
                      <m:e>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𝑖</m:t>
                                    </m:r>
                                  </m:sub>
                                </m:sSub>
                              </m:e>
                            </m:d>
                          </m:e>
                          <m:sup>
                            <m:r>
                              <a:rPr lang="en-US" sz="2400" b="0" i="1" smtClean="0">
                                <a:latin typeface="Cambria Math" panose="02040503050406030204" pitchFamily="18" charset="0"/>
                              </a:rPr>
                              <m:t>2</m:t>
                            </m:r>
                          </m:sup>
                        </m:sSup>
                      </m:e>
                    </m:nary>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b="0" i="1" smtClean="0">
                            <a:latin typeface="Cambria Math" panose="02040503050406030204" pitchFamily="18" charset="0"/>
                          </a:rPr>
                          <m:t>𝑁</m:t>
                        </m:r>
                      </m:den>
                    </m:f>
                    <m:nary>
                      <m:naryPr>
                        <m:chr m:val="∑"/>
                        <m:ctrlPr>
                          <a:rPr lang="en-US" sz="2400" i="1">
                            <a:latin typeface="Cambria Math" panose="02040503050406030204" pitchFamily="18" charset="0"/>
                          </a:rPr>
                        </m:ctrlPr>
                      </m:naryPr>
                      <m:sub>
                        <m:r>
                          <a:rPr lang="en-US" sz="2400" i="1">
                            <a:latin typeface="Cambria Math" panose="02040503050406030204" pitchFamily="18" charset="0"/>
                          </a:rPr>
                          <m:t>𝑖</m:t>
                        </m:r>
                        <m:r>
                          <a:rPr lang="en-US" sz="2400" i="1">
                            <a:latin typeface="Cambria Math" panose="02040503050406030204" pitchFamily="18" charset="0"/>
                          </a:rPr>
                          <m:t>=</m:t>
                        </m:r>
                        <m:r>
                          <a:rPr lang="en-US" sz="2400" i="1">
                            <a:latin typeface="Cambria Math" panose="02040503050406030204" pitchFamily="18" charset="0"/>
                          </a:rPr>
                          <m:t>1</m:t>
                        </m:r>
                      </m:sub>
                      <m:sup>
                        <m:r>
                          <a:rPr lang="en-US" sz="2400" b="0" i="1" smtClean="0">
                            <a:latin typeface="Cambria Math" panose="02040503050406030204" pitchFamily="18" charset="0"/>
                          </a:rPr>
                          <m:t>𝑁</m:t>
                        </m:r>
                      </m:sup>
                      <m:e>
                        <m:sSup>
                          <m:sSupPr>
                            <m:ctrlPr>
                              <a:rPr lang="en-US" sz="2400" b="0" i="1" smtClean="0">
                                <a:latin typeface="Cambria Math" panose="02040503050406030204" pitchFamily="18" charset="0"/>
                              </a:rPr>
                            </m:ctrlPr>
                          </m:sSupPr>
                          <m:e>
                            <m:d>
                              <m:dPr>
                                <m:ctrlPr>
                                  <a:rPr lang="en-US" sz="2400" i="1">
                                    <a:latin typeface="Cambria Math" panose="02040503050406030204" pitchFamily="18" charset="0"/>
                                  </a:rPr>
                                </m:ctrlPr>
                              </m:dPr>
                              <m:e>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panose="02040503050406030204" pitchFamily="18" charset="0"/>
                                      </a:rPr>
                                      <m:t>𝑖</m:t>
                                    </m:r>
                                  </m:sub>
                                </m:sSub>
                              </m:e>
                            </m:d>
                          </m:e>
                          <m:sup>
                            <m:r>
                              <a:rPr lang="en-US" sz="2400" b="0" i="1" smtClean="0">
                                <a:latin typeface="Cambria Math" panose="02040503050406030204" pitchFamily="18" charset="0"/>
                              </a:rPr>
                              <m:t>2</m:t>
                            </m:r>
                          </m:sup>
                        </m:sSup>
                      </m:e>
                    </m:nary>
                  </m:oMath>
                </a14:m>
                <a:endParaRPr lang="en-US" dirty="0" smtClean="0"/>
              </a:p>
              <a:p>
                <a:endParaRPr lang="en-US" sz="2400" dirty="0" smtClean="0"/>
              </a:p>
              <a:p>
                <a:pPr marL="0" indent="0">
                  <a:buNone/>
                </a:pPr>
                <a:r>
                  <a:rPr lang="en-US" sz="2400" dirty="0" smtClean="0">
                    <a:solidFill>
                      <a:srgbClr val="700038"/>
                    </a:solidFill>
                    <a:sym typeface="Wingdings" panose="05000000000000000000" pitchFamily="2" charset="2"/>
                  </a:rPr>
                  <a:t> Learning: </a:t>
                </a:r>
                <a:r>
                  <a:rPr lang="en-US" sz="2400" dirty="0" smtClean="0">
                    <a:solidFill>
                      <a:srgbClr val="700038"/>
                    </a:solidFill>
                  </a:rPr>
                  <a:t>finding a function </a:t>
                </a:r>
                <a14:m>
                  <m:oMath xmlns:m="http://schemas.openxmlformats.org/officeDocument/2006/math">
                    <m:r>
                      <a:rPr lang="en-US" sz="2400" b="0" i="1" dirty="0" smtClean="0">
                        <a:solidFill>
                          <a:srgbClr val="700038"/>
                        </a:solidFill>
                        <a:latin typeface="Cambria Math" panose="02040503050406030204" pitchFamily="18" charset="0"/>
                      </a:rPr>
                      <m:t>𝑓</m:t>
                    </m:r>
                    <m:r>
                      <a:rPr lang="en-US" sz="2400" b="0" i="1" dirty="0" smtClean="0">
                        <a:solidFill>
                          <a:srgbClr val="700038"/>
                        </a:solidFill>
                        <a:latin typeface="Cambria Math" panose="02040503050406030204" pitchFamily="18" charset="0"/>
                      </a:rPr>
                      <m:t>(</m:t>
                    </m:r>
                    <m:r>
                      <a:rPr lang="en-US" sz="2400" b="0" i="1" dirty="0" smtClean="0">
                        <a:solidFill>
                          <a:srgbClr val="700038"/>
                        </a:solidFill>
                        <a:latin typeface="Cambria Math" panose="02040503050406030204" pitchFamily="18" charset="0"/>
                      </a:rPr>
                      <m:t>𝑥</m:t>
                    </m:r>
                    <m:r>
                      <a:rPr lang="en-US" sz="2400" b="0" i="1" dirty="0" smtClean="0">
                        <a:solidFill>
                          <a:srgbClr val="700038"/>
                        </a:solidFill>
                        <a:latin typeface="Cambria Math" panose="02040503050406030204" pitchFamily="18" charset="0"/>
                      </a:rPr>
                      <m:t>)</m:t>
                    </m:r>
                  </m:oMath>
                </a14:m>
                <a:r>
                  <a:rPr lang="en-US" sz="2400" dirty="0" smtClean="0">
                    <a:solidFill>
                      <a:srgbClr val="700038"/>
                    </a:solidFill>
                  </a:rPr>
                  <a:t> that minimizes the MSE in the training set</a:t>
                </a:r>
                <a:endParaRPr lang="en-US" dirty="0">
                  <a:solidFill>
                    <a:schemeClr val="accent2">
                      <a:lumMod val="50000"/>
                    </a:schemeClr>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5574" y="1644340"/>
                <a:ext cx="10720849" cy="4598581"/>
              </a:xfrm>
              <a:blipFill>
                <a:blip r:embed="rId2"/>
                <a:stretch>
                  <a:fillRect l="-910" t="-1857" b="-1989"/>
                </a:stretch>
              </a:blipFill>
            </p:spPr>
            <p:txBody>
              <a:bodyPr/>
              <a:lstStyle/>
              <a:p>
                <a:r>
                  <a:rPr lang="en-US">
                    <a:noFill/>
                  </a:rPr>
                  <a:t> </a:t>
                </a:r>
              </a:p>
            </p:txBody>
          </p:sp>
        </mc:Fallback>
      </mc:AlternateContent>
    </p:spTree>
    <p:extLst>
      <p:ext uri="{BB962C8B-B14F-4D97-AF65-F5344CB8AC3E}">
        <p14:creationId xmlns:p14="http://schemas.microsoft.com/office/powerpoint/2010/main" val="58263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straight lines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40055" y="2052783"/>
                <a:ext cx="5752076" cy="4013956"/>
              </a:xfrm>
            </p:spPr>
            <p:txBody>
              <a:bodyPr>
                <a:normAutofit/>
              </a:bodyPr>
              <a:lstStyle/>
              <a:p>
                <a:r>
                  <a:rPr lang="en-US" sz="2400" dirty="0" smtClean="0"/>
                  <a:t>A straight line </a:t>
                </a:r>
                <a14:m>
                  <m:oMath xmlns:m="http://schemas.openxmlformats.org/officeDocument/2006/math">
                    <m:r>
                      <a:rPr lang="en-US" sz="2400" b="0" i="1" smtClean="0">
                        <a:latin typeface="Cambria Math" panose="02040503050406030204" pitchFamily="18" charset="0"/>
                      </a:rPr>
                      <m:t>𝑌</m:t>
                    </m:r>
                    <m:r>
                      <a:rPr lang="en-US" sz="2400" b="0" i="1" smtClean="0">
                        <a:latin typeface="Cambria Math" panose="02040503050406030204" pitchFamily="18" charset="0"/>
                      </a:rPr>
                      <m:t>=</m:t>
                    </m:r>
                    <m:r>
                      <a:rPr lang="en-US" sz="2400" b="0" i="1" smtClean="0">
                        <a:latin typeface="Cambria Math" panose="02040503050406030204" pitchFamily="18" charset="0"/>
                      </a:rPr>
                      <m:t>𝑎𝑋</m:t>
                    </m:r>
                    <m:r>
                      <a:rPr lang="en-US" sz="2400" b="0" i="1" smtClean="0">
                        <a:latin typeface="Cambria Math" panose="02040503050406030204" pitchFamily="18" charset="0"/>
                      </a:rPr>
                      <m:t>+</m:t>
                    </m:r>
                    <m:r>
                      <a:rPr lang="en-US" sz="2400" b="0" i="1" smtClean="0">
                        <a:latin typeface="Cambria Math" panose="02040503050406030204" pitchFamily="18" charset="0"/>
                      </a:rPr>
                      <m:t>𝑏</m:t>
                    </m:r>
                  </m:oMath>
                </a14:m>
                <a:r>
                  <a:rPr lang="en-US" sz="2400" dirty="0" smtClean="0"/>
                  <a:t> is characterized by a </a:t>
                </a:r>
                <a:r>
                  <a:rPr lang="en-US" sz="2400" dirty="0" smtClean="0">
                    <a:solidFill>
                      <a:srgbClr val="0000D0"/>
                    </a:solidFill>
                  </a:rPr>
                  <a:t>slope</a:t>
                </a:r>
                <a:r>
                  <a:rPr lang="en-US" sz="2400" dirty="0" smtClean="0"/>
                  <a:t> </a:t>
                </a:r>
                <a14:m>
                  <m:oMath xmlns:m="http://schemas.openxmlformats.org/officeDocument/2006/math">
                    <m:r>
                      <a:rPr lang="en-US" sz="2400" b="0" i="1" smtClean="0">
                        <a:latin typeface="Cambria Math" panose="02040503050406030204" pitchFamily="18" charset="0"/>
                      </a:rPr>
                      <m:t>𝑎</m:t>
                    </m:r>
                  </m:oMath>
                </a14:m>
                <a:r>
                  <a:rPr lang="en-US" sz="2400" dirty="0" smtClean="0"/>
                  <a:t> and an </a:t>
                </a:r>
                <a:r>
                  <a:rPr lang="en-US" sz="2400" dirty="0" smtClean="0">
                    <a:solidFill>
                      <a:srgbClr val="0000D0"/>
                    </a:solidFill>
                  </a:rPr>
                  <a:t>intercept</a:t>
                </a:r>
                <a:r>
                  <a:rPr lang="en-US" sz="2400" dirty="0" smtClean="0"/>
                  <a:t> </a:t>
                </a:r>
                <a14:m>
                  <m:oMath xmlns:m="http://schemas.openxmlformats.org/officeDocument/2006/math">
                    <m:r>
                      <a:rPr lang="en-US" sz="2400" b="0" i="1" smtClean="0">
                        <a:latin typeface="Cambria Math" panose="02040503050406030204" pitchFamily="18" charset="0"/>
                      </a:rPr>
                      <m:t>𝑏</m:t>
                    </m:r>
                  </m:oMath>
                </a14:m>
                <a:endParaRPr lang="he-IL" sz="2400" dirty="0" smtClean="0"/>
              </a:p>
              <a:p>
                <a:endParaRPr lang="en-US" sz="2400" dirty="0" smtClean="0"/>
              </a:p>
              <a:p>
                <a:r>
                  <a:rPr lang="en-US" sz="2400" dirty="0" smtClean="0"/>
                  <a:t>The slope is the change in </a:t>
                </a:r>
                <a14:m>
                  <m:oMath xmlns:m="http://schemas.openxmlformats.org/officeDocument/2006/math">
                    <m:r>
                      <a:rPr lang="en-US" sz="2400" b="0" i="1" smtClean="0">
                        <a:latin typeface="Cambria Math" panose="02040503050406030204" pitchFamily="18" charset="0"/>
                      </a:rPr>
                      <m:t>𝑌</m:t>
                    </m:r>
                  </m:oMath>
                </a14:m>
                <a:r>
                  <a:rPr lang="en-US" sz="2400" dirty="0" smtClean="0"/>
                  <a:t> due to a change of one unit in </a:t>
                </a:r>
                <a14:m>
                  <m:oMath xmlns:m="http://schemas.openxmlformats.org/officeDocument/2006/math">
                    <m:r>
                      <a:rPr lang="en-US" sz="2400" b="0" i="1" smtClean="0">
                        <a:latin typeface="Cambria Math" panose="02040503050406030204" pitchFamily="18" charset="0"/>
                      </a:rPr>
                      <m:t>𝑋</m:t>
                    </m:r>
                  </m:oMath>
                </a14:m>
                <a:endParaRPr lang="he-IL" sz="2400" dirty="0" smtClean="0"/>
              </a:p>
              <a:p>
                <a:endParaRPr lang="en-US" dirty="0"/>
              </a:p>
              <a:p>
                <a:r>
                  <a:rPr lang="en-US" dirty="0" smtClean="0"/>
                  <a:t>The intercept is the value of </a:t>
                </a:r>
                <a14:m>
                  <m:oMath xmlns:m="http://schemas.openxmlformats.org/officeDocument/2006/math">
                    <m:r>
                      <a:rPr lang="en-US" i="1" dirty="0" smtClean="0">
                        <a:latin typeface="Cambria Math" panose="02040503050406030204" pitchFamily="18" charset="0"/>
                      </a:rPr>
                      <m:t>𝑌</m:t>
                    </m:r>
                  </m:oMath>
                </a14:m>
                <a:r>
                  <a:rPr lang="en-US" dirty="0" smtClean="0"/>
                  <a:t> when </a:t>
                </a:r>
                <a14:m>
                  <m:oMath xmlns:m="http://schemas.openxmlformats.org/officeDocument/2006/math">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0</m:t>
                    </m:r>
                  </m:oMath>
                </a14:m>
                <a:endParaRPr lang="he-IL"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40055" y="2052783"/>
                <a:ext cx="5752076" cy="4013956"/>
              </a:xfrm>
              <a:blipFill>
                <a:blip r:embed="rId2"/>
                <a:stretch>
                  <a:fillRect l="-1377" t="-2128" r="-1801"/>
                </a:stretch>
              </a:blipFill>
            </p:spPr>
            <p:txBody>
              <a:bodyPr/>
              <a:lstStyle/>
              <a:p>
                <a:r>
                  <a:rPr lang="en-US">
                    <a:noFill/>
                  </a:rPr>
                  <a:t> </a:t>
                </a:r>
              </a:p>
            </p:txBody>
          </p:sp>
        </mc:Fallback>
      </mc:AlternateContent>
      <p:sp>
        <p:nvSpPr>
          <p:cNvPr id="21" name="Line 55"/>
          <p:cNvSpPr>
            <a:spLocks noChangeShapeType="1"/>
          </p:cNvSpPr>
          <p:nvPr/>
        </p:nvSpPr>
        <p:spPr bwMode="auto">
          <a:xfrm>
            <a:off x="6392994" y="5610166"/>
            <a:ext cx="4795289"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22" name="Line 56"/>
          <p:cNvSpPr>
            <a:spLocks noChangeShapeType="1"/>
          </p:cNvSpPr>
          <p:nvPr/>
        </p:nvSpPr>
        <p:spPr bwMode="auto">
          <a:xfrm flipV="1">
            <a:off x="7106133" y="3678447"/>
            <a:ext cx="4082150" cy="16473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sz="2400"/>
          </a:p>
        </p:txBody>
      </p:sp>
      <mc:AlternateContent xmlns:mc="http://schemas.openxmlformats.org/markup-compatibility/2006" xmlns:a14="http://schemas.microsoft.com/office/drawing/2010/main">
        <mc:Choice Requires="a14">
          <p:sp>
            <p:nvSpPr>
              <p:cNvPr id="23" name="Text Box 57"/>
              <p:cNvSpPr txBox="1">
                <a:spLocks noChangeArrowheads="1"/>
              </p:cNvSpPr>
              <p:nvPr/>
            </p:nvSpPr>
            <p:spPr bwMode="auto">
              <a:xfrm>
                <a:off x="8392187" y="4283829"/>
                <a:ext cx="500561"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Times New Roman" panose="02020603050405020304" pitchFamily="18" charset="0"/>
                  </a:defRPr>
                </a:lvl1pPr>
                <a:lvl2pPr marL="742950" indent="-285750" algn="r" rtl="1">
                  <a:spcBef>
                    <a:spcPct val="20000"/>
                  </a:spcBef>
                  <a:buChar char="–"/>
                  <a:defRPr sz="2800">
                    <a:solidFill>
                      <a:schemeClr val="tx1"/>
                    </a:solidFill>
                    <a:latin typeface="Times New Roman" panose="02020603050405020304" pitchFamily="18" charset="0"/>
                  </a:defRPr>
                </a:lvl2pPr>
                <a:lvl3pPr marL="1143000" indent="-228600" algn="r" rtl="1">
                  <a:spcBef>
                    <a:spcPct val="20000"/>
                  </a:spcBef>
                  <a:buChar char="•"/>
                  <a:defRPr sz="2400">
                    <a:solidFill>
                      <a:schemeClr val="tx1"/>
                    </a:solidFill>
                    <a:latin typeface="Times New Roman" panose="02020603050405020304" pitchFamily="18" charset="0"/>
                  </a:defRPr>
                </a:lvl3pPr>
                <a:lvl4pPr marL="1600200" indent="-228600" algn="r" rtl="1">
                  <a:spcBef>
                    <a:spcPct val="20000"/>
                  </a:spcBef>
                  <a:buChar char="–"/>
                  <a:defRPr sz="2000">
                    <a:solidFill>
                      <a:schemeClr val="tx1"/>
                    </a:solidFill>
                    <a:latin typeface="Times New Roman" panose="02020603050405020304" pitchFamily="18" charset="0"/>
                  </a:defRPr>
                </a:lvl4pPr>
                <a:lvl5pPr marL="2057400" indent="-228600" algn="r" rtl="1">
                  <a:spcBef>
                    <a:spcPct val="20000"/>
                  </a:spcBef>
                  <a:buChar char="»"/>
                  <a:defRPr sz="2000">
                    <a:solidFill>
                      <a:schemeClr val="tx1"/>
                    </a:solidFill>
                    <a:latin typeface="Times New Roman" panose="02020603050405020304" pitchFamily="18"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i="1" dirty="0" smtClean="0">
                          <a:solidFill>
                            <a:srgbClr val="FF9900"/>
                          </a:solidFill>
                          <a:latin typeface="Cambria Math" panose="02040503050406030204" pitchFamily="18" charset="0"/>
                        </a:rPr>
                        <m:t>𝑏</m:t>
                      </m:r>
                    </m:oMath>
                  </m:oMathPara>
                </a14:m>
                <a:endParaRPr lang="en-US" altLang="en-US" sz="2400" i="1" dirty="0">
                  <a:solidFill>
                    <a:srgbClr val="FF9900"/>
                  </a:solidFill>
                </a:endParaRPr>
              </a:p>
            </p:txBody>
          </p:sp>
        </mc:Choice>
        <mc:Fallback xmlns="">
          <p:sp>
            <p:nvSpPr>
              <p:cNvPr id="23" name="Text Box 57"/>
              <p:cNvSpPr txBox="1">
                <a:spLocks noRot="1" noChangeAspect="1" noMove="1" noResize="1" noEditPoints="1" noAdjustHandles="1" noChangeArrowheads="1" noChangeShapeType="1" noTextEdit="1"/>
              </p:cNvSpPr>
              <p:nvPr/>
            </p:nvSpPr>
            <p:spPr bwMode="auto">
              <a:xfrm>
                <a:off x="8392187" y="4283829"/>
                <a:ext cx="500561" cy="461665"/>
              </a:xfrm>
              <a:prstGeom prst="rect">
                <a:avLst/>
              </a:prstGeom>
              <a:blipFill>
                <a:blip r:embed="rId3"/>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 Box 60"/>
              <p:cNvSpPr txBox="1">
                <a:spLocks noChangeArrowheads="1"/>
              </p:cNvSpPr>
              <p:nvPr/>
            </p:nvSpPr>
            <p:spPr bwMode="auto">
              <a:xfrm>
                <a:off x="9612727" y="3530448"/>
                <a:ext cx="119744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Times New Roman" panose="02020603050405020304" pitchFamily="18" charset="0"/>
                  </a:defRPr>
                </a:lvl1pPr>
                <a:lvl2pPr marL="742950" indent="-285750" algn="r" rtl="1">
                  <a:spcBef>
                    <a:spcPct val="20000"/>
                  </a:spcBef>
                  <a:buChar char="–"/>
                  <a:defRPr sz="2800">
                    <a:solidFill>
                      <a:schemeClr val="tx1"/>
                    </a:solidFill>
                    <a:latin typeface="Times New Roman" panose="02020603050405020304" pitchFamily="18" charset="0"/>
                  </a:defRPr>
                </a:lvl2pPr>
                <a:lvl3pPr marL="1143000" indent="-228600" algn="r" rtl="1">
                  <a:spcBef>
                    <a:spcPct val="20000"/>
                  </a:spcBef>
                  <a:buChar char="•"/>
                  <a:defRPr sz="2400">
                    <a:solidFill>
                      <a:schemeClr val="tx1"/>
                    </a:solidFill>
                    <a:latin typeface="Times New Roman" panose="02020603050405020304" pitchFamily="18" charset="0"/>
                  </a:defRPr>
                </a:lvl3pPr>
                <a:lvl4pPr marL="1600200" indent="-228600" algn="r" rtl="1">
                  <a:spcBef>
                    <a:spcPct val="20000"/>
                  </a:spcBef>
                  <a:buChar char="–"/>
                  <a:defRPr sz="2000">
                    <a:solidFill>
                      <a:schemeClr val="tx1"/>
                    </a:solidFill>
                    <a:latin typeface="Times New Roman" panose="02020603050405020304" pitchFamily="18" charset="0"/>
                  </a:defRPr>
                </a:lvl4pPr>
                <a:lvl5pPr marL="2057400" indent="-228600" algn="r" rtl="1">
                  <a:spcBef>
                    <a:spcPct val="20000"/>
                  </a:spcBef>
                  <a:buChar char="»"/>
                  <a:defRPr sz="2000">
                    <a:solidFill>
                      <a:schemeClr val="tx1"/>
                    </a:solidFill>
                    <a:latin typeface="Times New Roman" panose="02020603050405020304" pitchFamily="18"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i="1" dirty="0" smtClean="0">
                          <a:solidFill>
                            <a:srgbClr val="FF9900"/>
                          </a:solidFill>
                          <a:latin typeface="Cambria Math" panose="02040503050406030204" pitchFamily="18" charset="0"/>
                        </a:rPr>
                        <m:t>𝑎</m:t>
                      </m:r>
                      <m:r>
                        <a:rPr lang="en-US" altLang="en-US" sz="2400" i="1" dirty="0" smtClean="0">
                          <a:solidFill>
                            <a:srgbClr val="FF9900"/>
                          </a:solidFill>
                          <a:latin typeface="Cambria Math" panose="02040503050406030204" pitchFamily="18" charset="0"/>
                        </a:rPr>
                        <m:t>&gt;</m:t>
                      </m:r>
                      <m:r>
                        <a:rPr lang="en-US" altLang="en-US" sz="2400" i="1" dirty="0" smtClean="0">
                          <a:solidFill>
                            <a:srgbClr val="FF9900"/>
                          </a:solidFill>
                          <a:latin typeface="Cambria Math" panose="02040503050406030204" pitchFamily="18" charset="0"/>
                        </a:rPr>
                        <m:t>0</m:t>
                      </m:r>
                    </m:oMath>
                  </m:oMathPara>
                </a14:m>
                <a:endParaRPr lang="en-US" altLang="en-US" sz="2400" dirty="0">
                  <a:solidFill>
                    <a:srgbClr val="FF9900"/>
                  </a:solidFill>
                </a:endParaRPr>
              </a:p>
            </p:txBody>
          </p:sp>
        </mc:Choice>
        <mc:Fallback xmlns="">
          <p:sp>
            <p:nvSpPr>
              <p:cNvPr id="26" name="Text Box 60"/>
              <p:cNvSpPr txBox="1">
                <a:spLocks noRot="1" noChangeAspect="1" noMove="1" noResize="1" noEditPoints="1" noAdjustHandles="1" noChangeArrowheads="1" noChangeShapeType="1" noTextEdit="1"/>
              </p:cNvSpPr>
              <p:nvPr/>
            </p:nvSpPr>
            <p:spPr bwMode="auto">
              <a:xfrm>
                <a:off x="9612727" y="3530448"/>
                <a:ext cx="1197445" cy="461665"/>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 Box 62"/>
              <p:cNvSpPr txBox="1">
                <a:spLocks noChangeArrowheads="1"/>
              </p:cNvSpPr>
              <p:nvPr/>
            </p:nvSpPr>
            <p:spPr bwMode="auto">
              <a:xfrm>
                <a:off x="6678245" y="3002965"/>
                <a:ext cx="1500176"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Times New Roman" panose="02020603050405020304" pitchFamily="18" charset="0"/>
                  </a:defRPr>
                </a:lvl1pPr>
                <a:lvl2pPr marL="742950" indent="-285750" algn="r" rtl="1">
                  <a:spcBef>
                    <a:spcPct val="20000"/>
                  </a:spcBef>
                  <a:buChar char="–"/>
                  <a:defRPr sz="2800">
                    <a:solidFill>
                      <a:schemeClr val="tx1"/>
                    </a:solidFill>
                    <a:latin typeface="Times New Roman" panose="02020603050405020304" pitchFamily="18" charset="0"/>
                  </a:defRPr>
                </a:lvl2pPr>
                <a:lvl3pPr marL="1143000" indent="-228600" algn="r" rtl="1">
                  <a:spcBef>
                    <a:spcPct val="20000"/>
                  </a:spcBef>
                  <a:buChar char="•"/>
                  <a:defRPr sz="2400">
                    <a:solidFill>
                      <a:schemeClr val="tx1"/>
                    </a:solidFill>
                    <a:latin typeface="Times New Roman" panose="02020603050405020304" pitchFamily="18" charset="0"/>
                  </a:defRPr>
                </a:lvl3pPr>
                <a:lvl4pPr marL="1600200" indent="-228600" algn="r" rtl="1">
                  <a:spcBef>
                    <a:spcPct val="20000"/>
                  </a:spcBef>
                  <a:buChar char="–"/>
                  <a:defRPr sz="2000">
                    <a:solidFill>
                      <a:schemeClr val="tx1"/>
                    </a:solidFill>
                    <a:latin typeface="Times New Roman" panose="02020603050405020304" pitchFamily="18" charset="0"/>
                  </a:defRPr>
                </a:lvl4pPr>
                <a:lvl5pPr marL="2057400" indent="-228600" algn="r" rtl="1">
                  <a:spcBef>
                    <a:spcPct val="20000"/>
                  </a:spcBef>
                  <a:buChar char="»"/>
                  <a:defRPr sz="2000">
                    <a:solidFill>
                      <a:schemeClr val="tx1"/>
                    </a:solidFill>
                    <a:latin typeface="Times New Roman" panose="02020603050405020304" pitchFamily="18"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i="1" dirty="0" smtClean="0">
                          <a:solidFill>
                            <a:srgbClr val="808080"/>
                          </a:solidFill>
                          <a:latin typeface="Cambria Math" panose="02040503050406030204" pitchFamily="18" charset="0"/>
                        </a:rPr>
                        <m:t>𝑎</m:t>
                      </m:r>
                      <m:r>
                        <a:rPr lang="en-US" altLang="en-US" sz="2400" i="1" dirty="0" smtClean="0">
                          <a:solidFill>
                            <a:srgbClr val="808080"/>
                          </a:solidFill>
                          <a:latin typeface="Cambria Math" panose="02040503050406030204" pitchFamily="18" charset="0"/>
                        </a:rPr>
                        <m:t>&lt;</m:t>
                      </m:r>
                      <m:r>
                        <a:rPr lang="en-US" altLang="en-US" sz="2400" i="1" dirty="0" smtClean="0">
                          <a:solidFill>
                            <a:srgbClr val="808080"/>
                          </a:solidFill>
                          <a:latin typeface="Cambria Math" panose="02040503050406030204" pitchFamily="18" charset="0"/>
                        </a:rPr>
                        <m:t>0</m:t>
                      </m:r>
                    </m:oMath>
                  </m:oMathPara>
                </a14:m>
                <a:endParaRPr lang="en-US" altLang="en-US" sz="2400" dirty="0">
                  <a:solidFill>
                    <a:srgbClr val="808080"/>
                  </a:solidFill>
                </a:endParaRPr>
              </a:p>
            </p:txBody>
          </p:sp>
        </mc:Choice>
        <mc:Fallback xmlns="">
          <p:sp>
            <p:nvSpPr>
              <p:cNvPr id="27" name="Text Box 62"/>
              <p:cNvSpPr txBox="1">
                <a:spLocks noRot="1" noChangeAspect="1" noMove="1" noResize="1" noEditPoints="1" noAdjustHandles="1" noChangeArrowheads="1" noChangeShapeType="1" noTextEdit="1"/>
              </p:cNvSpPr>
              <p:nvPr/>
            </p:nvSpPr>
            <p:spPr bwMode="auto">
              <a:xfrm>
                <a:off x="6678245" y="3002965"/>
                <a:ext cx="1500176" cy="461665"/>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8" name="Line 61"/>
          <p:cNvSpPr>
            <a:spLocks noChangeShapeType="1"/>
          </p:cNvSpPr>
          <p:nvPr/>
        </p:nvSpPr>
        <p:spPr bwMode="auto">
          <a:xfrm rot="2581060" flipV="1">
            <a:off x="6693066" y="3207190"/>
            <a:ext cx="4221294" cy="1760053"/>
          </a:xfrm>
          <a:prstGeom prst="line">
            <a:avLst/>
          </a:prstGeom>
          <a:noFill/>
          <a:ln w="38100">
            <a:solidFill>
              <a:srgbClr val="80808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31" name="Line 65"/>
          <p:cNvSpPr>
            <a:spLocks noChangeShapeType="1"/>
          </p:cNvSpPr>
          <p:nvPr/>
        </p:nvSpPr>
        <p:spPr bwMode="auto">
          <a:xfrm>
            <a:off x="6443471" y="5610166"/>
            <a:ext cx="4997196" cy="0"/>
          </a:xfrm>
          <a:prstGeom prst="line">
            <a:avLst/>
          </a:prstGeom>
          <a:noFill/>
          <a:ln w="19050">
            <a:solidFill>
              <a:schemeClr val="tx2"/>
            </a:solidFill>
            <a:round/>
            <a:headEnd/>
            <a:tailEnd type="arrow" w="med" len="med"/>
          </a:ln>
          <a:extLst>
            <a:ext uri="{909E8E84-426E-40DD-AFC4-6F175D3DCCD1}">
              <a14:hiddenFill xmlns:a14="http://schemas.microsoft.com/office/drawing/2010/main">
                <a:noFill/>
              </a14:hiddenFill>
            </a:ext>
          </a:extLst>
        </p:spPr>
        <p:txBody>
          <a:bodyPr/>
          <a:lstStyle/>
          <a:p>
            <a:endParaRPr lang="en-US" sz="2400"/>
          </a:p>
        </p:txBody>
      </p:sp>
      <p:sp>
        <p:nvSpPr>
          <p:cNvPr id="32" name="Line 67"/>
          <p:cNvSpPr>
            <a:spLocks noChangeShapeType="1"/>
          </p:cNvSpPr>
          <p:nvPr/>
        </p:nvSpPr>
        <p:spPr bwMode="auto">
          <a:xfrm flipV="1">
            <a:off x="8790638" y="3179673"/>
            <a:ext cx="0" cy="2696871"/>
          </a:xfrm>
          <a:prstGeom prst="line">
            <a:avLst/>
          </a:prstGeom>
          <a:noFill/>
          <a:ln w="19050">
            <a:solidFill>
              <a:schemeClr val="tx2"/>
            </a:solidFill>
            <a:round/>
            <a:headEnd/>
            <a:tailEnd type="arrow" w="med" len="med"/>
          </a:ln>
          <a:extLst>
            <a:ext uri="{909E8E84-426E-40DD-AFC4-6F175D3DCCD1}">
              <a14:hiddenFill xmlns:a14="http://schemas.microsoft.com/office/drawing/2010/main">
                <a:noFill/>
              </a14:hiddenFill>
            </a:ext>
          </a:extLst>
        </p:spPr>
        <p:txBody>
          <a:bodyPr/>
          <a:lstStyle/>
          <a:p>
            <a:endParaRPr lang="en-US" sz="2400"/>
          </a:p>
        </p:txBody>
      </p:sp>
      <mc:AlternateContent xmlns:mc="http://schemas.openxmlformats.org/markup-compatibility/2006" xmlns:a14="http://schemas.microsoft.com/office/drawing/2010/main">
        <mc:Choice Requires="a14">
          <p:sp>
            <p:nvSpPr>
              <p:cNvPr id="33" name="Text Box 69"/>
              <p:cNvSpPr txBox="1">
                <a:spLocks noChangeArrowheads="1"/>
              </p:cNvSpPr>
              <p:nvPr/>
            </p:nvSpPr>
            <p:spPr bwMode="auto">
              <a:xfrm>
                <a:off x="8216964" y="3028427"/>
                <a:ext cx="437909"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Times New Roman" panose="02020603050405020304" pitchFamily="18" charset="0"/>
                  </a:defRPr>
                </a:lvl1pPr>
                <a:lvl2pPr marL="742950" indent="-285750" algn="r" rtl="1">
                  <a:spcBef>
                    <a:spcPct val="20000"/>
                  </a:spcBef>
                  <a:buChar char="–"/>
                  <a:defRPr sz="2800">
                    <a:solidFill>
                      <a:schemeClr val="tx1"/>
                    </a:solidFill>
                    <a:latin typeface="Times New Roman" panose="02020603050405020304" pitchFamily="18" charset="0"/>
                  </a:defRPr>
                </a:lvl2pPr>
                <a:lvl3pPr marL="1143000" indent="-228600" algn="r" rtl="1">
                  <a:spcBef>
                    <a:spcPct val="20000"/>
                  </a:spcBef>
                  <a:buChar char="•"/>
                  <a:defRPr sz="2400">
                    <a:solidFill>
                      <a:schemeClr val="tx1"/>
                    </a:solidFill>
                    <a:latin typeface="Times New Roman" panose="02020603050405020304" pitchFamily="18" charset="0"/>
                  </a:defRPr>
                </a:lvl3pPr>
                <a:lvl4pPr marL="1600200" indent="-228600" algn="r" rtl="1">
                  <a:spcBef>
                    <a:spcPct val="20000"/>
                  </a:spcBef>
                  <a:buChar char="–"/>
                  <a:defRPr sz="2000">
                    <a:solidFill>
                      <a:schemeClr val="tx1"/>
                    </a:solidFill>
                    <a:latin typeface="Times New Roman" panose="02020603050405020304" pitchFamily="18" charset="0"/>
                  </a:defRPr>
                </a:lvl4pPr>
                <a:lvl5pPr marL="2057400" indent="-228600" algn="r" rtl="1">
                  <a:spcBef>
                    <a:spcPct val="20000"/>
                  </a:spcBef>
                  <a:buChar char="»"/>
                  <a:defRPr sz="2000">
                    <a:solidFill>
                      <a:schemeClr val="tx1"/>
                    </a:solidFill>
                    <a:latin typeface="Times New Roman" panose="02020603050405020304" pitchFamily="18"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i="1" dirty="0" smtClean="0">
                          <a:latin typeface="Cambria Math" panose="02040503050406030204" pitchFamily="18" charset="0"/>
                        </a:rPr>
                        <m:t>𝑌</m:t>
                      </m:r>
                    </m:oMath>
                  </m:oMathPara>
                </a14:m>
                <a:endParaRPr lang="en-US" altLang="en-US" sz="2400" dirty="0"/>
              </a:p>
            </p:txBody>
          </p:sp>
        </mc:Choice>
        <mc:Fallback xmlns="">
          <p:sp>
            <p:nvSpPr>
              <p:cNvPr id="33" name="Text Box 69"/>
              <p:cNvSpPr txBox="1">
                <a:spLocks noRot="1" noChangeAspect="1" noMove="1" noResize="1" noEditPoints="1" noAdjustHandles="1" noChangeArrowheads="1" noChangeShapeType="1" noTextEdit="1"/>
              </p:cNvSpPr>
              <p:nvPr/>
            </p:nvSpPr>
            <p:spPr bwMode="auto">
              <a:xfrm>
                <a:off x="8216964" y="3028427"/>
                <a:ext cx="437909" cy="461665"/>
              </a:xfrm>
              <a:prstGeom prst="rect">
                <a:avLst/>
              </a:prstGeom>
              <a:blipFill>
                <a:blip r:embed="rId6"/>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 Box 68"/>
              <p:cNvSpPr txBox="1">
                <a:spLocks noChangeArrowheads="1"/>
              </p:cNvSpPr>
              <p:nvPr/>
            </p:nvSpPr>
            <p:spPr bwMode="auto">
              <a:xfrm>
                <a:off x="11523807" y="5325747"/>
                <a:ext cx="368502"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Times New Roman" panose="02020603050405020304" pitchFamily="18" charset="0"/>
                  </a:defRPr>
                </a:lvl1pPr>
                <a:lvl2pPr marL="742950" indent="-285750" algn="r" rtl="1">
                  <a:spcBef>
                    <a:spcPct val="20000"/>
                  </a:spcBef>
                  <a:buChar char="–"/>
                  <a:defRPr sz="2800">
                    <a:solidFill>
                      <a:schemeClr val="tx1"/>
                    </a:solidFill>
                    <a:latin typeface="Times New Roman" panose="02020603050405020304" pitchFamily="18" charset="0"/>
                  </a:defRPr>
                </a:lvl2pPr>
                <a:lvl3pPr marL="1143000" indent="-228600" algn="r" rtl="1">
                  <a:spcBef>
                    <a:spcPct val="20000"/>
                  </a:spcBef>
                  <a:buChar char="•"/>
                  <a:defRPr sz="2400">
                    <a:solidFill>
                      <a:schemeClr val="tx1"/>
                    </a:solidFill>
                    <a:latin typeface="Times New Roman" panose="02020603050405020304" pitchFamily="18" charset="0"/>
                  </a:defRPr>
                </a:lvl3pPr>
                <a:lvl4pPr marL="1600200" indent="-228600" algn="r" rtl="1">
                  <a:spcBef>
                    <a:spcPct val="20000"/>
                  </a:spcBef>
                  <a:buChar char="–"/>
                  <a:defRPr sz="2000">
                    <a:solidFill>
                      <a:schemeClr val="tx1"/>
                    </a:solidFill>
                    <a:latin typeface="Times New Roman" panose="02020603050405020304" pitchFamily="18" charset="0"/>
                  </a:defRPr>
                </a:lvl4pPr>
                <a:lvl5pPr marL="2057400" indent="-228600" algn="r" rtl="1">
                  <a:spcBef>
                    <a:spcPct val="20000"/>
                  </a:spcBef>
                  <a:buChar char="»"/>
                  <a:defRPr sz="2000">
                    <a:solidFill>
                      <a:schemeClr val="tx1"/>
                    </a:solidFill>
                    <a:latin typeface="Times New Roman" panose="02020603050405020304" pitchFamily="18"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i="1" dirty="0" smtClean="0">
                          <a:latin typeface="Cambria Math" panose="02040503050406030204" pitchFamily="18" charset="0"/>
                        </a:rPr>
                        <m:t>𝑋</m:t>
                      </m:r>
                    </m:oMath>
                  </m:oMathPara>
                </a14:m>
                <a:endParaRPr lang="en-US" altLang="en-US" sz="2400" dirty="0"/>
              </a:p>
            </p:txBody>
          </p:sp>
        </mc:Choice>
        <mc:Fallback xmlns="">
          <p:sp>
            <p:nvSpPr>
              <p:cNvPr id="35" name="Text Box 68"/>
              <p:cNvSpPr txBox="1">
                <a:spLocks noRot="1" noChangeAspect="1" noMove="1" noResize="1" noEditPoints="1" noAdjustHandles="1" noChangeArrowheads="1" noChangeShapeType="1" noTextEdit="1"/>
              </p:cNvSpPr>
              <p:nvPr/>
            </p:nvSpPr>
            <p:spPr bwMode="auto">
              <a:xfrm>
                <a:off x="11523807" y="5325747"/>
                <a:ext cx="368502" cy="461665"/>
              </a:xfrm>
              <a:prstGeom prst="rect">
                <a:avLst/>
              </a:prstGeom>
              <a:blipFill>
                <a:blip r:embed="rId7"/>
                <a:stretch>
                  <a:fillRect l="-3279" r="-65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 Box 57"/>
              <p:cNvSpPr txBox="1">
                <a:spLocks noChangeArrowheads="1"/>
              </p:cNvSpPr>
              <p:nvPr/>
            </p:nvSpPr>
            <p:spPr bwMode="auto">
              <a:xfrm>
                <a:off x="8666676" y="3671645"/>
                <a:ext cx="500561"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lgn="r" rtl="1">
                  <a:spcBef>
                    <a:spcPct val="20000"/>
                  </a:spcBef>
                  <a:buChar char="•"/>
                  <a:defRPr sz="3200">
                    <a:solidFill>
                      <a:schemeClr val="tx1"/>
                    </a:solidFill>
                    <a:latin typeface="Times New Roman" panose="02020603050405020304" pitchFamily="18" charset="0"/>
                  </a:defRPr>
                </a:lvl1pPr>
                <a:lvl2pPr marL="742950" indent="-285750" algn="r" rtl="1">
                  <a:spcBef>
                    <a:spcPct val="20000"/>
                  </a:spcBef>
                  <a:buChar char="–"/>
                  <a:defRPr sz="2800">
                    <a:solidFill>
                      <a:schemeClr val="tx1"/>
                    </a:solidFill>
                    <a:latin typeface="Times New Roman" panose="02020603050405020304" pitchFamily="18" charset="0"/>
                  </a:defRPr>
                </a:lvl2pPr>
                <a:lvl3pPr marL="1143000" indent="-228600" algn="r" rtl="1">
                  <a:spcBef>
                    <a:spcPct val="20000"/>
                  </a:spcBef>
                  <a:buChar char="•"/>
                  <a:defRPr sz="2400">
                    <a:solidFill>
                      <a:schemeClr val="tx1"/>
                    </a:solidFill>
                    <a:latin typeface="Times New Roman" panose="02020603050405020304" pitchFamily="18" charset="0"/>
                  </a:defRPr>
                </a:lvl3pPr>
                <a:lvl4pPr marL="1600200" indent="-228600" algn="r" rtl="1">
                  <a:spcBef>
                    <a:spcPct val="20000"/>
                  </a:spcBef>
                  <a:buChar char="–"/>
                  <a:defRPr sz="2000">
                    <a:solidFill>
                      <a:schemeClr val="tx1"/>
                    </a:solidFill>
                    <a:latin typeface="Times New Roman" panose="02020603050405020304" pitchFamily="18" charset="0"/>
                  </a:defRPr>
                </a:lvl4pPr>
                <a:lvl5pPr marL="2057400" indent="-228600" algn="r" rtl="1">
                  <a:spcBef>
                    <a:spcPct val="20000"/>
                  </a:spcBef>
                  <a:buChar char="»"/>
                  <a:defRPr sz="2000">
                    <a:solidFill>
                      <a:schemeClr val="tx1"/>
                    </a:solidFill>
                    <a:latin typeface="Times New Roman" panose="02020603050405020304" pitchFamily="18"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i="1" dirty="0" smtClean="0">
                          <a:solidFill>
                            <a:srgbClr val="808080"/>
                          </a:solidFill>
                          <a:latin typeface="Cambria Math" panose="02040503050406030204" pitchFamily="18" charset="0"/>
                        </a:rPr>
                        <m:t>𝑏</m:t>
                      </m:r>
                    </m:oMath>
                  </m:oMathPara>
                </a14:m>
                <a:endParaRPr lang="en-US" altLang="en-US" sz="2400" i="1" dirty="0">
                  <a:solidFill>
                    <a:srgbClr val="808080"/>
                  </a:solidFill>
                </a:endParaRPr>
              </a:p>
            </p:txBody>
          </p:sp>
        </mc:Choice>
        <mc:Fallback xmlns="">
          <p:sp>
            <p:nvSpPr>
              <p:cNvPr id="36" name="Text Box 57"/>
              <p:cNvSpPr txBox="1">
                <a:spLocks noRot="1" noChangeAspect="1" noMove="1" noResize="1" noEditPoints="1" noAdjustHandles="1" noChangeArrowheads="1" noChangeShapeType="1" noTextEdit="1"/>
              </p:cNvSpPr>
              <p:nvPr/>
            </p:nvSpPr>
            <p:spPr bwMode="auto">
              <a:xfrm>
                <a:off x="8666676" y="3671645"/>
                <a:ext cx="500561" cy="461665"/>
              </a:xfrm>
              <a:prstGeom prst="rect">
                <a:avLst/>
              </a:prstGeom>
              <a:blipFill>
                <a:blip r:embed="rId8"/>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9441161" y="2656453"/>
                <a:ext cx="1956433" cy="461665"/>
              </a:xfrm>
              <a:prstGeom prst="rect">
                <a:avLst/>
              </a:prstGeom>
              <a:noFill/>
            </p:spPr>
            <p:txBody>
              <a:bodyPr wrap="square" rtlCol="0">
                <a:spAutoFit/>
              </a:bodyPr>
              <a:lstStyle/>
              <a:p>
                <a:pPr algn="r" rtl="1"/>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David" panose="020E0502060401010101" pitchFamily="34" charset="-79"/>
                        </a:rPr>
                        <m:t>𝑌</m:t>
                      </m:r>
                      <m:r>
                        <a:rPr lang="en-US" sz="2400" b="0" i="1" smtClean="0">
                          <a:latin typeface="Cambria Math" panose="02040503050406030204" pitchFamily="18" charset="0"/>
                          <a:cs typeface="David" panose="020E0502060401010101" pitchFamily="34" charset="-79"/>
                        </a:rPr>
                        <m:t>=</m:t>
                      </m:r>
                      <m:r>
                        <a:rPr lang="en-US" sz="2400" b="0" i="1" smtClean="0">
                          <a:latin typeface="Cambria Math" panose="02040503050406030204" pitchFamily="18" charset="0"/>
                          <a:cs typeface="David" panose="020E0502060401010101" pitchFamily="34" charset="-79"/>
                        </a:rPr>
                        <m:t>𝑎𝑋</m:t>
                      </m:r>
                      <m:r>
                        <a:rPr lang="en-US" sz="2400" b="0" i="1" smtClean="0">
                          <a:latin typeface="Cambria Math" panose="02040503050406030204" pitchFamily="18" charset="0"/>
                          <a:cs typeface="David" panose="020E0502060401010101" pitchFamily="34" charset="-79"/>
                        </a:rPr>
                        <m:t>+</m:t>
                      </m:r>
                      <m:r>
                        <a:rPr lang="en-US" sz="2400" b="0" i="1" smtClean="0">
                          <a:latin typeface="Cambria Math" panose="02040503050406030204" pitchFamily="18" charset="0"/>
                          <a:cs typeface="David" panose="020E0502060401010101" pitchFamily="34" charset="-79"/>
                        </a:rPr>
                        <m:t>𝑏</m:t>
                      </m:r>
                    </m:oMath>
                  </m:oMathPara>
                </a14:m>
                <a:endParaRPr lang="en-US" sz="2400" dirty="0">
                  <a:latin typeface="David" panose="020E0502060401010101" pitchFamily="34" charset="-79"/>
                  <a:cs typeface="David" panose="020E0502060401010101" pitchFamily="34" charset="-79"/>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9441161" y="2656453"/>
                <a:ext cx="1956433" cy="461665"/>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3277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simple linear regression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61219" y="1764013"/>
                <a:ext cx="10515600" cy="4351338"/>
              </a:xfrm>
            </p:spPr>
            <p:txBody>
              <a:bodyPr>
                <a:normAutofit/>
              </a:bodyPr>
              <a:lstStyle/>
              <a:p>
                <a:r>
                  <a:rPr lang="en-US" dirty="0">
                    <a:solidFill>
                      <a:srgbClr val="0000D0"/>
                    </a:solidFill>
                  </a:rPr>
                  <a:t>Goal</a:t>
                </a:r>
                <a:r>
                  <a:rPr lang="en-US" dirty="0"/>
                  <a:t>: find </a:t>
                </a:r>
                <a:r>
                  <a:rPr lang="en-US" dirty="0">
                    <a:solidFill>
                      <a:srgbClr val="820041"/>
                    </a:solidFill>
                  </a:rPr>
                  <a:t>slope</a:t>
                </a:r>
                <a:r>
                  <a:rPr lang="en-US" dirty="0"/>
                  <a:t> </a:t>
                </a:r>
                <a14:m>
                  <m:oMath xmlns:m="http://schemas.openxmlformats.org/officeDocument/2006/math">
                    <m:r>
                      <a:rPr lang="en-US" i="1">
                        <a:latin typeface="Cambria Math" panose="02040503050406030204" pitchFamily="18" charset="0"/>
                      </a:rPr>
                      <m:t>𝑎</m:t>
                    </m:r>
                  </m:oMath>
                </a14:m>
                <a:r>
                  <a:rPr lang="en-US" dirty="0"/>
                  <a:t> and </a:t>
                </a:r>
                <a:r>
                  <a:rPr lang="en-US" dirty="0">
                    <a:solidFill>
                      <a:srgbClr val="820041"/>
                    </a:solidFill>
                  </a:rPr>
                  <a:t>intercept</a:t>
                </a:r>
                <a:r>
                  <a:rPr lang="en-US" dirty="0"/>
                  <a:t> </a:t>
                </a:r>
                <a14:m>
                  <m:oMath xmlns:m="http://schemas.openxmlformats.org/officeDocument/2006/math">
                    <m:r>
                      <a:rPr lang="en-US" i="1">
                        <a:latin typeface="Cambria Math" panose="02040503050406030204" pitchFamily="18" charset="0"/>
                      </a:rPr>
                      <m:t>𝑏</m:t>
                    </m:r>
                  </m:oMath>
                </a14:m>
                <a:r>
                  <a:rPr lang="en-US" dirty="0"/>
                  <a:t> such that </a:t>
                </a:r>
                <a14:m>
                  <m:oMath xmlns:m="http://schemas.openxmlformats.org/officeDocument/2006/math">
                    <m:r>
                      <a:rPr lang="en-US" i="1">
                        <a:latin typeface="Cambria Math" panose="02040503050406030204" pitchFamily="18" charset="0"/>
                      </a:rPr>
                      <m:t>𝑎𝑥</m:t>
                    </m:r>
                    <m:r>
                      <a:rPr lang="en-US" i="1">
                        <a:latin typeface="Cambria Math" panose="02040503050406030204" pitchFamily="18" charset="0"/>
                      </a:rPr>
                      <m:t>+</m:t>
                    </m:r>
                    <m:r>
                      <a:rPr lang="en-US" i="1">
                        <a:latin typeface="Cambria Math" panose="02040503050406030204" pitchFamily="18" charset="0"/>
                      </a:rPr>
                      <m:t>𝑏</m:t>
                    </m:r>
                  </m:oMath>
                </a14:m>
                <a:r>
                  <a:rPr lang="en-US" dirty="0"/>
                  <a:t> is a good fit to </a:t>
                </a:r>
                <a14:m>
                  <m:oMath xmlns:m="http://schemas.openxmlformats.org/officeDocument/2006/math">
                    <m:r>
                      <a:rPr lang="en-US" i="1">
                        <a:latin typeface="Cambria Math" panose="02040503050406030204" pitchFamily="18" charset="0"/>
                      </a:rPr>
                      <m:t>𝑦</m:t>
                    </m:r>
                  </m:oMath>
                </a14:m>
                <a:r>
                  <a:rPr lang="en-US" dirty="0"/>
                  <a:t> (in MSE)</a:t>
                </a:r>
              </a:p>
              <a:p>
                <a:endParaRPr lang="en-US" dirty="0" smtClean="0">
                  <a:sym typeface="Wingdings" panose="05000000000000000000" pitchFamily="2" charset="2"/>
                </a:endParaRPr>
              </a:p>
              <a:p>
                <a:r>
                  <a:rPr lang="en-US" dirty="0" smtClean="0">
                    <a:sym typeface="Wingdings" panose="05000000000000000000" pitchFamily="2" charset="2"/>
                  </a:rPr>
                  <a:t></a:t>
                </a:r>
                <a:r>
                  <a:rPr lang="en-US" dirty="0" smtClean="0"/>
                  <a:t> </a:t>
                </a:r>
                <a:r>
                  <a:rPr lang="en-US" dirty="0"/>
                  <a:t>Find </a:t>
                </a:r>
                <a14:m>
                  <m:oMath xmlns:m="http://schemas.openxmlformats.org/officeDocument/2006/math">
                    <m:r>
                      <a:rPr lang="en-US" i="1">
                        <a:latin typeface="Cambria Math" panose="02040503050406030204" pitchFamily="18" charset="0"/>
                      </a:rPr>
                      <m:t>𝑎</m:t>
                    </m:r>
                  </m:oMath>
                </a14:m>
                <a:r>
                  <a:rPr lang="en-US" dirty="0"/>
                  <a:t> and </a:t>
                </a:r>
                <a14:m>
                  <m:oMath xmlns:m="http://schemas.openxmlformats.org/officeDocument/2006/math">
                    <m:r>
                      <a:rPr lang="en-US" i="1">
                        <a:latin typeface="Cambria Math" panose="02040503050406030204" pitchFamily="18" charset="0"/>
                      </a:rPr>
                      <m:t>𝑏</m:t>
                    </m:r>
                  </m:oMath>
                </a14:m>
                <a:r>
                  <a:rPr lang="en-US" dirty="0"/>
                  <a:t> that minimize</a:t>
                </a:r>
                <a:endParaRPr lang="en-US" i="1" dirty="0">
                  <a:latin typeface="Cambria Math" panose="02040503050406030204" pitchFamily="18" charset="0"/>
                </a:endParaRPr>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𝑁</m:t>
                        </m:r>
                      </m:den>
                    </m:f>
                    <m:nary>
                      <m:naryPr>
                        <m:chr m:val="∑"/>
                        <m:ctrlPr>
                          <a:rPr lang="en-US" i="1">
                            <a:latin typeface="Cambria Math" panose="02040503050406030204" pitchFamily="18" charset="0"/>
                          </a:rPr>
                        </m:ctrlPr>
                      </m:naryPr>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1</m:t>
                        </m:r>
                      </m:sub>
                      <m:sup>
                        <m:r>
                          <a:rPr lang="en-US" i="1">
                            <a:latin typeface="Cambria Math" panose="02040503050406030204" pitchFamily="18" charset="0"/>
                          </a:rPr>
                          <m:t>𝑁</m:t>
                        </m:r>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𝑏</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e>
                            </m:d>
                          </m:e>
                          <m:sup>
                            <m:r>
                              <a:rPr lang="en-US" i="1">
                                <a:latin typeface="Cambria Math" panose="02040503050406030204" pitchFamily="18" charset="0"/>
                              </a:rPr>
                              <m:t>2</m:t>
                            </m:r>
                          </m:sup>
                        </m:sSup>
                      </m:e>
                    </m:nary>
                  </m:oMath>
                </a14:m>
                <a:endParaRPr lang="en-US" dirty="0"/>
              </a:p>
              <a:p>
                <a:endParaRPr lang="en-US" sz="2400" dirty="0" smtClean="0"/>
              </a:p>
              <a:p>
                <a:r>
                  <a:rPr lang="en-US" sz="2400" dirty="0" smtClean="0"/>
                  <a:t>This is the well known </a:t>
                </a:r>
                <a:r>
                  <a:rPr lang="en-US" dirty="0" smtClean="0"/>
                  <a:t>“</a:t>
                </a:r>
                <a:r>
                  <a:rPr lang="en-US" dirty="0" smtClean="0">
                    <a:solidFill>
                      <a:srgbClr val="0000D0"/>
                    </a:solidFill>
                  </a:rPr>
                  <a:t>least-squares</a:t>
                </a:r>
                <a:r>
                  <a:rPr lang="en-US" dirty="0" smtClean="0"/>
                  <a:t>” problem</a:t>
                </a:r>
              </a:p>
              <a:p>
                <a:endParaRPr lang="en-US" dirty="0"/>
              </a:p>
              <a:p>
                <a:r>
                  <a:rPr lang="en-US" dirty="0" smtClean="0">
                    <a:solidFill>
                      <a:srgbClr val="0000D0"/>
                    </a:solidFill>
                  </a:rPr>
                  <a:t>Solution</a:t>
                </a:r>
                <a:r>
                  <a:rPr lang="en-US" dirty="0" smtClean="0"/>
                  <a:t>: </a:t>
                </a:r>
                <a14:m>
                  <m:oMath xmlns:m="http://schemas.openxmlformats.org/officeDocument/2006/math">
                    <m:r>
                      <a:rPr lang="en-US" i="1">
                        <a:latin typeface="Cambria Math" panose="02040503050406030204" pitchFamily="18" charset="0"/>
                      </a:rPr>
                      <m:t>𝑎</m:t>
                    </m:r>
                    <m:r>
                      <a:rPr lang="en-US" i="1">
                        <a:latin typeface="Cambria Math" panose="02040503050406030204" pitchFamily="18" charset="0"/>
                      </a:rPr>
                      <m:t>=</m:t>
                    </m:r>
                    <m:f>
                      <m:fPr>
                        <m:ctrlPr>
                          <a:rPr lang="en-US" i="1">
                            <a:latin typeface="Cambria Math" panose="02040503050406030204" pitchFamily="18" charset="0"/>
                          </a:rPr>
                        </m:ctrlPr>
                      </m:fPr>
                      <m:num>
                        <m:nary>
                          <m:naryPr>
                            <m:chr m:val="∑"/>
                            <m:ctrlPr>
                              <a:rPr lang="en-US" i="1">
                                <a:latin typeface="Cambria Math" panose="02040503050406030204" pitchFamily="18" charset="0"/>
                              </a:rPr>
                            </m:ctrlPr>
                          </m:naryPr>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1</m:t>
                            </m:r>
                          </m:sub>
                          <m:sup>
                            <m:r>
                              <a:rPr lang="en-US" i="1">
                                <a:latin typeface="Cambria Math" panose="02040503050406030204" pitchFamily="18" charset="0"/>
                              </a:rPr>
                              <m:t>𝑛</m:t>
                            </m:r>
                          </m:sup>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𝑦</m:t>
                                    </m:r>
                                  </m:e>
                                </m:bar>
                              </m:e>
                            </m:d>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𝑥</m:t>
                                    </m:r>
                                  </m:e>
                                </m:bar>
                              </m:e>
                            </m:d>
                          </m:e>
                        </m:nary>
                      </m:num>
                      <m:den>
                        <m:nary>
                          <m:naryPr>
                            <m:chr m:val="∑"/>
                            <m:ctrlPr>
                              <a:rPr lang="en-US" i="1">
                                <a:latin typeface="Cambria Math" panose="02040503050406030204" pitchFamily="18" charset="0"/>
                              </a:rPr>
                            </m:ctrlPr>
                          </m:naryPr>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1</m:t>
                            </m:r>
                          </m:sub>
                          <m:sup>
                            <m:r>
                              <a:rPr lang="en-US" i="1">
                                <a:latin typeface="Cambria Math" panose="02040503050406030204" pitchFamily="18" charset="0"/>
                              </a:rPr>
                              <m:t>𝑛</m:t>
                            </m:r>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𝑥</m:t>
                                        </m:r>
                                      </m:e>
                                    </m:bar>
                                  </m:e>
                                </m:d>
                              </m:e>
                              <m:sup>
                                <m:r>
                                  <a:rPr lang="en-US" i="1">
                                    <a:latin typeface="Cambria Math" panose="02040503050406030204" pitchFamily="18" charset="0"/>
                                  </a:rPr>
                                  <m:t>2</m:t>
                                </m:r>
                              </m:sup>
                            </m:sSup>
                          </m:e>
                        </m:nary>
                      </m:den>
                    </m:f>
                  </m:oMath>
                </a14:m>
                <a:r>
                  <a:rPr lang="en-US" dirty="0"/>
                  <a:t>, </a:t>
                </a:r>
                <a14:m>
                  <m:oMath xmlns:m="http://schemas.openxmlformats.org/officeDocument/2006/math">
                    <m:r>
                      <a:rPr lang="en-US" i="1">
                        <a:latin typeface="Cambria Math" panose="02040503050406030204" pitchFamily="18" charset="0"/>
                      </a:rPr>
                      <m:t>𝑏</m:t>
                    </m:r>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𝑦</m:t>
                        </m:r>
                      </m:e>
                    </m:bar>
                    <m:r>
                      <a:rPr lang="en-US" i="1">
                        <a:latin typeface="Cambria Math" panose="02040503050406030204" pitchFamily="18" charset="0"/>
                      </a:rPr>
                      <m:t>−</m:t>
                    </m:r>
                    <m:r>
                      <a:rPr lang="en-US" i="1">
                        <a:latin typeface="Cambria Math" panose="02040503050406030204" pitchFamily="18" charset="0"/>
                      </a:rPr>
                      <m:t>𝑎</m:t>
                    </m:r>
                    <m:bar>
                      <m:barPr>
                        <m:pos m:val="top"/>
                        <m:ctrlPr>
                          <a:rPr lang="en-US" i="1">
                            <a:latin typeface="Cambria Math" panose="02040503050406030204" pitchFamily="18" charset="0"/>
                          </a:rPr>
                        </m:ctrlPr>
                      </m:barPr>
                      <m:e>
                        <m:r>
                          <a:rPr lang="en-US" i="1">
                            <a:latin typeface="Cambria Math" panose="02040503050406030204" pitchFamily="18" charset="0"/>
                          </a:rPr>
                          <m:t>𝑥</m:t>
                        </m:r>
                      </m:e>
                    </m:bar>
                  </m:oMath>
                </a14:m>
                <a:endParaRPr lang="en-US" dirty="0"/>
              </a:p>
              <a:p>
                <a:endParaRPr lang="he-IL"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61219" y="1764013"/>
                <a:ext cx="10515600" cy="4351338"/>
              </a:xfrm>
              <a:blipFill>
                <a:blip r:embed="rId2"/>
                <a:stretch>
                  <a:fillRect l="-754" t="-1961"/>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7041813" y="3832307"/>
            <a:ext cx="4875728" cy="2809384"/>
          </a:xfrm>
          <a:prstGeom prst="rect">
            <a:avLst/>
          </a:prstGeom>
        </p:spPr>
      </p:pic>
      <p:sp>
        <p:nvSpPr>
          <p:cNvPr id="6" name="TextBox 5"/>
          <p:cNvSpPr txBox="1"/>
          <p:nvPr/>
        </p:nvSpPr>
        <p:spPr>
          <a:xfrm>
            <a:off x="8166858" y="3939682"/>
            <a:ext cx="903534" cy="400110"/>
          </a:xfrm>
          <a:prstGeom prst="rect">
            <a:avLst/>
          </a:prstGeom>
          <a:noFill/>
        </p:spPr>
        <p:txBody>
          <a:bodyPr wrap="square" rtlCol="0">
            <a:spAutoFit/>
          </a:bodyPr>
          <a:lstStyle/>
          <a:p>
            <a:r>
              <a:rPr lang="en-US" sz="2000" dirty="0" smtClean="0">
                <a:solidFill>
                  <a:srgbClr val="700038"/>
                </a:solidFill>
                <a:latin typeface="Times New Roman" panose="02020603050405020304" pitchFamily="18" charset="0"/>
                <a:cs typeface="Times New Roman" panose="02020603050405020304" pitchFamily="18" charset="0"/>
              </a:rPr>
              <a:t>Errors</a:t>
            </a:r>
          </a:p>
        </p:txBody>
      </p:sp>
      <p:cxnSp>
        <p:nvCxnSpPr>
          <p:cNvPr id="8" name="Straight Arrow Connector 7"/>
          <p:cNvCxnSpPr/>
          <p:nvPr/>
        </p:nvCxnSpPr>
        <p:spPr>
          <a:xfrm>
            <a:off x="8722135" y="4339792"/>
            <a:ext cx="471026" cy="605834"/>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382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linear regression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57918" y="1487584"/>
                <a:ext cx="10515600" cy="4903384"/>
              </a:xfrm>
            </p:spPr>
            <p:txBody>
              <a:bodyPr>
                <a:normAutofit/>
              </a:bodyPr>
              <a:lstStyle/>
              <a:p>
                <a:r>
                  <a:rPr lang="en-US" sz="2400" dirty="0" smtClean="0">
                    <a:solidFill>
                      <a:srgbClr val="0000D0"/>
                    </a:solidFill>
                  </a:rPr>
                  <a:t>Simple linear regression</a:t>
                </a:r>
                <a:r>
                  <a:rPr lang="en-US" sz="2400" dirty="0" smtClean="0"/>
                  <a:t>: single feature</a:t>
                </a:r>
              </a:p>
              <a:p>
                <a:pPr lvl="1"/>
                <a14:m>
                  <m:oMath xmlns:m="http://schemas.openxmlformats.org/officeDocument/2006/math">
                    <m:r>
                      <a:rPr lang="en-US" sz="2000" i="1" dirty="0" smtClean="0">
                        <a:latin typeface="Cambria Math" panose="02040503050406030204" pitchFamily="18" charset="0"/>
                      </a:rPr>
                      <m:t>𝑑</m:t>
                    </m:r>
                    <m:r>
                      <a:rPr lang="en-US" sz="2000" i="1" dirty="0" smtClean="0">
                        <a:latin typeface="Cambria Math" panose="02040503050406030204" pitchFamily="18" charset="0"/>
                      </a:rPr>
                      <m:t>=</m:t>
                    </m:r>
                    <m:r>
                      <a:rPr lang="en-US" sz="2000" i="1" dirty="0" smtClean="0">
                        <a:latin typeface="Cambria Math" panose="02040503050406030204" pitchFamily="18" charset="0"/>
                      </a:rPr>
                      <m:t>1</m:t>
                    </m:r>
                  </m:oMath>
                </a14:m>
                <a:endParaRPr lang="en-US" sz="2000" dirty="0" smtClean="0"/>
              </a:p>
              <a:p>
                <a:pPr lvl="1"/>
                <a14:m>
                  <m:oMath xmlns:m="http://schemas.openxmlformats.org/officeDocument/2006/math">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b="0" i="1" dirty="0" smtClean="0">
                                <a:latin typeface="Cambria Math" panose="02040503050406030204" pitchFamily="18" charset="0"/>
                              </a:rPr>
                              <m:t>𝑖</m:t>
                            </m:r>
                          </m:sub>
                        </m:sSub>
                      </m:e>
                    </m:d>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0</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1</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𝑖</m:t>
                        </m:r>
                      </m:sub>
                    </m:sSub>
                  </m:oMath>
                </a14:m>
                <a:r>
                  <a:rPr lang="en-US" dirty="0" smtClean="0"/>
                  <a:t> is a linear function of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b="0" i="1" dirty="0" smtClean="0">
                            <a:latin typeface="Cambria Math" panose="02040503050406030204" pitchFamily="18" charset="0"/>
                          </a:rPr>
                          <m:t>𝑖</m:t>
                        </m:r>
                      </m:sub>
                    </m:sSub>
                  </m:oMath>
                </a14:m>
                <a:endParaRPr lang="en-US" sz="2000" i="1" dirty="0" smtClean="0"/>
              </a:p>
              <a:p>
                <a:endParaRPr lang="en-US" sz="2400" i="1" dirty="0" smtClean="0">
                  <a:solidFill>
                    <a:srgbClr val="0070C0"/>
                  </a:solidFill>
                </a:endParaRPr>
              </a:p>
              <a:p>
                <a:r>
                  <a:rPr lang="en-US" sz="2400" dirty="0" smtClean="0">
                    <a:solidFill>
                      <a:srgbClr val="0000D0"/>
                    </a:solidFill>
                  </a:rPr>
                  <a:t>Multiple linear regression</a:t>
                </a:r>
                <a:r>
                  <a:rPr lang="en-US" sz="2400" dirty="0" smtClean="0"/>
                  <a:t>: multiple features</a:t>
                </a:r>
              </a:p>
              <a:p>
                <a:pPr lvl="1"/>
                <a14:m>
                  <m:oMath xmlns:m="http://schemas.openxmlformats.org/officeDocument/2006/math">
                    <m:r>
                      <a:rPr lang="en-US" i="1" dirty="0" smtClean="0">
                        <a:latin typeface="Cambria Math" panose="02040503050406030204" pitchFamily="18" charset="0"/>
                      </a:rPr>
                      <m:t>𝑑</m:t>
                    </m:r>
                    <m:r>
                      <a:rPr lang="en-US" i="1" dirty="0" smtClean="0">
                        <a:latin typeface="Cambria Math" panose="02040503050406030204" pitchFamily="18" charset="0"/>
                      </a:rPr>
                      <m:t>&gt;</m:t>
                    </m:r>
                    <m:r>
                      <a:rPr lang="en-US" i="1" dirty="0" smtClean="0">
                        <a:latin typeface="Cambria Math" panose="02040503050406030204" pitchFamily="18" charset="0"/>
                      </a:rPr>
                      <m:t>1</m:t>
                    </m:r>
                  </m:oMath>
                </a14:m>
                <a:endParaRPr lang="en-US" dirty="0" smtClean="0"/>
              </a:p>
              <a:p>
                <a:pPr lvl="1"/>
                <a14:m>
                  <m:oMath xmlns:m="http://schemas.openxmlformats.org/officeDocument/2006/math">
                    <m:r>
                      <a:rPr lang="en-US" i="1" dirty="0">
                        <a:latin typeface="Cambria Math" panose="02040503050406030204" pitchFamily="18" charset="0"/>
                      </a:rPr>
                      <m:t>𝑓</m:t>
                    </m:r>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acc>
                              <m:accPr>
                                <m:chr m:val="⃗"/>
                                <m:ctrlPr>
                                  <a:rPr lang="en-US" b="0" i="1" dirty="0" smtClean="0">
                                    <a:latin typeface="Cambria Math" panose="02040503050406030204" pitchFamily="18" charset="0"/>
                                  </a:rPr>
                                </m:ctrlPr>
                              </m:accPr>
                              <m:e>
                                <m:r>
                                  <a:rPr lang="en-US" i="1" dirty="0">
                                    <a:latin typeface="Cambria Math" panose="02040503050406030204" pitchFamily="18" charset="0"/>
                                  </a:rPr>
                                  <m:t>𝑥</m:t>
                                </m:r>
                              </m:e>
                            </m:acc>
                          </m:e>
                          <m:sub>
                            <m:r>
                              <a:rPr lang="en-US" i="1" dirty="0">
                                <a:latin typeface="Cambria Math" panose="02040503050406030204" pitchFamily="18" charset="0"/>
                              </a:rPr>
                              <m:t>𝑖</m:t>
                            </m:r>
                          </m:sub>
                        </m:sSub>
                      </m:e>
                    </m:d>
                  </m:oMath>
                </a14:m>
                <a:r>
                  <a:rPr lang="en-US" dirty="0"/>
                  <a:t> is a linear function of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2</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𝑑</m:t>
                        </m:r>
                      </m:sub>
                    </m:sSub>
                  </m:oMath>
                </a14:m>
                <a:endParaRPr lang="en-US" i="1" dirty="0"/>
              </a:p>
              <a:p>
                <a:pPr lvl="1"/>
                <a:endParaRPr lang="en-US" sz="2000" dirty="0" smtClean="0"/>
              </a:p>
              <a:p>
                <a:r>
                  <a:rPr lang="en-US" dirty="0" smtClean="0"/>
                  <a:t>Example: </a:t>
                </a:r>
                <a14:m>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2</m:t>
                    </m:r>
                  </m:oMath>
                </a14:m>
                <a:endParaRPr lang="en-US" dirty="0" smtClean="0"/>
              </a:p>
              <a:p>
                <a:pPr lvl="1"/>
                <a14:m>
                  <m:oMath xmlns:m="http://schemas.openxmlformats.org/officeDocument/2006/math">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b="0" i="1" dirty="0" smtClean="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1</m:t>
                            </m:r>
                          </m:sub>
                        </m:sSub>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b="0" i="1" dirty="0" smtClean="0">
                                <a:latin typeface="Cambria Math" panose="02040503050406030204" pitchFamily="18" charset="0"/>
                              </a:rPr>
                              <m:t>𝑖</m:t>
                            </m:r>
                            <m:r>
                              <a:rPr lang="en-US" b="0" i="1" dirty="0" smtClean="0">
                                <a:latin typeface="Cambria Math" panose="02040503050406030204" pitchFamily="18" charset="0"/>
                              </a:rPr>
                              <m:t>,</m:t>
                            </m:r>
                            <m:r>
                              <a:rPr lang="en-US" b="0" i="1" dirty="0" smtClean="0">
                                <a:latin typeface="Cambria Math" panose="02040503050406030204" pitchFamily="18" charset="0"/>
                              </a:rPr>
                              <m:t>2</m:t>
                            </m:r>
                          </m:sub>
                        </m:sSub>
                      </m:e>
                    </m:d>
                    <m:r>
                      <a:rPr lang="en-US" sz="200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𝑎</m:t>
                        </m:r>
                      </m:e>
                      <m:sub>
                        <m:r>
                          <a:rPr lang="en-US" sz="2000" b="0" i="1" dirty="0" smtClean="0">
                            <a:latin typeface="Cambria Math" panose="02040503050406030204" pitchFamily="18" charset="0"/>
                          </a:rPr>
                          <m:t>0</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𝑎</m:t>
                        </m:r>
                      </m:e>
                      <m:sub>
                        <m:r>
                          <a:rPr lang="en-US" sz="2000" b="0" i="1" dirty="0" smtClean="0">
                            <a:latin typeface="Cambria Math" panose="02040503050406030204" pitchFamily="18" charset="0"/>
                          </a:rPr>
                          <m:t>1</m:t>
                        </m:r>
                      </m:sub>
                    </m:sSub>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𝑖</m:t>
                        </m:r>
                        <m:r>
                          <a:rPr lang="en-US" sz="2000" b="0" i="1" dirty="0" smtClean="0">
                            <a:latin typeface="Cambria Math" panose="02040503050406030204" pitchFamily="18" charset="0"/>
                          </a:rPr>
                          <m:t>,</m:t>
                        </m:r>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𝑎</m:t>
                        </m:r>
                      </m:e>
                      <m:sub>
                        <m:r>
                          <a:rPr lang="en-US" sz="2000" b="0" i="1" dirty="0" smtClean="0">
                            <a:latin typeface="Cambria Math" panose="02040503050406030204" pitchFamily="18" charset="0"/>
                          </a:rPr>
                          <m:t>2</m:t>
                        </m:r>
                      </m:sub>
                    </m:sSub>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𝑖</m:t>
                        </m:r>
                        <m:r>
                          <a:rPr lang="en-US" sz="2000" b="0" i="1" dirty="0" smtClean="0">
                            <a:latin typeface="Cambria Math" panose="02040503050406030204" pitchFamily="18" charset="0"/>
                          </a:rPr>
                          <m:t>,</m:t>
                        </m:r>
                        <m:r>
                          <a:rPr lang="en-US" sz="2000" b="0" i="1" dirty="0" smtClean="0">
                            <a:latin typeface="Cambria Math" panose="02040503050406030204" pitchFamily="18" charset="0"/>
                          </a:rPr>
                          <m:t>2</m:t>
                        </m:r>
                      </m:sub>
                    </m:sSub>
                  </m:oMath>
                </a14:m>
                <a:endParaRPr lang="en-US" dirty="0" smtClean="0"/>
              </a:p>
              <a:p>
                <a:endParaRPr lang="en-US" dirty="0" smtClean="0"/>
              </a:p>
              <a:p>
                <a:pPr marL="0" indent="0">
                  <a:buNone/>
                </a:pPr>
                <a:r>
                  <a:rPr lang="en-US" dirty="0" smtClean="0">
                    <a:sym typeface="Wingdings" panose="05000000000000000000" pitchFamily="2" charset="2"/>
                  </a:rPr>
                  <a:t> </a:t>
                </a:r>
                <a:r>
                  <a:rPr lang="en-US" dirty="0" smtClean="0"/>
                  <a:t>The output depends linearly on each of the inputs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57918" y="1487584"/>
                <a:ext cx="10515600" cy="4903384"/>
              </a:xfrm>
              <a:blipFill>
                <a:blip r:embed="rId2"/>
                <a:stretch>
                  <a:fillRect l="-870" t="-1741" b="-373"/>
                </a:stretch>
              </a:blipFill>
            </p:spPr>
            <p:txBody>
              <a:bodyPr/>
              <a:lstStyle/>
              <a:p>
                <a:r>
                  <a:rPr lang="en-US">
                    <a:noFill/>
                  </a:rPr>
                  <a:t> </a:t>
                </a:r>
              </a:p>
            </p:txBody>
          </p:sp>
        </mc:Fallback>
      </mc:AlternateContent>
      <p:grpSp>
        <p:nvGrpSpPr>
          <p:cNvPr id="5" name="Group 4"/>
          <p:cNvGrpSpPr/>
          <p:nvPr/>
        </p:nvGrpSpPr>
        <p:grpSpPr>
          <a:xfrm>
            <a:off x="7351119" y="2299974"/>
            <a:ext cx="4467257" cy="3823491"/>
            <a:chOff x="7351119" y="2299974"/>
            <a:chExt cx="4467257" cy="3823491"/>
          </a:xfrm>
        </p:grpSpPr>
        <p:pic>
          <p:nvPicPr>
            <p:cNvPr id="7" name="Picture 6"/>
            <p:cNvPicPr>
              <a:picLocks noChangeAspect="1"/>
            </p:cNvPicPr>
            <p:nvPr/>
          </p:nvPicPr>
          <p:blipFill>
            <a:blip r:embed="rId3"/>
            <a:stretch>
              <a:fillRect/>
            </a:stretch>
          </p:blipFill>
          <p:spPr>
            <a:xfrm>
              <a:off x="7551174" y="2700084"/>
              <a:ext cx="4267202" cy="3423381"/>
            </a:xfrm>
            <a:prstGeom prst="rect">
              <a:avLst/>
            </a:prstGeom>
          </p:spPr>
        </p:pic>
        <mc:AlternateContent xmlns:mc="http://schemas.openxmlformats.org/markup-compatibility/2006" xmlns:a14="http://schemas.microsoft.com/office/drawing/2010/main">
          <mc:Choice Requires="a14">
            <p:sp>
              <p:nvSpPr>
                <p:cNvPr id="9" name="TextBox 8"/>
                <p:cNvSpPr txBox="1"/>
                <p:nvPr/>
              </p:nvSpPr>
              <p:spPr>
                <a:xfrm>
                  <a:off x="10260820" y="2299974"/>
                  <a:ext cx="883512"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Times New Roman" panose="02020603050405020304" pitchFamily="18" charset="0"/>
                          </a:rPr>
                          <m:t>𝑑</m:t>
                        </m:r>
                        <m:r>
                          <a:rPr lang="en-US" sz="2000" i="1" dirty="0" smtClean="0">
                            <a:latin typeface="Cambria Math" panose="02040503050406030204" pitchFamily="18" charset="0"/>
                            <a:cs typeface="Times New Roman" panose="02020603050405020304" pitchFamily="18" charset="0"/>
                          </a:rPr>
                          <m:t>=</m:t>
                        </m:r>
                        <m:r>
                          <a:rPr lang="en-US" sz="2000" i="1" dirty="0" smtClean="0">
                            <a:latin typeface="Cambria Math" panose="02040503050406030204" pitchFamily="18" charset="0"/>
                            <a:cs typeface="Times New Roman" panose="02020603050405020304" pitchFamily="18" charset="0"/>
                          </a:rPr>
                          <m:t>2</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0260820" y="2299974"/>
                  <a:ext cx="883512" cy="400110"/>
                </a:xfrm>
                <a:prstGeom prst="rect">
                  <a:avLst/>
                </a:prstGeom>
                <a:blipFill>
                  <a:blip r:embed="rId4"/>
                  <a:stretch>
                    <a:fillRect/>
                  </a:stretch>
                </a:blipFill>
              </p:spPr>
              <p:txBody>
                <a:bodyPr/>
                <a:lstStyle/>
                <a:p>
                  <a:r>
                    <a:rPr lang="en-US">
                      <a:noFill/>
                    </a:rPr>
                    <a:t> </a:t>
                  </a:r>
                </a:p>
              </p:txBody>
            </p:sp>
          </mc:Fallback>
        </mc:AlternateContent>
        <p:sp>
          <p:nvSpPr>
            <p:cNvPr id="4" name="TextBox 3"/>
            <p:cNvSpPr txBox="1"/>
            <p:nvPr/>
          </p:nvSpPr>
          <p:spPr>
            <a:xfrm rot="18591522">
              <a:off x="10695587" y="4921040"/>
              <a:ext cx="1122423" cy="400110"/>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Seniority</a:t>
              </a:r>
            </a:p>
          </p:txBody>
        </p:sp>
        <p:sp>
          <p:nvSpPr>
            <p:cNvPr id="8" name="TextBox 7"/>
            <p:cNvSpPr txBox="1"/>
            <p:nvPr/>
          </p:nvSpPr>
          <p:spPr>
            <a:xfrm rot="2193534">
              <a:off x="7783823" y="5368148"/>
              <a:ext cx="2098651" cy="400110"/>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Years of education</a:t>
              </a:r>
            </a:p>
          </p:txBody>
        </p:sp>
        <p:sp>
          <p:nvSpPr>
            <p:cNvPr id="10" name="TextBox 9"/>
            <p:cNvSpPr txBox="1"/>
            <p:nvPr/>
          </p:nvSpPr>
          <p:spPr>
            <a:xfrm rot="15402729">
              <a:off x="7071972" y="3924954"/>
              <a:ext cx="958404" cy="400110"/>
            </a:xfrm>
            <a:prstGeom prst="rect">
              <a:avLst/>
            </a:prstGeom>
            <a:solidFill>
              <a:schemeClr val="bg1"/>
            </a:solidFill>
          </p:spPr>
          <p:txBody>
            <a:bodyPr wrap="none" rtlCol="0">
              <a:spAutoFit/>
            </a:bodyPr>
            <a:lstStyle/>
            <a:p>
              <a:r>
                <a:rPr lang="en-US" sz="2000" dirty="0" smtClean="0">
                  <a:cs typeface="Times New Roman" panose="02020603050405020304" pitchFamily="18" charset="0"/>
                </a:rPr>
                <a:t>Income</a:t>
              </a:r>
            </a:p>
          </p:txBody>
        </p:sp>
      </p:grpSp>
    </p:spTree>
    <p:extLst>
      <p:ext uri="{BB962C8B-B14F-4D97-AF65-F5344CB8AC3E}">
        <p14:creationId xmlns:p14="http://schemas.microsoft.com/office/powerpoint/2010/main" val="121032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51385" y="1712267"/>
                <a:ext cx="10515600" cy="4619708"/>
              </a:xfrm>
            </p:spPr>
            <p:txBody>
              <a:bodyPr>
                <a:normAutofit/>
              </a:bodyPr>
              <a:lstStyle/>
              <a:p>
                <a:r>
                  <a:rPr lang="en-US" dirty="0" smtClean="0"/>
                  <a:t>The regression curve</a:t>
                </a:r>
                <a:r>
                  <a:rPr lang="en-US" sz="2400" dirty="0" smtClean="0"/>
                  <a:t> </a:t>
                </a:r>
                <a14:m>
                  <m:oMath xmlns:m="http://schemas.openxmlformats.org/officeDocument/2006/math">
                    <m:r>
                      <a:rPr lang="en-US" sz="2400" i="1" dirty="0" smtClean="0">
                        <a:latin typeface="Cambria Math" panose="02040503050406030204" pitchFamily="18" charset="0"/>
                      </a:rPr>
                      <m:t>𝑓</m:t>
                    </m:r>
                    <m:r>
                      <a:rPr lang="en-US" sz="2400" i="1" dirty="0" smtClean="0">
                        <a:latin typeface="Cambria Math" panose="02040503050406030204" pitchFamily="18" charset="0"/>
                      </a:rPr>
                      <m:t>(</m:t>
                    </m:r>
                    <m:r>
                      <a:rPr lang="en-US" i="1" dirty="0">
                        <a:latin typeface="Cambria Math" panose="02040503050406030204" pitchFamily="18" charset="0"/>
                      </a:rPr>
                      <m:t>𝑥</m:t>
                    </m:r>
                    <m:r>
                      <a:rPr lang="en-US" sz="2400" i="1" dirty="0" smtClean="0">
                        <a:latin typeface="Cambria Math" panose="02040503050406030204" pitchFamily="18" charset="0"/>
                      </a:rPr>
                      <m:t>)</m:t>
                    </m:r>
                  </m:oMath>
                </a14:m>
                <a:r>
                  <a:rPr lang="en-US" sz="2400" dirty="0" smtClean="0"/>
                  <a:t> need not be linear</a:t>
                </a:r>
              </a:p>
              <a:p>
                <a:pPr lvl="1"/>
                <a:r>
                  <a:rPr lang="en-US" dirty="0">
                    <a:sym typeface="Wingdings" panose="05000000000000000000" pitchFamily="2" charset="2"/>
                  </a:rPr>
                  <a:t>Often, polynomials are used</a:t>
                </a:r>
              </a:p>
              <a:p>
                <a:pPr lvl="1"/>
                <a14:m>
                  <m:oMath xmlns:m="http://schemas.openxmlformats.org/officeDocument/2006/math">
                    <m:r>
                      <a:rPr lang="en-US" i="1">
                        <a:latin typeface="Cambria Math" panose="02040503050406030204" pitchFamily="18" charset="0"/>
                        <a:sym typeface="Wingdings" panose="05000000000000000000" pitchFamily="2" charset="2"/>
                      </a:rPr>
                      <m:t>𝑓</m:t>
                    </m:r>
                    <m:d>
                      <m:dPr>
                        <m:ctrlPr>
                          <a:rPr lang="en-US" i="1">
                            <a:latin typeface="Cambria Math" panose="02040503050406030204" pitchFamily="18" charset="0"/>
                            <a:sym typeface="Wingdings" panose="05000000000000000000" pitchFamily="2" charset="2"/>
                          </a:rPr>
                        </m:ctrlPr>
                      </m:dPr>
                      <m:e>
                        <m:r>
                          <a:rPr lang="en-US" i="1">
                            <a:latin typeface="Cambria Math" panose="02040503050406030204" pitchFamily="18" charset="0"/>
                            <a:sym typeface="Wingdings" panose="05000000000000000000" pitchFamily="2" charset="2"/>
                          </a:rPr>
                          <m:t>𝑥</m:t>
                        </m:r>
                      </m:e>
                    </m:d>
                    <m:r>
                      <a:rPr lang="en-US" i="1">
                        <a:latin typeface="Cambria Math" panose="02040503050406030204" pitchFamily="18" charset="0"/>
                        <a:sym typeface="Wingdings" panose="05000000000000000000" pitchFamily="2" charset="2"/>
                      </a:rPr>
                      <m:t>=</m:t>
                    </m:r>
                    <m:sSub>
                      <m:sSubPr>
                        <m:ctrlPr>
                          <a:rPr lang="en-US" i="1">
                            <a:latin typeface="Cambria Math" panose="02040503050406030204" pitchFamily="18" charset="0"/>
                            <a:sym typeface="Wingdings" panose="05000000000000000000" pitchFamily="2" charset="2"/>
                          </a:rPr>
                        </m:ctrlPr>
                      </m:sSubPr>
                      <m:e>
                        <m:r>
                          <a:rPr lang="en-US" i="1">
                            <a:latin typeface="Cambria Math" panose="02040503050406030204" pitchFamily="18" charset="0"/>
                            <a:sym typeface="Wingdings" panose="05000000000000000000" pitchFamily="2" charset="2"/>
                          </a:rPr>
                          <m:t>𝑎</m:t>
                        </m:r>
                      </m:e>
                      <m:sub>
                        <m:r>
                          <a:rPr lang="en-US" i="1">
                            <a:latin typeface="Cambria Math" panose="02040503050406030204" pitchFamily="18" charset="0"/>
                            <a:sym typeface="Wingdings" panose="05000000000000000000" pitchFamily="2" charset="2"/>
                          </a:rPr>
                          <m:t>0</m:t>
                        </m:r>
                      </m:sub>
                    </m:sSub>
                    <m:r>
                      <a:rPr lang="en-US" i="1">
                        <a:latin typeface="Cambria Math" panose="02040503050406030204" pitchFamily="18" charset="0"/>
                        <a:sym typeface="Wingdings" panose="05000000000000000000" pitchFamily="2" charset="2"/>
                      </a:rPr>
                      <m:t>+</m:t>
                    </m:r>
                    <m:sSub>
                      <m:sSubPr>
                        <m:ctrlPr>
                          <a:rPr lang="en-US" i="1">
                            <a:latin typeface="Cambria Math" panose="02040503050406030204" pitchFamily="18" charset="0"/>
                            <a:sym typeface="Wingdings" panose="05000000000000000000" pitchFamily="2" charset="2"/>
                          </a:rPr>
                        </m:ctrlPr>
                      </m:sSubPr>
                      <m:e>
                        <m:r>
                          <a:rPr lang="en-US" i="1">
                            <a:latin typeface="Cambria Math" panose="02040503050406030204" pitchFamily="18" charset="0"/>
                            <a:sym typeface="Wingdings" panose="05000000000000000000" pitchFamily="2" charset="2"/>
                          </a:rPr>
                          <m:t>𝑎</m:t>
                        </m:r>
                      </m:e>
                      <m:sub>
                        <m:r>
                          <a:rPr lang="en-US" i="1">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𝑥</m:t>
                    </m:r>
                    <m:r>
                      <a:rPr lang="en-US" i="1">
                        <a:latin typeface="Cambria Math" panose="02040503050406030204" pitchFamily="18" charset="0"/>
                        <a:sym typeface="Wingdings" panose="05000000000000000000" pitchFamily="2" charset="2"/>
                      </a:rPr>
                      <m:t>+</m:t>
                    </m:r>
                    <m:sSub>
                      <m:sSubPr>
                        <m:ctrlPr>
                          <a:rPr lang="en-US" i="1">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𝑎</m:t>
                        </m:r>
                      </m:e>
                      <m:sub>
                        <m:r>
                          <a:rPr lang="en-US" i="1">
                            <a:latin typeface="Cambria Math" panose="02040503050406030204" pitchFamily="18" charset="0"/>
                            <a:sym typeface="Wingdings" panose="05000000000000000000" pitchFamily="2" charset="2"/>
                          </a:rPr>
                          <m:t>2</m:t>
                        </m:r>
                      </m:sub>
                    </m:sSub>
                    <m:sSup>
                      <m:sSupPr>
                        <m:ctrlPr>
                          <a:rPr lang="en-US" b="0" i="1" smtClean="0">
                            <a:latin typeface="Cambria Math" panose="02040503050406030204" pitchFamily="18" charset="0"/>
                            <a:sym typeface="Wingdings" panose="05000000000000000000" pitchFamily="2" charset="2"/>
                          </a:rPr>
                        </m:ctrlPr>
                      </m:sSupPr>
                      <m:e>
                        <m:r>
                          <a:rPr lang="en-US" i="1" smtClean="0">
                            <a:latin typeface="Cambria Math" panose="02040503050406030204" pitchFamily="18" charset="0"/>
                            <a:sym typeface="Wingdings" panose="05000000000000000000" pitchFamily="2" charset="2"/>
                          </a:rPr>
                          <m:t>𝑥</m:t>
                        </m:r>
                      </m:e>
                      <m:sup>
                        <m:r>
                          <a:rPr lang="en-US" b="0" i="1" smtClean="0">
                            <a:latin typeface="Cambria Math" panose="02040503050406030204" pitchFamily="18" charset="0"/>
                            <a:sym typeface="Wingdings" panose="05000000000000000000" pitchFamily="2" charset="2"/>
                          </a:rPr>
                          <m:t>2</m:t>
                        </m:r>
                      </m:sup>
                    </m:sSup>
                  </m:oMath>
                </a14:m>
                <a:r>
                  <a:rPr lang="en-US" b="0" dirty="0" smtClean="0">
                    <a:sym typeface="Wingdings" panose="05000000000000000000" pitchFamily="2" charset="2"/>
                  </a:rPr>
                  <a:t>  (</a:t>
                </a:r>
                <a14:m>
                  <m:oMath xmlns:m="http://schemas.openxmlformats.org/officeDocument/2006/math">
                    <m:r>
                      <a:rPr lang="en-US" b="0" i="1" dirty="0" smtClean="0">
                        <a:latin typeface="Cambria Math" panose="02040503050406030204" pitchFamily="18" charset="0"/>
                        <a:sym typeface="Wingdings" panose="05000000000000000000" pitchFamily="2" charset="2"/>
                      </a:rPr>
                      <m:t>𝑑</m:t>
                    </m:r>
                    <m:r>
                      <a:rPr lang="en-US" b="0" i="1" dirty="0" smtClean="0">
                        <a:latin typeface="Cambria Math" panose="02040503050406030204" pitchFamily="18" charset="0"/>
                        <a:sym typeface="Wingdings" panose="05000000000000000000" pitchFamily="2" charset="2"/>
                      </a:rPr>
                      <m:t>=</m:t>
                    </m:r>
                    <m:r>
                      <a:rPr lang="en-US" b="0" i="1" dirty="0" smtClean="0">
                        <a:latin typeface="Cambria Math" panose="02040503050406030204" pitchFamily="18" charset="0"/>
                        <a:sym typeface="Wingdings" panose="05000000000000000000" pitchFamily="2" charset="2"/>
                      </a:rPr>
                      <m:t>1</m:t>
                    </m:r>
                  </m:oMath>
                </a14:m>
                <a:r>
                  <a:rPr lang="en-US" b="0" dirty="0" smtClean="0">
                    <a:sym typeface="Wingdings" panose="05000000000000000000" pitchFamily="2" charset="2"/>
                  </a:rPr>
                  <a:t>)</a:t>
                </a:r>
                <a:endParaRPr lang="en-US" b="0" dirty="0" smtClean="0">
                  <a:latin typeface="Cambria Math" panose="02040503050406030204" pitchFamily="18" charset="0"/>
                  <a:sym typeface="Wingdings" panose="05000000000000000000" pitchFamily="2" charset="2"/>
                </a:endParaRPr>
              </a:p>
              <a:p>
                <a:pPr lvl="1"/>
                <a14:m>
                  <m:oMath xmlns:m="http://schemas.openxmlformats.org/officeDocument/2006/math">
                    <m:r>
                      <a:rPr lang="en-US" b="0" i="1" smtClean="0">
                        <a:latin typeface="Cambria Math" panose="02040503050406030204" pitchFamily="18" charset="0"/>
                        <a:sym typeface="Wingdings" panose="05000000000000000000" pitchFamily="2" charset="2"/>
                      </a:rPr>
                      <m:t>𝑓</m:t>
                    </m:r>
                    <m:d>
                      <m:dPr>
                        <m:ctrlPr>
                          <a:rPr lang="en-US" b="0" i="1" smtClean="0">
                            <a:latin typeface="Cambria Math" panose="02040503050406030204" pitchFamily="18" charset="0"/>
                            <a:sym typeface="Wingdings" panose="05000000000000000000" pitchFamily="2" charset="2"/>
                          </a:rPr>
                        </m:ctrlPr>
                      </m:dPr>
                      <m:e>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𝑥</m:t>
                            </m:r>
                          </m:e>
                          <m:sub>
                            <m:r>
                              <a:rPr lang="en-US" b="0" i="1" smtClean="0">
                                <a:latin typeface="Cambria Math" panose="02040503050406030204" pitchFamily="18" charset="0"/>
                                <a:sym typeface="Wingdings" panose="05000000000000000000" pitchFamily="2" charset="2"/>
                              </a:rPr>
                              <m:t>𝑖</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𝑥</m:t>
                            </m:r>
                          </m:e>
                          <m:sub>
                            <m:r>
                              <a:rPr lang="en-US" b="0" i="1" smtClean="0">
                                <a:latin typeface="Cambria Math" panose="02040503050406030204" pitchFamily="18" charset="0"/>
                                <a:sym typeface="Wingdings" panose="05000000000000000000" pitchFamily="2" charset="2"/>
                              </a:rPr>
                              <m:t>𝑖</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2</m:t>
                            </m:r>
                          </m:sub>
                        </m:sSub>
                      </m:e>
                    </m:d>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𝑐</m:t>
                    </m:r>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𝑎</m:t>
                        </m:r>
                      </m:e>
                      <m:sub>
                        <m:r>
                          <a:rPr lang="en-US" b="0" i="1" smtClean="0">
                            <a:latin typeface="Cambria Math" panose="02040503050406030204" pitchFamily="18" charset="0"/>
                            <a:sym typeface="Wingdings" panose="05000000000000000000" pitchFamily="2" charset="2"/>
                          </a:rPr>
                          <m:t>1</m:t>
                        </m:r>
                      </m:sub>
                    </m:sSub>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𝑥</m:t>
                        </m:r>
                      </m:e>
                      <m:sub>
                        <m:r>
                          <a:rPr lang="en-US" b="0" i="1" smtClean="0">
                            <a:latin typeface="Cambria Math" panose="02040503050406030204" pitchFamily="18" charset="0"/>
                            <a:sym typeface="Wingdings" panose="05000000000000000000" pitchFamily="2" charset="2"/>
                          </a:rPr>
                          <m:t>𝑖</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𝑎</m:t>
                        </m:r>
                      </m:e>
                      <m:sub>
                        <m:r>
                          <a:rPr lang="en-US" b="0" i="1" smtClean="0">
                            <a:latin typeface="Cambria Math" panose="02040503050406030204" pitchFamily="18" charset="0"/>
                            <a:sym typeface="Wingdings" panose="05000000000000000000" pitchFamily="2" charset="2"/>
                          </a:rPr>
                          <m:t>2</m:t>
                        </m:r>
                      </m:sub>
                    </m:sSub>
                    <m:sSubSup>
                      <m:sSubSupPr>
                        <m:ctrlPr>
                          <a:rPr lang="en-US" b="0" i="1" smtClean="0">
                            <a:latin typeface="Cambria Math" panose="02040503050406030204" pitchFamily="18" charset="0"/>
                            <a:sym typeface="Wingdings" panose="05000000000000000000" pitchFamily="2" charset="2"/>
                          </a:rPr>
                        </m:ctrlPr>
                      </m:sSubSupPr>
                      <m:e>
                        <m:r>
                          <a:rPr lang="en-US" b="0" i="1" smtClean="0">
                            <a:latin typeface="Cambria Math" panose="02040503050406030204" pitchFamily="18" charset="0"/>
                            <a:sym typeface="Wingdings" panose="05000000000000000000" pitchFamily="2" charset="2"/>
                          </a:rPr>
                          <m:t>𝑥</m:t>
                        </m:r>
                      </m:e>
                      <m:sub>
                        <m:r>
                          <a:rPr lang="en-US" b="0" i="1" smtClean="0">
                            <a:latin typeface="Cambria Math" panose="02040503050406030204" pitchFamily="18" charset="0"/>
                            <a:sym typeface="Wingdings" panose="05000000000000000000" pitchFamily="2" charset="2"/>
                          </a:rPr>
                          <m:t>𝑖</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1</m:t>
                        </m:r>
                      </m:sub>
                      <m:sup>
                        <m:r>
                          <a:rPr lang="en-US" b="0" i="1" smtClean="0">
                            <a:latin typeface="Cambria Math" panose="02040503050406030204" pitchFamily="18" charset="0"/>
                            <a:sym typeface="Wingdings" panose="05000000000000000000" pitchFamily="2" charset="2"/>
                          </a:rPr>
                          <m:t>2</m:t>
                        </m:r>
                      </m:sup>
                    </m:sSubSup>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𝑏</m:t>
                        </m:r>
                      </m:e>
                      <m:sub>
                        <m:r>
                          <a:rPr lang="en-US" b="0" i="1" smtClean="0">
                            <a:latin typeface="Cambria Math" panose="02040503050406030204" pitchFamily="18" charset="0"/>
                            <a:sym typeface="Wingdings" panose="05000000000000000000" pitchFamily="2" charset="2"/>
                          </a:rPr>
                          <m:t>1</m:t>
                        </m:r>
                      </m:sub>
                    </m:sSub>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𝑥</m:t>
                        </m:r>
                      </m:e>
                      <m:sub>
                        <m:r>
                          <a:rPr lang="en-US" b="0" i="1" smtClean="0">
                            <a:latin typeface="Cambria Math" panose="02040503050406030204" pitchFamily="18" charset="0"/>
                            <a:sym typeface="Wingdings" panose="05000000000000000000" pitchFamily="2" charset="2"/>
                          </a:rPr>
                          <m:t>𝑖</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𝑏</m:t>
                        </m:r>
                      </m:e>
                      <m:sub>
                        <m:r>
                          <a:rPr lang="en-US" b="0" i="1" smtClean="0">
                            <a:latin typeface="Cambria Math" panose="02040503050406030204" pitchFamily="18" charset="0"/>
                            <a:sym typeface="Wingdings" panose="05000000000000000000" pitchFamily="2" charset="2"/>
                          </a:rPr>
                          <m:t>2</m:t>
                        </m:r>
                      </m:sub>
                    </m:sSub>
                    <m:sSubSup>
                      <m:sSubSupPr>
                        <m:ctrlPr>
                          <a:rPr lang="en-US" b="0" i="1" smtClean="0">
                            <a:latin typeface="Cambria Math" panose="02040503050406030204" pitchFamily="18" charset="0"/>
                            <a:sym typeface="Wingdings" panose="05000000000000000000" pitchFamily="2" charset="2"/>
                          </a:rPr>
                        </m:ctrlPr>
                      </m:sSubSupPr>
                      <m:e>
                        <m:r>
                          <a:rPr lang="en-US" b="0" i="1" smtClean="0">
                            <a:latin typeface="Cambria Math" panose="02040503050406030204" pitchFamily="18" charset="0"/>
                            <a:sym typeface="Wingdings" panose="05000000000000000000" pitchFamily="2" charset="2"/>
                          </a:rPr>
                          <m:t>𝑥</m:t>
                        </m:r>
                      </m:e>
                      <m:sub>
                        <m:r>
                          <a:rPr lang="en-US" b="0" i="1" smtClean="0">
                            <a:latin typeface="Cambria Math" panose="02040503050406030204" pitchFamily="18" charset="0"/>
                            <a:sym typeface="Wingdings" panose="05000000000000000000" pitchFamily="2" charset="2"/>
                          </a:rPr>
                          <m:t>𝑖</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2</m:t>
                        </m:r>
                      </m:sub>
                      <m:sup>
                        <m:r>
                          <a:rPr lang="en-US" b="0" i="1" smtClean="0">
                            <a:latin typeface="Cambria Math" panose="02040503050406030204" pitchFamily="18" charset="0"/>
                            <a:sym typeface="Wingdings" panose="05000000000000000000" pitchFamily="2" charset="2"/>
                          </a:rPr>
                          <m:t>2</m:t>
                        </m:r>
                      </m:sup>
                    </m:sSubSup>
                  </m:oMath>
                </a14:m>
                <a:r>
                  <a:rPr lang="en-US" dirty="0" smtClean="0">
                    <a:sym typeface="Wingdings" panose="05000000000000000000" pitchFamily="2" charset="2"/>
                  </a:rPr>
                  <a:t>  (</a:t>
                </a:r>
                <a14:m>
                  <m:oMath xmlns:m="http://schemas.openxmlformats.org/officeDocument/2006/math">
                    <m:r>
                      <a:rPr lang="en-US" i="1" dirty="0" smtClean="0">
                        <a:latin typeface="Cambria Math" panose="02040503050406030204" pitchFamily="18" charset="0"/>
                        <a:sym typeface="Wingdings" panose="05000000000000000000" pitchFamily="2" charset="2"/>
                      </a:rPr>
                      <m:t>𝑑</m:t>
                    </m:r>
                    <m:r>
                      <a:rPr lang="en-US" i="1" dirty="0" smtClean="0">
                        <a:latin typeface="Cambria Math" panose="02040503050406030204" pitchFamily="18" charset="0"/>
                        <a:sym typeface="Wingdings" panose="05000000000000000000" pitchFamily="2" charset="2"/>
                      </a:rPr>
                      <m:t>=</m:t>
                    </m:r>
                    <m:r>
                      <a:rPr lang="en-US" i="1" dirty="0" smtClean="0">
                        <a:latin typeface="Cambria Math" panose="02040503050406030204" pitchFamily="18" charset="0"/>
                        <a:sym typeface="Wingdings" panose="05000000000000000000" pitchFamily="2" charset="2"/>
                      </a:rPr>
                      <m:t>2</m:t>
                    </m:r>
                  </m:oMath>
                </a14:m>
                <a:r>
                  <a:rPr lang="en-US" dirty="0" smtClean="0">
                    <a:sym typeface="Wingdings" panose="05000000000000000000" pitchFamily="2" charset="2"/>
                  </a:rPr>
                  <a:t>)</a:t>
                </a:r>
              </a:p>
              <a:p>
                <a:endParaRPr lang="en-US" dirty="0" smtClean="0">
                  <a:sym typeface="Wingdings" panose="05000000000000000000" pitchFamily="2" charset="2"/>
                </a:endParaRPr>
              </a:p>
              <a:p>
                <a:r>
                  <a:rPr lang="en-US" dirty="0" smtClean="0">
                    <a:sym typeface="Wingdings" panose="05000000000000000000" pitchFamily="2" charset="2"/>
                  </a:rPr>
                  <a:t>For either multiple or non-linear regression, we attempt to </a:t>
                </a:r>
                <a:br>
                  <a:rPr lang="en-US" dirty="0" smtClean="0">
                    <a:sym typeface="Wingdings" panose="05000000000000000000" pitchFamily="2" charset="2"/>
                  </a:rPr>
                </a:br>
                <a:r>
                  <a:rPr lang="en-US" dirty="0" smtClean="0">
                    <a:sym typeface="Wingdings" panose="05000000000000000000" pitchFamily="2" charset="2"/>
                  </a:rPr>
                  <a:t>find </a:t>
                </a:r>
                <a14:m>
                  <m:oMath xmlns:m="http://schemas.openxmlformats.org/officeDocument/2006/math">
                    <m:r>
                      <a:rPr lang="en-US" i="1" dirty="0" smtClean="0">
                        <a:latin typeface="Cambria Math" panose="02040503050406030204" pitchFamily="18" charset="0"/>
                        <a:sym typeface="Wingdings" panose="05000000000000000000" pitchFamily="2" charset="2"/>
                      </a:rPr>
                      <m:t>𝑓</m:t>
                    </m:r>
                    <m:r>
                      <a:rPr lang="en-US" i="1" dirty="0" smtClean="0">
                        <a:latin typeface="Cambria Math" panose="02040503050406030204" pitchFamily="18" charset="0"/>
                        <a:sym typeface="Wingdings" panose="05000000000000000000" pitchFamily="2" charset="2"/>
                      </a:rPr>
                      <m:t>(</m:t>
                    </m:r>
                    <m:r>
                      <a:rPr lang="en-US" i="1" dirty="0" smtClean="0">
                        <a:latin typeface="Cambria Math" panose="02040503050406030204" pitchFamily="18" charset="0"/>
                        <a:sym typeface="Wingdings" panose="05000000000000000000" pitchFamily="2" charset="2"/>
                      </a:rPr>
                      <m:t>𝑥</m:t>
                    </m:r>
                    <m:r>
                      <a:rPr lang="en-US" i="1" dirty="0" smtClean="0">
                        <a:latin typeface="Cambria Math" panose="02040503050406030204" pitchFamily="18" charset="0"/>
                        <a:sym typeface="Wingdings" panose="05000000000000000000" pitchFamily="2" charset="2"/>
                      </a:rPr>
                      <m:t>)</m:t>
                    </m:r>
                  </m:oMath>
                </a14:m>
                <a:r>
                  <a:rPr lang="en-US" dirty="0" smtClean="0">
                    <a:sym typeface="Wingdings" panose="05000000000000000000" pitchFamily="2" charset="2"/>
                  </a:rPr>
                  <a:t> that </a:t>
                </a:r>
                <a:r>
                  <a:rPr lang="en-US" dirty="0" smtClean="0">
                    <a:solidFill>
                      <a:srgbClr val="700038"/>
                    </a:solidFill>
                    <a:sym typeface="Wingdings" panose="05000000000000000000" pitchFamily="2" charset="2"/>
                  </a:rPr>
                  <a:t>minimizes the MSE in the training set</a:t>
                </a:r>
                <a:r>
                  <a:rPr lang="en-US" dirty="0" smtClean="0">
                    <a:sym typeface="Wingdings" panose="05000000000000000000" pitchFamily="2" charset="2"/>
                  </a:rPr>
                  <a:t>, as before:</a:t>
                </a:r>
              </a:p>
              <a:p>
                <a:pPr lvl="1"/>
                <a:r>
                  <a:rPr lang="en-US" dirty="0" smtClean="0">
                    <a:sym typeface="Wingdings" panose="05000000000000000000" pitchFamily="2" charset="2"/>
                  </a:rPr>
                  <a:t>Minimize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b="0" i="1" smtClean="0">
                            <a:latin typeface="Cambria Math" panose="02040503050406030204" pitchFamily="18" charset="0"/>
                          </a:rPr>
                          <m:t>𝑁</m:t>
                        </m:r>
                      </m:den>
                    </m:f>
                    <m:nary>
                      <m:naryPr>
                        <m:chr m:val="∑"/>
                        <m:ctrlPr>
                          <a:rPr lang="en-US" i="1">
                            <a:latin typeface="Cambria Math" panose="02040503050406030204" pitchFamily="18" charset="0"/>
                          </a:rPr>
                        </m:ctrlPr>
                      </m:naryPr>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1</m:t>
                        </m:r>
                      </m:sub>
                      <m:sup>
                        <m:r>
                          <a:rPr lang="en-US" i="1">
                            <a:latin typeface="Cambria Math" panose="02040503050406030204" pitchFamily="18" charset="0"/>
                          </a:rPr>
                          <m:t>𝑁</m:t>
                        </m:r>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𝑓</m:t>
                                </m:r>
                                <m:d>
                                  <m:dPr>
                                    <m:ctrlPr>
                                      <a:rPr lang="en-US" i="1">
                                        <a:latin typeface="Cambria Math" panose="02040503050406030204" pitchFamily="18" charset="0"/>
                                      </a:rPr>
                                    </m:ctrlPr>
                                  </m:dPr>
                                  <m:e>
                                    <m:sSub>
                                      <m:sSubPr>
                                        <m:ctrlPr>
                                          <a:rPr lang="en-US" b="0" i="1" dirty="0" smtClean="0">
                                            <a:solidFill>
                                              <a:schemeClr val="tx1"/>
                                            </a:solidFill>
                                            <a:latin typeface="Cambria Math" panose="02040503050406030204" pitchFamily="18" charset="0"/>
                                          </a:rPr>
                                        </m:ctrlPr>
                                      </m:sSubPr>
                                      <m:e>
                                        <m:acc>
                                          <m:accPr>
                                            <m:chr m:val="⃗"/>
                                            <m:ctrlPr>
                                              <a:rPr lang="en-US" b="0" i="1" smtClean="0">
                                                <a:solidFill>
                                                  <a:schemeClr val="tx1"/>
                                                </a:solidFill>
                                                <a:latin typeface="Cambria Math" panose="02040503050406030204" pitchFamily="18" charset="0"/>
                                              </a:rPr>
                                            </m:ctrlPr>
                                          </m:accPr>
                                          <m:e>
                                            <m:r>
                                              <a:rPr lang="en-US" b="0" i="1" smtClean="0">
                                                <a:solidFill>
                                                  <a:schemeClr val="tx1"/>
                                                </a:solidFill>
                                                <a:latin typeface="Cambria Math" panose="02040503050406030204" pitchFamily="18" charset="0"/>
                                              </a:rPr>
                                              <m:t>𝑥</m:t>
                                            </m:r>
                                          </m:e>
                                        </m:acc>
                                      </m:e>
                                      <m:sub>
                                        <m:r>
                                          <a:rPr lang="en-US" b="0" i="1" dirty="0" smtClean="0">
                                            <a:solidFill>
                                              <a:schemeClr val="tx1"/>
                                            </a:solidFill>
                                            <a:latin typeface="Cambria Math" panose="02040503050406030204" pitchFamily="18" charset="0"/>
                                          </a:rPr>
                                          <m:t>𝑖</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e>
                            </m:d>
                          </m:e>
                          <m:sup>
                            <m:r>
                              <a:rPr lang="en-US" i="1">
                                <a:latin typeface="Cambria Math" panose="02040503050406030204" pitchFamily="18" charset="0"/>
                              </a:rPr>
                              <m:t>2</m:t>
                            </m:r>
                          </m:sup>
                        </m:sSup>
                      </m:e>
                    </m:nary>
                  </m:oMath>
                </a14:m>
                <a:endParaRPr lang="en-US" dirty="0">
                  <a:sym typeface="Wingdings" panose="05000000000000000000" pitchFamily="2" charset="2"/>
                </a:endParaRPr>
              </a:p>
              <a:p>
                <a:endParaRPr lang="en-US" sz="2200" dirty="0" smtClean="0">
                  <a:sym typeface="Wingdings" panose="05000000000000000000" pitchFamily="2" charset="2"/>
                </a:endParaRPr>
              </a:p>
              <a:p>
                <a:r>
                  <a:rPr lang="en-US" dirty="0" smtClean="0">
                    <a:sym typeface="Wingdings" panose="05000000000000000000" pitchFamily="2" charset="2"/>
                  </a:rPr>
                  <a:t>The details on how to find </a:t>
                </a:r>
                <a14:m>
                  <m:oMath xmlns:m="http://schemas.openxmlformats.org/officeDocument/2006/math">
                    <m:r>
                      <a:rPr lang="en-US" i="1" dirty="0" smtClean="0">
                        <a:latin typeface="Cambria Math" panose="02040503050406030204" pitchFamily="18" charset="0"/>
                        <a:sym typeface="Wingdings" panose="05000000000000000000" pitchFamily="2" charset="2"/>
                      </a:rPr>
                      <m:t>𝑓</m:t>
                    </m:r>
                    <m:r>
                      <a:rPr lang="en-US" i="1" dirty="0" smtClean="0">
                        <a:latin typeface="Cambria Math" panose="02040503050406030204" pitchFamily="18" charset="0"/>
                        <a:sym typeface="Wingdings" panose="05000000000000000000" pitchFamily="2" charset="2"/>
                      </a:rPr>
                      <m:t>(</m:t>
                    </m:r>
                    <m:r>
                      <a:rPr lang="en-US" i="1" dirty="0" smtClean="0">
                        <a:latin typeface="Cambria Math" panose="02040503050406030204" pitchFamily="18" charset="0"/>
                        <a:sym typeface="Wingdings" panose="05000000000000000000" pitchFamily="2" charset="2"/>
                      </a:rPr>
                      <m:t>𝑥</m:t>
                    </m:r>
                    <m:r>
                      <a:rPr lang="en-US" i="1" dirty="0" smtClean="0">
                        <a:latin typeface="Cambria Math" panose="02040503050406030204" pitchFamily="18" charset="0"/>
                        <a:sym typeface="Wingdings" panose="05000000000000000000" pitchFamily="2" charset="2"/>
                      </a:rPr>
                      <m:t>)</m:t>
                    </m:r>
                  </m:oMath>
                </a14:m>
                <a:r>
                  <a:rPr lang="en-US" dirty="0" smtClean="0">
                    <a:sym typeface="Wingdings" panose="05000000000000000000" pitchFamily="2" charset="2"/>
                  </a:rPr>
                  <a:t> for general multiple or non-linear regression are complicated and will not be discussed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51385" y="1712267"/>
                <a:ext cx="10515600" cy="4619708"/>
              </a:xfrm>
              <a:blipFill>
                <a:blip r:embed="rId2"/>
                <a:stretch>
                  <a:fillRect l="-812" t="-1847"/>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dirty="0" smtClean="0"/>
              <a:t>Non-linear regression</a:t>
            </a:r>
            <a:endParaRPr lang="en-US" dirty="0"/>
          </a:p>
        </p:txBody>
      </p:sp>
      <p:pic>
        <p:nvPicPr>
          <p:cNvPr id="6" name="Picture 5"/>
          <p:cNvPicPr>
            <a:picLocks noChangeAspect="1"/>
          </p:cNvPicPr>
          <p:nvPr/>
        </p:nvPicPr>
        <p:blipFill>
          <a:blip r:embed="rId3"/>
          <a:stretch>
            <a:fillRect/>
          </a:stretch>
        </p:blipFill>
        <p:spPr>
          <a:xfrm>
            <a:off x="8770374" y="1442308"/>
            <a:ext cx="2906266" cy="3138345"/>
          </a:xfrm>
          <a:prstGeom prst="rect">
            <a:avLst/>
          </a:prstGeom>
        </p:spPr>
      </p:pic>
    </p:spTree>
    <p:extLst>
      <p:ext uri="{BB962C8B-B14F-4D97-AF65-F5344CB8AC3E}">
        <p14:creationId xmlns:p14="http://schemas.microsoft.com/office/powerpoint/2010/main" val="397662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a:t>
            </a:r>
            <a:r>
              <a:rPr lang="en-US" dirty="0"/>
              <a:t>m</a:t>
            </a:r>
            <a:r>
              <a:rPr lang="en-US" dirty="0" smtClean="0"/>
              <a:t>achine learning</a:t>
            </a:r>
            <a:endParaRPr lang="en-US" dirty="0"/>
          </a:p>
        </p:txBody>
      </p:sp>
      <p:sp>
        <p:nvSpPr>
          <p:cNvPr id="3" name="Content Placeholder 2"/>
          <p:cNvSpPr>
            <a:spLocks noGrp="1"/>
          </p:cNvSpPr>
          <p:nvPr>
            <p:ph idx="1"/>
          </p:nvPr>
        </p:nvSpPr>
        <p:spPr/>
        <p:txBody>
          <a:bodyPr/>
          <a:lstStyle/>
          <a:p>
            <a:r>
              <a:rPr lang="en-US" dirty="0" smtClean="0"/>
              <a:t>Basic concepts</a:t>
            </a:r>
          </a:p>
          <a:p>
            <a:pPr lvl="1"/>
            <a:r>
              <a:rPr lang="en-US" dirty="0" smtClean="0"/>
              <a:t>Definitions and examples</a:t>
            </a:r>
          </a:p>
          <a:p>
            <a:pPr lvl="1"/>
            <a:r>
              <a:rPr lang="en-US" dirty="0" smtClean="0"/>
              <a:t>Regression</a:t>
            </a:r>
          </a:p>
          <a:p>
            <a:pPr lvl="1"/>
            <a:r>
              <a:rPr lang="en-US" dirty="0" smtClean="0">
                <a:solidFill>
                  <a:srgbClr val="0000D0"/>
                </a:solidFill>
              </a:rPr>
              <a:t>Overfitting</a:t>
            </a:r>
          </a:p>
          <a:p>
            <a:pPr lvl="1"/>
            <a:r>
              <a:rPr lang="en-US" dirty="0" smtClean="0"/>
              <a:t>Bias-variance tradeoff</a:t>
            </a:r>
          </a:p>
          <a:p>
            <a:pPr lvl="1"/>
            <a:r>
              <a:rPr lang="en-US" dirty="0"/>
              <a:t>Classifiers</a:t>
            </a:r>
          </a:p>
          <a:p>
            <a:pPr lvl="1"/>
            <a:r>
              <a:rPr lang="en-US" dirty="0"/>
              <a:t>Cross validation</a:t>
            </a:r>
          </a:p>
          <a:p>
            <a:pPr lvl="1"/>
            <a:r>
              <a:rPr lang="en-US" dirty="0" smtClean="0"/>
              <a:t>Discussion</a:t>
            </a:r>
            <a:endParaRPr lang="en-US" dirty="0"/>
          </a:p>
        </p:txBody>
      </p:sp>
    </p:spTree>
    <p:extLst>
      <p:ext uri="{BB962C8B-B14F-4D97-AF65-F5344CB8AC3E}">
        <p14:creationId xmlns:p14="http://schemas.microsoft.com/office/powerpoint/2010/main" val="31805963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“Cheating”</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57918" y="1587643"/>
                <a:ext cx="10515600" cy="4628640"/>
              </a:xfrm>
            </p:spPr>
            <p:txBody>
              <a:bodyPr>
                <a:normAutofit fontScale="92500" lnSpcReduction="10000"/>
              </a:bodyPr>
              <a:lstStyle/>
              <a:p>
                <a:r>
                  <a:rPr lang="en-US" sz="2400" dirty="0" smtClean="0"/>
                  <a:t>When solving a regression problem, we attempt to find the regression function </a:t>
                </a:r>
                <a14:m>
                  <m:oMath xmlns:m="http://schemas.openxmlformats.org/officeDocument/2006/math">
                    <m:r>
                      <a:rPr lang="en-US" sz="2400" i="1" dirty="0" smtClean="0">
                        <a:latin typeface="Cambria Math" panose="02040503050406030204" pitchFamily="18" charset="0"/>
                      </a:rPr>
                      <m:t>𝑓</m:t>
                    </m:r>
                    <m:r>
                      <a:rPr lang="en-US" sz="2400" i="1" dirty="0" smtClean="0">
                        <a:latin typeface="Cambria Math" panose="02040503050406030204" pitchFamily="18" charset="0"/>
                      </a:rPr>
                      <m:t>(</m:t>
                    </m:r>
                    <m:r>
                      <a:rPr lang="en-US" sz="2400" i="1" dirty="0" smtClean="0">
                        <a:latin typeface="Cambria Math" panose="02040503050406030204" pitchFamily="18" charset="0"/>
                      </a:rPr>
                      <m:t>𝑥</m:t>
                    </m:r>
                    <m:r>
                      <a:rPr lang="en-US" sz="2400" i="1" dirty="0" smtClean="0">
                        <a:latin typeface="Cambria Math" panose="02040503050406030204" pitchFamily="18" charset="0"/>
                      </a:rPr>
                      <m:t>)</m:t>
                    </m:r>
                  </m:oMath>
                </a14:m>
                <a:r>
                  <a:rPr lang="en-US" sz="2400" dirty="0" smtClean="0"/>
                  <a:t> that minimizes the MSE in the training set</a:t>
                </a:r>
              </a:p>
              <a:p>
                <a:endParaRPr lang="en-US" sz="2400" dirty="0"/>
              </a:p>
              <a:p>
                <a:r>
                  <a:rPr lang="en-US" dirty="0" smtClean="0"/>
                  <a:t>Suppose we have two data points</a:t>
                </a:r>
              </a:p>
              <a:p>
                <a:endParaRPr lang="en-US" dirty="0" smtClean="0"/>
              </a:p>
              <a:p>
                <a:r>
                  <a:rPr lang="en-US" dirty="0" smtClean="0"/>
                  <a:t>A straight line has 2 parameters: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0</m:t>
                        </m:r>
                      </m:sub>
                    </m:sSub>
                    <m:r>
                      <a:rPr lang="en-US" b="0" i="1" dirty="0" smtClean="0">
                        <a:latin typeface="Cambria Math" panose="02040503050406030204" pitchFamily="18" charset="0"/>
                      </a:rPr>
                      <m:t>+</m:t>
                    </m:r>
                    <m:r>
                      <a:rPr lang="en-US" i="1" dirty="0" smtClean="0">
                        <a:latin typeface="Cambria Math" panose="02040503050406030204" pitchFamily="18" charset="0"/>
                      </a:rPr>
                      <m:t>𝑎</m:t>
                    </m:r>
                    <m:r>
                      <a:rPr lang="en-US" i="1" baseline="-25000" dirty="0" smtClean="0">
                        <a:latin typeface="Cambria Math" panose="02040503050406030204" pitchFamily="18" charset="0"/>
                      </a:rPr>
                      <m:t>1</m:t>
                    </m:r>
                    <m:r>
                      <a:rPr lang="en-US" i="1" dirty="0" smtClean="0">
                        <a:latin typeface="Cambria Math" panose="02040503050406030204" pitchFamily="18" charset="0"/>
                      </a:rPr>
                      <m:t>𝑥</m:t>
                    </m:r>
                  </m:oMath>
                </a14:m>
                <a:endParaRPr lang="en-US" dirty="0" smtClean="0"/>
              </a:p>
              <a:p>
                <a:r>
                  <a:rPr lang="en-US" dirty="0" smtClean="0">
                    <a:sym typeface="Wingdings" panose="05000000000000000000" pitchFamily="2" charset="2"/>
                  </a:rPr>
                  <a:t> </a:t>
                </a:r>
                <a:r>
                  <a:rPr lang="en-US" dirty="0" smtClean="0"/>
                  <a:t>Every two points can be connected by a straight line</a:t>
                </a:r>
              </a:p>
              <a:p>
                <a:endParaRPr lang="en-US" dirty="0" smtClean="0"/>
              </a:p>
              <a:p>
                <a:r>
                  <a:rPr lang="en-US" dirty="0" smtClean="0"/>
                  <a:t>Thus, we can always find a regression line with MSE=0</a:t>
                </a:r>
              </a:p>
              <a:p>
                <a:r>
                  <a:rPr lang="en-US" dirty="0" smtClean="0"/>
                  <a:t>No error at all on the training data!</a:t>
                </a:r>
              </a:p>
              <a:p>
                <a:pPr lvl="1"/>
                <a:endParaRPr lang="en-US" dirty="0"/>
              </a:p>
              <a:p>
                <a:r>
                  <a:rPr lang="en-US" dirty="0" smtClean="0"/>
                  <a:t>What if we have more data points?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57918" y="1587643"/>
                <a:ext cx="10515600" cy="4628640"/>
              </a:xfrm>
              <a:blipFill>
                <a:blip r:embed="rId2"/>
                <a:stretch>
                  <a:fillRect l="-638" t="-2237"/>
                </a:stretch>
              </a:blipFill>
            </p:spPr>
            <p:txBody>
              <a:bodyPr/>
              <a:lstStyle/>
              <a:p>
                <a:r>
                  <a:rPr lang="en-US">
                    <a:noFill/>
                  </a:rPr>
                  <a:t> </a:t>
                </a:r>
              </a:p>
            </p:txBody>
          </p:sp>
        </mc:Fallback>
      </mc:AlternateContent>
      <p:cxnSp>
        <p:nvCxnSpPr>
          <p:cNvPr id="5" name="Straight Arrow Connector 4"/>
          <p:cNvCxnSpPr/>
          <p:nvPr/>
        </p:nvCxnSpPr>
        <p:spPr>
          <a:xfrm flipV="1">
            <a:off x="8759099" y="3405930"/>
            <a:ext cx="0" cy="133493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8759099" y="4740862"/>
            <a:ext cx="1799396"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 name="TextBox 9"/>
              <p:cNvSpPr txBox="1"/>
              <p:nvPr/>
            </p:nvSpPr>
            <p:spPr>
              <a:xfrm>
                <a:off x="8875552" y="3263317"/>
                <a:ext cx="387477"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cs typeface="Times New Roman" panose="02020603050405020304" pitchFamily="18" charset="0"/>
                        </a:rPr>
                        <m:t>𝑌</m:t>
                      </m:r>
                    </m:oMath>
                  </m:oMathPara>
                </a14:m>
                <a:endParaRPr lang="en-US" dirty="0" smtClean="0">
                  <a:latin typeface="Times New Roman" panose="02020603050405020304" pitchFamily="18" charset="0"/>
                  <a:cs typeface="Times New Roman" panose="02020603050405020304" pitchFamily="18" charset="0"/>
                </a:endParaRPr>
              </a:p>
            </p:txBody>
          </p:sp>
        </mc:Choice>
        <mc:Fallback>
          <p:sp>
            <p:nvSpPr>
              <p:cNvPr id="10" name="TextBox 9"/>
              <p:cNvSpPr txBox="1">
                <a:spLocks noRot="1" noChangeAspect="1" noMove="1" noResize="1" noEditPoints="1" noAdjustHandles="1" noChangeArrowheads="1" noChangeShapeType="1" noTextEdit="1"/>
              </p:cNvSpPr>
              <p:nvPr/>
            </p:nvSpPr>
            <p:spPr>
              <a:xfrm>
                <a:off x="8875552" y="3263317"/>
                <a:ext cx="387477"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10550188" y="4540807"/>
                <a:ext cx="39709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cs typeface="Times New Roman" panose="02020603050405020304" pitchFamily="18" charset="0"/>
                        </a:rPr>
                        <m:t>𝑋</m:t>
                      </m:r>
                    </m:oMath>
                  </m:oMathPara>
                </a14:m>
                <a:endParaRPr lang="en-US" dirty="0" smtClean="0">
                  <a:latin typeface="Times New Roman" panose="02020603050405020304" pitchFamily="18" charset="0"/>
                  <a:cs typeface="Times New Roman" panose="02020603050405020304" pitchFamily="18" charset="0"/>
                </a:endParaRPr>
              </a:p>
            </p:txBody>
          </p:sp>
        </mc:Choice>
        <mc:Fallback>
          <p:sp>
            <p:nvSpPr>
              <p:cNvPr id="11" name="TextBox 10"/>
              <p:cNvSpPr txBox="1">
                <a:spLocks noRot="1" noChangeAspect="1" noMove="1" noResize="1" noEditPoints="1" noAdjustHandles="1" noChangeArrowheads="1" noChangeShapeType="1" noTextEdit="1"/>
              </p:cNvSpPr>
              <p:nvPr/>
            </p:nvSpPr>
            <p:spPr>
              <a:xfrm>
                <a:off x="10550188" y="4540807"/>
                <a:ext cx="397096" cy="369332"/>
              </a:xfrm>
              <a:prstGeom prst="rect">
                <a:avLst/>
              </a:prstGeom>
              <a:blipFill>
                <a:blip r:embed="rId4"/>
                <a:stretch>
                  <a:fillRect/>
                </a:stretch>
              </a:blipFill>
            </p:spPr>
            <p:txBody>
              <a:bodyPr/>
              <a:lstStyle/>
              <a:p>
                <a:r>
                  <a:rPr lang="en-US">
                    <a:noFill/>
                  </a:rPr>
                  <a:t> </a:t>
                </a:r>
              </a:p>
            </p:txBody>
          </p:sp>
        </mc:Fallback>
      </mc:AlternateContent>
      <p:sp>
        <p:nvSpPr>
          <p:cNvPr id="12" name="Oval 11"/>
          <p:cNvSpPr/>
          <p:nvPr/>
        </p:nvSpPr>
        <p:spPr>
          <a:xfrm>
            <a:off x="9127222" y="4144411"/>
            <a:ext cx="108000" cy="10800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9941773" y="3892028"/>
            <a:ext cx="108000" cy="10800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8444793" y="3800496"/>
            <a:ext cx="2034188" cy="630120"/>
          </a:xfrm>
          <a:prstGeom prst="line">
            <a:avLst/>
          </a:prstGeom>
          <a:ln w="19050">
            <a:solidFill>
              <a:srgbClr val="82004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976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11" grpId="0"/>
      <p:bldP spid="12"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“Cheating”</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91447" y="1552000"/>
                <a:ext cx="7447257" cy="4801673"/>
              </a:xfrm>
            </p:spPr>
            <p:txBody>
              <a:bodyPr>
                <a:normAutofit lnSpcReduction="10000"/>
              </a:bodyPr>
              <a:lstStyle/>
              <a:p>
                <a:r>
                  <a:rPr lang="en-US" dirty="0" smtClean="0"/>
                  <a:t>Suppose we have </a:t>
                </a:r>
                <a14:m>
                  <m:oMath xmlns:m="http://schemas.openxmlformats.org/officeDocument/2006/math">
                    <m:r>
                      <a:rPr lang="en-US" b="0" i="1" smtClean="0">
                        <a:latin typeface="Cambria Math" panose="02040503050406030204" pitchFamily="18" charset="0"/>
                      </a:rPr>
                      <m:t>𝑛</m:t>
                    </m:r>
                  </m:oMath>
                </a14:m>
                <a:r>
                  <a:rPr lang="en-US" dirty="0" smtClean="0"/>
                  <a:t> data points</a:t>
                </a:r>
              </a:p>
              <a:p>
                <a:endParaRPr lang="en-US" sz="2400" dirty="0" smtClean="0"/>
              </a:p>
              <a:p>
                <a:r>
                  <a:rPr lang="en-US" sz="2400" dirty="0" smtClean="0"/>
                  <a:t>A </a:t>
                </a:r>
                <a:r>
                  <a:rPr lang="en-US" sz="2400" dirty="0"/>
                  <a:t>polynomial </a:t>
                </a:r>
                <a:r>
                  <a:rPr lang="en-US" sz="2400" dirty="0" smtClean="0"/>
                  <a:t>of degree </a:t>
                </a:r>
                <a14:m>
                  <m:oMath xmlns:m="http://schemas.openxmlformats.org/officeDocument/2006/math">
                    <m:r>
                      <a:rPr lang="en-US" sz="2400" i="1" dirty="0" smtClean="0">
                        <a:latin typeface="Cambria Math" panose="02040503050406030204" pitchFamily="18" charset="0"/>
                      </a:rPr>
                      <m:t>𝑛</m:t>
                    </m:r>
                    <m:r>
                      <a:rPr lang="en-US" sz="2400" i="1" dirty="0" smtClean="0">
                        <a:latin typeface="Cambria Math" panose="02040503050406030204" pitchFamily="18" charset="0"/>
                      </a:rPr>
                      <m:t>−</m:t>
                    </m:r>
                    <m:r>
                      <a:rPr lang="en-US" sz="2400" i="1" dirty="0" smtClean="0">
                        <a:latin typeface="Cambria Math" panose="02040503050406030204" pitchFamily="18" charset="0"/>
                      </a:rPr>
                      <m:t>1</m:t>
                    </m:r>
                  </m:oMath>
                </a14:m>
                <a:r>
                  <a:rPr lang="en-US" sz="2400" dirty="0" smtClean="0"/>
                  <a:t> has </a:t>
                </a:r>
                <a14:m>
                  <m:oMath xmlns:m="http://schemas.openxmlformats.org/officeDocument/2006/math">
                    <m:r>
                      <a:rPr lang="en-US" sz="2400" i="1" dirty="0" smtClean="0">
                        <a:latin typeface="Cambria Math" panose="02040503050406030204" pitchFamily="18" charset="0"/>
                      </a:rPr>
                      <m:t>𝑛</m:t>
                    </m:r>
                  </m:oMath>
                </a14:m>
                <a:r>
                  <a:rPr lang="en-US" sz="2400" dirty="0" smtClean="0"/>
                  <a:t> parameters</a:t>
                </a:r>
              </a:p>
              <a:p>
                <a:pPr lvl="1"/>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 = </m:t>
                    </m:r>
                    <m:r>
                      <a:rPr lang="en-US" i="1" dirty="0" smtClean="0">
                        <a:latin typeface="Cambria Math" panose="02040503050406030204" pitchFamily="18" charset="0"/>
                      </a:rPr>
                      <m:t>𝑎</m:t>
                    </m:r>
                    <m:r>
                      <a:rPr lang="en-US" i="1" baseline="-25000" dirty="0" smtClean="0">
                        <a:latin typeface="Cambria Math" panose="02040503050406030204" pitchFamily="18" charset="0"/>
                      </a:rPr>
                      <m:t>0</m:t>
                    </m:r>
                    <m:r>
                      <a:rPr lang="en-US" i="1" dirty="0" smtClean="0">
                        <a:latin typeface="Cambria Math" panose="02040503050406030204" pitchFamily="18" charset="0"/>
                      </a:rPr>
                      <m:t> + </m:t>
                    </m:r>
                    <m:r>
                      <a:rPr lang="en-US" i="1" dirty="0">
                        <a:latin typeface="Cambria Math" panose="02040503050406030204" pitchFamily="18" charset="0"/>
                      </a:rPr>
                      <m:t>𝑎</m:t>
                    </m:r>
                    <m:r>
                      <a:rPr lang="en-US" i="1" baseline="-25000" dirty="0">
                        <a:latin typeface="Cambria Math" panose="02040503050406030204" pitchFamily="18" charset="0"/>
                      </a:rPr>
                      <m:t>1</m:t>
                    </m:r>
                    <m:r>
                      <a:rPr lang="en-US" i="1" dirty="0">
                        <a:latin typeface="Cambria Math" panose="02040503050406030204" pitchFamily="18" charset="0"/>
                      </a:rPr>
                      <m:t>𝑥</m:t>
                    </m:r>
                    <m:r>
                      <a:rPr lang="en-US" i="1" dirty="0">
                        <a:latin typeface="Cambria Math" panose="02040503050406030204" pitchFamily="18" charset="0"/>
                      </a:rPr>
                      <m:t> + … + </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𝑎</m:t>
                        </m:r>
                      </m:e>
                      <m:sub>
                        <m:r>
                          <a:rPr lang="en-US" b="0" i="1" dirty="0" smtClean="0">
                            <a:latin typeface="Cambria Math" panose="02040503050406030204" pitchFamily="18" charset="0"/>
                          </a:rPr>
                          <m:t>𝑛</m:t>
                        </m:r>
                        <m:r>
                          <a:rPr lang="en-US" b="0" i="1" dirty="0" smtClean="0">
                            <a:latin typeface="Cambria Math" panose="02040503050406030204" pitchFamily="18" charset="0"/>
                          </a:rPr>
                          <m:t>−</m:t>
                        </m:r>
                        <m:r>
                          <a:rPr lang="en-US" b="0" i="1" dirty="0" smtClean="0">
                            <a:latin typeface="Cambria Math" panose="02040503050406030204" pitchFamily="18" charset="0"/>
                          </a:rPr>
                          <m:t>2</m:t>
                        </m:r>
                      </m:sub>
                    </m:sSub>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𝑥</m:t>
                        </m:r>
                      </m:e>
                      <m:sup>
                        <m:r>
                          <a:rPr lang="en-US" b="0" i="1" dirty="0" smtClean="0">
                            <a:latin typeface="Cambria Math" panose="02040503050406030204" pitchFamily="18" charset="0"/>
                          </a:rPr>
                          <m:t>𝑛</m:t>
                        </m:r>
                        <m:r>
                          <a:rPr lang="en-US" b="0" i="1" dirty="0" smtClean="0">
                            <a:latin typeface="Cambria Math" panose="02040503050406030204" pitchFamily="18" charset="0"/>
                          </a:rPr>
                          <m:t>−</m:t>
                        </m:r>
                        <m:r>
                          <a:rPr lang="en-US" b="0" i="1" dirty="0" smtClean="0">
                            <a:latin typeface="Cambria Math" panose="02040503050406030204" pitchFamily="18" charset="0"/>
                          </a:rPr>
                          <m:t>2</m:t>
                        </m:r>
                      </m:sup>
                    </m:sSup>
                    <m:r>
                      <a:rPr lang="en-US" i="1" dirty="0">
                        <a:latin typeface="Cambria Math" panose="02040503050406030204" pitchFamily="18" charset="0"/>
                      </a:rPr>
                      <m:t> +</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𝑛</m:t>
                        </m:r>
                        <m:r>
                          <a:rPr lang="en-US" b="0" i="1" dirty="0" smtClean="0">
                            <a:latin typeface="Cambria Math" panose="02040503050406030204" pitchFamily="18" charset="0"/>
                          </a:rPr>
                          <m:t>−</m:t>
                        </m:r>
                        <m:r>
                          <a:rPr lang="en-US" b="0" i="1" dirty="0" smtClean="0">
                            <a:latin typeface="Cambria Math" panose="02040503050406030204" pitchFamily="18" charset="0"/>
                          </a:rPr>
                          <m:t>1</m:t>
                        </m:r>
                      </m:sub>
                    </m:sSub>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𝑥</m:t>
                        </m:r>
                      </m:e>
                      <m:sup>
                        <m:r>
                          <a:rPr lang="en-US" b="0" i="1" dirty="0" smtClean="0">
                            <a:latin typeface="Cambria Math" panose="02040503050406030204" pitchFamily="18" charset="0"/>
                          </a:rPr>
                          <m:t>𝑛</m:t>
                        </m:r>
                        <m:r>
                          <a:rPr lang="en-US" b="0" i="1" dirty="0" smtClean="0">
                            <a:latin typeface="Cambria Math" panose="02040503050406030204" pitchFamily="18" charset="0"/>
                          </a:rPr>
                          <m:t>−</m:t>
                        </m:r>
                        <m:r>
                          <a:rPr lang="en-US" b="0" i="1" dirty="0" smtClean="0">
                            <a:latin typeface="Cambria Math" panose="02040503050406030204" pitchFamily="18" charset="0"/>
                          </a:rPr>
                          <m:t>1</m:t>
                        </m:r>
                      </m:sup>
                    </m:sSup>
                  </m:oMath>
                </a14:m>
                <a:endParaRPr lang="en-US" dirty="0"/>
              </a:p>
              <a:p>
                <a:endParaRPr lang="en-US" dirty="0" smtClean="0">
                  <a:sym typeface="Wingdings" panose="05000000000000000000" pitchFamily="2" charset="2"/>
                </a:endParaRPr>
              </a:p>
              <a:p>
                <a:r>
                  <a:rPr lang="en-US" dirty="0" smtClean="0">
                    <a:sym typeface="Wingdings" panose="05000000000000000000" pitchFamily="2" charset="2"/>
                  </a:rPr>
                  <a:t> </a:t>
                </a:r>
                <a:r>
                  <a:rPr lang="en-US" dirty="0" smtClean="0"/>
                  <a:t>Every set of </a:t>
                </a:r>
                <a14:m>
                  <m:oMath xmlns:m="http://schemas.openxmlformats.org/officeDocument/2006/math">
                    <m:r>
                      <a:rPr lang="en-US" i="1" dirty="0" smtClean="0">
                        <a:latin typeface="Cambria Math" panose="02040503050406030204" pitchFamily="18" charset="0"/>
                      </a:rPr>
                      <m:t>𝑛</m:t>
                    </m:r>
                  </m:oMath>
                </a14:m>
                <a:r>
                  <a:rPr lang="en-US" dirty="0" smtClean="0"/>
                  <a:t> points can be connected by a polynomial of degree </a:t>
                </a:r>
                <a14:m>
                  <m:oMath xmlns:m="http://schemas.openxmlformats.org/officeDocument/2006/math">
                    <m:r>
                      <a:rPr lang="en-US" i="1" dirty="0" smtClean="0">
                        <a:latin typeface="Cambria Math" panose="02040503050406030204" pitchFamily="18" charset="0"/>
                      </a:rPr>
                      <m:t>𝑛</m:t>
                    </m:r>
                    <m:r>
                      <a:rPr lang="en-US" i="1" dirty="0" smtClean="0">
                        <a:latin typeface="Cambria Math" panose="02040503050406030204" pitchFamily="18" charset="0"/>
                      </a:rPr>
                      <m:t>−</m:t>
                    </m:r>
                    <m:r>
                      <a:rPr lang="en-US" i="1" dirty="0" smtClean="0">
                        <a:latin typeface="Cambria Math" panose="02040503050406030204" pitchFamily="18" charset="0"/>
                      </a:rPr>
                      <m:t>1</m:t>
                    </m:r>
                  </m:oMath>
                </a14:m>
                <a:endParaRPr lang="en-US" dirty="0" smtClean="0"/>
              </a:p>
              <a:p>
                <a:endParaRPr lang="en-US" dirty="0" smtClean="0"/>
              </a:p>
              <a:p>
                <a:r>
                  <a:rPr lang="en-US" dirty="0" smtClean="0"/>
                  <a:t>We can thus always find a function with no error (MSE=0) on the training set!</a:t>
                </a:r>
              </a:p>
              <a:p>
                <a:endParaRPr lang="en-US" dirty="0" smtClean="0"/>
              </a:p>
              <a:p>
                <a:r>
                  <a:rPr lang="en-US" dirty="0" smtClean="0"/>
                  <a:t>Did we just solve all possible learning problems?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91447" y="1552000"/>
                <a:ext cx="7447257" cy="4801673"/>
              </a:xfrm>
              <a:blipFill>
                <a:blip r:embed="rId2"/>
                <a:stretch>
                  <a:fillRect l="-1064" t="-2541" b="-127"/>
                </a:stretch>
              </a:blipFill>
            </p:spPr>
            <p:txBody>
              <a:bodyPr/>
              <a:lstStyle/>
              <a:p>
                <a:r>
                  <a:rPr lang="en-US">
                    <a:noFill/>
                  </a:rPr>
                  <a:t> </a:t>
                </a:r>
              </a:p>
            </p:txBody>
          </p:sp>
        </mc:Fallback>
      </mc:AlternateContent>
      <p:cxnSp>
        <p:nvCxnSpPr>
          <p:cNvPr id="5" name="Straight Arrow Connector 4"/>
          <p:cNvCxnSpPr/>
          <p:nvPr/>
        </p:nvCxnSpPr>
        <p:spPr>
          <a:xfrm flipV="1">
            <a:off x="8884901" y="3097973"/>
            <a:ext cx="0" cy="133493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8884901" y="4432905"/>
            <a:ext cx="1799396"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 name="TextBox 9"/>
              <p:cNvSpPr txBox="1"/>
              <p:nvPr/>
            </p:nvSpPr>
            <p:spPr>
              <a:xfrm>
                <a:off x="9001354" y="2955360"/>
                <a:ext cx="387477"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cs typeface="Times New Roman" panose="02020603050405020304" pitchFamily="18" charset="0"/>
                        </a:rPr>
                        <m:t>𝑌</m:t>
                      </m:r>
                    </m:oMath>
                  </m:oMathPara>
                </a14:m>
                <a:endParaRPr lang="en-US" dirty="0" smtClean="0">
                  <a:latin typeface="Times New Roman" panose="02020603050405020304" pitchFamily="18" charset="0"/>
                  <a:cs typeface="Times New Roman" panose="02020603050405020304" pitchFamily="18" charset="0"/>
                </a:endParaRPr>
              </a:p>
            </p:txBody>
          </p:sp>
        </mc:Choice>
        <mc:Fallback>
          <p:sp>
            <p:nvSpPr>
              <p:cNvPr id="10" name="TextBox 9"/>
              <p:cNvSpPr txBox="1">
                <a:spLocks noRot="1" noChangeAspect="1" noMove="1" noResize="1" noEditPoints="1" noAdjustHandles="1" noChangeArrowheads="1" noChangeShapeType="1" noTextEdit="1"/>
              </p:cNvSpPr>
              <p:nvPr/>
            </p:nvSpPr>
            <p:spPr>
              <a:xfrm>
                <a:off x="9001354" y="2955360"/>
                <a:ext cx="387477"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10736950" y="4232850"/>
                <a:ext cx="39709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cs typeface="Times New Roman" panose="02020603050405020304" pitchFamily="18" charset="0"/>
                        </a:rPr>
                        <m:t>𝑋</m:t>
                      </m:r>
                    </m:oMath>
                  </m:oMathPara>
                </a14:m>
                <a:endParaRPr lang="en-US" dirty="0" smtClean="0">
                  <a:latin typeface="Times New Roman" panose="02020603050405020304" pitchFamily="18" charset="0"/>
                  <a:cs typeface="Times New Roman" panose="02020603050405020304" pitchFamily="18" charset="0"/>
                </a:endParaRPr>
              </a:p>
            </p:txBody>
          </p:sp>
        </mc:Choice>
        <mc:Fallback>
          <p:sp>
            <p:nvSpPr>
              <p:cNvPr id="11" name="TextBox 10"/>
              <p:cNvSpPr txBox="1">
                <a:spLocks noRot="1" noChangeAspect="1" noMove="1" noResize="1" noEditPoints="1" noAdjustHandles="1" noChangeArrowheads="1" noChangeShapeType="1" noTextEdit="1"/>
              </p:cNvSpPr>
              <p:nvPr/>
            </p:nvSpPr>
            <p:spPr>
              <a:xfrm>
                <a:off x="10736950" y="4232850"/>
                <a:ext cx="397096" cy="369332"/>
              </a:xfrm>
              <a:prstGeom prst="rect">
                <a:avLst/>
              </a:prstGeom>
              <a:blipFill>
                <a:blip r:embed="rId4"/>
                <a:stretch>
                  <a:fillRect/>
                </a:stretch>
              </a:blipFill>
            </p:spPr>
            <p:txBody>
              <a:bodyPr/>
              <a:lstStyle/>
              <a:p>
                <a:r>
                  <a:rPr lang="en-US">
                    <a:noFill/>
                  </a:rPr>
                  <a:t> </a:t>
                </a:r>
              </a:p>
            </p:txBody>
          </p:sp>
        </mc:Fallback>
      </mc:AlternateContent>
      <p:sp>
        <p:nvSpPr>
          <p:cNvPr id="12" name="Oval 11"/>
          <p:cNvSpPr/>
          <p:nvPr/>
        </p:nvSpPr>
        <p:spPr>
          <a:xfrm>
            <a:off x="9034019" y="3695130"/>
            <a:ext cx="108000" cy="10800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9868784" y="3659145"/>
            <a:ext cx="108000" cy="10800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0269617" y="3795459"/>
            <a:ext cx="108000" cy="10800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498515" y="3952837"/>
            <a:ext cx="108000" cy="10800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9045677" y="3451123"/>
            <a:ext cx="1425754" cy="816077"/>
          </a:xfrm>
          <a:custGeom>
            <a:avLst/>
            <a:gdLst>
              <a:gd name="connsiteX0" fmla="*/ 0 w 1425754"/>
              <a:gd name="connsiteY0" fmla="*/ 0 h 816077"/>
              <a:gd name="connsiteX1" fmla="*/ 9833 w 1425754"/>
              <a:gd name="connsiteY1" fmla="*/ 196645 h 816077"/>
              <a:gd name="connsiteX2" fmla="*/ 19665 w 1425754"/>
              <a:gd name="connsiteY2" fmla="*/ 235974 h 816077"/>
              <a:gd name="connsiteX3" fmla="*/ 49162 w 1425754"/>
              <a:gd name="connsiteY3" fmla="*/ 314632 h 816077"/>
              <a:gd name="connsiteX4" fmla="*/ 68826 w 1425754"/>
              <a:gd name="connsiteY4" fmla="*/ 344129 h 816077"/>
              <a:gd name="connsiteX5" fmla="*/ 78658 w 1425754"/>
              <a:gd name="connsiteY5" fmla="*/ 373626 h 816077"/>
              <a:gd name="connsiteX6" fmla="*/ 117987 w 1425754"/>
              <a:gd name="connsiteY6" fmla="*/ 432619 h 816077"/>
              <a:gd name="connsiteX7" fmla="*/ 127820 w 1425754"/>
              <a:gd name="connsiteY7" fmla="*/ 471948 h 816077"/>
              <a:gd name="connsiteX8" fmla="*/ 157317 w 1425754"/>
              <a:gd name="connsiteY8" fmla="*/ 511277 h 816077"/>
              <a:gd name="connsiteX9" fmla="*/ 176981 w 1425754"/>
              <a:gd name="connsiteY9" fmla="*/ 540774 h 816077"/>
              <a:gd name="connsiteX10" fmla="*/ 206478 w 1425754"/>
              <a:gd name="connsiteY10" fmla="*/ 580103 h 816077"/>
              <a:gd name="connsiteX11" fmla="*/ 235975 w 1425754"/>
              <a:gd name="connsiteY11" fmla="*/ 589935 h 816077"/>
              <a:gd name="connsiteX12" fmla="*/ 265471 w 1425754"/>
              <a:gd name="connsiteY12" fmla="*/ 609600 h 816077"/>
              <a:gd name="connsiteX13" fmla="*/ 432620 w 1425754"/>
              <a:gd name="connsiteY13" fmla="*/ 609600 h 816077"/>
              <a:gd name="connsiteX14" fmla="*/ 462117 w 1425754"/>
              <a:gd name="connsiteY14" fmla="*/ 589935 h 816077"/>
              <a:gd name="connsiteX15" fmla="*/ 491613 w 1425754"/>
              <a:gd name="connsiteY15" fmla="*/ 580103 h 816077"/>
              <a:gd name="connsiteX16" fmla="*/ 530942 w 1425754"/>
              <a:gd name="connsiteY16" fmla="*/ 550606 h 816077"/>
              <a:gd name="connsiteX17" fmla="*/ 560439 w 1425754"/>
              <a:gd name="connsiteY17" fmla="*/ 521109 h 816077"/>
              <a:gd name="connsiteX18" fmla="*/ 619433 w 1425754"/>
              <a:gd name="connsiteY18" fmla="*/ 501445 h 816077"/>
              <a:gd name="connsiteX19" fmla="*/ 707923 w 1425754"/>
              <a:gd name="connsiteY19" fmla="*/ 442451 h 816077"/>
              <a:gd name="connsiteX20" fmla="*/ 737420 w 1425754"/>
              <a:gd name="connsiteY20" fmla="*/ 422787 h 816077"/>
              <a:gd name="connsiteX21" fmla="*/ 766917 w 1425754"/>
              <a:gd name="connsiteY21" fmla="*/ 393290 h 816077"/>
              <a:gd name="connsiteX22" fmla="*/ 806246 w 1425754"/>
              <a:gd name="connsiteY22" fmla="*/ 363793 h 816077"/>
              <a:gd name="connsiteX23" fmla="*/ 865239 w 1425754"/>
              <a:gd name="connsiteY23" fmla="*/ 304800 h 816077"/>
              <a:gd name="connsiteX24" fmla="*/ 884904 w 1425754"/>
              <a:gd name="connsiteY24" fmla="*/ 245806 h 816077"/>
              <a:gd name="connsiteX25" fmla="*/ 894736 w 1425754"/>
              <a:gd name="connsiteY25" fmla="*/ 206477 h 816077"/>
              <a:gd name="connsiteX26" fmla="*/ 943897 w 1425754"/>
              <a:gd name="connsiteY26" fmla="*/ 157316 h 816077"/>
              <a:gd name="connsiteX27" fmla="*/ 973394 w 1425754"/>
              <a:gd name="connsiteY27" fmla="*/ 127819 h 816077"/>
              <a:gd name="connsiteX28" fmla="*/ 1042220 w 1425754"/>
              <a:gd name="connsiteY28" fmla="*/ 98322 h 816077"/>
              <a:gd name="connsiteX29" fmla="*/ 1189704 w 1425754"/>
              <a:gd name="connsiteY29" fmla="*/ 147484 h 816077"/>
              <a:gd name="connsiteX30" fmla="*/ 1209368 w 1425754"/>
              <a:gd name="connsiteY30" fmla="*/ 176980 h 816077"/>
              <a:gd name="connsiteX31" fmla="*/ 1219200 w 1425754"/>
              <a:gd name="connsiteY31" fmla="*/ 206477 h 816077"/>
              <a:gd name="connsiteX32" fmla="*/ 1248697 w 1425754"/>
              <a:gd name="connsiteY32" fmla="*/ 265471 h 816077"/>
              <a:gd name="connsiteX33" fmla="*/ 1268362 w 1425754"/>
              <a:gd name="connsiteY33" fmla="*/ 393290 h 816077"/>
              <a:gd name="connsiteX34" fmla="*/ 1288026 w 1425754"/>
              <a:gd name="connsiteY34" fmla="*/ 471948 h 816077"/>
              <a:gd name="connsiteX35" fmla="*/ 1307691 w 1425754"/>
              <a:gd name="connsiteY35" fmla="*/ 501445 h 816077"/>
              <a:gd name="connsiteX36" fmla="*/ 1327355 w 1425754"/>
              <a:gd name="connsiteY36" fmla="*/ 560438 h 816077"/>
              <a:gd name="connsiteX37" fmla="*/ 1337187 w 1425754"/>
              <a:gd name="connsiteY37" fmla="*/ 599767 h 816077"/>
              <a:gd name="connsiteX38" fmla="*/ 1366684 w 1425754"/>
              <a:gd name="connsiteY38" fmla="*/ 668593 h 816077"/>
              <a:gd name="connsiteX39" fmla="*/ 1386349 w 1425754"/>
              <a:gd name="connsiteY39" fmla="*/ 737419 h 816077"/>
              <a:gd name="connsiteX40" fmla="*/ 1425678 w 1425754"/>
              <a:gd name="connsiteY40" fmla="*/ 816077 h 81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425754" h="816077">
                <a:moveTo>
                  <a:pt x="0" y="0"/>
                </a:moveTo>
                <a:cubicBezTo>
                  <a:pt x="3278" y="65548"/>
                  <a:pt x="4383" y="131241"/>
                  <a:pt x="9833" y="196645"/>
                </a:cubicBezTo>
                <a:cubicBezTo>
                  <a:pt x="10955" y="210111"/>
                  <a:pt x="15953" y="222981"/>
                  <a:pt x="19665" y="235974"/>
                </a:cubicBezTo>
                <a:cubicBezTo>
                  <a:pt x="25339" y="255834"/>
                  <a:pt x="42233" y="300773"/>
                  <a:pt x="49162" y="314632"/>
                </a:cubicBezTo>
                <a:cubicBezTo>
                  <a:pt x="54447" y="325201"/>
                  <a:pt x="63541" y="333560"/>
                  <a:pt x="68826" y="344129"/>
                </a:cubicBezTo>
                <a:cubicBezTo>
                  <a:pt x="73461" y="353399"/>
                  <a:pt x="73625" y="364566"/>
                  <a:pt x="78658" y="373626"/>
                </a:cubicBezTo>
                <a:cubicBezTo>
                  <a:pt x="90135" y="394286"/>
                  <a:pt x="117987" y="432619"/>
                  <a:pt x="117987" y="432619"/>
                </a:cubicBezTo>
                <a:cubicBezTo>
                  <a:pt x="121265" y="445729"/>
                  <a:pt x="121777" y="459861"/>
                  <a:pt x="127820" y="471948"/>
                </a:cubicBezTo>
                <a:cubicBezTo>
                  <a:pt x="135149" y="486605"/>
                  <a:pt x="147792" y="497942"/>
                  <a:pt x="157317" y="511277"/>
                </a:cubicBezTo>
                <a:cubicBezTo>
                  <a:pt x="164185" y="520893"/>
                  <a:pt x="170113" y="531158"/>
                  <a:pt x="176981" y="540774"/>
                </a:cubicBezTo>
                <a:cubicBezTo>
                  <a:pt x="186506" y="554109"/>
                  <a:pt x="193889" y="569612"/>
                  <a:pt x="206478" y="580103"/>
                </a:cubicBezTo>
                <a:cubicBezTo>
                  <a:pt x="214440" y="586738"/>
                  <a:pt x="226143" y="586658"/>
                  <a:pt x="235975" y="589935"/>
                </a:cubicBezTo>
                <a:cubicBezTo>
                  <a:pt x="245807" y="596490"/>
                  <a:pt x="254902" y="604315"/>
                  <a:pt x="265471" y="609600"/>
                </a:cubicBezTo>
                <a:cubicBezTo>
                  <a:pt x="317274" y="635502"/>
                  <a:pt x="379320" y="613407"/>
                  <a:pt x="432620" y="609600"/>
                </a:cubicBezTo>
                <a:cubicBezTo>
                  <a:pt x="442452" y="603045"/>
                  <a:pt x="451548" y="595220"/>
                  <a:pt x="462117" y="589935"/>
                </a:cubicBezTo>
                <a:cubicBezTo>
                  <a:pt x="471387" y="585300"/>
                  <a:pt x="482615" y="585245"/>
                  <a:pt x="491613" y="580103"/>
                </a:cubicBezTo>
                <a:cubicBezTo>
                  <a:pt x="505841" y="571973"/>
                  <a:pt x="518500" y="561271"/>
                  <a:pt x="530942" y="550606"/>
                </a:cubicBezTo>
                <a:cubicBezTo>
                  <a:pt x="541499" y="541557"/>
                  <a:pt x="548284" y="527862"/>
                  <a:pt x="560439" y="521109"/>
                </a:cubicBezTo>
                <a:cubicBezTo>
                  <a:pt x="578559" y="511043"/>
                  <a:pt x="599768" y="508000"/>
                  <a:pt x="619433" y="501445"/>
                </a:cubicBezTo>
                <a:lnTo>
                  <a:pt x="707923" y="442451"/>
                </a:lnTo>
                <a:cubicBezTo>
                  <a:pt x="717755" y="435896"/>
                  <a:pt x="729064" y="431143"/>
                  <a:pt x="737420" y="422787"/>
                </a:cubicBezTo>
                <a:cubicBezTo>
                  <a:pt x="747252" y="412955"/>
                  <a:pt x="756360" y="402339"/>
                  <a:pt x="766917" y="393290"/>
                </a:cubicBezTo>
                <a:cubicBezTo>
                  <a:pt x="779359" y="382625"/>
                  <a:pt x="794066" y="374755"/>
                  <a:pt x="806246" y="363793"/>
                </a:cubicBezTo>
                <a:cubicBezTo>
                  <a:pt x="826917" y="345189"/>
                  <a:pt x="865239" y="304800"/>
                  <a:pt x="865239" y="304800"/>
                </a:cubicBezTo>
                <a:cubicBezTo>
                  <a:pt x="871794" y="285135"/>
                  <a:pt x="879877" y="265916"/>
                  <a:pt x="884904" y="245806"/>
                </a:cubicBezTo>
                <a:cubicBezTo>
                  <a:pt x="888181" y="232696"/>
                  <a:pt x="889413" y="218898"/>
                  <a:pt x="894736" y="206477"/>
                </a:cubicBezTo>
                <a:cubicBezTo>
                  <a:pt x="910759" y="169088"/>
                  <a:pt x="914763" y="181594"/>
                  <a:pt x="943897" y="157316"/>
                </a:cubicBezTo>
                <a:cubicBezTo>
                  <a:pt x="954579" y="148414"/>
                  <a:pt x="962079" y="135901"/>
                  <a:pt x="973394" y="127819"/>
                </a:cubicBezTo>
                <a:cubicBezTo>
                  <a:pt x="994653" y="112634"/>
                  <a:pt x="1018151" y="106346"/>
                  <a:pt x="1042220" y="98322"/>
                </a:cubicBezTo>
                <a:cubicBezTo>
                  <a:pt x="1119599" y="112391"/>
                  <a:pt x="1142035" y="99815"/>
                  <a:pt x="1189704" y="147484"/>
                </a:cubicBezTo>
                <a:cubicBezTo>
                  <a:pt x="1198060" y="155840"/>
                  <a:pt x="1202813" y="167148"/>
                  <a:pt x="1209368" y="176980"/>
                </a:cubicBezTo>
                <a:cubicBezTo>
                  <a:pt x="1212645" y="186812"/>
                  <a:pt x="1214565" y="197207"/>
                  <a:pt x="1219200" y="206477"/>
                </a:cubicBezTo>
                <a:cubicBezTo>
                  <a:pt x="1240415" y="248907"/>
                  <a:pt x="1238811" y="220984"/>
                  <a:pt x="1248697" y="265471"/>
                </a:cubicBezTo>
                <a:cubicBezTo>
                  <a:pt x="1264939" y="338564"/>
                  <a:pt x="1252686" y="314912"/>
                  <a:pt x="1268362" y="393290"/>
                </a:cubicBezTo>
                <a:cubicBezTo>
                  <a:pt x="1273662" y="419791"/>
                  <a:pt x="1273034" y="449461"/>
                  <a:pt x="1288026" y="471948"/>
                </a:cubicBezTo>
                <a:lnTo>
                  <a:pt x="1307691" y="501445"/>
                </a:lnTo>
                <a:cubicBezTo>
                  <a:pt x="1314246" y="521109"/>
                  <a:pt x="1322328" y="540329"/>
                  <a:pt x="1327355" y="560438"/>
                </a:cubicBezTo>
                <a:cubicBezTo>
                  <a:pt x="1330632" y="573548"/>
                  <a:pt x="1332442" y="587114"/>
                  <a:pt x="1337187" y="599767"/>
                </a:cubicBezTo>
                <a:cubicBezTo>
                  <a:pt x="1368657" y="683687"/>
                  <a:pt x="1347147" y="600215"/>
                  <a:pt x="1366684" y="668593"/>
                </a:cubicBezTo>
                <a:cubicBezTo>
                  <a:pt x="1369677" y="679070"/>
                  <a:pt x="1379418" y="724942"/>
                  <a:pt x="1386349" y="737419"/>
                </a:cubicBezTo>
                <a:cubicBezTo>
                  <a:pt x="1429314" y="814757"/>
                  <a:pt x="1425678" y="769204"/>
                  <a:pt x="1425678" y="816077"/>
                </a:cubicBezTo>
              </a:path>
            </a:pathLst>
          </a:custGeom>
          <a:noFill/>
          <a:ln w="28575">
            <a:solidFill>
              <a:srgbClr val="820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 name="TextBox 18"/>
              <p:cNvSpPr txBox="1"/>
              <p:nvPr/>
            </p:nvSpPr>
            <p:spPr>
              <a:xfrm>
                <a:off x="10210202" y="2990783"/>
                <a:ext cx="87812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cs typeface="Times New Roman" panose="02020603050405020304" pitchFamily="18" charset="0"/>
                        </a:rPr>
                        <m:t>𝑛</m:t>
                      </m:r>
                      <m:r>
                        <a:rPr lang="en-US" sz="2000" b="0" i="1" smtClean="0">
                          <a:latin typeface="Cambria Math" panose="02040503050406030204" pitchFamily="18" charset="0"/>
                          <a:cs typeface="Times New Roman" panose="02020603050405020304" pitchFamily="18" charset="0"/>
                        </a:rPr>
                        <m:t>=</m:t>
                      </m:r>
                      <m:r>
                        <a:rPr lang="en-US" sz="2000" b="0" i="1" smtClean="0">
                          <a:latin typeface="Cambria Math" panose="02040503050406030204" pitchFamily="18" charset="0"/>
                          <a:cs typeface="Times New Roman" panose="02020603050405020304" pitchFamily="18" charset="0"/>
                        </a:rPr>
                        <m:t>4</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10210202" y="2990783"/>
                <a:ext cx="878126" cy="400110"/>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5905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“Cheating”</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57918" y="1673837"/>
                <a:ext cx="10515600" cy="4351338"/>
              </a:xfrm>
            </p:spPr>
            <p:txBody>
              <a:bodyPr>
                <a:normAutofit/>
              </a:bodyPr>
              <a:lstStyle/>
              <a:p>
                <a:r>
                  <a:rPr lang="en-US" sz="2400" dirty="0" smtClean="0">
                    <a:solidFill>
                      <a:srgbClr val="00B050"/>
                    </a:solidFill>
                  </a:rPr>
                  <a:t>Green</a:t>
                </a:r>
                <a:r>
                  <a:rPr lang="en-US" sz="2400" dirty="0" smtClean="0"/>
                  <a:t>: the true function</a:t>
                </a:r>
              </a:p>
              <a:p>
                <a:r>
                  <a:rPr lang="en-US" sz="2400" dirty="0" smtClean="0">
                    <a:solidFill>
                      <a:schemeClr val="accent5">
                        <a:lumMod val="75000"/>
                      </a:schemeClr>
                    </a:solidFill>
                  </a:rPr>
                  <a:t>Blue</a:t>
                </a:r>
                <a:r>
                  <a:rPr lang="en-US" sz="2400" dirty="0" smtClean="0"/>
                  <a:t>: data points</a:t>
                </a:r>
              </a:p>
              <a:p>
                <a:pPr lvl="1"/>
                <a:r>
                  <a:rPr lang="en-US" dirty="0" smtClean="0"/>
                  <a:t>True function + noise</a:t>
                </a:r>
              </a:p>
              <a:p>
                <a:r>
                  <a:rPr lang="en-US" sz="2400" dirty="0" smtClean="0">
                    <a:solidFill>
                      <a:srgbClr val="FF0000"/>
                    </a:solidFill>
                  </a:rPr>
                  <a:t>Red</a:t>
                </a:r>
                <a:r>
                  <a:rPr lang="en-US" sz="2400" dirty="0" smtClean="0"/>
                  <a:t>: fit with a polynomial </a:t>
                </a:r>
                <a:br>
                  <a:rPr lang="en-US" sz="2400" dirty="0" smtClean="0"/>
                </a:br>
                <a:r>
                  <a:rPr lang="en-US" sz="2400" dirty="0" smtClean="0"/>
                  <a:t>of degree </a:t>
                </a:r>
                <a14:m>
                  <m:oMath xmlns:m="http://schemas.openxmlformats.org/officeDocument/2006/math">
                    <m:r>
                      <a:rPr lang="en-US" sz="2400" i="1" dirty="0" smtClean="0">
                        <a:latin typeface="Cambria Math" panose="02040503050406030204" pitchFamily="18" charset="0"/>
                      </a:rPr>
                      <m:t>𝑀</m:t>
                    </m:r>
                  </m:oMath>
                </a14:m>
                <a:endParaRPr lang="en-US" sz="2400" i="1" dirty="0" smtClean="0"/>
              </a:p>
              <a:p>
                <a:endParaRPr lang="en-US" sz="2400" i="1" dirty="0"/>
              </a:p>
              <a:p>
                <a:r>
                  <a:rPr lang="en-US" sz="2400" dirty="0" smtClean="0"/>
                  <a:t>The higher </a:t>
                </a:r>
                <a14:m>
                  <m:oMath xmlns:m="http://schemas.openxmlformats.org/officeDocument/2006/math">
                    <m:r>
                      <a:rPr lang="en-US" sz="2400" i="1" dirty="0" smtClean="0">
                        <a:latin typeface="Cambria Math" panose="02040503050406030204" pitchFamily="18" charset="0"/>
                      </a:rPr>
                      <m:t>𝑀</m:t>
                    </m:r>
                  </m:oMath>
                </a14:m>
                <a:r>
                  <a:rPr lang="en-US" sz="2400" dirty="0" smtClean="0"/>
                  <a:t>, the better the fit</a:t>
                </a:r>
              </a:p>
              <a:p>
                <a:r>
                  <a:rPr lang="en-US" sz="2400" dirty="0" smtClean="0"/>
                  <a:t>Or not?</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57918" y="1673837"/>
                <a:ext cx="10515600" cy="4351338"/>
              </a:xfrm>
              <a:blipFill>
                <a:blip r:embed="rId2"/>
                <a:stretch>
                  <a:fillRect l="-754" t="-1964"/>
                </a:stretch>
              </a:blipFill>
            </p:spPr>
            <p:txBody>
              <a:bodyPr/>
              <a:lstStyle/>
              <a:p>
                <a:r>
                  <a:rPr lang="en-US">
                    <a:noFill/>
                  </a:rPr>
                  <a:t> </a:t>
                </a:r>
              </a:p>
            </p:txBody>
          </p:sp>
        </mc:Fallback>
      </mc:AlternateContent>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1678" y="1575796"/>
            <a:ext cx="6541555" cy="4841937"/>
          </a:xfrm>
          <a:prstGeom prst="rect">
            <a:avLst/>
          </a:prstGeom>
        </p:spPr>
      </p:pic>
      <p:sp>
        <p:nvSpPr>
          <p:cNvPr id="5" name="TextBox 4"/>
          <p:cNvSpPr txBox="1"/>
          <p:nvPr/>
        </p:nvSpPr>
        <p:spPr>
          <a:xfrm>
            <a:off x="9016180" y="5476568"/>
            <a:ext cx="1069524"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MSE=0!</a:t>
            </a:r>
          </a:p>
        </p:txBody>
      </p:sp>
      <p:sp>
        <p:nvSpPr>
          <p:cNvPr id="6" name="TextBox 5"/>
          <p:cNvSpPr txBox="1"/>
          <p:nvPr/>
        </p:nvSpPr>
        <p:spPr>
          <a:xfrm>
            <a:off x="5550308" y="3220065"/>
            <a:ext cx="1831592"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Very large MSE</a:t>
            </a:r>
          </a:p>
        </p:txBody>
      </p:sp>
    </p:spTree>
    <p:extLst>
      <p:ext uri="{BB962C8B-B14F-4D97-AF65-F5344CB8AC3E}">
        <p14:creationId xmlns:p14="http://schemas.microsoft.com/office/powerpoint/2010/main" val="3878545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Did we correctly inferred the true function?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03" y="1686585"/>
                <a:ext cx="4533760" cy="4351338"/>
              </a:xfrm>
            </p:spPr>
            <p:txBody>
              <a:bodyPr>
                <a:normAutofit/>
              </a:bodyPr>
              <a:lstStyle/>
              <a:p>
                <a:r>
                  <a:rPr lang="en-US" sz="2400" dirty="0" smtClean="0"/>
                  <a:t>The higher </a:t>
                </a:r>
                <a14:m>
                  <m:oMath xmlns:m="http://schemas.openxmlformats.org/officeDocument/2006/math">
                    <m:r>
                      <a:rPr lang="en-US" sz="2400" i="1" dirty="0" smtClean="0">
                        <a:latin typeface="Cambria Math" panose="02040503050406030204" pitchFamily="18" charset="0"/>
                      </a:rPr>
                      <m:t>𝑀</m:t>
                    </m:r>
                  </m:oMath>
                </a14:m>
                <a:r>
                  <a:rPr lang="en-US" sz="2400" dirty="0" smtClean="0"/>
                  <a:t>, the better the fit on the </a:t>
                </a:r>
                <a:r>
                  <a:rPr lang="en-US" sz="2400" b="1" dirty="0" smtClean="0"/>
                  <a:t>training</a:t>
                </a:r>
                <a:r>
                  <a:rPr lang="en-US" sz="2400" dirty="0" smtClean="0"/>
                  <a:t> data</a:t>
                </a:r>
              </a:p>
              <a:p>
                <a:endParaRPr lang="en-US" sz="2400" dirty="0" smtClean="0"/>
              </a:p>
              <a:p>
                <a:r>
                  <a:rPr lang="en-US" sz="2400" dirty="0" smtClean="0"/>
                  <a:t>But did we correctly infer the structure of the true function that generated the data?</a:t>
                </a:r>
              </a:p>
              <a:p>
                <a:endParaRPr lang="en-US" dirty="0" smtClean="0"/>
              </a:p>
              <a:p>
                <a:r>
                  <a:rPr lang="en-US" dirty="0" smtClean="0"/>
                  <a:t>Will we be able to give a good prediction for a new data point not in the training data?</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03" y="1686585"/>
                <a:ext cx="4533760" cy="4351338"/>
              </a:xfrm>
              <a:blipFill>
                <a:blip r:embed="rId2"/>
                <a:stretch>
                  <a:fillRect l="-1747" t="-1964" r="-1478"/>
                </a:stretch>
              </a:blipFill>
            </p:spPr>
            <p:txBody>
              <a:bodyPr/>
              <a:lstStyle/>
              <a:p>
                <a:r>
                  <a:rPr lang="en-US">
                    <a:noFill/>
                  </a:rPr>
                  <a:t> </a:t>
                </a:r>
              </a:p>
            </p:txBody>
          </p:sp>
        </mc:Fallback>
      </mc:AlternateContent>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1678" y="1575796"/>
            <a:ext cx="6541555" cy="4841937"/>
          </a:xfrm>
          <a:prstGeom prst="rect">
            <a:avLst/>
          </a:prstGeom>
        </p:spPr>
      </p:pic>
      <p:sp>
        <p:nvSpPr>
          <p:cNvPr id="5" name="TextBox 4"/>
          <p:cNvSpPr txBox="1"/>
          <p:nvPr/>
        </p:nvSpPr>
        <p:spPr>
          <a:xfrm>
            <a:off x="9016180" y="5476568"/>
            <a:ext cx="1069524"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MSE=0!</a:t>
            </a:r>
          </a:p>
        </p:txBody>
      </p:sp>
      <p:sp>
        <p:nvSpPr>
          <p:cNvPr id="6" name="TextBox 5"/>
          <p:cNvSpPr txBox="1"/>
          <p:nvPr/>
        </p:nvSpPr>
        <p:spPr>
          <a:xfrm>
            <a:off x="5550308" y="3220065"/>
            <a:ext cx="1831592"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Very large MSE</a:t>
            </a:r>
          </a:p>
        </p:txBody>
      </p:sp>
    </p:spTree>
    <p:extLst>
      <p:ext uri="{BB962C8B-B14F-4D97-AF65-F5344CB8AC3E}">
        <p14:creationId xmlns:p14="http://schemas.microsoft.com/office/powerpoint/2010/main" val="16155022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Overfitting</a:t>
            </a:r>
            <a:endParaRPr lang="en-US" dirty="0"/>
          </a:p>
        </p:txBody>
      </p:sp>
      <p:sp>
        <p:nvSpPr>
          <p:cNvPr id="3" name="Content Placeholder 2"/>
          <p:cNvSpPr>
            <a:spLocks noGrp="1"/>
          </p:cNvSpPr>
          <p:nvPr>
            <p:ph idx="1"/>
          </p:nvPr>
        </p:nvSpPr>
        <p:spPr>
          <a:xfrm>
            <a:off x="838199" y="1742664"/>
            <a:ext cx="10515600" cy="4087865"/>
          </a:xfrm>
        </p:spPr>
        <p:txBody>
          <a:bodyPr>
            <a:normAutofit/>
          </a:bodyPr>
          <a:lstStyle/>
          <a:p>
            <a:r>
              <a:rPr lang="en-US" sz="2400" dirty="0" smtClean="0"/>
              <a:t>A machine learning algorithm learns to minimize the error in the </a:t>
            </a:r>
            <a:r>
              <a:rPr lang="en-US" sz="2400" dirty="0" smtClean="0">
                <a:solidFill>
                  <a:srgbClr val="0000D0"/>
                </a:solidFill>
              </a:rPr>
              <a:t>training set</a:t>
            </a:r>
          </a:p>
          <a:p>
            <a:endParaRPr lang="en-US" sz="2400" dirty="0" smtClean="0"/>
          </a:p>
          <a:p>
            <a:r>
              <a:rPr lang="en-US" sz="2400" dirty="0" smtClean="0"/>
              <a:t>But we really care about the error in a </a:t>
            </a:r>
            <a:r>
              <a:rPr lang="en-US" sz="2400" dirty="0" smtClean="0">
                <a:solidFill>
                  <a:srgbClr val="0000D0"/>
                </a:solidFill>
              </a:rPr>
              <a:t>test set</a:t>
            </a:r>
            <a:r>
              <a:rPr lang="en-US" sz="2400" dirty="0" smtClean="0"/>
              <a:t>, an independent set of data points, for which the label is unknown to the learning algorithm</a:t>
            </a:r>
          </a:p>
          <a:p>
            <a:r>
              <a:rPr lang="en-US" sz="2400" dirty="0" smtClean="0"/>
              <a:t>The tes</a:t>
            </a:r>
            <a:r>
              <a:rPr lang="en-US" dirty="0" smtClean="0"/>
              <a:t>t set r</a:t>
            </a:r>
            <a:r>
              <a:rPr lang="en-US" sz="2400" dirty="0" smtClean="0"/>
              <a:t>epresents the </a:t>
            </a:r>
            <a:r>
              <a:rPr lang="en-US" sz="2400" dirty="0" smtClean="0">
                <a:solidFill>
                  <a:srgbClr val="0000D0"/>
                </a:solidFill>
              </a:rPr>
              <a:t>realistic</a:t>
            </a:r>
            <a:r>
              <a:rPr lang="en-US" sz="2400" dirty="0" smtClean="0"/>
              <a:t> performance</a:t>
            </a:r>
          </a:p>
          <a:p>
            <a:endParaRPr lang="en-US" sz="2400" b="1" i="1" dirty="0">
              <a:solidFill>
                <a:srgbClr val="0070C0"/>
              </a:solidFill>
            </a:endParaRPr>
          </a:p>
          <a:p>
            <a:r>
              <a:rPr lang="en-US" sz="2400" dirty="0" smtClean="0"/>
              <a:t>A method that works very well on the training set but poorly on the test set is </a:t>
            </a:r>
            <a:r>
              <a:rPr lang="en-US" sz="2400" dirty="0" smtClean="0">
                <a:solidFill>
                  <a:srgbClr val="0000D0"/>
                </a:solidFill>
              </a:rPr>
              <a:t>overfitting</a:t>
            </a:r>
          </a:p>
        </p:txBody>
      </p:sp>
    </p:spTree>
    <p:extLst>
      <p:ext uri="{BB962C8B-B14F-4D97-AF65-F5344CB8AC3E}">
        <p14:creationId xmlns:p14="http://schemas.microsoft.com/office/powerpoint/2010/main" val="73569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Overfitting</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4710" y="2177586"/>
            <a:ext cx="5728524" cy="4240147"/>
          </a:xfrm>
          <a:prstGeom prst="rect">
            <a:avLst/>
          </a:prstGeom>
        </p:spPr>
      </p:pic>
      <p:sp>
        <p:nvSpPr>
          <p:cNvPr id="11" name="TextBox 10"/>
          <p:cNvSpPr txBox="1"/>
          <p:nvPr/>
        </p:nvSpPr>
        <p:spPr>
          <a:xfrm>
            <a:off x="9371676" y="6217678"/>
            <a:ext cx="1321196"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Overfitting</a:t>
            </a:r>
          </a:p>
        </p:txBody>
      </p:sp>
      <p:cxnSp>
        <p:nvCxnSpPr>
          <p:cNvPr id="12" name="Straight Arrow Connector 11"/>
          <p:cNvCxnSpPr>
            <a:stCxn id="11" idx="0"/>
          </p:cNvCxnSpPr>
          <p:nvPr/>
        </p:nvCxnSpPr>
        <p:spPr>
          <a:xfrm flipV="1">
            <a:off x="10032274" y="4904619"/>
            <a:ext cx="0" cy="131305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563161" y="6317706"/>
            <a:ext cx="1045479"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Good fit</a:t>
            </a:r>
          </a:p>
        </p:txBody>
      </p:sp>
      <p:cxnSp>
        <p:nvCxnSpPr>
          <p:cNvPr id="16" name="Straight Arrow Connector 15"/>
          <p:cNvCxnSpPr>
            <a:stCxn id="15" idx="0"/>
          </p:cNvCxnSpPr>
          <p:nvPr/>
        </p:nvCxnSpPr>
        <p:spPr>
          <a:xfrm flipH="1" flipV="1">
            <a:off x="7085900" y="4904619"/>
            <a:ext cx="1" cy="14130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84537" y="2097388"/>
            <a:ext cx="5409823"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When using models that are too complex, we are effectively fitting the “</a:t>
            </a:r>
            <a:r>
              <a:rPr lang="en-US" sz="2400" dirty="0" smtClean="0">
                <a:solidFill>
                  <a:srgbClr val="700038"/>
                </a:solidFill>
                <a:latin typeface="Times New Roman" panose="02020603050405020304" pitchFamily="18" charset="0"/>
                <a:cs typeface="Times New Roman" panose="02020603050405020304" pitchFamily="18" charset="0"/>
              </a:rPr>
              <a:t>noise</a:t>
            </a:r>
            <a:r>
              <a:rPr lang="en-US" sz="2400" dirty="0" smtClean="0">
                <a:latin typeface="Times New Roman" panose="02020603050405020304" pitchFamily="18" charset="0"/>
                <a:cs typeface="Times New Roman" panose="02020603050405020304" pitchFamily="18" charset="0"/>
              </a:rPr>
              <a:t>” in the data</a:t>
            </a:r>
          </a:p>
          <a:p>
            <a:pPr marL="342900" indent="-342900">
              <a:buFont typeface="Arial" panose="020B0604020202020204" pitchFamily="34" charset="0"/>
              <a:buChar char="•"/>
            </a:pP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Therefore, the resulting models do not </a:t>
            </a:r>
            <a:r>
              <a:rPr lang="en-US" sz="2400" dirty="0" smtClean="0">
                <a:solidFill>
                  <a:srgbClr val="0000D0"/>
                </a:solidFill>
                <a:latin typeface="Times New Roman" panose="02020603050405020304" pitchFamily="18" charset="0"/>
                <a:cs typeface="Times New Roman" panose="02020603050405020304" pitchFamily="18" charset="0"/>
              </a:rPr>
              <a:t>generalize</a:t>
            </a:r>
            <a:r>
              <a:rPr lang="en-US" sz="2400" dirty="0" smtClean="0">
                <a:latin typeface="Times New Roman" panose="02020603050405020304" pitchFamily="18" charset="0"/>
                <a:cs typeface="Times New Roman" panose="02020603050405020304" pitchFamily="18" charset="0"/>
              </a:rPr>
              <a:t> well to future data sets</a:t>
            </a:r>
          </a:p>
        </p:txBody>
      </p:sp>
    </p:spTree>
    <p:extLst>
      <p:ext uri="{BB962C8B-B14F-4D97-AF65-F5344CB8AC3E}">
        <p14:creationId xmlns:p14="http://schemas.microsoft.com/office/powerpoint/2010/main" val="36433000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Underfitting</a:t>
            </a:r>
            <a:endParaRPr lang="en-US" dirty="0"/>
          </a:p>
        </p:txBody>
      </p:sp>
      <p:sp>
        <p:nvSpPr>
          <p:cNvPr id="3" name="Content Placeholder 2"/>
          <p:cNvSpPr>
            <a:spLocks noGrp="1"/>
          </p:cNvSpPr>
          <p:nvPr>
            <p:ph idx="1"/>
          </p:nvPr>
        </p:nvSpPr>
        <p:spPr/>
        <p:txBody>
          <a:bodyPr/>
          <a:lstStyle/>
          <a:p>
            <a:r>
              <a:rPr lang="en-US" dirty="0" smtClean="0"/>
              <a:t>Is it better to have very simple models?</a:t>
            </a:r>
          </a:p>
          <a:p>
            <a:endParaRPr lang="en-US" dirty="0" smtClean="0"/>
          </a:p>
          <a:p>
            <a:r>
              <a:rPr lang="en-US" dirty="0" smtClean="0"/>
              <a:t>Models too simple do </a:t>
            </a:r>
            <a:r>
              <a:rPr lang="en-US" dirty="0"/>
              <a:t>not capture the structure of the true </a:t>
            </a:r>
            <a:r>
              <a:rPr lang="en-US" dirty="0" smtClean="0"/>
              <a:t>function, and do not perform well even on the training data</a:t>
            </a:r>
          </a:p>
          <a:p>
            <a:endParaRPr lang="en-US" dirty="0" smtClean="0"/>
          </a:p>
          <a:p>
            <a:r>
              <a:rPr lang="en-US" dirty="0" smtClean="0"/>
              <a:t>Called </a:t>
            </a:r>
            <a:r>
              <a:rPr lang="en-US" dirty="0" err="1" smtClean="0">
                <a:solidFill>
                  <a:srgbClr val="0000D0"/>
                </a:solidFill>
              </a:rPr>
              <a:t>underfitting</a:t>
            </a:r>
            <a:endParaRPr lang="en-US" dirty="0">
              <a:solidFill>
                <a:srgbClr val="0000D0"/>
              </a:solidFill>
            </a:endParaRPr>
          </a:p>
        </p:txBody>
      </p:sp>
    </p:spTree>
    <p:extLst>
      <p:ext uri="{BB962C8B-B14F-4D97-AF65-F5344CB8AC3E}">
        <p14:creationId xmlns:p14="http://schemas.microsoft.com/office/powerpoint/2010/main" val="268975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Overfitting and </a:t>
            </a:r>
            <a:r>
              <a:rPr lang="en-US" dirty="0" err="1" smtClean="0"/>
              <a:t>underfitting</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4710" y="2177586"/>
            <a:ext cx="5728524" cy="4240147"/>
          </a:xfrm>
          <a:prstGeom prst="rect">
            <a:avLst/>
          </a:prstGeom>
        </p:spPr>
      </p:pic>
      <p:sp>
        <p:nvSpPr>
          <p:cNvPr id="5" name="TextBox 4"/>
          <p:cNvSpPr txBox="1"/>
          <p:nvPr/>
        </p:nvSpPr>
        <p:spPr>
          <a:xfrm>
            <a:off x="8447315" y="1378935"/>
            <a:ext cx="1449436" cy="400110"/>
          </a:xfrm>
          <a:prstGeom prst="rect">
            <a:avLst/>
          </a:prstGeom>
          <a:noFill/>
        </p:spPr>
        <p:txBody>
          <a:bodyPr wrap="none" rtlCol="0">
            <a:spAutoFit/>
          </a:bodyPr>
          <a:lstStyle/>
          <a:p>
            <a:r>
              <a:rPr lang="en-US" sz="2000" dirty="0" err="1" smtClean="0">
                <a:latin typeface="Times New Roman" panose="02020603050405020304" pitchFamily="18" charset="0"/>
                <a:cs typeface="Times New Roman" panose="02020603050405020304" pitchFamily="18" charset="0"/>
              </a:rPr>
              <a:t>Underfitting</a:t>
            </a:r>
            <a:endParaRPr lang="en-US" sz="2000" dirty="0" smtClean="0">
              <a:latin typeface="Times New Roman" panose="02020603050405020304" pitchFamily="18" charset="0"/>
              <a:cs typeface="Times New Roman" panose="02020603050405020304" pitchFamily="18" charset="0"/>
            </a:endParaRPr>
          </a:p>
        </p:txBody>
      </p:sp>
      <p:cxnSp>
        <p:nvCxnSpPr>
          <p:cNvPr id="7" name="Straight Arrow Connector 6"/>
          <p:cNvCxnSpPr>
            <a:stCxn id="5" idx="2"/>
          </p:cNvCxnSpPr>
          <p:nvPr/>
        </p:nvCxnSpPr>
        <p:spPr>
          <a:xfrm flipH="1">
            <a:off x="7088777" y="1779045"/>
            <a:ext cx="2083256" cy="112090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5" idx="2"/>
          </p:cNvCxnSpPr>
          <p:nvPr/>
        </p:nvCxnSpPr>
        <p:spPr>
          <a:xfrm>
            <a:off x="9172033" y="1779045"/>
            <a:ext cx="860241" cy="105994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371676" y="6217678"/>
            <a:ext cx="1321196"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Overfitting</a:t>
            </a:r>
          </a:p>
        </p:txBody>
      </p:sp>
      <p:cxnSp>
        <p:nvCxnSpPr>
          <p:cNvPr id="12" name="Straight Arrow Connector 11"/>
          <p:cNvCxnSpPr>
            <a:stCxn id="11" idx="0"/>
          </p:cNvCxnSpPr>
          <p:nvPr/>
        </p:nvCxnSpPr>
        <p:spPr>
          <a:xfrm flipV="1">
            <a:off x="10032274" y="4904619"/>
            <a:ext cx="0" cy="131305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563161" y="6317706"/>
            <a:ext cx="1045479"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Good fit</a:t>
            </a:r>
          </a:p>
        </p:txBody>
      </p:sp>
      <p:cxnSp>
        <p:nvCxnSpPr>
          <p:cNvPr id="16" name="Straight Arrow Connector 15"/>
          <p:cNvCxnSpPr>
            <a:stCxn id="15" idx="0"/>
          </p:cNvCxnSpPr>
          <p:nvPr/>
        </p:nvCxnSpPr>
        <p:spPr>
          <a:xfrm flipH="1" flipV="1">
            <a:off x="7085900" y="4904619"/>
            <a:ext cx="1" cy="14130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885" y="4878070"/>
            <a:ext cx="5707128" cy="1439636"/>
          </a:xfrm>
          <a:prstGeom prst="rect">
            <a:avLst/>
          </a:prstGeom>
        </p:spPr>
      </p:pic>
      <p:sp>
        <p:nvSpPr>
          <p:cNvPr id="3" name="TextBox 2"/>
          <p:cNvSpPr txBox="1"/>
          <p:nvPr/>
        </p:nvSpPr>
        <p:spPr>
          <a:xfrm>
            <a:off x="349540" y="1704098"/>
            <a:ext cx="5479818"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Is it better to have very simple models?</a:t>
            </a:r>
          </a:p>
          <a:p>
            <a:pPr marL="342900" indent="-342900">
              <a:buFont typeface="Arial" panose="020B0604020202020204" pitchFamily="34" charset="0"/>
              <a:buChar char="•"/>
            </a:pP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Very simple models do </a:t>
            </a:r>
            <a:r>
              <a:rPr lang="en-US" sz="2400" dirty="0">
                <a:latin typeface="Times New Roman" panose="02020603050405020304" pitchFamily="18" charset="0"/>
                <a:cs typeface="Times New Roman" panose="02020603050405020304" pitchFamily="18" charset="0"/>
              </a:rPr>
              <a:t>not capture the structure of the true function, and </a:t>
            </a:r>
            <a:r>
              <a:rPr lang="en-US" sz="2400" dirty="0" smtClean="0">
                <a:latin typeface="Times New Roman" panose="02020603050405020304" pitchFamily="18" charset="0"/>
                <a:cs typeface="Times New Roman" panose="02020603050405020304" pitchFamily="18" charset="0"/>
              </a:rPr>
              <a:t>perform poorly even </a:t>
            </a:r>
            <a:r>
              <a:rPr lang="en-US" sz="2400" dirty="0">
                <a:latin typeface="Times New Roman" panose="02020603050405020304" pitchFamily="18" charset="0"/>
                <a:cs typeface="Times New Roman" panose="02020603050405020304" pitchFamily="18" charset="0"/>
              </a:rPr>
              <a:t>on the training data</a:t>
            </a:r>
          </a:p>
          <a:p>
            <a:pPr marL="342900" indent="-342900">
              <a:buFont typeface="Arial" panose="020B0604020202020204" pitchFamily="34" charset="0"/>
              <a:buChar char="•"/>
            </a:pP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Called </a:t>
            </a:r>
            <a:r>
              <a:rPr lang="en-US" sz="2400" dirty="0" err="1">
                <a:solidFill>
                  <a:srgbClr val="0000D0"/>
                </a:solidFill>
                <a:latin typeface="Times New Roman" panose="02020603050405020304" pitchFamily="18" charset="0"/>
                <a:cs typeface="Times New Roman" panose="02020603050405020304" pitchFamily="18" charset="0"/>
              </a:rPr>
              <a:t>underfitting</a:t>
            </a:r>
            <a:endParaRPr lang="en-US" sz="2400" dirty="0">
              <a:solidFill>
                <a:srgbClr val="0000D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671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Overfitting</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15953"/>
          <a:stretch/>
        </p:blipFill>
        <p:spPr>
          <a:xfrm>
            <a:off x="2036715" y="1333058"/>
            <a:ext cx="8387445" cy="4771652"/>
          </a:xfrm>
        </p:spPr>
      </p:pic>
      <p:sp>
        <p:nvSpPr>
          <p:cNvPr id="7" name="TextBox 6"/>
          <p:cNvSpPr txBox="1"/>
          <p:nvPr/>
        </p:nvSpPr>
        <p:spPr>
          <a:xfrm>
            <a:off x="4537165" y="3111703"/>
            <a:ext cx="1168653"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Test error</a:t>
            </a:r>
          </a:p>
        </p:txBody>
      </p:sp>
      <p:sp>
        <p:nvSpPr>
          <p:cNvPr id="8" name="TextBox 7"/>
          <p:cNvSpPr txBox="1"/>
          <p:nvPr/>
        </p:nvSpPr>
        <p:spPr>
          <a:xfrm>
            <a:off x="3844834" y="5290457"/>
            <a:ext cx="1618328"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Training error</a:t>
            </a:r>
          </a:p>
        </p:txBody>
      </p:sp>
      <p:sp>
        <p:nvSpPr>
          <p:cNvPr id="9" name="TextBox 8"/>
          <p:cNvSpPr txBox="1"/>
          <p:nvPr/>
        </p:nvSpPr>
        <p:spPr>
          <a:xfrm>
            <a:off x="4754965" y="6192521"/>
            <a:ext cx="3145413"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Model complexity/flexibility</a:t>
            </a:r>
          </a:p>
        </p:txBody>
      </p:sp>
      <p:sp>
        <p:nvSpPr>
          <p:cNvPr id="10" name="TextBox 9"/>
          <p:cNvSpPr txBox="1"/>
          <p:nvPr/>
        </p:nvSpPr>
        <p:spPr>
          <a:xfrm>
            <a:off x="9162564" y="6104710"/>
            <a:ext cx="697627"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High</a:t>
            </a:r>
          </a:p>
        </p:txBody>
      </p:sp>
      <p:sp>
        <p:nvSpPr>
          <p:cNvPr id="11" name="TextBox 10"/>
          <p:cNvSpPr txBox="1"/>
          <p:nvPr/>
        </p:nvSpPr>
        <p:spPr>
          <a:xfrm>
            <a:off x="2904271" y="6104710"/>
            <a:ext cx="655949"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Low</a:t>
            </a:r>
          </a:p>
        </p:txBody>
      </p:sp>
      <p:sp>
        <p:nvSpPr>
          <p:cNvPr id="12" name="TextBox 11"/>
          <p:cNvSpPr txBox="1"/>
          <p:nvPr/>
        </p:nvSpPr>
        <p:spPr>
          <a:xfrm>
            <a:off x="5900864" y="5629604"/>
            <a:ext cx="1109536" cy="369332"/>
          </a:xfrm>
          <a:prstGeom prst="rect">
            <a:avLst/>
          </a:prstGeom>
          <a:solidFill>
            <a:schemeClr val="bg1"/>
          </a:solidFill>
        </p:spPr>
        <p:txBody>
          <a:bodyPr wrap="square" rtlCol="0">
            <a:spAutoFit/>
          </a:bodyPr>
          <a:lstStyle/>
          <a:p>
            <a:r>
              <a:rPr lang="en-US" dirty="0" smtClean="0">
                <a:latin typeface="Times New Roman" panose="02020603050405020304" pitchFamily="18" charset="0"/>
                <a:cs typeface="Times New Roman" panose="02020603050405020304" pitchFamily="18" charset="0"/>
              </a:rPr>
              <a:t>Good fit</a:t>
            </a:r>
          </a:p>
        </p:txBody>
      </p:sp>
      <p:sp>
        <p:nvSpPr>
          <p:cNvPr id="13" name="Rectangle 12"/>
          <p:cNvSpPr/>
          <p:nvPr/>
        </p:nvSpPr>
        <p:spPr>
          <a:xfrm>
            <a:off x="3448594" y="1689463"/>
            <a:ext cx="1532709" cy="975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We</a:t>
            </a:r>
            <a:endParaRPr lang="en-US" dirty="0"/>
          </a:p>
        </p:txBody>
      </p:sp>
      <p:sp>
        <p:nvSpPr>
          <p:cNvPr id="14" name="Rectangle 13"/>
          <p:cNvSpPr/>
          <p:nvPr/>
        </p:nvSpPr>
        <p:spPr>
          <a:xfrm>
            <a:off x="7978669" y="1747718"/>
            <a:ext cx="1532709" cy="975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1090910" y="2957815"/>
            <a:ext cx="1800339" cy="1631216"/>
          </a:xfrm>
          <a:prstGeom prst="rect">
            <a:avLst/>
          </a:prstGeom>
          <a:solidFill>
            <a:schemeClr val="bg1"/>
          </a:solid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Prediction error (e.g., MSE)</a:t>
            </a:r>
          </a:p>
          <a:p>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p:txBody>
      </p:sp>
      <p:sp>
        <p:nvSpPr>
          <p:cNvPr id="16" name="TextBox 15"/>
          <p:cNvSpPr txBox="1"/>
          <p:nvPr/>
        </p:nvSpPr>
        <p:spPr>
          <a:xfrm>
            <a:off x="6095999" y="3583819"/>
            <a:ext cx="2156681"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We want to be here</a:t>
            </a:r>
          </a:p>
        </p:txBody>
      </p:sp>
      <p:cxnSp>
        <p:nvCxnSpPr>
          <p:cNvPr id="18" name="Straight Arrow Connector 17"/>
          <p:cNvCxnSpPr/>
          <p:nvPr/>
        </p:nvCxnSpPr>
        <p:spPr>
          <a:xfrm flipH="1">
            <a:off x="5121491" y="3544389"/>
            <a:ext cx="16566" cy="4789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6155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a:t>
            </a:r>
            <a:r>
              <a:rPr lang="en-US" dirty="0"/>
              <a:t>m</a:t>
            </a:r>
            <a:r>
              <a:rPr lang="en-US" dirty="0" smtClean="0"/>
              <a:t>achine learning</a:t>
            </a:r>
            <a:endParaRPr lang="en-US" dirty="0"/>
          </a:p>
        </p:txBody>
      </p:sp>
      <p:sp>
        <p:nvSpPr>
          <p:cNvPr id="3" name="Content Placeholder 2"/>
          <p:cNvSpPr>
            <a:spLocks noGrp="1"/>
          </p:cNvSpPr>
          <p:nvPr>
            <p:ph idx="1"/>
          </p:nvPr>
        </p:nvSpPr>
        <p:spPr/>
        <p:txBody>
          <a:bodyPr/>
          <a:lstStyle/>
          <a:p>
            <a:r>
              <a:rPr lang="en-US" dirty="0" smtClean="0"/>
              <a:t>Basic concepts</a:t>
            </a:r>
          </a:p>
          <a:p>
            <a:pPr lvl="1"/>
            <a:r>
              <a:rPr lang="en-US" dirty="0" smtClean="0"/>
              <a:t>Definitions and examples</a:t>
            </a:r>
          </a:p>
          <a:p>
            <a:pPr lvl="1"/>
            <a:r>
              <a:rPr lang="en-US" dirty="0" smtClean="0"/>
              <a:t>Regression</a:t>
            </a:r>
          </a:p>
          <a:p>
            <a:pPr lvl="1"/>
            <a:r>
              <a:rPr lang="en-US" dirty="0" smtClean="0"/>
              <a:t>Overfitting</a:t>
            </a:r>
          </a:p>
          <a:p>
            <a:pPr lvl="1"/>
            <a:r>
              <a:rPr lang="en-US" dirty="0" smtClean="0">
                <a:solidFill>
                  <a:srgbClr val="0000D0"/>
                </a:solidFill>
              </a:rPr>
              <a:t>Bias-variance tradeoff</a:t>
            </a:r>
          </a:p>
          <a:p>
            <a:pPr lvl="1"/>
            <a:r>
              <a:rPr lang="en-US" dirty="0"/>
              <a:t>Classifiers</a:t>
            </a:r>
          </a:p>
          <a:p>
            <a:pPr lvl="1"/>
            <a:r>
              <a:rPr lang="en-US" dirty="0"/>
              <a:t>Cross validation</a:t>
            </a:r>
          </a:p>
          <a:p>
            <a:pPr lvl="1"/>
            <a:r>
              <a:rPr lang="en-US" dirty="0" smtClean="0"/>
              <a:t>Discussion</a:t>
            </a:r>
            <a:endParaRPr lang="en-US" dirty="0"/>
          </a:p>
        </p:txBody>
      </p:sp>
    </p:spTree>
    <p:extLst>
      <p:ext uri="{BB962C8B-B14F-4D97-AF65-F5344CB8AC3E}">
        <p14:creationId xmlns:p14="http://schemas.microsoft.com/office/powerpoint/2010/main" val="28831784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sources of error?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75515"/>
                <a:ext cx="10515600" cy="4815452"/>
              </a:xfrm>
            </p:spPr>
            <p:txBody>
              <a:bodyPr/>
              <a:lstStyle/>
              <a:p>
                <a:r>
                  <a:rPr lang="en-US" dirty="0" smtClean="0"/>
                  <a:t>Consider the squared </a:t>
                </a:r>
                <a:r>
                  <a:rPr lang="en-US" b="1" dirty="0" smtClean="0"/>
                  <a:t>test</a:t>
                </a:r>
                <a:r>
                  <a:rPr lang="en-US" dirty="0" smtClean="0"/>
                  <a:t> error for a specific value of </a:t>
                </a:r>
                <a14:m>
                  <m:oMath xmlns:m="http://schemas.openxmlformats.org/officeDocument/2006/math">
                    <m:r>
                      <a:rPr lang="en-US" b="0" i="1" smtClean="0">
                        <a:latin typeface="Cambria Math" panose="02040503050406030204" pitchFamily="18" charset="0"/>
                      </a:rPr>
                      <m:t>𝑥</m:t>
                    </m:r>
                  </m:oMath>
                </a14:m>
                <a:r>
                  <a:rPr lang="en-US" dirty="0" smtClean="0"/>
                  <a:t>:</a:t>
                </a:r>
              </a:p>
              <a:p>
                <a14:m>
                  <m:oMath xmlns:m="http://schemas.openxmlformats.org/officeDocument/2006/math">
                    <m:r>
                      <m:rPr>
                        <m:nor/>
                      </m:rPr>
                      <a:rPr lang="en-US">
                        <a:latin typeface="Cambria Math" panose="02040503050406030204" pitchFamily="18" charset="0"/>
                      </a:rPr>
                      <m:t>S</m:t>
                    </m:r>
                    <m:sSub>
                      <m:sSubPr>
                        <m:ctrlPr>
                          <a:rPr lang="en-US" i="1">
                            <a:latin typeface="Cambria Math" panose="02040503050406030204" pitchFamily="18" charset="0"/>
                          </a:rPr>
                        </m:ctrlPr>
                      </m:sSubPr>
                      <m:e>
                        <m:r>
                          <m:rPr>
                            <m:nor/>
                          </m:rPr>
                          <a:rPr lang="en-US">
                            <a:latin typeface="Cambria Math" panose="02040503050406030204" pitchFamily="18" charset="0"/>
                          </a:rPr>
                          <m:t>E</m:t>
                        </m:r>
                      </m:e>
                      <m:sub>
                        <m:r>
                          <m:rPr>
                            <m:nor/>
                          </m:rPr>
                          <a:rPr lang="en-US">
                            <a:latin typeface="Cambria Math" panose="02040503050406030204" pitchFamily="18" charset="0"/>
                          </a:rPr>
                          <m:t>test</m:t>
                        </m:r>
                      </m:sub>
                    </m:sSub>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i="1">
                                <a:latin typeface="Cambria Math" panose="02040503050406030204" pitchFamily="18" charset="0"/>
                              </a:rPr>
                              <m:t>𝑦</m:t>
                            </m:r>
                          </m:e>
                        </m:d>
                      </m:e>
                      <m:sup>
                        <m:r>
                          <a:rPr lang="en-US" i="1">
                            <a:latin typeface="Cambria Math" panose="02040503050406030204" pitchFamily="18" charset="0"/>
                          </a:rPr>
                          <m:t>2</m:t>
                        </m:r>
                      </m:sup>
                    </m:sSup>
                  </m:oMath>
                </a14:m>
                <a:endParaRPr lang="en-US" dirty="0" smtClean="0"/>
              </a:p>
              <a:p>
                <a:endParaRPr lang="en-US" dirty="0" smtClean="0"/>
              </a:p>
              <a:p>
                <a:r>
                  <a:rPr lang="en-US" dirty="0" smtClean="0"/>
                  <a:t>Will the test error change with a </a:t>
                </a:r>
                <a:r>
                  <a:rPr lang="en-US" dirty="0" smtClean="0">
                    <a:solidFill>
                      <a:srgbClr val="820041"/>
                    </a:solidFill>
                  </a:rPr>
                  <a:t>different </a:t>
                </a:r>
                <a:br>
                  <a:rPr lang="en-US" dirty="0" smtClean="0">
                    <a:solidFill>
                      <a:srgbClr val="820041"/>
                    </a:solidFill>
                  </a:rPr>
                </a:br>
                <a:r>
                  <a:rPr lang="en-US" dirty="0" smtClean="0">
                    <a:solidFill>
                      <a:srgbClr val="820041"/>
                    </a:solidFill>
                  </a:rPr>
                  <a:t>training set</a:t>
                </a:r>
                <a:r>
                  <a:rPr lang="en-US" dirty="0" smtClean="0"/>
                  <a:t> and by what magnitude?</a:t>
                </a:r>
              </a:p>
              <a:p>
                <a:endParaRPr lang="en-US" dirty="0" smtClean="0"/>
              </a:p>
              <a:p>
                <a:r>
                  <a:rPr lang="en-US" dirty="0" smtClean="0"/>
                  <a:t>What’s the </a:t>
                </a:r>
                <a:r>
                  <a:rPr lang="en-US" dirty="0" smtClean="0">
                    <a:solidFill>
                      <a:srgbClr val="820041"/>
                    </a:solidFill>
                  </a:rPr>
                  <a:t>best we can achieve</a:t>
                </a:r>
                <a:r>
                  <a:rPr lang="en-US" dirty="0" smtClean="0"/>
                  <a:t>?</a:t>
                </a:r>
              </a:p>
              <a:p>
                <a:pPr lvl="1"/>
                <a:r>
                  <a:rPr lang="en-US" dirty="0" smtClean="0"/>
                  <a:t>E.g., with an infinitely sized training set</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75515"/>
                <a:ext cx="10515600" cy="4815452"/>
              </a:xfrm>
              <a:blipFill>
                <a:blip r:embed="rId2"/>
                <a:stretch>
                  <a:fillRect l="-812" t="-1772"/>
                </a:stretch>
              </a:blipFill>
            </p:spPr>
            <p:txBody>
              <a:bodyPr/>
              <a:lstStyle/>
              <a:p>
                <a:r>
                  <a:rPr lang="en-US">
                    <a:noFill/>
                  </a:rPr>
                  <a:t> </a:t>
                </a:r>
              </a:p>
            </p:txBody>
          </p:sp>
        </mc:Fallback>
      </mc:AlternateContent>
      <p:pic>
        <p:nvPicPr>
          <p:cNvPr id="4"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49279" b="50950"/>
          <a:stretch/>
        </p:blipFill>
        <p:spPr>
          <a:xfrm>
            <a:off x="7157066" y="3465612"/>
            <a:ext cx="4196734" cy="3004013"/>
          </a:xfrm>
          <a:prstGeom prst="rect">
            <a:avLst/>
          </a:prstGeom>
        </p:spPr>
      </p:pic>
      <p:cxnSp>
        <p:nvCxnSpPr>
          <p:cNvPr id="6" name="Straight Arrow Connector 5"/>
          <p:cNvCxnSpPr/>
          <p:nvPr/>
        </p:nvCxnSpPr>
        <p:spPr>
          <a:xfrm flipV="1">
            <a:off x="10166555" y="4924240"/>
            <a:ext cx="0" cy="709644"/>
          </a:xfrm>
          <a:prstGeom prst="straightConnector1">
            <a:avLst/>
          </a:prstGeom>
          <a:ln w="190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154740" y="5018723"/>
            <a:ext cx="1011815" cy="369332"/>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test error</a:t>
            </a:r>
          </a:p>
        </p:txBody>
      </p:sp>
      <mc:AlternateContent xmlns:mc="http://schemas.openxmlformats.org/markup-compatibility/2006" xmlns:a14="http://schemas.microsoft.com/office/drawing/2010/main">
        <mc:Choice Requires="a14">
          <p:sp>
            <p:nvSpPr>
              <p:cNvPr id="5" name="TextBox 4"/>
              <p:cNvSpPr txBox="1"/>
              <p:nvPr/>
            </p:nvSpPr>
            <p:spPr>
              <a:xfrm>
                <a:off x="9216105" y="3756853"/>
                <a:ext cx="39741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Times New Roman" panose="02020603050405020304" pitchFamily="18" charset="0"/>
                        </a:rPr>
                        <m:t>𝑦</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9216105" y="3756853"/>
                <a:ext cx="397416" cy="400110"/>
              </a:xfrm>
              <a:prstGeom prst="rect">
                <a:avLst/>
              </a:prstGeom>
              <a:blipFill>
                <a:blip r:embed="rId4"/>
                <a:stretch>
                  <a:fillRect b="-9091"/>
                </a:stretch>
              </a:blipFill>
            </p:spPr>
            <p:txBody>
              <a:bodyPr/>
              <a:lstStyle/>
              <a:p>
                <a:r>
                  <a:rPr lang="en-US">
                    <a:noFill/>
                  </a:rPr>
                  <a:t> </a:t>
                </a:r>
              </a:p>
            </p:txBody>
          </p:sp>
        </mc:Fallback>
      </mc:AlternateContent>
      <p:cxnSp>
        <p:nvCxnSpPr>
          <p:cNvPr id="11" name="Straight Arrow Connector 10"/>
          <p:cNvCxnSpPr/>
          <p:nvPr/>
        </p:nvCxnSpPr>
        <p:spPr>
          <a:xfrm flipH="1">
            <a:off x="8940531" y="4021168"/>
            <a:ext cx="305070" cy="208669"/>
          </a:xfrm>
          <a:prstGeom prst="straightConnector1">
            <a:avLst/>
          </a:prstGeom>
          <a:ln w="15875">
            <a:solidFill>
              <a:srgbClr val="00206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7908847" y="4618613"/>
                <a:ext cx="752963"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cs typeface="Times New Roman" panose="02020603050405020304" pitchFamily="18" charset="0"/>
                        </a:rPr>
                        <m:t>𝑓</m:t>
                      </m:r>
                      <m:r>
                        <a:rPr lang="en-US" sz="2000" b="0" i="1" smtClean="0">
                          <a:latin typeface="Cambria Math" panose="02040503050406030204" pitchFamily="18" charset="0"/>
                          <a:cs typeface="Times New Roman" panose="02020603050405020304" pitchFamily="18" charset="0"/>
                        </a:rPr>
                        <m:t>(</m:t>
                      </m:r>
                      <m:r>
                        <a:rPr lang="en-US" sz="2000" b="0" i="1" smtClean="0">
                          <a:latin typeface="Cambria Math" panose="02040503050406030204" pitchFamily="18" charset="0"/>
                          <a:cs typeface="Times New Roman" panose="02020603050405020304" pitchFamily="18" charset="0"/>
                        </a:rPr>
                        <m:t>𝑥</m:t>
                      </m:r>
                      <m:r>
                        <a:rPr lang="en-US" sz="2000" b="0" i="1" smtClean="0">
                          <a:latin typeface="Cambria Math" panose="02040503050406030204" pitchFamily="18" charset="0"/>
                          <a:cs typeface="Times New Roman" panose="02020603050405020304" pitchFamily="18" charset="0"/>
                        </a:rPr>
                        <m:t>)</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7908847" y="4618613"/>
                <a:ext cx="752963" cy="400110"/>
              </a:xfrm>
              <a:prstGeom prst="rect">
                <a:avLst/>
              </a:prstGeom>
              <a:blipFill>
                <a:blip r:embed="rId5"/>
                <a:stretch>
                  <a:fillRect b="-16923"/>
                </a:stretch>
              </a:blipFill>
            </p:spPr>
            <p:txBody>
              <a:bodyPr/>
              <a:lstStyle/>
              <a:p>
                <a:r>
                  <a:rPr lang="en-US">
                    <a:noFill/>
                  </a:rPr>
                  <a:t> </a:t>
                </a:r>
              </a:p>
            </p:txBody>
          </p:sp>
        </mc:Fallback>
      </mc:AlternateContent>
      <p:cxnSp>
        <p:nvCxnSpPr>
          <p:cNvPr id="13" name="Straight Arrow Connector 12"/>
          <p:cNvCxnSpPr/>
          <p:nvPr/>
        </p:nvCxnSpPr>
        <p:spPr>
          <a:xfrm flipV="1">
            <a:off x="8554065" y="4539957"/>
            <a:ext cx="386466" cy="232621"/>
          </a:xfrm>
          <a:prstGeom prst="straightConnector1">
            <a:avLst/>
          </a:prstGeom>
          <a:ln w="15875">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50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simple experiment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54173"/>
                <a:ext cx="10515600" cy="1334833"/>
              </a:xfrm>
            </p:spPr>
            <p:txBody>
              <a:bodyPr/>
              <a:lstStyle/>
              <a:p>
                <a:r>
                  <a:rPr lang="en-US" dirty="0" smtClean="0"/>
                  <a:t>The true output function is </a:t>
                </a:r>
                <a14:m>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𝑥</m:t>
                        </m:r>
                      </m:e>
                    </m:func>
                  </m:oMath>
                </a14:m>
                <a:endParaRPr lang="en-US" dirty="0" smtClean="0"/>
              </a:p>
              <a:p>
                <a:r>
                  <a:rPr lang="en-US" dirty="0" smtClean="0"/>
                  <a:t>We have two data points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54173"/>
                <a:ext cx="10515600" cy="1334833"/>
              </a:xfrm>
              <a:blipFill>
                <a:blip r:embed="rId2"/>
                <a:stretch>
                  <a:fillRect l="-812" t="-6393"/>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2322724" y="3719867"/>
            <a:ext cx="7735677" cy="2782562"/>
          </a:xfrm>
          <a:prstGeom prst="rect">
            <a:avLst/>
          </a:prstGeom>
        </p:spPr>
      </p:pic>
      <p:sp>
        <p:nvSpPr>
          <p:cNvPr id="5" name="TextBox 4"/>
          <p:cNvSpPr txBox="1"/>
          <p:nvPr/>
        </p:nvSpPr>
        <p:spPr>
          <a:xfrm>
            <a:off x="1880272" y="2989006"/>
            <a:ext cx="4139382" cy="461665"/>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Learning the best </a:t>
            </a:r>
            <a:r>
              <a:rPr lang="en-US" sz="2400" dirty="0" smtClean="0">
                <a:solidFill>
                  <a:srgbClr val="820041"/>
                </a:solidFill>
                <a:latin typeface="Times New Roman" panose="02020603050405020304" pitchFamily="18" charset="0"/>
                <a:cs typeface="Times New Roman" panose="02020603050405020304" pitchFamily="18" charset="0"/>
              </a:rPr>
              <a:t>horizontal</a:t>
            </a:r>
            <a:r>
              <a:rPr lang="en-US" sz="2400" dirty="0" smtClean="0">
                <a:latin typeface="Times New Roman" panose="02020603050405020304" pitchFamily="18" charset="0"/>
                <a:cs typeface="Times New Roman" panose="02020603050405020304" pitchFamily="18" charset="0"/>
              </a:rPr>
              <a:t> line</a:t>
            </a:r>
          </a:p>
        </p:txBody>
      </p:sp>
      <p:sp>
        <p:nvSpPr>
          <p:cNvPr id="6" name="TextBox 5"/>
          <p:cNvSpPr txBox="1"/>
          <p:nvPr/>
        </p:nvSpPr>
        <p:spPr>
          <a:xfrm>
            <a:off x="6742593" y="2989007"/>
            <a:ext cx="4117971" cy="461665"/>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Learning the best </a:t>
            </a:r>
            <a:r>
              <a:rPr lang="en-US" sz="2400" dirty="0" smtClean="0">
                <a:solidFill>
                  <a:srgbClr val="820041"/>
                </a:solidFill>
                <a:latin typeface="Times New Roman" panose="02020603050405020304" pitchFamily="18" charset="0"/>
                <a:cs typeface="Times New Roman" panose="02020603050405020304" pitchFamily="18" charset="0"/>
              </a:rPr>
              <a:t>straight</a:t>
            </a:r>
            <a:r>
              <a:rPr lang="en-US" sz="2400" dirty="0" smtClean="0">
                <a:latin typeface="Times New Roman" panose="02020603050405020304" pitchFamily="18" charset="0"/>
                <a:cs typeface="Times New Roman" panose="02020603050405020304" pitchFamily="18" charset="0"/>
              </a:rPr>
              <a:t> line</a:t>
            </a:r>
          </a:p>
        </p:txBody>
      </p:sp>
      <p:sp>
        <p:nvSpPr>
          <p:cNvPr id="7" name="Oval 6"/>
          <p:cNvSpPr/>
          <p:nvPr/>
        </p:nvSpPr>
        <p:spPr>
          <a:xfrm>
            <a:off x="3156155" y="5574890"/>
            <a:ext cx="147484" cy="137652"/>
          </a:xfrm>
          <a:prstGeom prst="ellipse">
            <a:avLst/>
          </a:prstGeom>
          <a:noFill/>
          <a:ln w="28575">
            <a:solidFill>
              <a:srgbClr val="6C3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927989" y="5127522"/>
            <a:ext cx="147484" cy="137652"/>
          </a:xfrm>
          <a:prstGeom prst="ellipse">
            <a:avLst/>
          </a:prstGeom>
          <a:noFill/>
          <a:ln w="28575">
            <a:solidFill>
              <a:srgbClr val="6C3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172645" y="5560141"/>
            <a:ext cx="147484" cy="137652"/>
          </a:xfrm>
          <a:prstGeom prst="ellipse">
            <a:avLst/>
          </a:prstGeom>
          <a:noFill/>
          <a:ln w="28575">
            <a:solidFill>
              <a:srgbClr val="6C3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44478" y="5122604"/>
            <a:ext cx="147484" cy="137652"/>
          </a:xfrm>
          <a:prstGeom prst="ellipse">
            <a:avLst/>
          </a:prstGeom>
          <a:noFill/>
          <a:ln w="28575">
            <a:solidFill>
              <a:srgbClr val="6C3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flipH="1">
                <a:off x="3968789" y="6177963"/>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𝑥</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flipH="1">
                <a:off x="3968789" y="6177963"/>
                <a:ext cx="367236"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flipH="1">
                <a:off x="7998555" y="6177962"/>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𝑥</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flipH="1">
                <a:off x="7998555" y="6177962"/>
                <a:ext cx="367236" cy="4616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flipH="1">
                <a:off x="6244342" y="4618808"/>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𝑦</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flipH="1">
                <a:off x="6244342" y="4618808"/>
                <a:ext cx="367236" cy="461665"/>
              </a:xfrm>
              <a:prstGeom prst="rect">
                <a:avLst/>
              </a:prstGeom>
              <a:blipFill>
                <a:blip r:embed="rId6"/>
                <a:stretch>
                  <a:fillRect l="-3279" r="-1639"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flipH="1">
                <a:off x="2237697" y="4608973"/>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𝑦</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14" name="TextBox 13"/>
              <p:cNvSpPr txBox="1">
                <a:spLocks noRot="1" noChangeAspect="1" noMove="1" noResize="1" noEditPoints="1" noAdjustHandles="1" noChangeArrowheads="1" noChangeShapeType="1" noTextEdit="1"/>
              </p:cNvSpPr>
              <p:nvPr/>
            </p:nvSpPr>
            <p:spPr>
              <a:xfrm flipH="1">
                <a:off x="2237697" y="4608973"/>
                <a:ext cx="367236" cy="461665"/>
              </a:xfrm>
              <a:prstGeom prst="rect">
                <a:avLst/>
              </a:prstGeom>
              <a:blipFill>
                <a:blip r:embed="rId7"/>
                <a:stretch>
                  <a:fillRect l="-3333" r="-3333" b="-11842"/>
                </a:stretch>
              </a:blipFill>
            </p:spPr>
            <p:txBody>
              <a:bodyPr/>
              <a:lstStyle/>
              <a:p>
                <a:r>
                  <a:rPr lang="en-US">
                    <a:noFill/>
                  </a:rPr>
                  <a:t> </a:t>
                </a:r>
              </a:p>
            </p:txBody>
          </p:sp>
        </mc:Fallback>
      </mc:AlternateContent>
      <p:cxnSp>
        <p:nvCxnSpPr>
          <p:cNvPr id="16" name="Straight Connector 15"/>
          <p:cNvCxnSpPr/>
          <p:nvPr/>
        </p:nvCxnSpPr>
        <p:spPr>
          <a:xfrm>
            <a:off x="2703871" y="5407742"/>
            <a:ext cx="2939845"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712250" y="4237703"/>
            <a:ext cx="2972524" cy="1700981"/>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141400" y="2802194"/>
            <a:ext cx="0" cy="3837433"/>
          </a:xfrm>
          <a:prstGeom prst="line">
            <a:avLst/>
          </a:prstGeom>
          <a:ln w="1270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8662811" y="3768453"/>
                <a:ext cx="39741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cs typeface="Times New Roman" panose="02020603050405020304" pitchFamily="18" charset="0"/>
                        </a:rPr>
                        <m:t>𝑦</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8662811" y="3768453"/>
                <a:ext cx="397416" cy="400110"/>
              </a:xfrm>
              <a:prstGeom prst="rect">
                <a:avLst/>
              </a:prstGeom>
              <a:blipFill>
                <a:blip r:embed="rId8"/>
                <a:stretch>
                  <a:fillRect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9177799" y="5207687"/>
                <a:ext cx="752963" cy="400110"/>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cs typeface="Times New Roman" panose="02020603050405020304" pitchFamily="18" charset="0"/>
                        </a:rPr>
                        <m:t>𝑓</m:t>
                      </m:r>
                      <m:r>
                        <a:rPr lang="en-US" sz="2000" b="0" i="1" smtClean="0">
                          <a:latin typeface="Cambria Math" panose="02040503050406030204" pitchFamily="18" charset="0"/>
                          <a:cs typeface="Times New Roman" panose="02020603050405020304" pitchFamily="18" charset="0"/>
                        </a:rPr>
                        <m:t>(</m:t>
                      </m:r>
                      <m:r>
                        <a:rPr lang="en-US" sz="2000" b="0" i="1" smtClean="0">
                          <a:latin typeface="Cambria Math" panose="02040503050406030204" pitchFamily="18" charset="0"/>
                          <a:cs typeface="Times New Roman" panose="02020603050405020304" pitchFamily="18" charset="0"/>
                        </a:rPr>
                        <m:t>𝑥</m:t>
                      </m:r>
                      <m:r>
                        <a:rPr lang="en-US" sz="2000" b="0" i="1" smtClean="0">
                          <a:latin typeface="Cambria Math" panose="02040503050406030204" pitchFamily="18" charset="0"/>
                          <a:cs typeface="Times New Roman" panose="02020603050405020304" pitchFamily="18" charset="0"/>
                        </a:rPr>
                        <m:t>)</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9177799" y="5207687"/>
                <a:ext cx="752963" cy="400110"/>
              </a:xfrm>
              <a:prstGeom prst="rect">
                <a:avLst/>
              </a:prstGeom>
              <a:blipFill>
                <a:blip r:embed="rId9"/>
                <a:stretch>
                  <a:fillRect b="-16667"/>
                </a:stretch>
              </a:blipFill>
            </p:spPr>
            <p:txBody>
              <a:bodyPr/>
              <a:lstStyle/>
              <a:p>
                <a:r>
                  <a:rPr lang="en-US">
                    <a:noFill/>
                  </a:rPr>
                  <a:t> </a:t>
                </a:r>
              </a:p>
            </p:txBody>
          </p:sp>
        </mc:Fallback>
      </mc:AlternateContent>
      <p:cxnSp>
        <p:nvCxnSpPr>
          <p:cNvPr id="25" name="Straight Arrow Connector 24"/>
          <p:cNvCxnSpPr/>
          <p:nvPr/>
        </p:nvCxnSpPr>
        <p:spPr>
          <a:xfrm flipH="1" flipV="1">
            <a:off x="8861519" y="4748981"/>
            <a:ext cx="429965" cy="511275"/>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8861519" y="4168563"/>
            <a:ext cx="0" cy="511278"/>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994621" y="4218698"/>
            <a:ext cx="1168653"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Test error</a:t>
            </a:r>
          </a:p>
        </p:txBody>
      </p:sp>
      <p:cxnSp>
        <p:nvCxnSpPr>
          <p:cNvPr id="33" name="Straight Arrow Connector 32"/>
          <p:cNvCxnSpPr>
            <a:stCxn id="32" idx="3"/>
          </p:cNvCxnSpPr>
          <p:nvPr/>
        </p:nvCxnSpPr>
        <p:spPr>
          <a:xfrm flipV="1">
            <a:off x="8163274" y="4418095"/>
            <a:ext cx="597573" cy="658"/>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05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3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happens if we use a different training set?</a:t>
            </a:r>
            <a:endParaRPr lang="en-US" dirty="0"/>
          </a:p>
        </p:txBody>
      </p:sp>
      <p:sp>
        <p:nvSpPr>
          <p:cNvPr id="3" name="Content Placeholder 2"/>
          <p:cNvSpPr>
            <a:spLocks noGrp="1"/>
          </p:cNvSpPr>
          <p:nvPr>
            <p:ph idx="1"/>
          </p:nvPr>
        </p:nvSpPr>
        <p:spPr>
          <a:xfrm>
            <a:off x="952277" y="1418198"/>
            <a:ext cx="10515600" cy="4351338"/>
          </a:xfrm>
        </p:spPr>
        <p:txBody>
          <a:bodyPr/>
          <a:lstStyle/>
          <a:p>
            <a:r>
              <a:rPr lang="en-US" dirty="0" smtClean="0"/>
              <a:t>We assume that training sets are drawn randomly</a:t>
            </a:r>
          </a:p>
          <a:p>
            <a:r>
              <a:rPr lang="en-US" dirty="0" smtClean="0"/>
              <a:t>Each different training set will lead to a different regression line</a:t>
            </a:r>
          </a:p>
          <a:p>
            <a:r>
              <a:rPr lang="en-US" dirty="0" smtClean="0"/>
              <a:t>The models differ on their test errors</a:t>
            </a:r>
          </a:p>
        </p:txBody>
      </p:sp>
      <p:pic>
        <p:nvPicPr>
          <p:cNvPr id="4" name="Picture 3"/>
          <p:cNvPicPr>
            <a:picLocks noChangeAspect="1"/>
          </p:cNvPicPr>
          <p:nvPr/>
        </p:nvPicPr>
        <p:blipFill>
          <a:blip r:embed="rId2"/>
          <a:stretch>
            <a:fillRect/>
          </a:stretch>
        </p:blipFill>
        <p:spPr>
          <a:xfrm>
            <a:off x="1420837" y="3292498"/>
            <a:ext cx="9350324" cy="3427850"/>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2123768" y="3162953"/>
                <a:ext cx="2566220" cy="707948"/>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mean of all lines for one specific </a:t>
                </a:r>
                <a14:m>
                  <m:oMath xmlns:m="http://schemas.openxmlformats.org/officeDocument/2006/math">
                    <m:r>
                      <a:rPr lang="en-US" sz="2000" i="1">
                        <a:latin typeface="Cambria Math" panose="02040503050406030204" pitchFamily="18" charset="0"/>
                      </a:rPr>
                      <m:t>𝑥</m:t>
                    </m:r>
                  </m:oMath>
                </a14:m>
                <a:endParaRPr lang="en-US" sz="2000" dirty="0">
                  <a:latin typeface="Times New Roman" panose="02020603050405020304" pitchFamily="18"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123768" y="3162953"/>
                <a:ext cx="2566220" cy="707948"/>
              </a:xfrm>
              <a:prstGeom prst="rect">
                <a:avLst/>
              </a:prstGeom>
              <a:blipFill>
                <a:blip r:embed="rId3"/>
                <a:stretch>
                  <a:fillRect l="-2375" t="-5172" b="-14655"/>
                </a:stretch>
              </a:blipFill>
            </p:spPr>
            <p:txBody>
              <a:bodyPr/>
              <a:lstStyle/>
              <a:p>
                <a:r>
                  <a:rPr lang="en-US">
                    <a:noFill/>
                  </a:rPr>
                  <a:t> </a:t>
                </a:r>
              </a:p>
            </p:txBody>
          </p:sp>
        </mc:Fallback>
      </mc:AlternateContent>
      <p:cxnSp>
        <p:nvCxnSpPr>
          <p:cNvPr id="7" name="Straight Arrow Connector 6"/>
          <p:cNvCxnSpPr/>
          <p:nvPr/>
        </p:nvCxnSpPr>
        <p:spPr>
          <a:xfrm>
            <a:off x="3401961" y="3870901"/>
            <a:ext cx="875071" cy="948635"/>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277032" y="3593867"/>
            <a:ext cx="4963221" cy="1042612"/>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flipH="1">
                <a:off x="3401961" y="6382182"/>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𝑥</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flipH="1">
                <a:off x="3401961" y="6382182"/>
                <a:ext cx="367236"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flipH="1">
                <a:off x="8470503" y="6388228"/>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𝑥</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flipH="1">
                <a:off x="8470503" y="6388228"/>
                <a:ext cx="367236" cy="4616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flipH="1">
                <a:off x="6313166" y="4618808"/>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𝑦</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flipH="1">
                <a:off x="6313166" y="4618808"/>
                <a:ext cx="367236" cy="461665"/>
              </a:xfrm>
              <a:prstGeom prst="rect">
                <a:avLst/>
              </a:prstGeom>
              <a:blipFill>
                <a:blip r:embed="rId6"/>
                <a:stretch>
                  <a:fillRect l="-3333" r="-3333"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flipH="1">
                <a:off x="1313463" y="4608973"/>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𝑦</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flipH="1">
                <a:off x="1313463" y="4608973"/>
                <a:ext cx="367236" cy="461665"/>
              </a:xfrm>
              <a:prstGeom prst="rect">
                <a:avLst/>
              </a:prstGeom>
              <a:blipFill>
                <a:blip r:embed="rId7"/>
                <a:stretch>
                  <a:fillRect l="-3279" r="-1639" b="-118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550272" y="3892843"/>
                <a:ext cx="39741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cs typeface="Times New Roman" panose="02020603050405020304" pitchFamily="18" charset="0"/>
                        </a:rPr>
                        <m:t>𝑦</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550272" y="3892843"/>
                <a:ext cx="397416" cy="400110"/>
              </a:xfrm>
              <a:prstGeom prst="rect">
                <a:avLst/>
              </a:prstGeom>
              <a:blipFill>
                <a:blip r:embed="rId8"/>
                <a:stretch>
                  <a:fillRect b="-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576126" y="5552160"/>
                <a:ext cx="752963" cy="400110"/>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cs typeface="Times New Roman" panose="02020603050405020304" pitchFamily="18" charset="0"/>
                        </a:rPr>
                        <m:t>𝑓</m:t>
                      </m:r>
                      <m:r>
                        <a:rPr lang="en-US" sz="2000" b="0" i="1" smtClean="0">
                          <a:latin typeface="Cambria Math" panose="02040503050406030204" pitchFamily="18" charset="0"/>
                          <a:cs typeface="Times New Roman" panose="02020603050405020304" pitchFamily="18" charset="0"/>
                        </a:rPr>
                        <m:t>(</m:t>
                      </m:r>
                      <m:r>
                        <a:rPr lang="en-US" sz="2000" b="0" i="1" smtClean="0">
                          <a:latin typeface="Cambria Math" panose="02040503050406030204" pitchFamily="18" charset="0"/>
                          <a:cs typeface="Times New Roman" panose="02020603050405020304" pitchFamily="18" charset="0"/>
                        </a:rPr>
                        <m:t>𝑥</m:t>
                      </m:r>
                      <m:r>
                        <a:rPr lang="en-US" sz="2000" b="0" i="1" smtClean="0">
                          <a:latin typeface="Cambria Math" panose="02040503050406030204" pitchFamily="18" charset="0"/>
                          <a:cs typeface="Times New Roman" panose="02020603050405020304" pitchFamily="18" charset="0"/>
                        </a:rPr>
                        <m:t>)</m:t>
                      </m:r>
                    </m:oMath>
                  </m:oMathPara>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4576126" y="5552160"/>
                <a:ext cx="752963" cy="400110"/>
              </a:xfrm>
              <a:prstGeom prst="rect">
                <a:avLst/>
              </a:prstGeom>
              <a:blipFill>
                <a:blip r:embed="rId9"/>
                <a:stretch>
                  <a:fillRect b="-16923"/>
                </a:stretch>
              </a:blipFill>
            </p:spPr>
            <p:txBody>
              <a:bodyPr/>
              <a:lstStyle/>
              <a:p>
                <a:r>
                  <a:rPr lang="en-US">
                    <a:noFill/>
                  </a:rPr>
                  <a:t> </a:t>
                </a:r>
              </a:p>
            </p:txBody>
          </p:sp>
        </mc:Fallback>
      </mc:AlternateContent>
      <p:cxnSp>
        <p:nvCxnSpPr>
          <p:cNvPr id="14" name="Straight Arrow Connector 13"/>
          <p:cNvCxnSpPr/>
          <p:nvPr/>
        </p:nvCxnSpPr>
        <p:spPr>
          <a:xfrm flipH="1" flipV="1">
            <a:off x="4709654" y="4957042"/>
            <a:ext cx="98320" cy="595118"/>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709863" y="4335577"/>
            <a:ext cx="0" cy="628558"/>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135198" y="4389254"/>
            <a:ext cx="1168653"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Test error</a:t>
            </a:r>
          </a:p>
        </p:txBody>
      </p:sp>
      <p:cxnSp>
        <p:nvCxnSpPr>
          <p:cNvPr id="21" name="Straight Arrow Connector 20"/>
          <p:cNvCxnSpPr>
            <a:stCxn id="20" idx="3"/>
          </p:cNvCxnSpPr>
          <p:nvPr/>
        </p:nvCxnSpPr>
        <p:spPr>
          <a:xfrm>
            <a:off x="3303851" y="4589309"/>
            <a:ext cx="1307902" cy="0"/>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05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possible training sets</a:t>
            </a:r>
            <a:endParaRPr lang="en-US" dirty="0"/>
          </a:p>
        </p:txBody>
      </p:sp>
      <p:sp>
        <p:nvSpPr>
          <p:cNvPr id="3" name="Content Placeholder 2"/>
          <p:cNvSpPr>
            <a:spLocks noGrp="1"/>
          </p:cNvSpPr>
          <p:nvPr>
            <p:ph idx="1"/>
          </p:nvPr>
        </p:nvSpPr>
        <p:spPr>
          <a:xfrm>
            <a:off x="736601" y="1549212"/>
            <a:ext cx="10714703" cy="1061344"/>
          </a:xfrm>
        </p:spPr>
        <p:txBody>
          <a:bodyPr/>
          <a:lstStyle/>
          <a:p>
            <a:r>
              <a:rPr lang="en-US" dirty="0" smtClean="0"/>
              <a:t>The models differ on how far they are on average from the truth</a:t>
            </a:r>
          </a:p>
          <a:p>
            <a:r>
              <a:rPr lang="en-US" dirty="0" smtClean="0"/>
              <a:t>They also differ on how much the difference </a:t>
            </a:r>
            <a:r>
              <a:rPr lang="en-US" sz="2000" dirty="0" smtClean="0"/>
              <a:t>(from the truth)</a:t>
            </a:r>
            <a:r>
              <a:rPr lang="en-US" dirty="0" smtClean="0"/>
              <a:t> varies across training sets</a:t>
            </a:r>
            <a:endParaRPr lang="en-US" dirty="0"/>
          </a:p>
        </p:txBody>
      </p:sp>
      <p:grpSp>
        <p:nvGrpSpPr>
          <p:cNvPr id="22" name="Group 21"/>
          <p:cNvGrpSpPr/>
          <p:nvPr/>
        </p:nvGrpSpPr>
        <p:grpSpPr>
          <a:xfrm>
            <a:off x="6418005" y="3417767"/>
            <a:ext cx="3807135" cy="3046605"/>
            <a:chOff x="6526159" y="3378439"/>
            <a:chExt cx="3807135" cy="3046605"/>
          </a:xfrm>
        </p:grpSpPr>
        <p:pic>
          <p:nvPicPr>
            <p:cNvPr id="21" name="Picture 20"/>
            <p:cNvPicPr>
              <a:picLocks noChangeAspect="1"/>
            </p:cNvPicPr>
            <p:nvPr/>
          </p:nvPicPr>
          <p:blipFill>
            <a:blip r:embed="rId2"/>
            <a:stretch>
              <a:fillRect/>
            </a:stretch>
          </p:blipFill>
          <p:spPr>
            <a:xfrm>
              <a:off x="6526159" y="3378439"/>
              <a:ext cx="3807135" cy="3046605"/>
            </a:xfrm>
            <a:prstGeom prst="rect">
              <a:avLst/>
            </a:prstGeom>
          </p:spPr>
        </p:pic>
        <p:sp>
          <p:nvSpPr>
            <p:cNvPr id="5" name="Rectangle 4"/>
            <p:cNvSpPr/>
            <p:nvPr/>
          </p:nvSpPr>
          <p:spPr>
            <a:xfrm>
              <a:off x="7393858" y="4581832"/>
              <a:ext cx="707923" cy="275304"/>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628367" y="3454695"/>
            <a:ext cx="3939127" cy="3024335"/>
            <a:chOff x="1712616" y="3413793"/>
            <a:chExt cx="3939127" cy="3024335"/>
          </a:xfrm>
        </p:grpSpPr>
        <p:pic>
          <p:nvPicPr>
            <p:cNvPr id="19" name="Picture 18"/>
            <p:cNvPicPr>
              <a:picLocks noChangeAspect="1"/>
            </p:cNvPicPr>
            <p:nvPr/>
          </p:nvPicPr>
          <p:blipFill>
            <a:blip r:embed="rId3"/>
            <a:stretch>
              <a:fillRect/>
            </a:stretch>
          </p:blipFill>
          <p:spPr>
            <a:xfrm>
              <a:off x="1712616" y="3413793"/>
              <a:ext cx="3939127" cy="3024335"/>
            </a:xfrm>
            <a:prstGeom prst="rect">
              <a:avLst/>
            </a:prstGeom>
          </p:spPr>
        </p:pic>
        <p:sp>
          <p:nvSpPr>
            <p:cNvPr id="6" name="Rectangle 5"/>
            <p:cNvSpPr/>
            <p:nvPr/>
          </p:nvSpPr>
          <p:spPr>
            <a:xfrm>
              <a:off x="4232788" y="4876801"/>
              <a:ext cx="707923" cy="176979"/>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257369" y="5057237"/>
              <a:ext cx="707923" cy="176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1020061" y="2858812"/>
            <a:ext cx="2566220" cy="1015663"/>
          </a:xfrm>
          <a:prstGeom prst="rect">
            <a:avLst/>
          </a:prstGeom>
          <a:noFill/>
        </p:spPr>
        <p:txBody>
          <a:bodyPr wrap="square" rtlCol="0">
            <a:spAutoFit/>
          </a:bodyPr>
          <a:lstStyle/>
          <a:p>
            <a:r>
              <a:rPr lang="en-US" sz="2000" dirty="0" smtClean="0">
                <a:solidFill>
                  <a:srgbClr val="C00000"/>
                </a:solidFill>
                <a:latin typeface="Times New Roman" panose="02020603050405020304" pitchFamily="18" charset="0"/>
                <a:cs typeface="Times New Roman" panose="02020603050405020304" pitchFamily="18" charset="0"/>
              </a:rPr>
              <a:t>Red line</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mean of all </a:t>
            </a:r>
            <a:r>
              <a:rPr lang="en-US" sz="2000" dirty="0" smtClean="0">
                <a:latin typeface="Times New Roman" panose="02020603050405020304" pitchFamily="18" charset="0"/>
                <a:cs typeface="Times New Roman" panose="02020603050405020304" pitchFamily="18" charset="0"/>
              </a:rPr>
              <a:t>possible training sets</a:t>
            </a:r>
            <a:endParaRPr lang="en-US" sz="2000" dirty="0">
              <a:latin typeface="Times New Roman" panose="02020603050405020304" pitchFamily="18" charset="0"/>
              <a:cs typeface="Times New Roman" panose="02020603050405020304" pitchFamily="18" charset="0"/>
            </a:endParaRPr>
          </a:p>
        </p:txBody>
      </p:sp>
      <p:cxnSp>
        <p:nvCxnSpPr>
          <p:cNvPr id="10" name="Straight Arrow Connector 9"/>
          <p:cNvCxnSpPr/>
          <p:nvPr/>
        </p:nvCxnSpPr>
        <p:spPr>
          <a:xfrm>
            <a:off x="1786770" y="3870682"/>
            <a:ext cx="49162" cy="860207"/>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806358" y="2691145"/>
            <a:ext cx="3387214" cy="1015663"/>
          </a:xfrm>
          <a:prstGeom prst="rect">
            <a:avLst/>
          </a:prstGeom>
          <a:noFill/>
        </p:spPr>
        <p:txBody>
          <a:bodyPr wrap="square" rtlCol="0">
            <a:spAutoFit/>
          </a:bodyPr>
          <a:lstStyle/>
          <a:p>
            <a:r>
              <a:rPr lang="en-US" sz="2000" dirty="0" smtClean="0">
                <a:solidFill>
                  <a:schemeClr val="bg2">
                    <a:lumMod val="50000"/>
                  </a:schemeClr>
                </a:solidFill>
                <a:latin typeface="Times New Roman" panose="02020603050405020304" pitchFamily="18" charset="0"/>
                <a:cs typeface="Times New Roman" panose="02020603050405020304" pitchFamily="18" charset="0"/>
              </a:rPr>
              <a:t>Grey area</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The variance of the prediction across training sets</a:t>
            </a:r>
            <a:endParaRPr lang="en-US" sz="2000" dirty="0">
              <a:latin typeface="Times New Roman" panose="02020603050405020304" pitchFamily="18" charset="0"/>
              <a:cs typeface="Times New Roman" panose="02020603050405020304" pitchFamily="18" charset="0"/>
            </a:endParaRPr>
          </a:p>
        </p:txBody>
      </p:sp>
      <p:cxnSp>
        <p:nvCxnSpPr>
          <p:cNvPr id="14" name="Straight Arrow Connector 13"/>
          <p:cNvCxnSpPr/>
          <p:nvPr/>
        </p:nvCxnSpPr>
        <p:spPr>
          <a:xfrm>
            <a:off x="7457768" y="3767279"/>
            <a:ext cx="49162" cy="860207"/>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527733" y="3308372"/>
            <a:ext cx="2566220"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The average prediction is far from the truth</a:t>
            </a:r>
            <a:endParaRPr lang="en-US" sz="2000" dirty="0">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H="1">
            <a:off x="3478705" y="4019715"/>
            <a:ext cx="377758" cy="749201"/>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133787" y="5447924"/>
            <a:ext cx="2566220"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Not much variation across training sets</a:t>
            </a:r>
            <a:endParaRPr lang="en-US" sz="2000" dirty="0">
              <a:latin typeface="Times New Roman" panose="02020603050405020304" pitchFamily="18" charset="0"/>
              <a:cs typeface="Times New Roman" panose="02020603050405020304" pitchFamily="18" charset="0"/>
            </a:endParaRPr>
          </a:p>
        </p:txBody>
      </p:sp>
      <p:cxnSp>
        <p:nvCxnSpPr>
          <p:cNvPr id="24" name="Straight Arrow Connector 23"/>
          <p:cNvCxnSpPr>
            <a:endCxn id="6" idx="0"/>
          </p:cNvCxnSpPr>
          <p:nvPr/>
        </p:nvCxnSpPr>
        <p:spPr>
          <a:xfrm flipH="1" flipV="1">
            <a:off x="3502501" y="4917703"/>
            <a:ext cx="103239" cy="579357"/>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336078" y="3404417"/>
            <a:ext cx="2566220"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The average prediction is close to the truth</a:t>
            </a:r>
            <a:endParaRPr lang="en-US" sz="2000" dirty="0">
              <a:latin typeface="Times New Roman" panose="02020603050405020304" pitchFamily="18" charset="0"/>
              <a:cs typeface="Times New Roman" panose="02020603050405020304" pitchFamily="18" charset="0"/>
            </a:endParaRPr>
          </a:p>
        </p:txBody>
      </p:sp>
      <p:cxnSp>
        <p:nvCxnSpPr>
          <p:cNvPr id="28" name="Straight Arrow Connector 27"/>
          <p:cNvCxnSpPr/>
          <p:nvPr/>
        </p:nvCxnSpPr>
        <p:spPr>
          <a:xfrm flipH="1">
            <a:off x="9197735" y="4073342"/>
            <a:ext cx="270730" cy="536400"/>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777481" y="5364406"/>
            <a:ext cx="2566220"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Highly variable across training sets</a:t>
            </a:r>
            <a:endParaRPr lang="en-US" sz="2000" dirty="0">
              <a:latin typeface="Times New Roman" panose="02020603050405020304" pitchFamily="18" charset="0"/>
              <a:cs typeface="Times New Roman" panose="02020603050405020304" pitchFamily="18" charset="0"/>
            </a:endParaRPr>
          </a:p>
        </p:txBody>
      </p:sp>
      <p:cxnSp>
        <p:nvCxnSpPr>
          <p:cNvPr id="30" name="Straight Arrow Connector 29"/>
          <p:cNvCxnSpPr/>
          <p:nvPr/>
        </p:nvCxnSpPr>
        <p:spPr>
          <a:xfrm flipH="1" flipV="1">
            <a:off x="9197735" y="4941069"/>
            <a:ext cx="138842" cy="434845"/>
          </a:xfrm>
          <a:prstGeom prst="straightConnector1">
            <a:avLst/>
          </a:prstGeom>
          <a:ln w="19050">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p:cNvSpPr txBox="1"/>
              <p:nvPr/>
            </p:nvSpPr>
            <p:spPr>
              <a:xfrm flipH="1">
                <a:off x="2414312" y="6248197"/>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𝑥</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flipH="1">
                <a:off x="2414312" y="6248197"/>
                <a:ext cx="367236"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flipH="1">
                <a:off x="8316347" y="6233539"/>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𝑥</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flipH="1">
                <a:off x="8316347" y="6233539"/>
                <a:ext cx="367236" cy="4616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flipH="1">
                <a:off x="6313166" y="4618808"/>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𝑦</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31" name="TextBox 30"/>
              <p:cNvSpPr txBox="1">
                <a:spLocks noRot="1" noChangeAspect="1" noMove="1" noResize="1" noEditPoints="1" noAdjustHandles="1" noChangeArrowheads="1" noChangeShapeType="1" noTextEdit="1"/>
              </p:cNvSpPr>
              <p:nvPr/>
            </p:nvSpPr>
            <p:spPr>
              <a:xfrm flipH="1">
                <a:off x="6313166" y="4618808"/>
                <a:ext cx="367236" cy="461665"/>
              </a:xfrm>
              <a:prstGeom prst="rect">
                <a:avLst/>
              </a:prstGeom>
              <a:blipFill>
                <a:blip r:embed="rId6"/>
                <a:stretch>
                  <a:fillRect l="-3333" r="-3333"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flipH="1">
                <a:off x="484591" y="4527979"/>
                <a:ext cx="367236" cy="46166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anose="02020603050405020304" pitchFamily="18" charset="0"/>
                        </a:rPr>
                        <m:t>𝑦</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32" name="TextBox 31"/>
              <p:cNvSpPr txBox="1">
                <a:spLocks noRot="1" noChangeAspect="1" noMove="1" noResize="1" noEditPoints="1" noAdjustHandles="1" noChangeArrowheads="1" noChangeShapeType="1" noTextEdit="1"/>
              </p:cNvSpPr>
              <p:nvPr/>
            </p:nvSpPr>
            <p:spPr>
              <a:xfrm flipH="1">
                <a:off x="484591" y="4527979"/>
                <a:ext cx="367236" cy="461665"/>
              </a:xfrm>
              <a:prstGeom prst="rect">
                <a:avLst/>
              </a:prstGeom>
              <a:blipFill>
                <a:blip r:embed="rId7"/>
                <a:stretch>
                  <a:fillRect l="-3279" r="-1639" b="-10526"/>
                </a:stretch>
              </a:blipFill>
            </p:spPr>
            <p:txBody>
              <a:bodyPr/>
              <a:lstStyle/>
              <a:p>
                <a:r>
                  <a:rPr lang="en-US">
                    <a:noFill/>
                  </a:rPr>
                  <a:t> </a:t>
                </a:r>
              </a:p>
            </p:txBody>
          </p:sp>
        </mc:Fallback>
      </mc:AlternateContent>
    </p:spTree>
    <p:extLst>
      <p:ext uri="{BB962C8B-B14F-4D97-AF65-F5344CB8AC3E}">
        <p14:creationId xmlns:p14="http://schemas.microsoft.com/office/powerpoint/2010/main" val="220338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P spid="13" grpId="0"/>
      <p:bldP spid="15" grpId="0"/>
      <p:bldP spid="23" grpId="0"/>
      <p:bldP spid="27" grpId="0"/>
      <p:bldP spid="2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bias-variance </a:t>
            </a:r>
            <a:r>
              <a:rPr lang="en-US" dirty="0"/>
              <a:t>decomposition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199" y="1680754"/>
                <a:ext cx="10515600" cy="4490220"/>
              </a:xfrm>
            </p:spPr>
            <p:txBody>
              <a:bodyPr>
                <a:normAutofit/>
              </a:bodyPr>
              <a:lstStyle/>
              <a:p>
                <a:r>
                  <a:rPr lang="en-US" sz="2400" dirty="0" smtClean="0"/>
                  <a:t>Consider the squared (test) error: </a:t>
                </a:r>
                <a14:m>
                  <m:oMath xmlns:m="http://schemas.openxmlformats.org/officeDocument/2006/math">
                    <m:r>
                      <m:rPr>
                        <m:nor/>
                      </m:rPr>
                      <a:rPr lang="en-US" smtClean="0">
                        <a:solidFill>
                          <a:schemeClr val="tx1"/>
                        </a:solidFill>
                        <a:latin typeface="Cambria Math" panose="02040503050406030204" pitchFamily="18" charset="0"/>
                      </a:rPr>
                      <m:t>S</m:t>
                    </m:r>
                    <m:sSub>
                      <m:sSubPr>
                        <m:ctrlPr>
                          <a:rPr lang="en-US" i="1">
                            <a:solidFill>
                              <a:schemeClr val="tx1"/>
                            </a:solidFill>
                            <a:latin typeface="Cambria Math" panose="02040503050406030204" pitchFamily="18" charset="0"/>
                          </a:rPr>
                        </m:ctrlPr>
                      </m:sSubPr>
                      <m:e>
                        <m:r>
                          <m:rPr>
                            <m:nor/>
                          </m:rPr>
                          <a:rPr lang="en-US">
                            <a:solidFill>
                              <a:schemeClr val="tx1"/>
                            </a:solidFill>
                            <a:latin typeface="Cambria Math" panose="02040503050406030204" pitchFamily="18" charset="0"/>
                          </a:rPr>
                          <m:t>E</m:t>
                        </m:r>
                      </m:e>
                      <m:sub>
                        <m:r>
                          <m:rPr>
                            <m:nor/>
                          </m:rPr>
                          <a:rPr lang="en-US">
                            <a:solidFill>
                              <a:schemeClr val="tx1"/>
                            </a:solidFill>
                            <a:latin typeface="Cambria Math" panose="02040503050406030204" pitchFamily="18" charset="0"/>
                          </a:rPr>
                          <m:t>test</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𝑥</m:t>
                    </m:r>
                    <m:r>
                      <a:rPr lang="en-US" i="1">
                        <a:solidFill>
                          <a:schemeClr val="tx1"/>
                        </a:solidFill>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e>
                            </m:d>
                          </m:e>
                        </m:d>
                      </m:e>
                      <m:sup>
                        <m:r>
                          <a:rPr lang="en-US" i="1">
                            <a:latin typeface="Cambria Math" panose="02040503050406030204" pitchFamily="18" charset="0"/>
                          </a:rPr>
                          <m:t>2</m:t>
                        </m:r>
                      </m:sup>
                    </m:sSup>
                  </m:oMath>
                </a14:m>
                <a:endParaRPr lang="en-US" sz="2400" dirty="0" smtClean="0"/>
              </a:p>
              <a:p>
                <a:endParaRPr lang="en-US" sz="2400" dirty="0" smtClean="0"/>
              </a:p>
              <a:p>
                <a:r>
                  <a:rPr lang="en-US" sz="2400" dirty="0" smtClean="0">
                    <a:solidFill>
                      <a:srgbClr val="700038"/>
                    </a:solidFill>
                  </a:rPr>
                  <a:t>The bias-variance decomposition theorem:</a:t>
                </a:r>
              </a:p>
              <a:p>
                <a14:m>
                  <m:oMath xmlns:m="http://schemas.openxmlformats.org/officeDocument/2006/math">
                    <m:r>
                      <a:rPr lang="en-US" sz="2400" b="0" i="1" smtClean="0">
                        <a:solidFill>
                          <a:srgbClr val="0000D0"/>
                        </a:solidFill>
                        <a:latin typeface="Cambria Math" panose="02040503050406030204" pitchFamily="18" charset="0"/>
                      </a:rPr>
                      <m:t>𝐸</m:t>
                    </m:r>
                    <m:d>
                      <m:dPr>
                        <m:begChr m:val="["/>
                        <m:endChr m:val="]"/>
                        <m:ctrlPr>
                          <a:rPr lang="en-US" sz="2400" b="0" i="1" smtClean="0">
                            <a:solidFill>
                              <a:srgbClr val="0000D0"/>
                            </a:solidFill>
                            <a:latin typeface="Cambria Math" panose="02040503050406030204" pitchFamily="18" charset="0"/>
                          </a:rPr>
                        </m:ctrlPr>
                      </m:dPr>
                      <m:e>
                        <m:r>
                          <m:rPr>
                            <m:nor/>
                          </m:rPr>
                          <a:rPr lang="en-US">
                            <a:solidFill>
                              <a:srgbClr val="0000D0"/>
                            </a:solidFill>
                            <a:latin typeface="Cambria Math" panose="02040503050406030204" pitchFamily="18" charset="0"/>
                          </a:rPr>
                          <m:t>S</m:t>
                        </m:r>
                        <m:sSub>
                          <m:sSubPr>
                            <m:ctrlPr>
                              <a:rPr lang="en-US" i="1">
                                <a:solidFill>
                                  <a:srgbClr val="0000D0"/>
                                </a:solidFill>
                                <a:latin typeface="Cambria Math" panose="02040503050406030204" pitchFamily="18" charset="0"/>
                              </a:rPr>
                            </m:ctrlPr>
                          </m:sSubPr>
                          <m:e>
                            <m:r>
                              <m:rPr>
                                <m:nor/>
                              </m:rPr>
                              <a:rPr lang="en-US">
                                <a:solidFill>
                                  <a:srgbClr val="0000D0"/>
                                </a:solidFill>
                                <a:latin typeface="Cambria Math" panose="02040503050406030204" pitchFamily="18" charset="0"/>
                              </a:rPr>
                              <m:t>E</m:t>
                            </m:r>
                          </m:e>
                          <m:sub>
                            <m:r>
                              <m:rPr>
                                <m:nor/>
                              </m:rPr>
                              <a:rPr lang="en-US">
                                <a:solidFill>
                                  <a:srgbClr val="0000D0"/>
                                </a:solidFill>
                                <a:latin typeface="Cambria Math" panose="02040503050406030204" pitchFamily="18" charset="0"/>
                              </a:rPr>
                              <m:t>test</m:t>
                            </m:r>
                          </m:sub>
                        </m:sSub>
                        <m:d>
                          <m:dPr>
                            <m:ctrlPr>
                              <a:rPr lang="en-US" i="1">
                                <a:solidFill>
                                  <a:srgbClr val="0000D0"/>
                                </a:solidFill>
                                <a:latin typeface="Cambria Math" panose="02040503050406030204" pitchFamily="18" charset="0"/>
                              </a:rPr>
                            </m:ctrlPr>
                          </m:dPr>
                          <m:e>
                            <m:r>
                              <a:rPr lang="en-US" i="1">
                                <a:solidFill>
                                  <a:srgbClr val="0000D0"/>
                                </a:solidFill>
                                <a:latin typeface="Cambria Math" panose="02040503050406030204" pitchFamily="18" charset="0"/>
                              </a:rPr>
                              <m:t>𝑥</m:t>
                            </m:r>
                          </m:e>
                        </m:d>
                      </m:e>
                    </m:d>
                    <m:r>
                      <a:rPr lang="en-US" i="1">
                        <a:solidFill>
                          <a:srgbClr val="0000D0"/>
                        </a:solidFill>
                        <a:latin typeface="Cambria Math" panose="02040503050406030204" pitchFamily="18" charset="0"/>
                      </a:rPr>
                      <m:t>=</m:t>
                    </m:r>
                    <m:r>
                      <m:rPr>
                        <m:nor/>
                      </m:rPr>
                      <a:rPr lang="en-US" sz="2400" i="0" smtClean="0">
                        <a:solidFill>
                          <a:srgbClr val="0000D0"/>
                        </a:solidFill>
                        <a:latin typeface="Cambria Math" panose="02040503050406030204" pitchFamily="18" charset="0"/>
                      </a:rPr>
                      <m:t>Bias</m:t>
                    </m:r>
                    <m:sSup>
                      <m:sSupPr>
                        <m:ctrlPr>
                          <a:rPr lang="en-US" sz="2400" i="1" smtClean="0">
                            <a:solidFill>
                              <a:srgbClr val="0000D0"/>
                            </a:solidFill>
                            <a:latin typeface="Cambria Math" panose="02040503050406030204" pitchFamily="18" charset="0"/>
                          </a:rPr>
                        </m:ctrlPr>
                      </m:sSupPr>
                      <m:e>
                        <m:d>
                          <m:dPr>
                            <m:begChr m:val="["/>
                            <m:endChr m:val="]"/>
                            <m:ctrlPr>
                              <a:rPr lang="en-US" sz="2400" i="1" smtClean="0">
                                <a:solidFill>
                                  <a:srgbClr val="0000D0"/>
                                </a:solidFill>
                                <a:latin typeface="Cambria Math" panose="02040503050406030204" pitchFamily="18" charset="0"/>
                              </a:rPr>
                            </m:ctrlPr>
                          </m:dPr>
                          <m:e>
                            <m:r>
                              <a:rPr lang="en-US" sz="2400" b="0" i="1" smtClean="0">
                                <a:solidFill>
                                  <a:srgbClr val="0000D0"/>
                                </a:solidFill>
                                <a:latin typeface="Cambria Math" panose="02040503050406030204" pitchFamily="18" charset="0"/>
                              </a:rPr>
                              <m:t>𝑥</m:t>
                            </m:r>
                          </m:e>
                        </m:d>
                      </m:e>
                      <m:sup>
                        <m:r>
                          <a:rPr lang="en-US" sz="2400" b="0" i="1" smtClean="0">
                            <a:solidFill>
                              <a:srgbClr val="0000D0"/>
                            </a:solidFill>
                            <a:latin typeface="Cambria Math" panose="02040503050406030204" pitchFamily="18" charset="0"/>
                          </a:rPr>
                          <m:t>2</m:t>
                        </m:r>
                      </m:sup>
                    </m:sSup>
                    <m:r>
                      <a:rPr lang="en-US" sz="2400" b="0" i="1" smtClean="0">
                        <a:solidFill>
                          <a:srgbClr val="0000D0"/>
                        </a:solidFill>
                        <a:latin typeface="Cambria Math" panose="02040503050406030204" pitchFamily="18" charset="0"/>
                      </a:rPr>
                      <m:t>+</m:t>
                    </m:r>
                    <m:r>
                      <m:rPr>
                        <m:nor/>
                      </m:rPr>
                      <a:rPr lang="en-US" sz="2400" i="0" smtClean="0">
                        <a:solidFill>
                          <a:srgbClr val="0000D0"/>
                        </a:solidFill>
                        <a:latin typeface="Cambria Math" panose="02040503050406030204" pitchFamily="18" charset="0"/>
                      </a:rPr>
                      <m:t>Var</m:t>
                    </m:r>
                    <m:d>
                      <m:dPr>
                        <m:begChr m:val="["/>
                        <m:endChr m:val="]"/>
                        <m:ctrlPr>
                          <a:rPr lang="en-US" sz="2400" i="1" smtClean="0">
                            <a:solidFill>
                              <a:srgbClr val="0000D0"/>
                            </a:solidFill>
                            <a:latin typeface="Cambria Math" panose="02040503050406030204" pitchFamily="18" charset="0"/>
                          </a:rPr>
                        </m:ctrlPr>
                      </m:dPr>
                      <m:e>
                        <m:r>
                          <a:rPr lang="en-US" sz="2400" b="0" i="1" smtClean="0">
                            <a:solidFill>
                              <a:srgbClr val="0000D0"/>
                            </a:solidFill>
                            <a:latin typeface="Cambria Math" panose="02040503050406030204" pitchFamily="18" charset="0"/>
                          </a:rPr>
                          <m:t>𝑥</m:t>
                        </m:r>
                      </m:e>
                    </m:d>
                  </m:oMath>
                </a14:m>
                <a:endParaRPr lang="en-US" sz="2400" dirty="0" smtClean="0">
                  <a:solidFill>
                    <a:srgbClr val="0000D0"/>
                  </a:solidFill>
                </a:endParaRPr>
              </a:p>
              <a:p>
                <a:endParaRPr lang="en-US" sz="2400" dirty="0"/>
              </a:p>
              <a:p>
                <a14:m>
                  <m:oMath xmlns:m="http://schemas.openxmlformats.org/officeDocument/2006/math">
                    <m:r>
                      <m:rPr>
                        <m:nor/>
                      </m:rPr>
                      <a:rPr lang="en-US" b="0" i="0" smtClean="0">
                        <a:latin typeface="Cambria Math" panose="02040503050406030204" pitchFamily="18" charset="0"/>
                      </a:rPr>
                      <m:t>Bias</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𝐸</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r>
                      <a:rPr lang="en-US" i="1">
                        <a:latin typeface="Cambria Math" panose="02040503050406030204" pitchFamily="18" charset="0"/>
                      </a:rPr>
                      <m:t>−</m:t>
                    </m:r>
                    <m:r>
                      <a:rPr lang="en-US" i="1">
                        <a:latin typeface="Cambria Math" panose="02040503050406030204" pitchFamily="18" charset="0"/>
                      </a:rPr>
                      <m:t>𝑦</m:t>
                    </m:r>
                  </m:oMath>
                </a14:m>
                <a:endParaRPr lang="en-US" dirty="0" smtClean="0"/>
              </a:p>
              <a:p>
                <a14:m>
                  <m:oMath xmlns:m="http://schemas.openxmlformats.org/officeDocument/2006/math">
                    <m:r>
                      <m:rPr>
                        <m:nor/>
                      </m:rPr>
                      <a:rPr lang="en-US" b="0" i="0" smtClean="0">
                        <a:latin typeface="Cambria Math" panose="02040503050406030204" pitchFamily="18" charset="0"/>
                      </a:rPr>
                      <m:t>Var</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𝐸</m:t>
                    </m:r>
                    <m:d>
                      <m:dPr>
                        <m:begChr m:val="["/>
                        <m:endChr m:val="]"/>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𝐸</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e>
                            </m:d>
                          </m:e>
                          <m:sup>
                            <m:r>
                              <a:rPr lang="en-US" b="0" i="1" smtClean="0">
                                <a:latin typeface="Cambria Math" panose="02040503050406030204" pitchFamily="18" charset="0"/>
                              </a:rPr>
                              <m:t>2</m:t>
                            </m:r>
                          </m:sup>
                        </m:sSup>
                      </m:e>
                    </m:d>
                  </m:oMath>
                </a14:m>
                <a:endParaRPr lang="en-US" sz="2000" dirty="0" smtClean="0"/>
              </a:p>
              <a:p>
                <a:endParaRPr lang="en-US" sz="2000" dirty="0"/>
              </a:p>
              <a:p>
                <a:r>
                  <a:rPr lang="en-US" dirty="0"/>
                  <a:t>The </a:t>
                </a:r>
                <a:r>
                  <a:rPr lang="en-US" dirty="0" smtClean="0"/>
                  <a:t>expectations are </a:t>
                </a:r>
                <a:r>
                  <a:rPr lang="en-US" dirty="0"/>
                  <a:t>over </a:t>
                </a:r>
                <a:r>
                  <a:rPr lang="en-US" dirty="0" smtClean="0"/>
                  <a:t>all possible choices </a:t>
                </a:r>
                <a:r>
                  <a:rPr lang="en-US" dirty="0"/>
                  <a:t>of the </a:t>
                </a:r>
                <a:r>
                  <a:rPr lang="en-US" b="1" dirty="0"/>
                  <a:t>training </a:t>
                </a:r>
                <a:r>
                  <a:rPr lang="en-US" b="1" dirty="0" smtClean="0"/>
                  <a:t>set</a:t>
                </a:r>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199" y="1680754"/>
                <a:ext cx="10515600" cy="4490220"/>
              </a:xfrm>
              <a:blipFill>
                <a:blip r:embed="rId2"/>
                <a:stretch>
                  <a:fillRect l="-754"/>
                </a:stretch>
              </a:blipFill>
            </p:spPr>
            <p:txBody>
              <a:bodyPr/>
              <a:lstStyle/>
              <a:p>
                <a:r>
                  <a:rPr lang="en-US">
                    <a:noFill/>
                  </a:rPr>
                  <a:t> </a:t>
                </a:r>
              </a:p>
            </p:txBody>
          </p:sp>
        </mc:Fallback>
      </mc:AlternateContent>
    </p:spTree>
    <p:extLst>
      <p:ext uri="{BB962C8B-B14F-4D97-AF65-F5344CB8AC3E}">
        <p14:creationId xmlns:p14="http://schemas.microsoft.com/office/powerpoint/2010/main" val="256329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 and variance in linear regression</a:t>
            </a:r>
            <a:endParaRPr lang="en-US" dirty="0"/>
          </a:p>
        </p:txBody>
      </p:sp>
      <p:grpSp>
        <p:nvGrpSpPr>
          <p:cNvPr id="22" name="Group 21"/>
          <p:cNvGrpSpPr/>
          <p:nvPr/>
        </p:nvGrpSpPr>
        <p:grpSpPr>
          <a:xfrm>
            <a:off x="6518673" y="3166097"/>
            <a:ext cx="3807135" cy="3046605"/>
            <a:chOff x="6526159" y="3378439"/>
            <a:chExt cx="3807135" cy="3046605"/>
          </a:xfrm>
        </p:grpSpPr>
        <p:pic>
          <p:nvPicPr>
            <p:cNvPr id="21" name="Picture 20"/>
            <p:cNvPicPr>
              <a:picLocks noChangeAspect="1"/>
            </p:cNvPicPr>
            <p:nvPr/>
          </p:nvPicPr>
          <p:blipFill>
            <a:blip r:embed="rId2"/>
            <a:stretch>
              <a:fillRect/>
            </a:stretch>
          </p:blipFill>
          <p:spPr>
            <a:xfrm>
              <a:off x="6526159" y="3378439"/>
              <a:ext cx="3807135" cy="3046605"/>
            </a:xfrm>
            <a:prstGeom prst="rect">
              <a:avLst/>
            </a:prstGeom>
          </p:spPr>
        </p:pic>
        <p:sp>
          <p:nvSpPr>
            <p:cNvPr id="5" name="Rectangle 4"/>
            <p:cNvSpPr/>
            <p:nvPr/>
          </p:nvSpPr>
          <p:spPr>
            <a:xfrm>
              <a:off x="7393858" y="4581832"/>
              <a:ext cx="707923" cy="275304"/>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1261830" y="3203025"/>
            <a:ext cx="3939127" cy="3024335"/>
            <a:chOff x="1712616" y="3413793"/>
            <a:chExt cx="3939127" cy="3024335"/>
          </a:xfrm>
        </p:grpSpPr>
        <p:pic>
          <p:nvPicPr>
            <p:cNvPr id="19" name="Picture 18"/>
            <p:cNvPicPr>
              <a:picLocks noChangeAspect="1"/>
            </p:cNvPicPr>
            <p:nvPr/>
          </p:nvPicPr>
          <p:blipFill>
            <a:blip r:embed="rId3"/>
            <a:stretch>
              <a:fillRect/>
            </a:stretch>
          </p:blipFill>
          <p:spPr>
            <a:xfrm>
              <a:off x="1712616" y="3413793"/>
              <a:ext cx="3939127" cy="3024335"/>
            </a:xfrm>
            <a:prstGeom prst="rect">
              <a:avLst/>
            </a:prstGeom>
          </p:spPr>
        </p:pic>
        <p:sp>
          <p:nvSpPr>
            <p:cNvPr id="6" name="Rectangle 5"/>
            <p:cNvSpPr/>
            <p:nvPr/>
          </p:nvSpPr>
          <p:spPr>
            <a:xfrm>
              <a:off x="4232788" y="4876801"/>
              <a:ext cx="707923" cy="176979"/>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257369" y="5057237"/>
              <a:ext cx="707923" cy="176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1902743" y="1823193"/>
            <a:ext cx="3539827" cy="1200329"/>
          </a:xfrm>
          <a:prstGeom prst="rect">
            <a:avLst/>
          </a:prstGeom>
          <a:noFill/>
        </p:spPr>
        <p:txBody>
          <a:bodyPr wrap="squar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Bias</a:t>
            </a:r>
            <a:r>
              <a:rPr lang="en-US" sz="2400" dirty="0" smtClean="0">
                <a:latin typeface="Times New Roman" panose="02020603050405020304" pitchFamily="18" charset="0"/>
                <a:cs typeface="Times New Roman" panose="02020603050405020304" pitchFamily="18" charset="0"/>
              </a:rPr>
              <a:t>: distance from the average of the prediction over all training sets</a:t>
            </a:r>
            <a:endParaRPr lang="en-US" sz="2400" dirty="0">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flipH="1">
            <a:off x="4112168" y="4044348"/>
            <a:ext cx="0" cy="504000"/>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876430" y="1823193"/>
            <a:ext cx="3539827" cy="1200329"/>
          </a:xfrm>
          <a:prstGeom prst="rect">
            <a:avLst/>
          </a:prstGeom>
          <a:noFill/>
        </p:spPr>
        <p:txBody>
          <a:bodyPr wrap="squar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Variance</a:t>
            </a:r>
            <a:r>
              <a:rPr lang="en-US" sz="2400" dirty="0" smtClean="0">
                <a:latin typeface="Times New Roman" panose="02020603050405020304" pitchFamily="18" charset="0"/>
                <a:cs typeface="Times New Roman" panose="02020603050405020304" pitchFamily="18" charset="0"/>
              </a:rPr>
              <a:t>: the extent to which the prediction varies across training sets</a:t>
            </a:r>
            <a:endParaRPr lang="en-US" sz="2400" dirty="0">
              <a:latin typeface="Times New Roman" panose="02020603050405020304" pitchFamily="18" charset="0"/>
              <a:cs typeface="Times New Roman" panose="02020603050405020304" pitchFamily="18" charset="0"/>
            </a:endParaRPr>
          </a:p>
        </p:txBody>
      </p:sp>
      <p:cxnSp>
        <p:nvCxnSpPr>
          <p:cNvPr id="31" name="Straight Arrow Connector 30"/>
          <p:cNvCxnSpPr/>
          <p:nvPr/>
        </p:nvCxnSpPr>
        <p:spPr>
          <a:xfrm>
            <a:off x="9249704" y="3792348"/>
            <a:ext cx="0" cy="1231100"/>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41967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 and variance</a:t>
            </a:r>
            <a:endParaRPr lang="en-US" dirty="0"/>
          </a:p>
        </p:txBody>
      </p:sp>
      <p:pic>
        <p:nvPicPr>
          <p:cNvPr id="4" name="Picture 3" descr="Bias and Varia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9951" y="1469229"/>
            <a:ext cx="5076825"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833511" y="3491458"/>
            <a:ext cx="3404330" cy="461665"/>
          </a:xfrm>
          <a:prstGeom prst="rect">
            <a:avLst/>
          </a:prstGeom>
          <a:solidFill>
            <a:schemeClr val="bg1"/>
          </a:solid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Large bias, small variance</a:t>
            </a:r>
          </a:p>
        </p:txBody>
      </p:sp>
      <p:sp>
        <p:nvSpPr>
          <p:cNvPr id="6" name="TextBox 5"/>
          <p:cNvSpPr txBox="1"/>
          <p:nvPr/>
        </p:nvSpPr>
        <p:spPr>
          <a:xfrm>
            <a:off x="6294715" y="3491458"/>
            <a:ext cx="3353034" cy="461665"/>
          </a:xfrm>
          <a:prstGeom prst="rect">
            <a:avLst/>
          </a:prstGeom>
          <a:solidFill>
            <a:schemeClr val="bg1"/>
          </a:solid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Small bias, large variance</a:t>
            </a:r>
          </a:p>
        </p:txBody>
      </p:sp>
      <p:sp>
        <p:nvSpPr>
          <p:cNvPr id="7" name="TextBox 6"/>
          <p:cNvSpPr txBox="1"/>
          <p:nvPr/>
        </p:nvSpPr>
        <p:spPr>
          <a:xfrm>
            <a:off x="2890386" y="5782227"/>
            <a:ext cx="3347455" cy="461665"/>
          </a:xfrm>
          <a:prstGeom prst="rect">
            <a:avLst/>
          </a:prstGeom>
          <a:solidFill>
            <a:schemeClr val="bg1"/>
          </a:solid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Large bias, large variance</a:t>
            </a:r>
          </a:p>
        </p:txBody>
      </p:sp>
      <p:sp>
        <p:nvSpPr>
          <p:cNvPr id="8" name="TextBox 7"/>
          <p:cNvSpPr txBox="1"/>
          <p:nvPr/>
        </p:nvSpPr>
        <p:spPr>
          <a:xfrm>
            <a:off x="6237841" y="5783959"/>
            <a:ext cx="3409908" cy="461665"/>
          </a:xfrm>
          <a:prstGeom prst="rect">
            <a:avLst/>
          </a:prstGeom>
          <a:solidFill>
            <a:schemeClr val="bg1"/>
          </a:solid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Small bias, small variance</a:t>
            </a:r>
          </a:p>
        </p:txBody>
      </p:sp>
      <p:sp>
        <p:nvSpPr>
          <p:cNvPr id="9" name="Rectangle 8"/>
          <p:cNvSpPr/>
          <p:nvPr/>
        </p:nvSpPr>
        <p:spPr>
          <a:xfrm>
            <a:off x="7573818" y="1283037"/>
            <a:ext cx="1663028" cy="424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51620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bias-variance decomposition: explanation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14:m>
                  <m:oMath xmlns:m="http://schemas.openxmlformats.org/officeDocument/2006/math">
                    <m:r>
                      <a:rPr lang="en-US" i="1">
                        <a:solidFill>
                          <a:srgbClr val="0000D0"/>
                        </a:solidFill>
                        <a:latin typeface="Cambria Math" panose="02040503050406030204" pitchFamily="18" charset="0"/>
                      </a:rPr>
                      <m:t>𝐸</m:t>
                    </m:r>
                    <m:d>
                      <m:dPr>
                        <m:begChr m:val="["/>
                        <m:endChr m:val="]"/>
                        <m:ctrlPr>
                          <a:rPr lang="en-US" i="1">
                            <a:solidFill>
                              <a:srgbClr val="0000D0"/>
                            </a:solidFill>
                            <a:latin typeface="Cambria Math" panose="02040503050406030204" pitchFamily="18" charset="0"/>
                          </a:rPr>
                        </m:ctrlPr>
                      </m:dPr>
                      <m:e>
                        <m:r>
                          <m:rPr>
                            <m:nor/>
                          </m:rPr>
                          <a:rPr lang="en-US">
                            <a:solidFill>
                              <a:srgbClr val="0000D0"/>
                            </a:solidFill>
                            <a:latin typeface="Cambria Math" panose="02040503050406030204" pitchFamily="18" charset="0"/>
                          </a:rPr>
                          <m:t>S</m:t>
                        </m:r>
                        <m:sSub>
                          <m:sSubPr>
                            <m:ctrlPr>
                              <a:rPr lang="en-US" i="1">
                                <a:solidFill>
                                  <a:srgbClr val="0000D0"/>
                                </a:solidFill>
                                <a:latin typeface="Cambria Math" panose="02040503050406030204" pitchFamily="18" charset="0"/>
                              </a:rPr>
                            </m:ctrlPr>
                          </m:sSubPr>
                          <m:e>
                            <m:r>
                              <m:rPr>
                                <m:nor/>
                              </m:rPr>
                              <a:rPr lang="en-US">
                                <a:solidFill>
                                  <a:srgbClr val="0000D0"/>
                                </a:solidFill>
                                <a:latin typeface="Cambria Math" panose="02040503050406030204" pitchFamily="18" charset="0"/>
                              </a:rPr>
                              <m:t>E</m:t>
                            </m:r>
                          </m:e>
                          <m:sub>
                            <m:r>
                              <m:rPr>
                                <m:nor/>
                              </m:rPr>
                              <a:rPr lang="en-US">
                                <a:solidFill>
                                  <a:srgbClr val="0000D0"/>
                                </a:solidFill>
                                <a:latin typeface="Cambria Math" panose="02040503050406030204" pitchFamily="18" charset="0"/>
                              </a:rPr>
                              <m:t>test</m:t>
                            </m:r>
                          </m:sub>
                        </m:sSub>
                        <m:d>
                          <m:dPr>
                            <m:ctrlPr>
                              <a:rPr lang="en-US" i="1">
                                <a:solidFill>
                                  <a:srgbClr val="0000D0"/>
                                </a:solidFill>
                                <a:latin typeface="Cambria Math" panose="02040503050406030204" pitchFamily="18" charset="0"/>
                              </a:rPr>
                            </m:ctrlPr>
                          </m:dPr>
                          <m:e>
                            <m:r>
                              <a:rPr lang="en-US" i="1">
                                <a:solidFill>
                                  <a:srgbClr val="0000D0"/>
                                </a:solidFill>
                                <a:latin typeface="Cambria Math" panose="02040503050406030204" pitchFamily="18" charset="0"/>
                              </a:rPr>
                              <m:t>𝑥</m:t>
                            </m:r>
                          </m:e>
                        </m:d>
                      </m:e>
                    </m:d>
                    <m:r>
                      <a:rPr lang="en-US" i="1">
                        <a:solidFill>
                          <a:srgbClr val="0000D0"/>
                        </a:solidFill>
                        <a:latin typeface="Cambria Math" panose="02040503050406030204" pitchFamily="18" charset="0"/>
                      </a:rPr>
                      <m:t>=</m:t>
                    </m:r>
                    <m:r>
                      <m:rPr>
                        <m:nor/>
                      </m:rPr>
                      <a:rPr lang="en-US">
                        <a:solidFill>
                          <a:srgbClr val="0000D0"/>
                        </a:solidFill>
                        <a:latin typeface="Cambria Math" panose="02040503050406030204" pitchFamily="18" charset="0"/>
                      </a:rPr>
                      <m:t>Bias</m:t>
                    </m:r>
                    <m:sSup>
                      <m:sSupPr>
                        <m:ctrlPr>
                          <a:rPr lang="en-US" i="1">
                            <a:solidFill>
                              <a:srgbClr val="0000D0"/>
                            </a:solidFill>
                            <a:latin typeface="Cambria Math" panose="02040503050406030204" pitchFamily="18" charset="0"/>
                          </a:rPr>
                        </m:ctrlPr>
                      </m:sSupPr>
                      <m:e>
                        <m:d>
                          <m:dPr>
                            <m:begChr m:val="["/>
                            <m:endChr m:val="]"/>
                            <m:ctrlPr>
                              <a:rPr lang="en-US" i="1">
                                <a:solidFill>
                                  <a:srgbClr val="0000D0"/>
                                </a:solidFill>
                                <a:latin typeface="Cambria Math" panose="02040503050406030204" pitchFamily="18" charset="0"/>
                              </a:rPr>
                            </m:ctrlPr>
                          </m:dPr>
                          <m:e>
                            <m:r>
                              <a:rPr lang="en-US" i="1">
                                <a:solidFill>
                                  <a:srgbClr val="0000D0"/>
                                </a:solidFill>
                                <a:latin typeface="Cambria Math" panose="02040503050406030204" pitchFamily="18" charset="0"/>
                              </a:rPr>
                              <m:t>𝑥</m:t>
                            </m:r>
                          </m:e>
                        </m:d>
                      </m:e>
                      <m:sup>
                        <m:r>
                          <a:rPr lang="en-US" i="1">
                            <a:solidFill>
                              <a:srgbClr val="0000D0"/>
                            </a:solidFill>
                            <a:latin typeface="Cambria Math" panose="02040503050406030204" pitchFamily="18" charset="0"/>
                          </a:rPr>
                          <m:t>2</m:t>
                        </m:r>
                      </m:sup>
                    </m:sSup>
                    <m:r>
                      <a:rPr lang="en-US" i="1">
                        <a:solidFill>
                          <a:srgbClr val="0000D0"/>
                        </a:solidFill>
                        <a:latin typeface="Cambria Math" panose="02040503050406030204" pitchFamily="18" charset="0"/>
                      </a:rPr>
                      <m:t>+</m:t>
                    </m:r>
                    <m:r>
                      <m:rPr>
                        <m:nor/>
                      </m:rPr>
                      <a:rPr lang="en-US">
                        <a:solidFill>
                          <a:srgbClr val="0000D0"/>
                        </a:solidFill>
                        <a:latin typeface="Cambria Math" panose="02040503050406030204" pitchFamily="18" charset="0"/>
                      </a:rPr>
                      <m:t>Var</m:t>
                    </m:r>
                    <m:d>
                      <m:dPr>
                        <m:begChr m:val="["/>
                        <m:endChr m:val="]"/>
                        <m:ctrlPr>
                          <a:rPr lang="en-US" i="1">
                            <a:solidFill>
                              <a:srgbClr val="0000D0"/>
                            </a:solidFill>
                            <a:latin typeface="Cambria Math" panose="02040503050406030204" pitchFamily="18" charset="0"/>
                          </a:rPr>
                        </m:ctrlPr>
                      </m:dPr>
                      <m:e>
                        <m:r>
                          <a:rPr lang="en-US" i="1">
                            <a:solidFill>
                              <a:srgbClr val="0000D0"/>
                            </a:solidFill>
                            <a:latin typeface="Cambria Math" panose="02040503050406030204" pitchFamily="18" charset="0"/>
                          </a:rPr>
                          <m:t>𝑥</m:t>
                        </m:r>
                      </m:e>
                    </m:d>
                  </m:oMath>
                </a14:m>
                <a:endParaRPr lang="en-US" dirty="0">
                  <a:solidFill>
                    <a:srgbClr val="0000D0"/>
                  </a:solidFill>
                </a:endParaRPr>
              </a:p>
              <a:p>
                <a:endParaRPr lang="en-US" sz="2400" dirty="0"/>
              </a:p>
              <a:p>
                <a:r>
                  <a:rPr lang="en-US" sz="2400" dirty="0" smtClean="0"/>
                  <a:t>The bias is due to simplifying assumptions of our model</a:t>
                </a:r>
              </a:p>
              <a:p>
                <a:pPr lvl="1"/>
                <a:r>
                  <a:rPr lang="en-US" sz="2000" dirty="0" smtClean="0"/>
                  <a:t>For example, using a straight line to approximate a parabola</a:t>
                </a:r>
              </a:p>
              <a:p>
                <a:pPr lvl="1"/>
                <a:r>
                  <a:rPr lang="en-US" sz="2000" dirty="0" smtClean="0"/>
                  <a:t>The bias is squared in the formula of the MSE, so its contribution is always positive</a:t>
                </a:r>
              </a:p>
              <a:p>
                <a:pPr lvl="1"/>
                <a:endParaRPr lang="en-US" sz="2000" dirty="0"/>
              </a:p>
              <a:p>
                <a:r>
                  <a:rPr lang="en-US" sz="2400" dirty="0" smtClean="0"/>
                  <a:t>The variance is how much </a:t>
                </a:r>
                <a14:m>
                  <m:oMath xmlns:m="http://schemas.openxmlformats.org/officeDocument/2006/math">
                    <m:r>
                      <a:rPr lang="en-US" sz="2400" i="1" dirty="0" smtClean="0">
                        <a:latin typeface="Cambria Math" panose="02040503050406030204" pitchFamily="18" charset="0"/>
                      </a:rPr>
                      <m:t>𝑓</m:t>
                    </m:r>
                    <m:r>
                      <a:rPr lang="en-US" sz="2400" i="1" dirty="0" smtClean="0">
                        <a:latin typeface="Cambria Math" panose="02040503050406030204" pitchFamily="18" charset="0"/>
                      </a:rPr>
                      <m:t>(</m:t>
                    </m:r>
                    <m:r>
                      <a:rPr lang="en-US" sz="2400" i="1" dirty="0" smtClean="0">
                        <a:latin typeface="Cambria Math" panose="02040503050406030204" pitchFamily="18" charset="0"/>
                      </a:rPr>
                      <m:t>𝑥</m:t>
                    </m:r>
                    <m:r>
                      <a:rPr lang="en-US" sz="2400" i="1" dirty="0" smtClean="0">
                        <a:latin typeface="Cambria Math" panose="02040503050406030204" pitchFamily="18" charset="0"/>
                      </a:rPr>
                      <m:t>)</m:t>
                    </m:r>
                  </m:oMath>
                </a14:m>
                <a:r>
                  <a:rPr lang="en-US" sz="2400" dirty="0" smtClean="0"/>
                  <a:t> will vary across different training sets</a:t>
                </a:r>
              </a:p>
              <a:p>
                <a:pPr lvl="1"/>
                <a:r>
                  <a:rPr lang="en-US" sz="2000" dirty="0" smtClean="0"/>
                  <a:t>The more the model depends on the specific details of the data, the higher the variance</a:t>
                </a:r>
              </a:p>
              <a:p>
                <a:pPr lvl="1"/>
                <a:r>
                  <a:rPr lang="en-US" dirty="0" smtClean="0"/>
                  <a:t>We </a:t>
                </a:r>
                <a:r>
                  <a:rPr lang="en-US" dirty="0"/>
                  <a:t>thus expect </a:t>
                </a:r>
                <a:r>
                  <a:rPr lang="en-US" dirty="0" smtClean="0"/>
                  <a:t>more complex models to have higher variance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2" t="-1401"/>
                </a:stretch>
              </a:blipFill>
            </p:spPr>
            <p:txBody>
              <a:bodyPr/>
              <a:lstStyle/>
              <a:p>
                <a:r>
                  <a:rPr lang="en-US">
                    <a:noFill/>
                  </a:rPr>
                  <a:t> </a:t>
                </a:r>
              </a:p>
            </p:txBody>
          </p:sp>
        </mc:Fallback>
      </mc:AlternateContent>
    </p:spTree>
    <p:extLst>
      <p:ext uri="{BB962C8B-B14F-4D97-AF65-F5344CB8AC3E}">
        <p14:creationId xmlns:p14="http://schemas.microsoft.com/office/powerpoint/2010/main" val="317616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bias-variance tradeoff</a:t>
            </a:r>
          </a:p>
        </p:txBody>
      </p:sp>
      <p:sp>
        <p:nvSpPr>
          <p:cNvPr id="3" name="Content Placeholder 2"/>
          <p:cNvSpPr>
            <a:spLocks noGrp="1"/>
          </p:cNvSpPr>
          <p:nvPr>
            <p:ph idx="1"/>
          </p:nvPr>
        </p:nvSpPr>
        <p:spPr>
          <a:xfrm>
            <a:off x="918481" y="2479972"/>
            <a:ext cx="2580900" cy="3262655"/>
          </a:xfrm>
        </p:spPr>
        <p:txBody>
          <a:bodyPr>
            <a:normAutofit/>
          </a:bodyPr>
          <a:lstStyle/>
          <a:p>
            <a:r>
              <a:rPr lang="en-US" sz="2400" dirty="0" smtClean="0">
                <a:solidFill>
                  <a:srgbClr val="0000D0"/>
                </a:solidFill>
              </a:rPr>
              <a:t>Simple</a:t>
            </a:r>
            <a:r>
              <a:rPr lang="en-US" sz="2400" dirty="0" smtClean="0"/>
              <a:t> models: high bias, </a:t>
            </a:r>
            <a:br>
              <a:rPr lang="en-US" sz="2400" dirty="0" smtClean="0"/>
            </a:br>
            <a:r>
              <a:rPr lang="en-US" sz="2400" dirty="0" smtClean="0"/>
              <a:t>low variance</a:t>
            </a:r>
          </a:p>
          <a:p>
            <a:endParaRPr lang="en-US" sz="2400" dirty="0" smtClean="0"/>
          </a:p>
          <a:p>
            <a:r>
              <a:rPr lang="en-US" sz="2400" dirty="0" smtClean="0">
                <a:solidFill>
                  <a:srgbClr val="0000D0"/>
                </a:solidFill>
              </a:rPr>
              <a:t>Complex</a:t>
            </a:r>
            <a:r>
              <a:rPr lang="en-US" sz="2400" dirty="0" smtClean="0"/>
              <a:t> models: low bias, </a:t>
            </a:r>
            <a:br>
              <a:rPr lang="en-US" sz="2400" dirty="0" smtClean="0"/>
            </a:br>
            <a:r>
              <a:rPr lang="en-US" sz="2400" dirty="0" smtClean="0"/>
              <a:t>high variance</a:t>
            </a:r>
            <a:endParaRPr lang="en-US" sz="2400" dirty="0"/>
          </a:p>
        </p:txBody>
      </p:sp>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4889" y="1637340"/>
            <a:ext cx="6684740" cy="4947920"/>
          </a:xfrm>
          <a:prstGeom prst="rect">
            <a:avLst/>
          </a:prstGeom>
        </p:spPr>
      </p:pic>
      <p:sp>
        <p:nvSpPr>
          <p:cNvPr id="4" name="TextBox 3"/>
          <p:cNvSpPr txBox="1"/>
          <p:nvPr/>
        </p:nvSpPr>
        <p:spPr>
          <a:xfrm>
            <a:off x="4847199" y="2936220"/>
            <a:ext cx="1637490"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High bias</a:t>
            </a:r>
          </a:p>
          <a:p>
            <a:r>
              <a:rPr lang="en-US" sz="2000" dirty="0" smtClean="0">
                <a:latin typeface="Times New Roman" panose="02020603050405020304" pitchFamily="18" charset="0"/>
                <a:cs typeface="Times New Roman" panose="02020603050405020304" pitchFamily="18" charset="0"/>
              </a:rPr>
              <a:t>Low variance</a:t>
            </a:r>
          </a:p>
        </p:txBody>
      </p:sp>
      <p:sp>
        <p:nvSpPr>
          <p:cNvPr id="7" name="TextBox 6"/>
          <p:cNvSpPr txBox="1"/>
          <p:nvPr/>
        </p:nvSpPr>
        <p:spPr>
          <a:xfrm>
            <a:off x="8268917" y="5491480"/>
            <a:ext cx="1681629"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Low bias</a:t>
            </a:r>
          </a:p>
          <a:p>
            <a:r>
              <a:rPr lang="en-US" sz="2000" dirty="0" smtClean="0">
                <a:latin typeface="Times New Roman" panose="02020603050405020304" pitchFamily="18" charset="0"/>
                <a:cs typeface="Times New Roman" panose="02020603050405020304" pitchFamily="18" charset="0"/>
              </a:rPr>
              <a:t>High variance</a:t>
            </a:r>
          </a:p>
        </p:txBody>
      </p:sp>
    </p:spTree>
    <p:extLst>
      <p:ext uri="{BB962C8B-B14F-4D97-AF65-F5344CB8AC3E}">
        <p14:creationId xmlns:p14="http://schemas.microsoft.com/office/powerpoint/2010/main" val="35327633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7607425" y="4637010"/>
            <a:ext cx="2446103" cy="2021001"/>
            <a:chOff x="6526159" y="3378439"/>
            <a:chExt cx="3807135" cy="3046605"/>
          </a:xfrm>
        </p:grpSpPr>
        <p:pic>
          <p:nvPicPr>
            <p:cNvPr id="28" name="Picture 27"/>
            <p:cNvPicPr>
              <a:picLocks noChangeAspect="1"/>
            </p:cNvPicPr>
            <p:nvPr/>
          </p:nvPicPr>
          <p:blipFill>
            <a:blip r:embed="rId2"/>
            <a:stretch>
              <a:fillRect/>
            </a:stretch>
          </p:blipFill>
          <p:spPr>
            <a:xfrm>
              <a:off x="6526159" y="3378439"/>
              <a:ext cx="3807135" cy="3046605"/>
            </a:xfrm>
            <a:prstGeom prst="rect">
              <a:avLst/>
            </a:prstGeom>
          </p:spPr>
        </p:pic>
        <p:sp>
          <p:nvSpPr>
            <p:cNvPr id="29" name="Rectangle 28"/>
            <p:cNvSpPr/>
            <p:nvPr/>
          </p:nvSpPr>
          <p:spPr>
            <a:xfrm>
              <a:off x="7393858" y="4581832"/>
              <a:ext cx="707923" cy="275304"/>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The bias-variance tradeoff</a:t>
            </a:r>
            <a:endParaRPr lang="en-US" dirty="0"/>
          </a:p>
        </p:txBody>
      </p:sp>
      <p:grpSp>
        <p:nvGrpSpPr>
          <p:cNvPr id="22" name="Group 21"/>
          <p:cNvGrpSpPr/>
          <p:nvPr/>
        </p:nvGrpSpPr>
        <p:grpSpPr>
          <a:xfrm>
            <a:off x="2681689" y="4619102"/>
            <a:ext cx="2446103" cy="2021001"/>
            <a:chOff x="6526159" y="3378439"/>
            <a:chExt cx="3807135" cy="3046605"/>
          </a:xfrm>
        </p:grpSpPr>
        <p:pic>
          <p:nvPicPr>
            <p:cNvPr id="21" name="Picture 20"/>
            <p:cNvPicPr>
              <a:picLocks noChangeAspect="1"/>
            </p:cNvPicPr>
            <p:nvPr/>
          </p:nvPicPr>
          <p:blipFill>
            <a:blip r:embed="rId2"/>
            <a:stretch>
              <a:fillRect/>
            </a:stretch>
          </p:blipFill>
          <p:spPr>
            <a:xfrm>
              <a:off x="6526159" y="3378439"/>
              <a:ext cx="3807135" cy="3046605"/>
            </a:xfrm>
            <a:prstGeom prst="rect">
              <a:avLst/>
            </a:prstGeom>
          </p:spPr>
        </p:pic>
        <p:sp>
          <p:nvSpPr>
            <p:cNvPr id="5" name="Rectangle 4"/>
            <p:cNvSpPr/>
            <p:nvPr/>
          </p:nvSpPr>
          <p:spPr>
            <a:xfrm>
              <a:off x="7393858" y="4581832"/>
              <a:ext cx="707923" cy="275304"/>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2697791" y="2656078"/>
            <a:ext cx="2446103" cy="1946246"/>
            <a:chOff x="1712616" y="3413793"/>
            <a:chExt cx="3939127" cy="3024335"/>
          </a:xfrm>
        </p:grpSpPr>
        <p:pic>
          <p:nvPicPr>
            <p:cNvPr id="19" name="Picture 18"/>
            <p:cNvPicPr>
              <a:picLocks noChangeAspect="1"/>
            </p:cNvPicPr>
            <p:nvPr/>
          </p:nvPicPr>
          <p:blipFill>
            <a:blip r:embed="rId3"/>
            <a:stretch>
              <a:fillRect/>
            </a:stretch>
          </p:blipFill>
          <p:spPr>
            <a:xfrm>
              <a:off x="1712616" y="3413793"/>
              <a:ext cx="3939127" cy="3024335"/>
            </a:xfrm>
            <a:prstGeom prst="rect">
              <a:avLst/>
            </a:prstGeom>
          </p:spPr>
        </p:pic>
        <p:sp>
          <p:nvSpPr>
            <p:cNvPr id="6" name="Rectangle 5"/>
            <p:cNvSpPr/>
            <p:nvPr/>
          </p:nvSpPr>
          <p:spPr>
            <a:xfrm>
              <a:off x="4232788" y="4876801"/>
              <a:ext cx="707923" cy="176979"/>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257369" y="5057237"/>
              <a:ext cx="707923" cy="176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1837973" y="1497117"/>
            <a:ext cx="4716171" cy="830997"/>
          </a:xfrm>
          <a:prstGeom prst="rect">
            <a:avLst/>
          </a:prstGeom>
          <a:noFill/>
        </p:spPr>
        <p:txBody>
          <a:bodyPr wrap="squar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Bias</a:t>
            </a:r>
            <a:r>
              <a:rPr lang="en-US" sz="2400" dirty="0" smtClean="0">
                <a:latin typeface="Times New Roman" panose="02020603050405020304" pitchFamily="18" charset="0"/>
                <a:cs typeface="Times New Roman" panose="02020603050405020304" pitchFamily="18" charset="0"/>
              </a:rPr>
              <a:t>: distance from the average of the prediction over all training sets</a:t>
            </a:r>
            <a:endParaRPr lang="en-US" sz="2400" dirty="0">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a:off x="4467344" y="3185683"/>
            <a:ext cx="0" cy="369115"/>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779581" y="1487783"/>
            <a:ext cx="4817823" cy="830997"/>
          </a:xfrm>
          <a:prstGeom prst="rect">
            <a:avLst/>
          </a:prstGeom>
          <a:noFill/>
        </p:spPr>
        <p:txBody>
          <a:bodyPr wrap="squar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Variance</a:t>
            </a:r>
            <a:r>
              <a:rPr lang="en-US" sz="2400" dirty="0" smtClean="0">
                <a:latin typeface="Times New Roman" panose="02020603050405020304" pitchFamily="18" charset="0"/>
                <a:cs typeface="Times New Roman" panose="02020603050405020304" pitchFamily="18" charset="0"/>
              </a:rPr>
              <a:t>: the extent to which the prediction varies across training sets</a:t>
            </a:r>
            <a:endParaRPr lang="en-US" sz="2400" dirty="0">
              <a:latin typeface="Times New Roman" panose="02020603050405020304" pitchFamily="18" charset="0"/>
              <a:cs typeface="Times New Roman" panose="02020603050405020304" pitchFamily="18" charset="0"/>
            </a:endParaRPr>
          </a:p>
        </p:txBody>
      </p:sp>
      <p:cxnSp>
        <p:nvCxnSpPr>
          <p:cNvPr id="31" name="Straight Arrow Connector 30"/>
          <p:cNvCxnSpPr/>
          <p:nvPr/>
        </p:nvCxnSpPr>
        <p:spPr>
          <a:xfrm>
            <a:off x="9445372" y="4999839"/>
            <a:ext cx="0" cy="885909"/>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81803" y="3415418"/>
            <a:ext cx="1899879" cy="461665"/>
          </a:xfrm>
          <a:prstGeom prst="rect">
            <a:avLst/>
          </a:prstGeom>
          <a:noFill/>
        </p:spPr>
        <p:txBody>
          <a:bodyPr wrap="non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Simple</a:t>
            </a:r>
            <a:r>
              <a:rPr lang="en-US" sz="2400" dirty="0" smtClean="0">
                <a:latin typeface="Times New Roman" panose="02020603050405020304" pitchFamily="18" charset="0"/>
                <a:cs typeface="Times New Roman" panose="02020603050405020304" pitchFamily="18" charset="0"/>
              </a:rPr>
              <a:t> model</a:t>
            </a:r>
          </a:p>
        </p:txBody>
      </p:sp>
      <p:sp>
        <p:nvSpPr>
          <p:cNvPr id="25" name="TextBox 24"/>
          <p:cNvSpPr txBox="1"/>
          <p:nvPr/>
        </p:nvSpPr>
        <p:spPr>
          <a:xfrm>
            <a:off x="353562" y="5277867"/>
            <a:ext cx="2156360" cy="461665"/>
          </a:xfrm>
          <a:prstGeom prst="rect">
            <a:avLst/>
          </a:prstGeom>
          <a:noFill/>
        </p:spPr>
        <p:txBody>
          <a:bodyPr wrap="non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Complex</a:t>
            </a:r>
            <a:r>
              <a:rPr lang="en-US" sz="2400" dirty="0" smtClean="0">
                <a:latin typeface="Times New Roman" panose="02020603050405020304" pitchFamily="18" charset="0"/>
                <a:cs typeface="Times New Roman" panose="02020603050405020304" pitchFamily="18" charset="0"/>
              </a:rPr>
              <a:t> model</a:t>
            </a:r>
          </a:p>
        </p:txBody>
      </p:sp>
      <p:grpSp>
        <p:nvGrpSpPr>
          <p:cNvPr id="30" name="Group 29"/>
          <p:cNvGrpSpPr/>
          <p:nvPr/>
        </p:nvGrpSpPr>
        <p:grpSpPr>
          <a:xfrm>
            <a:off x="7623527" y="2673986"/>
            <a:ext cx="2446103" cy="1946246"/>
            <a:chOff x="1712616" y="3413793"/>
            <a:chExt cx="3939127" cy="3024335"/>
          </a:xfrm>
        </p:grpSpPr>
        <p:pic>
          <p:nvPicPr>
            <p:cNvPr id="32" name="Picture 31"/>
            <p:cNvPicPr>
              <a:picLocks noChangeAspect="1"/>
            </p:cNvPicPr>
            <p:nvPr/>
          </p:nvPicPr>
          <p:blipFill>
            <a:blip r:embed="rId3"/>
            <a:stretch>
              <a:fillRect/>
            </a:stretch>
          </p:blipFill>
          <p:spPr>
            <a:xfrm>
              <a:off x="1712616" y="3413793"/>
              <a:ext cx="3939127" cy="3024335"/>
            </a:xfrm>
            <a:prstGeom prst="rect">
              <a:avLst/>
            </a:prstGeom>
          </p:spPr>
        </p:pic>
        <p:sp>
          <p:nvSpPr>
            <p:cNvPr id="33" name="Rectangle 32"/>
            <p:cNvSpPr/>
            <p:nvPr/>
          </p:nvSpPr>
          <p:spPr>
            <a:xfrm>
              <a:off x="4232788" y="4876801"/>
              <a:ext cx="707923" cy="176979"/>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4257369" y="5057237"/>
              <a:ext cx="707923" cy="176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Arrow Connector 34"/>
          <p:cNvCxnSpPr/>
          <p:nvPr/>
        </p:nvCxnSpPr>
        <p:spPr>
          <a:xfrm>
            <a:off x="9408294" y="3370240"/>
            <a:ext cx="0" cy="359124"/>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09991" y="3476973"/>
            <a:ext cx="1173719"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High bias</a:t>
            </a:r>
          </a:p>
        </p:txBody>
      </p:sp>
      <p:sp>
        <p:nvSpPr>
          <p:cNvPr id="36" name="TextBox 35"/>
          <p:cNvSpPr txBox="1"/>
          <p:nvPr/>
        </p:nvSpPr>
        <p:spPr>
          <a:xfrm>
            <a:off x="5209991" y="5199903"/>
            <a:ext cx="1132041"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Low bias</a:t>
            </a:r>
          </a:p>
        </p:txBody>
      </p:sp>
      <p:sp>
        <p:nvSpPr>
          <p:cNvPr id="37" name="TextBox 36"/>
          <p:cNvSpPr txBox="1"/>
          <p:nvPr/>
        </p:nvSpPr>
        <p:spPr>
          <a:xfrm>
            <a:off x="10272683" y="3433244"/>
            <a:ext cx="1587294"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Low variance</a:t>
            </a:r>
          </a:p>
        </p:txBody>
      </p:sp>
      <p:sp>
        <p:nvSpPr>
          <p:cNvPr id="38" name="TextBox 37"/>
          <p:cNvSpPr txBox="1"/>
          <p:nvPr/>
        </p:nvSpPr>
        <p:spPr>
          <a:xfrm>
            <a:off x="10272683" y="5326553"/>
            <a:ext cx="1628972"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High variance</a:t>
            </a:r>
          </a:p>
        </p:txBody>
      </p:sp>
      <p:cxnSp>
        <p:nvCxnSpPr>
          <p:cNvPr id="39" name="Straight Arrow Connector 38"/>
          <p:cNvCxnSpPr/>
          <p:nvPr/>
        </p:nvCxnSpPr>
        <p:spPr>
          <a:xfrm>
            <a:off x="4467344" y="5199903"/>
            <a:ext cx="0" cy="235392"/>
          </a:xfrm>
          <a:prstGeom prst="straightConnector1">
            <a:avLst/>
          </a:prstGeom>
          <a:ln w="19050">
            <a:solidFill>
              <a:schemeClr val="accent5">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5735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bias-variance tradeoff</a:t>
            </a:r>
            <a:endParaRPr lang="en-US" dirty="0"/>
          </a:p>
        </p:txBody>
      </p:sp>
      <p:sp>
        <p:nvSpPr>
          <p:cNvPr id="3" name="Content Placeholder 2"/>
          <p:cNvSpPr>
            <a:spLocks noGrp="1"/>
          </p:cNvSpPr>
          <p:nvPr>
            <p:ph idx="1"/>
          </p:nvPr>
        </p:nvSpPr>
        <p:spPr>
          <a:xfrm>
            <a:off x="757918" y="1492942"/>
            <a:ext cx="10515600" cy="1066273"/>
          </a:xfrm>
        </p:spPr>
        <p:txBody>
          <a:bodyPr>
            <a:normAutofit/>
          </a:bodyPr>
          <a:lstStyle/>
          <a:p>
            <a:r>
              <a:rPr lang="en-US" sz="2400" dirty="0" smtClean="0">
                <a:solidFill>
                  <a:srgbClr val="0000D0"/>
                </a:solidFill>
              </a:rPr>
              <a:t>Both</a:t>
            </a:r>
            <a:r>
              <a:rPr lang="en-US" sz="2400" dirty="0" smtClean="0"/>
              <a:t> bias and variance contribut</a:t>
            </a:r>
            <a:r>
              <a:rPr lang="en-US" dirty="0" smtClean="0"/>
              <a:t>e to the error</a:t>
            </a:r>
          </a:p>
          <a:p>
            <a:r>
              <a:rPr lang="en-US" sz="2400" dirty="0" smtClean="0"/>
              <a:t>We need to find the complexity that has the minimal sum of bias and variance</a:t>
            </a:r>
            <a:endParaRPr lang="en-US" sz="2400" dirty="0"/>
          </a:p>
        </p:txBody>
      </p:sp>
      <p:pic>
        <p:nvPicPr>
          <p:cNvPr id="9"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1657" y="3389261"/>
            <a:ext cx="5255896" cy="3300959"/>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6015718" y="2743405"/>
                <a:ext cx="452597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sz="2400" smtClean="0">
                          <a:solidFill>
                            <a:srgbClr val="0000D0"/>
                          </a:solidFill>
                          <a:latin typeface="Cambria Math" panose="02040503050406030204" pitchFamily="18" charset="0"/>
                        </a:rPr>
                        <m:t>S</m:t>
                      </m:r>
                      <m:sSub>
                        <m:sSubPr>
                          <m:ctrlPr>
                            <a:rPr lang="en-US" sz="2400" i="1">
                              <a:solidFill>
                                <a:srgbClr val="0000D0"/>
                              </a:solidFill>
                              <a:latin typeface="Cambria Math" panose="02040503050406030204" pitchFamily="18" charset="0"/>
                            </a:rPr>
                          </m:ctrlPr>
                        </m:sSubPr>
                        <m:e>
                          <m:r>
                            <m:rPr>
                              <m:nor/>
                            </m:rPr>
                            <a:rPr lang="en-US" sz="2400">
                              <a:solidFill>
                                <a:srgbClr val="0000D0"/>
                              </a:solidFill>
                              <a:latin typeface="Cambria Math" panose="02040503050406030204" pitchFamily="18" charset="0"/>
                            </a:rPr>
                            <m:t>E</m:t>
                          </m:r>
                        </m:e>
                        <m:sub>
                          <m:r>
                            <m:rPr>
                              <m:nor/>
                            </m:rPr>
                            <a:rPr lang="en-US" sz="2400">
                              <a:solidFill>
                                <a:srgbClr val="0000D0"/>
                              </a:solidFill>
                              <a:latin typeface="Cambria Math" panose="02040503050406030204" pitchFamily="18" charset="0"/>
                            </a:rPr>
                            <m:t>test</m:t>
                          </m:r>
                        </m:sub>
                      </m:sSub>
                      <m:r>
                        <a:rPr lang="en-US" sz="2400" i="1">
                          <a:solidFill>
                            <a:srgbClr val="0000D0"/>
                          </a:solidFill>
                          <a:latin typeface="Cambria Math" panose="02040503050406030204" pitchFamily="18" charset="0"/>
                        </a:rPr>
                        <m:t>=</m:t>
                      </m:r>
                      <m:sSup>
                        <m:sSupPr>
                          <m:ctrlPr>
                            <a:rPr lang="en-US" sz="2400" b="0" i="1" smtClean="0">
                              <a:solidFill>
                                <a:srgbClr val="0000D0"/>
                              </a:solidFill>
                              <a:latin typeface="Cambria Math" panose="02040503050406030204" pitchFamily="18" charset="0"/>
                            </a:rPr>
                          </m:ctrlPr>
                        </m:sSupPr>
                        <m:e>
                          <m:r>
                            <m:rPr>
                              <m:nor/>
                            </m:rPr>
                            <a:rPr lang="en-US" sz="2400">
                              <a:solidFill>
                                <a:srgbClr val="0000D0"/>
                              </a:solidFill>
                              <a:latin typeface="Cambria Math" panose="02040503050406030204" pitchFamily="18" charset="0"/>
                            </a:rPr>
                            <m:t>Bias</m:t>
                          </m:r>
                        </m:e>
                        <m:sup>
                          <m:r>
                            <a:rPr lang="en-US" sz="2400" b="0" i="1" smtClean="0">
                              <a:solidFill>
                                <a:srgbClr val="0000D0"/>
                              </a:solidFill>
                              <a:latin typeface="Cambria Math" panose="02040503050406030204" pitchFamily="18" charset="0"/>
                            </a:rPr>
                            <m:t>2</m:t>
                          </m:r>
                        </m:sup>
                      </m:sSup>
                      <m:r>
                        <a:rPr lang="en-US" sz="2400" i="1">
                          <a:solidFill>
                            <a:srgbClr val="0000D0"/>
                          </a:solidFill>
                          <a:latin typeface="Cambria Math" panose="02040503050406030204" pitchFamily="18" charset="0"/>
                        </a:rPr>
                        <m:t>+</m:t>
                      </m:r>
                      <m:r>
                        <m:rPr>
                          <m:nor/>
                        </m:rPr>
                        <a:rPr lang="en-US" sz="2400">
                          <a:solidFill>
                            <a:srgbClr val="0000D0"/>
                          </a:solidFill>
                          <a:latin typeface="Cambria Math" panose="02040503050406030204" pitchFamily="18" charset="0"/>
                        </a:rPr>
                        <m:t>Var</m:t>
                      </m:r>
                    </m:oMath>
                  </m:oMathPara>
                </a14:m>
                <a:endParaRPr lang="en-US" sz="2400" dirty="0" smtClean="0">
                  <a:latin typeface="Times New Roman" panose="02020603050405020304" pitchFamily="18"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015718" y="2743405"/>
                <a:ext cx="4525974" cy="461665"/>
              </a:xfrm>
              <a:prstGeom prst="rect">
                <a:avLst/>
              </a:prstGeom>
              <a:blipFill>
                <a:blip r:embed="rId3"/>
                <a:stretch>
                  <a:fillRect b="-65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757918" y="3706761"/>
                <a:ext cx="4633176" cy="1015663"/>
              </a:xfrm>
              <a:prstGeom prst="rect">
                <a:avLst/>
              </a:prstGeom>
              <a:noFill/>
            </p:spPr>
            <p:txBody>
              <a:bodyPr wrap="square" rtlCol="0">
                <a:spAutoFit/>
              </a:bodyPr>
              <a:lstStyle/>
              <a:p>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Comment: usually, the squared error is averaged over all possible values of </a:t>
                </a:r>
                <a14:m>
                  <m:oMath xmlns:m="http://schemas.openxmlformats.org/officeDocument/2006/math">
                    <m:r>
                      <a:rPr lang="en-US" sz="2000" b="0" i="1" smtClean="0">
                        <a:solidFill>
                          <a:schemeClr val="accent5">
                            <a:lumMod val="50000"/>
                          </a:schemeClr>
                        </a:solidFill>
                        <a:latin typeface="Cambria Math" panose="02040503050406030204" pitchFamily="18" charset="0"/>
                        <a:cs typeface="Times New Roman" panose="02020603050405020304" pitchFamily="18" charset="0"/>
                      </a:rPr>
                      <m:t>𝑥</m:t>
                    </m:r>
                  </m:oMath>
                </a14:m>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 in the test set</a:t>
                </a:r>
              </a:p>
            </p:txBody>
          </p:sp>
        </mc:Choice>
        <mc:Fallback xmlns="">
          <p:sp>
            <p:nvSpPr>
              <p:cNvPr id="4" name="TextBox 3"/>
              <p:cNvSpPr txBox="1">
                <a:spLocks noRot="1" noChangeAspect="1" noMove="1" noResize="1" noEditPoints="1" noAdjustHandles="1" noChangeArrowheads="1" noChangeShapeType="1" noTextEdit="1"/>
              </p:cNvSpPr>
              <p:nvPr/>
            </p:nvSpPr>
            <p:spPr>
              <a:xfrm>
                <a:off x="757918" y="3706761"/>
                <a:ext cx="4633176" cy="1015663"/>
              </a:xfrm>
              <a:prstGeom prst="rect">
                <a:avLst/>
              </a:prstGeom>
              <a:blipFill>
                <a:blip r:embed="rId4"/>
                <a:stretch>
                  <a:fillRect l="-1316" t="-2994" b="-9581"/>
                </a:stretch>
              </a:blipFill>
            </p:spPr>
            <p:txBody>
              <a:bodyPr/>
              <a:lstStyle/>
              <a:p>
                <a:r>
                  <a:rPr lang="en-US">
                    <a:noFill/>
                  </a:rPr>
                  <a:t> </a:t>
                </a:r>
              </a:p>
            </p:txBody>
          </p:sp>
        </mc:Fallback>
      </mc:AlternateContent>
    </p:spTree>
    <p:extLst>
      <p:ext uri="{BB962C8B-B14F-4D97-AF65-F5344CB8AC3E}">
        <p14:creationId xmlns:p14="http://schemas.microsoft.com/office/powerpoint/2010/main" val="41819353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bias-variance tradeoff</a:t>
            </a:r>
            <a:endParaRPr lang="en-US" dirty="0"/>
          </a:p>
        </p:txBody>
      </p:sp>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b="15953"/>
          <a:stretch/>
        </p:blipFill>
        <p:spPr>
          <a:xfrm>
            <a:off x="2036715" y="1333058"/>
            <a:ext cx="8387445" cy="4771652"/>
          </a:xfrm>
          <a:prstGeom prst="rect">
            <a:avLst/>
          </a:prstGeom>
        </p:spPr>
      </p:pic>
      <p:sp>
        <p:nvSpPr>
          <p:cNvPr id="5" name="TextBox 4"/>
          <p:cNvSpPr txBox="1"/>
          <p:nvPr/>
        </p:nvSpPr>
        <p:spPr>
          <a:xfrm>
            <a:off x="4537165" y="3111703"/>
            <a:ext cx="1168653"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Test error</a:t>
            </a:r>
          </a:p>
        </p:txBody>
      </p:sp>
      <p:sp>
        <p:nvSpPr>
          <p:cNvPr id="6" name="TextBox 5"/>
          <p:cNvSpPr txBox="1"/>
          <p:nvPr/>
        </p:nvSpPr>
        <p:spPr>
          <a:xfrm>
            <a:off x="3844834" y="5290457"/>
            <a:ext cx="1618328"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Training error</a:t>
            </a:r>
          </a:p>
        </p:txBody>
      </p:sp>
      <p:sp>
        <p:nvSpPr>
          <p:cNvPr id="7" name="TextBox 6"/>
          <p:cNvSpPr txBox="1"/>
          <p:nvPr/>
        </p:nvSpPr>
        <p:spPr>
          <a:xfrm>
            <a:off x="4754965" y="6192521"/>
            <a:ext cx="3145413"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Model complexity/flexibility</a:t>
            </a:r>
          </a:p>
        </p:txBody>
      </p:sp>
      <p:sp>
        <p:nvSpPr>
          <p:cNvPr id="8" name="TextBox 7"/>
          <p:cNvSpPr txBox="1"/>
          <p:nvPr/>
        </p:nvSpPr>
        <p:spPr>
          <a:xfrm>
            <a:off x="9162564" y="6104710"/>
            <a:ext cx="697627"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High</a:t>
            </a:r>
          </a:p>
        </p:txBody>
      </p:sp>
      <p:sp>
        <p:nvSpPr>
          <p:cNvPr id="9" name="TextBox 8"/>
          <p:cNvSpPr txBox="1"/>
          <p:nvPr/>
        </p:nvSpPr>
        <p:spPr>
          <a:xfrm>
            <a:off x="2904271" y="6104710"/>
            <a:ext cx="655949"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Low</a:t>
            </a:r>
          </a:p>
        </p:txBody>
      </p:sp>
      <p:sp>
        <p:nvSpPr>
          <p:cNvPr id="10" name="TextBox 9"/>
          <p:cNvSpPr txBox="1"/>
          <p:nvPr/>
        </p:nvSpPr>
        <p:spPr>
          <a:xfrm>
            <a:off x="5900864" y="5629604"/>
            <a:ext cx="1109536" cy="369332"/>
          </a:xfrm>
          <a:prstGeom prst="rect">
            <a:avLst/>
          </a:prstGeom>
          <a:solidFill>
            <a:schemeClr val="bg1"/>
          </a:solidFill>
        </p:spPr>
        <p:txBody>
          <a:bodyPr wrap="square" rtlCol="0">
            <a:spAutoFit/>
          </a:bodyPr>
          <a:lstStyle/>
          <a:p>
            <a:r>
              <a:rPr lang="en-US" dirty="0" smtClean="0">
                <a:latin typeface="Times New Roman" panose="02020603050405020304" pitchFamily="18" charset="0"/>
                <a:cs typeface="Times New Roman" panose="02020603050405020304" pitchFamily="18" charset="0"/>
              </a:rPr>
              <a:t>Good fit</a:t>
            </a:r>
          </a:p>
        </p:txBody>
      </p:sp>
      <p:sp>
        <p:nvSpPr>
          <p:cNvPr id="13" name="TextBox 12"/>
          <p:cNvSpPr txBox="1"/>
          <p:nvPr/>
        </p:nvSpPr>
        <p:spPr>
          <a:xfrm rot="-5400000">
            <a:off x="1598966" y="3692434"/>
            <a:ext cx="1797287"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Prediction error</a:t>
            </a:r>
          </a:p>
        </p:txBody>
      </p:sp>
      <p:sp>
        <p:nvSpPr>
          <p:cNvPr id="14" name="TextBox 13"/>
          <p:cNvSpPr txBox="1"/>
          <p:nvPr/>
        </p:nvSpPr>
        <p:spPr>
          <a:xfrm>
            <a:off x="6095999" y="3583819"/>
            <a:ext cx="2156681"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We want to be here</a:t>
            </a:r>
          </a:p>
        </p:txBody>
      </p:sp>
      <p:cxnSp>
        <p:nvCxnSpPr>
          <p:cNvPr id="15" name="Straight Arrow Connector 14"/>
          <p:cNvCxnSpPr/>
          <p:nvPr/>
        </p:nvCxnSpPr>
        <p:spPr>
          <a:xfrm flipH="1">
            <a:off x="5121491" y="3544389"/>
            <a:ext cx="16566" cy="4789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377340" y="1654173"/>
            <a:ext cx="1587294" cy="707886"/>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High bias</a:t>
            </a:r>
          </a:p>
          <a:p>
            <a:r>
              <a:rPr lang="en-US" sz="2000" dirty="0" smtClean="0">
                <a:latin typeface="Times New Roman" panose="02020603050405020304" pitchFamily="18" charset="0"/>
                <a:cs typeface="Times New Roman" panose="02020603050405020304" pitchFamily="18" charset="0"/>
              </a:rPr>
              <a:t>Low variance</a:t>
            </a:r>
          </a:p>
        </p:txBody>
      </p:sp>
      <p:sp>
        <p:nvSpPr>
          <p:cNvPr id="17" name="TextBox 16"/>
          <p:cNvSpPr txBox="1"/>
          <p:nvPr/>
        </p:nvSpPr>
        <p:spPr>
          <a:xfrm>
            <a:off x="7968374" y="1637243"/>
            <a:ext cx="1628972" cy="707886"/>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Low bias</a:t>
            </a:r>
          </a:p>
          <a:p>
            <a:r>
              <a:rPr lang="en-US" sz="2000" dirty="0" smtClean="0">
                <a:latin typeface="Times New Roman" panose="02020603050405020304" pitchFamily="18" charset="0"/>
                <a:cs typeface="Times New Roman" panose="02020603050405020304" pitchFamily="18" charset="0"/>
              </a:rPr>
              <a:t>High variance</a:t>
            </a:r>
          </a:p>
        </p:txBody>
      </p:sp>
    </p:spTree>
    <p:extLst>
      <p:ext uri="{BB962C8B-B14F-4D97-AF65-F5344CB8AC3E}">
        <p14:creationId xmlns:p14="http://schemas.microsoft.com/office/powerpoint/2010/main" val="11596084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reduce error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06971" y="1496645"/>
                <a:ext cx="10515600" cy="4351338"/>
              </a:xfrm>
            </p:spPr>
            <p:txBody>
              <a:bodyPr/>
              <a:lstStyle/>
              <a:p>
                <a:r>
                  <a:rPr lang="en-US" dirty="0" smtClean="0">
                    <a:solidFill>
                      <a:srgbClr val="820041"/>
                    </a:solidFill>
                  </a:rPr>
                  <a:t>Increasing the sample size will </a:t>
                </a:r>
                <a:r>
                  <a:rPr lang="en-US" b="1" dirty="0" smtClean="0">
                    <a:solidFill>
                      <a:srgbClr val="820041"/>
                    </a:solidFill>
                  </a:rPr>
                  <a:t>always</a:t>
                </a:r>
                <a:r>
                  <a:rPr lang="en-US" dirty="0" smtClean="0">
                    <a:solidFill>
                      <a:srgbClr val="820041"/>
                    </a:solidFill>
                  </a:rPr>
                  <a:t> reduce the test error</a:t>
                </a:r>
              </a:p>
              <a:p>
                <a:endParaRPr lang="en-US" sz="600" dirty="0" smtClean="0"/>
              </a:p>
              <a:p>
                <a:r>
                  <a:rPr lang="en-US" dirty="0" smtClean="0"/>
                  <a:t>The training error is lower (better) for small </a:t>
                </a:r>
                <a14:m>
                  <m:oMath xmlns:m="http://schemas.openxmlformats.org/officeDocument/2006/math">
                    <m:r>
                      <a:rPr lang="en-US" b="0" i="1" smtClean="0">
                        <a:latin typeface="Cambria Math" panose="02040503050406030204" pitchFamily="18" charset="0"/>
                      </a:rPr>
                      <m:t>𝑁</m:t>
                    </m:r>
                  </m:oMath>
                </a14:m>
                <a:r>
                  <a:rPr lang="en-US" dirty="0" smtClean="0"/>
                  <a:t>, because we can perfectly fit a small number of data points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06971" y="1496645"/>
                <a:ext cx="10515600" cy="4351338"/>
              </a:xfrm>
              <a:blipFill>
                <a:blip r:embed="rId2"/>
                <a:stretch>
                  <a:fillRect l="-754" t="-1964"/>
                </a:stretch>
              </a:blipFill>
            </p:spPr>
            <p:txBody>
              <a:bodyPr/>
              <a:lstStyle/>
              <a:p>
                <a:r>
                  <a:rPr lang="en-US">
                    <a:noFill/>
                  </a:rPr>
                  <a:t> </a:t>
                </a:r>
              </a:p>
            </p:txBody>
          </p:sp>
        </mc:Fallback>
      </mc:AlternateContent>
      <p:grpSp>
        <p:nvGrpSpPr>
          <p:cNvPr id="13" name="Group 12"/>
          <p:cNvGrpSpPr/>
          <p:nvPr/>
        </p:nvGrpSpPr>
        <p:grpSpPr>
          <a:xfrm>
            <a:off x="2287406" y="3395803"/>
            <a:ext cx="8067366" cy="2993866"/>
            <a:chOff x="2415225" y="3633575"/>
            <a:chExt cx="8067366" cy="2993866"/>
          </a:xfrm>
        </p:grpSpPr>
        <p:pic>
          <p:nvPicPr>
            <p:cNvPr id="4" name="Picture 3"/>
            <p:cNvPicPr>
              <a:picLocks noChangeAspect="1"/>
            </p:cNvPicPr>
            <p:nvPr/>
          </p:nvPicPr>
          <p:blipFill rotWithShape="1">
            <a:blip r:embed="rId3"/>
            <a:srcRect t="17508"/>
            <a:stretch/>
          </p:blipFill>
          <p:spPr>
            <a:xfrm>
              <a:off x="2415225" y="4160939"/>
              <a:ext cx="6703607" cy="2466502"/>
            </a:xfrm>
            <a:prstGeom prst="rect">
              <a:avLst/>
            </a:prstGeom>
          </p:spPr>
        </p:pic>
        <p:sp>
          <p:nvSpPr>
            <p:cNvPr id="6" name="TextBox 5"/>
            <p:cNvSpPr txBox="1"/>
            <p:nvPr/>
          </p:nvSpPr>
          <p:spPr>
            <a:xfrm>
              <a:off x="3386900" y="3639047"/>
              <a:ext cx="1612942" cy="400110"/>
            </a:xfrm>
            <a:prstGeom prst="rect">
              <a:avLst/>
            </a:prstGeom>
            <a:noFill/>
          </p:spPr>
          <p:txBody>
            <a:bodyPr wrap="none" rtlCol="0">
              <a:spAutoFit/>
            </a:bodyPr>
            <a:lstStyle/>
            <a:p>
              <a:r>
                <a:rPr lang="en-US" sz="2000" dirty="0" smtClean="0">
                  <a:solidFill>
                    <a:srgbClr val="700038"/>
                  </a:solidFill>
                  <a:latin typeface="Times New Roman" panose="02020603050405020304" pitchFamily="18" charset="0"/>
                  <a:cs typeface="Times New Roman" panose="02020603050405020304" pitchFamily="18" charset="0"/>
                </a:rPr>
                <a:t>Simple model</a:t>
              </a:r>
            </a:p>
          </p:txBody>
        </p:sp>
        <p:sp>
          <p:nvSpPr>
            <p:cNvPr id="7" name="TextBox 6"/>
            <p:cNvSpPr txBox="1"/>
            <p:nvPr/>
          </p:nvSpPr>
          <p:spPr>
            <a:xfrm>
              <a:off x="6962037" y="3633575"/>
              <a:ext cx="1827744" cy="400110"/>
            </a:xfrm>
            <a:prstGeom prst="rect">
              <a:avLst/>
            </a:prstGeom>
            <a:noFill/>
          </p:spPr>
          <p:txBody>
            <a:bodyPr wrap="none" rtlCol="0">
              <a:spAutoFit/>
            </a:bodyPr>
            <a:lstStyle/>
            <a:p>
              <a:r>
                <a:rPr lang="en-US" sz="2000" dirty="0" smtClean="0">
                  <a:solidFill>
                    <a:srgbClr val="700038"/>
                  </a:solidFill>
                  <a:latin typeface="Times New Roman" panose="02020603050405020304" pitchFamily="18" charset="0"/>
                  <a:cs typeface="Times New Roman" panose="02020603050405020304" pitchFamily="18" charset="0"/>
                </a:rPr>
                <a:t>Complex model</a:t>
              </a:r>
            </a:p>
          </p:txBody>
        </p:sp>
        <p:sp>
          <p:nvSpPr>
            <p:cNvPr id="8" name="TextBox 7"/>
            <p:cNvSpPr txBox="1"/>
            <p:nvPr/>
          </p:nvSpPr>
          <p:spPr>
            <a:xfrm>
              <a:off x="3120705" y="4544627"/>
              <a:ext cx="1072666"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Test error</a:t>
              </a:r>
            </a:p>
          </p:txBody>
        </p:sp>
        <p:sp>
          <p:nvSpPr>
            <p:cNvPr id="9" name="TextBox 8"/>
            <p:cNvSpPr txBox="1"/>
            <p:nvPr/>
          </p:nvSpPr>
          <p:spPr>
            <a:xfrm>
              <a:off x="3138867" y="5157434"/>
              <a:ext cx="1478162"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Training error</a:t>
              </a:r>
            </a:p>
          </p:txBody>
        </p:sp>
        <p:sp>
          <p:nvSpPr>
            <p:cNvPr id="10" name="TextBox 9"/>
            <p:cNvSpPr txBox="1"/>
            <p:nvPr/>
          </p:nvSpPr>
          <p:spPr>
            <a:xfrm>
              <a:off x="8006737" y="5088430"/>
              <a:ext cx="1072666"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Test error</a:t>
              </a:r>
            </a:p>
          </p:txBody>
        </p:sp>
        <p:sp>
          <p:nvSpPr>
            <p:cNvPr id="11" name="TextBox 10"/>
            <p:cNvSpPr txBox="1"/>
            <p:nvPr/>
          </p:nvSpPr>
          <p:spPr>
            <a:xfrm>
              <a:off x="9004429" y="5921621"/>
              <a:ext cx="1478162"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Training error</a:t>
              </a:r>
            </a:p>
          </p:txBody>
        </p:sp>
        <p:sp>
          <p:nvSpPr>
            <p:cNvPr id="12" name="Rectangle 11"/>
            <p:cNvSpPr/>
            <p:nvPr/>
          </p:nvSpPr>
          <p:spPr>
            <a:xfrm>
              <a:off x="8006737" y="6089865"/>
              <a:ext cx="306753" cy="210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flipV="1">
            <a:off x="4901519" y="4850658"/>
            <a:ext cx="0" cy="1202523"/>
          </a:xfrm>
          <a:prstGeom prst="straightConnector1">
            <a:avLst/>
          </a:prstGeom>
          <a:ln w="190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306529" y="5447873"/>
            <a:ext cx="639919" cy="400110"/>
          </a:xfrm>
          <a:prstGeom prst="rect">
            <a:avLst/>
          </a:prstGeom>
          <a:noFill/>
        </p:spPr>
        <p:txBody>
          <a:bodyPr wrap="none" rtlCol="0">
            <a:spAutoFit/>
          </a:bodyPr>
          <a:lstStyle/>
          <a:p>
            <a:r>
              <a:rPr lang="en-US" sz="2000" dirty="0" smtClean="0">
                <a:solidFill>
                  <a:srgbClr val="820041"/>
                </a:solidFill>
                <a:latin typeface="Times New Roman" panose="02020603050405020304" pitchFamily="18" charset="0"/>
                <a:cs typeface="Times New Roman" panose="02020603050405020304" pitchFamily="18" charset="0"/>
              </a:rPr>
              <a:t>Bias</a:t>
            </a:r>
          </a:p>
        </p:txBody>
      </p:sp>
      <p:cxnSp>
        <p:nvCxnSpPr>
          <p:cNvPr id="18" name="Straight Arrow Connector 17"/>
          <p:cNvCxnSpPr/>
          <p:nvPr/>
        </p:nvCxnSpPr>
        <p:spPr>
          <a:xfrm flipV="1">
            <a:off x="7466608" y="4580034"/>
            <a:ext cx="0" cy="1051203"/>
          </a:xfrm>
          <a:prstGeom prst="straightConnector1">
            <a:avLst/>
          </a:prstGeom>
          <a:ln w="190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387796" y="4963081"/>
            <a:ext cx="1081193" cy="400110"/>
          </a:xfrm>
          <a:prstGeom prst="rect">
            <a:avLst/>
          </a:prstGeom>
          <a:noFill/>
        </p:spPr>
        <p:txBody>
          <a:bodyPr wrap="none" rtlCol="0">
            <a:spAutoFit/>
          </a:bodyPr>
          <a:lstStyle/>
          <a:p>
            <a:r>
              <a:rPr lang="en-US" sz="2000" dirty="0" smtClean="0">
                <a:solidFill>
                  <a:srgbClr val="820041"/>
                </a:solidFill>
                <a:latin typeface="Times New Roman" panose="02020603050405020304" pitchFamily="18" charset="0"/>
                <a:cs typeface="Times New Roman" panose="02020603050405020304" pitchFamily="18" charset="0"/>
              </a:rPr>
              <a:t>Variance</a:t>
            </a:r>
          </a:p>
        </p:txBody>
      </p:sp>
      <mc:AlternateContent xmlns:mc="http://schemas.openxmlformats.org/markup-compatibility/2006" xmlns:a14="http://schemas.microsoft.com/office/drawing/2010/main">
        <mc:Choice Requires="a14">
          <p:sp>
            <p:nvSpPr>
              <p:cNvPr id="5" name="TextBox 4"/>
              <p:cNvSpPr txBox="1"/>
              <p:nvPr/>
            </p:nvSpPr>
            <p:spPr>
              <a:xfrm>
                <a:off x="6348738" y="6147481"/>
                <a:ext cx="2202426" cy="400110"/>
              </a:xfrm>
              <a:prstGeom prst="rect">
                <a:avLst/>
              </a:prstGeom>
              <a:solidFill>
                <a:schemeClr val="bg1"/>
              </a:solid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     Sample size </a:t>
                </a:r>
                <a14:m>
                  <m:oMath xmlns:m="http://schemas.openxmlformats.org/officeDocument/2006/math">
                    <m:r>
                      <a:rPr lang="en-US" sz="2000" b="0" i="1" smtClean="0">
                        <a:latin typeface="Cambria Math" panose="02040503050406030204" pitchFamily="18" charset="0"/>
                        <a:cs typeface="Times New Roman" panose="02020603050405020304" pitchFamily="18" charset="0"/>
                      </a:rPr>
                      <m:t>𝑁</m:t>
                    </m:r>
                  </m:oMath>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348738" y="6147481"/>
                <a:ext cx="2202426" cy="400110"/>
              </a:xfrm>
              <a:prstGeom prst="rect">
                <a:avLst/>
              </a:prstGeom>
              <a:blipFill>
                <a:blip r:embed="rId4"/>
                <a:stretch>
                  <a:fillRect t="-7576" b="-257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2548570" y="6164178"/>
                <a:ext cx="2202426" cy="400110"/>
              </a:xfrm>
              <a:prstGeom prst="rect">
                <a:avLst/>
              </a:prstGeom>
              <a:solidFill>
                <a:schemeClr val="bg1"/>
              </a:solid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     Sample size </a:t>
                </a:r>
                <a14:m>
                  <m:oMath xmlns:m="http://schemas.openxmlformats.org/officeDocument/2006/math">
                    <m:r>
                      <a:rPr lang="en-US" sz="2000" b="0" i="1" smtClean="0">
                        <a:latin typeface="Cambria Math" panose="02040503050406030204" pitchFamily="18" charset="0"/>
                        <a:cs typeface="Times New Roman" panose="02020603050405020304" pitchFamily="18" charset="0"/>
                      </a:rPr>
                      <m:t>𝑁</m:t>
                    </m:r>
                  </m:oMath>
                </a14:m>
                <a:endParaRPr lang="en-US" sz="2000" dirty="0" smtClean="0">
                  <a:latin typeface="Times New Roman" panose="02020603050405020304" pitchFamily="18" charset="0"/>
                  <a:cs typeface="Times New Roman" panose="02020603050405020304" pitchFamily="18"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2548570" y="6164178"/>
                <a:ext cx="2202426" cy="400110"/>
              </a:xfrm>
              <a:prstGeom prst="rect">
                <a:avLst/>
              </a:prstGeom>
              <a:blipFill>
                <a:blip r:embed="rId5"/>
                <a:stretch>
                  <a:fillRect t="-7576" b="-25758"/>
                </a:stretch>
              </a:blipFill>
            </p:spPr>
            <p:txBody>
              <a:bodyPr/>
              <a:lstStyle/>
              <a:p>
                <a:r>
                  <a:rPr lang="en-US">
                    <a:noFill/>
                  </a:rPr>
                  <a:t> </a:t>
                </a:r>
              </a:p>
            </p:txBody>
          </p:sp>
        </mc:Fallback>
      </mc:AlternateContent>
      <p:sp>
        <p:nvSpPr>
          <p:cNvPr id="14" name="TextBox 13"/>
          <p:cNvSpPr txBox="1"/>
          <p:nvPr/>
        </p:nvSpPr>
        <p:spPr>
          <a:xfrm rot="16200000">
            <a:off x="5093424" y="4586630"/>
            <a:ext cx="1605039" cy="400110"/>
          </a:xfrm>
          <a:prstGeom prst="rect">
            <a:avLst/>
          </a:prstGeom>
          <a:solidFill>
            <a:schemeClr val="bg1"/>
          </a:solid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Error</a:t>
            </a:r>
          </a:p>
        </p:txBody>
      </p:sp>
      <p:sp>
        <p:nvSpPr>
          <p:cNvPr id="22" name="TextBox 21"/>
          <p:cNvSpPr txBox="1"/>
          <p:nvPr/>
        </p:nvSpPr>
        <p:spPr>
          <a:xfrm rot="16200000">
            <a:off x="1482930" y="4630071"/>
            <a:ext cx="1605039" cy="400110"/>
          </a:xfrm>
          <a:prstGeom prst="rect">
            <a:avLst/>
          </a:prstGeom>
          <a:solidFill>
            <a:schemeClr val="bg1"/>
          </a:solid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Error</a:t>
            </a:r>
          </a:p>
        </p:txBody>
      </p:sp>
    </p:spTree>
    <p:extLst>
      <p:ext uri="{BB962C8B-B14F-4D97-AF65-F5344CB8AC3E}">
        <p14:creationId xmlns:p14="http://schemas.microsoft.com/office/powerpoint/2010/main" val="21113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7" grpId="0"/>
      <p:bldP spid="1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Increasing the sample size</a:t>
            </a:r>
            <a:endParaRPr lang="en-US" dirty="0"/>
          </a:p>
        </p:txBody>
      </p:sp>
      <p:sp>
        <p:nvSpPr>
          <p:cNvPr id="3" name="Content Placeholder 2"/>
          <p:cNvSpPr>
            <a:spLocks noGrp="1"/>
          </p:cNvSpPr>
          <p:nvPr>
            <p:ph idx="1"/>
          </p:nvPr>
        </p:nvSpPr>
        <p:spPr>
          <a:xfrm>
            <a:off x="600515" y="1873940"/>
            <a:ext cx="2406444" cy="3740279"/>
          </a:xfrm>
        </p:spPr>
        <p:txBody>
          <a:bodyPr>
            <a:normAutofit/>
          </a:bodyPr>
          <a:lstStyle/>
          <a:p>
            <a:r>
              <a:rPr lang="en-US" sz="2000" dirty="0" smtClean="0"/>
              <a:t>Adding data reduced the variance of the more complex model</a:t>
            </a:r>
          </a:p>
          <a:p>
            <a:endParaRPr lang="en-US" sz="2000" dirty="0" smtClean="0"/>
          </a:p>
          <a:p>
            <a:r>
              <a:rPr lang="en-US" sz="2000" dirty="0" smtClean="0"/>
              <a:t>The complex model has a lower bias and thus the total test error is overall lower</a:t>
            </a:r>
            <a:endParaRPr lang="en-US" sz="2000" dirty="0"/>
          </a:p>
        </p:txBody>
      </p:sp>
      <p:grpSp>
        <p:nvGrpSpPr>
          <p:cNvPr id="9" name="Group 8"/>
          <p:cNvGrpSpPr/>
          <p:nvPr/>
        </p:nvGrpSpPr>
        <p:grpSpPr>
          <a:xfrm>
            <a:off x="3158081" y="1418200"/>
            <a:ext cx="8756159" cy="5203827"/>
            <a:chOff x="3158081" y="1418200"/>
            <a:chExt cx="8756159" cy="5203827"/>
          </a:xfrm>
        </p:grpSpPr>
        <p:pic>
          <p:nvPicPr>
            <p:cNvPr id="4" name="Picture 3"/>
            <p:cNvPicPr>
              <a:picLocks noChangeAspect="1"/>
            </p:cNvPicPr>
            <p:nvPr/>
          </p:nvPicPr>
          <p:blipFill>
            <a:blip r:embed="rId2"/>
            <a:stretch>
              <a:fillRect/>
            </a:stretch>
          </p:blipFill>
          <p:spPr>
            <a:xfrm>
              <a:off x="3158081" y="1418200"/>
              <a:ext cx="8756159" cy="5203827"/>
            </a:xfrm>
            <a:prstGeom prst="rect">
              <a:avLst/>
            </a:prstGeom>
          </p:spPr>
        </p:pic>
        <p:sp>
          <p:nvSpPr>
            <p:cNvPr id="5" name="TextBox 4"/>
            <p:cNvSpPr txBox="1"/>
            <p:nvPr/>
          </p:nvSpPr>
          <p:spPr>
            <a:xfrm>
              <a:off x="3517488" y="5471011"/>
              <a:ext cx="1592827" cy="1077218"/>
            </a:xfrm>
            <a:prstGeom prst="rect">
              <a:avLst/>
            </a:prstGeom>
            <a:solidFill>
              <a:schemeClr val="bg1"/>
            </a:solidFill>
          </p:spPr>
          <p:txBody>
            <a:bodyPr wrap="square" rtlCol="0">
              <a:spAutoFit/>
            </a:bodyPr>
            <a:lstStyle/>
            <a:p>
              <a:pPr algn="ctr"/>
              <a:r>
                <a:rPr lang="en-US" sz="1600" dirty="0" smtClean="0">
                  <a:latin typeface="Times New Roman" panose="02020603050405020304" pitchFamily="18" charset="0"/>
                  <a:cs typeface="Times New Roman" panose="02020603050405020304" pitchFamily="18" charset="0"/>
                </a:rPr>
                <a:t>Bias = 0.5</a:t>
              </a:r>
            </a:p>
            <a:p>
              <a:pPr algn="ctr"/>
              <a:r>
                <a:rPr lang="en-US" sz="1600" dirty="0" err="1" smtClean="0">
                  <a:latin typeface="Times New Roman" panose="02020603050405020304" pitchFamily="18" charset="0"/>
                  <a:cs typeface="Times New Roman" panose="02020603050405020304" pitchFamily="18" charset="0"/>
                </a:rPr>
                <a:t>Var</a:t>
              </a:r>
              <a:r>
                <a:rPr lang="en-US" sz="1600" dirty="0" smtClean="0">
                  <a:latin typeface="Times New Roman" panose="02020603050405020304" pitchFamily="18" charset="0"/>
                  <a:cs typeface="Times New Roman" panose="02020603050405020304" pitchFamily="18" charset="0"/>
                </a:rPr>
                <a:t> = 0.25</a:t>
              </a:r>
            </a:p>
            <a:p>
              <a:pPr algn="ctr"/>
              <a:endParaRPr lang="en-US" sz="1600" dirty="0" smtClean="0">
                <a:latin typeface="Times New Roman" panose="02020603050405020304" pitchFamily="18" charset="0"/>
                <a:cs typeface="Times New Roman" panose="02020603050405020304" pitchFamily="18" charset="0"/>
              </a:endParaRPr>
            </a:p>
            <a:p>
              <a:pPr algn="ctr"/>
              <a:r>
                <a:rPr lang="en-US" sz="1600" dirty="0" smtClean="0">
                  <a:solidFill>
                    <a:srgbClr val="0000D0"/>
                  </a:solidFill>
                  <a:latin typeface="Times New Roman" panose="02020603050405020304" pitchFamily="18" charset="0"/>
                  <a:cs typeface="Times New Roman" panose="02020603050405020304" pitchFamily="18" charset="0"/>
                </a:rPr>
                <a:t>Test error = 0.75</a:t>
              </a:r>
            </a:p>
          </p:txBody>
        </p:sp>
        <p:sp>
          <p:nvSpPr>
            <p:cNvPr id="6" name="TextBox 5"/>
            <p:cNvSpPr txBox="1"/>
            <p:nvPr/>
          </p:nvSpPr>
          <p:spPr>
            <a:xfrm>
              <a:off x="5541438" y="5456847"/>
              <a:ext cx="1592827" cy="1077218"/>
            </a:xfrm>
            <a:prstGeom prst="rect">
              <a:avLst/>
            </a:prstGeom>
            <a:solidFill>
              <a:schemeClr val="bg1"/>
            </a:solid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Bias = </a:t>
              </a:r>
              <a:r>
                <a:rPr lang="en-US" sz="1600" dirty="0" smtClean="0">
                  <a:latin typeface="Times New Roman" panose="02020603050405020304" pitchFamily="18" charset="0"/>
                  <a:cs typeface="Times New Roman" panose="02020603050405020304" pitchFamily="18" charset="0"/>
                </a:rPr>
                <a:t>0.21</a:t>
              </a:r>
              <a:endParaRPr lang="en-US" sz="1600" dirty="0">
                <a:latin typeface="Times New Roman" panose="02020603050405020304" pitchFamily="18" charset="0"/>
                <a:cs typeface="Times New Roman" panose="02020603050405020304" pitchFamily="18" charset="0"/>
              </a:endParaRPr>
            </a:p>
            <a:p>
              <a:pPr algn="ctr"/>
              <a:r>
                <a:rPr lang="en-US" sz="1600" dirty="0" err="1">
                  <a:latin typeface="Times New Roman" panose="02020603050405020304" pitchFamily="18" charset="0"/>
                  <a:cs typeface="Times New Roman" panose="02020603050405020304" pitchFamily="18" charset="0"/>
                </a:rPr>
                <a:t>Var</a:t>
              </a:r>
              <a:r>
                <a:rPr lang="en-US" sz="1600" dirty="0">
                  <a:latin typeface="Times New Roman" panose="02020603050405020304" pitchFamily="18" charset="0"/>
                  <a:cs typeface="Times New Roman" panose="02020603050405020304" pitchFamily="18" charset="0"/>
                </a:rPr>
                <a:t> = </a:t>
              </a:r>
              <a:r>
                <a:rPr lang="en-US" sz="1600" dirty="0" smtClean="0">
                  <a:latin typeface="Times New Roman" panose="02020603050405020304" pitchFamily="18" charset="0"/>
                  <a:cs typeface="Times New Roman" panose="02020603050405020304" pitchFamily="18" charset="0"/>
                </a:rPr>
                <a:t>1.69</a:t>
              </a:r>
              <a:endParaRPr lang="en-US" sz="1600" dirty="0">
                <a:latin typeface="Times New Roman" panose="02020603050405020304" pitchFamily="18" charset="0"/>
                <a:cs typeface="Times New Roman" panose="02020603050405020304" pitchFamily="18" charset="0"/>
              </a:endParaRPr>
            </a:p>
            <a:p>
              <a:pPr algn="ctr"/>
              <a:endParaRPr lang="en-US" sz="1600" dirty="0" smtClean="0">
                <a:latin typeface="Times New Roman" panose="02020603050405020304" pitchFamily="18" charset="0"/>
                <a:cs typeface="Times New Roman" panose="02020603050405020304" pitchFamily="18" charset="0"/>
              </a:endParaRPr>
            </a:p>
            <a:p>
              <a:pPr algn="ctr"/>
              <a:r>
                <a:rPr lang="en-US" sz="1600" dirty="0" smtClean="0">
                  <a:latin typeface="Times New Roman" panose="02020603050405020304" pitchFamily="18" charset="0"/>
                  <a:cs typeface="Times New Roman" panose="02020603050405020304" pitchFamily="18" charset="0"/>
                </a:rPr>
                <a:t>Test error = 1.90</a:t>
              </a:r>
            </a:p>
          </p:txBody>
        </p:sp>
        <p:sp>
          <p:nvSpPr>
            <p:cNvPr id="7" name="TextBox 6"/>
            <p:cNvSpPr txBox="1"/>
            <p:nvPr/>
          </p:nvSpPr>
          <p:spPr>
            <a:xfrm>
              <a:off x="8155324" y="5471011"/>
              <a:ext cx="1592827" cy="1077218"/>
            </a:xfrm>
            <a:prstGeom prst="rect">
              <a:avLst/>
            </a:prstGeom>
            <a:solidFill>
              <a:schemeClr val="bg1"/>
            </a:solid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Bias = 0.5</a:t>
              </a:r>
            </a:p>
            <a:p>
              <a:pPr algn="ctr"/>
              <a:r>
                <a:rPr lang="en-US" sz="1600" dirty="0" err="1">
                  <a:latin typeface="Times New Roman" panose="02020603050405020304" pitchFamily="18" charset="0"/>
                  <a:cs typeface="Times New Roman" panose="02020603050405020304" pitchFamily="18" charset="0"/>
                </a:rPr>
                <a:t>Var</a:t>
              </a:r>
              <a:r>
                <a:rPr lang="en-US" sz="1600" dirty="0">
                  <a:latin typeface="Times New Roman" panose="02020603050405020304" pitchFamily="18" charset="0"/>
                  <a:cs typeface="Times New Roman" panose="02020603050405020304" pitchFamily="18" charset="0"/>
                </a:rPr>
                <a:t> = </a:t>
              </a:r>
              <a:r>
                <a:rPr lang="en-US" sz="1600" dirty="0" smtClean="0">
                  <a:latin typeface="Times New Roman" panose="02020603050405020304" pitchFamily="18" charset="0"/>
                  <a:cs typeface="Times New Roman" panose="02020603050405020304" pitchFamily="18" charset="0"/>
                </a:rPr>
                <a:t>0.1</a:t>
              </a:r>
              <a:endParaRPr lang="en-US" sz="1600" dirty="0">
                <a:latin typeface="Times New Roman" panose="02020603050405020304" pitchFamily="18" charset="0"/>
                <a:cs typeface="Times New Roman" panose="02020603050405020304" pitchFamily="18" charset="0"/>
              </a:endParaRPr>
            </a:p>
            <a:p>
              <a:pPr algn="ctr"/>
              <a:endParaRPr lang="en-US" sz="1600" dirty="0" smtClean="0">
                <a:latin typeface="Times New Roman" panose="02020603050405020304" pitchFamily="18" charset="0"/>
                <a:cs typeface="Times New Roman" panose="02020603050405020304" pitchFamily="18" charset="0"/>
              </a:endParaRPr>
            </a:p>
            <a:p>
              <a:pPr algn="ctr"/>
              <a:r>
                <a:rPr lang="en-US" sz="1600" dirty="0" smtClean="0">
                  <a:latin typeface="Times New Roman" panose="02020603050405020304" pitchFamily="18" charset="0"/>
                  <a:cs typeface="Times New Roman" panose="02020603050405020304" pitchFamily="18" charset="0"/>
                </a:rPr>
                <a:t>Test error = 0.6</a:t>
              </a:r>
            </a:p>
          </p:txBody>
        </p:sp>
        <p:sp>
          <p:nvSpPr>
            <p:cNvPr id="8" name="TextBox 7"/>
            <p:cNvSpPr txBox="1"/>
            <p:nvPr/>
          </p:nvSpPr>
          <p:spPr>
            <a:xfrm>
              <a:off x="10136523" y="5471011"/>
              <a:ext cx="1592827" cy="1077218"/>
            </a:xfrm>
            <a:prstGeom prst="rect">
              <a:avLst/>
            </a:prstGeom>
            <a:solidFill>
              <a:schemeClr val="bg1"/>
            </a:solid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Bias = </a:t>
              </a:r>
              <a:r>
                <a:rPr lang="en-US" sz="1600" dirty="0" smtClean="0">
                  <a:latin typeface="Times New Roman" panose="02020603050405020304" pitchFamily="18" charset="0"/>
                  <a:cs typeface="Times New Roman" panose="02020603050405020304" pitchFamily="18" charset="0"/>
                </a:rPr>
                <a:t>0.21</a:t>
              </a:r>
              <a:endParaRPr lang="en-US" sz="1600" dirty="0">
                <a:latin typeface="Times New Roman" panose="02020603050405020304" pitchFamily="18" charset="0"/>
                <a:cs typeface="Times New Roman" panose="02020603050405020304" pitchFamily="18" charset="0"/>
              </a:endParaRPr>
            </a:p>
            <a:p>
              <a:pPr algn="ctr"/>
              <a:r>
                <a:rPr lang="en-US" sz="1600" dirty="0" err="1">
                  <a:latin typeface="Times New Roman" panose="02020603050405020304" pitchFamily="18" charset="0"/>
                  <a:cs typeface="Times New Roman" panose="02020603050405020304" pitchFamily="18" charset="0"/>
                </a:rPr>
                <a:t>Var</a:t>
              </a:r>
              <a:r>
                <a:rPr lang="en-US" sz="1600" dirty="0">
                  <a:latin typeface="Times New Roman" panose="02020603050405020304" pitchFamily="18" charset="0"/>
                  <a:cs typeface="Times New Roman" panose="02020603050405020304" pitchFamily="18" charset="0"/>
                </a:rPr>
                <a:t> = </a:t>
              </a:r>
              <a:r>
                <a:rPr lang="en-US" sz="1600" dirty="0" smtClean="0">
                  <a:latin typeface="Times New Roman" panose="02020603050405020304" pitchFamily="18" charset="0"/>
                  <a:cs typeface="Times New Roman" panose="02020603050405020304" pitchFamily="18" charset="0"/>
                </a:rPr>
                <a:t>0.21</a:t>
              </a:r>
              <a:endParaRPr lang="en-US" sz="1600" dirty="0">
                <a:latin typeface="Times New Roman" panose="02020603050405020304" pitchFamily="18" charset="0"/>
                <a:cs typeface="Times New Roman" panose="02020603050405020304" pitchFamily="18" charset="0"/>
              </a:endParaRPr>
            </a:p>
            <a:p>
              <a:pPr algn="ctr"/>
              <a:endParaRPr lang="en-US" sz="1600" dirty="0" smtClean="0">
                <a:solidFill>
                  <a:srgbClr val="0000D0"/>
                </a:solidFill>
                <a:latin typeface="Times New Roman" panose="02020603050405020304" pitchFamily="18" charset="0"/>
                <a:cs typeface="Times New Roman" panose="02020603050405020304" pitchFamily="18" charset="0"/>
              </a:endParaRPr>
            </a:p>
            <a:p>
              <a:pPr algn="ctr"/>
              <a:r>
                <a:rPr lang="en-US" sz="1600" dirty="0" smtClean="0">
                  <a:solidFill>
                    <a:srgbClr val="0000D0"/>
                  </a:solidFill>
                  <a:latin typeface="Times New Roman" panose="02020603050405020304" pitchFamily="18" charset="0"/>
                  <a:cs typeface="Times New Roman" panose="02020603050405020304" pitchFamily="18" charset="0"/>
                </a:rPr>
                <a:t>Test error  = 0.42</a:t>
              </a:r>
            </a:p>
          </p:txBody>
        </p:sp>
      </p:grpSp>
    </p:spTree>
    <p:extLst>
      <p:ext uri="{BB962C8B-B14F-4D97-AF65-F5344CB8AC3E}">
        <p14:creationId xmlns:p14="http://schemas.microsoft.com/office/powerpoint/2010/main" val="5794210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a:t>
            </a:r>
            <a:r>
              <a:rPr lang="en-US" dirty="0"/>
              <a:t>m</a:t>
            </a:r>
            <a:r>
              <a:rPr lang="en-US" dirty="0" smtClean="0"/>
              <a:t>achine learning</a:t>
            </a:r>
            <a:endParaRPr lang="en-US" dirty="0"/>
          </a:p>
        </p:txBody>
      </p:sp>
      <p:sp>
        <p:nvSpPr>
          <p:cNvPr id="3" name="Content Placeholder 2"/>
          <p:cNvSpPr>
            <a:spLocks noGrp="1"/>
          </p:cNvSpPr>
          <p:nvPr>
            <p:ph idx="1"/>
          </p:nvPr>
        </p:nvSpPr>
        <p:spPr/>
        <p:txBody>
          <a:bodyPr/>
          <a:lstStyle/>
          <a:p>
            <a:r>
              <a:rPr lang="en-US" dirty="0" smtClean="0"/>
              <a:t>Basic concepts</a:t>
            </a:r>
          </a:p>
          <a:p>
            <a:pPr lvl="1"/>
            <a:r>
              <a:rPr lang="en-US" dirty="0" smtClean="0"/>
              <a:t>Definitions and examples</a:t>
            </a:r>
          </a:p>
          <a:p>
            <a:pPr lvl="1"/>
            <a:r>
              <a:rPr lang="en-US" dirty="0" smtClean="0"/>
              <a:t>Regression</a:t>
            </a:r>
          </a:p>
          <a:p>
            <a:pPr lvl="1"/>
            <a:r>
              <a:rPr lang="en-US" dirty="0" smtClean="0"/>
              <a:t>Overfitting</a:t>
            </a:r>
          </a:p>
          <a:p>
            <a:pPr lvl="1"/>
            <a:r>
              <a:rPr lang="en-US" dirty="0" smtClean="0"/>
              <a:t>Bias-variance tradeoff</a:t>
            </a:r>
          </a:p>
          <a:p>
            <a:pPr lvl="1"/>
            <a:r>
              <a:rPr lang="en-US" dirty="0" smtClean="0">
                <a:solidFill>
                  <a:srgbClr val="0000D0"/>
                </a:solidFill>
              </a:rPr>
              <a:t>Classifiers</a:t>
            </a:r>
          </a:p>
          <a:p>
            <a:pPr lvl="1"/>
            <a:r>
              <a:rPr lang="en-US" dirty="0" smtClean="0"/>
              <a:t>Cross validation</a:t>
            </a:r>
          </a:p>
          <a:p>
            <a:pPr lvl="1"/>
            <a:r>
              <a:rPr lang="en-US" dirty="0" smtClean="0"/>
              <a:t>Discussion</a:t>
            </a:r>
            <a:endParaRPr lang="en-US" dirty="0"/>
          </a:p>
          <a:p>
            <a:endParaRPr lang="en-US" dirty="0"/>
          </a:p>
        </p:txBody>
      </p:sp>
    </p:spTree>
    <p:extLst>
      <p:ext uri="{BB962C8B-B14F-4D97-AF65-F5344CB8AC3E}">
        <p14:creationId xmlns:p14="http://schemas.microsoft.com/office/powerpoint/2010/main" val="22114209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smtClean="0"/>
                  <a:t>The </a:t>
                </a:r>
                <a14:m>
                  <m:oMath xmlns:m="http://schemas.openxmlformats.org/officeDocument/2006/math">
                    <m:r>
                      <a:rPr lang="en-US" i="1" dirty="0" smtClean="0">
                        <a:latin typeface="Cambria Math" panose="02040503050406030204" pitchFamily="18" charset="0"/>
                      </a:rPr>
                      <m:t>𝐾</m:t>
                    </m:r>
                  </m:oMath>
                </a14:m>
                <a:r>
                  <a:rPr lang="en-US" dirty="0" smtClean="0"/>
                  <a:t>-nearest neighbors classifier</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1826" t="-28723" b="-404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400" dirty="0" smtClean="0"/>
                  <a:t>The simplest possible classifier</a:t>
                </a:r>
              </a:p>
              <a:p>
                <a:endParaRPr lang="en-US" sz="2400" dirty="0" smtClean="0"/>
              </a:p>
              <a:p>
                <a:r>
                  <a:rPr lang="en-US" sz="2400" dirty="0" smtClean="0"/>
                  <a:t>For each point in space:</a:t>
                </a:r>
              </a:p>
              <a:p>
                <a:pPr lvl="1"/>
                <a:r>
                  <a:rPr lang="en-US" sz="2000" dirty="0" smtClean="0"/>
                  <a:t>Find the </a:t>
                </a:r>
                <a:r>
                  <a:rPr lang="en-US" sz="2000" dirty="0" smtClean="0">
                    <a:solidFill>
                      <a:srgbClr val="0000D0"/>
                    </a:solidFill>
                  </a:rPr>
                  <a:t>nearest</a:t>
                </a:r>
                <a:r>
                  <a:rPr lang="en-US" sz="2000" dirty="0" smtClean="0"/>
                  <a:t> </a:t>
                </a:r>
                <a14:m>
                  <m:oMath xmlns:m="http://schemas.openxmlformats.org/officeDocument/2006/math">
                    <m:r>
                      <a:rPr lang="en-US" sz="2000" i="1" dirty="0" smtClean="0">
                        <a:latin typeface="Cambria Math" panose="02040503050406030204" pitchFamily="18" charset="0"/>
                      </a:rPr>
                      <m:t>𝐾</m:t>
                    </m:r>
                  </m:oMath>
                </a14:m>
                <a:r>
                  <a:rPr lang="en-US" sz="2000" dirty="0" smtClean="0"/>
                  <a:t> data points in the training set</a:t>
                </a:r>
              </a:p>
              <a:p>
                <a:pPr lvl="1"/>
                <a:r>
                  <a:rPr lang="en-US" sz="2000" dirty="0" smtClean="0"/>
                  <a:t>Determine the class of each of the </a:t>
                </a:r>
                <a14:m>
                  <m:oMath xmlns:m="http://schemas.openxmlformats.org/officeDocument/2006/math">
                    <m:r>
                      <a:rPr lang="en-US" sz="2000" i="1" dirty="0" smtClean="0">
                        <a:latin typeface="Cambria Math" panose="02040503050406030204" pitchFamily="18" charset="0"/>
                      </a:rPr>
                      <m:t>𝐾</m:t>
                    </m:r>
                  </m:oMath>
                </a14:m>
                <a:r>
                  <a:rPr lang="en-US" sz="2000" dirty="0" smtClean="0"/>
                  <a:t> points</a:t>
                </a:r>
              </a:p>
              <a:p>
                <a:pPr lvl="1"/>
                <a:r>
                  <a:rPr lang="en-US" sz="2000" dirty="0" smtClean="0"/>
                  <a:t>Assign the class of the given point as the </a:t>
                </a:r>
                <a:r>
                  <a:rPr lang="en-US" sz="2000" dirty="0" smtClean="0">
                    <a:solidFill>
                      <a:srgbClr val="0000D0"/>
                    </a:solidFill>
                  </a:rPr>
                  <a:t>majority vote</a:t>
                </a:r>
                <a:r>
                  <a:rPr lang="en-US" sz="2000" dirty="0" smtClean="0"/>
                  <a:t> across the </a:t>
                </a:r>
                <a14:m>
                  <m:oMath xmlns:m="http://schemas.openxmlformats.org/officeDocument/2006/math">
                    <m:r>
                      <a:rPr lang="en-US" sz="2000" i="1" dirty="0" smtClean="0">
                        <a:latin typeface="Cambria Math" panose="02040503050406030204" pitchFamily="18" charset="0"/>
                      </a:rPr>
                      <m:t>𝐾</m:t>
                    </m:r>
                  </m:oMath>
                </a14:m>
                <a:r>
                  <a:rPr lang="en-US" sz="2000" dirty="0" smtClean="0"/>
                  <a:t> neighbors</a:t>
                </a:r>
              </a:p>
              <a:p>
                <a:pPr lvl="1"/>
                <a:endParaRPr lang="en-US" dirty="0"/>
              </a:p>
              <a:p>
                <a:r>
                  <a:rPr lang="en-US" dirty="0"/>
                  <a:t>Requires the user to specify the value of </a:t>
                </a:r>
                <a14:m>
                  <m:oMath xmlns:m="http://schemas.openxmlformats.org/officeDocument/2006/math">
                    <m:r>
                      <a:rPr lang="en-US" i="1" dirty="0">
                        <a:latin typeface="Cambria Math" panose="02040503050406030204" pitchFamily="18" charset="0"/>
                      </a:rPr>
                      <m:t>𝐾</m:t>
                    </m:r>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14743493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14:m>
                  <m:oMath xmlns:m="http://schemas.openxmlformats.org/officeDocument/2006/math">
                    <m:r>
                      <a:rPr lang="en-US" i="1" dirty="0" smtClean="0">
                        <a:latin typeface="Cambria Math" panose="02040503050406030204" pitchFamily="18" charset="0"/>
                      </a:rPr>
                      <m:t>𝐾</m:t>
                    </m:r>
                  </m:oMath>
                </a14:m>
                <a:r>
                  <a:rPr lang="en-US" dirty="0" smtClean="0"/>
                  <a:t>-nearest neighbors (KNN)</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a:stretch>
                  <a:fillRect t="-28723" b="-40426"/>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2608517" y="2327707"/>
            <a:ext cx="6974963" cy="3997048"/>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5572104" y="1690837"/>
                <a:ext cx="104778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rPr>
                        <m:t>𝐾</m:t>
                      </m:r>
                      <m:r>
                        <a:rPr lang="en-US" sz="2400" i="1" dirty="0">
                          <a:latin typeface="Cambria Math" panose="02040503050406030204" pitchFamily="18" charset="0"/>
                        </a:rPr>
                        <m:t>=</m:t>
                      </m:r>
                      <m:r>
                        <a:rPr lang="en-US" sz="2400" i="1" dirty="0">
                          <a:latin typeface="Cambria Math" panose="02040503050406030204" pitchFamily="18" charset="0"/>
                        </a:rPr>
                        <m:t>3</m:t>
                      </m:r>
                    </m:oMath>
                  </m:oMathPara>
                </a14:m>
                <a:endParaRPr lang="en-US" sz="2400" dirty="0"/>
              </a:p>
            </p:txBody>
          </p:sp>
        </mc:Choice>
        <mc:Fallback xmlns="">
          <p:sp>
            <p:nvSpPr>
              <p:cNvPr id="5" name="Rectangle 4"/>
              <p:cNvSpPr>
                <a:spLocks noRot="1" noChangeAspect="1" noMove="1" noResize="1" noEditPoints="1" noAdjustHandles="1" noChangeArrowheads="1" noChangeShapeType="1" noTextEdit="1"/>
              </p:cNvSpPr>
              <p:nvPr/>
            </p:nvSpPr>
            <p:spPr>
              <a:xfrm>
                <a:off x="5572104" y="1690837"/>
                <a:ext cx="1047787" cy="46166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302771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54173"/>
                <a:ext cx="5022669" cy="4351338"/>
              </a:xfrm>
            </p:spPr>
            <p:txBody>
              <a:bodyPr/>
              <a:lstStyle/>
              <a:p>
                <a:r>
                  <a:rPr lang="en-US" dirty="0" smtClean="0"/>
                  <a:t>The performance can be quite good in practice</a:t>
                </a:r>
              </a:p>
              <a:p>
                <a:endParaRPr lang="en-US" dirty="0" smtClean="0"/>
              </a:p>
              <a:p>
                <a:r>
                  <a:rPr lang="en-US" dirty="0" smtClean="0"/>
                  <a:t>But the choice of </a:t>
                </a:r>
                <a14:m>
                  <m:oMath xmlns:m="http://schemas.openxmlformats.org/officeDocument/2006/math">
                    <m:r>
                      <a:rPr lang="en-US" i="1" dirty="0" smtClean="0">
                        <a:latin typeface="Cambria Math" panose="02040503050406030204" pitchFamily="18" charset="0"/>
                      </a:rPr>
                      <m:t>𝐾</m:t>
                    </m:r>
                  </m:oMath>
                </a14:m>
                <a:r>
                  <a:rPr lang="en-US" dirty="0" smtClean="0"/>
                  <a:t> is crucial…</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54173"/>
                <a:ext cx="5022669" cy="4351338"/>
              </a:xfrm>
              <a:blipFill>
                <a:blip r:embed="rId2"/>
                <a:stretch>
                  <a:fillRect l="-1701" t="-1961"/>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6505279" y="1654173"/>
            <a:ext cx="4848521" cy="4747204"/>
          </a:xfrm>
          <a:prstGeom prst="rect">
            <a:avLst/>
          </a:prstGeom>
        </p:spPr>
      </p:pic>
      <p:cxnSp>
        <p:nvCxnSpPr>
          <p:cNvPr id="6" name="Straight Arrow Connector 5"/>
          <p:cNvCxnSpPr/>
          <p:nvPr/>
        </p:nvCxnSpPr>
        <p:spPr>
          <a:xfrm flipV="1">
            <a:off x="5303520" y="4720046"/>
            <a:ext cx="1724297" cy="252548"/>
          </a:xfrm>
          <a:prstGeom prst="straightConnector1">
            <a:avLst/>
          </a:prstGeom>
          <a:ln w="1905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91840" y="4720046"/>
            <a:ext cx="2229394"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Best theoretically possible classifier</a:t>
            </a:r>
          </a:p>
        </p:txBody>
      </p:sp>
      <p:cxnSp>
        <p:nvCxnSpPr>
          <p:cNvPr id="9" name="Straight Arrow Connector 8"/>
          <p:cNvCxnSpPr/>
          <p:nvPr/>
        </p:nvCxnSpPr>
        <p:spPr>
          <a:xfrm flipV="1">
            <a:off x="6165668" y="4909457"/>
            <a:ext cx="862149" cy="65532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347361" y="5464000"/>
            <a:ext cx="853119" cy="461665"/>
          </a:xfrm>
          <a:prstGeom prst="rect">
            <a:avLst/>
          </a:prstGeom>
          <a:no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KNN</a:t>
            </a:r>
          </a:p>
        </p:txBody>
      </p:sp>
    </p:spTree>
    <p:extLst>
      <p:ext uri="{BB962C8B-B14F-4D97-AF65-F5344CB8AC3E}">
        <p14:creationId xmlns:p14="http://schemas.microsoft.com/office/powerpoint/2010/main" val="88270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Underfitting</a:t>
            </a:r>
            <a:r>
              <a:rPr lang="en-US" dirty="0" smtClean="0"/>
              <a:t> and overfitting</a:t>
            </a:r>
            <a:endParaRPr lang="en-US" dirty="0"/>
          </a:p>
        </p:txBody>
      </p:sp>
      <p:pic>
        <p:nvPicPr>
          <p:cNvPr id="4" name="Picture 3"/>
          <p:cNvPicPr>
            <a:picLocks noChangeAspect="1"/>
          </p:cNvPicPr>
          <p:nvPr/>
        </p:nvPicPr>
        <p:blipFill>
          <a:blip r:embed="rId2"/>
          <a:stretch>
            <a:fillRect/>
          </a:stretch>
        </p:blipFill>
        <p:spPr>
          <a:xfrm>
            <a:off x="3301163" y="1882392"/>
            <a:ext cx="8342280" cy="4674977"/>
          </a:xfrm>
          <a:prstGeom prst="rect">
            <a:avLst/>
          </a:prstGeom>
        </p:spPr>
      </p:pic>
      <p:cxnSp>
        <p:nvCxnSpPr>
          <p:cNvPr id="5" name="Straight Arrow Connector 4"/>
          <p:cNvCxnSpPr/>
          <p:nvPr/>
        </p:nvCxnSpPr>
        <p:spPr>
          <a:xfrm flipV="1">
            <a:off x="2656114" y="2673531"/>
            <a:ext cx="3587932" cy="914401"/>
          </a:xfrm>
          <a:prstGeom prst="straightConnector1">
            <a:avLst/>
          </a:prstGeom>
          <a:ln w="19050">
            <a:solidFill>
              <a:schemeClr val="tx1"/>
            </a:solidFill>
            <a:prstDash val="sysDot"/>
            <a:headEnd type="none"/>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44434" y="3335383"/>
            <a:ext cx="2229394"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Best theoretically possible classifier</a:t>
            </a:r>
          </a:p>
        </p:txBody>
      </p:sp>
      <p:cxnSp>
        <p:nvCxnSpPr>
          <p:cNvPr id="8" name="Straight Arrow Connector 7"/>
          <p:cNvCxnSpPr/>
          <p:nvPr/>
        </p:nvCxnSpPr>
        <p:spPr>
          <a:xfrm>
            <a:off x="2656114" y="3753394"/>
            <a:ext cx="5429794" cy="1160440"/>
          </a:xfrm>
          <a:prstGeom prst="straightConnector1">
            <a:avLst/>
          </a:prstGeom>
          <a:ln w="19050">
            <a:solidFill>
              <a:schemeClr val="tx1"/>
            </a:solidFill>
            <a:prstDash val="sysDot"/>
            <a:headEnd type="none"/>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769333" y="5093423"/>
            <a:ext cx="886781" cy="461665"/>
          </a:xfrm>
          <a:prstGeom prst="rect">
            <a:avLst/>
          </a:prstGeom>
          <a:no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1-NN</a:t>
            </a:r>
          </a:p>
        </p:txBody>
      </p:sp>
      <p:cxnSp>
        <p:nvCxnSpPr>
          <p:cNvPr id="11" name="Straight Arrow Connector 10"/>
          <p:cNvCxnSpPr/>
          <p:nvPr/>
        </p:nvCxnSpPr>
        <p:spPr>
          <a:xfrm flipV="1">
            <a:off x="2636237" y="5142053"/>
            <a:ext cx="986529" cy="211564"/>
          </a:xfrm>
          <a:prstGeom prst="straightConnector1">
            <a:avLst/>
          </a:prstGeom>
          <a:ln w="19050">
            <a:solidFill>
              <a:schemeClr val="tx1"/>
            </a:solidFill>
            <a:prstDash val="sysDot"/>
            <a:headEnd type="none"/>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0676239" y="1314671"/>
            <a:ext cx="1194558" cy="461665"/>
          </a:xfrm>
          <a:prstGeom prst="rect">
            <a:avLst/>
          </a:prstGeom>
          <a:noFill/>
        </p:spPr>
        <p:txBody>
          <a:bodyPr wrap="none" rtlCol="0">
            <a:spAutoFit/>
          </a:bodyPr>
          <a:lstStyle/>
          <a:p>
            <a:r>
              <a:rPr lang="en-US" sz="2400" dirty="0" smtClean="0">
                <a:latin typeface="Times New Roman" panose="02020603050405020304" pitchFamily="18" charset="0"/>
                <a:cs typeface="Times New Roman" panose="02020603050405020304" pitchFamily="18" charset="0"/>
              </a:rPr>
              <a:t>100-NN</a:t>
            </a:r>
          </a:p>
        </p:txBody>
      </p:sp>
      <p:cxnSp>
        <p:nvCxnSpPr>
          <p:cNvPr id="14" name="Straight Arrow Connector 13"/>
          <p:cNvCxnSpPr/>
          <p:nvPr/>
        </p:nvCxnSpPr>
        <p:spPr>
          <a:xfrm flipH="1">
            <a:off x="10302240" y="1759955"/>
            <a:ext cx="903231" cy="739405"/>
          </a:xfrm>
          <a:prstGeom prst="straightConnector1">
            <a:avLst/>
          </a:prstGeom>
          <a:ln w="19050">
            <a:solidFill>
              <a:schemeClr val="tx1"/>
            </a:solidFill>
            <a:prstDash val="sysDot"/>
            <a:headEnd type="none"/>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739441" y="2499360"/>
            <a:ext cx="1984839" cy="830997"/>
          </a:xfrm>
          <a:prstGeom prst="rect">
            <a:avLst/>
          </a:prstGeom>
          <a:solidFill>
            <a:schemeClr val="bg1"/>
          </a:solidFill>
        </p:spPr>
        <p:txBody>
          <a:bodyPr wrap="non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Simple model:</a:t>
            </a:r>
          </a:p>
          <a:p>
            <a:r>
              <a:rPr lang="en-US" sz="2400" dirty="0" err="1" smtClean="0">
                <a:solidFill>
                  <a:srgbClr val="0000D0"/>
                </a:solidFill>
                <a:latin typeface="Times New Roman" panose="02020603050405020304" pitchFamily="18" charset="0"/>
                <a:cs typeface="Times New Roman" panose="02020603050405020304" pitchFamily="18" charset="0"/>
              </a:rPr>
              <a:t>Underfitting</a:t>
            </a:r>
            <a:endParaRPr lang="en-US" sz="2400" dirty="0" smtClean="0">
              <a:solidFill>
                <a:srgbClr val="0000D0"/>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3587247" y="5450443"/>
            <a:ext cx="2241319" cy="830997"/>
          </a:xfrm>
          <a:prstGeom prst="rect">
            <a:avLst/>
          </a:prstGeom>
          <a:solidFill>
            <a:schemeClr val="bg1"/>
          </a:solidFill>
        </p:spPr>
        <p:txBody>
          <a:bodyPr wrap="none" rtlCol="0">
            <a:spAutoFit/>
          </a:bodyPr>
          <a:lstStyle/>
          <a:p>
            <a:r>
              <a:rPr lang="en-US" sz="2400" dirty="0" smtClean="0">
                <a:solidFill>
                  <a:srgbClr val="0000D0"/>
                </a:solidFill>
                <a:latin typeface="Times New Roman" panose="02020603050405020304" pitchFamily="18" charset="0"/>
                <a:cs typeface="Times New Roman" panose="02020603050405020304" pitchFamily="18" charset="0"/>
              </a:rPr>
              <a:t>Complex model:</a:t>
            </a:r>
          </a:p>
          <a:p>
            <a:r>
              <a:rPr lang="en-US" sz="2400" dirty="0" smtClean="0">
                <a:solidFill>
                  <a:srgbClr val="0000D0"/>
                </a:solidFill>
                <a:latin typeface="Times New Roman" panose="02020603050405020304" pitchFamily="18" charset="0"/>
                <a:cs typeface="Times New Roman" panose="02020603050405020304" pitchFamily="18" charset="0"/>
              </a:rPr>
              <a:t>Overfitting</a:t>
            </a:r>
          </a:p>
        </p:txBody>
      </p:sp>
      <p:sp>
        <p:nvSpPr>
          <p:cNvPr id="23" name="TextBox 22"/>
          <p:cNvSpPr txBox="1"/>
          <p:nvPr/>
        </p:nvSpPr>
        <p:spPr>
          <a:xfrm>
            <a:off x="1769333" y="5637127"/>
            <a:ext cx="1628972" cy="707886"/>
          </a:xfrm>
          <a:prstGeom prst="rect">
            <a:avLst/>
          </a:prstGeom>
          <a:noFill/>
        </p:spPr>
        <p:txBody>
          <a:bodyPr wrap="none" rtlCol="0">
            <a:spAutoFit/>
          </a:bodyPr>
          <a:lstStyle/>
          <a:p>
            <a:r>
              <a:rPr lang="en-US" sz="2000" dirty="0" smtClean="0">
                <a:solidFill>
                  <a:srgbClr val="7030A0"/>
                </a:solidFill>
                <a:latin typeface="Times New Roman" panose="02020603050405020304" pitchFamily="18" charset="0"/>
                <a:cs typeface="Times New Roman" panose="02020603050405020304" pitchFamily="18" charset="0"/>
              </a:rPr>
              <a:t>Low bias</a:t>
            </a:r>
          </a:p>
          <a:p>
            <a:r>
              <a:rPr lang="en-US" sz="2000" dirty="0" smtClean="0">
                <a:solidFill>
                  <a:srgbClr val="7030A0"/>
                </a:solidFill>
                <a:latin typeface="Times New Roman" panose="02020603050405020304" pitchFamily="18" charset="0"/>
                <a:cs typeface="Times New Roman" panose="02020603050405020304" pitchFamily="18" charset="0"/>
              </a:rPr>
              <a:t>High variance</a:t>
            </a:r>
          </a:p>
        </p:txBody>
      </p:sp>
      <p:sp>
        <p:nvSpPr>
          <p:cNvPr id="24" name="TextBox 23"/>
          <p:cNvSpPr txBox="1"/>
          <p:nvPr/>
        </p:nvSpPr>
        <p:spPr>
          <a:xfrm>
            <a:off x="9860977" y="5590544"/>
            <a:ext cx="1587294" cy="707886"/>
          </a:xfrm>
          <a:prstGeom prst="rect">
            <a:avLst/>
          </a:prstGeom>
          <a:solidFill>
            <a:schemeClr val="bg1"/>
          </a:solidFill>
        </p:spPr>
        <p:txBody>
          <a:bodyPr wrap="none" rtlCol="0">
            <a:spAutoFit/>
          </a:bodyPr>
          <a:lstStyle/>
          <a:p>
            <a:r>
              <a:rPr lang="en-US" sz="2000" dirty="0" smtClean="0">
                <a:solidFill>
                  <a:srgbClr val="7030A0"/>
                </a:solidFill>
                <a:latin typeface="Times New Roman" panose="02020603050405020304" pitchFamily="18" charset="0"/>
                <a:cs typeface="Times New Roman" panose="02020603050405020304" pitchFamily="18" charset="0"/>
              </a:rPr>
              <a:t>High bias</a:t>
            </a:r>
          </a:p>
          <a:p>
            <a:r>
              <a:rPr lang="en-US" sz="2000" dirty="0" smtClean="0">
                <a:solidFill>
                  <a:srgbClr val="7030A0"/>
                </a:solidFill>
                <a:latin typeface="Times New Roman" panose="02020603050405020304" pitchFamily="18" charset="0"/>
                <a:cs typeface="Times New Roman" panose="02020603050405020304" pitchFamily="18" charset="0"/>
              </a:rPr>
              <a:t>Low variance</a:t>
            </a:r>
          </a:p>
        </p:txBody>
      </p:sp>
    </p:spTree>
    <p:extLst>
      <p:ext uri="{BB962C8B-B14F-4D97-AF65-F5344CB8AC3E}">
        <p14:creationId xmlns:p14="http://schemas.microsoft.com/office/powerpoint/2010/main" val="418459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animBg="1"/>
      <p:bldP spid="22" grpId="0" animBg="1"/>
      <p:bldP spid="23" grpId="0"/>
      <p:bldP spid="2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KNN training and test error</a:t>
            </a:r>
            <a:endParaRPr lang="en-US" dirty="0"/>
          </a:p>
        </p:txBody>
      </p:sp>
      <p:pic>
        <p:nvPicPr>
          <p:cNvPr id="4" name="Picture 3"/>
          <p:cNvPicPr>
            <a:picLocks noChangeAspect="1"/>
          </p:cNvPicPr>
          <p:nvPr/>
        </p:nvPicPr>
        <p:blipFill>
          <a:blip r:embed="rId2"/>
          <a:stretch>
            <a:fillRect/>
          </a:stretch>
        </p:blipFill>
        <p:spPr>
          <a:xfrm>
            <a:off x="3082835" y="1391033"/>
            <a:ext cx="6609806" cy="5066931"/>
          </a:xfrm>
          <a:prstGeom prst="rect">
            <a:avLst/>
          </a:prstGeom>
        </p:spPr>
      </p:pic>
      <p:sp>
        <p:nvSpPr>
          <p:cNvPr id="5" name="TextBox 4"/>
          <p:cNvSpPr txBox="1"/>
          <p:nvPr/>
        </p:nvSpPr>
        <p:spPr>
          <a:xfrm>
            <a:off x="6095999" y="1365630"/>
            <a:ext cx="2156681" cy="400110"/>
          </a:xfrm>
          <a:prstGeom prst="rect">
            <a:avLst/>
          </a:prstGeom>
          <a:solidFill>
            <a:schemeClr val="bg1"/>
          </a:solid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We want to be here</a:t>
            </a:r>
          </a:p>
        </p:txBody>
      </p:sp>
      <p:cxnSp>
        <p:nvCxnSpPr>
          <p:cNvPr id="7" name="Straight Arrow Connector 6"/>
          <p:cNvCxnSpPr/>
          <p:nvPr/>
        </p:nvCxnSpPr>
        <p:spPr>
          <a:xfrm flipH="1">
            <a:off x="6305006" y="1809981"/>
            <a:ext cx="566057" cy="97536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212931" y="6369401"/>
            <a:ext cx="3145413"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Model complexity/flexibility</a:t>
            </a:r>
          </a:p>
        </p:txBody>
      </p:sp>
      <p:sp>
        <p:nvSpPr>
          <p:cNvPr id="13" name="TextBox 12"/>
          <p:cNvSpPr txBox="1"/>
          <p:nvPr/>
        </p:nvSpPr>
        <p:spPr>
          <a:xfrm>
            <a:off x="3409405" y="6082949"/>
            <a:ext cx="1026243"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100-NN</a:t>
            </a:r>
          </a:p>
        </p:txBody>
      </p:sp>
      <p:sp>
        <p:nvSpPr>
          <p:cNvPr id="14" name="TextBox 13"/>
          <p:cNvSpPr txBox="1"/>
          <p:nvPr/>
        </p:nvSpPr>
        <p:spPr>
          <a:xfrm>
            <a:off x="8922878" y="6082949"/>
            <a:ext cx="769763" cy="400110"/>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1-NN</a:t>
            </a:r>
          </a:p>
        </p:txBody>
      </p:sp>
      <p:sp>
        <p:nvSpPr>
          <p:cNvPr id="15" name="TextBox 14"/>
          <p:cNvSpPr txBox="1"/>
          <p:nvPr/>
        </p:nvSpPr>
        <p:spPr>
          <a:xfrm>
            <a:off x="1822111" y="4709935"/>
            <a:ext cx="1587294" cy="707886"/>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High bias</a:t>
            </a:r>
          </a:p>
          <a:p>
            <a:r>
              <a:rPr lang="en-US" sz="2000" dirty="0" smtClean="0">
                <a:latin typeface="Times New Roman" panose="02020603050405020304" pitchFamily="18" charset="0"/>
                <a:cs typeface="Times New Roman" panose="02020603050405020304" pitchFamily="18" charset="0"/>
              </a:rPr>
              <a:t>Low variance</a:t>
            </a:r>
          </a:p>
        </p:txBody>
      </p:sp>
      <p:sp>
        <p:nvSpPr>
          <p:cNvPr id="16" name="TextBox 15"/>
          <p:cNvSpPr txBox="1"/>
          <p:nvPr/>
        </p:nvSpPr>
        <p:spPr>
          <a:xfrm>
            <a:off x="9577016" y="4709935"/>
            <a:ext cx="1628972" cy="707886"/>
          </a:xfrm>
          <a:prstGeom prst="rect">
            <a:avLst/>
          </a:prstGeom>
          <a:noFill/>
        </p:spPr>
        <p:txBody>
          <a:bodyPr wrap="none" rtlCol="0">
            <a:spAutoFit/>
          </a:bodyPr>
          <a:lstStyle/>
          <a:p>
            <a:r>
              <a:rPr lang="en-US" sz="2000" dirty="0" smtClean="0">
                <a:latin typeface="Times New Roman" panose="02020603050405020304" pitchFamily="18" charset="0"/>
                <a:cs typeface="Times New Roman" panose="02020603050405020304" pitchFamily="18" charset="0"/>
              </a:rPr>
              <a:t>Low bias</a:t>
            </a:r>
          </a:p>
          <a:p>
            <a:r>
              <a:rPr lang="en-US" sz="2000" dirty="0" smtClean="0">
                <a:latin typeface="Times New Roman" panose="02020603050405020304" pitchFamily="18" charset="0"/>
                <a:cs typeface="Times New Roman" panose="02020603050405020304" pitchFamily="18" charset="0"/>
              </a:rPr>
              <a:t>High variance</a:t>
            </a:r>
          </a:p>
        </p:txBody>
      </p:sp>
    </p:spTree>
    <p:extLst>
      <p:ext uri="{BB962C8B-B14F-4D97-AF65-F5344CB8AC3E}">
        <p14:creationId xmlns:p14="http://schemas.microsoft.com/office/powerpoint/2010/main" val="306850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a:t>
            </a:r>
            <a:r>
              <a:rPr lang="en-US" dirty="0"/>
              <a:t>m</a:t>
            </a:r>
            <a:r>
              <a:rPr lang="en-US" dirty="0" smtClean="0"/>
              <a:t>achine learning</a:t>
            </a:r>
            <a:endParaRPr lang="en-US" dirty="0"/>
          </a:p>
        </p:txBody>
      </p:sp>
      <p:sp>
        <p:nvSpPr>
          <p:cNvPr id="3" name="Content Placeholder 2"/>
          <p:cNvSpPr>
            <a:spLocks noGrp="1"/>
          </p:cNvSpPr>
          <p:nvPr>
            <p:ph idx="1"/>
          </p:nvPr>
        </p:nvSpPr>
        <p:spPr/>
        <p:txBody>
          <a:bodyPr/>
          <a:lstStyle/>
          <a:p>
            <a:r>
              <a:rPr lang="en-US" dirty="0" smtClean="0"/>
              <a:t>Basic concepts</a:t>
            </a:r>
          </a:p>
          <a:p>
            <a:pPr lvl="1"/>
            <a:r>
              <a:rPr lang="en-US" dirty="0" smtClean="0"/>
              <a:t>Definitions and examples</a:t>
            </a:r>
          </a:p>
          <a:p>
            <a:pPr lvl="1"/>
            <a:r>
              <a:rPr lang="en-US" dirty="0" smtClean="0"/>
              <a:t>Regression</a:t>
            </a:r>
          </a:p>
          <a:p>
            <a:pPr lvl="1"/>
            <a:r>
              <a:rPr lang="en-US" dirty="0" smtClean="0"/>
              <a:t>Overfitting</a:t>
            </a:r>
          </a:p>
          <a:p>
            <a:pPr lvl="1"/>
            <a:r>
              <a:rPr lang="en-US" dirty="0" smtClean="0"/>
              <a:t>Bias-variance tradeoff</a:t>
            </a:r>
          </a:p>
          <a:p>
            <a:pPr lvl="1"/>
            <a:r>
              <a:rPr lang="en-US" dirty="0" smtClean="0"/>
              <a:t>Classifiers</a:t>
            </a:r>
          </a:p>
          <a:p>
            <a:pPr lvl="1"/>
            <a:r>
              <a:rPr lang="en-US" dirty="0" smtClean="0">
                <a:solidFill>
                  <a:srgbClr val="0000D0"/>
                </a:solidFill>
              </a:rPr>
              <a:t>Cross validation</a:t>
            </a:r>
          </a:p>
          <a:p>
            <a:pPr lvl="1"/>
            <a:r>
              <a:rPr lang="en-US" dirty="0" smtClean="0"/>
              <a:t>Discussion</a:t>
            </a:r>
            <a:endParaRPr lang="en-US" dirty="0"/>
          </a:p>
          <a:p>
            <a:endParaRPr lang="en-US" dirty="0"/>
          </a:p>
        </p:txBody>
      </p:sp>
    </p:spTree>
    <p:extLst>
      <p:ext uri="{BB962C8B-B14F-4D97-AF65-F5344CB8AC3E}">
        <p14:creationId xmlns:p14="http://schemas.microsoft.com/office/powerpoint/2010/main" val="28883055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find the optimum?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400" dirty="0" smtClean="0"/>
                  <a:t>Setting </a:t>
                </a:r>
                <a14:m>
                  <m:oMath xmlns:m="http://schemas.openxmlformats.org/officeDocument/2006/math">
                    <m:r>
                      <a:rPr lang="en-US" sz="2400" i="1" dirty="0" smtClean="0">
                        <a:latin typeface="Cambria Math" panose="02040503050406030204" pitchFamily="18" charset="0"/>
                      </a:rPr>
                      <m:t>𝐾</m:t>
                    </m:r>
                  </m:oMath>
                </a14:m>
                <a:r>
                  <a:rPr lang="en-US" sz="2400" dirty="0" smtClean="0"/>
                  <a:t> too high leads to </a:t>
                </a:r>
                <a:r>
                  <a:rPr lang="en-US" sz="2400" dirty="0" err="1" smtClean="0"/>
                  <a:t>underfitting</a:t>
                </a:r>
                <a:r>
                  <a:rPr lang="en-US" sz="2400" dirty="0" smtClean="0"/>
                  <a:t> (high bias)</a:t>
                </a:r>
              </a:p>
              <a:p>
                <a:r>
                  <a:rPr lang="en-US" sz="2400" dirty="0" smtClean="0"/>
                  <a:t>Setting </a:t>
                </a:r>
                <a14:m>
                  <m:oMath xmlns:m="http://schemas.openxmlformats.org/officeDocument/2006/math">
                    <m:r>
                      <a:rPr lang="en-US" sz="2400" i="1" dirty="0" smtClean="0">
                        <a:latin typeface="Cambria Math" panose="02040503050406030204" pitchFamily="18" charset="0"/>
                      </a:rPr>
                      <m:t>𝐾</m:t>
                    </m:r>
                  </m:oMath>
                </a14:m>
                <a:r>
                  <a:rPr lang="en-US" sz="2400" dirty="0" smtClean="0"/>
                  <a:t> too low leads to overfitting (high variance)</a:t>
                </a:r>
              </a:p>
              <a:p>
                <a:r>
                  <a:rPr lang="en-US" sz="2400" dirty="0" smtClean="0"/>
                  <a:t>How to find the optimal </a:t>
                </a:r>
                <a14:m>
                  <m:oMath xmlns:m="http://schemas.openxmlformats.org/officeDocument/2006/math">
                    <m:r>
                      <a:rPr lang="en-US" sz="2400" i="1" dirty="0" smtClean="0">
                        <a:latin typeface="Cambria Math" panose="02040503050406030204" pitchFamily="18" charset="0"/>
                      </a:rPr>
                      <m:t>𝐾</m:t>
                    </m:r>
                  </m:oMath>
                </a14:m>
                <a:r>
                  <a:rPr lang="en-US" sz="2400" dirty="0" smtClean="0"/>
                  <a:t>?</a:t>
                </a:r>
              </a:p>
              <a:p>
                <a:endParaRPr lang="en-US" sz="2400" dirty="0"/>
              </a:p>
              <a:p>
                <a:r>
                  <a:rPr lang="en-US" sz="2400" dirty="0" smtClean="0">
                    <a:solidFill>
                      <a:srgbClr val="7030A0"/>
                    </a:solidFill>
                  </a:rPr>
                  <a:t>Solution:</a:t>
                </a:r>
              </a:p>
              <a:p>
                <a:r>
                  <a:rPr lang="en-US" dirty="0" smtClean="0"/>
                  <a:t>For each </a:t>
                </a:r>
                <a14:m>
                  <m:oMath xmlns:m="http://schemas.openxmlformats.org/officeDocument/2006/math">
                    <m:r>
                      <a:rPr lang="en-US" i="1" dirty="0" smtClean="0">
                        <a:latin typeface="Cambria Math" panose="02040503050406030204" pitchFamily="18" charset="0"/>
                      </a:rPr>
                      <m:t>𝐾</m:t>
                    </m:r>
                  </m:oMath>
                </a14:m>
                <a:r>
                  <a:rPr lang="en-US" dirty="0" smtClean="0"/>
                  <a:t> in 1,2,…,100:</a:t>
                </a:r>
              </a:p>
              <a:p>
                <a:pPr lvl="1"/>
                <a:r>
                  <a:rPr lang="en-US" dirty="0"/>
                  <a:t>L</a:t>
                </a:r>
                <a:r>
                  <a:rPr lang="en-US" dirty="0" smtClean="0"/>
                  <a:t>earn the classifier using the training set</a:t>
                </a:r>
              </a:p>
              <a:p>
                <a:pPr lvl="1"/>
                <a:r>
                  <a:rPr lang="en-US" dirty="0"/>
                  <a:t>C</a:t>
                </a:r>
                <a:r>
                  <a:rPr lang="en-US" dirty="0" smtClean="0"/>
                  <a:t>alculate the error on the test set</a:t>
                </a:r>
              </a:p>
              <a:p>
                <a:r>
                  <a:rPr lang="en-US" dirty="0" smtClean="0"/>
                  <a:t>Finally, use the value of </a:t>
                </a:r>
                <a14:m>
                  <m:oMath xmlns:m="http://schemas.openxmlformats.org/officeDocument/2006/math">
                    <m:r>
                      <a:rPr lang="en-US" i="1" dirty="0" smtClean="0">
                        <a:latin typeface="Cambria Math" panose="02040503050406030204" pitchFamily="18" charset="0"/>
                      </a:rPr>
                      <m:t>𝐾</m:t>
                    </m:r>
                  </m:oMath>
                </a14:m>
                <a:r>
                  <a:rPr lang="en-US" dirty="0" smtClean="0"/>
                  <a:t> that gave the lowest test error</a:t>
                </a:r>
                <a:endParaRPr lang="en-US" dirty="0"/>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83566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normAutofit/>
          </a:bodyPr>
          <a:lstStyle/>
          <a:p>
            <a:r>
              <a:rPr lang="en-US" sz="2400" dirty="0" smtClean="0"/>
              <a:t>Typically, we don’t have separate training and test sets</a:t>
            </a:r>
          </a:p>
          <a:p>
            <a:r>
              <a:rPr lang="en-US" sz="2400" dirty="0" smtClean="0"/>
              <a:t>We usually have </a:t>
            </a:r>
            <a:r>
              <a:rPr lang="en-US" sz="2400" dirty="0"/>
              <a:t>just </a:t>
            </a:r>
            <a:r>
              <a:rPr lang="en-US" sz="2400" dirty="0" smtClean="0"/>
              <a:t>training data</a:t>
            </a:r>
          </a:p>
          <a:p>
            <a:endParaRPr lang="en-US" sz="2400" dirty="0" smtClean="0"/>
          </a:p>
        </p:txBody>
      </p:sp>
    </p:spTree>
    <p:extLst>
      <p:ext uri="{BB962C8B-B14F-4D97-AF65-F5344CB8AC3E}">
        <p14:creationId xmlns:p14="http://schemas.microsoft.com/office/powerpoint/2010/main" val="1812535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400" dirty="0" smtClean="0"/>
                  <a:t>Divide the training data into two parts:</a:t>
                </a:r>
              </a:p>
              <a:p>
                <a:pPr lvl="1"/>
                <a:r>
                  <a:rPr lang="en-US" sz="2000" dirty="0" smtClean="0"/>
                  <a:t>Training</a:t>
                </a:r>
              </a:p>
              <a:p>
                <a:pPr lvl="1"/>
                <a:r>
                  <a:rPr lang="en-US" sz="2000" dirty="0" smtClean="0"/>
                  <a:t>Testing</a:t>
                </a:r>
              </a:p>
              <a:p>
                <a:endParaRPr lang="en-US" sz="2400" dirty="0" smtClean="0"/>
              </a:p>
              <a:p>
                <a:r>
                  <a:rPr lang="en-US" sz="2400" dirty="0" smtClean="0"/>
                  <a:t>Use the training set to learn the model for each </a:t>
                </a:r>
                <a:r>
                  <a:rPr lang="en-US" sz="2400" i="1" dirty="0" smtClean="0"/>
                  <a:t>K</a:t>
                </a:r>
                <a:endParaRPr lang="en-US" dirty="0"/>
              </a:p>
              <a:p>
                <a:r>
                  <a:rPr lang="en-US" dirty="0" smtClean="0"/>
                  <a:t>Use </a:t>
                </a:r>
                <a:r>
                  <a:rPr lang="en-US" dirty="0"/>
                  <a:t>the value of </a:t>
                </a:r>
                <a14:m>
                  <m:oMath xmlns:m="http://schemas.openxmlformats.org/officeDocument/2006/math">
                    <m:r>
                      <a:rPr lang="en-US" i="1" dirty="0">
                        <a:latin typeface="Cambria Math" panose="02040503050406030204" pitchFamily="18" charset="0"/>
                      </a:rPr>
                      <m:t>𝐾</m:t>
                    </m:r>
                  </m:oMath>
                </a14:m>
                <a:r>
                  <a:rPr lang="en-US" dirty="0"/>
                  <a:t> that gave the lowest test </a:t>
                </a:r>
                <a:r>
                  <a:rPr lang="en-US" dirty="0" smtClean="0"/>
                  <a:t>set error</a:t>
                </a:r>
                <a:endParaRPr lang="en-US" sz="24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34376366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a:xfrm>
            <a:off x="918481" y="1714717"/>
            <a:ext cx="10515600" cy="1248073"/>
          </a:xfrm>
        </p:spPr>
        <p:txBody>
          <a:bodyPr>
            <a:normAutofit/>
          </a:bodyPr>
          <a:lstStyle/>
          <a:p>
            <a:r>
              <a:rPr lang="en-US" sz="2400" dirty="0" smtClean="0"/>
              <a:t>If we split the training data, we reduce the sample size available for training</a:t>
            </a:r>
          </a:p>
          <a:p>
            <a:r>
              <a:rPr lang="en-US" dirty="0" smtClean="0"/>
              <a:t>The accuracy of classification/regression is lower for smaller samples</a:t>
            </a:r>
          </a:p>
        </p:txBody>
      </p:sp>
      <p:grpSp>
        <p:nvGrpSpPr>
          <p:cNvPr id="5" name="Group 4"/>
          <p:cNvGrpSpPr/>
          <p:nvPr/>
        </p:nvGrpSpPr>
        <p:grpSpPr>
          <a:xfrm>
            <a:off x="2277574" y="3299278"/>
            <a:ext cx="8067366" cy="2993866"/>
            <a:chOff x="2415225" y="3633575"/>
            <a:chExt cx="8067366" cy="2993866"/>
          </a:xfrm>
        </p:grpSpPr>
        <p:pic>
          <p:nvPicPr>
            <p:cNvPr id="6" name="Picture 5"/>
            <p:cNvPicPr>
              <a:picLocks noChangeAspect="1"/>
            </p:cNvPicPr>
            <p:nvPr/>
          </p:nvPicPr>
          <p:blipFill rotWithShape="1">
            <a:blip r:embed="rId2"/>
            <a:srcRect t="17508"/>
            <a:stretch/>
          </p:blipFill>
          <p:spPr>
            <a:xfrm>
              <a:off x="2415225" y="4160939"/>
              <a:ext cx="6703607" cy="2466502"/>
            </a:xfrm>
            <a:prstGeom prst="rect">
              <a:avLst/>
            </a:prstGeom>
          </p:spPr>
        </p:pic>
        <p:sp>
          <p:nvSpPr>
            <p:cNvPr id="7" name="TextBox 6"/>
            <p:cNvSpPr txBox="1"/>
            <p:nvPr/>
          </p:nvSpPr>
          <p:spPr>
            <a:xfrm>
              <a:off x="3386900" y="3639047"/>
              <a:ext cx="1612942" cy="400110"/>
            </a:xfrm>
            <a:prstGeom prst="rect">
              <a:avLst/>
            </a:prstGeom>
            <a:noFill/>
          </p:spPr>
          <p:txBody>
            <a:bodyPr wrap="none" rtlCol="0">
              <a:spAutoFit/>
            </a:bodyPr>
            <a:lstStyle/>
            <a:p>
              <a:r>
                <a:rPr lang="en-US" sz="2000" dirty="0" smtClean="0">
                  <a:solidFill>
                    <a:srgbClr val="700038"/>
                  </a:solidFill>
                  <a:latin typeface="Times New Roman" panose="02020603050405020304" pitchFamily="18" charset="0"/>
                  <a:cs typeface="Times New Roman" panose="02020603050405020304" pitchFamily="18" charset="0"/>
                </a:rPr>
                <a:t>Simple model</a:t>
              </a:r>
            </a:p>
          </p:txBody>
        </p:sp>
        <p:sp>
          <p:nvSpPr>
            <p:cNvPr id="8" name="TextBox 7"/>
            <p:cNvSpPr txBox="1"/>
            <p:nvPr/>
          </p:nvSpPr>
          <p:spPr>
            <a:xfrm>
              <a:off x="6962037" y="3633575"/>
              <a:ext cx="1827744" cy="400110"/>
            </a:xfrm>
            <a:prstGeom prst="rect">
              <a:avLst/>
            </a:prstGeom>
            <a:noFill/>
          </p:spPr>
          <p:txBody>
            <a:bodyPr wrap="none" rtlCol="0">
              <a:spAutoFit/>
            </a:bodyPr>
            <a:lstStyle/>
            <a:p>
              <a:r>
                <a:rPr lang="en-US" sz="2000" dirty="0" smtClean="0">
                  <a:solidFill>
                    <a:srgbClr val="700038"/>
                  </a:solidFill>
                  <a:latin typeface="Times New Roman" panose="02020603050405020304" pitchFamily="18" charset="0"/>
                  <a:cs typeface="Times New Roman" panose="02020603050405020304" pitchFamily="18" charset="0"/>
                </a:rPr>
                <a:t>Complex model</a:t>
              </a:r>
            </a:p>
          </p:txBody>
        </p:sp>
        <p:sp>
          <p:nvSpPr>
            <p:cNvPr id="9" name="TextBox 8"/>
            <p:cNvSpPr txBox="1"/>
            <p:nvPr/>
          </p:nvSpPr>
          <p:spPr>
            <a:xfrm>
              <a:off x="3120705" y="4544627"/>
              <a:ext cx="1072666"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Test error</a:t>
              </a:r>
            </a:p>
          </p:txBody>
        </p:sp>
        <p:sp>
          <p:nvSpPr>
            <p:cNvPr id="10" name="TextBox 9"/>
            <p:cNvSpPr txBox="1"/>
            <p:nvPr/>
          </p:nvSpPr>
          <p:spPr>
            <a:xfrm>
              <a:off x="3138867" y="5157434"/>
              <a:ext cx="1478162"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Training error</a:t>
              </a:r>
            </a:p>
          </p:txBody>
        </p:sp>
        <p:sp>
          <p:nvSpPr>
            <p:cNvPr id="11" name="TextBox 10"/>
            <p:cNvSpPr txBox="1"/>
            <p:nvPr/>
          </p:nvSpPr>
          <p:spPr>
            <a:xfrm>
              <a:off x="8006737" y="5088430"/>
              <a:ext cx="1072666"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Test error</a:t>
              </a:r>
            </a:p>
          </p:txBody>
        </p:sp>
        <p:sp>
          <p:nvSpPr>
            <p:cNvPr id="12" name="TextBox 11"/>
            <p:cNvSpPr txBox="1"/>
            <p:nvPr/>
          </p:nvSpPr>
          <p:spPr>
            <a:xfrm>
              <a:off x="9004429" y="5921621"/>
              <a:ext cx="1478162" cy="369332"/>
            </a:xfrm>
            <a:prstGeom prst="rect">
              <a:avLst/>
            </a:prstGeom>
            <a:solidFill>
              <a:schemeClr val="bg1"/>
            </a:solidFill>
          </p:spPr>
          <p:txBody>
            <a:bodyPr wrap="none" rtlCol="0">
              <a:spAutoFit/>
            </a:bodyPr>
            <a:lstStyle/>
            <a:p>
              <a:r>
                <a:rPr lang="en-US" dirty="0" smtClean="0">
                  <a:latin typeface="Times New Roman" panose="02020603050405020304" pitchFamily="18" charset="0"/>
                  <a:cs typeface="Times New Roman" panose="02020603050405020304" pitchFamily="18" charset="0"/>
                </a:rPr>
                <a:t>Training error</a:t>
              </a:r>
            </a:p>
          </p:txBody>
        </p:sp>
        <p:sp>
          <p:nvSpPr>
            <p:cNvPr id="13" name="Rectangle 12"/>
            <p:cNvSpPr/>
            <p:nvPr/>
          </p:nvSpPr>
          <p:spPr>
            <a:xfrm>
              <a:off x="8006737" y="6089865"/>
              <a:ext cx="306753" cy="210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461599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cross validation</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641554" y="1574671"/>
                <a:ext cx="10515600" cy="4859838"/>
              </a:xfrm>
            </p:spPr>
            <p:txBody>
              <a:bodyPr>
                <a:normAutofit/>
              </a:bodyPr>
              <a:lstStyle/>
              <a:p>
                <a:r>
                  <a:rPr lang="en-US" dirty="0" smtClean="0"/>
                  <a:t>We can use the </a:t>
                </a:r>
                <a:r>
                  <a:rPr lang="en-US" b="1" dirty="0" smtClean="0"/>
                  <a:t>entire</a:t>
                </a:r>
                <a:r>
                  <a:rPr lang="en-US" dirty="0" smtClean="0"/>
                  <a:t> training set for both </a:t>
                </a:r>
                <a:r>
                  <a:rPr lang="en-US" b="1" dirty="0" smtClean="0"/>
                  <a:t>training</a:t>
                </a:r>
                <a:r>
                  <a:rPr lang="en-US" dirty="0" smtClean="0"/>
                  <a:t> and </a:t>
                </a:r>
                <a:r>
                  <a:rPr lang="en-US" b="1" dirty="0" smtClean="0"/>
                  <a:t>testing</a:t>
                </a:r>
                <a:r>
                  <a:rPr lang="en-US" dirty="0" smtClean="0"/>
                  <a:t>!</a:t>
                </a:r>
              </a:p>
              <a:p>
                <a:endParaRPr lang="en-US" dirty="0" smtClean="0"/>
              </a:p>
              <a:p>
                <a:r>
                  <a:rPr lang="en-US" dirty="0" smtClean="0"/>
                  <a:t>Divide the training set into 5 parts (”</a:t>
                </a:r>
                <a:r>
                  <a:rPr lang="en-US" dirty="0" smtClean="0">
                    <a:solidFill>
                      <a:srgbClr val="0000D0"/>
                    </a:solidFill>
                  </a:rPr>
                  <a:t>folds</a:t>
                </a:r>
                <a:r>
                  <a:rPr lang="en-US" dirty="0" smtClean="0"/>
                  <a:t>”)</a:t>
                </a:r>
              </a:p>
              <a:p>
                <a:r>
                  <a:rPr lang="en-US" dirty="0" smtClean="0"/>
                  <a:t>For </a:t>
                </a:r>
                <a14:m>
                  <m:oMath xmlns:m="http://schemas.openxmlformats.org/officeDocument/2006/math">
                    <m:r>
                      <a:rPr lang="en-US" i="1" dirty="0" smtClean="0">
                        <a:latin typeface="Cambria Math" panose="02040503050406030204" pitchFamily="18" charset="0"/>
                      </a:rPr>
                      <m:t>𝑖</m:t>
                    </m:r>
                    <m:r>
                      <a:rPr lang="en-US" i="1" dirty="0" smtClean="0">
                        <a:latin typeface="Cambria Math" panose="02040503050406030204" pitchFamily="18" charset="0"/>
                      </a:rPr>
                      <m:t>=</m:t>
                    </m:r>
                    <m:r>
                      <a:rPr lang="en-US" i="1" dirty="0" smtClean="0">
                        <a:latin typeface="Cambria Math" panose="02040503050406030204" pitchFamily="18" charset="0"/>
                      </a:rPr>
                      <m:t>1</m:t>
                    </m:r>
                    <m:r>
                      <a:rPr lang="en-US" i="1" dirty="0" smtClean="0">
                        <a:latin typeface="Cambria Math" panose="02040503050406030204" pitchFamily="18" charset="0"/>
                      </a:rPr>
                      <m:t>,</m:t>
                    </m:r>
                    <m:r>
                      <a:rPr lang="en-US" i="1" dirty="0" smtClean="0">
                        <a:latin typeface="Cambria Math" panose="02040503050406030204" pitchFamily="18" charset="0"/>
                      </a:rPr>
                      <m:t>2</m:t>
                    </m:r>
                    <m:r>
                      <a:rPr lang="en-US" i="1" dirty="0" smtClean="0">
                        <a:latin typeface="Cambria Math" panose="02040503050406030204" pitchFamily="18" charset="0"/>
                      </a:rPr>
                      <m:t>,</m:t>
                    </m:r>
                    <m:r>
                      <a:rPr lang="en-US" i="1" dirty="0" smtClean="0">
                        <a:latin typeface="Cambria Math" panose="02040503050406030204" pitchFamily="18" charset="0"/>
                      </a:rPr>
                      <m:t>3</m:t>
                    </m:r>
                    <m:r>
                      <a:rPr lang="en-US" i="1" dirty="0" smtClean="0">
                        <a:latin typeface="Cambria Math" panose="02040503050406030204" pitchFamily="18" charset="0"/>
                      </a:rPr>
                      <m:t>,</m:t>
                    </m:r>
                    <m:r>
                      <a:rPr lang="en-US" i="1" dirty="0" smtClean="0">
                        <a:latin typeface="Cambria Math" panose="02040503050406030204" pitchFamily="18" charset="0"/>
                      </a:rPr>
                      <m:t>4</m:t>
                    </m:r>
                    <m:r>
                      <a:rPr lang="en-US" i="1" dirty="0" smtClean="0">
                        <a:latin typeface="Cambria Math" panose="02040503050406030204" pitchFamily="18" charset="0"/>
                      </a:rPr>
                      <m:t>,</m:t>
                    </m:r>
                    <m:r>
                      <a:rPr lang="en-US" i="1" dirty="0" smtClean="0">
                        <a:latin typeface="Cambria Math" panose="02040503050406030204" pitchFamily="18" charset="0"/>
                      </a:rPr>
                      <m:t>5</m:t>
                    </m:r>
                  </m:oMath>
                </a14:m>
                <a:r>
                  <a:rPr lang="en-US" dirty="0" smtClean="0"/>
                  <a:t>:</a:t>
                </a:r>
              </a:p>
              <a:p>
                <a:pPr lvl="1"/>
                <a:r>
                  <a:rPr lang="en-US" dirty="0" smtClean="0"/>
                  <a:t>Use all parts </a:t>
                </a:r>
                <a:r>
                  <a:rPr lang="en-US" dirty="0" smtClean="0">
                    <a:solidFill>
                      <a:srgbClr val="700038"/>
                    </a:solidFill>
                  </a:rPr>
                  <a:t>except </a:t>
                </a:r>
                <a14:m>
                  <m:oMath xmlns:m="http://schemas.openxmlformats.org/officeDocument/2006/math">
                    <m:r>
                      <a:rPr lang="en-US" i="1" dirty="0" smtClean="0">
                        <a:solidFill>
                          <a:srgbClr val="700038"/>
                        </a:solidFill>
                        <a:latin typeface="Cambria Math" panose="02040503050406030204" pitchFamily="18" charset="0"/>
                      </a:rPr>
                      <m:t>𝑖</m:t>
                    </m:r>
                  </m:oMath>
                </a14:m>
                <a:r>
                  <a:rPr lang="en-US" dirty="0" smtClean="0"/>
                  <a:t> as a </a:t>
                </a:r>
                <a:r>
                  <a:rPr lang="en-US" dirty="0" smtClean="0">
                    <a:solidFill>
                      <a:srgbClr val="700038"/>
                    </a:solidFill>
                  </a:rPr>
                  <a:t>training</a:t>
                </a:r>
                <a:r>
                  <a:rPr lang="en-US" dirty="0" smtClean="0"/>
                  <a:t> set </a:t>
                </a:r>
                <a:br>
                  <a:rPr lang="en-US" dirty="0" smtClean="0"/>
                </a:br>
                <a:r>
                  <a:rPr lang="en-US" dirty="0" smtClean="0"/>
                  <a:t>(four parts, 80% of the data)</a:t>
                </a:r>
              </a:p>
              <a:p>
                <a:pPr lvl="1"/>
                <a:r>
                  <a:rPr lang="en-US" dirty="0" smtClean="0">
                    <a:solidFill>
                      <a:srgbClr val="700038"/>
                    </a:solidFill>
                  </a:rPr>
                  <a:t>Learn</a:t>
                </a:r>
                <a:r>
                  <a:rPr lang="en-US" dirty="0" smtClean="0"/>
                  <a:t> the model using the training set</a:t>
                </a:r>
              </a:p>
              <a:p>
                <a:pPr lvl="1"/>
                <a:r>
                  <a:rPr lang="en-US" dirty="0" smtClean="0"/>
                  <a:t>Use </a:t>
                </a:r>
                <a:r>
                  <a:rPr lang="en-US" dirty="0" smtClean="0">
                    <a:solidFill>
                      <a:srgbClr val="700038"/>
                    </a:solidFill>
                  </a:rPr>
                  <a:t>part </a:t>
                </a:r>
                <a14:m>
                  <m:oMath xmlns:m="http://schemas.openxmlformats.org/officeDocument/2006/math">
                    <m:r>
                      <a:rPr lang="en-US" i="1" dirty="0" smtClean="0">
                        <a:solidFill>
                          <a:srgbClr val="700038"/>
                        </a:solidFill>
                        <a:latin typeface="Cambria Math" panose="02040503050406030204" pitchFamily="18" charset="0"/>
                      </a:rPr>
                      <m:t>𝑖</m:t>
                    </m:r>
                  </m:oMath>
                </a14:m>
                <a:r>
                  <a:rPr lang="en-US" dirty="0" smtClean="0"/>
                  <a:t> as a </a:t>
                </a:r>
                <a:r>
                  <a:rPr lang="en-US" dirty="0" smtClean="0">
                    <a:solidFill>
                      <a:srgbClr val="700038"/>
                    </a:solidFill>
                  </a:rPr>
                  <a:t>test</a:t>
                </a:r>
                <a:r>
                  <a:rPr lang="en-US" dirty="0" smtClean="0"/>
                  <a:t> set (20% of the data)</a:t>
                </a:r>
              </a:p>
              <a:p>
                <a:pPr lvl="1"/>
                <a:r>
                  <a:rPr lang="en-US" dirty="0" smtClean="0"/>
                  <a:t>Calculate the </a:t>
                </a:r>
                <a:r>
                  <a:rPr lang="en-US" dirty="0" smtClean="0">
                    <a:solidFill>
                      <a:srgbClr val="700038"/>
                    </a:solidFill>
                  </a:rPr>
                  <a:t>error</a:t>
                </a:r>
                <a:r>
                  <a:rPr lang="en-US" dirty="0" smtClean="0"/>
                  <a:t> using the test set</a:t>
                </a:r>
              </a:p>
              <a:p>
                <a:r>
                  <a:rPr lang="en-US" dirty="0" smtClean="0">
                    <a:solidFill>
                      <a:srgbClr val="0000D0"/>
                    </a:solidFill>
                  </a:rPr>
                  <a:t>Average</a:t>
                </a:r>
                <a:r>
                  <a:rPr lang="en-US" dirty="0" smtClean="0"/>
                  <a:t> the five error terms for the final test error</a:t>
                </a:r>
              </a:p>
              <a:p>
                <a:endParaRPr lang="en-US" dirty="0"/>
              </a:p>
              <a:p>
                <a:r>
                  <a:rPr lang="en-US" dirty="0"/>
                  <a:t>Does that remind you of the </a:t>
                </a:r>
                <a:r>
                  <a:rPr lang="en-US" b="1" dirty="0"/>
                  <a:t>bootstrap</a:t>
                </a:r>
                <a:r>
                  <a:rPr lang="en-US" dirty="0" smtClean="0"/>
                  <a:t>?</a:t>
                </a:r>
                <a:endParaRPr lang="en-US" i="1"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641554" y="1574671"/>
                <a:ext cx="10515600" cy="4859838"/>
              </a:xfrm>
              <a:blipFill>
                <a:blip r:embed="rId2"/>
                <a:stretch>
                  <a:fillRect l="-754" t="-1754" b="-1253"/>
                </a:stretch>
              </a:blipFill>
            </p:spPr>
            <p:txBody>
              <a:bodyPr/>
              <a:lstStyle/>
              <a:p>
                <a:r>
                  <a:rPr lang="en-US">
                    <a:noFill/>
                  </a:rPr>
                  <a:t> </a:t>
                </a:r>
              </a:p>
            </p:txBody>
          </p:sp>
        </mc:Fallback>
      </mc:AlternateContent>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464" y="2708366"/>
            <a:ext cx="4330112" cy="3297145"/>
          </a:xfrm>
          <a:prstGeom prst="rect">
            <a:avLst/>
          </a:prstGeom>
        </p:spPr>
      </p:pic>
    </p:spTree>
    <p:extLst>
      <p:ext uri="{BB962C8B-B14F-4D97-AF65-F5344CB8AC3E}">
        <p14:creationId xmlns:p14="http://schemas.microsoft.com/office/powerpoint/2010/main" val="297986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workflow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In typical machine learning tasks (regression/classification), there will be a parameter controlling the complexity of the </a:t>
                </a:r>
                <a:r>
                  <a:rPr lang="en-US" dirty="0" smtClean="0"/>
                  <a:t>model</a:t>
                </a:r>
                <a:endParaRPr lang="en-US" dirty="0"/>
              </a:p>
              <a:p>
                <a:pPr lvl="1"/>
                <a:r>
                  <a:rPr lang="en-US" dirty="0"/>
                  <a:t>Regression: degree of polynomial</a:t>
                </a:r>
              </a:p>
              <a:p>
                <a:pPr lvl="1"/>
                <a:r>
                  <a:rPr lang="en-US" dirty="0"/>
                  <a:t>KNN Classification: </a:t>
                </a:r>
                <a:r>
                  <a:rPr lang="en-US" dirty="0" smtClean="0"/>
                  <a:t>the number of nearest neighbors</a:t>
                </a:r>
                <a:endParaRPr lang="en-US" i="1" dirty="0"/>
              </a:p>
              <a:p>
                <a:endParaRPr lang="en-US" dirty="0" smtClean="0"/>
              </a:p>
              <a:p>
                <a:r>
                  <a:rPr lang="en-US" dirty="0" smtClean="0"/>
                  <a:t>Call this parameter </a:t>
                </a:r>
                <a14:m>
                  <m:oMath xmlns:m="http://schemas.openxmlformats.org/officeDocument/2006/math">
                    <m:r>
                      <a:rPr lang="en-US" i="1" dirty="0" smtClean="0">
                        <a:latin typeface="Cambria Math" panose="02040503050406030204" pitchFamily="18" charset="0"/>
                      </a:rPr>
                      <m:t>𝐾</m:t>
                    </m:r>
                  </m:oMath>
                </a14:m>
                <a:endParaRPr lang="en-US" i="1"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292753038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workflow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2074" y="1567087"/>
                <a:ext cx="10935790" cy="4624708"/>
              </a:xfrm>
            </p:spPr>
            <p:txBody>
              <a:bodyPr>
                <a:normAutofit/>
              </a:bodyPr>
              <a:lstStyle/>
              <a:p>
                <a:r>
                  <a:rPr lang="en-US" dirty="0" smtClean="0"/>
                  <a:t>Go </a:t>
                </a:r>
                <a:r>
                  <a:rPr lang="en-US" dirty="0"/>
                  <a:t>over a range of complexity </a:t>
                </a:r>
                <a:r>
                  <a:rPr lang="en-US" dirty="0" smtClean="0"/>
                  <a:t>parameters, e.g., </a:t>
                </a:r>
                <a14:m>
                  <m:oMath xmlns:m="http://schemas.openxmlformats.org/officeDocument/2006/math">
                    <m:r>
                      <a:rPr lang="en-US" i="1" dirty="0" smtClean="0">
                        <a:latin typeface="Cambria Math" panose="02040503050406030204" pitchFamily="18" charset="0"/>
                      </a:rPr>
                      <m:t>𝐾</m:t>
                    </m:r>
                    <m:r>
                      <a:rPr lang="en-US" i="1" dirty="0" smtClean="0">
                        <a:latin typeface="Cambria Math" panose="02040503050406030204" pitchFamily="18" charset="0"/>
                      </a:rPr>
                      <m:t>=</m:t>
                    </m:r>
                    <m:r>
                      <a:rPr lang="en-US" i="1" dirty="0" smtClean="0">
                        <a:latin typeface="Cambria Math" panose="02040503050406030204" pitchFamily="18" charset="0"/>
                      </a:rPr>
                      <m:t>1</m:t>
                    </m:r>
                    <m:r>
                      <a:rPr lang="en-US" i="1" dirty="0" smtClean="0">
                        <a:latin typeface="Cambria Math" panose="02040503050406030204" pitchFamily="18" charset="0"/>
                      </a:rPr>
                      <m:t>,</m:t>
                    </m:r>
                    <m:r>
                      <a:rPr lang="en-US" i="1" dirty="0" smtClean="0">
                        <a:latin typeface="Cambria Math" panose="02040503050406030204" pitchFamily="18" charset="0"/>
                      </a:rPr>
                      <m:t>2</m:t>
                    </m:r>
                    <m:r>
                      <a:rPr lang="en-US" i="1" dirty="0">
                        <a:latin typeface="Cambria Math" panose="02040503050406030204" pitchFamily="18" charset="0"/>
                      </a:rPr>
                      <m:t>,…,</m:t>
                    </m:r>
                    <m:r>
                      <a:rPr lang="en-US" i="1" dirty="0" smtClean="0">
                        <a:latin typeface="Cambria Math" panose="02040503050406030204" pitchFamily="18" charset="0"/>
                      </a:rPr>
                      <m:t>20</m:t>
                    </m:r>
                  </m:oMath>
                </a14:m>
                <a:endParaRPr lang="en-US" dirty="0" smtClean="0"/>
              </a:p>
              <a:p>
                <a:r>
                  <a:rPr lang="en-US" dirty="0" smtClean="0"/>
                  <a:t>For each </a:t>
                </a:r>
                <a14:m>
                  <m:oMath xmlns:m="http://schemas.openxmlformats.org/officeDocument/2006/math">
                    <m:r>
                      <a:rPr lang="en-US" i="1" dirty="0" smtClean="0">
                        <a:latin typeface="Cambria Math" panose="02040503050406030204" pitchFamily="18" charset="0"/>
                      </a:rPr>
                      <m:t>𝐾</m:t>
                    </m:r>
                  </m:oMath>
                </a14:m>
                <a:r>
                  <a:rPr lang="en-US" dirty="0" smtClean="0"/>
                  <a:t>, run 5-fold cross validation to obtain the test error for that </a:t>
                </a:r>
                <a14:m>
                  <m:oMath xmlns:m="http://schemas.openxmlformats.org/officeDocument/2006/math">
                    <m:r>
                      <a:rPr lang="en-US" i="1" dirty="0" smtClean="0">
                        <a:latin typeface="Cambria Math" panose="02040503050406030204" pitchFamily="18" charset="0"/>
                      </a:rPr>
                      <m:t>𝐾</m:t>
                    </m:r>
                  </m:oMath>
                </a14:m>
                <a:endParaRPr lang="en-US" dirty="0" smtClean="0"/>
              </a:p>
              <a:p>
                <a:pPr lvl="1"/>
                <a:r>
                  <a:rPr lang="en-US" dirty="0"/>
                  <a:t>Divide the training data into </a:t>
                </a:r>
                <a:r>
                  <a:rPr lang="en-US" dirty="0" smtClean="0"/>
                  <a:t>5 folds</a:t>
                </a:r>
              </a:p>
              <a:p>
                <a:pPr lvl="1"/>
                <a:r>
                  <a:rPr lang="en-US" dirty="0" smtClean="0"/>
                  <a:t>For each fold:</a:t>
                </a:r>
              </a:p>
              <a:p>
                <a:pPr lvl="2"/>
                <a:r>
                  <a:rPr lang="en-US" dirty="0" smtClean="0"/>
                  <a:t>Learn the model on the data without fold </a:t>
                </a:r>
                <a:r>
                  <a:rPr lang="en-US" i="1" dirty="0" err="1" smtClean="0"/>
                  <a:t>i</a:t>
                </a:r>
                <a:endParaRPr lang="en-US" i="1" dirty="0" smtClean="0"/>
              </a:p>
              <a:p>
                <a:pPr lvl="2"/>
                <a:r>
                  <a:rPr lang="en-US" dirty="0" smtClean="0"/>
                  <a:t>Compute the test error on fold </a:t>
                </a:r>
                <a:r>
                  <a:rPr lang="en-US" i="1" dirty="0" err="1" smtClean="0"/>
                  <a:t>i</a:t>
                </a:r>
                <a:endParaRPr lang="en-US" i="1" dirty="0" smtClean="0"/>
              </a:p>
              <a:p>
                <a:pPr lvl="1"/>
                <a:r>
                  <a:rPr lang="en-US" dirty="0" smtClean="0"/>
                  <a:t>Average over all 5 folds</a:t>
                </a:r>
                <a:endParaRPr lang="en-US" sz="1800" dirty="0" smtClean="0"/>
              </a:p>
              <a:p>
                <a:pPr lvl="1"/>
                <a:r>
                  <a:rPr lang="en-US" dirty="0" smtClean="0">
                    <a:solidFill>
                      <a:schemeClr val="bg2">
                        <a:lumMod val="50000"/>
                      </a:schemeClr>
                    </a:solidFill>
                  </a:rPr>
                  <a:t>Optional: repeat for different partitions and average the cross validation error over the partitions</a:t>
                </a:r>
              </a:p>
              <a:p>
                <a:r>
                  <a:rPr lang="en-US" dirty="0" smtClean="0"/>
                  <a:t>Find the value of </a:t>
                </a:r>
                <a14:m>
                  <m:oMath xmlns:m="http://schemas.openxmlformats.org/officeDocument/2006/math">
                    <m:r>
                      <a:rPr lang="en-US" i="1" dirty="0" smtClean="0">
                        <a:latin typeface="Cambria Math" panose="02040503050406030204" pitchFamily="18" charset="0"/>
                      </a:rPr>
                      <m:t>𝐾</m:t>
                    </m:r>
                  </m:oMath>
                </a14:m>
                <a:r>
                  <a:rPr lang="en-US" dirty="0" smtClean="0"/>
                  <a:t> that gives the minimal cross validation error</a:t>
                </a:r>
              </a:p>
              <a:p>
                <a:r>
                  <a:rPr lang="en-US" dirty="0" smtClean="0"/>
                  <a:t>Re-train the model on the </a:t>
                </a:r>
                <a:r>
                  <a:rPr lang="en-US" b="1" dirty="0" smtClean="0"/>
                  <a:t>entire</a:t>
                </a:r>
                <a:r>
                  <a:rPr lang="en-US" dirty="0" smtClean="0"/>
                  <a:t> training set using the </a:t>
                </a:r>
                <a:r>
                  <a:rPr lang="en-US" b="1" dirty="0" smtClean="0"/>
                  <a:t>optimal</a:t>
                </a:r>
                <a:r>
                  <a:rPr lang="en-US" dirty="0" smtClean="0"/>
                  <a:t> </a:t>
                </a:r>
                <a14:m>
                  <m:oMath xmlns:m="http://schemas.openxmlformats.org/officeDocument/2006/math">
                    <m:r>
                      <a:rPr lang="en-US" i="1" dirty="0" smtClean="0">
                        <a:latin typeface="Cambria Math" panose="02040503050406030204" pitchFamily="18" charset="0"/>
                      </a:rPr>
                      <m:t>𝐾</m:t>
                    </m:r>
                  </m:oMath>
                </a14:m>
                <a:endParaRPr lang="en-US" i="1" dirty="0" smtClean="0"/>
              </a:p>
              <a:p>
                <a:r>
                  <a:rPr lang="en-US" dirty="0" smtClean="0"/>
                  <a:t>Use the </a:t>
                </a:r>
                <a:r>
                  <a:rPr lang="en-US" b="1" dirty="0" smtClean="0"/>
                  <a:t>final</a:t>
                </a:r>
                <a:r>
                  <a:rPr lang="en-US" dirty="0" smtClean="0"/>
                  <a:t> model to make predictions</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2074" y="1567087"/>
                <a:ext cx="10935790" cy="4624708"/>
              </a:xfrm>
              <a:blipFill>
                <a:blip r:embed="rId2"/>
                <a:stretch>
                  <a:fillRect l="-725" t="-1845"/>
                </a:stretch>
              </a:blipFill>
            </p:spPr>
            <p:txBody>
              <a:bodyPr/>
              <a:lstStyle/>
              <a:p>
                <a:r>
                  <a:rPr lang="en-US">
                    <a:noFill/>
                  </a:rPr>
                  <a:t> </a:t>
                </a:r>
              </a:p>
            </p:txBody>
          </p:sp>
        </mc:Fallback>
      </mc:AlternateContent>
    </p:spTree>
    <p:extLst>
      <p:ext uri="{BB962C8B-B14F-4D97-AF65-F5344CB8AC3E}">
        <p14:creationId xmlns:p14="http://schemas.microsoft.com/office/powerpoint/2010/main" val="305844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t="10569"/>
          <a:stretch/>
        </p:blipFill>
        <p:spPr>
          <a:xfrm>
            <a:off x="6367184" y="1960607"/>
            <a:ext cx="4786809" cy="3910809"/>
          </a:xfrm>
        </p:spPr>
      </p:pic>
      <p:sp>
        <p:nvSpPr>
          <p:cNvPr id="2" name="Title 1"/>
          <p:cNvSpPr>
            <a:spLocks noGrp="1"/>
          </p:cNvSpPr>
          <p:nvPr>
            <p:ph type="title"/>
          </p:nvPr>
        </p:nvSpPr>
        <p:spPr/>
        <p:txBody>
          <a:bodyPr/>
          <a:lstStyle/>
          <a:p>
            <a:r>
              <a:rPr lang="en-US" dirty="0" smtClean="0"/>
              <a:t>Cross validation error vs training error</a:t>
            </a:r>
            <a:endParaRPr lang="en-US" dirty="0"/>
          </a:p>
        </p:txBody>
      </p:sp>
      <p:grpSp>
        <p:nvGrpSpPr>
          <p:cNvPr id="9" name="Group 8"/>
          <p:cNvGrpSpPr/>
          <p:nvPr/>
        </p:nvGrpSpPr>
        <p:grpSpPr>
          <a:xfrm>
            <a:off x="7271610" y="2122415"/>
            <a:ext cx="4001908" cy="2896700"/>
            <a:chOff x="7271610" y="2759215"/>
            <a:chExt cx="3121816" cy="2259900"/>
          </a:xfrm>
        </p:grpSpPr>
        <p:sp>
          <p:nvSpPr>
            <p:cNvPr id="7" name="TextBox 6"/>
            <p:cNvSpPr txBox="1"/>
            <p:nvPr/>
          </p:nvSpPr>
          <p:spPr>
            <a:xfrm>
              <a:off x="7271610" y="4711338"/>
              <a:ext cx="1271500" cy="307777"/>
            </a:xfrm>
            <a:prstGeom prst="rect">
              <a:avLst/>
            </a:prstGeom>
            <a:noFill/>
          </p:spPr>
          <p:txBody>
            <a:bodyPr wrap="square" rtlCol="0">
              <a:spAutoFit/>
            </a:bodyPr>
            <a:lstStyle/>
            <a:p>
              <a:r>
                <a:rPr lang="en-US" sz="1400" dirty="0" err="1" smtClean="0">
                  <a:solidFill>
                    <a:srgbClr val="0000D0"/>
                  </a:solidFill>
                  <a:latin typeface="Arial" panose="020B0604020202020204" pitchFamily="34" charset="0"/>
                  <a:cs typeface="Arial" panose="020B0604020202020204" pitchFamily="34" charset="0"/>
                </a:rPr>
                <a:t>Underfitting</a:t>
              </a:r>
              <a:endParaRPr lang="en-US" sz="1400" dirty="0" smtClean="0">
                <a:solidFill>
                  <a:srgbClr val="0000D0"/>
                </a:solidFill>
                <a:latin typeface="Arial" panose="020B0604020202020204" pitchFamily="34" charset="0"/>
                <a:cs typeface="Arial" panose="020B0604020202020204" pitchFamily="34" charset="0"/>
              </a:endParaRPr>
            </a:p>
          </p:txBody>
        </p:sp>
        <p:sp>
          <p:nvSpPr>
            <p:cNvPr id="8" name="TextBox 7"/>
            <p:cNvSpPr txBox="1"/>
            <p:nvPr/>
          </p:nvSpPr>
          <p:spPr>
            <a:xfrm>
              <a:off x="9181136" y="4255994"/>
              <a:ext cx="1119051" cy="338554"/>
            </a:xfrm>
            <a:prstGeom prst="rect">
              <a:avLst/>
            </a:prstGeom>
            <a:noFill/>
          </p:spPr>
          <p:txBody>
            <a:bodyPr wrap="square" rtlCol="0">
              <a:spAutoFit/>
            </a:bodyPr>
            <a:lstStyle/>
            <a:p>
              <a:r>
                <a:rPr lang="en-US" sz="1600" dirty="0" smtClean="0">
                  <a:solidFill>
                    <a:srgbClr val="0000D0"/>
                  </a:solidFill>
                  <a:cs typeface="Arial" panose="020B0604020202020204" pitchFamily="34" charset="0"/>
                </a:rPr>
                <a:t>Overfitting</a:t>
              </a:r>
            </a:p>
          </p:txBody>
        </p:sp>
        <p:sp>
          <p:nvSpPr>
            <p:cNvPr id="3" name="TextBox 2"/>
            <p:cNvSpPr txBox="1"/>
            <p:nvPr/>
          </p:nvSpPr>
          <p:spPr>
            <a:xfrm>
              <a:off x="9146653" y="2759215"/>
              <a:ext cx="1246773" cy="369332"/>
            </a:xfrm>
            <a:prstGeom prst="rect">
              <a:avLst/>
            </a:prstGeom>
            <a:noFill/>
          </p:spPr>
          <p:txBody>
            <a:bodyPr wrap="square" rtlCol="0">
              <a:spAutoFit/>
            </a:bodyPr>
            <a:lstStyle/>
            <a:p>
              <a:r>
                <a:rPr lang="en-US" dirty="0">
                  <a:solidFill>
                    <a:srgbClr val="0000D0"/>
                  </a:solidFill>
                  <a:cs typeface="Arial" panose="020B0604020202020204" pitchFamily="34" charset="0"/>
                </a:rPr>
                <a:t>Optimum</a:t>
              </a:r>
            </a:p>
          </p:txBody>
        </p:sp>
        <p:cxnSp>
          <p:nvCxnSpPr>
            <p:cNvPr id="5" name="Straight Arrow Connector 4"/>
            <p:cNvCxnSpPr/>
            <p:nvPr/>
          </p:nvCxnSpPr>
          <p:spPr>
            <a:xfrm flipH="1">
              <a:off x="8620978" y="2995700"/>
              <a:ext cx="805876" cy="116281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918021" y="1960607"/>
            <a:ext cx="4669047" cy="830997"/>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The cross validation error is a good approximation to the true test error</a:t>
            </a:r>
          </a:p>
        </p:txBody>
      </p:sp>
    </p:spTree>
    <p:extLst>
      <p:ext uri="{BB962C8B-B14F-4D97-AF65-F5344CB8AC3E}">
        <p14:creationId xmlns:p14="http://schemas.microsoft.com/office/powerpoint/2010/main" val="212784008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Variants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i="1" dirty="0" smtClean="0">
                        <a:solidFill>
                          <a:srgbClr val="0000D0"/>
                        </a:solidFill>
                        <a:latin typeface="Cambria Math" panose="02040503050406030204" pitchFamily="18" charset="0"/>
                      </a:rPr>
                      <m:t>𝐾</m:t>
                    </m:r>
                  </m:oMath>
                </a14:m>
                <a:r>
                  <a:rPr lang="en-US" dirty="0">
                    <a:solidFill>
                      <a:srgbClr val="0000D0"/>
                    </a:solidFill>
                  </a:rPr>
                  <a:t>-fold</a:t>
                </a:r>
                <a:r>
                  <a:rPr lang="en-US" dirty="0"/>
                  <a:t> cross </a:t>
                </a:r>
                <a:r>
                  <a:rPr lang="en-US" dirty="0" smtClean="0"/>
                  <a:t>validation (CV): divide the training data into </a:t>
                </a:r>
                <a14:m>
                  <m:oMath xmlns:m="http://schemas.openxmlformats.org/officeDocument/2006/math">
                    <m:r>
                      <a:rPr lang="en-US" i="1" dirty="0" smtClean="0">
                        <a:latin typeface="Cambria Math" panose="02040503050406030204" pitchFamily="18" charset="0"/>
                      </a:rPr>
                      <m:t>𝐾</m:t>
                    </m:r>
                  </m:oMath>
                </a14:m>
                <a:r>
                  <a:rPr lang="en-US" dirty="0" smtClean="0"/>
                  <a:t> parts</a:t>
                </a:r>
              </a:p>
              <a:p>
                <a:pPr lvl="1"/>
                <a:r>
                  <a:rPr lang="en-US" dirty="0" smtClean="0"/>
                  <a:t>Typical choices of </a:t>
                </a:r>
                <a14:m>
                  <m:oMath xmlns:m="http://schemas.openxmlformats.org/officeDocument/2006/math">
                    <m:r>
                      <a:rPr lang="en-US" i="1" dirty="0" smtClean="0">
                        <a:latin typeface="Cambria Math" panose="02040503050406030204" pitchFamily="18" charset="0"/>
                      </a:rPr>
                      <m:t>𝐾</m:t>
                    </m:r>
                  </m:oMath>
                </a14:m>
                <a:r>
                  <a:rPr lang="en-US" dirty="0" smtClean="0"/>
                  <a:t>: 5,10</a:t>
                </a:r>
              </a:p>
              <a:p>
                <a:endParaRPr lang="en-US" dirty="0" smtClean="0"/>
              </a:p>
              <a:p>
                <a:r>
                  <a:rPr lang="en-US" dirty="0" smtClean="0">
                    <a:solidFill>
                      <a:srgbClr val="0000D0"/>
                    </a:solidFill>
                  </a:rPr>
                  <a:t>Leave-one-out</a:t>
                </a:r>
                <a:r>
                  <a:rPr lang="en-US" dirty="0" smtClean="0"/>
                  <a:t> cross validation</a:t>
                </a:r>
              </a:p>
              <a:p>
                <a:r>
                  <a:rPr lang="en-US" dirty="0" smtClean="0"/>
                  <a:t>For </a:t>
                </a:r>
                <a14:m>
                  <m:oMath xmlns:m="http://schemas.openxmlformats.org/officeDocument/2006/math">
                    <m:r>
                      <a:rPr lang="en-US" i="1" dirty="0" smtClean="0">
                        <a:latin typeface="Cambria Math" panose="02040503050406030204" pitchFamily="18" charset="0"/>
                      </a:rPr>
                      <m:t>𝑖</m:t>
                    </m:r>
                    <m:r>
                      <a:rPr lang="en-US" i="1" dirty="0" smtClean="0">
                        <a:latin typeface="Cambria Math" panose="02040503050406030204" pitchFamily="18" charset="0"/>
                      </a:rPr>
                      <m:t>=</m:t>
                    </m:r>
                    <m:r>
                      <a:rPr lang="en-US" i="1" dirty="0" smtClean="0">
                        <a:latin typeface="Cambria Math" panose="02040503050406030204" pitchFamily="18" charset="0"/>
                      </a:rPr>
                      <m:t>1</m:t>
                    </m:r>
                    <m:r>
                      <a:rPr lang="en-US" i="1" dirty="0" smtClean="0">
                        <a:latin typeface="Cambria Math" panose="02040503050406030204" pitchFamily="18" charset="0"/>
                      </a:rPr>
                      <m:t>,</m:t>
                    </m:r>
                    <m:r>
                      <a:rPr lang="en-US" i="1" dirty="0" smtClean="0">
                        <a:latin typeface="Cambria Math" panose="02040503050406030204" pitchFamily="18" charset="0"/>
                      </a:rPr>
                      <m:t>2</m:t>
                    </m:r>
                    <m:r>
                      <a:rPr lang="en-US" i="1" dirty="0" smtClean="0">
                        <a:latin typeface="Cambria Math" panose="02040503050406030204" pitchFamily="18" charset="0"/>
                      </a:rPr>
                      <m:t>,…,</m:t>
                    </m:r>
                    <m:r>
                      <a:rPr lang="en-US" i="1" dirty="0" smtClean="0">
                        <a:latin typeface="Cambria Math" panose="02040503050406030204" pitchFamily="18" charset="0"/>
                      </a:rPr>
                      <m:t>𝑁</m:t>
                    </m:r>
                  </m:oMath>
                </a14:m>
                <a:r>
                  <a:rPr lang="en-US" dirty="0" smtClean="0"/>
                  <a:t>:</a:t>
                </a:r>
              </a:p>
              <a:p>
                <a:pPr lvl="1"/>
                <a:r>
                  <a:rPr lang="en-US" dirty="0" smtClean="0"/>
                  <a:t>The training set is all data points except </a:t>
                </a:r>
                <a14:m>
                  <m:oMath xmlns:m="http://schemas.openxmlformats.org/officeDocument/2006/math">
                    <m:r>
                      <a:rPr lang="en-US" i="1" dirty="0" smtClean="0">
                        <a:latin typeface="Cambria Math" panose="02040503050406030204" pitchFamily="18" charset="0"/>
                      </a:rPr>
                      <m:t>𝑖</m:t>
                    </m:r>
                  </m:oMath>
                </a14:m>
                <a:r>
                  <a:rPr lang="en-US" dirty="0" smtClean="0"/>
                  <a:t> (</a:t>
                </a:r>
                <a14:m>
                  <m:oMath xmlns:m="http://schemas.openxmlformats.org/officeDocument/2006/math">
                    <m:r>
                      <a:rPr lang="en-US" i="1" dirty="0" smtClean="0">
                        <a:latin typeface="Cambria Math" panose="02040503050406030204" pitchFamily="18" charset="0"/>
                      </a:rPr>
                      <m:t>𝑁</m:t>
                    </m:r>
                    <m:r>
                      <a:rPr lang="en-US" i="1" dirty="0" smtClean="0">
                        <a:latin typeface="Cambria Math" panose="02040503050406030204" pitchFamily="18" charset="0"/>
                      </a:rPr>
                      <m:t>−</m:t>
                    </m:r>
                    <m:r>
                      <a:rPr lang="en-US" i="1" dirty="0" smtClean="0">
                        <a:latin typeface="Cambria Math" panose="02040503050406030204" pitchFamily="18" charset="0"/>
                      </a:rPr>
                      <m:t>1</m:t>
                    </m:r>
                  </m:oMath>
                </a14:m>
                <a:r>
                  <a:rPr lang="en-US" dirty="0" smtClean="0"/>
                  <a:t> points)</a:t>
                </a:r>
              </a:p>
              <a:p>
                <a:pPr lvl="1"/>
                <a:r>
                  <a:rPr lang="en-US" dirty="0" smtClean="0"/>
                  <a:t>The test set is point </a:t>
                </a:r>
                <a14:m>
                  <m:oMath xmlns:m="http://schemas.openxmlformats.org/officeDocument/2006/math">
                    <m:r>
                      <a:rPr lang="en-US" i="1" dirty="0" smtClean="0">
                        <a:latin typeface="Cambria Math" panose="02040503050406030204" pitchFamily="18" charset="0"/>
                      </a:rPr>
                      <m:t>𝑖</m:t>
                    </m:r>
                  </m:oMath>
                </a14:m>
                <a:r>
                  <a:rPr lang="en-US" dirty="0" smtClean="0"/>
                  <a:t> (a single point)</a:t>
                </a:r>
                <a:endParaRPr lang="en-US" dirty="0"/>
              </a:p>
              <a:p>
                <a:r>
                  <a:rPr lang="en-US" dirty="0" smtClean="0"/>
                  <a:t>Average the </a:t>
                </a:r>
                <a14:m>
                  <m:oMath xmlns:m="http://schemas.openxmlformats.org/officeDocument/2006/math">
                    <m:r>
                      <a:rPr lang="en-US" i="1" dirty="0" smtClean="0">
                        <a:latin typeface="Cambria Math" panose="02040503050406030204" pitchFamily="18" charset="0"/>
                      </a:rPr>
                      <m:t>𝑁</m:t>
                    </m:r>
                  </m:oMath>
                </a14:m>
                <a:r>
                  <a:rPr lang="en-US" dirty="0" smtClean="0"/>
                  <a:t> estimates of the test error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Tree>
    <p:extLst>
      <p:ext uri="{BB962C8B-B14F-4D97-AF65-F5344CB8AC3E}">
        <p14:creationId xmlns:p14="http://schemas.microsoft.com/office/powerpoint/2010/main" val="186867634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leave-one-out CV</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0852" t="16804" r="21405" b="10910"/>
          <a:stretch/>
        </p:blipFill>
        <p:spPr>
          <a:xfrm>
            <a:off x="2856410" y="1404710"/>
            <a:ext cx="6322423" cy="5213804"/>
          </a:xfrm>
        </p:spPr>
      </p:pic>
      <p:cxnSp>
        <p:nvCxnSpPr>
          <p:cNvPr id="6" name="Straight Arrow Connector 5"/>
          <p:cNvCxnSpPr/>
          <p:nvPr/>
        </p:nvCxnSpPr>
        <p:spPr>
          <a:xfrm>
            <a:off x="3239588" y="2046514"/>
            <a:ext cx="0" cy="505097"/>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473337" y="2046514"/>
            <a:ext cx="0" cy="740229"/>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626784" y="2253596"/>
            <a:ext cx="0" cy="72000"/>
          </a:xfrm>
          <a:prstGeom prst="straightConnector1">
            <a:avLst/>
          </a:prstGeom>
          <a:ln w="190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852023" y="3291840"/>
            <a:ext cx="0" cy="801695"/>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043748" y="3718814"/>
            <a:ext cx="0" cy="301507"/>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8423720" y="3631474"/>
            <a:ext cx="0" cy="462061"/>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643997" y="5752515"/>
            <a:ext cx="0" cy="258727"/>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727979" y="5787351"/>
            <a:ext cx="0" cy="411127"/>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853072" y="5882852"/>
            <a:ext cx="0" cy="72000"/>
          </a:xfrm>
          <a:prstGeom prst="straightConnector1">
            <a:avLst/>
          </a:prstGeom>
          <a:ln w="190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711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cross-validation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Largely removes the risk of overfitting</a:t>
            </a:r>
          </a:p>
          <a:p>
            <a:pPr lvl="1"/>
            <a:r>
              <a:rPr lang="en-US" dirty="0" smtClean="0"/>
              <a:t>Assuming that the training data points are independent and representative</a:t>
            </a:r>
          </a:p>
          <a:p>
            <a:endParaRPr lang="en-US" dirty="0"/>
          </a:p>
          <a:p>
            <a:r>
              <a:rPr lang="en-US" dirty="0" smtClean="0"/>
              <a:t>Does not eliminate parts of the training set</a:t>
            </a:r>
          </a:p>
          <a:p>
            <a:r>
              <a:rPr lang="en-US" dirty="0" smtClean="0"/>
              <a:t>The test error estimate is stable</a:t>
            </a:r>
          </a:p>
          <a:p>
            <a:r>
              <a:rPr lang="en-US" dirty="0" smtClean="0"/>
              <a:t>Applies very generally</a:t>
            </a:r>
          </a:p>
          <a:p>
            <a:r>
              <a:rPr lang="en-US" dirty="0"/>
              <a:t>Easy to compute</a:t>
            </a:r>
          </a:p>
          <a:p>
            <a:r>
              <a:rPr lang="en-US" dirty="0" smtClean="0"/>
              <a:t>Fast (for 5-fold or 10-fold validation)</a:t>
            </a:r>
          </a:p>
          <a:p>
            <a:r>
              <a:rPr lang="en-US" dirty="0" smtClean="0"/>
              <a:t>Allows comparison between methods</a:t>
            </a:r>
          </a:p>
          <a:p>
            <a:endParaRPr lang="en-US" b="1" dirty="0" smtClean="0">
              <a:solidFill>
                <a:srgbClr val="0070C0"/>
              </a:solidFill>
            </a:endParaRPr>
          </a:p>
          <a:p>
            <a:r>
              <a:rPr lang="en-US" sz="2800" b="1" dirty="0" smtClean="0">
                <a:solidFill>
                  <a:srgbClr val="7030A0"/>
                </a:solidFill>
              </a:rPr>
              <a:t>Standard practice in machine learning</a:t>
            </a:r>
            <a:endParaRPr lang="en-US" sz="2800" b="1" dirty="0">
              <a:solidFill>
                <a:srgbClr val="7030A0"/>
              </a:solidFill>
            </a:endParaRPr>
          </a:p>
        </p:txBody>
      </p:sp>
    </p:spTree>
    <p:extLst>
      <p:ext uri="{BB962C8B-B14F-4D97-AF65-F5344CB8AC3E}">
        <p14:creationId xmlns:p14="http://schemas.microsoft.com/office/powerpoint/2010/main" val="11654126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choice</a:t>
            </a:r>
            <a:endParaRPr lang="en-US" dirty="0"/>
          </a:p>
        </p:txBody>
      </p:sp>
      <p:sp>
        <p:nvSpPr>
          <p:cNvPr id="3" name="Content Placeholder 2"/>
          <p:cNvSpPr>
            <a:spLocks noGrp="1"/>
          </p:cNvSpPr>
          <p:nvPr>
            <p:ph idx="1"/>
          </p:nvPr>
        </p:nvSpPr>
        <p:spPr/>
        <p:txBody>
          <a:bodyPr/>
          <a:lstStyle/>
          <a:p>
            <a:r>
              <a:rPr lang="en-US" dirty="0" smtClean="0"/>
              <a:t>It is usually a good practice to use simpler models, unless the more complex models provide a substantial increase in accuracy (in CV)</a:t>
            </a:r>
          </a:p>
          <a:p>
            <a:r>
              <a:rPr lang="en-US" dirty="0" smtClean="0"/>
              <a:t>“Occam’s razor”</a:t>
            </a:r>
          </a:p>
          <a:p>
            <a:pPr lvl="1"/>
            <a:endParaRPr lang="en-US" dirty="0"/>
          </a:p>
          <a:p>
            <a:r>
              <a:rPr lang="en-US" dirty="0" smtClean="0"/>
              <a:t>If not using cross validation, use prior knowledge to limit the model complexity</a:t>
            </a:r>
            <a:endParaRPr lang="en-US" dirty="0"/>
          </a:p>
        </p:txBody>
      </p:sp>
    </p:spTree>
    <p:extLst>
      <p:ext uri="{BB962C8B-B14F-4D97-AF65-F5344CB8AC3E}">
        <p14:creationId xmlns:p14="http://schemas.microsoft.com/office/powerpoint/2010/main" val="315218508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a:t>
            </a:r>
            <a:r>
              <a:rPr lang="en-US" dirty="0"/>
              <a:t>m</a:t>
            </a:r>
            <a:r>
              <a:rPr lang="en-US" dirty="0" smtClean="0"/>
              <a:t>achine learning</a:t>
            </a:r>
            <a:endParaRPr lang="en-US" dirty="0"/>
          </a:p>
        </p:txBody>
      </p:sp>
      <p:sp>
        <p:nvSpPr>
          <p:cNvPr id="3" name="Content Placeholder 2"/>
          <p:cNvSpPr>
            <a:spLocks noGrp="1"/>
          </p:cNvSpPr>
          <p:nvPr>
            <p:ph idx="1"/>
          </p:nvPr>
        </p:nvSpPr>
        <p:spPr/>
        <p:txBody>
          <a:bodyPr/>
          <a:lstStyle/>
          <a:p>
            <a:r>
              <a:rPr lang="en-US" dirty="0" smtClean="0"/>
              <a:t>Basic concepts</a:t>
            </a:r>
          </a:p>
          <a:p>
            <a:pPr lvl="1"/>
            <a:r>
              <a:rPr lang="en-US" dirty="0" smtClean="0"/>
              <a:t>Definitions and examples</a:t>
            </a:r>
          </a:p>
          <a:p>
            <a:pPr lvl="1"/>
            <a:r>
              <a:rPr lang="en-US" dirty="0" smtClean="0"/>
              <a:t>Regression</a:t>
            </a:r>
          </a:p>
          <a:p>
            <a:pPr lvl="1"/>
            <a:r>
              <a:rPr lang="en-US" dirty="0" smtClean="0"/>
              <a:t>Overfitting</a:t>
            </a:r>
          </a:p>
          <a:p>
            <a:pPr lvl="1"/>
            <a:r>
              <a:rPr lang="en-US" dirty="0" smtClean="0"/>
              <a:t>Bias-variance tradeoff</a:t>
            </a:r>
          </a:p>
          <a:p>
            <a:pPr lvl="1"/>
            <a:r>
              <a:rPr lang="en-US" dirty="0" smtClean="0"/>
              <a:t>Classifiers</a:t>
            </a:r>
          </a:p>
          <a:p>
            <a:pPr lvl="1"/>
            <a:r>
              <a:rPr lang="en-US" dirty="0" smtClean="0"/>
              <a:t>Cross validation</a:t>
            </a:r>
          </a:p>
          <a:p>
            <a:pPr lvl="1"/>
            <a:r>
              <a:rPr lang="en-US" dirty="0" smtClean="0">
                <a:solidFill>
                  <a:srgbClr val="0000D0"/>
                </a:solidFill>
              </a:rPr>
              <a:t>Discussion</a:t>
            </a:r>
            <a:endParaRPr lang="en-US" dirty="0">
              <a:solidFill>
                <a:srgbClr val="0000D0"/>
              </a:solidFill>
            </a:endParaRPr>
          </a:p>
          <a:p>
            <a:endParaRPr lang="en-US" dirty="0"/>
          </a:p>
        </p:txBody>
      </p:sp>
    </p:spTree>
    <p:extLst>
      <p:ext uri="{BB962C8B-B14F-4D97-AF65-F5344CB8AC3E}">
        <p14:creationId xmlns:p14="http://schemas.microsoft.com/office/powerpoint/2010/main" val="210595857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Alternatives to machine learning</a:t>
            </a:r>
            <a:endParaRPr lang="en-US" dirty="0"/>
          </a:p>
        </p:txBody>
      </p:sp>
      <p:sp>
        <p:nvSpPr>
          <p:cNvPr id="3" name="Content Placeholder 2"/>
          <p:cNvSpPr>
            <a:spLocks noGrp="1"/>
          </p:cNvSpPr>
          <p:nvPr>
            <p:ph idx="1"/>
          </p:nvPr>
        </p:nvSpPr>
        <p:spPr>
          <a:xfrm>
            <a:off x="838199" y="1526354"/>
            <a:ext cx="10515600" cy="4717130"/>
          </a:xfrm>
        </p:spPr>
        <p:txBody>
          <a:bodyPr>
            <a:normAutofit/>
          </a:bodyPr>
          <a:lstStyle/>
          <a:p>
            <a:r>
              <a:rPr lang="en-US" dirty="0" smtClean="0"/>
              <a:t>We started with an example</a:t>
            </a:r>
          </a:p>
          <a:p>
            <a:pPr lvl="1"/>
            <a:r>
              <a:rPr lang="en-US" dirty="0"/>
              <a:t>A</a:t>
            </a:r>
            <a:r>
              <a:rPr lang="en-US" dirty="0" smtClean="0"/>
              <a:t> patient enters the ER, we have information from clinical and lab tests</a:t>
            </a:r>
          </a:p>
          <a:p>
            <a:pPr lvl="1"/>
            <a:r>
              <a:rPr lang="en-US" dirty="0" smtClean="0"/>
              <a:t>How to use data from previous patients to diagnose the new patient?</a:t>
            </a:r>
          </a:p>
          <a:p>
            <a:endParaRPr lang="en-US" dirty="0" smtClean="0"/>
          </a:p>
          <a:p>
            <a:r>
              <a:rPr lang="en-US" dirty="0" smtClean="0"/>
              <a:t>Tailored estimation methods</a:t>
            </a:r>
            <a:r>
              <a:rPr lang="en-US" dirty="0"/>
              <a:t>, </a:t>
            </a:r>
            <a:r>
              <a:rPr lang="en-US" dirty="0" smtClean="0"/>
              <a:t>based </a:t>
            </a:r>
            <a:r>
              <a:rPr lang="en-US" dirty="0"/>
              <a:t>on problem-specific probabilistic </a:t>
            </a:r>
            <a:r>
              <a:rPr lang="en-US" dirty="0" smtClean="0"/>
              <a:t>models</a:t>
            </a:r>
          </a:p>
          <a:p>
            <a:pPr lvl="1"/>
            <a:r>
              <a:rPr lang="en-US" dirty="0" smtClean="0"/>
              <a:t>Maximum likelihood estimation</a:t>
            </a:r>
          </a:p>
          <a:p>
            <a:pPr lvl="1"/>
            <a:r>
              <a:rPr lang="en-US" dirty="0" smtClean="0"/>
              <a:t>Bayesian models</a:t>
            </a:r>
          </a:p>
          <a:p>
            <a:endParaRPr lang="en-US" dirty="0" smtClean="0"/>
          </a:p>
          <a:p>
            <a:r>
              <a:rPr lang="en-US" dirty="0" smtClean="0"/>
              <a:t>“</a:t>
            </a:r>
            <a:r>
              <a:rPr lang="en-US" dirty="0" smtClean="0">
                <a:solidFill>
                  <a:srgbClr val="0000D0"/>
                </a:solidFill>
              </a:rPr>
              <a:t>Expert systems</a:t>
            </a:r>
            <a:r>
              <a:rPr lang="en-US" dirty="0" smtClean="0"/>
              <a:t>”, which encode a set of pre-determined rules to be applied</a:t>
            </a:r>
          </a:p>
          <a:p>
            <a:pPr lvl="1"/>
            <a:r>
              <a:rPr lang="en-US" dirty="0" smtClean="0"/>
              <a:t>Essentially standard medical practice</a:t>
            </a:r>
          </a:p>
          <a:p>
            <a:pPr lvl="1"/>
            <a:r>
              <a:rPr lang="en-US" dirty="0" smtClean="0"/>
              <a:t>Used sometimes for games (e.g., chess)</a:t>
            </a:r>
            <a:endParaRPr lang="en-US" dirty="0"/>
          </a:p>
          <a:p>
            <a:endParaRPr lang="en-US" dirty="0"/>
          </a:p>
        </p:txBody>
      </p:sp>
    </p:spTree>
    <p:extLst>
      <p:ext uri="{BB962C8B-B14F-4D97-AF65-F5344CB8AC3E}">
        <p14:creationId xmlns:p14="http://schemas.microsoft.com/office/powerpoint/2010/main" val="150898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 learning approach</a:t>
            </a:r>
            <a:endParaRPr lang="en-US" dirty="0"/>
          </a:p>
        </p:txBody>
      </p:sp>
      <p:sp>
        <p:nvSpPr>
          <p:cNvPr id="3" name="Content Placeholder 2"/>
          <p:cNvSpPr>
            <a:spLocks noGrp="1"/>
          </p:cNvSpPr>
          <p:nvPr>
            <p:ph idx="1"/>
          </p:nvPr>
        </p:nvSpPr>
        <p:spPr>
          <a:xfrm>
            <a:off x="918481" y="1481968"/>
            <a:ext cx="10526171" cy="4791014"/>
          </a:xfrm>
        </p:spPr>
        <p:txBody>
          <a:bodyPr>
            <a:normAutofit fontScale="92500" lnSpcReduction="10000"/>
          </a:bodyPr>
          <a:lstStyle/>
          <a:p>
            <a:r>
              <a:rPr lang="en-US" dirty="0" smtClean="0"/>
              <a:t>Learning from the data, not from rules</a:t>
            </a:r>
          </a:p>
          <a:p>
            <a:pPr lvl="1"/>
            <a:r>
              <a:rPr lang="en-US" dirty="0" smtClean="0"/>
              <a:t>Rules may be unknown or inaccurate!</a:t>
            </a:r>
          </a:p>
          <a:p>
            <a:endParaRPr lang="en-US" dirty="0" smtClean="0">
              <a:solidFill>
                <a:schemeClr val="accent6">
                  <a:lumMod val="75000"/>
                </a:schemeClr>
              </a:solidFill>
            </a:endParaRPr>
          </a:p>
          <a:p>
            <a:r>
              <a:rPr lang="en-US" dirty="0" smtClean="0">
                <a:solidFill>
                  <a:schemeClr val="accent6">
                    <a:lumMod val="75000"/>
                  </a:schemeClr>
                </a:solidFill>
              </a:rPr>
              <a:t>A set of standardized tools that can be applied to any problem in any domain</a:t>
            </a:r>
          </a:p>
          <a:p>
            <a:r>
              <a:rPr lang="en-US" dirty="0">
                <a:solidFill>
                  <a:schemeClr val="accent6">
                    <a:lumMod val="75000"/>
                  </a:schemeClr>
                </a:solidFill>
              </a:rPr>
              <a:t>Easily applicable implementations available for numerous methods</a:t>
            </a:r>
          </a:p>
          <a:p>
            <a:r>
              <a:rPr lang="en-US" dirty="0" smtClean="0">
                <a:solidFill>
                  <a:schemeClr val="accent6">
                    <a:lumMod val="75000"/>
                  </a:schemeClr>
                </a:solidFill>
              </a:rPr>
              <a:t>Users only need to define features and collect a training set</a:t>
            </a:r>
          </a:p>
          <a:p>
            <a:r>
              <a:rPr lang="en-US" dirty="0" smtClean="0">
                <a:solidFill>
                  <a:schemeClr val="accent6">
                    <a:lumMod val="75000"/>
                  </a:schemeClr>
                </a:solidFill>
              </a:rPr>
              <a:t>Informative </a:t>
            </a:r>
            <a:r>
              <a:rPr lang="en-US" dirty="0">
                <a:solidFill>
                  <a:schemeClr val="accent6">
                    <a:lumMod val="75000"/>
                  </a:schemeClr>
                </a:solidFill>
              </a:rPr>
              <a:t>on the important </a:t>
            </a:r>
            <a:r>
              <a:rPr lang="en-US" dirty="0" smtClean="0">
                <a:solidFill>
                  <a:schemeClr val="accent6">
                    <a:lumMod val="75000"/>
                  </a:schemeClr>
                </a:solidFill>
              </a:rPr>
              <a:t>features</a:t>
            </a:r>
          </a:p>
          <a:p>
            <a:r>
              <a:rPr lang="en-US" b="1" dirty="0" smtClean="0">
                <a:solidFill>
                  <a:schemeClr val="accent6">
                    <a:lumMod val="75000"/>
                  </a:schemeClr>
                </a:solidFill>
              </a:rPr>
              <a:t>Very powerful in practice</a:t>
            </a:r>
            <a:endParaRPr lang="en-US" b="1" dirty="0">
              <a:solidFill>
                <a:schemeClr val="accent6">
                  <a:lumMod val="75000"/>
                </a:schemeClr>
              </a:solidFill>
            </a:endParaRPr>
          </a:p>
          <a:p>
            <a:endParaRPr lang="en-US" dirty="0"/>
          </a:p>
          <a:p>
            <a:r>
              <a:rPr lang="en-US" dirty="0" smtClean="0">
                <a:solidFill>
                  <a:schemeClr val="accent2">
                    <a:lumMod val="75000"/>
                  </a:schemeClr>
                </a:solidFill>
              </a:rPr>
              <a:t>Methods </a:t>
            </a:r>
            <a:r>
              <a:rPr lang="en-US" dirty="0">
                <a:solidFill>
                  <a:schemeClr val="accent2">
                    <a:lumMod val="75000"/>
                  </a:schemeClr>
                </a:solidFill>
              </a:rPr>
              <a:t>are often “black-box”, no intuitive interpretation</a:t>
            </a:r>
          </a:p>
          <a:p>
            <a:r>
              <a:rPr lang="en-US" dirty="0">
                <a:solidFill>
                  <a:schemeClr val="accent2">
                    <a:lumMod val="75000"/>
                  </a:schemeClr>
                </a:solidFill>
              </a:rPr>
              <a:t>Domain-specific knowledge can </a:t>
            </a:r>
            <a:r>
              <a:rPr lang="en-US" dirty="0" smtClean="0">
                <a:solidFill>
                  <a:schemeClr val="accent2">
                    <a:lumMod val="75000"/>
                  </a:schemeClr>
                </a:solidFill>
              </a:rPr>
              <a:t>often help</a:t>
            </a:r>
            <a:endParaRPr lang="en-US" dirty="0">
              <a:solidFill>
                <a:schemeClr val="accent2">
                  <a:lumMod val="75000"/>
                </a:schemeClr>
              </a:solidFill>
            </a:endParaRPr>
          </a:p>
          <a:p>
            <a:r>
              <a:rPr lang="en-US" dirty="0" smtClean="0">
                <a:solidFill>
                  <a:schemeClr val="accent2">
                    <a:lumMod val="75000"/>
                  </a:schemeClr>
                </a:solidFill>
              </a:rPr>
              <a:t>Cannot fix poor-quality data</a:t>
            </a:r>
          </a:p>
          <a:p>
            <a:endParaRPr lang="en-US" b="1" dirty="0">
              <a:solidFill>
                <a:schemeClr val="accent2">
                  <a:lumMod val="75000"/>
                </a:schemeClr>
              </a:solidFill>
            </a:endParaRPr>
          </a:p>
        </p:txBody>
      </p:sp>
    </p:spTree>
    <p:extLst>
      <p:ext uri="{BB962C8B-B14F-4D97-AF65-F5344CB8AC3E}">
        <p14:creationId xmlns:p14="http://schemas.microsoft.com/office/powerpoint/2010/main" val="404995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review different methods?</a:t>
            </a:r>
            <a:endParaRPr lang="en-US" dirty="0"/>
          </a:p>
        </p:txBody>
      </p:sp>
      <p:sp>
        <p:nvSpPr>
          <p:cNvPr id="3" name="Content Placeholder 2"/>
          <p:cNvSpPr>
            <a:spLocks noGrp="1"/>
          </p:cNvSpPr>
          <p:nvPr>
            <p:ph idx="1"/>
          </p:nvPr>
        </p:nvSpPr>
        <p:spPr>
          <a:xfrm>
            <a:off x="838199" y="1752998"/>
            <a:ext cx="10515600" cy="3635079"/>
          </a:xfrm>
        </p:spPr>
        <p:txBody>
          <a:bodyPr>
            <a:normAutofit/>
          </a:bodyPr>
          <a:lstStyle/>
          <a:p>
            <a:r>
              <a:rPr lang="en-US" sz="2400" dirty="0" smtClean="0"/>
              <a:t>Many methods exist for learning</a:t>
            </a:r>
          </a:p>
          <a:p>
            <a:endParaRPr lang="en-US" sz="2400" dirty="0" smtClean="0"/>
          </a:p>
          <a:p>
            <a:r>
              <a:rPr lang="en-US" sz="2400" dirty="0" smtClean="0"/>
              <a:t>There is no single method that’s “best”</a:t>
            </a:r>
          </a:p>
          <a:p>
            <a:endParaRPr lang="en-US" sz="2400" dirty="0" smtClean="0"/>
          </a:p>
          <a:p>
            <a:r>
              <a:rPr lang="en-US" sz="2400" dirty="0" smtClean="0"/>
              <a:t>Important to understand how methods work and what are their advantages and </a:t>
            </a:r>
            <a:r>
              <a:rPr lang="en-US" dirty="0"/>
              <a:t>disadvantages </a:t>
            </a:r>
            <a:r>
              <a:rPr lang="en-US" dirty="0" smtClean="0"/>
              <a:t>in different settings</a:t>
            </a:r>
            <a:endParaRPr lang="en-US" sz="2400" dirty="0"/>
          </a:p>
        </p:txBody>
      </p:sp>
    </p:spTree>
    <p:extLst>
      <p:ext uri="{BB962C8B-B14F-4D97-AF65-F5344CB8AC3E}">
        <p14:creationId xmlns:p14="http://schemas.microsoft.com/office/powerpoint/2010/main" val="46170947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curse of dimensionality</a:t>
            </a:r>
            <a:endParaRPr lang="en-US" dirty="0"/>
          </a:p>
        </p:txBody>
      </p:sp>
      <p:sp>
        <p:nvSpPr>
          <p:cNvPr id="3" name="Content Placeholder 2"/>
          <p:cNvSpPr>
            <a:spLocks noGrp="1"/>
          </p:cNvSpPr>
          <p:nvPr>
            <p:ph idx="1"/>
          </p:nvPr>
        </p:nvSpPr>
        <p:spPr/>
        <p:txBody>
          <a:bodyPr/>
          <a:lstStyle/>
          <a:p>
            <a:r>
              <a:rPr lang="en-US" dirty="0" smtClean="0"/>
              <a:t>With more features (=data in higher dimension), we have more information on each data point, and hence should be able to better classify it</a:t>
            </a:r>
          </a:p>
          <a:p>
            <a:endParaRPr lang="en-US" dirty="0"/>
          </a:p>
          <a:p>
            <a:r>
              <a:rPr lang="en-US" dirty="0" smtClean="0"/>
              <a:t>But in practice, only up to a point</a:t>
            </a:r>
          </a:p>
          <a:p>
            <a:endParaRPr lang="en-US" dirty="0"/>
          </a:p>
          <a:p>
            <a:r>
              <a:rPr lang="en-US" dirty="0" smtClean="0"/>
              <a:t>Too many features can be “confusing”, </a:t>
            </a:r>
            <a:br>
              <a:rPr lang="en-US" dirty="0" smtClean="0"/>
            </a:br>
            <a:r>
              <a:rPr lang="en-US" dirty="0" smtClean="0"/>
              <a:t>leading to overfitting and worse </a:t>
            </a:r>
            <a:br>
              <a:rPr lang="en-US" dirty="0" smtClean="0"/>
            </a:br>
            <a:r>
              <a:rPr lang="en-US" dirty="0" smtClean="0"/>
              <a:t>performance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3152" y="2930012"/>
            <a:ext cx="5496781" cy="3513627"/>
          </a:xfrm>
          <a:prstGeom prst="rect">
            <a:avLst/>
          </a:prstGeom>
        </p:spPr>
      </p:pic>
    </p:spTree>
    <p:extLst>
      <p:ext uri="{BB962C8B-B14F-4D97-AF65-F5344CB8AC3E}">
        <p14:creationId xmlns:p14="http://schemas.microsoft.com/office/powerpoint/2010/main" val="254391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a:xfrm>
            <a:off x="730046" y="1555848"/>
            <a:ext cx="5316794" cy="4677803"/>
          </a:xfrm>
        </p:spPr>
        <p:txBody>
          <a:bodyPr>
            <a:normAutofit/>
          </a:bodyPr>
          <a:lstStyle/>
          <a:p>
            <a:r>
              <a:rPr lang="en-US" dirty="0" smtClean="0"/>
              <a:t>The higher the dimension, the more spread apart the data points are in space</a:t>
            </a:r>
          </a:p>
          <a:p>
            <a:r>
              <a:rPr lang="en-US" dirty="0" smtClean="0"/>
              <a:t>All distances become very large</a:t>
            </a:r>
          </a:p>
          <a:p>
            <a:r>
              <a:rPr lang="en-US" dirty="0" smtClean="0"/>
              <a:t>The concept of “nearest neighbors” becomes meaningless</a:t>
            </a:r>
          </a:p>
          <a:p>
            <a:endParaRPr lang="en-US" dirty="0"/>
          </a:p>
          <a:p>
            <a:r>
              <a:rPr lang="en-US" dirty="0" smtClean="0"/>
              <a:t>What to do?</a:t>
            </a:r>
          </a:p>
          <a:p>
            <a:pPr lvl="1"/>
            <a:r>
              <a:rPr lang="en-US" dirty="0" smtClean="0"/>
              <a:t>Do not add features that are probably not informative or redundant</a:t>
            </a:r>
          </a:p>
          <a:p>
            <a:pPr lvl="1"/>
            <a:r>
              <a:rPr lang="en-US" dirty="0" smtClean="0"/>
              <a:t>Reduce the dimension of the data (PCA)</a:t>
            </a:r>
          </a:p>
          <a:p>
            <a:pPr lvl="1"/>
            <a:r>
              <a:rPr lang="en-US" dirty="0" smtClean="0"/>
              <a:t>Use simpler models (as they require less parameters as the dimension grows)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6840" y="1345702"/>
            <a:ext cx="5879690" cy="5206371"/>
          </a:xfrm>
          <a:prstGeom prst="rect">
            <a:avLst/>
          </a:prstGeom>
        </p:spPr>
      </p:pic>
    </p:spTree>
    <p:extLst>
      <p:ext uri="{BB962C8B-B14F-4D97-AF65-F5344CB8AC3E}">
        <p14:creationId xmlns:p14="http://schemas.microsoft.com/office/powerpoint/2010/main" val="101424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LecturesEnglish">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smtClean="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resentation1" id="{6F013719-B4AB-41C0-AD19-0C514155ADD5}" vid="{E117B065-03C2-48AB-A9AD-72F8DB10ED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LecturesEnglish</Template>
  <TotalTime>23696</TotalTime>
  <Words>3301</Words>
  <Application>Microsoft Office PowerPoint</Application>
  <PresentationFormat>Widescreen</PresentationFormat>
  <Paragraphs>718</Paragraphs>
  <Slides>75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75</vt:i4>
      </vt:variant>
    </vt:vector>
  </HeadingPairs>
  <TitlesOfParts>
    <vt:vector size="83" baseType="lpstr">
      <vt:lpstr>Arial</vt:lpstr>
      <vt:lpstr>Calibri</vt:lpstr>
      <vt:lpstr>Cambria Math</vt:lpstr>
      <vt:lpstr>Courier New</vt:lpstr>
      <vt:lpstr>David</vt:lpstr>
      <vt:lpstr>Times New Roman</vt:lpstr>
      <vt:lpstr>Wingdings</vt:lpstr>
      <vt:lpstr>LecturesEnglish</vt:lpstr>
      <vt:lpstr>Advanced Topics in Data Analysis</vt:lpstr>
      <vt:lpstr>Introduction to machine learning</vt:lpstr>
      <vt:lpstr>Bibliography</vt:lpstr>
      <vt:lpstr>Advanced reading</vt:lpstr>
      <vt:lpstr>Motivation</vt:lpstr>
      <vt:lpstr>Motivation</vt:lpstr>
      <vt:lpstr>A revolution in medicine</vt:lpstr>
      <vt:lpstr>Basic definitions</vt:lpstr>
      <vt:lpstr>What does machine learning do?</vt:lpstr>
      <vt:lpstr>Supervised learning: Classification</vt:lpstr>
      <vt:lpstr>Classification examples</vt:lpstr>
      <vt:lpstr>Complex models</vt:lpstr>
      <vt:lpstr>Learning a classifier</vt:lpstr>
      <vt:lpstr>How to determine whether a mutation is pathogenic?</vt:lpstr>
      <vt:lpstr>Drug discovery</vt:lpstr>
      <vt:lpstr>Predicting the glycemic response</vt:lpstr>
      <vt:lpstr>Introduction to machine learning</vt:lpstr>
      <vt:lpstr>Supervised learning: regression</vt:lpstr>
      <vt:lpstr>Simple linear regression</vt:lpstr>
      <vt:lpstr>Non-linear regression</vt:lpstr>
      <vt:lpstr>How do we learn?</vt:lpstr>
      <vt:lpstr>Reminder: straight lines</vt:lpstr>
      <vt:lpstr>Learning simple linear regression</vt:lpstr>
      <vt:lpstr>Multiple linear regression</vt:lpstr>
      <vt:lpstr>Non-linear regression</vt:lpstr>
      <vt:lpstr>Introduction to machine learning</vt:lpstr>
      <vt:lpstr>“Cheating”</vt:lpstr>
      <vt:lpstr>“Cheating”</vt:lpstr>
      <vt:lpstr>“Cheating”</vt:lpstr>
      <vt:lpstr>Did we correctly inferred the true function?</vt:lpstr>
      <vt:lpstr>Overfitting</vt:lpstr>
      <vt:lpstr>Overfitting</vt:lpstr>
      <vt:lpstr>Underfitting</vt:lpstr>
      <vt:lpstr>Overfitting and underfitting</vt:lpstr>
      <vt:lpstr>Overfitting</vt:lpstr>
      <vt:lpstr>Introduction to machine learning</vt:lpstr>
      <vt:lpstr>What are the sources of error?</vt:lpstr>
      <vt:lpstr>A simple experiment</vt:lpstr>
      <vt:lpstr>What happens if we use a different training set?</vt:lpstr>
      <vt:lpstr>All possible training sets</vt:lpstr>
      <vt:lpstr>The bias-variance decomposition</vt:lpstr>
      <vt:lpstr>Bias and variance in linear regression</vt:lpstr>
      <vt:lpstr>Bias and variance</vt:lpstr>
      <vt:lpstr>The bias-variance decomposition: explanation</vt:lpstr>
      <vt:lpstr>The bias-variance tradeoff</vt:lpstr>
      <vt:lpstr>The bias-variance tradeoff</vt:lpstr>
      <vt:lpstr>The bias-variance tradeoff</vt:lpstr>
      <vt:lpstr>The bias-variance tradeoff</vt:lpstr>
      <vt:lpstr>How to reduce error</vt:lpstr>
      <vt:lpstr>Increasing the sample size</vt:lpstr>
      <vt:lpstr>Introduction to machine learning</vt:lpstr>
      <vt:lpstr>The K-nearest neighbors classifier</vt:lpstr>
      <vt:lpstr>K-nearest neighbors (KNN)</vt:lpstr>
      <vt:lpstr>Performance</vt:lpstr>
      <vt:lpstr>Underfitting and overfitting</vt:lpstr>
      <vt:lpstr>KNN training and test error</vt:lpstr>
      <vt:lpstr>Introduction to machine learning</vt:lpstr>
      <vt:lpstr>How to find the optimum?</vt:lpstr>
      <vt:lpstr>Problem</vt:lpstr>
      <vt:lpstr>Solution</vt:lpstr>
      <vt:lpstr>Problem</vt:lpstr>
      <vt:lpstr>Solution: cross validation</vt:lpstr>
      <vt:lpstr>Typical workflow</vt:lpstr>
      <vt:lpstr>Typical workflow</vt:lpstr>
      <vt:lpstr>Cross validation error vs training error</vt:lpstr>
      <vt:lpstr>Variants</vt:lpstr>
      <vt:lpstr>Example: leave-one-out CV</vt:lpstr>
      <vt:lpstr>Advantages of cross-validation</vt:lpstr>
      <vt:lpstr>Model choice</vt:lpstr>
      <vt:lpstr>Introduction to machine learning</vt:lpstr>
      <vt:lpstr>Alternatives to machine learning</vt:lpstr>
      <vt:lpstr>The machine learning approach</vt:lpstr>
      <vt:lpstr>Why review different methods?</vt:lpstr>
      <vt:lpstr>The curse of dimensionality</vt:lpstr>
      <vt:lpstr>Why?</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Topics in Data Analysis</dc:title>
  <dc:creator>Shai Carmi</dc:creator>
  <cp:lastModifiedBy>Shai Carmi</cp:lastModifiedBy>
  <cp:revision>2150</cp:revision>
  <dcterms:created xsi:type="dcterms:W3CDTF">2016-11-13T19:58:29Z</dcterms:created>
  <dcterms:modified xsi:type="dcterms:W3CDTF">2020-02-15T15:20:46Z</dcterms:modified>
</cp:coreProperties>
</file>