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4"/>
  </p:notesMasterIdLst>
  <p:sldIdLst>
    <p:sldId id="256" r:id="rId2"/>
    <p:sldId id="308" r:id="rId3"/>
    <p:sldId id="490" r:id="rId4"/>
    <p:sldId id="507" r:id="rId5"/>
    <p:sldId id="510" r:id="rId6"/>
    <p:sldId id="512" r:id="rId7"/>
    <p:sldId id="485" r:id="rId8"/>
    <p:sldId id="486" r:id="rId9"/>
    <p:sldId id="491" r:id="rId10"/>
    <p:sldId id="465" r:id="rId11"/>
    <p:sldId id="466" r:id="rId12"/>
    <p:sldId id="506" r:id="rId13"/>
    <p:sldId id="505" r:id="rId14"/>
    <p:sldId id="467" r:id="rId15"/>
    <p:sldId id="469" r:id="rId16"/>
    <p:sldId id="470" r:id="rId17"/>
    <p:sldId id="473" r:id="rId18"/>
    <p:sldId id="504" r:id="rId19"/>
    <p:sldId id="492" r:id="rId20"/>
    <p:sldId id="493" r:id="rId21"/>
    <p:sldId id="494" r:id="rId22"/>
    <p:sldId id="495" r:id="rId23"/>
    <p:sldId id="499" r:id="rId24"/>
    <p:sldId id="501" r:id="rId25"/>
    <p:sldId id="502" r:id="rId26"/>
    <p:sldId id="503" r:id="rId27"/>
    <p:sldId id="398" r:id="rId28"/>
    <p:sldId id="316" r:id="rId29"/>
    <p:sldId id="318" r:id="rId30"/>
    <p:sldId id="477" r:id="rId31"/>
    <p:sldId id="319" r:id="rId32"/>
    <p:sldId id="47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80190D1-624E-444A-9B17-1235D2C0839D}">
          <p14:sldIdLst>
            <p14:sldId id="256"/>
            <p14:sldId id="308"/>
            <p14:sldId id="490"/>
            <p14:sldId id="507"/>
            <p14:sldId id="510"/>
            <p14:sldId id="512"/>
            <p14:sldId id="485"/>
            <p14:sldId id="486"/>
            <p14:sldId id="491"/>
            <p14:sldId id="465"/>
            <p14:sldId id="466"/>
            <p14:sldId id="506"/>
            <p14:sldId id="505"/>
            <p14:sldId id="467"/>
            <p14:sldId id="469"/>
            <p14:sldId id="470"/>
            <p14:sldId id="473"/>
            <p14:sldId id="504"/>
            <p14:sldId id="492"/>
            <p14:sldId id="493"/>
            <p14:sldId id="494"/>
            <p14:sldId id="495"/>
            <p14:sldId id="499"/>
            <p14:sldId id="501"/>
            <p14:sldId id="502"/>
            <p14:sldId id="503"/>
            <p14:sldId id="398"/>
            <p14:sldId id="316"/>
            <p14:sldId id="318"/>
            <p14:sldId id="477"/>
            <p14:sldId id="319"/>
            <p14:sldId id="4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660066"/>
    <a:srgbClr val="544000"/>
    <a:srgbClr val="FF33CC"/>
    <a:srgbClr val="993300"/>
    <a:srgbClr val="5C2E00"/>
    <a:srgbClr val="663300"/>
    <a:srgbClr val="FFFFE7"/>
    <a:srgbClr val="F4FEF0"/>
    <a:srgbClr val="F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595" autoAdjust="0"/>
  </p:normalViewPr>
  <p:slideViewPr>
    <p:cSldViewPr snapToGrid="0">
      <p:cViewPr varScale="1">
        <p:scale>
          <a:sx n="63" d="100"/>
          <a:sy n="63" d="100"/>
        </p:scale>
        <p:origin x="72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F4B8E-3B31-4DB6-A028-66D2E98A4C7D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9B000-08E9-44FB-AD79-A0F78516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75706"/>
            <a:ext cx="9144000" cy="807585"/>
          </a:xfrm>
        </p:spPr>
        <p:txBody>
          <a:bodyPr anchor="b">
            <a:normAutofit/>
          </a:bodyPr>
          <a:lstStyle>
            <a:lvl1pPr algn="ctr" rtl="1">
              <a:defRPr sz="4400">
                <a:solidFill>
                  <a:schemeClr val="accent1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32617"/>
            <a:ext cx="9144000" cy="627062"/>
          </a:xfrm>
        </p:spPr>
        <p:txBody>
          <a:bodyPr>
            <a:normAutofit/>
          </a:bodyPr>
          <a:lstStyle>
            <a:lvl1pPr marL="0" indent="0" algn="ctr" rtl="1">
              <a:buNone/>
              <a:defRPr sz="320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כותרת משנה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55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481" y="408214"/>
            <a:ext cx="10355037" cy="572181"/>
          </a:xfrm>
        </p:spPr>
        <p:txBody>
          <a:bodyPr>
            <a:noAutofit/>
          </a:bodyPr>
          <a:lstStyle>
            <a:lvl1pPr algn="r" rtl="1">
              <a:defRPr sz="3600">
                <a:solidFill>
                  <a:srgbClr val="003399"/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54173"/>
            <a:ext cx="10515600" cy="4351338"/>
          </a:xfrm>
        </p:spPr>
        <p:txBody>
          <a:bodyPr>
            <a:normAutofit/>
          </a:bodyPr>
          <a:lstStyle>
            <a:lvl1pPr algn="r" rtl="1">
              <a:defRPr sz="2400" baseline="0">
                <a:latin typeface="David" panose="020E0502060401010101" pitchFamily="34" charset="-79"/>
                <a:cs typeface="David" panose="020E0502060401010101" pitchFamily="34" charset="-79"/>
              </a:defRPr>
            </a:lvl1pPr>
            <a:lvl2pPr marL="685800" indent="-228600" algn="r" rtl="1">
              <a:buSzPct val="70000"/>
              <a:buFont typeface="Courier New" panose="02070309020205020404" pitchFamily="49" charset="0"/>
              <a:buChar char="o"/>
              <a:defRPr sz="2000">
                <a:latin typeface="David" panose="020E0502060401010101" pitchFamily="34" charset="-79"/>
                <a:cs typeface="David" panose="020E0502060401010101" pitchFamily="34" charset="-79"/>
              </a:defRPr>
            </a:lvl2pPr>
            <a:lvl3pPr marL="1143000" indent="-228600" algn="r" rtl="1">
              <a:buSzPct val="70000"/>
              <a:buFont typeface="Wingdings" panose="05000000000000000000" pitchFamily="2" charset="2"/>
              <a:buChar char="§"/>
              <a:defRPr sz="1800">
                <a:latin typeface="David" panose="020E0502060401010101" pitchFamily="34" charset="-79"/>
                <a:cs typeface="David" panose="020E0502060401010101" pitchFamily="34" charset="-79"/>
              </a:defRPr>
            </a:lvl3pPr>
            <a:lvl4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4pPr>
            <a:lvl5pPr algn="r" rtl="1">
              <a:defRPr>
                <a:latin typeface="David" panose="020E0502060401010101" pitchFamily="34" charset="-79"/>
                <a:cs typeface="David" panose="020E0502060401010101" pitchFamily="34" charset="-79"/>
              </a:defRPr>
            </a:lvl5pPr>
          </a:lstStyle>
          <a:p>
            <a:pPr lvl="0"/>
            <a:r>
              <a:rPr lang="he-IL" dirty="0" smtClean="0"/>
              <a:t>רמה ראשונה</a:t>
            </a:r>
            <a:endParaRPr lang="en-US" dirty="0" smtClean="0"/>
          </a:p>
          <a:p>
            <a:pPr lvl="1"/>
            <a:r>
              <a:rPr lang="he-IL" dirty="0" smtClean="0"/>
              <a:t>רמה שנייה</a:t>
            </a:r>
            <a:endParaRPr lang="en-US" dirty="0" smtClean="0"/>
          </a:p>
          <a:p>
            <a:pPr lvl="2"/>
            <a:r>
              <a:rPr lang="he-IL" dirty="0" smtClean="0"/>
              <a:t>רמה שלישית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18481" y="1077686"/>
            <a:ext cx="10355037" cy="6204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154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1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7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5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37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2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8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1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2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C6275725-76EA-465B-AFA8-385E4F7F8211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defRPr>
            </a:lvl1pPr>
          </a:lstStyle>
          <a:p>
            <a:fld id="{72A91F91-AA5E-44BB-A1E5-E661683B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5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avid" panose="020E0502060401010101" pitchFamily="34" charset="-79"/>
          <a:ea typeface="+mj-ea"/>
          <a:cs typeface="David" panose="020E0502060401010101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avid" panose="020E0502060401010101" pitchFamily="34" charset="-79"/>
          <a:ea typeface="+mn-ea"/>
          <a:cs typeface="David" panose="020E0502060401010101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shai.Carmi@huji.ac.i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75706"/>
            <a:ext cx="9144000" cy="1211037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סטטיסטיקה למדעים ביו-רפואיים</a:t>
            </a:r>
            <a:br>
              <a:rPr lang="he-IL" dirty="0" smtClean="0"/>
            </a:br>
            <a:r>
              <a:rPr lang="he-IL" dirty="0" smtClean="0"/>
              <a:t>94607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err="1" smtClean="0"/>
              <a:t>תש"ף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833257"/>
            <a:ext cx="9144000" cy="9379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0206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שי כרמי</a:t>
            </a:r>
          </a:p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ביה"ס לבריאות הציבור, האוניברסיטה העברית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6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מבוא לקורס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630" y="1735815"/>
            <a:ext cx="10578737" cy="4256771"/>
          </a:xfrm>
        </p:spPr>
        <p:txBody>
          <a:bodyPr>
            <a:normAutofit/>
          </a:bodyPr>
          <a:lstStyle/>
          <a:p>
            <a:r>
              <a:rPr lang="he-IL" dirty="0" smtClean="0"/>
              <a:t>היכרות ונהלי הקורס</a:t>
            </a:r>
          </a:p>
          <a:p>
            <a:r>
              <a:rPr lang="he-IL" dirty="0" smtClean="0"/>
              <a:t>למה סטטיסטיקה?</a:t>
            </a:r>
            <a:endParaRPr lang="he-IL" dirty="0"/>
          </a:p>
          <a:p>
            <a:r>
              <a:rPr lang="he-IL" dirty="0"/>
              <a:t>למה צריך ללמוד?</a:t>
            </a:r>
          </a:p>
          <a:p>
            <a:r>
              <a:rPr lang="he-IL" dirty="0" smtClean="0"/>
              <a:t>מטרות ותכני הקורס</a:t>
            </a:r>
          </a:p>
          <a:p>
            <a:endParaRPr lang="he-IL" dirty="0" smtClean="0"/>
          </a:p>
          <a:p>
            <a:r>
              <a:rPr lang="he-IL" dirty="0" smtClean="0">
                <a:solidFill>
                  <a:schemeClr val="bg2">
                    <a:lumMod val="50000"/>
                  </a:schemeClr>
                </a:solidFill>
              </a:rPr>
              <a:t>בהמשך השיעור: סטטיסטיקה תיאורית</a:t>
            </a:r>
          </a:p>
          <a:p>
            <a:endParaRPr lang="he-IL" dirty="0" smtClean="0"/>
          </a:p>
          <a:p>
            <a:pPr lvl="1"/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52291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מבוא לקורס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630" y="1735815"/>
            <a:ext cx="10578737" cy="4256771"/>
          </a:xfrm>
        </p:spPr>
        <p:txBody>
          <a:bodyPr>
            <a:normAutofit/>
          </a:bodyPr>
          <a:lstStyle/>
          <a:p>
            <a:r>
              <a:rPr lang="he-IL" dirty="0" smtClean="0">
                <a:solidFill>
                  <a:srgbClr val="0033CC"/>
                </a:solidFill>
              </a:rPr>
              <a:t>היכרות ונהלי הקורס</a:t>
            </a:r>
          </a:p>
          <a:p>
            <a:r>
              <a:rPr lang="he-IL" dirty="0" smtClean="0"/>
              <a:t>למה סטטיסטיקה?</a:t>
            </a:r>
            <a:endParaRPr lang="he-IL" dirty="0"/>
          </a:p>
          <a:p>
            <a:r>
              <a:rPr lang="he-IL" dirty="0" smtClean="0"/>
              <a:t>למה </a:t>
            </a:r>
            <a:r>
              <a:rPr lang="he-IL" dirty="0"/>
              <a:t>צריך ללמוד?</a:t>
            </a:r>
          </a:p>
          <a:p>
            <a:r>
              <a:rPr lang="he-IL" dirty="0" smtClean="0"/>
              <a:t>מטרות ותכני הקורס</a:t>
            </a:r>
          </a:p>
          <a:p>
            <a:pPr lvl="1"/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226194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היכרות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735452"/>
            <a:ext cx="10515600" cy="4584068"/>
          </a:xfrm>
        </p:spPr>
        <p:txBody>
          <a:bodyPr>
            <a:normAutofit/>
          </a:bodyPr>
          <a:lstStyle/>
          <a:p>
            <a:r>
              <a:rPr lang="he-IL" dirty="0" smtClean="0"/>
              <a:t>מרצה: שי כרמי</a:t>
            </a:r>
          </a:p>
          <a:p>
            <a:pPr lvl="1"/>
            <a:r>
              <a:rPr lang="he-IL" dirty="0" smtClean="0">
                <a:solidFill>
                  <a:srgbClr val="660066"/>
                </a:solidFill>
              </a:rPr>
              <a:t>אימייל:</a:t>
            </a:r>
            <a:r>
              <a:rPr lang="he-IL" dirty="0" smtClean="0"/>
              <a:t> </a:t>
            </a:r>
            <a:r>
              <a:rPr lang="en-US" dirty="0" smtClean="0">
                <a:hlinkClick r:id="rId2"/>
              </a:rPr>
              <a:t>shai.carmi@huji.ac.il</a:t>
            </a:r>
            <a:endParaRPr lang="en-US" dirty="0" smtClean="0"/>
          </a:p>
          <a:p>
            <a:pPr lvl="1"/>
            <a:r>
              <a:rPr lang="he-IL" dirty="0" smtClean="0">
                <a:solidFill>
                  <a:srgbClr val="660066"/>
                </a:solidFill>
              </a:rPr>
              <a:t>רקע:</a:t>
            </a:r>
            <a:r>
              <a:rPr lang="he-IL" dirty="0" smtClean="0"/>
              <a:t> מדעי המחשב ומתמטיקה, פיזיקה (תהליכים אקראיים), ביולוגיה חישובית</a:t>
            </a:r>
          </a:p>
          <a:p>
            <a:pPr lvl="1"/>
            <a:r>
              <a:rPr lang="he-IL" dirty="0" smtClean="0">
                <a:solidFill>
                  <a:srgbClr val="660066"/>
                </a:solidFill>
              </a:rPr>
              <a:t>תחום מחקר:</a:t>
            </a:r>
            <a:r>
              <a:rPr lang="he-IL" dirty="0" smtClean="0"/>
              <a:t> </a:t>
            </a:r>
            <a:r>
              <a:rPr lang="he-IL" dirty="0"/>
              <a:t>גנטיקה </a:t>
            </a:r>
            <a:r>
              <a:rPr lang="he-IL" dirty="0" smtClean="0"/>
              <a:t>סטטיסטית, אפידמיולוגיה גנטית, גנטיקה של אוכלוסיות</a:t>
            </a:r>
          </a:p>
          <a:p>
            <a:pPr lvl="1"/>
            <a:endParaRPr lang="he-IL" dirty="0"/>
          </a:p>
          <a:p>
            <a:r>
              <a:rPr lang="he-IL" dirty="0"/>
              <a:t>הרצאות: ימי שלישי</a:t>
            </a:r>
          </a:p>
          <a:p>
            <a:pPr lvl="1"/>
            <a:r>
              <a:rPr lang="he-IL" dirty="0"/>
              <a:t>חלק ראשון: </a:t>
            </a:r>
            <a:r>
              <a:rPr lang="en-US" dirty="0" smtClean="0"/>
              <a:t>10:15-11:00</a:t>
            </a:r>
            <a:endParaRPr lang="en-US" dirty="0"/>
          </a:p>
          <a:p>
            <a:pPr lvl="1"/>
            <a:r>
              <a:rPr lang="he-IL" dirty="0" smtClean="0"/>
              <a:t>חלק </a:t>
            </a:r>
            <a:r>
              <a:rPr lang="he-IL" dirty="0"/>
              <a:t>שני: </a:t>
            </a:r>
            <a:r>
              <a:rPr lang="en-US" dirty="0" smtClean="0"/>
              <a:t>11:15-12:00</a:t>
            </a:r>
            <a:endParaRPr lang="he-IL" dirty="0"/>
          </a:p>
          <a:p>
            <a:pPr lvl="1"/>
            <a:r>
              <a:rPr lang="he-IL" dirty="0" smtClean="0"/>
              <a:t>חלק </a:t>
            </a:r>
            <a:r>
              <a:rPr lang="he-IL" dirty="0"/>
              <a:t>שלישי: </a:t>
            </a:r>
            <a:r>
              <a:rPr lang="en-US" dirty="0" smtClean="0"/>
              <a:t>13:15-14:00</a:t>
            </a:r>
            <a:endParaRPr lang="he-IL" dirty="0"/>
          </a:p>
          <a:p>
            <a:endParaRPr lang="he-IL" dirty="0"/>
          </a:p>
          <a:p>
            <a:r>
              <a:rPr lang="he-IL" dirty="0"/>
              <a:t>תרגילי כיתה: ימי שלישי, </a:t>
            </a:r>
            <a:r>
              <a:rPr lang="he-IL" dirty="0" smtClean="0"/>
              <a:t>14:15-16:00</a:t>
            </a:r>
          </a:p>
        </p:txBody>
      </p:sp>
    </p:spTree>
    <p:extLst>
      <p:ext uri="{BB962C8B-B14F-4D97-AF65-F5344CB8AC3E}">
        <p14:creationId xmlns:p14="http://schemas.microsoft.com/office/powerpoint/2010/main" val="292317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חובות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67534"/>
            <a:ext cx="10515600" cy="4444548"/>
          </a:xfrm>
        </p:spPr>
        <p:txBody>
          <a:bodyPr>
            <a:normAutofit/>
          </a:bodyPr>
          <a:lstStyle/>
          <a:p>
            <a:r>
              <a:rPr lang="he-IL" dirty="0" smtClean="0"/>
              <a:t>תרגילי בית </a:t>
            </a:r>
            <a:r>
              <a:rPr lang="he-IL" dirty="0" err="1" smtClean="0"/>
              <a:t>ינתנו</a:t>
            </a:r>
            <a:r>
              <a:rPr lang="he-IL" dirty="0" smtClean="0"/>
              <a:t> (בקירוב) בכל שבוע</a:t>
            </a:r>
          </a:p>
          <a:p>
            <a:r>
              <a:rPr lang="he-IL" dirty="0" smtClean="0"/>
              <a:t>אין צורך להגיש את הפתרון עצמו, אך יש חובת הגשה במודל של תשובות סופיות</a:t>
            </a:r>
          </a:p>
          <a:p>
            <a:endParaRPr lang="he-IL" dirty="0" smtClean="0"/>
          </a:p>
          <a:p>
            <a:r>
              <a:rPr lang="he-IL" dirty="0" smtClean="0"/>
              <a:t>יתקיימו </a:t>
            </a:r>
            <a:r>
              <a:rPr lang="he-IL" dirty="0"/>
              <a:t>שלושה </a:t>
            </a:r>
            <a:r>
              <a:rPr lang="he-IL" b="1" dirty="0"/>
              <a:t>בחנים</a:t>
            </a:r>
            <a:r>
              <a:rPr lang="he-IL" dirty="0"/>
              <a:t> במהלך הסמסטר</a:t>
            </a:r>
          </a:p>
          <a:p>
            <a:r>
              <a:rPr lang="he-IL" dirty="0" smtClean="0"/>
              <a:t>משקל </a:t>
            </a:r>
            <a:r>
              <a:rPr lang="he-IL" dirty="0"/>
              <a:t>כל בוחן: </a:t>
            </a:r>
            <a:r>
              <a:rPr lang="he-IL" dirty="0">
                <a:solidFill>
                  <a:srgbClr val="0033CC"/>
                </a:solidFill>
              </a:rPr>
              <a:t>7%</a:t>
            </a:r>
            <a:r>
              <a:rPr lang="he-IL" dirty="0"/>
              <a:t> מהציון הסופי</a:t>
            </a:r>
          </a:p>
          <a:p>
            <a:endParaRPr lang="he-IL" dirty="0"/>
          </a:p>
          <a:p>
            <a:r>
              <a:rPr lang="he-IL" dirty="0"/>
              <a:t>מבחן סופי בחופשת הסמסטר: </a:t>
            </a:r>
            <a:r>
              <a:rPr lang="he-IL" dirty="0">
                <a:solidFill>
                  <a:srgbClr val="0033CC"/>
                </a:solidFill>
              </a:rPr>
              <a:t>79%</a:t>
            </a:r>
            <a:r>
              <a:rPr lang="he-IL" dirty="0"/>
              <a:t> מהציון</a:t>
            </a:r>
          </a:p>
        </p:txBody>
      </p:sp>
    </p:spTree>
    <p:extLst>
      <p:ext uri="{BB962C8B-B14F-4D97-AF65-F5344CB8AC3E}">
        <p14:creationId xmlns:p14="http://schemas.microsoft.com/office/powerpoint/2010/main" val="1917748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נוכחות ומצגות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15133"/>
            <a:ext cx="10515600" cy="4351338"/>
          </a:xfrm>
        </p:spPr>
        <p:txBody>
          <a:bodyPr/>
          <a:lstStyle/>
          <a:p>
            <a:r>
              <a:rPr lang="he-IL" dirty="0" smtClean="0"/>
              <a:t>אין חובת נוכחות</a:t>
            </a:r>
          </a:p>
          <a:p>
            <a:endParaRPr lang="he-IL" dirty="0" smtClean="0"/>
          </a:p>
          <a:p>
            <a:r>
              <a:rPr lang="he-IL" dirty="0" smtClean="0"/>
              <a:t>לימוד עצמי אפשרי באמצעים הבאים:</a:t>
            </a:r>
          </a:p>
          <a:p>
            <a:pPr lvl="1"/>
            <a:r>
              <a:rPr lang="he-IL" dirty="0" smtClean="0"/>
              <a:t>המצגות של ההרצאות</a:t>
            </a:r>
          </a:p>
          <a:p>
            <a:pPr lvl="1"/>
            <a:r>
              <a:rPr lang="he-IL" dirty="0" smtClean="0"/>
              <a:t>ספרים בעברית או באנגלית</a:t>
            </a:r>
          </a:p>
          <a:p>
            <a:pPr lvl="1"/>
            <a:r>
              <a:rPr lang="he-IL" dirty="0" smtClean="0"/>
              <a:t>קורסים אינטרנטיים</a:t>
            </a:r>
          </a:p>
          <a:p>
            <a:endParaRPr lang="he-IL" dirty="0" smtClean="0"/>
          </a:p>
          <a:p>
            <a:r>
              <a:rPr lang="he-IL" dirty="0" smtClean="0"/>
              <a:t>כל החומר יהיה כלול </a:t>
            </a:r>
            <a:r>
              <a:rPr lang="he-IL" dirty="0" smtClean="0"/>
              <a:t>במצגות</a:t>
            </a:r>
            <a:endParaRPr lang="en-US" dirty="0" smtClean="0"/>
          </a:p>
          <a:p>
            <a:endParaRPr lang="en-US" dirty="0"/>
          </a:p>
          <a:p>
            <a:r>
              <a:rPr lang="he-IL" dirty="0" smtClean="0"/>
              <a:t>הקורס פותח בהשראת קורס קודם שניתן בפקולטה ע"י פרופ' אורלי מנור</a:t>
            </a: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81963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ספרים מומלצים בעברית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63" y="2104588"/>
            <a:ext cx="2082471" cy="3045614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3357044" y="1931096"/>
            <a:ext cx="2059593" cy="3219106"/>
            <a:chOff x="4667249" y="2798529"/>
            <a:chExt cx="2745922" cy="395412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249" y="2798529"/>
              <a:ext cx="2745922" cy="3954128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5290458" y="6005511"/>
              <a:ext cx="914400" cy="240168"/>
            </a:xfrm>
            <a:prstGeom prst="rect">
              <a:avLst/>
            </a:prstGeom>
            <a:solidFill>
              <a:srgbClr val="5C2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8405092" y="2127886"/>
            <a:ext cx="33158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שימו לב: ספרים אלו 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לפעמים מקיפים יותר 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חומר מאשר מה שילמד 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בקורס (ולא בהכרח מכילים את כל החומר של הקורס)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יש ספרים נוספים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930" y="1931096"/>
            <a:ext cx="2187388" cy="32191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58715" y="5678850"/>
            <a:ext cx="5417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ראו גם:</a:t>
            </a:r>
            <a:r>
              <a:rPr lang="en-US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דיויד </a:t>
            </a:r>
            <a:r>
              <a:rPr lang="he-IL" dirty="0" err="1">
                <a:latin typeface="David" panose="020E0502060401010101" pitchFamily="34" charset="-79"/>
                <a:cs typeface="David" panose="020E0502060401010101" pitchFamily="34" charset="-79"/>
              </a:rPr>
              <a:t>וייסברוד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, רוני </a:t>
            </a:r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פקטור (האוניברסיטה העברית), 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סטטיסטיקה יישומית למדעי החברה </a:t>
            </a:r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ולמשפטים (2019)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2411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אופי הקורס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654174"/>
            <a:ext cx="10515600" cy="4515620"/>
          </a:xfrm>
        </p:spPr>
        <p:txBody>
          <a:bodyPr>
            <a:normAutofit/>
          </a:bodyPr>
          <a:lstStyle/>
          <a:p>
            <a:r>
              <a:rPr lang="he-IL" dirty="0" smtClean="0"/>
              <a:t>קשיים אפשריים:</a:t>
            </a:r>
            <a:endParaRPr lang="en-US" dirty="0" smtClean="0"/>
          </a:p>
          <a:p>
            <a:pPr lvl="1"/>
            <a:r>
              <a:rPr lang="he-IL" dirty="0" smtClean="0">
                <a:solidFill>
                  <a:srgbClr val="993300"/>
                </a:solidFill>
              </a:rPr>
              <a:t>הקורס עלול להיות מאתגר לסטודנטים ללא רקע משמעותי במתמטיקה</a:t>
            </a:r>
          </a:p>
          <a:p>
            <a:pPr lvl="1"/>
            <a:r>
              <a:rPr lang="he-IL" dirty="0" smtClean="0">
                <a:solidFill>
                  <a:srgbClr val="993300"/>
                </a:solidFill>
              </a:rPr>
              <a:t>כיתה הטרוגנית, סטודנטים עם רקע שונה</a:t>
            </a:r>
          </a:p>
          <a:p>
            <a:pPr lvl="1"/>
            <a:r>
              <a:rPr lang="he-IL" dirty="0" smtClean="0">
                <a:solidFill>
                  <a:srgbClr val="993300"/>
                </a:solidFill>
              </a:rPr>
              <a:t>הקורס דורש השקעה במהלך </a:t>
            </a:r>
            <a:r>
              <a:rPr lang="he-IL" b="1" dirty="0" smtClean="0">
                <a:solidFill>
                  <a:srgbClr val="993300"/>
                </a:solidFill>
              </a:rPr>
              <a:t>כל הסמסטר</a:t>
            </a:r>
            <a:r>
              <a:rPr lang="he-IL" dirty="0" smtClean="0">
                <a:solidFill>
                  <a:srgbClr val="993300"/>
                </a:solidFill>
              </a:rPr>
              <a:t>:</a:t>
            </a:r>
            <a:r>
              <a:rPr lang="en-US" dirty="0" smtClean="0">
                <a:solidFill>
                  <a:srgbClr val="993300"/>
                </a:solidFill>
              </a:rPr>
              <a:t> </a:t>
            </a:r>
            <a:r>
              <a:rPr lang="he-IL" b="1" dirty="0" smtClean="0">
                <a:solidFill>
                  <a:srgbClr val="993300"/>
                </a:solidFill>
              </a:rPr>
              <a:t>התרגול בבית הכרחי</a:t>
            </a:r>
            <a:r>
              <a:rPr lang="he-IL" dirty="0" smtClean="0">
                <a:solidFill>
                  <a:srgbClr val="993300"/>
                </a:solidFill>
              </a:rPr>
              <a:t> לצורך הבנת החומר</a:t>
            </a:r>
          </a:p>
          <a:p>
            <a:pPr lvl="1"/>
            <a:r>
              <a:rPr lang="he-IL" b="1" dirty="0" smtClean="0">
                <a:solidFill>
                  <a:srgbClr val="993300"/>
                </a:solidFill>
              </a:rPr>
              <a:t>לפעמים יהיה צורך לחזור בבית על ההרצאה</a:t>
            </a:r>
            <a:r>
              <a:rPr lang="he-IL" dirty="0" smtClean="0">
                <a:solidFill>
                  <a:srgbClr val="993300"/>
                </a:solidFill>
              </a:rPr>
              <a:t> </a:t>
            </a:r>
            <a:endParaRPr lang="en-US" dirty="0" smtClean="0">
              <a:solidFill>
                <a:srgbClr val="993300"/>
              </a:solidFill>
            </a:endParaRPr>
          </a:p>
          <a:p>
            <a:pPr lvl="1"/>
            <a:r>
              <a:rPr lang="he-IL" dirty="0" smtClean="0">
                <a:solidFill>
                  <a:srgbClr val="993300"/>
                </a:solidFill>
              </a:rPr>
              <a:t>המבחן לא קל</a:t>
            </a:r>
          </a:p>
          <a:p>
            <a:endParaRPr lang="he-IL" dirty="0"/>
          </a:p>
          <a:p>
            <a:r>
              <a:rPr lang="he-IL" dirty="0" smtClean="0"/>
              <a:t>מאידך:</a:t>
            </a:r>
          </a:p>
          <a:p>
            <a:pPr lvl="1"/>
            <a:r>
              <a:rPr lang="he-IL" dirty="0" smtClean="0">
                <a:solidFill>
                  <a:schemeClr val="accent6">
                    <a:lumMod val="75000"/>
                  </a:schemeClr>
                </a:solidFill>
              </a:rPr>
              <a:t>הקורס מבוסס על מתמטיקה תיכונית בלבד</a:t>
            </a:r>
          </a:p>
          <a:p>
            <a:pPr lvl="1"/>
            <a:r>
              <a:rPr lang="he-IL" dirty="0" smtClean="0">
                <a:solidFill>
                  <a:schemeClr val="accent6">
                    <a:lumMod val="75000"/>
                  </a:schemeClr>
                </a:solidFill>
              </a:rPr>
              <a:t>הקורס מכסה נושאים סטנדרטיים, מקורות עזר רבים קיימים</a:t>
            </a:r>
          </a:p>
          <a:p>
            <a:pPr lvl="1"/>
            <a:r>
              <a:rPr lang="he-IL" dirty="0" smtClean="0">
                <a:solidFill>
                  <a:schemeClr val="accent6">
                    <a:lumMod val="75000"/>
                  </a:schemeClr>
                </a:solidFill>
              </a:rPr>
              <a:t>סטודנט שילמד במהלך הסמסטר בד"כ יקבל ציון גבוה</a:t>
            </a:r>
          </a:p>
          <a:p>
            <a:pPr lvl="1"/>
            <a:r>
              <a:rPr lang="he-IL" dirty="0" smtClean="0">
                <a:solidFill>
                  <a:schemeClr val="accent6">
                    <a:lumMod val="75000"/>
                  </a:schemeClr>
                </a:solidFill>
              </a:rPr>
              <a:t>הקורס ישלב דוגמאות מעולם הביולוגיה והרפואה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20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מבוא לקורס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630" y="1735815"/>
            <a:ext cx="10578737" cy="4256771"/>
          </a:xfrm>
        </p:spPr>
        <p:txBody>
          <a:bodyPr>
            <a:normAutofit/>
          </a:bodyPr>
          <a:lstStyle/>
          <a:p>
            <a:r>
              <a:rPr lang="he-IL" dirty="0" smtClean="0"/>
              <a:t>היכרות ונהלי הקורס</a:t>
            </a:r>
          </a:p>
          <a:p>
            <a:r>
              <a:rPr lang="he-IL" dirty="0" smtClean="0">
                <a:solidFill>
                  <a:srgbClr val="0033CC"/>
                </a:solidFill>
              </a:rPr>
              <a:t>למה סטטיסטיקה?</a:t>
            </a:r>
            <a:endParaRPr lang="he-IL" dirty="0">
              <a:solidFill>
                <a:srgbClr val="0033CC"/>
              </a:solidFill>
            </a:endParaRPr>
          </a:p>
          <a:p>
            <a:r>
              <a:rPr lang="he-IL" dirty="0"/>
              <a:t>למה צריך ללמוד?</a:t>
            </a:r>
          </a:p>
          <a:p>
            <a:r>
              <a:rPr lang="he-IL" dirty="0" smtClean="0"/>
              <a:t>מטרות ותכני הקורס</a:t>
            </a:r>
          </a:p>
          <a:p>
            <a:pPr lvl="1"/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286111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למה סטטיסטיקה?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731176"/>
            <a:ext cx="10515600" cy="4351338"/>
          </a:xfrm>
        </p:spPr>
        <p:txBody>
          <a:bodyPr/>
          <a:lstStyle/>
          <a:p>
            <a:r>
              <a:rPr lang="he-IL" dirty="0"/>
              <a:t>מה זה סטטיסטיקה בעצם?</a:t>
            </a:r>
          </a:p>
          <a:p>
            <a:r>
              <a:rPr lang="he-IL" dirty="0" smtClean="0"/>
              <a:t>האם זה מעניין?</a:t>
            </a:r>
          </a:p>
          <a:p>
            <a:r>
              <a:rPr lang="he-IL" dirty="0" smtClean="0"/>
              <a:t>האם זה יהיה שימושי אי פעם?</a:t>
            </a:r>
          </a:p>
          <a:p>
            <a:endParaRPr lang="he-IL" dirty="0"/>
          </a:p>
          <a:p>
            <a:r>
              <a:rPr lang="he-IL" dirty="0" smtClean="0">
                <a:solidFill>
                  <a:srgbClr val="0033CC"/>
                </a:solidFill>
              </a:rPr>
              <a:t>סטטיסטיקה</a:t>
            </a:r>
            <a:r>
              <a:rPr lang="he-IL" dirty="0" smtClean="0"/>
              <a:t>: אוסף כלים המאפשרים לנו</a:t>
            </a:r>
          </a:p>
          <a:p>
            <a:pPr lvl="1"/>
            <a:r>
              <a:rPr lang="he-IL" dirty="0" smtClean="0"/>
              <a:t>להבין נתונים של ניסויים או מאגרי מידע</a:t>
            </a:r>
          </a:p>
          <a:p>
            <a:pPr lvl="1"/>
            <a:r>
              <a:rPr lang="he-IL" dirty="0" smtClean="0"/>
              <a:t>להשתמש בנתונים כדי לבדוק השערות על איך הטבע עובד</a:t>
            </a:r>
          </a:p>
          <a:p>
            <a:pPr lvl="1"/>
            <a:r>
              <a:rPr lang="he-IL" dirty="0" smtClean="0"/>
              <a:t>להחליט איזה מודל נכון ואיזה לא</a:t>
            </a:r>
          </a:p>
          <a:p>
            <a:pPr lvl="1"/>
            <a:r>
              <a:rPr lang="he-IL" dirty="0" smtClean="0"/>
              <a:t>לחזות מה יקרה בעתיד ובאילו הסתברויות</a:t>
            </a:r>
          </a:p>
          <a:p>
            <a:pPr lvl="1"/>
            <a:r>
              <a:rPr lang="he-IL" dirty="0" smtClean="0"/>
              <a:t>לנתח באופן ביקורתי נתונים המוצגים בתקשורת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225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מתי </a:t>
            </a:r>
            <a:r>
              <a:rPr lang="he-IL" dirty="0"/>
              <a:t>נ</a:t>
            </a:r>
            <a:r>
              <a:rPr lang="he-IL" dirty="0" smtClean="0"/>
              <a:t>שתמש בסטטיסטיקה?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709" y="1743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he-IL" dirty="0" smtClean="0"/>
              <a:t>חשיבה סטטיסטית היא </a:t>
            </a:r>
            <a:r>
              <a:rPr lang="he-IL" dirty="0" smtClean="0">
                <a:solidFill>
                  <a:srgbClr val="0033CC"/>
                </a:solidFill>
              </a:rPr>
              <a:t>הכרחית</a:t>
            </a:r>
            <a:r>
              <a:rPr lang="he-IL" dirty="0" smtClean="0"/>
              <a:t> על מנת לגבש דעה על הנתונים הנצפים</a:t>
            </a:r>
          </a:p>
          <a:p>
            <a:endParaRPr lang="he-IL" dirty="0" smtClean="0"/>
          </a:p>
          <a:p>
            <a:r>
              <a:rPr lang="he-IL" dirty="0" smtClean="0"/>
              <a:t>מודגם היטב בתקשורת הספורט</a:t>
            </a:r>
          </a:p>
          <a:p>
            <a:r>
              <a:rPr lang="he-IL" dirty="0" smtClean="0"/>
              <a:t>מדוע? "עולם סגור" עם חוקים מוגדרים היטב, זמינות גבוהה מאד של נתונים, עיתונות ברמה נמוכה, השפעה מינימלית על תחומי חיים אחרים</a:t>
            </a:r>
          </a:p>
          <a:p>
            <a:endParaRPr lang="he-IL" dirty="0" smtClean="0"/>
          </a:p>
          <a:p>
            <a:r>
              <a:rPr lang="he-IL" dirty="0" smtClean="0"/>
              <a:t>קבוצת כדורסל קלעה 80 נקודות בממוצע בסיבוב הראשון. לאחר החלפת המאמן קלעה 83 נקודות בממוצע. האם החלפת המאמן עזרה?</a:t>
            </a:r>
          </a:p>
          <a:p>
            <a:r>
              <a:rPr lang="he-IL" dirty="0"/>
              <a:t>מכבי ת"א מנצחת בממוצע ב- 80% ממשחקיה, אבל כאשר נמצא שופט מסוים, היא מנצחת רק ב- 60% מהמשחקים. האם השופט מוטה</a:t>
            </a:r>
            <a:r>
              <a:rPr lang="he-IL" dirty="0" smtClean="0"/>
              <a:t>?</a:t>
            </a:r>
          </a:p>
          <a:p>
            <a:r>
              <a:rPr lang="he-IL" dirty="0" smtClean="0"/>
              <a:t>האם יש קשר בין משכורת המאמן לבין מספר </a:t>
            </a:r>
            <a:r>
              <a:rPr lang="he-IL" dirty="0" err="1" smtClean="0"/>
              <a:t>הנצחונות</a:t>
            </a:r>
            <a:r>
              <a:rPr lang="he-IL" dirty="0" smtClean="0"/>
              <a:t> של נבחרת ישראל?</a:t>
            </a:r>
            <a:endParaRPr lang="he-IL" dirty="0"/>
          </a:p>
          <a:p>
            <a:endParaRPr lang="he-IL" dirty="0" smtClean="0"/>
          </a:p>
          <a:p>
            <a:endParaRPr lang="he-IL" dirty="0" smtClean="0"/>
          </a:p>
          <a:p>
            <a:endParaRPr lang="he-IL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349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מתי </a:t>
            </a:r>
            <a:r>
              <a:rPr lang="he-IL" dirty="0"/>
              <a:t>נ</a:t>
            </a:r>
            <a:r>
              <a:rPr lang="he-IL" dirty="0" smtClean="0"/>
              <a:t>שתמש בסטטיסטיקה?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999" y="1767156"/>
            <a:ext cx="10515600" cy="4798030"/>
          </a:xfrm>
        </p:spPr>
        <p:txBody>
          <a:bodyPr>
            <a:normAutofit/>
          </a:bodyPr>
          <a:lstStyle/>
          <a:p>
            <a:r>
              <a:rPr lang="he-IL" dirty="0" smtClean="0"/>
              <a:t>בעידן </a:t>
            </a:r>
            <a:r>
              <a:rPr lang="he-IL" dirty="0" err="1" smtClean="0"/>
              <a:t>הפייק</a:t>
            </a:r>
            <a:r>
              <a:rPr lang="he-IL" dirty="0" smtClean="0"/>
              <a:t> ניוז, חשיבה סטטיסטית היא </a:t>
            </a:r>
            <a:r>
              <a:rPr lang="he-IL" b="1" dirty="0" smtClean="0">
                <a:solidFill>
                  <a:srgbClr val="0033CC"/>
                </a:solidFill>
              </a:rPr>
              <a:t>קריטית</a:t>
            </a:r>
            <a:r>
              <a:rPr lang="he-IL" dirty="0" smtClean="0"/>
              <a:t> על מנת לגבש דעה פוליטית ולאזרחות טובה</a:t>
            </a:r>
          </a:p>
          <a:p>
            <a:endParaRPr lang="he-IL" dirty="0" smtClean="0"/>
          </a:p>
          <a:p>
            <a:r>
              <a:rPr lang="he-IL" dirty="0" smtClean="0"/>
              <a:t>דוגמאות היפותטיות:</a:t>
            </a:r>
          </a:p>
          <a:p>
            <a:pPr lvl="1"/>
            <a:r>
              <a:rPr lang="he-IL" dirty="0" smtClean="0"/>
              <a:t>התקציב השנתי הממוצע של בתי ספר מזרם אחד היה 9 מיליון </a:t>
            </a:r>
            <a:r>
              <a:rPr lang="en-IL" dirty="0" smtClean="0"/>
              <a:t>₪</a:t>
            </a:r>
            <a:r>
              <a:rPr lang="he-IL" dirty="0" smtClean="0"/>
              <a:t> ושל בתי ספר מזרם אחר 8 מיליון </a:t>
            </a:r>
            <a:r>
              <a:rPr lang="en-IL" dirty="0" smtClean="0"/>
              <a:t>₪</a:t>
            </a:r>
            <a:r>
              <a:rPr lang="he-IL" dirty="0" smtClean="0"/>
              <a:t>. האם שר החינוך </a:t>
            </a:r>
            <a:r>
              <a:rPr lang="he-IL" dirty="0" err="1" smtClean="0"/>
              <a:t>מתעדף</a:t>
            </a:r>
            <a:r>
              <a:rPr lang="he-IL" dirty="0" smtClean="0"/>
              <a:t> זרם מסוים?</a:t>
            </a:r>
          </a:p>
          <a:p>
            <a:pPr lvl="1"/>
            <a:r>
              <a:rPr lang="he-IL" dirty="0" smtClean="0"/>
              <a:t>אוניברסיטה מקבלת 50</a:t>
            </a:r>
            <a:r>
              <a:rPr lang="he-IL" dirty="0"/>
              <a:t>% </a:t>
            </a:r>
            <a:r>
              <a:rPr lang="he-IL" dirty="0" smtClean="0"/>
              <a:t>מכלל המועמדים </a:t>
            </a:r>
            <a:r>
              <a:rPr lang="he-IL" dirty="0"/>
              <a:t>ממוצא מסוים </a:t>
            </a:r>
            <a:r>
              <a:rPr lang="he-IL" dirty="0" smtClean="0"/>
              <a:t>אבל רק 30</a:t>
            </a:r>
            <a:r>
              <a:rPr lang="he-IL" dirty="0"/>
              <a:t>% מהמועמדים ממוצא אחר. האם </a:t>
            </a:r>
            <a:r>
              <a:rPr lang="he-IL" dirty="0" smtClean="0"/>
              <a:t>יש נגדם אפליה?</a:t>
            </a:r>
            <a:endParaRPr lang="he-IL" dirty="0"/>
          </a:p>
          <a:p>
            <a:pPr lvl="1"/>
            <a:r>
              <a:rPr lang="he-IL" dirty="0" smtClean="0"/>
              <a:t>הרווח הממוצע של תיק השקעות בשנה מסוימת היה 10%. תיק ההשקעות של ראש הממשלה בשנה זו עלה ב- 200%. האם הוא השתמש במידע פנימי?</a:t>
            </a:r>
          </a:p>
          <a:p>
            <a:pPr lvl="1"/>
            <a:r>
              <a:rPr lang="he-IL" dirty="0" smtClean="0"/>
              <a:t>מספר ימי השרב עלה ב- 50 השנים האחרונות ב- 15%. האם זו תוצאה של שינוי אקלים?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79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אבל מי משתמש בסטטיסטיקה במדעי החיים?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709" y="1743625"/>
            <a:ext cx="10515600" cy="4351338"/>
          </a:xfrm>
        </p:spPr>
        <p:txBody>
          <a:bodyPr/>
          <a:lstStyle/>
          <a:p>
            <a:r>
              <a:rPr lang="he-IL" dirty="0" smtClean="0"/>
              <a:t>כולם!</a:t>
            </a:r>
          </a:p>
          <a:p>
            <a:endParaRPr lang="he-IL" dirty="0" smtClean="0"/>
          </a:p>
          <a:p>
            <a:r>
              <a:rPr lang="he-IL" dirty="0" smtClean="0"/>
              <a:t>רופאים, רוקחים</a:t>
            </a:r>
          </a:p>
          <a:p>
            <a:r>
              <a:rPr lang="he-IL" dirty="0" smtClean="0"/>
              <a:t>אפידמיולוגים</a:t>
            </a:r>
          </a:p>
          <a:p>
            <a:r>
              <a:rPr lang="he-IL" dirty="0" smtClean="0"/>
              <a:t>עובדי מעבדות, טכנאים</a:t>
            </a:r>
          </a:p>
          <a:p>
            <a:r>
              <a:rPr lang="he-IL" dirty="0" smtClean="0"/>
              <a:t>חוקרים, </a:t>
            </a:r>
            <a:r>
              <a:rPr lang="he-IL" dirty="0" err="1" smtClean="0"/>
              <a:t>ביואינפורמטיקאים</a:t>
            </a:r>
            <a:r>
              <a:rPr lang="he-IL" dirty="0" smtClean="0"/>
              <a:t>, אקולוגים</a:t>
            </a:r>
          </a:p>
          <a:p>
            <a:endParaRPr lang="he-IL" dirty="0"/>
          </a:p>
          <a:p>
            <a:r>
              <a:rPr lang="he-IL" dirty="0" smtClean="0"/>
              <a:t>כל מי שאי פעם ביצע ניסוי, ניתח תוצאות ניסוי או מאגר מידע, או קיבל החלטה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88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אפשר לעשות עם סטטיסטיקה במדעי החיים?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52956"/>
            <a:ext cx="10515600" cy="3881922"/>
          </a:xfrm>
        </p:spPr>
        <p:txBody>
          <a:bodyPr>
            <a:normAutofit/>
          </a:bodyPr>
          <a:lstStyle/>
          <a:p>
            <a:r>
              <a:rPr lang="he-IL" dirty="0" smtClean="0"/>
              <a:t>מגוון היישומים (בתחום הביו-רפואי בלבד) עצום – סטטיסטיקה רלוונטית בכל תחום</a:t>
            </a:r>
          </a:p>
          <a:p>
            <a:endParaRPr lang="he-IL" dirty="0" smtClean="0"/>
          </a:p>
          <a:p>
            <a:r>
              <a:rPr lang="he-IL" dirty="0" smtClean="0"/>
              <a:t>חלק גדול מההתקדמות בבריאות הציבור (רפואה מבוססת ראיות) ובגנטיקה במאה האחרונה היא תוצאה של התפתחות הסטטיסטיקה</a:t>
            </a:r>
          </a:p>
          <a:p>
            <a:pPr lvl="1"/>
            <a:r>
              <a:rPr lang="he-IL" dirty="0" smtClean="0"/>
              <a:t>האם תרופה/טיפול/התערבות עובדת ומקצרת את משך המחלה או מונעת אותה?</a:t>
            </a:r>
          </a:p>
          <a:p>
            <a:pPr lvl="1"/>
            <a:r>
              <a:rPr lang="he-IL" dirty="0" smtClean="0"/>
              <a:t>האם מוטציה/תזונה/זיהום אוויר/התנהגות מסוימת גורמת מחלה?</a:t>
            </a:r>
          </a:p>
          <a:p>
            <a:pPr lvl="1"/>
            <a:r>
              <a:rPr lang="he-IL" dirty="0" smtClean="0"/>
              <a:t>האם בדיקת דם/בדיקה גנטית/הדמיה/היסטוריה משפחתית יכולה לחזות סיכון למחלה?</a:t>
            </a:r>
          </a:p>
          <a:p>
            <a:endParaRPr lang="he-IL" dirty="0" smtClean="0"/>
          </a:p>
          <a:p>
            <a:r>
              <a:rPr lang="he-IL" dirty="0" smtClean="0"/>
              <a:t>נדגים להלן מספר יישומים של סטטיסטיקה בתחום הגנטיקה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5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Nature vs Nurture</a:t>
            </a:r>
            <a:r>
              <a:rPr lang="he-IL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2931" y="1478345"/>
            <a:ext cx="5113403" cy="3228410"/>
          </a:xfrm>
        </p:spPr>
        <p:txBody>
          <a:bodyPr/>
          <a:lstStyle/>
          <a:p>
            <a:r>
              <a:rPr lang="he-IL" dirty="0" smtClean="0"/>
              <a:t>להרכב החיידקים (</a:t>
            </a:r>
            <a:r>
              <a:rPr lang="he-IL" dirty="0" err="1" smtClean="0"/>
              <a:t>מיקרוביום</a:t>
            </a:r>
            <a:r>
              <a:rPr lang="he-IL" dirty="0" smtClean="0"/>
              <a:t>) של המעי השפעה חשובה על השמנה ומחלות</a:t>
            </a:r>
          </a:p>
          <a:p>
            <a:r>
              <a:rPr lang="he-IL" dirty="0" smtClean="0"/>
              <a:t>האם הרכב החיידקים מושפע מהדנ"א בתאים האנושיים שלנו?</a:t>
            </a:r>
          </a:p>
          <a:p>
            <a:r>
              <a:rPr lang="he-IL" dirty="0" smtClean="0"/>
              <a:t>במדגם של 1000 ישראלים, </a:t>
            </a:r>
            <a:r>
              <a:rPr lang="he-IL" u="sng" dirty="0" smtClean="0"/>
              <a:t>לא מצאנו קשר סטטיסטי מובהק</a:t>
            </a:r>
            <a:r>
              <a:rPr lang="he-IL" dirty="0" smtClean="0"/>
              <a:t> בין הרכב החיידקים לבין דנ"א – רוב ההשפעה </a:t>
            </a:r>
            <a:r>
              <a:rPr lang="he-IL" dirty="0" err="1" smtClean="0"/>
              <a:t>היתה</a:t>
            </a:r>
            <a:r>
              <a:rPr lang="he-IL" dirty="0" smtClean="0"/>
              <a:t> מהסביבה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81"/>
          <a:stretch/>
        </p:blipFill>
        <p:spPr>
          <a:xfrm>
            <a:off x="283716" y="202131"/>
            <a:ext cx="6064206" cy="642967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760396" y="539015"/>
            <a:ext cx="1751798" cy="1578543"/>
          </a:xfrm>
          <a:prstGeom prst="ellipse">
            <a:avLst/>
          </a:prstGeom>
          <a:noFill/>
          <a:ln w="571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7922" y="4413026"/>
            <a:ext cx="5706789" cy="20309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162" y="3634762"/>
            <a:ext cx="6219811" cy="31278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951524" y="4387164"/>
            <a:ext cx="1710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Nature, 2018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8662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אפשר למצוא פושע ע"פ הדנ"א שלו?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0478" y="1557567"/>
            <a:ext cx="7116418" cy="4787679"/>
          </a:xfrm>
        </p:spPr>
        <p:txBody>
          <a:bodyPr>
            <a:normAutofit/>
          </a:bodyPr>
          <a:lstStyle/>
          <a:p>
            <a:r>
              <a:rPr lang="he-IL" sz="2200" dirty="0" smtClean="0"/>
              <a:t>"הרוצח </a:t>
            </a:r>
            <a:r>
              <a:rPr lang="he-IL" sz="2200" dirty="0"/>
              <a:t>מגולדן </a:t>
            </a:r>
            <a:r>
              <a:rPr lang="he-IL" sz="2200" dirty="0" smtClean="0"/>
              <a:t>סטייט" היה רוצח </a:t>
            </a:r>
            <a:r>
              <a:rPr lang="he-IL" sz="2200" dirty="0"/>
              <a:t>סדרתי, אנס ופורץ, שביצע לפחות 12 </a:t>
            </a:r>
            <a:r>
              <a:rPr lang="he-IL" sz="2200" dirty="0" smtClean="0"/>
              <a:t>רציחות ו- 50 </a:t>
            </a:r>
            <a:r>
              <a:rPr lang="he-IL" sz="2200" dirty="0"/>
              <a:t>מעשי </a:t>
            </a:r>
            <a:r>
              <a:rPr lang="he-IL" sz="2200" dirty="0" smtClean="0"/>
              <a:t>אונס בין 1974 </a:t>
            </a:r>
            <a:r>
              <a:rPr lang="he-IL" sz="2200" dirty="0"/>
              <a:t>ל-1986 </a:t>
            </a:r>
            <a:r>
              <a:rPr lang="he-IL" sz="2200" dirty="0" smtClean="0"/>
              <a:t>בקליפורניה</a:t>
            </a:r>
          </a:p>
          <a:p>
            <a:r>
              <a:rPr lang="he-IL" sz="2200" dirty="0" smtClean="0"/>
              <a:t>למשטרה היה דנ"א של הפושע, אך לא נמצאה התאמה במאגר</a:t>
            </a:r>
          </a:p>
          <a:p>
            <a:r>
              <a:rPr lang="he-IL" sz="2200" dirty="0" smtClean="0"/>
              <a:t>עם השנים, מאגרי הדנ"א האזרחיים גדלו מאד, וכעת יש כ- 30 מיליון פרופילים מלאים במגוון אתרים מסחריים</a:t>
            </a:r>
          </a:p>
          <a:p>
            <a:r>
              <a:rPr lang="he-IL" sz="2200" dirty="0" smtClean="0"/>
              <a:t>ב- 2018, המשטרה השתמשה </a:t>
            </a:r>
            <a:r>
              <a:rPr lang="he-IL" sz="2200" u="sng" dirty="0" smtClean="0"/>
              <a:t>בשיטה סטטיסטית של השוואת רצפי דנ"א</a:t>
            </a:r>
            <a:r>
              <a:rPr lang="he-IL" sz="2200" dirty="0" smtClean="0"/>
              <a:t> כדי למצוא בן דוד שלישי של הפושע</a:t>
            </a:r>
          </a:p>
          <a:p>
            <a:r>
              <a:rPr lang="he-IL" sz="2200" dirty="0" smtClean="0"/>
              <a:t>לאחר הצלבה עם עצי משפחה ומקורות נוספים, זוהה חשוד. התאמה מושלמת נמצאה בין הדנ"א של הפושע לדנ"א של החשוד.</a:t>
            </a:r>
          </a:p>
          <a:p>
            <a:r>
              <a:rPr lang="he-IL" sz="2200" dirty="0" smtClean="0"/>
              <a:t>בשיתוף פעולה עם חברת </a:t>
            </a:r>
            <a:r>
              <a:rPr lang="he-IL" sz="2200" dirty="0" err="1" smtClean="0"/>
              <a:t>מיי</a:t>
            </a:r>
            <a:r>
              <a:rPr lang="he-IL" sz="2200" dirty="0" smtClean="0"/>
              <a:t> </a:t>
            </a:r>
            <a:r>
              <a:rPr lang="he-IL" sz="2200" dirty="0" err="1" smtClean="0"/>
              <a:t>הריטג</a:t>
            </a:r>
            <a:r>
              <a:rPr lang="he-IL" sz="2200" dirty="0" smtClean="0"/>
              <a:t>' הישראלית (מאגר של 1.3 מיליון איש בזמנו), בדקנו כמה אחוז מתושבי ארה"ב יכולים להיות מזוהים באופן זה (בן דוד שלישי או קרוב יותר)</a:t>
            </a:r>
          </a:p>
          <a:p>
            <a:r>
              <a:rPr lang="he-IL" sz="2200" dirty="0" smtClean="0"/>
              <a:t>תשובה: </a:t>
            </a:r>
            <a:r>
              <a:rPr lang="he-IL" sz="2200" b="1" dirty="0" smtClean="0"/>
              <a:t>כחצי מתושבי ארה"ב</a:t>
            </a:r>
            <a:r>
              <a:rPr lang="he-IL" sz="2200" dirty="0" smtClean="0"/>
              <a:t>!</a:t>
            </a:r>
            <a:endParaRPr lang="en-US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01" y="1483912"/>
            <a:ext cx="4354682" cy="4510488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1564198" y="2997200"/>
            <a:ext cx="0" cy="1229360"/>
          </a:xfrm>
          <a:prstGeom prst="line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888664" y="3004268"/>
            <a:ext cx="625839" cy="0"/>
          </a:xfrm>
          <a:prstGeom prst="line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201583" y="6114413"/>
            <a:ext cx="29514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פורסם ב-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Science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, 2018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7111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לזהות עובר בריא?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2408" y="1421296"/>
            <a:ext cx="8786191" cy="2801669"/>
          </a:xfrm>
        </p:spPr>
        <p:txBody>
          <a:bodyPr>
            <a:normAutofit/>
          </a:bodyPr>
          <a:lstStyle/>
          <a:p>
            <a:r>
              <a:rPr lang="he-IL" dirty="0" smtClean="0"/>
              <a:t>במשפחות רבות מתגלה כי שני בני הזוג נשאים למוטציה גורמת מחלה</a:t>
            </a:r>
          </a:p>
          <a:p>
            <a:r>
              <a:rPr lang="he-IL" dirty="0" smtClean="0"/>
              <a:t>ע"מ להבטיח את בריאות הילדים, יש להשתמש בהפריית מבחנה</a:t>
            </a:r>
          </a:p>
          <a:p>
            <a:r>
              <a:rPr lang="he-IL" dirty="0" smtClean="0"/>
              <a:t>לוקחים תא אחד מכל עובר, ובודקים את הדנ"א שלו</a:t>
            </a:r>
          </a:p>
          <a:p>
            <a:r>
              <a:rPr lang="he-IL" b="1" dirty="0" smtClean="0"/>
              <a:t>בעיה</a:t>
            </a:r>
            <a:r>
              <a:rPr lang="he-IL" dirty="0" smtClean="0"/>
              <a:t>: הבדיקה יקרה ולוקחת זמן רב. בדיקה זולה מייצרת נתונים רועשים.</a:t>
            </a:r>
          </a:p>
          <a:p>
            <a:r>
              <a:rPr lang="he-IL" b="1" dirty="0" smtClean="0"/>
              <a:t>פתרון</a:t>
            </a:r>
            <a:r>
              <a:rPr lang="he-IL" dirty="0" smtClean="0"/>
              <a:t>: השתמשנו </a:t>
            </a:r>
            <a:r>
              <a:rPr lang="he-IL" u="sng" dirty="0" smtClean="0"/>
              <a:t>בשיטה סטטיסטית בשם מודל מרקוב סמוי</a:t>
            </a:r>
            <a:r>
              <a:rPr lang="he-IL" dirty="0" smtClean="0"/>
              <a:t> על מנת לפענח באופן מדויק את תוצאות הבדיקה הזולה והמהירה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3" t="2860" r="6756"/>
          <a:stretch/>
        </p:blipFill>
        <p:spPr>
          <a:xfrm>
            <a:off x="419601" y="1421296"/>
            <a:ext cx="2373294" cy="28929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54" y="4533556"/>
            <a:ext cx="2636073" cy="1645685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3026605" y="4331214"/>
            <a:ext cx="8870755" cy="2370221"/>
            <a:chOff x="3026605" y="4398589"/>
            <a:chExt cx="8870755" cy="2370221"/>
          </a:xfrm>
        </p:grpSpPr>
        <p:pic>
          <p:nvPicPr>
            <p:cNvPr id="14" name="Picture 1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901" r="34817" b="63366"/>
            <a:stretch/>
          </p:blipFill>
          <p:spPr bwMode="auto">
            <a:xfrm>
              <a:off x="3026605" y="4398589"/>
              <a:ext cx="8804611" cy="1695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3265883" y="4657152"/>
              <a:ext cx="1953390" cy="32814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he-IL" sz="2400" dirty="0" smtClean="0">
                  <a:solidFill>
                    <a:srgbClr val="FF0000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כרומוזום </a:t>
              </a:r>
              <a:r>
                <a:rPr lang="he-IL" sz="2400" dirty="0" err="1" smtClean="0">
                  <a:solidFill>
                    <a:srgbClr val="FF0000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אמהי</a:t>
              </a:r>
              <a:endParaRPr lang="en-US" sz="2400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255608" y="5238392"/>
              <a:ext cx="2212669" cy="3776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he-IL" sz="2400" dirty="0" smtClean="0">
                  <a:solidFill>
                    <a:srgbClr val="0070C0"/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כרומוזום אבהי</a:t>
              </a:r>
              <a:endParaRPr lang="en-US" sz="24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pic>
          <p:nvPicPr>
            <p:cNvPr id="17" name="Picture 3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428" r="35708" b="32109"/>
            <a:stretch/>
          </p:blipFill>
          <p:spPr bwMode="auto">
            <a:xfrm>
              <a:off x="3525484" y="6191038"/>
              <a:ext cx="8371876" cy="324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7428911" y="6472778"/>
              <a:ext cx="895262" cy="296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i="1" dirty="0" smtClean="0">
                  <a:solidFill>
                    <a:srgbClr val="FF0000"/>
                  </a:solidFill>
                </a:rPr>
                <a:t>BRCA2</a:t>
              </a:r>
              <a:endParaRPr lang="en-US" sz="2000" i="1" dirty="0">
                <a:solidFill>
                  <a:srgbClr val="FF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310739" y="5513001"/>
              <a:ext cx="138691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2000" dirty="0" err="1" smtClean="0">
                  <a:latin typeface="David" panose="020E0502060401010101" pitchFamily="34" charset="-79"/>
                  <a:cs typeface="David" panose="020E0502060401010101" pitchFamily="34" charset="-79"/>
                </a:rPr>
                <a:t>ריקומבינציה</a:t>
              </a:r>
              <a:endParaRPr lang="en-US" sz="2000" dirty="0" smtClean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H="1" flipV="1">
              <a:off x="8884637" y="5413417"/>
              <a:ext cx="426101" cy="198435"/>
            </a:xfrm>
            <a:prstGeom prst="straightConnector1">
              <a:avLst/>
            </a:prstGeom>
            <a:ln w="1905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70498" y="5077253"/>
              <a:ext cx="37449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he-IL" sz="2000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פס בהיר – עובר בריא, כהה– עובר נשא</a:t>
              </a:r>
              <a:endParaRPr lang="en-US" sz="2000" dirty="0">
                <a:latin typeface="David" panose="020E0502060401010101" pitchFamily="34" charset="-79"/>
                <a:cs typeface="David" panose="020E0502060401010101" pitchFamily="34" charset="-79"/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>
              <a:off x="7265503" y="5417446"/>
              <a:ext cx="0" cy="466790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278154" y="6356717"/>
            <a:ext cx="29338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David" panose="020E0502060401010101" pitchFamily="34" charset="-79"/>
                <a:cs typeface="David" panose="020E0502060401010101" pitchFamily="34" charset="-79"/>
              </a:rPr>
              <a:t>Genetics in Medicine, 2018</a:t>
            </a:r>
            <a:endParaRPr lang="en-US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4028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 smtClean="0"/>
              <a:t>מבוא לקורס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630" y="1735815"/>
            <a:ext cx="10578737" cy="4256771"/>
          </a:xfrm>
        </p:spPr>
        <p:txBody>
          <a:bodyPr>
            <a:normAutofit/>
          </a:bodyPr>
          <a:lstStyle/>
          <a:p>
            <a:r>
              <a:rPr lang="he-IL" dirty="0"/>
              <a:t>היכרות ונהלי </a:t>
            </a:r>
            <a:r>
              <a:rPr lang="he-IL" dirty="0" smtClean="0"/>
              <a:t>הקורס</a:t>
            </a:r>
          </a:p>
          <a:p>
            <a:r>
              <a:rPr lang="he-IL" dirty="0" smtClean="0"/>
              <a:t>למה </a:t>
            </a:r>
            <a:r>
              <a:rPr lang="he-IL" dirty="0"/>
              <a:t>סטטיסטיקה?</a:t>
            </a:r>
          </a:p>
          <a:p>
            <a:r>
              <a:rPr lang="he-IL" dirty="0" smtClean="0">
                <a:solidFill>
                  <a:srgbClr val="0033CC"/>
                </a:solidFill>
              </a:rPr>
              <a:t>למה צריך ללמוד?</a:t>
            </a:r>
          </a:p>
          <a:p>
            <a:r>
              <a:rPr lang="he-IL" dirty="0" smtClean="0"/>
              <a:t>מטרות ותכני הקורס</a:t>
            </a:r>
          </a:p>
          <a:p>
            <a:endParaRPr lang="he-IL" dirty="0" smtClean="0"/>
          </a:p>
          <a:p>
            <a:pPr lvl="1"/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188270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אבל למה צריך ללמוד?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אנחנו ממהרים לקפוץ למסקנות</a:t>
            </a:r>
          </a:p>
          <a:p>
            <a:pPr lvl="1"/>
            <a:r>
              <a:rPr lang="he-IL" dirty="0"/>
              <a:t>המרצה ממש טוב</a:t>
            </a:r>
          </a:p>
          <a:p>
            <a:pPr lvl="1"/>
            <a:r>
              <a:rPr lang="he-IL" dirty="0" smtClean="0"/>
              <a:t>המאכל הזה עושה לי כאב בטן</a:t>
            </a:r>
          </a:p>
          <a:p>
            <a:pPr lvl="1"/>
            <a:r>
              <a:rPr lang="he-IL" dirty="0" smtClean="0"/>
              <a:t>הדייט הזה גרוע</a:t>
            </a:r>
          </a:p>
          <a:p>
            <a:pPr lvl="1"/>
            <a:r>
              <a:rPr lang="he-IL" dirty="0" smtClean="0"/>
              <a:t>הפוליטיקאי הזה מושחת</a:t>
            </a:r>
          </a:p>
          <a:p>
            <a:pPr lvl="1"/>
            <a:r>
              <a:rPr lang="he-IL" dirty="0" smtClean="0"/>
              <a:t>הגן הזה כנראה מעורב במחלה</a:t>
            </a:r>
          </a:p>
          <a:p>
            <a:pPr lvl="1"/>
            <a:endParaRPr lang="he-IL" dirty="0"/>
          </a:p>
          <a:p>
            <a:r>
              <a:rPr lang="he-IL" dirty="0" smtClean="0"/>
              <a:t>אנחנו רואים תבניות וצירופי מקרים בנתונים אקראיים</a:t>
            </a:r>
          </a:p>
          <a:p>
            <a:pPr lvl="1"/>
            <a:r>
              <a:rPr lang="he-IL" dirty="0" smtClean="0"/>
              <a:t>השחקן ממש חם, הוא קלע חמש פעמים רצוף</a:t>
            </a:r>
          </a:p>
          <a:p>
            <a:pPr lvl="1"/>
            <a:r>
              <a:rPr lang="he-IL" dirty="0" smtClean="0"/>
              <a:t>החולצה הזו מביאה לי מזל בבחינות</a:t>
            </a:r>
          </a:p>
          <a:p>
            <a:pPr lvl="1"/>
            <a:r>
              <a:rPr lang="he-IL" dirty="0" smtClean="0"/>
              <a:t>כל מה שאני עושה היום לא מצליח</a:t>
            </a:r>
          </a:p>
          <a:p>
            <a:pPr lvl="1"/>
            <a:r>
              <a:rPr lang="he-IL" dirty="0" smtClean="0"/>
              <a:t>במשפחה שלי רק בנים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75" y="2448559"/>
            <a:ext cx="3972503" cy="295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17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ניסוי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23692"/>
            <a:ext cx="10515600" cy="4581899"/>
          </a:xfrm>
        </p:spPr>
        <p:txBody>
          <a:bodyPr>
            <a:normAutofit/>
          </a:bodyPr>
          <a:lstStyle/>
          <a:p>
            <a:r>
              <a:rPr lang="he-IL" dirty="0" smtClean="0"/>
              <a:t>ענו על השאלות הבאות, ע"י כתיבת </a:t>
            </a:r>
            <a:r>
              <a:rPr lang="he-IL" dirty="0" smtClean="0">
                <a:solidFill>
                  <a:srgbClr val="0033CC"/>
                </a:solidFill>
              </a:rPr>
              <a:t>תחום ערכים</a:t>
            </a:r>
            <a:r>
              <a:rPr lang="he-IL" dirty="0" smtClean="0"/>
              <a:t> שאתם </a:t>
            </a:r>
            <a:r>
              <a:rPr lang="he-IL" dirty="0" smtClean="0">
                <a:solidFill>
                  <a:srgbClr val="0033CC"/>
                </a:solidFill>
              </a:rPr>
              <a:t>בטוחים ב- 90%</a:t>
            </a:r>
            <a:r>
              <a:rPr lang="he-IL" dirty="0" smtClean="0"/>
              <a:t> שמכיל את התשובה</a:t>
            </a:r>
          </a:p>
          <a:p>
            <a:pPr marL="457200" indent="-457200">
              <a:buFont typeface="+mj-lt"/>
              <a:buAutoNum type="arabicPeriod"/>
            </a:pPr>
            <a:r>
              <a:rPr lang="he-IL" sz="1900" dirty="0" smtClean="0"/>
              <a:t>כמה מדינות יש בעולם (לפי האו"ם)?</a:t>
            </a:r>
          </a:p>
          <a:p>
            <a:pPr marL="457200" indent="-457200">
              <a:buFont typeface="+mj-lt"/>
              <a:buAutoNum type="arabicPeriod"/>
            </a:pPr>
            <a:r>
              <a:rPr lang="he-IL" sz="1900" dirty="0" smtClean="0"/>
              <a:t>מהו האורך של נהר הנילוס?</a:t>
            </a:r>
          </a:p>
          <a:p>
            <a:pPr marL="457200" indent="-457200">
              <a:buFont typeface="+mj-lt"/>
              <a:buAutoNum type="arabicPeriod"/>
            </a:pPr>
            <a:r>
              <a:rPr lang="he-IL" sz="1900" dirty="0" smtClean="0"/>
              <a:t>כמה פרקים היו בתוכנית "חברים"?</a:t>
            </a:r>
          </a:p>
          <a:p>
            <a:pPr marL="457200" indent="-457200">
              <a:buFont typeface="+mj-lt"/>
              <a:buAutoNum type="arabicPeriod"/>
            </a:pPr>
            <a:r>
              <a:rPr lang="he-IL" sz="1900" dirty="0" smtClean="0"/>
              <a:t>כמה ספרים היו בסדרה "</a:t>
            </a:r>
            <a:r>
              <a:rPr lang="he-IL" sz="1900" dirty="0" err="1" smtClean="0"/>
              <a:t>חסמבה</a:t>
            </a:r>
            <a:r>
              <a:rPr lang="he-IL" sz="1900" dirty="0" smtClean="0"/>
              <a:t>"?</a:t>
            </a:r>
          </a:p>
          <a:p>
            <a:pPr marL="457200" indent="-457200">
              <a:buFont typeface="+mj-lt"/>
              <a:buAutoNum type="arabicPeriod"/>
            </a:pPr>
            <a:r>
              <a:rPr lang="he-IL" sz="1900" dirty="0" smtClean="0"/>
              <a:t>באיזו שנה נולד דוד בן גוריון?</a:t>
            </a:r>
          </a:p>
          <a:p>
            <a:pPr marL="457200" indent="-457200">
              <a:buFont typeface="+mj-lt"/>
              <a:buAutoNum type="arabicPeriod"/>
            </a:pPr>
            <a:r>
              <a:rPr lang="he-IL" sz="1900" dirty="0" smtClean="0"/>
              <a:t>מה המרחק מלונדון לטוקיו?</a:t>
            </a:r>
          </a:p>
          <a:p>
            <a:pPr marL="457200" indent="-457200">
              <a:buFont typeface="+mj-lt"/>
              <a:buAutoNum type="arabicPeriod"/>
            </a:pPr>
            <a:r>
              <a:rPr lang="he-IL" sz="1900" dirty="0" smtClean="0"/>
              <a:t>מה גובהו של הבניין הגבוה בעולם?</a:t>
            </a:r>
          </a:p>
          <a:p>
            <a:pPr marL="457200" indent="-457200">
              <a:buFont typeface="+mj-lt"/>
              <a:buAutoNum type="arabicPeriod"/>
            </a:pPr>
            <a:r>
              <a:rPr lang="he-IL" sz="1900" dirty="0" smtClean="0"/>
              <a:t>כמה אנשים חיים בטקסס?</a:t>
            </a:r>
          </a:p>
          <a:p>
            <a:pPr marL="457200" indent="-457200">
              <a:buFont typeface="+mj-lt"/>
              <a:buAutoNum type="arabicPeriod"/>
            </a:pPr>
            <a:r>
              <a:rPr lang="he-IL" sz="1900" dirty="0" smtClean="0"/>
              <a:t>כמה שוקל פיל אסייתי זכר?</a:t>
            </a:r>
          </a:p>
          <a:p>
            <a:pPr marL="457200" indent="-457200">
              <a:buFont typeface="+mj-lt"/>
              <a:buAutoNum type="arabicPeriod"/>
            </a:pPr>
            <a:r>
              <a:rPr lang="he-IL" sz="1900" dirty="0" smtClean="0"/>
              <a:t>כמה שנים חי אורנג-אוטן?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4" r="16667"/>
          <a:stretch/>
        </p:blipFill>
        <p:spPr>
          <a:xfrm>
            <a:off x="609600" y="4522448"/>
            <a:ext cx="2702560" cy="18275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240" y="4643119"/>
            <a:ext cx="3413760" cy="17068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679" y="2852791"/>
            <a:ext cx="1640840" cy="15985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446" y="2753360"/>
            <a:ext cx="1261762" cy="157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35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תשובות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he-IL" dirty="0" smtClean="0"/>
              <a:t>כמה </a:t>
            </a:r>
            <a:r>
              <a:rPr lang="he-IL" dirty="0"/>
              <a:t>מדינות יש בעולם (לפי האו"ם</a:t>
            </a:r>
            <a:r>
              <a:rPr lang="he-IL" dirty="0" smtClean="0"/>
              <a:t>)? 195</a:t>
            </a:r>
            <a:endParaRPr lang="he-IL" dirty="0"/>
          </a:p>
          <a:p>
            <a:pPr marL="457200" indent="-457200">
              <a:buFont typeface="+mj-lt"/>
              <a:buAutoNum type="arabicPeriod"/>
            </a:pPr>
            <a:r>
              <a:rPr lang="he-IL" dirty="0"/>
              <a:t>מה האורך של נהר הנילוס</a:t>
            </a:r>
            <a:r>
              <a:rPr lang="he-IL" dirty="0" smtClean="0"/>
              <a:t>? 6650 ק"מ</a:t>
            </a:r>
            <a:endParaRPr lang="he-IL" dirty="0"/>
          </a:p>
          <a:p>
            <a:pPr marL="457200" indent="-457200">
              <a:buFont typeface="+mj-lt"/>
              <a:buAutoNum type="arabicPeriod"/>
            </a:pPr>
            <a:r>
              <a:rPr lang="he-IL" dirty="0"/>
              <a:t>כמה פרקים היו בתוכנית "חברים</a:t>
            </a:r>
            <a:r>
              <a:rPr lang="he-IL" dirty="0" smtClean="0"/>
              <a:t>"? 236</a:t>
            </a:r>
            <a:endParaRPr lang="he-IL" dirty="0"/>
          </a:p>
          <a:p>
            <a:pPr marL="457200" indent="-457200">
              <a:buFont typeface="+mj-lt"/>
              <a:buAutoNum type="arabicPeriod"/>
            </a:pPr>
            <a:r>
              <a:rPr lang="he-IL" dirty="0"/>
              <a:t>כמה ספרים היו בסדרה "</a:t>
            </a:r>
            <a:r>
              <a:rPr lang="he-IL" dirty="0" err="1"/>
              <a:t>חסמבה</a:t>
            </a:r>
            <a:r>
              <a:rPr lang="he-IL" dirty="0" smtClean="0"/>
              <a:t>"? 44</a:t>
            </a:r>
          </a:p>
          <a:p>
            <a:pPr marL="457200" indent="-457200">
              <a:buFont typeface="+mj-lt"/>
              <a:buAutoNum type="arabicPeriod"/>
            </a:pPr>
            <a:r>
              <a:rPr lang="he-IL" dirty="0" smtClean="0"/>
              <a:t>באיזו </a:t>
            </a:r>
            <a:r>
              <a:rPr lang="he-IL" dirty="0"/>
              <a:t>שנה נולד דוד בן גוריון</a:t>
            </a:r>
            <a:r>
              <a:rPr lang="he-IL" dirty="0" smtClean="0"/>
              <a:t>? 1886</a:t>
            </a:r>
            <a:endParaRPr lang="he-IL" dirty="0"/>
          </a:p>
          <a:p>
            <a:pPr marL="457200" indent="-457200">
              <a:buFont typeface="+mj-lt"/>
              <a:buAutoNum type="arabicPeriod"/>
            </a:pPr>
            <a:r>
              <a:rPr lang="he-IL" dirty="0"/>
              <a:t>מה המרחק מלונדון לטוקיו</a:t>
            </a:r>
            <a:r>
              <a:rPr lang="he-IL" dirty="0" smtClean="0"/>
              <a:t>? 9560 ק"מ</a:t>
            </a:r>
            <a:endParaRPr lang="he-IL" dirty="0"/>
          </a:p>
          <a:p>
            <a:pPr marL="457200" indent="-457200">
              <a:buFont typeface="+mj-lt"/>
              <a:buAutoNum type="arabicPeriod"/>
            </a:pPr>
            <a:r>
              <a:rPr lang="he-IL" dirty="0"/>
              <a:t>מה גובהו של הבניין הגבוה בעולם</a:t>
            </a:r>
            <a:r>
              <a:rPr lang="he-IL" dirty="0" smtClean="0"/>
              <a:t>? 828 מטר (בורג' </a:t>
            </a:r>
            <a:r>
              <a:rPr lang="he-IL" dirty="0" err="1" smtClean="0"/>
              <a:t>ח'ליפה</a:t>
            </a:r>
            <a:r>
              <a:rPr lang="he-IL" dirty="0" smtClean="0"/>
              <a:t>)</a:t>
            </a:r>
            <a:endParaRPr lang="he-IL" dirty="0"/>
          </a:p>
          <a:p>
            <a:pPr marL="457200" indent="-457200">
              <a:buFont typeface="+mj-lt"/>
              <a:buAutoNum type="arabicPeriod"/>
            </a:pPr>
            <a:r>
              <a:rPr lang="he-IL" dirty="0"/>
              <a:t>כמה אנשים חיים בטקסס</a:t>
            </a:r>
            <a:r>
              <a:rPr lang="he-IL" dirty="0" smtClean="0"/>
              <a:t>? 28.7 מיליון</a:t>
            </a:r>
            <a:endParaRPr lang="he-IL" dirty="0"/>
          </a:p>
          <a:p>
            <a:pPr marL="457200" indent="-457200">
              <a:buFont typeface="+mj-lt"/>
              <a:buAutoNum type="arabicPeriod"/>
            </a:pPr>
            <a:r>
              <a:rPr lang="he-IL" dirty="0"/>
              <a:t>כמה שוקל פיל אסייתי זכר</a:t>
            </a:r>
            <a:r>
              <a:rPr lang="he-IL" dirty="0" smtClean="0"/>
              <a:t>? 5400 ק"ג</a:t>
            </a:r>
            <a:endParaRPr lang="he-IL" dirty="0"/>
          </a:p>
          <a:p>
            <a:pPr marL="457200" indent="-457200">
              <a:buFont typeface="+mj-lt"/>
              <a:buAutoNum type="arabicPeriod"/>
            </a:pPr>
            <a:r>
              <a:rPr lang="he-IL" dirty="0"/>
              <a:t>כמה שנים חי אורנג-אוטן</a:t>
            </a:r>
            <a:r>
              <a:rPr lang="he-IL" dirty="0" smtClean="0"/>
              <a:t>? 40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9052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האם הביטחון היה מוצדק?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989453"/>
            <a:ext cx="10515600" cy="3385187"/>
          </a:xfrm>
        </p:spPr>
        <p:txBody>
          <a:bodyPr/>
          <a:lstStyle/>
          <a:p>
            <a:r>
              <a:rPr lang="he-IL" dirty="0" smtClean="0"/>
              <a:t>אם אנחנו בטוחים ב- 90%, והיו עשר שאלות, אמורות להיות תשע תשובות נכונות בממוצע</a:t>
            </a:r>
          </a:p>
          <a:p>
            <a:endParaRPr lang="he-IL" dirty="0" smtClean="0"/>
          </a:p>
          <a:p>
            <a:r>
              <a:rPr lang="he-IL" dirty="0" smtClean="0"/>
              <a:t>כמה הגיעו לתשע תשובות נכונות?</a:t>
            </a:r>
          </a:p>
          <a:p>
            <a:endParaRPr lang="he-IL" dirty="0"/>
          </a:p>
          <a:p>
            <a:r>
              <a:rPr lang="he-IL" dirty="0" smtClean="0"/>
              <a:t>האם אנחנו </a:t>
            </a:r>
            <a:r>
              <a:rPr lang="he-IL" dirty="0"/>
              <a:t>בטוחים בעצמנו ללא </a:t>
            </a:r>
            <a:r>
              <a:rPr lang="he-IL" dirty="0" smtClean="0"/>
              <a:t>הצדקה?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32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בדיקה דיאגנוסטית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סרטן מסוים מופיע בשכיחות </a:t>
            </a:r>
            <a:r>
              <a:rPr lang="en-US" dirty="0" smtClean="0"/>
              <a:t>1/1000</a:t>
            </a:r>
            <a:endParaRPr lang="he-IL" dirty="0" smtClean="0"/>
          </a:p>
          <a:p>
            <a:r>
              <a:rPr lang="he-IL" dirty="0" smtClean="0"/>
              <a:t>בדיקה לגילוי מוקדם של סרטן מזהה 99% מהחולים</a:t>
            </a:r>
          </a:p>
          <a:p>
            <a:r>
              <a:rPr lang="he-IL" dirty="0" smtClean="0"/>
              <a:t>הבדיקה מזהה 1% מהבריאים כחולים</a:t>
            </a:r>
          </a:p>
          <a:p>
            <a:endParaRPr lang="he-IL" dirty="0"/>
          </a:p>
          <a:p>
            <a:r>
              <a:rPr lang="he-IL" dirty="0" smtClean="0"/>
              <a:t>אדם נבדק והתוצאה שהתקבלה חיובית</a:t>
            </a:r>
          </a:p>
          <a:p>
            <a:r>
              <a:rPr lang="he-IL" dirty="0" smtClean="0"/>
              <a:t>מה הסיכוי שהוא חולה?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58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הסבר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 smtClean="0"/>
                  <a:t>ההסתברות להיות חולה היא 9% בלבד!</a:t>
                </a:r>
                <a:endParaRPr lang="en-US" dirty="0"/>
              </a:p>
              <a:p>
                <a:endParaRPr lang="he-IL" dirty="0" smtClean="0"/>
              </a:p>
              <a:p>
                <a:r>
                  <a:rPr lang="he-IL" dirty="0" smtClean="0"/>
                  <a:t>מתוך 100,000 נבדקים:</a:t>
                </a:r>
              </a:p>
              <a:p>
                <a:r>
                  <a:rPr lang="he-IL" dirty="0" smtClean="0"/>
                  <a:t>כ- 100 יהיו חולים, מתוכם 99 יזוהו ע"י הבדיקה</a:t>
                </a:r>
              </a:p>
              <a:p>
                <a:r>
                  <a:rPr lang="he-IL" dirty="0" smtClean="0"/>
                  <a:t>כ- 99,900 יהיו בריאים, אבל 999 מתוכם יזוהו ע"י הבדיקה כחולים</a:t>
                </a:r>
              </a:p>
              <a:p>
                <a:endParaRPr lang="he-IL" dirty="0"/>
              </a:p>
              <a:p>
                <a:r>
                  <a:rPr lang="he-IL" dirty="0" smtClean="0"/>
                  <a:t>ההסתברות להיות חולה היא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99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99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999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he-IL" dirty="0"/>
              </a:p>
              <a:p>
                <a:r>
                  <a:rPr lang="he-IL" dirty="0"/>
                  <a:t>כלומר, הרוב המכריע (פי 10)</a:t>
                </a:r>
                <a:r>
                  <a:rPr lang="en-US" dirty="0"/>
                  <a:t> </a:t>
                </a:r>
                <a:r>
                  <a:rPr lang="he-IL" dirty="0"/>
                  <a:t>של אלו שקיבלו תשובה חיובית יהיו בריאים</a:t>
                </a:r>
              </a:p>
              <a:p>
                <a:endParaRPr lang="he-IL" dirty="0" smtClean="0"/>
              </a:p>
              <a:p>
                <a:r>
                  <a:rPr lang="he-IL" dirty="0"/>
                  <a:t>אנחנו גרועים מאד בחישובי הסתברות כאשר יש מידע </a:t>
                </a:r>
                <a:r>
                  <a:rPr lang="he-IL" dirty="0" smtClean="0"/>
                  <a:t>אפריורי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381" r="-812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893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שער ה- </a:t>
            </a:r>
            <a:r>
              <a:rPr lang="en-US" dirty="0" smtClean="0"/>
              <a:t>Sports Illustrated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07" y="2242796"/>
            <a:ext cx="3182780" cy="3978475"/>
          </a:xfrm>
        </p:spPr>
      </p:pic>
      <p:sp>
        <p:nvSpPr>
          <p:cNvPr id="5" name="TextBox 4"/>
          <p:cNvSpPr txBox="1"/>
          <p:nvPr/>
        </p:nvSpPr>
        <p:spPr>
          <a:xfrm>
            <a:off x="1981599" y="1576061"/>
            <a:ext cx="12423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2016</a:t>
            </a:r>
            <a:endParaRPr lang="en-US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026" name="Picture 2" descr="Stephen Cur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889" y="2242795"/>
            <a:ext cx="2985722" cy="397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41387" y="1576061"/>
            <a:ext cx="9092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2019</a:t>
            </a:r>
            <a:endParaRPr lang="en-US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94935" y="2283892"/>
            <a:ext cx="356623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2016: במדי אוקלהומה, קווין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דוראנט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 הפסיד לגולדן סטייט בפלייאוף לאחר יתרון </a:t>
            </a:r>
            <a:r>
              <a:rPr lang="en-US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1:3</a:t>
            </a:r>
            <a:endParaRPr lang="he-IL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en-US" sz="2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2019: במדי גולדן סטייט, הפסיד לטורונטו בגמר הפלייאוף </a:t>
            </a:r>
            <a:endParaRPr lang="en-US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56003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האם יש קללה?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9" y="1931575"/>
            <a:ext cx="6822897" cy="3729485"/>
          </a:xfrm>
        </p:spPr>
        <p:txBody>
          <a:bodyPr/>
          <a:lstStyle/>
          <a:p>
            <a:r>
              <a:rPr lang="he-IL" dirty="0" smtClean="0"/>
              <a:t>מדוע יש "קללה" על אתלטים שהופיעו בשער ה- </a:t>
            </a:r>
            <a:r>
              <a:rPr lang="en-US" dirty="0" smtClean="0"/>
              <a:t>SI</a:t>
            </a:r>
            <a:r>
              <a:rPr lang="he-IL" dirty="0" smtClean="0"/>
              <a:t>?</a:t>
            </a:r>
          </a:p>
          <a:p>
            <a:endParaRPr lang="he-IL" dirty="0" smtClean="0"/>
          </a:p>
          <a:p>
            <a:r>
              <a:rPr lang="he-IL" dirty="0" smtClean="0"/>
              <a:t>המדגם אינו אקראי</a:t>
            </a:r>
          </a:p>
          <a:p>
            <a:r>
              <a:rPr lang="he-IL" dirty="0" smtClean="0"/>
              <a:t>אנו בוחרים את אלו שהתמזל מזלם להראות יכולת יוצאת דופן במשחקים האחרונים</a:t>
            </a:r>
          </a:p>
          <a:p>
            <a:r>
              <a:rPr lang="he-IL" dirty="0" smtClean="0"/>
              <a:t>אם בפעם הבאה המזל יחזור לממוצע, האתלטים יראו יכולת נמוכה יותר</a:t>
            </a:r>
            <a:endParaRPr lang="he-I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95" y="1399746"/>
            <a:ext cx="3714001" cy="5089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2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altLang="en-US" dirty="0" smtClean="0"/>
              <a:t>מבוא לקורס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630" y="1735815"/>
            <a:ext cx="10578737" cy="4256771"/>
          </a:xfrm>
        </p:spPr>
        <p:txBody>
          <a:bodyPr>
            <a:normAutofit/>
          </a:bodyPr>
          <a:lstStyle/>
          <a:p>
            <a:r>
              <a:rPr lang="he-IL" dirty="0"/>
              <a:t>היכרות ונהלי </a:t>
            </a:r>
            <a:r>
              <a:rPr lang="he-IL" dirty="0" smtClean="0"/>
              <a:t>הקורס</a:t>
            </a:r>
          </a:p>
          <a:p>
            <a:r>
              <a:rPr lang="he-IL" dirty="0" smtClean="0"/>
              <a:t>למה </a:t>
            </a:r>
            <a:r>
              <a:rPr lang="he-IL" dirty="0"/>
              <a:t>סטטיסטיקה?</a:t>
            </a:r>
          </a:p>
          <a:p>
            <a:r>
              <a:rPr lang="he-IL" dirty="0"/>
              <a:t>למה צריך ללמוד?</a:t>
            </a:r>
          </a:p>
          <a:p>
            <a:r>
              <a:rPr lang="he-IL" dirty="0" smtClean="0">
                <a:solidFill>
                  <a:srgbClr val="0033CC"/>
                </a:solidFill>
              </a:rPr>
              <a:t>מטרות ותכני הקורס</a:t>
            </a:r>
            <a:endParaRPr lang="he-IL" dirty="0" smtClean="0"/>
          </a:p>
          <a:p>
            <a:endParaRPr lang="he-IL" dirty="0" smtClean="0"/>
          </a:p>
          <a:p>
            <a:pPr lvl="1"/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70462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מטרת הקורס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מדע הרפואה מתקדם על בסיס איסוף נתונים אמפירי (</a:t>
            </a:r>
            <a:r>
              <a:rPr lang="en-US" dirty="0" smtClean="0"/>
              <a:t>Evidence-based medicine</a:t>
            </a:r>
            <a:r>
              <a:rPr lang="he-IL" dirty="0" smtClean="0"/>
              <a:t>)</a:t>
            </a:r>
            <a:endParaRPr lang="en-US" dirty="0" smtClean="0"/>
          </a:p>
          <a:p>
            <a:r>
              <a:rPr lang="he-IL" dirty="0" smtClean="0"/>
              <a:t>לעולם איננו יכולים לבדוק את כל החולים, כל התאים, כל המצבים, וכו'</a:t>
            </a:r>
          </a:p>
          <a:p>
            <a:r>
              <a:rPr lang="he-IL" dirty="0" smtClean="0"/>
              <a:t>דוגמא: יעילות של תרופה, אפקט של מוטציה בגן מסוים</a:t>
            </a:r>
          </a:p>
          <a:p>
            <a:endParaRPr lang="he-IL" dirty="0"/>
          </a:p>
          <a:p>
            <a:r>
              <a:rPr lang="he-IL" dirty="0" smtClean="0"/>
              <a:t>המסקנות בהכרח תתבססנה על נתוני </a:t>
            </a:r>
            <a:r>
              <a:rPr lang="he-IL" dirty="0" smtClean="0">
                <a:solidFill>
                  <a:srgbClr val="0033CC"/>
                </a:solidFill>
              </a:rPr>
              <a:t>מדגם</a:t>
            </a:r>
          </a:p>
          <a:p>
            <a:r>
              <a:rPr lang="he-IL" dirty="0" smtClean="0"/>
              <a:t>איך מסיקים מסקנות במצב כזה?</a:t>
            </a:r>
          </a:p>
          <a:p>
            <a:endParaRPr lang="he-IL" dirty="0"/>
          </a:p>
          <a:p>
            <a:r>
              <a:rPr lang="he-IL" dirty="0" smtClean="0"/>
              <a:t>הקורס יוביל בהדרגה ללימוד השיטות של הסקה מתוך מדגם: </a:t>
            </a:r>
            <a:r>
              <a:rPr lang="he-IL" dirty="0" smtClean="0">
                <a:solidFill>
                  <a:srgbClr val="0033CC"/>
                </a:solidFill>
              </a:rPr>
              <a:t>הסקה סטטיסטית</a:t>
            </a:r>
            <a:endParaRPr lang="en-US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37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נלמד בדרך?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1" y="1550894"/>
            <a:ext cx="10515600" cy="4939553"/>
          </a:xfrm>
        </p:spPr>
        <p:txBody>
          <a:bodyPr>
            <a:normAutofit/>
          </a:bodyPr>
          <a:lstStyle/>
          <a:p>
            <a:r>
              <a:rPr lang="he-IL" dirty="0" smtClean="0">
                <a:solidFill>
                  <a:srgbClr val="0033CC"/>
                </a:solidFill>
              </a:rPr>
              <a:t>סטטיסטיקה תיאורית</a:t>
            </a:r>
            <a:r>
              <a:rPr lang="he-IL" dirty="0" smtClean="0"/>
              <a:t>: איך נראים נתוני המדגם?</a:t>
            </a:r>
          </a:p>
          <a:p>
            <a:pPr lvl="1"/>
            <a:r>
              <a:rPr lang="he-IL" dirty="0" smtClean="0"/>
              <a:t>סוגי מדידות, התפלגות המדידות, תכונות של התפלגות</a:t>
            </a:r>
          </a:p>
          <a:p>
            <a:pPr lvl="1"/>
            <a:r>
              <a:rPr lang="he-IL" dirty="0" smtClean="0"/>
              <a:t>קשרים בין משתנים, רגרסיה</a:t>
            </a:r>
          </a:p>
          <a:p>
            <a:endParaRPr lang="he-IL" dirty="0" smtClean="0"/>
          </a:p>
          <a:p>
            <a:r>
              <a:rPr lang="he-IL" dirty="0" smtClean="0"/>
              <a:t>אלו בעיות נפתור בדרך?</a:t>
            </a:r>
          </a:p>
          <a:p>
            <a:pPr lvl="1"/>
            <a:r>
              <a:rPr lang="he-IL" dirty="0" smtClean="0"/>
              <a:t>כיצד מוצאים ממוצע וחציון? מהי השונות ומהם אחוזונים?</a:t>
            </a:r>
          </a:p>
          <a:p>
            <a:pPr lvl="1"/>
            <a:r>
              <a:rPr lang="he-IL" dirty="0" smtClean="0"/>
              <a:t>האם יש במדגם ערכים שגויים?</a:t>
            </a:r>
          </a:p>
          <a:p>
            <a:pPr lvl="1"/>
            <a:r>
              <a:rPr lang="he-IL" dirty="0" smtClean="0"/>
              <a:t>האם ההתפלגות משתנה אם הגבהים נמדדו באינץ' במקום ס"מ?</a:t>
            </a:r>
          </a:p>
          <a:p>
            <a:pPr lvl="1"/>
            <a:r>
              <a:rPr lang="he-IL" dirty="0" smtClean="0"/>
              <a:t>מה הקשר בין גובה ומשקל? בין גיל למספר מוטציות? בין גובה אב וגובה בן?</a:t>
            </a:r>
          </a:p>
          <a:p>
            <a:pPr lvl="1"/>
            <a:r>
              <a:rPr lang="he-IL" dirty="0"/>
              <a:t>מהו מקדם המתאם?</a:t>
            </a:r>
          </a:p>
          <a:p>
            <a:pPr lvl="1"/>
            <a:r>
              <a:rPr lang="he-IL" dirty="0" smtClean="0"/>
              <a:t>איך </a:t>
            </a:r>
            <a:r>
              <a:rPr lang="he-IL" dirty="0"/>
              <a:t>נחזה את גובה האב בהינתן גובה הבן?</a:t>
            </a:r>
          </a:p>
          <a:p>
            <a:pPr lvl="1"/>
            <a:r>
              <a:rPr lang="he-IL" dirty="0" smtClean="0"/>
              <a:t>האם אופטימיות מאריכה חיים?</a:t>
            </a:r>
          </a:p>
        </p:txBody>
      </p:sp>
    </p:spTree>
    <p:extLst>
      <p:ext uri="{BB962C8B-B14F-4D97-AF65-F5344CB8AC3E}">
        <p14:creationId xmlns:p14="http://schemas.microsoft.com/office/powerpoint/2010/main" val="94890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נלמד בדרך?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918" y="1626012"/>
            <a:ext cx="10515600" cy="4572657"/>
          </a:xfrm>
        </p:spPr>
        <p:txBody>
          <a:bodyPr>
            <a:normAutofit/>
          </a:bodyPr>
          <a:lstStyle/>
          <a:p>
            <a:r>
              <a:rPr lang="he-IL" dirty="0" smtClean="0"/>
              <a:t>כדי להסיק מסקנה על הנתונים, צריך לדעת מהי </a:t>
            </a:r>
            <a:r>
              <a:rPr lang="he-IL" dirty="0" smtClean="0">
                <a:solidFill>
                  <a:srgbClr val="0033CC"/>
                </a:solidFill>
              </a:rPr>
              <a:t>ההסתברות</a:t>
            </a:r>
            <a:r>
              <a:rPr lang="he-IL" dirty="0" smtClean="0"/>
              <a:t> לקבל אותם</a:t>
            </a:r>
          </a:p>
          <a:p>
            <a:pPr lvl="1"/>
            <a:r>
              <a:rPr lang="he-IL" dirty="0" smtClean="0"/>
              <a:t>הסתברות של מאורעות, הסתברות מותנית, הסתברות של סיבה בהינתן תוצאה</a:t>
            </a:r>
          </a:p>
          <a:p>
            <a:pPr lvl="1"/>
            <a:r>
              <a:rPr lang="he-IL" dirty="0" smtClean="0"/>
              <a:t>משתנים מקריים, משתנה בינומי, משתנה נורמלי</a:t>
            </a:r>
          </a:p>
          <a:p>
            <a:pPr lvl="1"/>
            <a:endParaRPr lang="he-IL" dirty="0"/>
          </a:p>
          <a:p>
            <a:r>
              <a:rPr lang="he-IL" dirty="0" smtClean="0"/>
              <a:t>אלו בעיות נפתור בדרך?</a:t>
            </a:r>
          </a:p>
          <a:p>
            <a:pPr lvl="1"/>
            <a:r>
              <a:rPr lang="he-IL" dirty="0" smtClean="0"/>
              <a:t>הטלת מטבעות, בחירת קלפים מחפיסה, הסתברות </a:t>
            </a:r>
            <a:r>
              <a:rPr lang="he-IL" dirty="0" err="1" smtClean="0"/>
              <a:t>לבלאק</a:t>
            </a:r>
            <a:r>
              <a:rPr lang="he-IL" dirty="0" smtClean="0"/>
              <a:t>-ג'ק, סט (</a:t>
            </a:r>
            <a:r>
              <a:rPr lang="en-US" dirty="0" smtClean="0"/>
              <a:t>SET</a:t>
            </a:r>
            <a:r>
              <a:rPr lang="he-IL" dirty="0" smtClean="0"/>
              <a:t>), פוּל-האוס</a:t>
            </a:r>
          </a:p>
          <a:p>
            <a:pPr lvl="1"/>
            <a:r>
              <a:rPr lang="he-IL" dirty="0" smtClean="0"/>
              <a:t>ההסתברות שלשני סטודנטים יום הולדת באותו יום</a:t>
            </a:r>
          </a:p>
          <a:p>
            <a:pPr lvl="1"/>
            <a:r>
              <a:rPr lang="he-IL" dirty="0" smtClean="0"/>
              <a:t>ההסתברות לסדר צריחים על לוח בלי שאף אחד יאיים על השני</a:t>
            </a:r>
          </a:p>
          <a:p>
            <a:pPr lvl="1"/>
            <a:r>
              <a:rPr lang="he-IL" dirty="0" smtClean="0"/>
              <a:t>מספר האפשרויות לנווט בתוך מנהטן</a:t>
            </a:r>
          </a:p>
          <a:p>
            <a:pPr lvl="1"/>
            <a:r>
              <a:rPr lang="he-IL" dirty="0" smtClean="0"/>
              <a:t>כמה אנשים חולים בשתי מחלות? כמה אנשים נשאים של שני עותקים של מוטציה?</a:t>
            </a:r>
          </a:p>
          <a:p>
            <a:pPr lvl="1"/>
            <a:r>
              <a:rPr lang="he-IL" dirty="0" smtClean="0"/>
              <a:t>מהי ההסתברות לאחר לשיעור? לחלות בסרטן?</a:t>
            </a:r>
          </a:p>
          <a:p>
            <a:pPr lvl="1"/>
            <a:r>
              <a:rPr lang="he-IL" dirty="0" smtClean="0"/>
              <a:t>מהי ההסתברות שירד גשם אם סטודנט איחר לשיעור? שמישהו עישן אם הוא חלה בסרטן?</a:t>
            </a:r>
          </a:p>
        </p:txBody>
      </p:sp>
    </p:spTree>
    <p:extLst>
      <p:ext uri="{BB962C8B-B14F-4D97-AF65-F5344CB8AC3E}">
        <p14:creationId xmlns:p14="http://schemas.microsoft.com/office/powerpoint/2010/main" val="216285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נלמד בדרך?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4172"/>
            <a:ext cx="10515600" cy="4776445"/>
          </a:xfrm>
        </p:spPr>
        <p:txBody>
          <a:bodyPr>
            <a:normAutofit lnSpcReduction="10000"/>
          </a:bodyPr>
          <a:lstStyle/>
          <a:p>
            <a:r>
              <a:rPr lang="he-IL" dirty="0"/>
              <a:t>מבוא ל</a:t>
            </a:r>
            <a:r>
              <a:rPr lang="he-IL" dirty="0">
                <a:solidFill>
                  <a:srgbClr val="0033CC"/>
                </a:solidFill>
              </a:rPr>
              <a:t>הסקה סטטיסטית</a:t>
            </a:r>
            <a:r>
              <a:rPr lang="he-IL" dirty="0"/>
              <a:t>:</a:t>
            </a:r>
          </a:p>
          <a:p>
            <a:pPr lvl="1"/>
            <a:r>
              <a:rPr lang="he-IL" dirty="0"/>
              <a:t>מדגם, ההסתברות לקבל תוצאות מסוימות במדגם</a:t>
            </a:r>
          </a:p>
          <a:p>
            <a:pPr lvl="1"/>
            <a:r>
              <a:rPr lang="he-IL" dirty="0"/>
              <a:t>איך </a:t>
            </a:r>
            <a:r>
              <a:rPr lang="he-IL" dirty="0">
                <a:solidFill>
                  <a:srgbClr val="0033CC"/>
                </a:solidFill>
              </a:rPr>
              <a:t>אומדים</a:t>
            </a:r>
            <a:r>
              <a:rPr lang="he-IL" dirty="0"/>
              <a:t> תכונה של </a:t>
            </a:r>
            <a:r>
              <a:rPr lang="he-IL" dirty="0" err="1"/>
              <a:t>אוכלוסיה</a:t>
            </a:r>
            <a:r>
              <a:rPr lang="he-IL" dirty="0"/>
              <a:t> באמצעות מדגם</a:t>
            </a:r>
          </a:p>
          <a:p>
            <a:endParaRPr lang="he-IL" dirty="0" smtClean="0"/>
          </a:p>
          <a:p>
            <a:r>
              <a:rPr lang="he-IL" dirty="0" smtClean="0"/>
              <a:t>אמידת </a:t>
            </a:r>
            <a:r>
              <a:rPr lang="he-IL" dirty="0" smtClean="0">
                <a:solidFill>
                  <a:srgbClr val="0033CC"/>
                </a:solidFill>
              </a:rPr>
              <a:t>הממוצע</a:t>
            </a:r>
            <a:r>
              <a:rPr lang="he-IL" dirty="0" smtClean="0"/>
              <a:t> של תכונה של </a:t>
            </a:r>
            <a:r>
              <a:rPr lang="he-IL" dirty="0" err="1" smtClean="0"/>
              <a:t>האוכלוסיה</a:t>
            </a:r>
            <a:endParaRPr lang="he-IL" dirty="0" smtClean="0"/>
          </a:p>
          <a:p>
            <a:pPr lvl="1"/>
            <a:r>
              <a:rPr lang="he-IL" dirty="0"/>
              <a:t>הגובה הממוצע </a:t>
            </a:r>
            <a:r>
              <a:rPr lang="he-IL" dirty="0" err="1"/>
              <a:t>באוכלוסיה</a:t>
            </a:r>
            <a:endParaRPr lang="he-IL" dirty="0"/>
          </a:p>
          <a:p>
            <a:pPr lvl="1"/>
            <a:r>
              <a:rPr lang="he-IL" dirty="0" smtClean="0"/>
              <a:t>משקל לידה של תינוקות </a:t>
            </a:r>
            <a:r>
              <a:rPr lang="he-IL" dirty="0" err="1" smtClean="0"/>
              <a:t>לאוכלוסית</a:t>
            </a:r>
            <a:r>
              <a:rPr lang="he-IL" dirty="0" smtClean="0"/>
              <a:t> נשים מסוימת</a:t>
            </a:r>
          </a:p>
          <a:p>
            <a:pPr lvl="1"/>
            <a:r>
              <a:rPr lang="he-IL" dirty="0" smtClean="0"/>
              <a:t>אחוז החולים במחלה</a:t>
            </a:r>
          </a:p>
          <a:p>
            <a:pPr lvl="1"/>
            <a:r>
              <a:rPr lang="he-IL" dirty="0" smtClean="0"/>
              <a:t>אחוז המתכוונים להצביע למועמד מסוים</a:t>
            </a:r>
          </a:p>
          <a:p>
            <a:endParaRPr lang="he-IL" dirty="0" smtClean="0"/>
          </a:p>
          <a:p>
            <a:r>
              <a:rPr lang="he-IL" dirty="0" smtClean="0"/>
              <a:t>מציאת </a:t>
            </a:r>
            <a:r>
              <a:rPr lang="he-IL" dirty="0" smtClean="0">
                <a:solidFill>
                  <a:srgbClr val="0033CC"/>
                </a:solidFill>
              </a:rPr>
              <a:t>רווח סמך</a:t>
            </a:r>
          </a:p>
          <a:p>
            <a:pPr lvl="1"/>
            <a:r>
              <a:rPr lang="he-IL" dirty="0" smtClean="0"/>
              <a:t>משקל הלידה </a:t>
            </a:r>
            <a:r>
              <a:rPr lang="he-IL" dirty="0" err="1" smtClean="0"/>
              <a:t>באוכלוסיה</a:t>
            </a:r>
            <a:r>
              <a:rPr lang="he-IL" dirty="0" smtClean="0"/>
              <a:t> נמצא בביטחון של 95% בין 2000 ל- 4000 גרם</a:t>
            </a:r>
          </a:p>
          <a:p>
            <a:pPr lvl="1"/>
            <a:r>
              <a:rPr lang="he-IL" dirty="0" smtClean="0"/>
              <a:t>אחוז המתכוונים להצביע למועמד מסוים נמצא בין 55% ל- 60%</a:t>
            </a:r>
          </a:p>
          <a:p>
            <a:pPr lvl="1"/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138833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נלמד בדרך?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60051"/>
            <a:ext cx="10515600" cy="4351338"/>
          </a:xfrm>
        </p:spPr>
        <p:txBody>
          <a:bodyPr>
            <a:normAutofit/>
          </a:bodyPr>
          <a:lstStyle/>
          <a:p>
            <a:r>
              <a:rPr lang="he-IL" dirty="0" smtClean="0">
                <a:solidFill>
                  <a:srgbClr val="0033CC"/>
                </a:solidFill>
              </a:rPr>
              <a:t>בדיקת השערות</a:t>
            </a:r>
            <a:r>
              <a:rPr lang="he-IL" dirty="0" smtClean="0"/>
              <a:t>: השוואה בין שתי הנחות</a:t>
            </a:r>
          </a:p>
          <a:p>
            <a:pPr lvl="1"/>
            <a:r>
              <a:rPr lang="he-IL" dirty="0" smtClean="0"/>
              <a:t>האם תרופה חדשה מועילה כמו הקודמת או יותר ממנה?</a:t>
            </a:r>
          </a:p>
          <a:p>
            <a:pPr lvl="1"/>
            <a:r>
              <a:rPr lang="he-IL" dirty="0" smtClean="0"/>
              <a:t>האם </a:t>
            </a:r>
            <a:r>
              <a:rPr lang="he-IL" dirty="0" err="1" smtClean="0"/>
              <a:t>באוכלוסיה</a:t>
            </a:r>
            <a:r>
              <a:rPr lang="he-IL" dirty="0" smtClean="0"/>
              <a:t> מסוימת רמת הכולסטרול גבוהה יותר </a:t>
            </a:r>
            <a:r>
              <a:rPr lang="he-IL" dirty="0" err="1" smtClean="0"/>
              <a:t>מבאוכלוסיה</a:t>
            </a:r>
            <a:r>
              <a:rPr lang="he-IL" dirty="0" smtClean="0"/>
              <a:t> אחרת?</a:t>
            </a:r>
          </a:p>
          <a:p>
            <a:pPr lvl="1"/>
            <a:endParaRPr lang="he-IL" dirty="0"/>
          </a:p>
          <a:p>
            <a:r>
              <a:rPr lang="he-IL" dirty="0" smtClean="0"/>
              <a:t>וגם:</a:t>
            </a:r>
          </a:p>
          <a:p>
            <a:pPr lvl="1"/>
            <a:r>
              <a:rPr lang="he-IL" dirty="0" smtClean="0"/>
              <a:t>האם לטייסים יש יותר בנות מבנים?</a:t>
            </a:r>
          </a:p>
          <a:p>
            <a:pPr lvl="1"/>
            <a:r>
              <a:rPr lang="he-IL" dirty="0" smtClean="0"/>
              <a:t>האם תמנון יכול לחזות את תוצאות המונדיאל?</a:t>
            </a:r>
          </a:p>
          <a:p>
            <a:pPr lvl="1"/>
            <a:r>
              <a:rPr lang="he-IL" dirty="0" smtClean="0"/>
              <a:t>האם החלב נמזג לתה לפני או אחרי המים?</a:t>
            </a:r>
          </a:p>
          <a:p>
            <a:pPr lvl="1"/>
            <a:r>
              <a:rPr lang="he-IL" dirty="0" smtClean="0"/>
              <a:t>האם יצרן סוללות לטלפון מרמה בקיבולת הסוללה?</a:t>
            </a:r>
          </a:p>
          <a:p>
            <a:pPr lvl="1"/>
            <a:r>
              <a:rPr lang="he-IL" dirty="0" smtClean="0"/>
              <a:t>איך יודעים איזה עיצוב של אתר האינטרנט עובד יותר טוב?</a:t>
            </a:r>
          </a:p>
          <a:p>
            <a:pPr lvl="1"/>
            <a:r>
              <a:rPr lang="he-IL" dirty="0" smtClean="0"/>
              <a:t>האם גברים מרוויחים יותר מנשים?</a:t>
            </a:r>
          </a:p>
          <a:p>
            <a:pPr lvl="1"/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403008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Lectur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r" rtl="1">
          <a:defRPr sz="2400" dirty="0">
            <a:latin typeface="David" panose="020E0502060401010101" pitchFamily="34" charset="-79"/>
            <a:cs typeface="David" panose="020E0502060401010101" pitchFamily="34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ectures.potx" id="{B08AB4B4-AC94-43E2-9277-E6C2DA335FC5}" vid="{AA689B7B-4BA3-46F0-98A2-75F8F493EF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Lectures</Template>
  <TotalTime>23576</TotalTime>
  <Words>1873</Words>
  <Application>Microsoft Office PowerPoint</Application>
  <PresentationFormat>Widescreen</PresentationFormat>
  <Paragraphs>286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Cambria Math</vt:lpstr>
      <vt:lpstr>Courier New</vt:lpstr>
      <vt:lpstr>David</vt:lpstr>
      <vt:lpstr>Wingdings</vt:lpstr>
      <vt:lpstr>Lectures</vt:lpstr>
      <vt:lpstr>סטטיסטיקה למדעים ביו-רפואיים 94607</vt:lpstr>
      <vt:lpstr>מבוא לקורס</vt:lpstr>
      <vt:lpstr>מבוא לקורס</vt:lpstr>
      <vt:lpstr>היכרות</vt:lpstr>
      <vt:lpstr>חובות</vt:lpstr>
      <vt:lpstr>נוכחות ומצגות </vt:lpstr>
      <vt:lpstr>ספרים מומלצים בעברית</vt:lpstr>
      <vt:lpstr>אופי הקורס</vt:lpstr>
      <vt:lpstr>מבוא לקורס</vt:lpstr>
      <vt:lpstr>למה סטטיסטיקה?</vt:lpstr>
      <vt:lpstr>מתי נשתמש בסטטיסטיקה?</vt:lpstr>
      <vt:lpstr>מתי נשתמש בסטטיסטיקה?</vt:lpstr>
      <vt:lpstr>אבל מי משתמש בסטטיסטיקה במדעי החיים?</vt:lpstr>
      <vt:lpstr>מה אפשר לעשות עם סטטיסטיקה במדעי החיים?</vt:lpstr>
      <vt:lpstr>Nature vs Nurture?</vt:lpstr>
      <vt:lpstr>איך אפשר למצוא פושע ע"פ הדנ"א שלו?</vt:lpstr>
      <vt:lpstr>איך לזהות עובר בריא?</vt:lpstr>
      <vt:lpstr>מבוא לקורס</vt:lpstr>
      <vt:lpstr>אבל למה צריך ללמוד?</vt:lpstr>
      <vt:lpstr>ניסוי</vt:lpstr>
      <vt:lpstr>תשובות</vt:lpstr>
      <vt:lpstr>האם הביטחון היה מוצדק?</vt:lpstr>
      <vt:lpstr>בדיקה דיאגנוסטית</vt:lpstr>
      <vt:lpstr>הסבר</vt:lpstr>
      <vt:lpstr>שער ה- Sports Illustrated</vt:lpstr>
      <vt:lpstr>האם יש קללה?</vt:lpstr>
      <vt:lpstr>מבוא לקורס</vt:lpstr>
      <vt:lpstr>מטרת הקורס</vt:lpstr>
      <vt:lpstr>מה נלמד בדרך?</vt:lpstr>
      <vt:lpstr>מה נלמד בדרך?</vt:lpstr>
      <vt:lpstr>מה נלמד בדרך?</vt:lpstr>
      <vt:lpstr>מה נלמד בדרך?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סטטיסטיקה לתלמידי רפואה</dc:title>
  <dc:creator>Shai Carmi</dc:creator>
  <cp:lastModifiedBy>Shai Carmi</cp:lastModifiedBy>
  <cp:revision>4015</cp:revision>
  <dcterms:created xsi:type="dcterms:W3CDTF">2016-12-07T10:48:10Z</dcterms:created>
  <dcterms:modified xsi:type="dcterms:W3CDTF">2020-02-11T09:22:18Z</dcterms:modified>
</cp:coreProperties>
</file>