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4"/>
  </p:notesMasterIdLst>
  <p:sldIdLst>
    <p:sldId id="306" r:id="rId2"/>
    <p:sldId id="309" r:id="rId3"/>
    <p:sldId id="310" r:id="rId4"/>
    <p:sldId id="322" r:id="rId5"/>
    <p:sldId id="259" r:id="rId6"/>
    <p:sldId id="260" r:id="rId7"/>
    <p:sldId id="320" r:id="rId8"/>
    <p:sldId id="323" r:id="rId9"/>
    <p:sldId id="324" r:id="rId10"/>
    <p:sldId id="321" r:id="rId11"/>
    <p:sldId id="336" r:id="rId12"/>
    <p:sldId id="327" r:id="rId13"/>
    <p:sldId id="262" r:id="rId14"/>
    <p:sldId id="264" r:id="rId15"/>
    <p:sldId id="261" r:id="rId16"/>
    <p:sldId id="339" r:id="rId17"/>
    <p:sldId id="431" r:id="rId18"/>
    <p:sldId id="433" r:id="rId19"/>
    <p:sldId id="435" r:id="rId20"/>
    <p:sldId id="434" r:id="rId21"/>
    <p:sldId id="436" r:id="rId22"/>
    <p:sldId id="438" r:id="rId23"/>
    <p:sldId id="439" r:id="rId24"/>
    <p:sldId id="458" r:id="rId25"/>
    <p:sldId id="459" r:id="rId26"/>
    <p:sldId id="460" r:id="rId27"/>
    <p:sldId id="440" r:id="rId28"/>
    <p:sldId id="441" r:id="rId29"/>
    <p:sldId id="442" r:id="rId30"/>
    <p:sldId id="443" r:id="rId31"/>
    <p:sldId id="444" r:id="rId32"/>
    <p:sldId id="445" r:id="rId33"/>
    <p:sldId id="446" r:id="rId34"/>
    <p:sldId id="447" r:id="rId35"/>
    <p:sldId id="450" r:id="rId36"/>
    <p:sldId id="533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85" r:id="rId45"/>
    <p:sldId id="486" r:id="rId46"/>
    <p:sldId id="535" r:id="rId47"/>
    <p:sldId id="536" r:id="rId48"/>
    <p:sldId id="487" r:id="rId49"/>
    <p:sldId id="488" r:id="rId50"/>
    <p:sldId id="489" r:id="rId51"/>
    <p:sldId id="491" r:id="rId52"/>
    <p:sldId id="490" r:id="rId53"/>
    <p:sldId id="492" r:id="rId54"/>
    <p:sldId id="493" r:id="rId55"/>
    <p:sldId id="494" r:id="rId56"/>
    <p:sldId id="495" r:id="rId57"/>
    <p:sldId id="496" r:id="rId58"/>
    <p:sldId id="497" r:id="rId59"/>
    <p:sldId id="498" r:id="rId60"/>
    <p:sldId id="499" r:id="rId61"/>
    <p:sldId id="500" r:id="rId62"/>
    <p:sldId id="501" r:id="rId63"/>
    <p:sldId id="502" r:id="rId64"/>
    <p:sldId id="538" r:id="rId65"/>
    <p:sldId id="539" r:id="rId66"/>
    <p:sldId id="540" r:id="rId67"/>
    <p:sldId id="541" r:id="rId68"/>
    <p:sldId id="542" r:id="rId69"/>
    <p:sldId id="543" r:id="rId70"/>
    <p:sldId id="544" r:id="rId71"/>
    <p:sldId id="545" r:id="rId72"/>
    <p:sldId id="546" r:id="rId73"/>
    <p:sldId id="547" r:id="rId74"/>
    <p:sldId id="548" r:id="rId75"/>
    <p:sldId id="549" r:id="rId76"/>
    <p:sldId id="550" r:id="rId77"/>
    <p:sldId id="551" r:id="rId78"/>
    <p:sldId id="552" r:id="rId79"/>
    <p:sldId id="553" r:id="rId80"/>
    <p:sldId id="554" r:id="rId81"/>
    <p:sldId id="555" r:id="rId82"/>
    <p:sldId id="556" r:id="rId83"/>
    <p:sldId id="557" r:id="rId84"/>
    <p:sldId id="558" r:id="rId85"/>
    <p:sldId id="559" r:id="rId86"/>
    <p:sldId id="560" r:id="rId87"/>
    <p:sldId id="561" r:id="rId88"/>
    <p:sldId id="562" r:id="rId89"/>
    <p:sldId id="563" r:id="rId90"/>
    <p:sldId id="503" r:id="rId91"/>
    <p:sldId id="504" r:id="rId92"/>
    <p:sldId id="505" r:id="rId93"/>
    <p:sldId id="506" r:id="rId94"/>
    <p:sldId id="507" r:id="rId95"/>
    <p:sldId id="508" r:id="rId96"/>
    <p:sldId id="509" r:id="rId97"/>
    <p:sldId id="510" r:id="rId98"/>
    <p:sldId id="511" r:id="rId99"/>
    <p:sldId id="564" r:id="rId100"/>
    <p:sldId id="565" r:id="rId101"/>
    <p:sldId id="566" r:id="rId102"/>
    <p:sldId id="567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60000"/>
    <a:srgbClr val="62344B"/>
    <a:srgbClr val="441D61"/>
    <a:srgbClr val="D25DD5"/>
    <a:srgbClr val="A162D0"/>
    <a:srgbClr val="954F72"/>
    <a:srgbClr val="C00000"/>
    <a:srgbClr val="B77797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84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6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7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42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78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32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8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1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39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2.jp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4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95.png"/><Relationship Id="rId4" Type="http://schemas.openxmlformats.org/officeDocument/2006/relationships/image" Target="../media/image44.png"/><Relationship Id="rId9" Type="http://schemas.openxmlformats.org/officeDocument/2006/relationships/image" Target="../media/image8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54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54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image" Target="../media/image1.jpg"/><Relationship Id="rId7" Type="http://schemas.openxmlformats.org/officeDocument/2006/relationships/image" Target="../media/image72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700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40.png"/><Relationship Id="rId7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2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6.png"/><Relationship Id="rId7" Type="http://schemas.openxmlformats.org/officeDocument/2006/relationships/image" Target="../media/image7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10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.jpg"/><Relationship Id="rId7" Type="http://schemas.openxmlformats.org/officeDocument/2006/relationships/image" Target="NUL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7" Type="http://schemas.openxmlformats.org/officeDocument/2006/relationships/image" Target="NULL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0.png"/><Relationship Id="rId7" Type="http://schemas.openxmlformats.org/officeDocument/2006/relationships/image" Target="../media/image11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2.png"/><Relationship Id="rId7" Type="http://schemas.openxmlformats.org/officeDocument/2006/relationships/image" Target="../media/image11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490.png"/><Relationship Id="rId7" Type="http://schemas.openxmlformats.org/officeDocument/2006/relationships/image" Target="../media/image550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2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3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34.png"/><Relationship Id="rId4" Type="http://schemas.openxmlformats.org/officeDocument/2006/relationships/image" Target="NUL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4.png"/><Relationship Id="rId5" Type="http://schemas.openxmlformats.org/officeDocument/2006/relationships/image" Target="../media/image137.png"/><Relationship Id="rId10" Type="http://schemas.openxmlformats.org/officeDocument/2006/relationships/image" Target="../media/image143.png"/><Relationship Id="rId4" Type="http://schemas.openxmlformats.org/officeDocument/2006/relationships/image" Target="NULL"/><Relationship Id="rId9" Type="http://schemas.openxmlformats.org/officeDocument/2006/relationships/image" Target="../media/image14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4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7" Type="http://schemas.openxmlformats.org/officeDocument/2006/relationships/image" Target="../media/image151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NULL"/><Relationship Id="rId4" Type="http://schemas.openxmlformats.org/officeDocument/2006/relationships/image" Target="../media/image14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NULL"/><Relationship Id="rId9" Type="http://schemas.openxmlformats.org/officeDocument/2006/relationships/image" Target="../media/image15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56.png"/><Relationship Id="rId4" Type="http://schemas.openxmlformats.org/officeDocument/2006/relationships/image" Target="NULL"/><Relationship Id="rId9" Type="http://schemas.openxmlformats.org/officeDocument/2006/relationships/image" Target="../media/image15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07.jpg"/><Relationship Id="rId4" Type="http://schemas.openxmlformats.org/officeDocument/2006/relationships/image" Target="../media/image111.emf"/><Relationship Id="rId9" Type="http://schemas.openxmlformats.org/officeDocument/2006/relationships/image" Target="NUL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.jpg"/><Relationship Id="rId7" Type="http://schemas.openxmlformats.org/officeDocument/2006/relationships/image" Target="NULL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6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NULL"/><Relationship Id="rId7" Type="http://schemas.openxmlformats.org/officeDocument/2006/relationships/image" Target="../media/image166.png"/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72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4.png"/><Relationship Id="rId7" Type="http://schemas.openxmlformats.org/officeDocument/2006/relationships/image" Target="../media/image175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64.png"/><Relationship Id="rId4" Type="http://schemas.openxmlformats.org/officeDocument/2006/relationships/image" Target="../media/image1.jpg"/><Relationship Id="rId9" Type="http://schemas.openxmlformats.org/officeDocument/2006/relationships/image" Target="NUL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07.jpg"/><Relationship Id="rId4" Type="http://schemas.openxmlformats.org/officeDocument/2006/relationships/image" Target="../media/image111.emf"/><Relationship Id="rId9" Type="http://schemas.openxmlformats.org/officeDocument/2006/relationships/image" Target="NUL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7" Type="http://schemas.openxmlformats.org/officeDocument/2006/relationships/image" Target="../media/image179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0.png"/><Relationship Id="rId5" Type="http://schemas.openxmlformats.org/officeDocument/2006/relationships/image" Target="../media/image178.png"/><Relationship Id="rId4" Type="http://schemas.openxmlformats.org/officeDocument/2006/relationships/image" Target="../media/image16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0.png"/><Relationship Id="rId7" Type="http://schemas.openxmlformats.org/officeDocument/2006/relationships/image" Target="../media/image17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2.png"/><Relationship Id="rId3" Type="http://schemas.openxmlformats.org/officeDocument/2006/relationships/image" Target="../media/image1.jpg"/><Relationship Id="rId7" Type="http://schemas.openxmlformats.org/officeDocument/2006/relationships/image" Target="../media/image73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1.png"/><Relationship Id="rId5" Type="http://schemas.openxmlformats.org/officeDocument/2006/relationships/image" Target="../media/image712.png"/><Relationship Id="rId4" Type="http://schemas.openxmlformats.org/officeDocument/2006/relationships/image" Target="../media/image182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0.png"/><Relationship Id="rId3" Type="http://schemas.openxmlformats.org/officeDocument/2006/relationships/image" Target="../media/image1120.png"/><Relationship Id="rId7" Type="http://schemas.openxmlformats.org/officeDocument/2006/relationships/image" Target="../media/image1150.png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0.png"/><Relationship Id="rId5" Type="http://schemas.openxmlformats.org/officeDocument/2006/relationships/image" Target="../media/image183.png"/><Relationship Id="rId4" Type="http://schemas.openxmlformats.org/officeDocument/2006/relationships/image" Target="../media/image1.jpg"/><Relationship Id="rId9" Type="http://schemas.openxmlformats.org/officeDocument/2006/relationships/image" Target="../media/image117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NULL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8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0.png"/><Relationship Id="rId7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NUL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1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221" y="1544968"/>
            <a:ext cx="7365558" cy="1756911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נושאים מתקדמים בניתוח נתונים ברפואה ובריאות הציבור</a:t>
            </a:r>
            <a:br>
              <a:rPr lang="he-IL" dirty="0" smtClean="0"/>
            </a:br>
            <a:r>
              <a:rPr lang="he-IL" dirty="0" smtClean="0"/>
              <a:t>98449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037"/>
            <a:ext cx="9144000" cy="627062"/>
          </a:xfrm>
        </p:spPr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5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טעות </a:t>
            </a:r>
            <a:r>
              <a:rPr lang="he-IL" dirty="0"/>
              <a:t>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/>
              <a:t>כיצד מגדילים את העוצמה</a:t>
            </a:r>
            <a:r>
              <a:rPr lang="he-IL" dirty="0" smtClean="0"/>
              <a:t>?</a:t>
            </a: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815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השערה על התוחלת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97149"/>
            <a:ext cx="10515600" cy="4346578"/>
          </a:xfrm>
        </p:spPr>
        <p:txBody>
          <a:bodyPr>
            <a:normAutofit/>
          </a:bodyPr>
          <a:lstStyle/>
          <a:p>
            <a:r>
              <a:rPr lang="he-IL" dirty="0"/>
              <a:t>ידוע כי רמת </a:t>
            </a:r>
            <a:r>
              <a:rPr lang="en-US" dirty="0"/>
              <a:t>LDL</a:t>
            </a:r>
            <a:r>
              <a:rPr lang="he-IL" dirty="0"/>
              <a:t> </a:t>
            </a:r>
            <a:r>
              <a:rPr lang="he-IL" dirty="0" err="1"/>
              <a:t>באוכלוסיה</a:t>
            </a:r>
            <a:r>
              <a:rPr lang="he-IL" dirty="0"/>
              <a:t> הכללית היא 120 מ"ג/</a:t>
            </a:r>
            <a:r>
              <a:rPr lang="he-IL" dirty="0" err="1"/>
              <a:t>ד"ל</a:t>
            </a:r>
            <a:endParaRPr lang="he-IL" dirty="0"/>
          </a:p>
          <a:p>
            <a:r>
              <a:rPr lang="he-IL" dirty="0" smtClean="0"/>
              <a:t>מעלים השערה על קשר בין עישון לכולסטרול, אך לא ניתן לבדוק את כולם</a:t>
            </a:r>
          </a:p>
          <a:p>
            <a:r>
              <a:rPr lang="he-IL" dirty="0" smtClean="0"/>
              <a:t>במדגם </a:t>
            </a:r>
            <a:r>
              <a:rPr lang="he-IL" dirty="0"/>
              <a:t>של 64 מעשנים </a:t>
            </a:r>
            <a:r>
              <a:rPr lang="he-IL" dirty="0" smtClean="0"/>
              <a:t>רמת ה- </a:t>
            </a:r>
            <a:r>
              <a:rPr lang="en-US" dirty="0" smtClean="0"/>
              <a:t>LDL</a:t>
            </a:r>
            <a:r>
              <a:rPr lang="he-IL" dirty="0" smtClean="0"/>
              <a:t> הממוצעת </a:t>
            </a:r>
            <a:r>
              <a:rPr lang="he-IL" dirty="0" err="1" smtClean="0"/>
              <a:t>היתה</a:t>
            </a:r>
            <a:r>
              <a:rPr lang="he-IL" dirty="0" smtClean="0"/>
              <a:t> </a:t>
            </a:r>
            <a:r>
              <a:rPr lang="he-IL" dirty="0"/>
              <a:t>130 מ"ג/</a:t>
            </a:r>
            <a:r>
              <a:rPr lang="he-IL" dirty="0" err="1"/>
              <a:t>ד"ל</a:t>
            </a:r>
            <a:r>
              <a:rPr lang="he-IL" dirty="0"/>
              <a:t>, עם סטיית תקן 80</a:t>
            </a:r>
          </a:p>
          <a:p>
            <a:r>
              <a:rPr lang="he-IL" dirty="0" smtClean="0"/>
              <a:t>האם </a:t>
            </a:r>
            <a:r>
              <a:rPr lang="he-IL" dirty="0"/>
              <a:t>התוחלת של </a:t>
            </a:r>
            <a:r>
              <a:rPr lang="he-IL" dirty="0" smtClean="0"/>
              <a:t>רמת </a:t>
            </a:r>
            <a:r>
              <a:rPr lang="he-IL" dirty="0"/>
              <a:t>ה- </a:t>
            </a:r>
            <a:r>
              <a:rPr lang="en-US" dirty="0"/>
              <a:t>LDL</a:t>
            </a:r>
            <a:r>
              <a:rPr lang="he-IL" dirty="0"/>
              <a:t> במעשנים </a:t>
            </a:r>
            <a:r>
              <a:rPr lang="he-IL" dirty="0" smtClean="0"/>
              <a:t>גבוהה? או התוצאה מקרית?</a:t>
            </a:r>
            <a:endParaRPr lang="he-IL" dirty="0"/>
          </a:p>
          <a:p>
            <a:endParaRPr lang="he-IL" dirty="0"/>
          </a:p>
          <a:p>
            <a:r>
              <a:rPr lang="he-IL" dirty="0"/>
              <a:t>ידוע </a:t>
            </a:r>
            <a:r>
              <a:rPr lang="he-IL" dirty="0" smtClean="0"/>
              <a:t>כי עבור </a:t>
            </a:r>
            <a:r>
              <a:rPr lang="he-IL" dirty="0"/>
              <a:t>מחלה מסוימת, 20% מהחולים מחלימים </a:t>
            </a:r>
            <a:r>
              <a:rPr lang="he-IL" dirty="0" smtClean="0"/>
              <a:t>לאחר טיפול הקיים</a:t>
            </a:r>
            <a:endParaRPr lang="he-IL" dirty="0"/>
          </a:p>
          <a:p>
            <a:r>
              <a:rPr lang="he-IL" dirty="0"/>
              <a:t>מעוניינים לבדוק </a:t>
            </a:r>
            <a:r>
              <a:rPr lang="he-IL" dirty="0" smtClean="0"/>
              <a:t>האם </a:t>
            </a:r>
            <a:r>
              <a:rPr lang="he-IL" dirty="0"/>
              <a:t>טיפול בתרופה חדשה מעלה את אחוז ההחלמה</a:t>
            </a:r>
          </a:p>
          <a:p>
            <a:r>
              <a:rPr lang="he-IL" dirty="0" smtClean="0"/>
              <a:t>במדגם של 10 חולים, 6 החלימו לאחר טיפול בתרופה החדשה</a:t>
            </a:r>
          </a:p>
          <a:p>
            <a:r>
              <a:rPr lang="he-IL" dirty="0" smtClean="0"/>
              <a:t>האם התרופה החדשה מעלה את אחוז ההחלמה? או התוצאה מקרית?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39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יכול להשתבש?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920" y="1711924"/>
            <a:ext cx="10728158" cy="4544496"/>
          </a:xfrm>
        </p:spPr>
        <p:txBody>
          <a:bodyPr>
            <a:normAutofit/>
          </a:bodyPr>
          <a:lstStyle/>
          <a:p>
            <a:r>
              <a:rPr lang="he-IL" dirty="0" smtClean="0"/>
              <a:t>מכיוון שבדיקת ההשערה מבוססת על מדגם בודד, אנו עשויים </a:t>
            </a:r>
            <a:r>
              <a:rPr lang="he-IL" dirty="0" smtClean="0">
                <a:solidFill>
                  <a:srgbClr val="0033CC"/>
                </a:solidFill>
              </a:rPr>
              <a:t>לטעות</a:t>
            </a:r>
          </a:p>
          <a:p>
            <a:endParaRPr lang="he-IL" dirty="0" smtClean="0"/>
          </a:p>
          <a:p>
            <a:r>
              <a:rPr lang="he-IL" dirty="0"/>
              <a:t>יתכן שהשערת האפס </a:t>
            </a:r>
            <a:r>
              <a:rPr lang="he-IL" dirty="0">
                <a:solidFill>
                  <a:srgbClr val="0033CC"/>
                </a:solidFill>
              </a:rPr>
              <a:t>נכונה</a:t>
            </a:r>
            <a:r>
              <a:rPr lang="he-IL" dirty="0"/>
              <a:t>, ובמקרה קיבלנו מדגם קיצוני יחסית ולכן </a:t>
            </a:r>
            <a:r>
              <a:rPr lang="he-IL" dirty="0">
                <a:solidFill>
                  <a:srgbClr val="0033CC"/>
                </a:solidFill>
              </a:rPr>
              <a:t>דחינו </a:t>
            </a:r>
            <a:r>
              <a:rPr lang="he-IL" dirty="0" smtClean="0">
                <a:solidFill>
                  <a:srgbClr val="0033CC"/>
                </a:solidFill>
              </a:rPr>
              <a:t>אותה בטעות</a:t>
            </a:r>
            <a:endParaRPr lang="he-IL" dirty="0"/>
          </a:p>
          <a:p>
            <a:r>
              <a:rPr lang="he-IL" dirty="0"/>
              <a:t>נקרא </a:t>
            </a:r>
            <a:r>
              <a:rPr lang="he-IL" dirty="0">
                <a:solidFill>
                  <a:srgbClr val="0033CC"/>
                </a:solidFill>
              </a:rPr>
              <a:t>טעות מסוג </a:t>
            </a:r>
            <a:r>
              <a:rPr lang="he-IL" dirty="0" smtClean="0">
                <a:solidFill>
                  <a:srgbClr val="0033CC"/>
                </a:solidFill>
              </a:rPr>
              <a:t>ראשון (סוג </a:t>
            </a:r>
            <a:r>
              <a:rPr lang="en-US" dirty="0" smtClean="0">
                <a:solidFill>
                  <a:srgbClr val="0033CC"/>
                </a:solidFill>
              </a:rPr>
              <a:t>I</a:t>
            </a:r>
            <a:r>
              <a:rPr lang="he-IL" dirty="0" smtClean="0">
                <a:solidFill>
                  <a:srgbClr val="0033CC"/>
                </a:solidFill>
              </a:rPr>
              <a:t>)</a:t>
            </a:r>
            <a:r>
              <a:rPr lang="he-IL" dirty="0" smtClean="0"/>
              <a:t> (</a:t>
            </a:r>
            <a:r>
              <a:rPr lang="en-US" dirty="0" smtClean="0"/>
              <a:t>Type I error</a:t>
            </a:r>
            <a:r>
              <a:rPr lang="he-IL" dirty="0" smtClean="0"/>
              <a:t>)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יתכן </a:t>
            </a:r>
            <a:r>
              <a:rPr lang="he-IL" dirty="0"/>
              <a:t>שהשערת האפס </a:t>
            </a:r>
            <a:r>
              <a:rPr lang="he-IL" dirty="0">
                <a:solidFill>
                  <a:srgbClr val="0033CC"/>
                </a:solidFill>
              </a:rPr>
              <a:t>אינה נכונה</a:t>
            </a:r>
            <a:r>
              <a:rPr lang="he-IL" dirty="0"/>
              <a:t>, אך </a:t>
            </a:r>
            <a:r>
              <a:rPr lang="he-IL" dirty="0" smtClean="0"/>
              <a:t>יש </a:t>
            </a:r>
            <a:r>
              <a:rPr lang="he-IL" dirty="0"/>
              <a:t>לנו מדגם </a:t>
            </a:r>
            <a:r>
              <a:rPr lang="he-IL" dirty="0" smtClean="0"/>
              <a:t>קטן (או במקרה התוצאות לא מפתיעות), ולכן </a:t>
            </a:r>
            <a:r>
              <a:rPr lang="he-IL" dirty="0" smtClean="0">
                <a:solidFill>
                  <a:srgbClr val="0033CC"/>
                </a:solidFill>
              </a:rPr>
              <a:t>לא דחינו אותה (בטעות)</a:t>
            </a:r>
            <a:endParaRPr lang="he-IL" dirty="0" smtClean="0"/>
          </a:p>
          <a:p>
            <a:r>
              <a:rPr lang="he-IL" dirty="0" smtClean="0"/>
              <a:t>נקרא </a:t>
            </a:r>
            <a:r>
              <a:rPr lang="he-IL" dirty="0" smtClean="0">
                <a:solidFill>
                  <a:srgbClr val="0033CC"/>
                </a:solidFill>
              </a:rPr>
              <a:t>טעות מסוג שני (סוג </a:t>
            </a:r>
            <a:r>
              <a:rPr lang="en-US" dirty="0" smtClean="0">
                <a:solidFill>
                  <a:srgbClr val="0033CC"/>
                </a:solidFill>
              </a:rPr>
              <a:t>II</a:t>
            </a:r>
            <a:r>
              <a:rPr lang="he-IL" dirty="0" smtClean="0">
                <a:solidFill>
                  <a:srgbClr val="0033CC"/>
                </a:solidFill>
              </a:rPr>
              <a:t>)</a:t>
            </a:r>
            <a:r>
              <a:rPr lang="he-IL" dirty="0" smtClean="0"/>
              <a:t> (</a:t>
            </a:r>
            <a:r>
              <a:rPr lang="en-US" dirty="0" smtClean="0"/>
              <a:t>Type II error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צריך לזכור כי מדגם הוא </a:t>
            </a:r>
            <a:r>
              <a:rPr lang="he-IL" dirty="0" smtClean="0">
                <a:solidFill>
                  <a:srgbClr val="0033CC"/>
                </a:solidFill>
              </a:rPr>
              <a:t>אקראי</a:t>
            </a:r>
            <a:r>
              <a:rPr lang="he-IL" dirty="0" smtClean="0"/>
              <a:t> - יתכן </a:t>
            </a:r>
            <a:r>
              <a:rPr lang="he-IL" dirty="0"/>
              <a:t>שאם נבחר מדגם </a:t>
            </a:r>
            <a:r>
              <a:rPr lang="he-IL" dirty="0" smtClean="0"/>
              <a:t>אחר, התוצאה תשתנה</a:t>
            </a:r>
            <a:endParaRPr lang="he-IL" baseline="-25000" dirty="0"/>
          </a:p>
          <a:p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71801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טעויות בבדיקת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2321721"/>
                  </p:ext>
                </p:extLst>
              </p:nvPr>
            </p:nvGraphicFramePr>
            <p:xfrm>
              <a:off x="3115733" y="1957673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2321721"/>
                  </p:ext>
                </p:extLst>
              </p:nvPr>
            </p:nvGraphicFramePr>
            <p:xfrm>
              <a:off x="3115733" y="1957673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01087" r="-300323" b="-3630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01087" r="-200323" b="-363043"/>
                          </a:stretch>
                        </a:blip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111446" r="-100971" b="-10120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211446" r="-100971" b="-120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1" name="Straight Arrow Connector 20"/>
          <p:cNvCxnSpPr/>
          <p:nvPr/>
        </p:nvCxnSpPr>
        <p:spPr>
          <a:xfrm flipV="1">
            <a:off x="2235199" y="3646944"/>
            <a:ext cx="770021" cy="4812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4699" y="3351197"/>
            <a:ext cx="15905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חיובי שגוי</a:t>
            </a:r>
          </a:p>
          <a:p>
            <a:pPr algn="ct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False positive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918816" y="5181600"/>
            <a:ext cx="0" cy="46406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94712" y="5645664"/>
            <a:ext cx="16482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שלילי שגוי</a:t>
            </a:r>
          </a:p>
          <a:p>
            <a:pPr algn="ct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False negative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665930" y="5181600"/>
            <a:ext cx="198147" cy="46406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62245" y="5653733"/>
            <a:ext cx="1534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חיובי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אמיתי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True positive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554658" y="2519739"/>
            <a:ext cx="775315" cy="83145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29973" y="1811853"/>
            <a:ext cx="1592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שלילי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אמיתי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True negative</a:t>
            </a:r>
          </a:p>
        </p:txBody>
      </p:sp>
    </p:spTree>
    <p:extLst>
      <p:ext uri="{BB962C8B-B14F-4D97-AF65-F5344CB8AC3E}">
        <p14:creationId xmlns:p14="http://schemas.microsoft.com/office/powerpoint/2010/main" val="9339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9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רמת כולסטרול במעשנים</a:t>
            </a:r>
            <a:endParaRPr lang="he-IL" dirty="0"/>
          </a:p>
          <a:p>
            <a:pPr lvl="1"/>
            <a:r>
              <a:rPr lang="he-IL" dirty="0"/>
              <a:t>טעות מסוג </a:t>
            </a:r>
            <a:r>
              <a:rPr lang="en-US" dirty="0" smtClean="0"/>
              <a:t>I</a:t>
            </a:r>
            <a:r>
              <a:rPr lang="he-IL" dirty="0" smtClean="0"/>
              <a:t>: השערת </a:t>
            </a:r>
            <a:r>
              <a:rPr lang="he-IL" dirty="0"/>
              <a:t>האפס </a:t>
            </a:r>
            <a:r>
              <a:rPr lang="he-IL" dirty="0" smtClean="0">
                <a:solidFill>
                  <a:srgbClr val="0033CC"/>
                </a:solidFill>
              </a:rPr>
              <a:t>נכונה</a:t>
            </a:r>
            <a:r>
              <a:rPr lang="he-IL" dirty="0" smtClean="0"/>
              <a:t>, כלומר רמת הכולסטרול במעשנים </a:t>
            </a:r>
            <a:r>
              <a:rPr lang="he-IL" dirty="0" smtClean="0">
                <a:solidFill>
                  <a:srgbClr val="0033CC"/>
                </a:solidFill>
              </a:rPr>
              <a:t>זהה</a:t>
            </a:r>
            <a:r>
              <a:rPr lang="he-IL" dirty="0" smtClean="0"/>
              <a:t> לזו של כלל </a:t>
            </a:r>
            <a:r>
              <a:rPr lang="he-IL" dirty="0" err="1" smtClean="0"/>
              <a:t>האוכלוסיה</a:t>
            </a:r>
            <a:r>
              <a:rPr lang="he-IL" dirty="0" smtClean="0"/>
              <a:t>, אך המבחן </a:t>
            </a:r>
            <a:r>
              <a:rPr lang="he-IL" dirty="0" smtClean="0">
                <a:solidFill>
                  <a:srgbClr val="0033CC"/>
                </a:solidFill>
              </a:rPr>
              <a:t>דחה</a:t>
            </a:r>
            <a:r>
              <a:rPr lang="he-IL" dirty="0" smtClean="0"/>
              <a:t> אותה (החלטנו שהכולסטרול שלהם </a:t>
            </a:r>
            <a:r>
              <a:rPr lang="he-IL" dirty="0" smtClean="0">
                <a:solidFill>
                  <a:srgbClr val="0033CC"/>
                </a:solidFill>
              </a:rPr>
              <a:t>גבוה</a:t>
            </a:r>
            <a:r>
              <a:rPr lang="he-IL" dirty="0" smtClean="0"/>
              <a:t> יותר)</a:t>
            </a:r>
            <a:endParaRPr lang="he-IL" dirty="0"/>
          </a:p>
          <a:p>
            <a:pPr lvl="1"/>
            <a:r>
              <a:rPr lang="he-IL" dirty="0"/>
              <a:t>טעות </a:t>
            </a:r>
            <a:r>
              <a:rPr lang="he-IL" dirty="0" smtClean="0"/>
              <a:t>מסוג </a:t>
            </a:r>
            <a:r>
              <a:rPr lang="en-US" dirty="0" smtClean="0"/>
              <a:t>II</a:t>
            </a:r>
            <a:r>
              <a:rPr lang="he-IL" dirty="0" smtClean="0"/>
              <a:t>: השערת האפס </a:t>
            </a:r>
            <a:r>
              <a:rPr lang="he-IL" dirty="0" smtClean="0">
                <a:solidFill>
                  <a:srgbClr val="0033CC"/>
                </a:solidFill>
              </a:rPr>
              <a:t>איננה נכונה</a:t>
            </a:r>
            <a:r>
              <a:rPr lang="he-IL" dirty="0"/>
              <a:t>, כלומר רמת הכולסטרול במעשנים </a:t>
            </a:r>
            <a:r>
              <a:rPr lang="he-IL" dirty="0" smtClean="0">
                <a:solidFill>
                  <a:srgbClr val="0033CC"/>
                </a:solidFill>
              </a:rPr>
              <a:t>גבוהה</a:t>
            </a:r>
            <a:r>
              <a:rPr lang="he-IL" dirty="0" smtClean="0"/>
              <a:t> מזו </a:t>
            </a:r>
            <a:r>
              <a:rPr lang="he-IL" dirty="0"/>
              <a:t>של כלל </a:t>
            </a:r>
            <a:r>
              <a:rPr lang="he-IL" dirty="0" err="1"/>
              <a:t>האוכלוסיה</a:t>
            </a:r>
            <a:r>
              <a:rPr lang="he-IL" dirty="0"/>
              <a:t>, </a:t>
            </a:r>
            <a:r>
              <a:rPr lang="he-IL" dirty="0" smtClean="0"/>
              <a:t>אך המבחן </a:t>
            </a:r>
            <a:r>
              <a:rPr lang="he-IL" dirty="0" smtClean="0">
                <a:solidFill>
                  <a:srgbClr val="0033CC"/>
                </a:solidFill>
              </a:rPr>
              <a:t>לא דחה </a:t>
            </a:r>
            <a:r>
              <a:rPr lang="he-IL" dirty="0" smtClean="0"/>
              <a:t>אותה (החלטנו כי הכולסטרול של מעשנים </a:t>
            </a:r>
            <a:r>
              <a:rPr lang="he-IL" dirty="0" smtClean="0">
                <a:solidFill>
                  <a:srgbClr val="0033CC"/>
                </a:solidFill>
              </a:rPr>
              <a:t>תואם</a:t>
            </a:r>
            <a:r>
              <a:rPr lang="he-IL" dirty="0" smtClean="0"/>
              <a:t> את זה הצפוי)</a:t>
            </a:r>
          </a:p>
          <a:p>
            <a:endParaRPr lang="he-IL" dirty="0" smtClean="0"/>
          </a:p>
          <a:p>
            <a:r>
              <a:rPr lang="he-IL" dirty="0" smtClean="0"/>
              <a:t>אחוזי החלמה לאחר טיפול בתרופה</a:t>
            </a:r>
            <a:endParaRPr lang="he-IL" dirty="0"/>
          </a:p>
          <a:p>
            <a:pPr lvl="1"/>
            <a:r>
              <a:rPr lang="he-IL" dirty="0"/>
              <a:t>טעות </a:t>
            </a:r>
            <a:r>
              <a:rPr lang="he-IL" dirty="0" smtClean="0"/>
              <a:t>מסוג </a:t>
            </a:r>
            <a:r>
              <a:rPr lang="en-US" dirty="0" smtClean="0"/>
              <a:t>I</a:t>
            </a:r>
            <a:r>
              <a:rPr lang="he-IL" dirty="0" smtClean="0"/>
              <a:t>: השערת האפס נכונה, כלומר התרופה </a:t>
            </a:r>
            <a:r>
              <a:rPr lang="he-IL" dirty="0"/>
              <a:t>החדשה </a:t>
            </a:r>
            <a:r>
              <a:rPr lang="he-IL" dirty="0" smtClean="0">
                <a:solidFill>
                  <a:srgbClr val="0033CC"/>
                </a:solidFill>
              </a:rPr>
              <a:t>יעילה כמו</a:t>
            </a:r>
            <a:r>
              <a:rPr lang="he-IL" dirty="0" smtClean="0"/>
              <a:t> התרופה הקיימת, אך המבחן </a:t>
            </a:r>
            <a:r>
              <a:rPr lang="he-IL" dirty="0" smtClean="0">
                <a:solidFill>
                  <a:srgbClr val="0033CC"/>
                </a:solidFill>
              </a:rPr>
              <a:t>דחה</a:t>
            </a:r>
            <a:r>
              <a:rPr lang="he-IL" dirty="0" smtClean="0"/>
              <a:t> אותה, והחלטנו שהיא </a:t>
            </a:r>
            <a:r>
              <a:rPr lang="he-IL" dirty="0" smtClean="0">
                <a:solidFill>
                  <a:srgbClr val="0033CC"/>
                </a:solidFill>
              </a:rPr>
              <a:t>יותר יעילה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/>
              <a:t>טעות </a:t>
            </a:r>
            <a:r>
              <a:rPr lang="he-IL" dirty="0" smtClean="0"/>
              <a:t>מסוג </a:t>
            </a:r>
            <a:r>
              <a:rPr lang="en-US" dirty="0" smtClean="0"/>
              <a:t>II</a:t>
            </a:r>
            <a:r>
              <a:rPr lang="he-IL" dirty="0" smtClean="0"/>
              <a:t>: </a:t>
            </a:r>
            <a:r>
              <a:rPr lang="he-IL" dirty="0"/>
              <a:t>השערת האפס </a:t>
            </a:r>
            <a:r>
              <a:rPr lang="he-IL" dirty="0" smtClean="0">
                <a:solidFill>
                  <a:srgbClr val="0033CC"/>
                </a:solidFill>
              </a:rPr>
              <a:t>איננה נכונה</a:t>
            </a:r>
            <a:r>
              <a:rPr lang="he-IL" dirty="0" smtClean="0"/>
              <a:t>, כלומר התרופה </a:t>
            </a:r>
            <a:r>
              <a:rPr lang="he-IL" dirty="0"/>
              <a:t>החדשה </a:t>
            </a:r>
            <a:r>
              <a:rPr lang="he-IL" dirty="0" smtClean="0"/>
              <a:t>אכן </a:t>
            </a:r>
            <a:r>
              <a:rPr lang="he-IL" dirty="0" smtClean="0">
                <a:solidFill>
                  <a:srgbClr val="0033CC"/>
                </a:solidFill>
              </a:rPr>
              <a:t>יעילה </a:t>
            </a:r>
            <a:r>
              <a:rPr lang="he-IL" dirty="0">
                <a:solidFill>
                  <a:srgbClr val="0033CC"/>
                </a:solidFill>
              </a:rPr>
              <a:t>יותר</a:t>
            </a:r>
            <a:r>
              <a:rPr lang="he-IL" dirty="0"/>
              <a:t> מהתרופה </a:t>
            </a:r>
            <a:r>
              <a:rPr lang="he-IL" dirty="0" smtClean="0"/>
              <a:t>הקיימת, אך המבחן </a:t>
            </a:r>
            <a:r>
              <a:rPr lang="he-IL" dirty="0" smtClean="0">
                <a:solidFill>
                  <a:srgbClr val="0033CC"/>
                </a:solidFill>
              </a:rPr>
              <a:t>לא דחה</a:t>
            </a:r>
            <a:r>
              <a:rPr lang="he-IL" dirty="0" smtClean="0"/>
              <a:t> אותה, והחלטנו </a:t>
            </a:r>
            <a:r>
              <a:rPr lang="he-IL" dirty="0"/>
              <a:t>כי </a:t>
            </a:r>
            <a:r>
              <a:rPr lang="he-IL" dirty="0">
                <a:solidFill>
                  <a:srgbClr val="0033CC"/>
                </a:solidFill>
              </a:rPr>
              <a:t>אין עדיפות</a:t>
            </a:r>
            <a:r>
              <a:rPr lang="he-IL" dirty="0"/>
              <a:t> לתרופה </a:t>
            </a:r>
            <a:r>
              <a:rPr lang="he-IL" dirty="0" smtClean="0"/>
              <a:t>החדשה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54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כהכרעה במשפט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79639"/>
            <a:ext cx="10515600" cy="4139381"/>
          </a:xfrm>
        </p:spPr>
        <p:txBody>
          <a:bodyPr>
            <a:noAutofit/>
          </a:bodyPr>
          <a:lstStyle/>
          <a:p>
            <a:r>
              <a:rPr lang="he-IL" dirty="0" smtClean="0"/>
              <a:t>אדם עומד למשפט על ביצוע פשע</a:t>
            </a:r>
          </a:p>
          <a:p>
            <a:r>
              <a:rPr lang="he-IL" dirty="0" smtClean="0"/>
              <a:t>השערת האפס: הוא לא הפושע</a:t>
            </a:r>
          </a:p>
          <a:p>
            <a:r>
              <a:rPr lang="he-IL" dirty="0" smtClean="0"/>
              <a:t>השערה אלטרנטיבית: הוא הפושע</a:t>
            </a:r>
          </a:p>
          <a:p>
            <a:endParaRPr lang="he-IL" dirty="0" smtClean="0"/>
          </a:p>
          <a:p>
            <a:r>
              <a:rPr lang="he-IL" dirty="0" smtClean="0"/>
              <a:t>כדי להוכיח אשמה, על התובע להפריך את השערת האפס מעבר לכל ספק סביר</a:t>
            </a:r>
          </a:p>
          <a:p>
            <a:r>
              <a:rPr lang="he-IL" dirty="0" smtClean="0"/>
              <a:t>הוא יעשה זאת ע"י כך שיראה כי הראיות אינן סבירות תחת השערת האפס</a:t>
            </a:r>
          </a:p>
          <a:p>
            <a:pPr lvl="1"/>
            <a:endParaRPr lang="he-IL" sz="2400" dirty="0" smtClean="0"/>
          </a:p>
          <a:p>
            <a:r>
              <a:rPr lang="he-IL" dirty="0" smtClean="0"/>
              <a:t>("אם האדם אינו הפושע, מה הסיכוי שבמקרה הוא באותו גיל, גובה, צבע עיניים, וצבע שיער כמו הפושע, ובמקרה היה במקום הפשע בזמן שהוא התרחש?")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59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טעויות בבדיקת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738776"/>
                  </p:ext>
                </p:extLst>
              </p:nvPr>
            </p:nvGraphicFramePr>
            <p:xfrm>
              <a:off x="3115733" y="1957673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אשם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זכאי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חף מפשע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פושע</a:t>
                          </a:r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738776"/>
                  </p:ext>
                </p:extLst>
              </p:nvPr>
            </p:nvGraphicFramePr>
            <p:xfrm>
              <a:off x="3115733" y="1957673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01087" r="-300323" b="-3630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01087" r="-200323" b="-363043"/>
                          </a:stretch>
                        </a:blip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111446" r="-100971" b="-10120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211446" r="-100971" b="-120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2235199" y="3646944"/>
            <a:ext cx="770021" cy="4812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63225" y="3341127"/>
            <a:ext cx="1316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הרשעה של חף מפשע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918816" y="5181600"/>
            <a:ext cx="0" cy="46406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80476" y="5645664"/>
            <a:ext cx="1476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זיכוי של פושע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96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יתכן </a:t>
            </a:r>
            <a:r>
              <a:rPr lang="he-IL" dirty="0" err="1" smtClean="0"/>
              <a:t>שאתרע</a:t>
            </a:r>
            <a:r>
              <a:rPr lang="he-IL" dirty="0" smtClean="0"/>
              <a:t> מזלו של הנאשם והוא היה במקרה במקום הלא נכון בזמן הלא נכון</a:t>
            </a:r>
          </a:p>
          <a:p>
            <a:r>
              <a:rPr lang="he-IL" dirty="0" smtClean="0"/>
              <a:t>הראיות תהיינה מאד משכנעות נגדו, ולכן נדחה את השערת האפס שהוא איננו הפושע</a:t>
            </a:r>
          </a:p>
          <a:p>
            <a:endParaRPr lang="he-IL" dirty="0" smtClean="0"/>
          </a:p>
          <a:p>
            <a:r>
              <a:rPr lang="he-IL" dirty="0" smtClean="0"/>
              <a:t>נחליט כי ההשערה האלטרנטיבית נכונה, כלומר הוא אשם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זו תהיה טעות מסוג </a:t>
            </a:r>
            <a:r>
              <a:rPr lang="en-US" dirty="0" smtClean="0"/>
              <a:t>I</a:t>
            </a:r>
            <a:r>
              <a:rPr lang="he-IL" dirty="0" smtClean="0"/>
              <a:t>: דחיית שגויה של השערת האפס</a:t>
            </a:r>
          </a:p>
          <a:p>
            <a:r>
              <a:rPr lang="he-IL" dirty="0" smtClean="0"/>
              <a:t>בבית משפט, בד"כ מנסים למנוע ככל האפשר טעויות מסוג זה</a:t>
            </a:r>
          </a:p>
          <a:p>
            <a:endParaRPr lang="he-IL" dirty="0"/>
          </a:p>
          <a:p>
            <a:r>
              <a:rPr lang="he-IL" dirty="0" smtClean="0"/>
              <a:t>כנ"ל עבור אישור תרופה חדשה – ננסה להימנע ככל האפשר מאישור תרופה שלא עובדת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5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שני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60030"/>
            <a:ext cx="10515600" cy="4327816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יתכן שהנאשם הוא באמת הפושע, אבל הראיות </a:t>
            </a:r>
            <a:r>
              <a:rPr lang="he-IL" dirty="0"/>
              <a:t>אינן משכנעות </a:t>
            </a:r>
            <a:r>
              <a:rPr lang="he-IL" dirty="0" smtClean="0"/>
              <a:t>מספיק</a:t>
            </a:r>
          </a:p>
          <a:p>
            <a:pPr lvl="1"/>
            <a:r>
              <a:rPr lang="he-IL" dirty="0" smtClean="0"/>
              <a:t>זה </a:t>
            </a:r>
            <a:r>
              <a:rPr lang="he-IL" dirty="0"/>
              <a:t>יחסית סביר שהן יקרו </a:t>
            </a:r>
            <a:r>
              <a:rPr lang="he-IL" dirty="0" smtClean="0"/>
              <a:t>גם תחת השערת האפס שהנאשם </a:t>
            </a:r>
            <a:r>
              <a:rPr lang="he-IL" dirty="0"/>
              <a:t>אינו </a:t>
            </a:r>
            <a:r>
              <a:rPr lang="he-IL" dirty="0" smtClean="0"/>
              <a:t>הפושע</a:t>
            </a:r>
          </a:p>
          <a:p>
            <a:endParaRPr lang="he-IL" dirty="0" smtClean="0"/>
          </a:p>
          <a:p>
            <a:r>
              <a:rPr lang="he-IL" dirty="0" smtClean="0"/>
              <a:t>נחליט לא לדחות את השערת האפס, כלומר בעד השערת האפס</a:t>
            </a:r>
          </a:p>
          <a:p>
            <a:r>
              <a:rPr lang="he-IL" dirty="0" smtClean="0"/>
              <a:t>זו תהיה טעות מסוג </a:t>
            </a:r>
            <a:r>
              <a:rPr lang="en-US" dirty="0" smtClean="0"/>
              <a:t>II</a:t>
            </a:r>
            <a:r>
              <a:rPr lang="he-IL" dirty="0" smtClean="0"/>
              <a:t>: קבלה שגויה של השערת האפס</a:t>
            </a:r>
          </a:p>
          <a:p>
            <a:endParaRPr lang="he-IL" dirty="0" smtClean="0"/>
          </a:p>
          <a:p>
            <a:r>
              <a:rPr lang="he-IL" dirty="0" smtClean="0"/>
              <a:t>בבית משפט, אנו מודעים לכך כי טעויות כאלה עשויות לקרות</a:t>
            </a:r>
          </a:p>
          <a:p>
            <a:r>
              <a:rPr lang="he-IL" dirty="0" smtClean="0"/>
              <a:t>אנו </a:t>
            </a:r>
            <a:r>
              <a:rPr lang="he-IL" dirty="0"/>
              <a:t>לא מכריזים כי הנאשם זכאי אלא כי "לא הוכחה אשמתו</a:t>
            </a:r>
            <a:r>
              <a:rPr lang="he-IL" dirty="0" smtClean="0"/>
              <a:t>"</a:t>
            </a:r>
          </a:p>
          <a:p>
            <a:endParaRPr lang="he-IL" dirty="0" smtClean="0"/>
          </a:p>
          <a:p>
            <a:r>
              <a:rPr lang="he-IL" dirty="0" smtClean="0"/>
              <a:t>במחקר, מדגם קטן מדי יגרום לכך שלא נדחה את השערת האפס, אע"פ שהיא שגויה</a:t>
            </a:r>
          </a:p>
        </p:txBody>
      </p:sp>
    </p:spTree>
    <p:extLst>
      <p:ext uri="{BB962C8B-B14F-4D97-AF65-F5344CB8AC3E}">
        <p14:creationId xmlns:p14="http://schemas.microsoft.com/office/powerpoint/2010/main" val="160410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טעות מסוג ראשון</a:t>
            </a:r>
          </a:p>
          <a:p>
            <a:pPr lvl="1"/>
            <a:r>
              <a:rPr lang="he-IL" dirty="0" smtClean="0"/>
              <a:t>טעות מסוג שני ועוצמה</a:t>
            </a:r>
          </a:p>
          <a:p>
            <a:pPr lvl="1"/>
            <a:r>
              <a:rPr lang="he-IL" dirty="0"/>
              <a:t>כיצד מגדילים את העוצמה</a:t>
            </a:r>
            <a:r>
              <a:rPr lang="he-IL" dirty="0" smtClean="0"/>
              <a:t>?</a:t>
            </a: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8453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בהשערה חד-צדדית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44239" y="1377985"/>
                <a:ext cx="4885754" cy="12775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המתוקנן הוא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נזכור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44239" y="1377985"/>
                <a:ext cx="4885754" cy="1277536"/>
              </a:xfrm>
              <a:blipFill>
                <a:blip r:embed="rId2"/>
                <a:stretch>
                  <a:fillRect r="-1748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011" y="3550058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5323387" y="3541093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405" y="3553957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6" idx="0"/>
          </p:cNvCxnSpPr>
          <p:nvPr/>
        </p:nvCxnSpPr>
        <p:spPr>
          <a:xfrm flipV="1">
            <a:off x="9297780" y="3553957"/>
            <a:ext cx="0" cy="139634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56340" y="493572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94544" y="4935720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37333" y="493572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6499" y="493572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70422" y="5693696"/>
                <a:ext cx="41059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422" y="5693696"/>
                <a:ext cx="4105929" cy="830997"/>
              </a:xfrm>
              <a:prstGeom prst="rect">
                <a:avLst/>
              </a:prstGeom>
              <a:blipFill>
                <a:blip r:embed="rId5"/>
                <a:stretch>
                  <a:fillRect l="-2819" t="-5882" r="-133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2757" y="287292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757" y="2872924"/>
                <a:ext cx="1601785" cy="461665"/>
              </a:xfrm>
              <a:prstGeom prst="rect">
                <a:avLst/>
              </a:prstGeom>
              <a:blipFill>
                <a:blip r:embed="rId6"/>
                <a:stretch>
                  <a:fillRect l="-76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31926" y="2872924"/>
                <a:ext cx="1601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1926" y="2872924"/>
                <a:ext cx="1601785" cy="461665"/>
              </a:xfrm>
              <a:prstGeom prst="rect">
                <a:avLst/>
              </a:prstGeom>
              <a:blipFill>
                <a:blip r:embed="rId7"/>
                <a:stretch>
                  <a:fillRect l="-76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423562" y="5716814"/>
                <a:ext cx="43283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64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ולכן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562" y="5716814"/>
                <a:ext cx="4328370" cy="830997"/>
              </a:xfrm>
              <a:prstGeom prst="rect">
                <a:avLst/>
              </a:prstGeom>
              <a:blipFill>
                <a:blip r:embed="rId8"/>
                <a:stretch>
                  <a:fillRect l="-2958" t="-5882" r="-126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700001" y="3928673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116485" y="4312058"/>
            <a:ext cx="315441" cy="428359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88293" y="397295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6146842" y="4368548"/>
            <a:ext cx="299976" cy="3300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6223042" y="4994870"/>
            <a:ext cx="18994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44239" y="5228613"/>
                <a:ext cx="3685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239" y="5228613"/>
                <a:ext cx="368562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8208177" y="5026427"/>
            <a:ext cx="86367" cy="264757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05251" y="5197330"/>
                <a:ext cx="3685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251" y="5197330"/>
                <a:ext cx="368562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>
              <a:xfrm>
                <a:off x="175965" y="2452071"/>
                <a:ext cx="3617630" cy="23560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he-IL" dirty="0" smtClean="0">
                    <a:solidFill>
                      <a:srgbClr val="0033CC"/>
                    </a:solidFill>
                  </a:rPr>
                  <a:t>כלל ההחלטה</a:t>
                </a:r>
                <a:r>
                  <a:rPr lang="he-IL" dirty="0" smtClean="0"/>
                  <a:t>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/>
                  <a:t>, </a:t>
                </a:r>
                <a:r>
                  <a:rPr lang="he-IL" dirty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/>
                  <a:t> </a:t>
                </a:r>
                <a:r>
                  <a:rPr lang="he-IL" dirty="0" smtClean="0"/>
                  <a:t>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 smtClean="0"/>
              </a:p>
              <a:p>
                <a:pPr marL="0" indent="0">
                  <a:buNone/>
                </a:pPr>
                <a:r>
                  <a:rPr lang="he-IL" dirty="0"/>
                  <a:t>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/>
                  <a:t>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נקבל</a:t>
                </a:r>
                <a:r>
                  <a:rPr lang="he-IL" dirty="0" smtClean="0"/>
                  <a:t>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 smtClean="0"/>
              </a:p>
              <a:p>
                <a:pPr marL="0" indent="0">
                  <a:buNone/>
                </a:pPr>
                <a:endParaRPr lang="he-IL" baseline="-25000" dirty="0"/>
              </a:p>
              <a:p>
                <a:pPr marL="0" indent="0">
                  <a:buNone/>
                </a:pPr>
                <a:r>
                  <a:rPr lang="he-IL" dirty="0" smtClean="0"/>
                  <a:t>1.64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הערך הקריטי</a:t>
                </a:r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65" y="2452071"/>
                <a:ext cx="3617630" cy="2356053"/>
              </a:xfrm>
              <a:prstGeom prst="rect">
                <a:avLst/>
              </a:prstGeom>
              <a:blipFill>
                <a:blip r:embed="rId11"/>
                <a:stretch>
                  <a:fillRect t="-3359" r="-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626259" y="3629028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259" y="3629028"/>
                <a:ext cx="759503" cy="400110"/>
              </a:xfrm>
              <a:prstGeom prst="rect">
                <a:avLst/>
              </a:prstGeom>
              <a:blipFill>
                <a:blip r:embed="rId1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51567" y="3572840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567" y="3572840"/>
                <a:ext cx="759503" cy="400110"/>
              </a:xfrm>
              <a:prstGeom prst="rect">
                <a:avLst/>
              </a:prstGeom>
              <a:blipFill>
                <a:blip r:embed="rId1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07804" y="4766387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804" y="4766387"/>
                <a:ext cx="39934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668852" y="4766387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852" y="4766387"/>
                <a:ext cx="399340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9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6" grpId="0"/>
      <p:bldP spid="17" grpId="0"/>
      <p:bldP spid="30" grpId="0"/>
      <p:bldP spid="14" grpId="0"/>
      <p:bldP spid="26" grpId="0"/>
      <p:bldP spid="18" grpId="0"/>
      <p:bldP spid="29" grpId="0"/>
      <p:bldP spid="31" grpId="0"/>
      <p:bldP spid="13" grpId="0"/>
      <p:bldP spid="34" grpId="0"/>
      <p:bldP spid="19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אזור הדחייה ואזור הקבלה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725612" y="4102219"/>
            <a:ext cx="949808" cy="90258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521528" y="2318327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133600" y="5455068"/>
            <a:ext cx="392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אזור </a:t>
            </a:r>
            <a:r>
              <a:rPr lang="he-IL" sz="2400" dirty="0" smtClean="0">
                <a:solidFill>
                  <a:schemeClr val="accent1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הקבלה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(של השערת האפס)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5232" y="5446980"/>
            <a:ext cx="3806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אזור </a:t>
            </a:r>
            <a:r>
              <a:rPr lang="he-IL" sz="2400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הדחייה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(של השערת האפס)</a:t>
            </a:r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1382485" y="5015345"/>
            <a:ext cx="872283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5219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1381923" y="2104251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011074" y="2359469"/>
                <a:ext cx="17485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סטטיסטי המבחן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74" y="2359469"/>
                <a:ext cx="1748588" cy="1569660"/>
              </a:xfrm>
              <a:prstGeom prst="rect">
                <a:avLst/>
              </a:prstGeom>
              <a:blipFill>
                <a:blip r:embed="rId3"/>
                <a:stretch>
                  <a:fillRect t="-3101" r="-5226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48852" y="1607841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8852" y="1607841"/>
                <a:ext cx="2055050" cy="830997"/>
              </a:xfrm>
              <a:prstGeom prst="rect">
                <a:avLst/>
              </a:prstGeom>
              <a:blipFill>
                <a:blip r:embed="rId4"/>
                <a:stretch>
                  <a:fillRect t="-5882" r="-474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6732952" y="4102219"/>
            <a:ext cx="0" cy="9025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77400" y="2895563"/>
                <a:ext cx="360533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סטטיסטי המבחן נופל באזור הדחייה, ה-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שלו קטן מ-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, ולכן השערת האפס נדחית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400" y="2895563"/>
                <a:ext cx="3605334" cy="1015663"/>
              </a:xfrm>
              <a:prstGeom prst="rect">
                <a:avLst/>
              </a:prstGeom>
              <a:blipFill>
                <a:blip r:embed="rId5"/>
                <a:stretch>
                  <a:fillRect t="-4192" r="-1692" b="-8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ine 39"/>
          <p:cNvSpPr>
            <a:spLocks noChangeShapeType="1"/>
          </p:cNvSpPr>
          <p:nvPr/>
        </p:nvSpPr>
        <p:spPr bwMode="auto">
          <a:xfrm flipH="1">
            <a:off x="6871855" y="3779311"/>
            <a:ext cx="1211090" cy="91312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421135" y="1399937"/>
                <a:ext cx="65001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ערך קריטי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ערך הסטטיסטי עבורו ה- 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שווה ל-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135" y="1399937"/>
                <a:ext cx="6500177" cy="461665"/>
              </a:xfrm>
              <a:prstGeom prst="rect">
                <a:avLst/>
              </a:prstGeom>
              <a:blipFill>
                <a:blip r:embed="rId6"/>
                <a:stretch>
                  <a:fillRect t="-10667" r="-1501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Line 39"/>
          <p:cNvSpPr>
            <a:spLocks noChangeShapeType="1"/>
          </p:cNvSpPr>
          <p:nvPr/>
        </p:nvSpPr>
        <p:spPr bwMode="auto">
          <a:xfrm flipH="1">
            <a:off x="6732950" y="1872146"/>
            <a:ext cx="247430" cy="213114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732951" y="5255491"/>
            <a:ext cx="3233085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649770" y="5255491"/>
            <a:ext cx="5009648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192976" y="5907181"/>
                <a:ext cx="39248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לסטטיסטי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המבחן להימצא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באזור (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976" y="5907181"/>
                <a:ext cx="3924877" cy="830997"/>
              </a:xfrm>
              <a:prstGeom prst="rect">
                <a:avLst/>
              </a:prstGeom>
              <a:blipFill>
                <a:blip r:embed="rId7"/>
                <a:stretch>
                  <a:fillRect l="-621" t="-5882" r="-621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614608" y="5899093"/>
                <a:ext cx="380612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לסטטיסטי המבחן להימצא באזור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(תחת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608" y="5899093"/>
                <a:ext cx="3806126" cy="830997"/>
              </a:xfrm>
              <a:prstGeom prst="rect">
                <a:avLst/>
              </a:prstGeom>
              <a:blipFill>
                <a:blip r:embed="rId8"/>
                <a:stretch>
                  <a:fillRect l="-1442" t="-5882" r="-16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530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5" grpId="0"/>
      <p:bldP spid="36" grpId="0" animBg="1"/>
      <p:bldP spid="37" grpId="0"/>
      <p:bldP spid="38" grpId="0" animBg="1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725612" y="4102219"/>
            <a:ext cx="949808" cy="90258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521528" y="2318327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612441" y="5446979"/>
                <a:ext cx="308430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441" y="5446979"/>
                <a:ext cx="3084307" cy="830997"/>
              </a:xfrm>
              <a:prstGeom prst="rect">
                <a:avLst/>
              </a:prstGeom>
              <a:blipFill>
                <a:blip r:embed="rId3"/>
                <a:stretch>
                  <a:fillRect t="-5882" r="-256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9985" y="5457524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985" y="5457524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39" r="-334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1382485" y="5015345"/>
            <a:ext cx="872283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5219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1381923" y="2104251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317" y="1885646"/>
                <a:ext cx="17485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סטטיסטי המבחן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317" y="1885646"/>
                <a:ext cx="1748588" cy="1569660"/>
              </a:xfrm>
              <a:prstGeom prst="rect">
                <a:avLst/>
              </a:prstGeom>
              <a:blipFill>
                <a:blip r:embed="rId5"/>
                <a:stretch>
                  <a:fillRect t="-3101" r="-5226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6732952" y="4102219"/>
            <a:ext cx="0" cy="9025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39"/>
          <p:cNvSpPr>
            <a:spLocks noChangeShapeType="1"/>
          </p:cNvSpPr>
          <p:nvPr/>
        </p:nvSpPr>
        <p:spPr bwMode="auto">
          <a:xfrm flipH="1">
            <a:off x="6977958" y="3166712"/>
            <a:ext cx="1371553" cy="1608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417449" y="1853708"/>
                <a:ext cx="408558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ראשון מתרחשת כאשר סטטיסטי המבחן נופל באזור הדחייה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השערת האפס נכונה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קורה בהסתברות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449" y="1853708"/>
                <a:ext cx="4085583" cy="1569660"/>
              </a:xfrm>
              <a:prstGeom prst="rect">
                <a:avLst/>
              </a:prstGeom>
              <a:blipFill>
                <a:blip r:embed="rId6"/>
                <a:stretch>
                  <a:fillRect l="-746" t="-3101" r="-2239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>
            <a:off x="6732951" y="5255491"/>
            <a:ext cx="3233085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49770" y="5255491"/>
            <a:ext cx="5009648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9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ראשון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539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הוכחנו</a:t>
                </a:r>
                <a:r>
                  <a:rPr lang="he-IL" dirty="0" smtClean="0"/>
                  <a:t>: ההסתברות לטעות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 שווה ל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רמת המובהקות</a:t>
                </a:r>
                <a:r>
                  <a:rPr lang="he-IL" dirty="0" smtClean="0"/>
                  <a:t> של המבחן</a:t>
                </a:r>
              </a:p>
              <a:p>
                <a:r>
                  <a:rPr lang="he-IL" dirty="0" smtClean="0"/>
                  <a:t>מסומנת </a:t>
                </a:r>
                <a:r>
                  <a:rPr lang="he-IL" dirty="0"/>
                  <a:t>באות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לפעמים נקראת </a:t>
                </a:r>
                <a:r>
                  <a:rPr lang="en-US" dirty="0" smtClean="0"/>
                  <a:t>size</a:t>
                </a:r>
                <a:endParaRPr lang="he-IL" dirty="0" smtClean="0"/>
              </a:p>
              <a:p>
                <a:r>
                  <a:rPr lang="he-IL" dirty="0" smtClean="0"/>
                  <a:t>לא תלויה באף פרמטר נוסף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/>
                  <a:t>מקובל להתייחס לטעות זו כטעות </a:t>
                </a:r>
                <a:r>
                  <a:rPr lang="he-IL" dirty="0">
                    <a:solidFill>
                      <a:srgbClr val="0033CC"/>
                    </a:solidFill>
                  </a:rPr>
                  <a:t>החמורה</a:t>
                </a:r>
                <a:r>
                  <a:rPr lang="he-IL" dirty="0"/>
                  <a:t> </a:t>
                </a:r>
                <a:r>
                  <a:rPr lang="he-IL" dirty="0" smtClean="0"/>
                  <a:t>יותר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השקעת כספים מיותרים, מו"פ מיותר, טיפול מיותר, האשמות שווא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לדוגמא, רשות </a:t>
                </a:r>
                <a:r>
                  <a:rPr lang="he-IL" dirty="0"/>
                  <a:t>המזון </a:t>
                </a:r>
                <a:r>
                  <a:rPr lang="he-IL" dirty="0" smtClean="0"/>
                  <a:t>והתרופות (</a:t>
                </a:r>
                <a:r>
                  <a:rPr lang="en-US" dirty="0" smtClean="0"/>
                  <a:t>FDA</a:t>
                </a:r>
                <a:r>
                  <a:rPr lang="he-IL" dirty="0" smtClean="0"/>
                  <a:t>) האמריקאית מעוניינת </a:t>
                </a:r>
                <a:r>
                  <a:rPr lang="he-IL" dirty="0"/>
                  <a:t>בטעות מסוג ראשון </a:t>
                </a:r>
                <a:r>
                  <a:rPr lang="he-IL" dirty="0" smtClean="0"/>
                  <a:t>מינימלית, ע"מ לא לאשר תרופות חדשות שאינן מועילות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5397"/>
                <a:ext cx="10515600" cy="4351338"/>
              </a:xfrm>
              <a:blipFill>
                <a:blip r:embed="rId2"/>
                <a:stretch>
                  <a:fillRect l="-1159" t="-1821" r="-870" b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72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טעויות בבדיקת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2623750"/>
                  </p:ext>
                </p:extLst>
              </p:nvPr>
            </p:nvGraphicFramePr>
            <p:xfrm>
              <a:off x="2884726" y="2150178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96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2623750"/>
                  </p:ext>
                </p:extLst>
              </p:nvPr>
            </p:nvGraphicFramePr>
            <p:xfrm>
              <a:off x="2884726" y="2150178"/>
              <a:ext cx="7546920" cy="314264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00000" r="-300323" b="-359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00000" r="-200323" b="-359140"/>
                          </a:stretch>
                        </a:blip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12048" r="-300323" b="-1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12048" r="-200323" b="-1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112048" r="-100971" b="-10120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212048" r="-100971" b="-120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4396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טעות </a:t>
            </a:r>
            <a:r>
              <a:rPr lang="he-IL" dirty="0">
                <a:solidFill>
                  <a:srgbClr val="0033CC"/>
                </a:solidFill>
              </a:rPr>
              <a:t>מסוג שני </a:t>
            </a:r>
            <a:r>
              <a:rPr lang="he-IL" dirty="0" smtClean="0">
                <a:solidFill>
                  <a:srgbClr val="0033CC"/>
                </a:solidFill>
              </a:rPr>
              <a:t>ועוצמה</a:t>
            </a:r>
          </a:p>
          <a:p>
            <a:pPr lvl="1"/>
            <a:r>
              <a:rPr lang="he-IL" dirty="0"/>
              <a:t>כיצד מגדילים את העוצמה</a:t>
            </a:r>
            <a:r>
              <a:rPr lang="he-IL" dirty="0" smtClean="0"/>
              <a:t>?</a:t>
            </a: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3575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שני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94072" y="2391914"/>
            <a:ext cx="3601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טעות מסוג שני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מתרחשת כאשר סטטיסטי המבחן נופל באזור הקבלה</a:t>
            </a:r>
          </a:p>
          <a:p>
            <a:pPr algn="r" rtl="1"/>
            <a:r>
              <a:rPr lang="he-IL" sz="20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כאשר ההשערה האלטרנטיבית נכונה</a:t>
            </a:r>
            <a:endParaRPr lang="en-US" sz="20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</p:grpSpPr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 flipH="1">
            <a:off x="5168745" y="3554609"/>
            <a:ext cx="3640134" cy="14499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592519" y="5495636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168652" y="5495636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blipFill>
                <a:blip r:embed="rId2"/>
                <a:stretch>
                  <a:fillRect t="-5839" r="-2761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blipFill>
                <a:blip r:embed="rId3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blipFill>
                <a:blip r:embed="rId5"/>
                <a:stretch>
                  <a:fillRect l="-1187" t="-5839" r="-415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blipFill>
                <a:blip r:embed="rId6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blipFill>
                <a:blip r:embed="rId7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186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טעות מסוג שני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47213"/>
                <a:ext cx="10515600" cy="430974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ההסתברות לטעות מסוג </a:t>
                </a:r>
                <a:r>
                  <a:rPr lang="en-US" dirty="0" smtClean="0"/>
                  <a:t>II</a:t>
                </a:r>
                <a:r>
                  <a:rPr lang="he-IL" dirty="0" smtClean="0"/>
                  <a:t> מסומנת ב-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תלויה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ברמת המובהקות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(נראה בהמשך כיצד)</a:t>
                </a:r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/>
                  <a:t>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עוצמה</a:t>
                </a:r>
                <a:r>
                  <a:rPr lang="he-IL" dirty="0" smtClean="0"/>
                  <a:t> (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power</a:t>
                </a:r>
                <a:r>
                  <a:rPr lang="he-IL" dirty="0" smtClean="0"/>
                  <a:t>) היא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l-GR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ההסתברות לדחות את השערת האפס כאשר השערת </a:t>
                </a:r>
                <a:r>
                  <a:rPr lang="he-IL" dirty="0"/>
                  <a:t>ה</a:t>
                </a:r>
                <a:r>
                  <a:rPr lang="he-IL" dirty="0" smtClean="0"/>
                  <a:t>מחקר נכונה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חוקרים מעוניינים </a:t>
                </a:r>
                <a:r>
                  <a:rPr lang="he-IL" dirty="0"/>
                  <a:t>למזער את ההסתברות לטעות מסוג שני</a:t>
                </a:r>
                <a:r>
                  <a:rPr lang="en-US" dirty="0"/>
                  <a:t> </a:t>
                </a:r>
                <a:r>
                  <a:rPr lang="he-IL" dirty="0"/>
                  <a:t>עבור רמת המובהקות </a:t>
                </a:r>
                <a:r>
                  <a:rPr lang="he-IL" dirty="0" smtClean="0"/>
                  <a:t>הנתונה, או למקסם </a:t>
                </a:r>
                <a:r>
                  <a:rPr lang="he-IL" dirty="0"/>
                  <a:t>את </a:t>
                </a:r>
                <a:r>
                  <a:rPr lang="he-IL" dirty="0" smtClean="0"/>
                  <a:t>העוצמה, </a:t>
                </a:r>
                <a:r>
                  <a:rPr lang="he-IL" dirty="0"/>
                  <a:t>על מנת לא "לפספס" תוצאה </a:t>
                </a:r>
                <a:r>
                  <a:rPr lang="he-IL" dirty="0" err="1"/>
                  <a:t>אמיתית</a:t>
                </a:r>
                <a:endParaRPr lang="he-IL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47213"/>
                <a:ext cx="10515600" cy="4309747"/>
              </a:xfrm>
              <a:blipFill>
                <a:blip r:embed="rId2"/>
                <a:stretch>
                  <a:fillRect l="-522" t="-169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9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העוצמה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94072" y="2391914"/>
                <a:ext cx="36018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העוצמה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ההסתברות שסטטיסטי המבחן נופל באזור הדחייה, 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ההשערה האלטרנטיבית נכונה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כלומר ההשערה האלטרנטיבית 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מתקבלת</a:t>
                </a:r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072" y="2391914"/>
                <a:ext cx="3601836" cy="1631216"/>
              </a:xfrm>
              <a:prstGeom prst="rect">
                <a:avLst/>
              </a:prstGeom>
              <a:blipFill>
                <a:blip r:embed="rId2"/>
                <a:stretch>
                  <a:fillRect t="-1866" r="-1861" b="-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  <a:noFill/>
        </p:grpSpPr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grp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grp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 flipH="1">
            <a:off x="6942507" y="3283198"/>
            <a:ext cx="1436159" cy="11076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168652" y="5495636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blipFill>
                <a:blip r:embed="rId3"/>
                <a:stretch>
                  <a:fillRect t="-5839" r="-2761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blipFill>
                <a:blip r:embed="rId5"/>
                <a:stretch>
                  <a:fillRect l="-1187" t="-5839" r="-415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blipFill>
                <a:blip r:embed="rId6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blipFill>
                <a:blip r:embed="rId7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>
            <a:off x="5592519" y="5495636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45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טעויות בבדיקת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918471"/>
                  </p:ext>
                </p:extLst>
              </p:nvPr>
            </p:nvGraphicFramePr>
            <p:xfrm>
              <a:off x="2884726" y="2150178"/>
              <a:ext cx="7546920" cy="332123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</a:t>
                          </a:r>
                          <a:r>
                            <a:rPr lang="he-IL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מסוג </a:t>
                          </a:r>
                          <a:r>
                            <a:rPr lang="en-US" sz="2400" baseline="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96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החלטה נכונה</a:t>
                          </a: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he-IL" sz="2400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עוצמה</a:t>
                          </a:r>
                          <a:endParaRPr lang="en-US" sz="2400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טעות מסוג </a:t>
                          </a:r>
                          <a:r>
                            <a:rPr lang="en-US" sz="2400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II</a:t>
                          </a:r>
                          <a:endParaRPr lang="he-IL" sz="2400" dirty="0" smtClean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solidFill>
                                      <a:srgbClr val="960000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sz="2400" b="1" i="1" baseline="0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4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נכונה</a:t>
                          </a:r>
                          <a:endParaRPr lang="en-US" sz="2400" b="1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918471"/>
                  </p:ext>
                </p:extLst>
              </p:nvPr>
            </p:nvGraphicFramePr>
            <p:xfrm>
              <a:off x="2884726" y="2150178"/>
              <a:ext cx="7546920" cy="332123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6730">
                      <a:extLst>
                        <a:ext uri="{9D8B030D-6E8A-4147-A177-3AD203B41FA5}">
                          <a16:colId xmlns:a16="http://schemas.microsoft.com/office/drawing/2014/main" val="2441217365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708898567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672595778"/>
                        </a:ext>
                      </a:extLst>
                    </a:gridCol>
                    <a:gridCol w="1886730">
                      <a:extLst>
                        <a:ext uri="{9D8B030D-6E8A-4147-A177-3AD203B41FA5}">
                          <a16:colId xmlns:a16="http://schemas.microsoft.com/office/drawing/2014/main" val="1463489803"/>
                        </a:ext>
                      </a:extLst>
                    </a:gridCol>
                  </a:tblGrid>
                  <a:tr h="561187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החלטת המבחן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61827036"/>
                      </a:ext>
                    </a:extLst>
                  </a:tr>
                  <a:tr h="5611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00000" r="-300323" b="-4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00000" r="-200323" b="-412903"/>
                          </a:stretch>
                        </a:blip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327628"/>
                      </a:ext>
                    </a:extLst>
                  </a:tr>
                  <a:tr h="1010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12048" r="-300323" b="-1313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12048" r="-200323" b="-1313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112048" r="-100971" b="-13132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מצב </a:t>
                          </a:r>
                          <a:r>
                            <a:rPr lang="he-IL" sz="2400" b="1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אמיתי</a:t>
                          </a:r>
                          <a:endParaRPr lang="en-US" sz="24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8887526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23" t="-180513" r="-300323" b="-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3" t="-180513" r="-200323" b="-1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971" t="-180513" r="-100971" b="-1179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00499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734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מחשבים את העוצמה?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040" y="1857373"/>
                <a:ext cx="10683240" cy="4351338"/>
              </a:xfrm>
            </p:spPr>
            <p:txBody>
              <a:bodyPr/>
              <a:lstStyle/>
              <a:p>
                <a:r>
                  <a:rPr lang="he-IL" dirty="0" smtClean="0"/>
                  <a:t>בכל מה שראינו עד כה, ההשערה האלטרנטיבית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(למשל)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לא הנחנו אף פעם שום ערך מסוים של התוחלת תחת ההשערה האלטרנטיבית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לחשב עוצמה וטעות מסוג </a:t>
                </a:r>
                <a:r>
                  <a:rPr lang="en-US" dirty="0" smtClean="0"/>
                  <a:t>II</a:t>
                </a:r>
                <a:r>
                  <a:rPr lang="he-IL" dirty="0" smtClean="0"/>
                  <a:t>, חייבים להניח ערך מסוים בהשערה האלטרנטיבית: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זאת מכיוון שהעוצמה היא ההסתברות לדחות את השערת האפס (=הסטטיסטי גדול מהערך הקריטי) </a:t>
                </a:r>
                <a:r>
                  <a:rPr lang="he-IL" dirty="0" smtClean="0">
                    <a:solidFill>
                      <a:srgbClr val="954F72"/>
                    </a:solidFill>
                  </a:rPr>
                  <a:t>כאשר ההשערה האלטרנטיבית נכונה</a:t>
                </a:r>
              </a:p>
              <a:p>
                <a:r>
                  <a:rPr lang="he-IL" dirty="0" smtClean="0"/>
                  <a:t>כדי לחשב את ההסתברות הזו, חייבים להגדיר את התפלגות הסטטיסטי תחת השערה זו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040" y="1857373"/>
                <a:ext cx="10683240" cy="4351338"/>
              </a:xfrm>
              <a:blipFill>
                <a:blip r:embed="rId2"/>
                <a:stretch>
                  <a:fillRect t="-1683" r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790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מחשבים את העוצמה?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68563" y="2831641"/>
                <a:ext cx="36018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62344B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חייבים להגדיר התפלגות </a:t>
                </a:r>
                <a:r>
                  <a:rPr lang="he-IL" sz="2000" b="1" dirty="0" smtClean="0">
                    <a:solidFill>
                      <a:srgbClr val="62344B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מסוימת</a:t>
                </a:r>
                <a:r>
                  <a:rPr lang="he-IL" sz="2000" dirty="0" smtClean="0">
                    <a:solidFill>
                      <a:srgbClr val="62344B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של הסטטיסטי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62344B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62344B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62344B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62344B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3" y="2831641"/>
                <a:ext cx="3601836" cy="707886"/>
              </a:xfrm>
              <a:prstGeom prst="rect">
                <a:avLst/>
              </a:prstGeom>
              <a:blipFill>
                <a:blip r:embed="rId2"/>
                <a:stretch>
                  <a:fillRect l="-1692" t="-6034" r="-1861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</p:grpSpPr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 flipH="1">
            <a:off x="8062161" y="3344590"/>
            <a:ext cx="1098092" cy="78556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592519" y="5495636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168652" y="5495636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677758"/>
                <a:ext cx="3093925" cy="830997"/>
              </a:xfrm>
              <a:prstGeom prst="rect">
                <a:avLst/>
              </a:prstGeom>
              <a:blipFill>
                <a:blip r:embed="rId3"/>
                <a:stretch>
                  <a:fillRect t="-5839" r="-2761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677757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blipFill>
                <a:blip r:embed="rId5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128" y="1964352"/>
                <a:ext cx="2187265" cy="461665"/>
              </a:xfrm>
              <a:prstGeom prst="rect">
                <a:avLst/>
              </a:prstGeom>
              <a:blipFill>
                <a:blip r:embed="rId6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08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466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חוקר בודק את ההשפעה של לקיחת ויטמינים על </a:t>
                </a:r>
                <a:r>
                  <a:rPr lang="en-US" dirty="0" smtClean="0"/>
                  <a:t>IQ</a:t>
                </a:r>
                <a:endParaRPr lang="he-IL" dirty="0" smtClean="0"/>
              </a:p>
              <a:p>
                <a:r>
                  <a:rPr lang="he-IL" dirty="0" smtClean="0"/>
                  <a:t>ידוע </a:t>
                </a:r>
                <a:r>
                  <a:rPr lang="he-IL" dirty="0"/>
                  <a:t>כי </a:t>
                </a:r>
                <a:r>
                  <a:rPr lang="he-IL" dirty="0" smtClean="0"/>
                  <a:t>בכלל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 </a:t>
                </a:r>
                <a:r>
                  <a:rPr lang="he-IL" dirty="0"/>
                  <a:t>ממוצע </a:t>
                </a:r>
                <a:r>
                  <a:rPr lang="he-IL" dirty="0" smtClean="0"/>
                  <a:t>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עם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החוקר דגם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r>
                  <a:rPr lang="he-IL" dirty="0" smtClean="0"/>
                  <a:t> ילדים, נתן </a:t>
                </a:r>
                <a:r>
                  <a:rPr lang="he-IL" dirty="0"/>
                  <a:t>להם טיפול </a:t>
                </a:r>
                <a:r>
                  <a:rPr lang="he-IL" dirty="0" err="1" smtClean="0"/>
                  <a:t>בויטמינים</a:t>
                </a:r>
                <a:r>
                  <a:rPr lang="he-IL" dirty="0" smtClean="0"/>
                  <a:t>, ומדד את רמת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הילדים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את תוחלת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ילדים שלקחו ויטמינים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סטטיסטי: ממוצע ה-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של הילדים במדגם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העוצמה?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46627"/>
              </a:xfrm>
              <a:blipFill>
                <a:blip r:embed="rId2"/>
                <a:stretch>
                  <a:fillRect t="-166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00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1: מהו </a:t>
            </a:r>
            <a:r>
              <a:rPr lang="he-IL" dirty="0"/>
              <a:t>הערך </a:t>
            </a:r>
            <a:r>
              <a:rPr lang="he-IL" dirty="0" smtClean="0"/>
              <a:t>הקריטי של ממוצע המדגם?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851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ראינו קודם כי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i="1" dirty="0">
                    <a:latin typeface="Cambria Math" panose="02040503050406030204" pitchFamily="18" charset="0"/>
                  </a:rPr>
                  <a:t>, </a:t>
                </a:r>
                <a:r>
                  <a:rPr lang="he-IL" dirty="0">
                    <a:latin typeface="Cambria Math" panose="02040503050406030204" pitchFamily="18" charset="0"/>
                  </a:rPr>
                  <a:t>אז כלל ההחלטה הוא לדחות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>
                  <a:latin typeface="Cambria Math" panose="02040503050406030204" pitchFamily="18" charset="0"/>
                </a:endParaRPr>
              </a:p>
              <a:p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 smtClean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שמעליו נדחה את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נפתור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נקבל</a:t>
                </a:r>
                <a:r>
                  <a:rPr lang="en-US" dirty="0" smtClean="0"/>
                  <a:t> 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</a:t>
                </a:r>
                <a:r>
                  <a:rPr lang="he-IL" dirty="0"/>
                  <a:t>, אם ממוצע המדגם גבוה מ</a:t>
                </a:r>
                <a:r>
                  <a:rPr lang="en-US" dirty="0"/>
                  <a:t>-</a:t>
                </a:r>
                <a:r>
                  <a:rPr lang="he-IL" dirty="0"/>
                  <a:t> 103.5,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e-I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he-IL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/>
                  <a:t>במילים אחרות, אזור הדחיה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85128"/>
              </a:xfrm>
              <a:blipFill>
                <a:blip r:embed="rId2"/>
                <a:stretch>
                  <a:fillRect r="-812" b="-1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24" y="3052766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742200" y="3043801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79583" y="4449106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5312" y="4438428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56363" y="2133736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363" y="2133736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0578" y="2533846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78" y="2533846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2874" t="-9231" r="-287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490928" y="3565544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484506" y="3965654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70380" y="3075548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80" y="3075548"/>
                <a:ext cx="759503" cy="400110"/>
              </a:xfrm>
              <a:prstGeom prst="rect">
                <a:avLst/>
              </a:prstGeom>
              <a:blipFill>
                <a:blip r:embed="rId6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26617" y="4269095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617" y="4269095"/>
                <a:ext cx="3993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3981" y="5181983"/>
                <a:ext cx="3569897" cy="1101071"/>
              </a:xfrm>
              <a:prstGeom prst="rect">
                <a:avLst/>
              </a:prstGeom>
              <a:noFill/>
              <a:ln w="19050">
                <a:solidFill>
                  <a:srgbClr val="62344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000" b="0" dirty="0" smtClean="0"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000" b="0" dirty="0" smtClean="0"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100</m:t>
                    </m:r>
                  </m:oMath>
                </a14:m>
                <a:endParaRPr lang="en-US" sz="20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std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49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15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0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81" y="5181983"/>
                <a:ext cx="3569897" cy="11010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>
                <a:solidFill>
                  <a:srgbClr val="62344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75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5"/>
          <p:cNvSpPr>
            <a:spLocks/>
          </p:cNvSpPr>
          <p:nvPr/>
        </p:nvSpPr>
        <p:spPr bwMode="auto">
          <a:xfrm>
            <a:off x="5681420" y="4331959"/>
            <a:ext cx="949808" cy="90258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77336" y="2548067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23845" y="5769966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845" y="5769966"/>
                <a:ext cx="3093925" cy="830997"/>
              </a:xfrm>
              <a:prstGeom prst="rect">
                <a:avLst/>
              </a:prstGeom>
              <a:blipFill>
                <a:blip r:embed="rId3"/>
                <a:stretch>
                  <a:fillRect t="-5882" r="-2564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68447" y="5769966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447" y="5769966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141852" y="5245085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901700" y="4783250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141291" y="2333991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279514" y="1800183"/>
                <a:ext cx="122003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ממוצע המדגם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514" y="1800183"/>
                <a:ext cx="1220039" cy="1569660"/>
              </a:xfrm>
              <a:prstGeom prst="rect">
                <a:avLst/>
              </a:prstGeom>
              <a:blipFill>
                <a:blip r:embed="rId5"/>
                <a:stretch>
                  <a:fillRect l="-9500" t="-3101" r="-7500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246023" y="1533398"/>
                <a:ext cx="302749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023" y="1533398"/>
                <a:ext cx="3027495" cy="830997"/>
              </a:xfrm>
              <a:prstGeom prst="rect">
                <a:avLst/>
              </a:prstGeom>
              <a:blipFill>
                <a:blip r:embed="rId6"/>
                <a:stretch>
                  <a:fillRect t="-5882" r="-2621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688762" y="2965451"/>
            <a:ext cx="0" cy="226909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ine 39"/>
          <p:cNvSpPr>
            <a:spLocks noChangeShapeType="1"/>
          </p:cNvSpPr>
          <p:nvPr/>
        </p:nvSpPr>
        <p:spPr bwMode="auto">
          <a:xfrm flipH="1" flipV="1">
            <a:off x="5830791" y="3385783"/>
            <a:ext cx="1160654" cy="14668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486655" y="2965451"/>
                <a:ext cx="300113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ערך קריטי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כאשר ממוצע המדגם גדול ממנו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655" y="2965451"/>
                <a:ext cx="3001135" cy="1200329"/>
              </a:xfrm>
              <a:prstGeom prst="rect">
                <a:avLst/>
              </a:prstGeom>
              <a:blipFill>
                <a:blip r:embed="rId7"/>
                <a:stretch>
                  <a:fillRect t="-4061" r="-325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894938" y="5230070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4235824" y="2558611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99261" y="5230070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190240" y="3759027"/>
            <a:ext cx="2109021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23486" y="3771059"/>
                <a:ext cx="986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7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486" y="3771059"/>
                <a:ext cx="986167" cy="400110"/>
              </a:xfrm>
              <a:prstGeom prst="rect">
                <a:avLst/>
              </a:prstGeom>
              <a:blipFill>
                <a:blip r:embed="rId8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>
            <a:off x="5688762" y="5690997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264895" y="5690997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67942" y="2498694"/>
                <a:ext cx="517065" cy="434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942" y="2498694"/>
                <a:ext cx="517065" cy="43441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190240" y="1468762"/>
                <a:ext cx="4116185" cy="655564"/>
              </a:xfrm>
              <a:prstGeom prst="rect">
                <a:avLst/>
              </a:prstGeom>
              <a:ln w="12700">
                <a:solidFill>
                  <a:srgbClr val="441D61"/>
                </a:solidFill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תחת השערת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האפס,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240" y="1468762"/>
                <a:ext cx="4116185" cy="655564"/>
              </a:xfrm>
              <a:prstGeom prst="rect">
                <a:avLst/>
              </a:prstGeom>
              <a:blipFill>
                <a:blip r:embed="rId10"/>
                <a:stretch>
                  <a:fillRect r="-1327"/>
                </a:stretch>
              </a:blipFill>
              <a:ln w="12700">
                <a:solidFill>
                  <a:srgbClr val="441D6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89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2: קביעת ההשערה האלטרנטיבית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5879"/>
                <a:ext cx="10515600" cy="423916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יש לקבוע השערה אלטרנטיבית: רמת </a:t>
                </a:r>
                <a:r>
                  <a:rPr lang="en-US" dirty="0" smtClean="0"/>
                  <a:t>IQ</a:t>
                </a:r>
                <a:r>
                  <a:rPr lang="he-IL" dirty="0" smtClean="0"/>
                  <a:t> מסוימת שלדעת החוקר תתקבל לאחר הטיפול</a:t>
                </a:r>
              </a:p>
              <a:p>
                <a:r>
                  <a:rPr lang="he-IL" dirty="0" smtClean="0"/>
                  <a:t>נניח כי החוקר משער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solidFill>
                              <a:srgbClr val="954F7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49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 הנחנו שסטיית התקן של </a:t>
                </a:r>
                <a:r>
                  <a:rPr lang="he-IL" dirty="0"/>
                  <a:t>רמת ה- </a:t>
                </a:r>
                <a:r>
                  <a:rPr lang="en-US" dirty="0"/>
                  <a:t>IQ</a:t>
                </a:r>
                <a:r>
                  <a:rPr lang="he-IL" dirty="0"/>
                  <a:t> </a:t>
                </a:r>
                <a:r>
                  <a:rPr lang="he-IL" dirty="0" smtClean="0"/>
                  <a:t>היא תמיד 15, בין אם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או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5879"/>
                <a:ext cx="10515600" cy="4239162"/>
              </a:xfrm>
              <a:blipFill>
                <a:blip r:embed="rId2"/>
                <a:stretch>
                  <a:fillRect t="-187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183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65377" y="2423130"/>
                <a:ext cx="36018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מתרחשת כאשר הסטטיסטי נופל באזור הקבלה</a:t>
                </a:r>
              </a:p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ההשערה האלטרנטיבית נכונה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377" y="2423130"/>
                <a:ext cx="3601836" cy="1631216"/>
              </a:xfrm>
              <a:prstGeom prst="rect">
                <a:avLst/>
              </a:prstGeom>
              <a:blipFill>
                <a:blip r:embed="rId2"/>
                <a:stretch>
                  <a:fillRect t="-2239" r="-1861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</p:grpSpPr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 flipH="1">
            <a:off x="5168744" y="3526998"/>
            <a:ext cx="4049723" cy="14775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blipFill>
                <a:blip r:embed="rId3"/>
                <a:stretch>
                  <a:fillRect t="-5882" r="-2761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blipFill>
                <a:blip r:embed="rId5"/>
                <a:stretch>
                  <a:fillRect l="-1187" t="-5839" r="-415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871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5766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528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4" name="Straight Connector 3"/>
          <p:cNvCxnSpPr>
            <a:endCxn id="27" idx="0"/>
          </p:cNvCxnSpPr>
          <p:nvPr/>
        </p:nvCxnSpPr>
        <p:spPr>
          <a:xfrm flipH="1">
            <a:off x="4079576" y="2576942"/>
            <a:ext cx="0" cy="2682003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602761" y="2602590"/>
            <a:ext cx="0" cy="2682003"/>
          </a:xfrm>
          <a:prstGeom prst="line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013879" y="1964352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879" y="1964352"/>
                <a:ext cx="2187266" cy="461665"/>
              </a:xfrm>
              <a:prstGeom prst="rect">
                <a:avLst/>
              </a:prstGeom>
              <a:blipFill>
                <a:blip r:embed="rId6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83127" y="1964352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127" y="1964352"/>
                <a:ext cx="2187266" cy="461665"/>
              </a:xfrm>
              <a:prstGeom prst="rect">
                <a:avLst/>
              </a:prstGeom>
              <a:blipFill>
                <a:blip r:embed="rId7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528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3: חישוב הטעות מהסוג השני והעוצמה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4418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49</m:t>
                            </m:r>
                          </m:den>
                        </m:f>
                      </m:e>
                    </m:d>
                  </m:oMath>
                </a14:m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954F72"/>
                                </a:solidFill>
                                <a:latin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124</m:t>
                    </m:r>
                  </m:oMath>
                </a14:m>
                <a:endParaRPr lang="he-IL" dirty="0"/>
              </a:p>
              <a:p>
                <a:pPr marL="800100" lvl="1" indent="-342900"/>
                <a:endParaRPr lang="en-US" dirty="0" smtClean="0"/>
              </a:p>
              <a:p>
                <a:pPr marL="342900" indent="-342900"/>
                <a:r>
                  <a:rPr lang="he-IL" dirty="0" smtClean="0"/>
                  <a:t>העוצמה </a:t>
                </a:r>
                <a:r>
                  <a:rPr lang="he-IL" dirty="0"/>
                  <a:t>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876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87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441828"/>
              </a:xfrm>
              <a:blipFill>
                <a:blip r:embed="rId2"/>
                <a:stretch>
                  <a:fillRect l="-81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51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94072" y="2391914"/>
                <a:ext cx="36018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מתרחשת כאשר הסטטיסטי נופל באזור הקבלה</a:t>
                </a:r>
              </a:p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ההשערה האלטרנטיבית נכונה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124</m:t>
                    </m:r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072" y="2391914"/>
                <a:ext cx="3601836" cy="1631216"/>
              </a:xfrm>
              <a:prstGeom prst="rect">
                <a:avLst/>
              </a:prstGeom>
              <a:blipFill>
                <a:blip r:embed="rId2"/>
                <a:stretch>
                  <a:fillRect t="-2239" r="-1861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</p:grpSpPr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Line 39"/>
          <p:cNvSpPr>
            <a:spLocks noChangeShapeType="1"/>
          </p:cNvSpPr>
          <p:nvPr/>
        </p:nvSpPr>
        <p:spPr bwMode="auto">
          <a:xfrm flipH="1">
            <a:off x="5168744" y="3526998"/>
            <a:ext cx="4049723" cy="14775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blipFill>
                <a:blip r:embed="rId5"/>
                <a:stretch>
                  <a:fillRect l="-1187" t="-5839" r="-415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blipFill>
                <a:blip r:embed="rId6"/>
                <a:stretch>
                  <a:fillRect t="-5882" r="-2761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blipFill>
                <a:blip r:embed="rId7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871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5766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528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blipFill>
                <a:blip r:embed="rId8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76010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010" y="1964352"/>
                <a:ext cx="2194383" cy="461665"/>
              </a:xfrm>
              <a:prstGeom prst="rect">
                <a:avLst/>
              </a:prstGeom>
              <a:blipFill>
                <a:blip r:embed="rId9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48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65377" y="2391914"/>
                <a:ext cx="373053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העוצמה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היא ההסתברות שהסטטיסטי נופל באזור הדחייה (כלומר 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ההשערה </a:t>
                </a:r>
                <a:r>
                  <a:rPr lang="he-IL" sz="20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האלטרנטיבית 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מתקבלת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), כאשר ההשערה </a:t>
                </a:r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האלטרנטיבית נכונה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</a:p>
              <a:p>
                <a:pPr algn="r" rtl="1"/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he-IL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he-IL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he-IL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876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377" y="2391914"/>
                <a:ext cx="3730531" cy="1938992"/>
              </a:xfrm>
              <a:prstGeom prst="rect">
                <a:avLst/>
              </a:prstGeom>
              <a:blipFill>
                <a:blip r:embed="rId2"/>
                <a:stretch>
                  <a:fillRect l="-2124" t="-1887" r="-1797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468" y="1410013"/>
                <a:ext cx="2055050" cy="830997"/>
              </a:xfrm>
              <a:prstGeom prst="rect">
                <a:avLst/>
              </a:prstGeom>
              <a:blipFill>
                <a:blip r:embed="rId5"/>
                <a:stretch>
                  <a:fillRect l="-1187" t="-5839" r="-415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reeform 25"/>
          <p:cNvSpPr>
            <a:spLocks/>
          </p:cNvSpPr>
          <p:nvPr/>
        </p:nvSpPr>
        <p:spPr bwMode="auto">
          <a:xfrm flipH="1">
            <a:off x="4251822" y="3554609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381093" y="2576942"/>
            <a:ext cx="5514109" cy="2697018"/>
            <a:chOff x="1339272" y="2469316"/>
            <a:chExt cx="5421746" cy="2529789"/>
          </a:xfrm>
        </p:grpSpPr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0" name="Line 30"/>
          <p:cNvSpPr>
            <a:spLocks noChangeShapeType="1"/>
          </p:cNvSpPr>
          <p:nvPr/>
        </p:nvSpPr>
        <p:spPr bwMode="auto">
          <a:xfrm flipH="1" flipV="1">
            <a:off x="1045609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897383" y="4765872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2" name="Line 30"/>
          <p:cNvSpPr>
            <a:spLocks noChangeShapeType="1"/>
          </p:cNvSpPr>
          <p:nvPr/>
        </p:nvSpPr>
        <p:spPr bwMode="auto">
          <a:xfrm flipH="1">
            <a:off x="1045048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820442" y="2144261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850737" y="2576942"/>
            <a:ext cx="5514109" cy="2697018"/>
            <a:chOff x="1339272" y="2469316"/>
            <a:chExt cx="5421746" cy="2529789"/>
          </a:xfrm>
        </p:grpSpPr>
        <p:sp>
          <p:nvSpPr>
            <p:cNvPr id="45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8" name="Line 39"/>
          <p:cNvSpPr>
            <a:spLocks noChangeShapeType="1"/>
          </p:cNvSpPr>
          <p:nvPr/>
        </p:nvSpPr>
        <p:spPr bwMode="auto">
          <a:xfrm flipH="1">
            <a:off x="6418724" y="3549845"/>
            <a:ext cx="2042924" cy="1217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5592519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734" y="5870798"/>
                <a:ext cx="3093925" cy="830997"/>
              </a:xfrm>
              <a:prstGeom prst="rect">
                <a:avLst/>
              </a:prstGeom>
              <a:blipFill>
                <a:blip r:embed="rId6"/>
                <a:stretch>
                  <a:fillRect t="-5882" r="-2761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349" y="5870797"/>
                <a:ext cx="2548326" cy="830997"/>
              </a:xfrm>
              <a:prstGeom prst="rect">
                <a:avLst/>
              </a:prstGeom>
              <a:blipFill>
                <a:blip r:embed="rId7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871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5766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1528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62" y="1964352"/>
                <a:ext cx="2194383" cy="461665"/>
              </a:xfrm>
              <a:prstGeom prst="rect">
                <a:avLst/>
              </a:prstGeom>
              <a:blipFill>
                <a:blip r:embed="rId8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576010" y="196435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010" y="1964352"/>
                <a:ext cx="2194383" cy="461665"/>
              </a:xfrm>
              <a:prstGeom prst="rect">
                <a:avLst/>
              </a:prstGeom>
              <a:blipFill>
                <a:blip r:embed="rId9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758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טעות </a:t>
            </a:r>
            <a:r>
              <a:rPr lang="he-IL" dirty="0"/>
              <a:t>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מגדילים את העוצמה?</a:t>
            </a: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8228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כיצד ניתן להגדיל את העוצמה?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כחוקרים, תמיד נרצה להגדיל את העוצמה, כלומר את ההסתברות שנקבל את השערת המחקר במידה והיא נכונה</a:t>
            </a:r>
          </a:p>
          <a:p>
            <a:r>
              <a:rPr lang="he-IL" dirty="0" smtClean="0"/>
              <a:t>מה אפשר לעשות?</a:t>
            </a:r>
          </a:p>
          <a:p>
            <a:endParaRPr lang="he-IL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הגדלת המדגם</a:t>
            </a:r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הגדלת האפקט שרוצים לאתר</a:t>
            </a:r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העלאת </a:t>
            </a:r>
            <a:r>
              <a:rPr lang="he-IL" dirty="0"/>
              <a:t>רמת </a:t>
            </a:r>
            <a:r>
              <a:rPr lang="he-IL" dirty="0" smtClean="0"/>
              <a:t>המובהקות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תכנון המחקר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4595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טעות </a:t>
            </a:r>
            <a:r>
              <a:rPr lang="he-IL" dirty="0"/>
              <a:t>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מגדילים את העוצמה?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>
                <a:solidFill>
                  <a:srgbClr val="0033CC"/>
                </a:solidFill>
              </a:rPr>
              <a:t>הגדלת המדגם 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האפקט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העלאת רמת המובהקות</a:t>
            </a:r>
            <a:endParaRPr lang="en-US" dirty="0" smtClean="0"/>
          </a:p>
          <a:p>
            <a:pPr marL="1257300" lvl="2" indent="-342900">
              <a:buFont typeface="+mj-lt"/>
              <a:buAutoNum type="arabicPeriod"/>
            </a:pPr>
            <a:r>
              <a:rPr lang="he-IL" dirty="0"/>
              <a:t>תכנון </a:t>
            </a:r>
            <a:r>
              <a:rPr lang="he-IL" dirty="0" smtClean="0"/>
              <a:t>המחקר</a:t>
            </a:r>
          </a:p>
          <a:p>
            <a:pPr lvl="1"/>
            <a:r>
              <a:rPr lang="he-IL" dirty="0" smtClean="0"/>
              <a:t>טעויות בהשערה על </a:t>
            </a:r>
            <a:r>
              <a:rPr lang="he-IL" dirty="0" smtClean="0"/>
              <a:t>הפרופורציה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2934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הגדלת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4813"/>
                <a:ext cx="10515600" cy="419248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הוא:</a:t>
                </a: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ככל שהמדגם גדל, כך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גדל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גדל, בשלב מסוים נוכל לדחות את השערת האפס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הגדלת המדגם </a:t>
                </a:r>
                <a:r>
                  <a:rPr lang="he-IL" dirty="0" smtClean="0">
                    <a:sym typeface="Wingdings" panose="05000000000000000000" pitchFamily="2" charset="2"/>
                  </a:rPr>
                  <a:t></a:t>
                </a:r>
                <a:r>
                  <a:rPr lang="he-IL" dirty="0" smtClean="0"/>
                  <a:t> הגדלת העוצמה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4813"/>
                <a:ext cx="10515600" cy="4192480"/>
              </a:xfrm>
              <a:blipFill>
                <a:blip r:embed="rId2"/>
                <a:stretch>
                  <a:fillRect t="-174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4363293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402857" y="4354328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40240" y="5748955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5969" y="5748955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17020" y="3444263"/>
                <a:ext cx="13742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020" y="3444263"/>
                <a:ext cx="137422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01235" y="3844373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235" y="3844373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3161" t="-9231" r="-287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31037" y="4386075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037" y="4386075"/>
                <a:ext cx="759503" cy="400110"/>
              </a:xfrm>
              <a:prstGeom prst="rect">
                <a:avLst/>
              </a:prstGeom>
              <a:blipFill>
                <a:blip r:embed="rId6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87274" y="5579622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274" y="5579622"/>
                <a:ext cx="3993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861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העוצמה תגדל?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7366" y="1524776"/>
                <a:ext cx="10655060" cy="503992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ממוצע המדגם מתפלג נורמלית עם תוחלת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ושונות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e-IL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הגדלת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תקטין את השונות של ממוצע המדגם</a:t>
                </a:r>
              </a:p>
              <a:p>
                <a:r>
                  <a:rPr lang="he-IL" dirty="0" smtClean="0"/>
                  <a:t>התפלגות </a:t>
                </a:r>
                <a:r>
                  <a:rPr lang="he-IL" dirty="0"/>
                  <a:t>ממוצע המדגם </a:t>
                </a:r>
                <a:r>
                  <a:rPr lang="he-IL" dirty="0" smtClean="0"/>
                  <a:t>מרוכזת יותר </a:t>
                </a:r>
                <a:r>
                  <a:rPr lang="he-IL" dirty="0"/>
                  <a:t>סביב </a:t>
                </a:r>
                <a:r>
                  <a:rPr lang="he-IL" dirty="0" smtClean="0"/>
                  <a:t>התוחלת – יותר ביטחון בערך שהתקבל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7366" y="1524776"/>
                <a:ext cx="10655060" cy="5039926"/>
              </a:xfrm>
              <a:blipFill>
                <a:blip r:embed="rId2"/>
                <a:stretch>
                  <a:fillRect t="-12213" r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3267298" y="3060834"/>
            <a:ext cx="6456943" cy="3432324"/>
            <a:chOff x="3029850" y="2846758"/>
            <a:chExt cx="7878298" cy="4002535"/>
          </a:xfrm>
        </p:grpSpPr>
        <p:pic>
          <p:nvPicPr>
            <p:cNvPr id="5" name="Content Placeholder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2669"/>
            <a:stretch/>
          </p:blipFill>
          <p:spPr>
            <a:xfrm>
              <a:off x="3029850" y="2941607"/>
              <a:ext cx="6083972" cy="3492815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3038994" y="3053414"/>
              <a:ext cx="0" cy="3364992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038994" y="6418406"/>
              <a:ext cx="607482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8689532" y="4532728"/>
              <a:ext cx="16952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ההתפלגות </a:t>
              </a:r>
              <a:r>
                <a:rPr lang="he-IL" sz="20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באוכלוסיה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7658590" y="5028233"/>
              <a:ext cx="1299882" cy="77346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237524" y="2846758"/>
              <a:ext cx="22635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ממוצע המדגם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6627648" y="3450911"/>
              <a:ext cx="1299882" cy="77346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557487" y="4503974"/>
              <a:ext cx="762000" cy="0"/>
            </a:xfrm>
            <a:prstGeom prst="straightConnector1">
              <a:avLst/>
            </a:prstGeom>
            <a:ln w="25400">
              <a:solidFill>
                <a:srgbClr val="58267E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690712" y="5850921"/>
              <a:ext cx="2476500" cy="0"/>
            </a:xfrm>
            <a:prstGeom prst="straightConnector1">
              <a:avLst/>
            </a:prstGeom>
            <a:ln w="25400">
              <a:solidFill>
                <a:srgbClr val="58267E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5523002" y="3839547"/>
                  <a:ext cx="674544" cy="55842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3002" y="3839547"/>
                  <a:ext cx="674544" cy="558423"/>
                </a:xfrm>
                <a:prstGeom prst="rect">
                  <a:avLst/>
                </a:prstGeom>
                <a:blipFill>
                  <a:blip r:embed="rId4"/>
                  <a:stretch>
                    <a:fillRect r="-5495" b="-102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5595749" y="5329030"/>
                  <a:ext cx="66986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5749" y="5329030"/>
                  <a:ext cx="669862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4444" r="-3333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/>
            <p:cNvSpPr txBox="1"/>
            <p:nvPr/>
          </p:nvSpPr>
          <p:spPr>
            <a:xfrm>
              <a:off x="9166341" y="6187573"/>
              <a:ext cx="1741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ערך התכונה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688256" y="6387628"/>
                  <a:ext cx="4285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8256" y="6387628"/>
                  <a:ext cx="428579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448" r="-3448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5191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 </a:t>
            </a:r>
            <a:r>
              <a:rPr lang="he-IL" dirty="0" smtClean="0"/>
              <a:t>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851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נחזור לדוגמא, </a:t>
                </a:r>
                <a:r>
                  <a:rPr lang="he-IL" dirty="0"/>
                  <a:t>ונעלה את גודל המדגם ל-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81</m:t>
                    </m:r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:endParaRPr lang="he-IL" dirty="0"/>
              </a:p>
              <a:p>
                <a:r>
                  <a:rPr lang="he-IL" dirty="0" smtClean="0"/>
                  <a:t>שלב 1:</a:t>
                </a:r>
                <a:r>
                  <a:rPr lang="en-US" dirty="0" smtClean="0"/>
                  <a:t> </a:t>
                </a:r>
                <a:r>
                  <a:rPr lang="he-IL" dirty="0" smtClean="0"/>
                  <a:t>חישוב הערך הקריטי</a:t>
                </a:r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/>
                  <a:t> שמעליו נדחה את השערת האפס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81</m:t>
                            </m:r>
                          </m:den>
                        </m:f>
                      </m:e>
                    </m:d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נפתור ונקבל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85128"/>
              </a:xfrm>
              <a:blipFill>
                <a:blip r:embed="rId2"/>
                <a:stretch>
                  <a:fillRect t="-152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44" y="4501631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965720" y="449266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79883" y="3582601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883" y="3582601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2874" t="-7576" r="-28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44188" y="4931880"/>
                <a:ext cx="2055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188" y="4931880"/>
                <a:ext cx="20555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2708026" y="541451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803103" y="5887293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68832" y="588729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</p:spTree>
    <p:extLst>
      <p:ext uri="{BB962C8B-B14F-4D97-AF65-F5344CB8AC3E}">
        <p14:creationId xmlns:p14="http://schemas.microsoft.com/office/powerpoint/2010/main" val="150737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25"/>
          <p:cNvSpPr>
            <a:spLocks/>
          </p:cNvSpPr>
          <p:nvPr/>
        </p:nvSpPr>
        <p:spPr bwMode="auto">
          <a:xfrm>
            <a:off x="5389229" y="4160520"/>
            <a:ext cx="718442" cy="1092461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קורה אם </a:t>
            </a:r>
            <a:r>
              <a:rPr lang="he-IL" dirty="0" smtClean="0"/>
              <a:t>מגדילים את המדגם</a:t>
            </a:r>
            <a:r>
              <a:rPr lang="he-IL" dirty="0"/>
              <a:t>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24408" y="1577656"/>
            <a:ext cx="4464632" cy="3690340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64064" y="1313069"/>
                <a:ext cx="18602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064" y="1313069"/>
                <a:ext cx="1860253" cy="400110"/>
              </a:xfrm>
              <a:prstGeom prst="rect">
                <a:avLst/>
              </a:prstGeom>
              <a:blipFill>
                <a:blip r:embed="rId2"/>
                <a:stretch>
                  <a:fillRect t="-7576" r="-327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8799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102.7</a:t>
            </a:r>
          </a:p>
        </p:txBody>
      </p:sp>
      <p:cxnSp>
        <p:nvCxnSpPr>
          <p:cNvPr id="26" name="Straight Arrow Connector 25"/>
          <p:cNvCxnSpPr>
            <a:stCxn id="23" idx="2"/>
          </p:cNvCxnSpPr>
          <p:nvPr/>
        </p:nvCxnSpPr>
        <p:spPr>
          <a:xfrm>
            <a:off x="5312115" y="5720610"/>
            <a:ext cx="4993173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2"/>
          </p:cNvCxnSpPr>
          <p:nvPr/>
        </p:nvCxnSpPr>
        <p:spPr>
          <a:xfrm>
            <a:off x="1167041" y="5719872"/>
            <a:ext cx="4145074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20712" y="3128676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380596" y="2596723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352800" y="3029387"/>
            <a:ext cx="1630187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569351" y="3042531"/>
                <a:ext cx="986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351" y="3042531"/>
                <a:ext cx="986167" cy="400110"/>
              </a:xfrm>
              <a:prstGeom prst="rect">
                <a:avLst/>
              </a:prstGeom>
              <a:blipFill>
                <a:blip r:embed="rId3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19545" y="1446636"/>
                <a:ext cx="12596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81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9545" y="1446636"/>
                <a:ext cx="125966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 flipH="1">
                <a:off x="5162116" y="2115179"/>
                <a:ext cx="553315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162116" y="2115179"/>
                <a:ext cx="553315" cy="5027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blipFill>
                <a:blip r:embed="rId6"/>
                <a:stretch>
                  <a:fillRect t="-5839" r="-2564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blipFill>
                <a:blip r:embed="rId7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/>
          <p:nvPr/>
        </p:nvGrpSpPr>
        <p:grpSpPr>
          <a:xfrm>
            <a:off x="1173587" y="2548784"/>
            <a:ext cx="6100385" cy="2697018"/>
            <a:chOff x="1339272" y="2469316"/>
            <a:chExt cx="5421746" cy="2529789"/>
          </a:xfrm>
        </p:grpSpPr>
        <p:sp>
          <p:nvSpPr>
            <p:cNvPr id="45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25400" cap="flat" cmpd="sng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25400" cap="flat" cmpd="sng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48" name="Straight Connector 47"/>
          <p:cNvCxnSpPr/>
          <p:nvPr/>
        </p:nvCxnSpPr>
        <p:spPr>
          <a:xfrm>
            <a:off x="6006132" y="3545840"/>
            <a:ext cx="0" cy="1691943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Line 39"/>
          <p:cNvSpPr>
            <a:spLocks noChangeShapeType="1"/>
          </p:cNvSpPr>
          <p:nvPr/>
        </p:nvSpPr>
        <p:spPr bwMode="auto">
          <a:xfrm flipH="1">
            <a:off x="5563955" y="2398963"/>
            <a:ext cx="1246545" cy="54202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926730" y="2061473"/>
                <a:ext cx="40189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 החדש עבור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81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730" y="2061473"/>
                <a:ext cx="4018921" cy="461665"/>
              </a:xfrm>
              <a:prstGeom prst="rect">
                <a:avLst/>
              </a:prstGeom>
              <a:blipFill>
                <a:blip r:embed="rId8"/>
                <a:stretch>
                  <a:fillRect t="-10526" r="-227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Line 39"/>
          <p:cNvSpPr>
            <a:spLocks noChangeShapeType="1"/>
          </p:cNvSpPr>
          <p:nvPr/>
        </p:nvSpPr>
        <p:spPr bwMode="auto">
          <a:xfrm flipH="1">
            <a:off x="6389040" y="4168430"/>
            <a:ext cx="1246545" cy="54202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98030" y="3897293"/>
                <a:ext cx="24763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ההתפלגות עבור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49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030" y="3897293"/>
                <a:ext cx="2476320" cy="400110"/>
              </a:xfrm>
              <a:prstGeom prst="rect">
                <a:avLst/>
              </a:prstGeom>
              <a:blipFill>
                <a:blip r:embed="rId9"/>
                <a:stretch>
                  <a:fillRect t="-7576" r="-2463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809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2" grpId="0" animBg="1"/>
      <p:bldP spid="5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25"/>
          <p:cNvSpPr>
            <a:spLocks/>
          </p:cNvSpPr>
          <p:nvPr/>
        </p:nvSpPr>
        <p:spPr bwMode="auto">
          <a:xfrm>
            <a:off x="5338429" y="4160520"/>
            <a:ext cx="718442" cy="1092461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2:</a:t>
            </a:r>
            <a:r>
              <a:rPr lang="en-US" dirty="0" smtClean="0"/>
              <a:t> </a:t>
            </a:r>
            <a:r>
              <a:rPr lang="he-IL" dirty="0" smtClean="0"/>
              <a:t>קביעת השערה אלטרנטיבית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73608" y="1577656"/>
            <a:ext cx="4464632" cy="3690340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297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7896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292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674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13264" y="1313069"/>
                <a:ext cx="18602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264" y="1313069"/>
                <a:ext cx="1860253" cy="400110"/>
              </a:xfrm>
              <a:prstGeom prst="rect">
                <a:avLst/>
              </a:prstGeom>
              <a:blipFill>
                <a:blip r:embed="rId2"/>
                <a:stretch>
                  <a:fillRect t="-7576" r="-3268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7999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102.7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349154" y="5720610"/>
            <a:ext cx="4916059" cy="0"/>
          </a:xfrm>
          <a:prstGeom prst="straightConnector1">
            <a:avLst/>
          </a:prstGeom>
          <a:ln w="25400">
            <a:solidFill>
              <a:srgbClr val="0033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25457" y="5721348"/>
            <a:ext cx="4096680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708132" y="4591304"/>
            <a:ext cx="613032" cy="66515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01961" y="1313069"/>
                <a:ext cx="18602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961" y="1313069"/>
                <a:ext cx="1860253" cy="400110"/>
              </a:xfrm>
              <a:prstGeom prst="rect">
                <a:avLst/>
              </a:prstGeom>
              <a:blipFill>
                <a:blip r:embed="rId3"/>
                <a:stretch>
                  <a:fillRect t="-7576" r="-360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4508767" y="1577656"/>
            <a:ext cx="4231057" cy="3679653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329796" y="2596723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819070" y="3099564"/>
            <a:ext cx="1676777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he-IL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81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003510" y="3164097"/>
                <a:ext cx="986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510" y="3164097"/>
                <a:ext cx="986167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(</a:t>
                </a:r>
                <a:r>
                  <a:rPr lang="he-IL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טעות מסוג </a:t>
                </a:r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II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blipFill>
                <a:blip r:embed="rId6"/>
                <a:stretch>
                  <a:fillRect l="-1372" t="-6349" r="-171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(</a:t>
                </a:r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עוצמה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blipFill>
                <a:blip r:embed="rId7"/>
                <a:stretch>
                  <a:fillRect l="-1625" t="-6349" r="-162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39"/>
          <p:cNvSpPr>
            <a:spLocks noChangeShapeType="1"/>
          </p:cNvSpPr>
          <p:nvPr/>
        </p:nvSpPr>
        <p:spPr bwMode="auto">
          <a:xfrm flipH="1">
            <a:off x="5152909" y="3451468"/>
            <a:ext cx="3405674" cy="163306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51937" y="2499399"/>
                <a:ext cx="27806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קבלת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נכונה</a:t>
                </a:r>
              </a:p>
              <a:p>
                <a:pPr algn="ctr" rtl="1"/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937" y="2499399"/>
                <a:ext cx="2780617" cy="1200329"/>
              </a:xfrm>
              <a:prstGeom prst="rect">
                <a:avLst/>
              </a:prstGeom>
              <a:blipFill>
                <a:blip r:embed="rId8"/>
                <a:stretch>
                  <a:fillRect l="-4605" t="-4061" r="-263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20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3: חישוב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4425"/>
                <a:ext cx="10515600" cy="435965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98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976</m:t>
                    </m:r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הגדלנו את העוצמה מ-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88%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98%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4425"/>
                <a:ext cx="10515600" cy="4359656"/>
              </a:xfrm>
              <a:blipFill>
                <a:blip r:embed="rId2"/>
                <a:stretch>
                  <a:fillRect l="-754" t="-97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91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235987" y="3563235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4" name="Freeform 25"/>
          <p:cNvSpPr>
            <a:spLocks/>
          </p:cNvSpPr>
          <p:nvPr/>
        </p:nvSpPr>
        <p:spPr bwMode="auto">
          <a:xfrm>
            <a:off x="5575774" y="4370832"/>
            <a:ext cx="917456" cy="90114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652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(</a:t>
                </a:r>
                <a:r>
                  <a:rPr lang="he-IL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טעות מסוג </a:t>
                </a:r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II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blipFill>
                <a:blip r:embed="rId2"/>
                <a:stretch>
                  <a:fillRect l="-1372" t="-6349" r="-171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297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7896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292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674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766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126124" y="2088989"/>
                <a:ext cx="18542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124" y="2088989"/>
                <a:ext cx="1854290" cy="400110"/>
              </a:xfrm>
              <a:prstGeom prst="rect">
                <a:avLst/>
              </a:prstGeom>
              <a:blipFill>
                <a:blip r:embed="rId3"/>
                <a:stretch>
                  <a:fillRect t="-9231" r="-328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71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049027" y="3811093"/>
            <a:ext cx="2138156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5766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1528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52728" y="2226304"/>
                <a:ext cx="36018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מתרחשת כאשר הסטטיסטי נופל באזור הקבלה</a:t>
                </a:r>
              </a:p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ההשערה האלטרנטיבית נכונה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12</m:t>
                    </m:r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728" y="2226304"/>
                <a:ext cx="3601836" cy="1631216"/>
              </a:xfrm>
              <a:prstGeom prst="rect">
                <a:avLst/>
              </a:prstGeom>
              <a:blipFill>
                <a:blip r:embed="rId4"/>
                <a:stretch>
                  <a:fillRect t="-2239" r="-1864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95372" y="2065065"/>
                <a:ext cx="18542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372" y="2065065"/>
                <a:ext cx="1854290" cy="400110"/>
              </a:xfrm>
              <a:prstGeom prst="rect">
                <a:avLst/>
              </a:prstGeom>
              <a:blipFill>
                <a:blip r:embed="rId5"/>
                <a:stretch>
                  <a:fillRect t="-9231" r="-3618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39"/>
          <p:cNvSpPr>
            <a:spLocks noChangeShapeType="1"/>
          </p:cNvSpPr>
          <p:nvPr/>
        </p:nvSpPr>
        <p:spPr bwMode="auto">
          <a:xfrm flipH="1">
            <a:off x="5152909" y="3451468"/>
            <a:ext cx="3405675" cy="15444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55766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38349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(</a:t>
                </a:r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עוצמה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blipFill>
                <a:blip r:embed="rId6"/>
                <a:stretch>
                  <a:fillRect l="-1625" t="-6349" r="-162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49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467769" y="3831763"/>
                <a:ext cx="986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7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769" y="3831763"/>
                <a:ext cx="986167" cy="400110"/>
              </a:xfrm>
              <a:prstGeom prst="rect">
                <a:avLst/>
              </a:prstGeom>
              <a:blipFill>
                <a:blip r:embed="rId8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0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25"/>
          <p:cNvSpPr>
            <a:spLocks/>
          </p:cNvSpPr>
          <p:nvPr/>
        </p:nvSpPr>
        <p:spPr bwMode="auto">
          <a:xfrm>
            <a:off x="5338429" y="4160520"/>
            <a:ext cx="718442" cy="1092461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73608" y="1577656"/>
            <a:ext cx="4464632" cy="3690340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297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7896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292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674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19227" y="1313069"/>
                <a:ext cx="18542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227" y="1313069"/>
                <a:ext cx="1854290" cy="400110"/>
              </a:xfrm>
              <a:prstGeom prst="rect">
                <a:avLst/>
              </a:prstGeom>
              <a:blipFill>
                <a:blip r:embed="rId2"/>
                <a:stretch>
                  <a:fillRect t="-7576" r="-327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828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7999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102.7</a:t>
            </a:r>
          </a:p>
        </p:txBody>
      </p:sp>
      <p:cxnSp>
        <p:nvCxnSpPr>
          <p:cNvPr id="26" name="Straight Arrow Connector 25"/>
          <p:cNvCxnSpPr>
            <a:stCxn id="23" idx="2"/>
          </p:cNvCxnSpPr>
          <p:nvPr/>
        </p:nvCxnSpPr>
        <p:spPr>
          <a:xfrm>
            <a:off x="5261315" y="5720610"/>
            <a:ext cx="4993173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2"/>
          </p:cNvCxnSpPr>
          <p:nvPr/>
        </p:nvCxnSpPr>
        <p:spPr>
          <a:xfrm>
            <a:off x="1116241" y="5719872"/>
            <a:ext cx="4145074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708132" y="4581144"/>
            <a:ext cx="613032" cy="66515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07924" y="1313069"/>
                <a:ext cx="18542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24" y="1313069"/>
                <a:ext cx="1854290" cy="400110"/>
              </a:xfrm>
              <a:prstGeom prst="rect">
                <a:avLst/>
              </a:prstGeom>
              <a:blipFill>
                <a:blip r:embed="rId3"/>
                <a:stretch>
                  <a:fillRect t="-7576" r="-328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4508767" y="1577656"/>
            <a:ext cx="4231057" cy="3679653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374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329796" y="2596723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285357" y="3104652"/>
            <a:ext cx="1676777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he-IL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81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684" y="1364571"/>
                <a:ext cx="134254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69797" y="3169185"/>
                <a:ext cx="9861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797" y="3169185"/>
                <a:ext cx="986167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(</a:t>
                </a:r>
                <a:r>
                  <a:rPr lang="he-IL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טעות מסוג </a:t>
                </a:r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II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386" y="5875532"/>
                <a:ext cx="3555524" cy="769441"/>
              </a:xfrm>
              <a:prstGeom prst="rect">
                <a:avLst/>
              </a:prstGeom>
              <a:blipFill>
                <a:blip r:embed="rId6"/>
                <a:stretch>
                  <a:fillRect l="-1372" t="-6349" r="-171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0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0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(</a:t>
                </a:r>
                <a:r>
                  <a:rPr lang="he-IL" sz="20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עוצמה</a:t>
                </a:r>
                <a:r>
                  <a:rPr lang="he-IL" sz="2000" dirty="0" smtClean="0">
                    <a:latin typeface="Times New Roman" panose="02020603050405020304" pitchFamily="18" charset="0"/>
                    <a:cs typeface="David" panose="020E0502060401010101" pitchFamily="34" charset="-79"/>
                  </a:rPr>
                  <a:t>)</a:t>
                </a:r>
                <a:endParaRPr lang="en-US" sz="20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884" y="5895020"/>
                <a:ext cx="3382593" cy="769441"/>
              </a:xfrm>
              <a:prstGeom prst="rect">
                <a:avLst/>
              </a:prstGeom>
              <a:blipFill>
                <a:blip r:embed="rId7"/>
                <a:stretch>
                  <a:fillRect l="-1625" t="-6349" r="-162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952728" y="2226304"/>
                <a:ext cx="36018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מתרחשת כאשר הסטטיסטי נופל באזור הקבלה</a:t>
                </a:r>
              </a:p>
              <a:p>
                <a:pPr algn="r" rtl="1"/>
                <a:r>
                  <a:rPr lang="he-IL" sz="20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כאשר ההשערה האלטרנטיבית נכונה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02</m:t>
                    </m:r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728" y="2226304"/>
                <a:ext cx="3601836" cy="1631216"/>
              </a:xfrm>
              <a:prstGeom prst="rect">
                <a:avLst/>
              </a:prstGeom>
              <a:blipFill>
                <a:blip r:embed="rId8"/>
                <a:stretch>
                  <a:fillRect t="-2239" r="-1864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39"/>
          <p:cNvSpPr>
            <a:spLocks noChangeShapeType="1"/>
          </p:cNvSpPr>
          <p:nvPr/>
        </p:nvSpPr>
        <p:spPr bwMode="auto">
          <a:xfrm flipH="1">
            <a:off x="5152909" y="3451468"/>
            <a:ext cx="3405675" cy="15444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5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העוצמה משתנה עם גודל המדגם?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39" y="1644013"/>
            <a:ext cx="10515600" cy="1038227"/>
          </a:xfrm>
        </p:spPr>
        <p:txBody>
          <a:bodyPr/>
          <a:lstStyle/>
          <a:p>
            <a:r>
              <a:rPr lang="he-IL" dirty="0" smtClean="0"/>
              <a:t>לפעמים אנו שואלים – מהו גודל המדגם עבורו העוצמה היא (נניח) 80%?</a:t>
            </a:r>
          </a:p>
          <a:p>
            <a:r>
              <a:rPr lang="he-IL" dirty="0" smtClean="0"/>
              <a:t>חשוב עבור תכנון הניסוי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0" y="2682240"/>
            <a:ext cx="7731768" cy="386588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975032" y="3928225"/>
            <a:ext cx="1765069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40101" y="3928225"/>
            <a:ext cx="0" cy="1895073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43298" y="5653662"/>
            <a:ext cx="457176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76341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ערך קריטי</a:t>
            </a:r>
          </a:p>
          <a:p>
            <a:pPr lvl="1"/>
            <a:r>
              <a:rPr lang="he-IL" dirty="0"/>
              <a:t>טעות 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מגדילים את העוצמה?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המדגם או הקטנת השונות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>
                <a:solidFill>
                  <a:srgbClr val="0033CC"/>
                </a:solidFill>
              </a:rPr>
              <a:t>הגדלת האפקט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העלאת רמת המובהקות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/>
              <a:t>תכנון </a:t>
            </a:r>
            <a:r>
              <a:rPr lang="he-IL" dirty="0" smtClean="0"/>
              <a:t>המחקר</a:t>
            </a: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925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3624"/>
                <a:ext cx="10515600" cy="501091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גודל האפקט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,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כלומר ההפרש בין </a:t>
                </a:r>
                <a:r>
                  <a:rPr lang="he-IL" dirty="0" err="1" smtClean="0">
                    <a:solidFill>
                      <a:schemeClr val="tx1"/>
                    </a:solidFill>
                  </a:rPr>
                  <a:t>התוחלות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baseline="-25000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בדוגמא, גודל האפקט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106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3624"/>
                <a:ext cx="10515600" cy="5010911"/>
              </a:xfrm>
              <a:blipFill>
                <a:blip r:embed="rId2"/>
                <a:stretch>
                  <a:fillRect t="-146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גודל האפקט (</a:t>
            </a:r>
            <a:r>
              <a:rPr lang="en-US" dirty="0" smtClean="0"/>
              <a:t>effect size</a:t>
            </a:r>
            <a:r>
              <a:rPr lang="he-IL" dirty="0" smtClean="0"/>
              <a:t>)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66858" y="33897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131374" y="60867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91222" y="56249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130813" y="31756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69036" y="26418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10946" y="2914038"/>
                <a:ext cx="18542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946" y="2914038"/>
                <a:ext cx="1854289" cy="400110"/>
              </a:xfrm>
              <a:prstGeom prst="rect">
                <a:avLst/>
              </a:prstGeom>
              <a:blipFill>
                <a:blip r:embed="rId3"/>
                <a:stretch>
                  <a:fillRect t="-7576" r="-328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84460" y="60717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225346" y="34002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655413" y="3637658"/>
                <a:ext cx="18542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413" y="3637658"/>
                <a:ext cx="1854289" cy="400110"/>
              </a:xfrm>
              <a:prstGeom prst="rect">
                <a:avLst/>
              </a:prstGeom>
              <a:blipFill>
                <a:blip r:embed="rId4"/>
                <a:stretch>
                  <a:fillRect t="-9231" r="-328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3936502" y="33897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6713158" y="3409523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439071" y="60717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278559" y="3900263"/>
            <a:ext cx="23794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824429" y="3075842"/>
            <a:ext cx="1396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גודל האפקט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56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286787" y="3563235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קורה אם מנסים לאתר אפקט גדול יותר?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94063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063" y="1846070"/>
                <a:ext cx="2187266" cy="461665"/>
              </a:xfrm>
              <a:prstGeom prst="rect">
                <a:avLst/>
              </a:prstGeom>
              <a:blipFill>
                <a:blip r:embed="rId2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74546" y="25874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50474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474" y="1846070"/>
                <a:ext cx="2187266" cy="461665"/>
              </a:xfrm>
              <a:prstGeom prst="rect">
                <a:avLst/>
              </a:prstGeom>
              <a:blipFill>
                <a:blip r:embed="rId3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6662358" y="2596723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627484" y="3303917"/>
            <a:ext cx="0" cy="19594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Line 39"/>
          <p:cNvSpPr>
            <a:spLocks noChangeShapeType="1"/>
          </p:cNvSpPr>
          <p:nvPr/>
        </p:nvSpPr>
        <p:spPr bwMode="auto">
          <a:xfrm flipH="1">
            <a:off x="5237982" y="3602554"/>
            <a:ext cx="3723138" cy="13022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8897220" y="3292288"/>
            <a:ext cx="2030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טעות מסוג שני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blipFill>
                <a:blip r:embed="rId4"/>
                <a:stretch>
                  <a:fillRect l="-483" t="-5839" r="-362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blipFill>
                <a:blip r:embed="rId5"/>
                <a:stretch>
                  <a:fillRect t="-5839" r="-318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40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קורה אם מנסים לאתר אפקט גדול יותר?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74546" y="25874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844913" y="4812125"/>
            <a:ext cx="782569" cy="44285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4601690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7378346" y="2596723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21514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108</a:t>
            </a: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 flipH="1">
            <a:off x="5374344" y="3550429"/>
            <a:ext cx="4028259" cy="159674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378844" y="3192814"/>
            <a:ext cx="1987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טעות מסוג שני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986947" y="1846070"/>
                <a:ext cx="2194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947" y="1846070"/>
                <a:ext cx="2194382" cy="461665"/>
              </a:xfrm>
              <a:prstGeom prst="rect">
                <a:avLst/>
              </a:prstGeom>
              <a:blipFill>
                <a:blip r:embed="rId2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10747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747" y="1846070"/>
                <a:ext cx="2187266" cy="461665"/>
              </a:xfrm>
              <a:prstGeom prst="rect">
                <a:avLst/>
              </a:prstGeom>
              <a:blipFill>
                <a:blip r:embed="rId3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blipFill>
                <a:blip r:embed="rId4"/>
                <a:stretch>
                  <a:fillRect l="-483" t="-5839" r="-362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blipFill>
                <a:blip r:embed="rId5"/>
                <a:stretch>
                  <a:fillRect t="-5839" r="-318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>
          <a:xfrm>
            <a:off x="5627484" y="3303917"/>
            <a:ext cx="0" cy="19594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3625"/>
                <a:ext cx="10515600" cy="48981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בדוגמא המספרית, נחזור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r>
                  <a:rPr lang="he-IL" dirty="0" smtClean="0"/>
                  <a:t>, 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אך נניח כי תחת ההשערה האלטרנטיבית,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108</m:t>
                    </m:r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:r>
                  <a:rPr lang="he-IL" dirty="0" smtClean="0"/>
                  <a:t>כלומר,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הגדלנו את האפקט </a:t>
                </a:r>
                <a:r>
                  <a:rPr lang="he-IL" dirty="0" smtClean="0"/>
                  <a:t>הנחקר ל-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103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108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הגדלנו את העוצמה מ-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88%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98%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3625"/>
                <a:ext cx="10515600" cy="4898136"/>
              </a:xfrm>
              <a:blipFill>
                <a:blip r:embed="rId2"/>
                <a:stretch>
                  <a:fillRect l="-812" t="-87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1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286787" y="3563235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86947" y="1846070"/>
                <a:ext cx="2194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947" y="1846070"/>
                <a:ext cx="2194382" cy="461665"/>
              </a:xfrm>
              <a:prstGeom prst="rect">
                <a:avLst/>
              </a:prstGeom>
              <a:blipFill>
                <a:blip r:embed="rId2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74546" y="25874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379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50474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474" y="1846070"/>
                <a:ext cx="2187266" cy="461665"/>
              </a:xfrm>
              <a:prstGeom prst="rect">
                <a:avLst/>
              </a:prstGeom>
              <a:blipFill>
                <a:blip r:embed="rId3"/>
                <a:stretch>
                  <a:fillRect t="-10526" r="-4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6662358" y="2596723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627484" y="3303917"/>
            <a:ext cx="0" cy="19594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227759" y="2985863"/>
            <a:ext cx="23794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752776" y="2167132"/>
            <a:ext cx="1213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גודל האפקט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 flipH="1">
            <a:off x="5237982" y="3399536"/>
            <a:ext cx="4380159" cy="150526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472204" y="2952887"/>
                <a:ext cx="20301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12</m:t>
                      </m:r>
                    </m:oMath>
                  </m:oMathPara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2204" y="2952887"/>
                <a:ext cx="2030189" cy="830997"/>
              </a:xfrm>
              <a:prstGeom prst="rect">
                <a:avLst/>
              </a:prstGeom>
              <a:blipFill>
                <a:blip r:embed="rId4"/>
                <a:stretch>
                  <a:fillRect t="-5839" r="-4505" b="-7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blipFill>
                <a:blip r:embed="rId5"/>
                <a:stretch>
                  <a:fillRect l="-483" t="-5839" r="-362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blipFill>
                <a:blip r:embed="rId6"/>
                <a:stretch>
                  <a:fillRect t="-5839" r="-318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6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3" grpId="0" animBg="1"/>
      <p:bldP spid="4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627484" y="3864634"/>
            <a:ext cx="0" cy="13987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74546" y="25874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379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245339" y="3554988"/>
            <a:ext cx="3077895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844913" y="4812125"/>
            <a:ext cx="782569" cy="44285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4601690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7378346" y="2596723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21514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108</a:t>
            </a: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 flipH="1">
            <a:off x="5374345" y="3399535"/>
            <a:ext cx="4243797" cy="174764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01047" y="2740036"/>
            <a:ext cx="124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גודל האפקט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464666" y="2872269"/>
                <a:ext cx="1987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02</m:t>
                      </m:r>
                    </m:oMath>
                  </m:oMathPara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4666" y="2872269"/>
                <a:ext cx="1987573" cy="830997"/>
              </a:xfrm>
              <a:prstGeom prst="rect">
                <a:avLst/>
              </a:prstGeom>
              <a:blipFill>
                <a:blip r:embed="rId2"/>
                <a:stretch>
                  <a:fillRect t="-5882" r="-4601" b="-8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994063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063" y="1846070"/>
                <a:ext cx="2187266" cy="461665"/>
              </a:xfrm>
              <a:prstGeom prst="rect">
                <a:avLst/>
              </a:prstGeom>
              <a:blipFill>
                <a:blip r:embed="rId3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10747" y="1846070"/>
                <a:ext cx="2187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747" y="1846070"/>
                <a:ext cx="2187266" cy="461665"/>
              </a:xfrm>
              <a:prstGeom prst="rect">
                <a:avLst/>
              </a:prstGeom>
              <a:blipFill>
                <a:blip r:embed="rId4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117" y="5877727"/>
                <a:ext cx="2526333" cy="830997"/>
              </a:xfrm>
              <a:prstGeom prst="rect">
                <a:avLst/>
              </a:prstGeom>
              <a:blipFill>
                <a:blip r:embed="rId5"/>
                <a:stretch>
                  <a:fillRect l="-483" t="-5839" r="-3623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>
                    <a:solidFill>
                      <a:srgbClr val="960000"/>
                    </a:solidFill>
                    <a:latin typeface="Times New Roman" panose="02020603050405020304" pitchFamily="18" charset="0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latin typeface="Times New Roman" panose="02020603050405020304" pitchFamily="18" charset="0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291" y="5877727"/>
                <a:ext cx="3062313" cy="830997"/>
              </a:xfrm>
              <a:prstGeom prst="rect">
                <a:avLst/>
              </a:prstGeom>
              <a:blipFill>
                <a:blip r:embed="rId6"/>
                <a:stretch>
                  <a:fillRect t="-5839" r="-318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1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המשמעות של הגדלת האפקט?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4652"/>
                <a:ext cx="10515600" cy="456729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האפקט הוא ההפרש בין </a:t>
                </a:r>
                <a:r>
                  <a:rPr lang="he-IL" dirty="0" err="1" smtClean="0"/>
                  <a:t>התוחלות</a:t>
                </a:r>
                <a:r>
                  <a:rPr lang="he-IL" dirty="0" smtClean="0"/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he-IL" baseline="-25000" dirty="0" smtClean="0"/>
              </a:p>
              <a:p>
                <a:pPr lvl="1"/>
                <a:r>
                  <a:rPr lang="he-IL" dirty="0" smtClean="0"/>
                  <a:t>ההפרש בין כלל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 לקבוצה מסוימת, בין לפני ואחרי טיפול, וכו'</a:t>
                </a:r>
              </a:p>
              <a:p>
                <a:r>
                  <a:rPr lang="he-IL" dirty="0" smtClean="0"/>
                  <a:t>איך אפשר לשנות את האפקט? הרי האפקט הוא תכונה של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כאשר אנו מתכננים מחקר, אנו רוצים לדעת מהו גודל האפקט המינימלי אותו נוכל לגלות</a:t>
                </a:r>
              </a:p>
              <a:p>
                <a:r>
                  <a:rPr lang="he-IL" dirty="0" smtClean="0"/>
                  <a:t>נניח כי גודל המדגם מוכתב מראש, וכן השונות ורמת המובהקות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נדרוש עוצמה מעל (נניח) 80%, אחרת אין טעם להתחיל את המחקר</a:t>
                </a:r>
              </a:p>
              <a:p>
                <a:r>
                  <a:rPr lang="he-IL" dirty="0" smtClean="0"/>
                  <a:t>נדווח על גודל האפקט המינימלי שניתן לגלות תחת תנאים אלו</a:t>
                </a:r>
                <a:endParaRPr lang="en-US" dirty="0" smtClean="0"/>
              </a:p>
              <a:p>
                <a:r>
                  <a:rPr lang="he-IL" dirty="0" smtClean="0"/>
                  <a:t>אם אנחנו חושבים שהאפקט הריאליסטי נמוך יותר, לא כדאי לבצע את המחקר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4652"/>
                <a:ext cx="10515600" cy="4567291"/>
              </a:xfrm>
              <a:blipFill>
                <a:blip r:embed="rId2"/>
                <a:stretch>
                  <a:fillRect t="-160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20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העוצמה משתנה עם גודל האפקט?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78" y="1581372"/>
            <a:ext cx="10515600" cy="1318437"/>
          </a:xfrm>
        </p:spPr>
        <p:txBody>
          <a:bodyPr>
            <a:normAutofit/>
          </a:bodyPr>
          <a:lstStyle/>
          <a:p>
            <a:r>
              <a:rPr lang="he-IL" dirty="0" smtClean="0"/>
              <a:t>מהו גודל האפקט עבורו העוצמה היא (נניח) 80%?</a:t>
            </a:r>
          </a:p>
          <a:p>
            <a:r>
              <a:rPr lang="he-IL" dirty="0" smtClean="0"/>
              <a:t>אם אנחנו חושבים שהאפקט הריאליסטי נמוך יותר מ- 5.4 נקודות, תהיה למחקר שלנו עוצמה נמוכה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0" y="2682240"/>
            <a:ext cx="7731768" cy="386588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975032" y="3877425"/>
            <a:ext cx="3045229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020261" y="3867265"/>
            <a:ext cx="0" cy="1954415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06082" y="5440302"/>
            <a:ext cx="806632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105.4</a:t>
            </a:r>
          </a:p>
        </p:txBody>
      </p:sp>
    </p:spTree>
    <p:extLst>
      <p:ext uri="{BB962C8B-B14F-4D97-AF65-F5344CB8AC3E}">
        <p14:creationId xmlns:p14="http://schemas.microsoft.com/office/powerpoint/2010/main" val="30584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ערך קריטי</a:t>
            </a:r>
          </a:p>
          <a:p>
            <a:pPr lvl="1"/>
            <a:r>
              <a:rPr lang="he-IL" dirty="0"/>
              <a:t>טעות 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מגדילים את העוצמה?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המדגם או הקטנת השונות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האפקט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>
                <a:solidFill>
                  <a:srgbClr val="0033CC"/>
                </a:solidFill>
              </a:rPr>
              <a:t>העלאת רמת המובהקות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/>
              <a:t>תכנון </a:t>
            </a:r>
            <a:r>
              <a:rPr lang="he-IL" dirty="0" smtClean="0"/>
              <a:t>המחקר</a:t>
            </a:r>
            <a:endParaRPr lang="he-IL" dirty="0" smtClean="0">
              <a:solidFill>
                <a:srgbClr val="0033CC"/>
              </a:solidFill>
            </a:endParaRPr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708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מספרית: העלאת רמת המובהקות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99724"/>
                <a:ext cx="10515600" cy="4690916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>
                    <a:solidFill>
                      <a:schemeClr val="tx1"/>
                    </a:solidFill>
                  </a:rPr>
                  <a:t>נחזור לדוגמא</a:t>
                </a:r>
                <a:r>
                  <a:rPr lang="he-IL" sz="2400" dirty="0" smtClean="0"/>
                  <a:t>, ו</a:t>
                </a:r>
                <a:r>
                  <a:rPr lang="he-IL" sz="2400" dirty="0" smtClean="0">
                    <a:solidFill>
                      <a:schemeClr val="tx1"/>
                    </a:solidFill>
                  </a:rPr>
                  <a:t>נעלה את רמת המובהקות ל- </a:t>
                </a:r>
                <a14:m>
                  <m:oMath xmlns:m="http://schemas.openxmlformats.org/officeDocument/2006/math">
                    <m:r>
                      <a:rPr lang="he-IL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he-IL" sz="2400" dirty="0">
                  <a:solidFill>
                    <a:srgbClr val="0033CC"/>
                  </a:solidFill>
                  <a:ea typeface="Cambria Math" panose="02040503050406030204" pitchFamily="18" charset="0"/>
                </a:endParaRPr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/>
                  <a:t>, השערה אלטרנטיבית: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106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נסמן </a:t>
                </a:r>
                <a:r>
                  <a:rPr lang="he-IL" dirty="0"/>
                  <a:t>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/>
                  <a:t> שמעליו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en-US" sz="2400" dirty="0" smtClean="0"/>
              </a:p>
              <a:p>
                <a:r>
                  <a:rPr lang="he-IL" dirty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  <a:p>
                <a:r>
                  <a:rPr lang="he-IL" sz="2400" dirty="0" smtClean="0"/>
                  <a:t>נפתור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84</m:t>
                    </m:r>
                  </m:oMath>
                </a14:m>
                <a:r>
                  <a:rPr lang="he-IL" sz="2400" dirty="0"/>
                  <a:t>, </a:t>
                </a:r>
                <a:r>
                  <a:rPr lang="he-IL" sz="2400" dirty="0" smtClean="0"/>
                  <a:t>ונקבל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99724"/>
                <a:ext cx="10515600" cy="4690916"/>
              </a:xfrm>
              <a:blipFill>
                <a:blip r:embed="rId2"/>
                <a:stretch>
                  <a:fillRect t="-156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44" y="4501631"/>
            <a:ext cx="2968752" cy="1524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965720" y="449266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03103" y="5897971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9152" y="589745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279883" y="3582601"/>
                <a:ext cx="13449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1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883" y="3582601"/>
                <a:ext cx="1344920" cy="400110"/>
              </a:xfrm>
              <a:prstGeom prst="rect">
                <a:avLst/>
              </a:prstGeom>
              <a:blipFill>
                <a:blip r:embed="rId4"/>
                <a:stretch>
                  <a:fillRect l="-4977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2874" t="-7576" r="-28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61043" y="4978423"/>
                <a:ext cx="19781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043" y="4978423"/>
                <a:ext cx="197810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2708026" y="541451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63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14540" y="160767"/>
            <a:ext cx="7289352" cy="651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20" y="4519430"/>
            <a:ext cx="3820312" cy="196114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9321576" y="4672698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69364" y="6302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 flipV="1">
            <a:off x="10227813" y="5248330"/>
            <a:ext cx="408103" cy="60661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72160" y="2941810"/>
            <a:ext cx="2379282" cy="2344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439309" y="979756"/>
            <a:ext cx="0" cy="179232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151442" y="2772080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</p:spPr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  <a:blipFill>
                <a:blip r:embed="rId7"/>
                <a:stretch>
                  <a:fillRect t="-24468" r="-176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619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קורה אם מעלים את רמת </a:t>
            </a:r>
            <a:r>
              <a:rPr lang="he-IL" dirty="0"/>
              <a:t>המובהקות?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02833" y="1747519"/>
                <a:ext cx="28575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833" y="1747519"/>
                <a:ext cx="2857577" cy="461665"/>
              </a:xfrm>
              <a:prstGeom prst="rect">
                <a:avLst/>
              </a:prstGeom>
              <a:blipFill>
                <a:blip r:embed="rId2"/>
                <a:stretch>
                  <a:fillRect t="-10667" r="-277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47538" y="4383475"/>
                <a:ext cx="18602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538" y="4383475"/>
                <a:ext cx="1860253" cy="400110"/>
              </a:xfrm>
              <a:prstGeom prst="rect">
                <a:avLst/>
              </a:prstGeom>
              <a:blipFill>
                <a:blip r:embed="rId3"/>
                <a:stretch>
                  <a:fillRect t="-7576" r="-327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5512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101.8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5066771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25"/>
          <p:cNvSpPr>
            <a:spLocks/>
          </p:cNvSpPr>
          <p:nvPr/>
        </p:nvSpPr>
        <p:spPr bwMode="auto">
          <a:xfrm>
            <a:off x="5098127" y="3383280"/>
            <a:ext cx="1361895" cy="187566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Freeform 25"/>
          <p:cNvSpPr>
            <a:spLocks/>
          </p:cNvSpPr>
          <p:nvPr/>
        </p:nvSpPr>
        <p:spPr bwMode="auto">
          <a:xfrm>
            <a:off x="5754488" y="4675883"/>
            <a:ext cx="823819" cy="5748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018668" y="5720610"/>
            <a:ext cx="5276460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146721" y="5719872"/>
            <a:ext cx="3861787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602959" y="5824617"/>
                <a:ext cx="309392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959" y="5824617"/>
                <a:ext cx="3093924" cy="830997"/>
              </a:xfrm>
              <a:prstGeom prst="rect">
                <a:avLst/>
              </a:prstGeom>
              <a:blipFill>
                <a:blip r:embed="rId4"/>
                <a:stretch>
                  <a:fillRect t="-5839" r="-2761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446173" y="5824617"/>
                <a:ext cx="254120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173" y="5824617"/>
                <a:ext cx="2541208" cy="830997"/>
              </a:xfrm>
              <a:prstGeom prst="rect">
                <a:avLst/>
              </a:prstGeom>
              <a:blipFill>
                <a:blip r:embed="rId5"/>
                <a:stretch>
                  <a:fillRect t="-5839" r="-359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flipH="1">
                <a:off x="4856300" y="2055752"/>
                <a:ext cx="553315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856300" y="2055752"/>
                <a:ext cx="553315" cy="5027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370714" y="3128761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5756134" y="3545925"/>
            <a:ext cx="0" cy="1691943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ine 39"/>
          <p:cNvSpPr>
            <a:spLocks noChangeShapeType="1"/>
          </p:cNvSpPr>
          <p:nvPr/>
        </p:nvSpPr>
        <p:spPr bwMode="auto">
          <a:xfrm flipH="1">
            <a:off x="5225446" y="3662399"/>
            <a:ext cx="1940740" cy="128830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545084" y="3100638"/>
                <a:ext cx="239184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084" y="3100638"/>
                <a:ext cx="2391846" cy="830997"/>
              </a:xfrm>
              <a:prstGeom prst="rect">
                <a:avLst/>
              </a:prstGeom>
              <a:blipFill>
                <a:blip r:embed="rId7"/>
                <a:stretch>
                  <a:fillRect l="-3827" t="-5882" r="-382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665942" y="4294817"/>
                <a:ext cx="23918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942" y="4294817"/>
                <a:ext cx="2391846" cy="707886"/>
              </a:xfrm>
              <a:prstGeom prst="rect">
                <a:avLst/>
              </a:prstGeom>
              <a:blipFill>
                <a:blip r:embed="rId8"/>
                <a:stretch>
                  <a:fillRect t="-5172" r="-254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Line 39"/>
          <p:cNvSpPr>
            <a:spLocks noChangeShapeType="1"/>
          </p:cNvSpPr>
          <p:nvPr/>
        </p:nvSpPr>
        <p:spPr bwMode="auto">
          <a:xfrm flipH="1">
            <a:off x="5885758" y="4783584"/>
            <a:ext cx="1632288" cy="341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9" grpId="0"/>
      <p:bldP spid="53" grpId="0"/>
      <p:bldP spid="5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מושפעת העוצמה?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6025"/>
                <a:ext cx="10515600" cy="434949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97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הגדלנו את העוצמה מ-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88%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98%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6025"/>
                <a:ext cx="10515600" cy="4349496"/>
              </a:xfrm>
              <a:blipFill>
                <a:blip r:embed="rId2"/>
                <a:stretch>
                  <a:fillRect l="-754" t="-98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40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286787" y="3563235"/>
            <a:ext cx="1350284" cy="1691740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קורה אם מעלים את רמת </a:t>
            </a:r>
            <a:r>
              <a:rPr lang="he-IL" dirty="0"/>
              <a:t>המובהקות?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26674" y="1501690"/>
                <a:ext cx="30274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en-US" sz="24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674" y="1501690"/>
                <a:ext cx="3027495" cy="461665"/>
              </a:xfrm>
              <a:prstGeom prst="rect">
                <a:avLst/>
              </a:prstGeom>
              <a:blipFill>
                <a:blip r:embed="rId2"/>
                <a:stretch>
                  <a:fillRect t="-10526" r="-281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6274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83250" y="1996133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250" y="1996133"/>
                <a:ext cx="2194383" cy="461665"/>
              </a:xfrm>
              <a:prstGeom prst="rect">
                <a:avLst/>
              </a:prstGeom>
              <a:blipFill>
                <a:blip r:embed="rId3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37983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103.5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627484" y="5719872"/>
            <a:ext cx="450769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03617" y="5719872"/>
            <a:ext cx="43933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545648" y="2457798"/>
                <a:ext cx="25284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648" y="2457798"/>
                <a:ext cx="2528408" cy="1200329"/>
              </a:xfrm>
              <a:prstGeom prst="rect">
                <a:avLst/>
              </a:prstGeom>
              <a:blipFill>
                <a:blip r:embed="rId4"/>
                <a:stretch>
                  <a:fillRect l="-5542" t="-4061" r="-289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59616" y="1996133"/>
                <a:ext cx="2187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616" y="1996133"/>
                <a:ext cx="2187265" cy="461665"/>
              </a:xfrm>
              <a:prstGeom prst="rect">
                <a:avLst/>
              </a:prstGeom>
              <a:blipFill>
                <a:blip r:embed="rId5"/>
                <a:stretch>
                  <a:fillRect t="-10526" r="-445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5627484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sp>
        <p:nvSpPr>
          <p:cNvPr id="34" name="Freeform 25"/>
          <p:cNvSpPr>
            <a:spLocks/>
          </p:cNvSpPr>
          <p:nvPr/>
        </p:nvSpPr>
        <p:spPr bwMode="auto">
          <a:xfrm>
            <a:off x="5640462" y="4409440"/>
            <a:ext cx="890829" cy="843816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39"/>
          <p:cNvSpPr>
            <a:spLocks noChangeShapeType="1"/>
          </p:cNvSpPr>
          <p:nvPr/>
        </p:nvSpPr>
        <p:spPr bwMode="auto">
          <a:xfrm flipH="1">
            <a:off x="5203708" y="3116586"/>
            <a:ext cx="3122965" cy="187937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blipFill>
                <a:blip r:embed="rId6"/>
                <a:stretch>
                  <a:fillRect t="-5839" r="-2564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blipFill>
                <a:blip r:embed="rId7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Line 39"/>
          <p:cNvSpPr>
            <a:spLocks noChangeShapeType="1"/>
          </p:cNvSpPr>
          <p:nvPr/>
        </p:nvSpPr>
        <p:spPr bwMode="auto">
          <a:xfrm flipH="1">
            <a:off x="5872810" y="4709748"/>
            <a:ext cx="949040" cy="45946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787919" y="4320142"/>
                <a:ext cx="23918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919" y="4320142"/>
                <a:ext cx="2391846" cy="707886"/>
              </a:xfrm>
              <a:prstGeom prst="rect">
                <a:avLst/>
              </a:prstGeom>
              <a:blipFill>
                <a:blip r:embed="rId8"/>
                <a:stretch>
                  <a:fillRect t="-5172" r="-254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453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 animBg="1"/>
      <p:bldP spid="43" grpId="0" animBg="1"/>
      <p:bldP spid="4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>
            <a:spLocks/>
          </p:cNvSpPr>
          <p:nvPr/>
        </p:nvSpPr>
        <p:spPr bwMode="auto">
          <a:xfrm>
            <a:off x="5068418" y="3312543"/>
            <a:ext cx="1548949" cy="195087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קורה אם מעלים את רמת </a:t>
            </a:r>
            <a:r>
              <a:rPr lang="he-IL" dirty="0"/>
              <a:t>המובהקות?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3660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5512" y="5258945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101.8</a:t>
            </a:r>
          </a:p>
        </p:txBody>
      </p:sp>
      <p:cxnSp>
        <p:nvCxnSpPr>
          <p:cNvPr id="26" name="Straight Arrow Connector 25"/>
          <p:cNvCxnSpPr>
            <a:stCxn id="23" idx="2"/>
          </p:cNvCxnSpPr>
          <p:nvPr/>
        </p:nvCxnSpPr>
        <p:spPr>
          <a:xfrm>
            <a:off x="5028828" y="5720610"/>
            <a:ext cx="5271112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2"/>
          </p:cNvCxnSpPr>
          <p:nvPr/>
        </p:nvCxnSpPr>
        <p:spPr>
          <a:xfrm>
            <a:off x="1203617" y="5719872"/>
            <a:ext cx="3825211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5"/>
          <p:cNvSpPr>
            <a:spLocks/>
          </p:cNvSpPr>
          <p:nvPr/>
        </p:nvSpPr>
        <p:spPr bwMode="auto">
          <a:xfrm flipH="1">
            <a:off x="4269507" y="4621677"/>
            <a:ext cx="778985" cy="633298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066771" y="2576942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3885702" y="2576942"/>
            <a:ext cx="5514109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88271" y="5258945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496592" y="1501690"/>
                <a:ext cx="28575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592" y="1501690"/>
                <a:ext cx="2857577" cy="461665"/>
              </a:xfrm>
              <a:prstGeom prst="rect">
                <a:avLst/>
              </a:prstGeom>
              <a:blipFill>
                <a:blip r:embed="rId2"/>
                <a:stretch>
                  <a:fillRect t="-10526" r="-319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661176" y="2527013"/>
                <a:ext cx="25284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176" y="2527013"/>
                <a:ext cx="2528408" cy="1200329"/>
              </a:xfrm>
              <a:prstGeom prst="rect">
                <a:avLst/>
              </a:prstGeom>
              <a:blipFill>
                <a:blip r:embed="rId3"/>
                <a:stretch>
                  <a:fillRect l="-5542" t="-4082" r="-2892" b="-1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Line 39"/>
          <p:cNvSpPr>
            <a:spLocks noChangeShapeType="1"/>
          </p:cNvSpPr>
          <p:nvPr/>
        </p:nvSpPr>
        <p:spPr bwMode="auto">
          <a:xfrm flipH="1">
            <a:off x="4810537" y="3200776"/>
            <a:ext cx="3684296" cy="194640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blipFill>
                <a:blip r:embed="rId4"/>
                <a:stretch>
                  <a:fillRect t="-5839" r="-2564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blipFill>
                <a:blip r:embed="rId5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Line 39"/>
          <p:cNvSpPr>
            <a:spLocks noChangeShapeType="1"/>
          </p:cNvSpPr>
          <p:nvPr/>
        </p:nvSpPr>
        <p:spPr bwMode="auto">
          <a:xfrm flipH="1">
            <a:off x="5872810" y="4709748"/>
            <a:ext cx="949040" cy="45946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817191" y="4355804"/>
                <a:ext cx="23918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191" y="4355804"/>
                <a:ext cx="2391846" cy="707886"/>
              </a:xfrm>
              <a:prstGeom prst="rect">
                <a:avLst/>
              </a:prstGeom>
              <a:blipFill>
                <a:blip r:embed="rId6"/>
                <a:stretch>
                  <a:fillRect t="-5172" r="-254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83250" y="1996133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250" y="1996133"/>
                <a:ext cx="2194383" cy="461665"/>
              </a:xfrm>
              <a:prstGeom prst="rect">
                <a:avLst/>
              </a:prstGeom>
              <a:blipFill>
                <a:blip r:embed="rId7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52498" y="1996133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498" y="1996133"/>
                <a:ext cx="2194383" cy="461665"/>
              </a:xfrm>
              <a:prstGeom prst="rect">
                <a:avLst/>
              </a:prstGeom>
              <a:blipFill>
                <a:blip r:embed="rId8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87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העוצמה משתנה עם רמת המובהקות?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78" y="1837413"/>
            <a:ext cx="8450914" cy="422545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636875" y="3004609"/>
            <a:ext cx="4859079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527380" y="3005555"/>
            <a:ext cx="0" cy="2257561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338" y="5201327"/>
            <a:ext cx="670376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</p:spTree>
    <p:extLst>
      <p:ext uri="{BB962C8B-B14F-4D97-AF65-F5344CB8AC3E}">
        <p14:creationId xmlns:p14="http://schemas.microsoft.com/office/powerpoint/2010/main" val="385995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כדאי להעלות את רמת המובהקות?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33853"/>
            <a:ext cx="10515600" cy="4659652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העלאת רמת המובהקות הגדילה את העוצמה</a:t>
            </a:r>
          </a:p>
          <a:p>
            <a:r>
              <a:rPr lang="he-IL" dirty="0"/>
              <a:t>כלומר </a:t>
            </a:r>
            <a:r>
              <a:rPr lang="he-IL" dirty="0" smtClean="0"/>
              <a:t>את </a:t>
            </a:r>
            <a:r>
              <a:rPr lang="he-IL" dirty="0"/>
              <a:t>ההסתברות לקבל את השערת המחקר כאשר היא כן נכונה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אבל כזכור, רמת המובהקות = ההסתברות לטעות מסוג ראשון</a:t>
            </a:r>
          </a:p>
          <a:p>
            <a:r>
              <a:rPr lang="he-IL" dirty="0" smtClean="0"/>
              <a:t>העלאת רמת המובהקות מגדילה את ההסתברות </a:t>
            </a:r>
            <a:r>
              <a:rPr lang="he-IL" dirty="0" smtClean="0">
                <a:solidFill>
                  <a:srgbClr val="960000"/>
                </a:solidFill>
              </a:rPr>
              <a:t>לקבל את השערת המחקר כאשר היא שגויה</a:t>
            </a:r>
          </a:p>
          <a:p>
            <a:endParaRPr lang="he-IL" dirty="0" smtClean="0"/>
          </a:p>
          <a:p>
            <a:r>
              <a:rPr lang="he-IL" dirty="0" smtClean="0"/>
              <a:t>יש לנו "שמיכה קצרה"</a:t>
            </a:r>
          </a:p>
          <a:p>
            <a:r>
              <a:rPr lang="he-IL" dirty="0" smtClean="0"/>
              <a:t>ניתן להקטין את ההסתברות לטעות מסוג אחד, על חשבון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הגדלת הטעות מהסוג האחר</a:t>
            </a:r>
            <a:endParaRPr lang="en-US" dirty="0" smtClean="0"/>
          </a:p>
          <a:p>
            <a:endParaRPr lang="he-IL" dirty="0" smtClean="0"/>
          </a:p>
          <a:p>
            <a:r>
              <a:rPr lang="he-IL" dirty="0" smtClean="0"/>
              <a:t>בפועל נדיר מאד שמעלים את רמת המובהקות מעל 0.05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393" y="4080435"/>
            <a:ext cx="1842052" cy="1630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82391" y="5740468"/>
                <a:ext cx="4905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391" y="5740468"/>
                <a:ext cx="49051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29926" y="5740468"/>
                <a:ext cx="4937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𝛽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926" y="5740468"/>
                <a:ext cx="49372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088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סוג השגיאה הרצוי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מתי נרצה להקטין את השגיאה מסוג </a:t>
            </a:r>
            <a:r>
              <a:rPr lang="en-US" dirty="0" smtClean="0"/>
              <a:t>I</a:t>
            </a:r>
            <a:r>
              <a:rPr lang="he-IL" dirty="0" smtClean="0"/>
              <a:t>, על חשבון הגדלת השגיאה מסוג </a:t>
            </a:r>
            <a:r>
              <a:rPr lang="en-US" dirty="0" smtClean="0"/>
              <a:t>II</a:t>
            </a:r>
            <a:r>
              <a:rPr lang="he-IL" dirty="0" smtClean="0"/>
              <a:t>?</a:t>
            </a:r>
          </a:p>
          <a:p>
            <a:r>
              <a:rPr lang="he-IL" dirty="0" smtClean="0"/>
              <a:t>=</a:t>
            </a:r>
            <a:r>
              <a:rPr lang="he-IL" dirty="0" smtClean="0">
                <a:solidFill>
                  <a:schemeClr val="accent6">
                    <a:lumMod val="50000"/>
                  </a:schemeClr>
                </a:solidFill>
              </a:rPr>
              <a:t>הקטנת ההסתברות לגילוי שגוי, על חשבון הגדלת ההסתברות לפספוס תגלית</a:t>
            </a:r>
          </a:p>
          <a:p>
            <a:endParaRPr lang="he-IL" dirty="0" smtClean="0"/>
          </a:p>
          <a:p>
            <a:r>
              <a:rPr lang="he-IL" dirty="0" smtClean="0"/>
              <a:t>אם יש </a:t>
            </a:r>
            <a:r>
              <a:rPr lang="he-IL" dirty="0" smtClean="0">
                <a:solidFill>
                  <a:srgbClr val="954F72"/>
                </a:solidFill>
              </a:rPr>
              <a:t>עלות ניכרת לגילוי שגוי</a:t>
            </a:r>
          </a:p>
          <a:p>
            <a:r>
              <a:rPr lang="he-IL" dirty="0" smtClean="0"/>
              <a:t>הוצאת משאבים מיותרים על התגלית השגויה, טיפול לא יעיל ומזיק, האשמת שווא, זריעת פניקה, הסטת המחקר לכיוונים לא נכונים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9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סוג השגיאה הרצוי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04973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מתי נרצה להקטין את השגיאה מסוג </a:t>
            </a:r>
            <a:r>
              <a:rPr lang="en-US" dirty="0" smtClean="0"/>
              <a:t>II</a:t>
            </a:r>
            <a:r>
              <a:rPr lang="he-IL" dirty="0" smtClean="0"/>
              <a:t>, על חשבון הגדלת השגיאה מסוג </a:t>
            </a:r>
            <a:r>
              <a:rPr lang="en-US" dirty="0" smtClean="0"/>
              <a:t>I</a:t>
            </a:r>
            <a:r>
              <a:rPr lang="he-IL" dirty="0" smtClean="0"/>
              <a:t>?</a:t>
            </a:r>
          </a:p>
          <a:p>
            <a:r>
              <a:rPr lang="he-IL" dirty="0" smtClean="0"/>
              <a:t>=</a:t>
            </a:r>
            <a:r>
              <a:rPr lang="he-IL" dirty="0" smtClean="0">
                <a:solidFill>
                  <a:schemeClr val="accent6">
                    <a:lumMod val="50000"/>
                  </a:schemeClr>
                </a:solidFill>
              </a:rPr>
              <a:t>הקטנת ההסתברות לפספס גילוי, על חשבון הגדלת ההסתברות לגילוי שגוי</a:t>
            </a:r>
          </a:p>
          <a:p>
            <a:endParaRPr lang="he-IL" dirty="0" smtClean="0"/>
          </a:p>
          <a:p>
            <a:r>
              <a:rPr lang="he-IL" dirty="0" smtClean="0"/>
              <a:t>אם העלות של גילוי שגוי לא גדולה, ו</a:t>
            </a:r>
            <a:r>
              <a:rPr lang="he-IL" dirty="0" smtClean="0">
                <a:solidFill>
                  <a:srgbClr val="954F72"/>
                </a:solidFill>
              </a:rPr>
              <a:t>ניתן בקלות יחסית להפריך תגליות שגויות</a:t>
            </a:r>
          </a:p>
          <a:p>
            <a:r>
              <a:rPr lang="he-IL" dirty="0" smtClean="0"/>
              <a:t>אם אנו יודעים מראש שהמדגם שלנו קטן, ולא נגלה שום דבר ברמת מובהקות רגילה</a:t>
            </a:r>
          </a:p>
          <a:p>
            <a:r>
              <a:rPr lang="he-IL" dirty="0" smtClean="0"/>
              <a:t>במילים אחרות, אם המחקר שלנו נועד למטרת בדיקה ראשונית, אנו מודעים לכך שחלק מהתגליות יהיה שגוי, ואנו מתכוונים לעקוב אחרי תגליות אלו במחקר מקיף יותר</a:t>
            </a:r>
          </a:p>
          <a:p>
            <a:endParaRPr lang="he-IL" dirty="0" smtClean="0"/>
          </a:p>
          <a:p>
            <a:r>
              <a:rPr lang="he-IL" dirty="0" smtClean="0"/>
              <a:t>לחילופין, </a:t>
            </a:r>
            <a:r>
              <a:rPr lang="he-IL" dirty="0" smtClean="0">
                <a:solidFill>
                  <a:srgbClr val="954F72"/>
                </a:solidFill>
              </a:rPr>
              <a:t>אם רוצים להוכיח שאין שינוי</a:t>
            </a:r>
            <a:r>
              <a:rPr lang="he-IL" dirty="0" smtClean="0"/>
              <a:t> (תרופה ביו-אקוויוולנטית)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8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ערך קריטי</a:t>
            </a:r>
          </a:p>
          <a:p>
            <a:pPr lvl="1"/>
            <a:r>
              <a:rPr lang="he-IL" dirty="0"/>
              <a:t>טעות 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מגדילים את העוצמה?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המדגם או הקטנת השונות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הגדלת האפקט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 smtClean="0"/>
              <a:t>העלאת רמת המובהקות</a:t>
            </a:r>
          </a:p>
          <a:p>
            <a:pPr marL="1257300" lvl="2" indent="-342900">
              <a:buFont typeface="+mj-lt"/>
              <a:buAutoNum type="arabicPeriod"/>
            </a:pPr>
            <a:r>
              <a:rPr lang="he-IL" dirty="0">
                <a:solidFill>
                  <a:srgbClr val="0033CC"/>
                </a:solidFill>
              </a:rPr>
              <a:t>תכנון </a:t>
            </a:r>
            <a:r>
              <a:rPr lang="he-IL" dirty="0" smtClean="0">
                <a:solidFill>
                  <a:srgbClr val="0033CC"/>
                </a:solidFill>
              </a:rPr>
              <a:t>המחקר</a:t>
            </a:r>
            <a:endParaRPr lang="he-IL" dirty="0" smtClean="0"/>
          </a:p>
          <a:p>
            <a:pPr lvl="1"/>
            <a:r>
              <a:rPr lang="he-IL" dirty="0"/>
              <a:t>טעויות בהשערה על </a:t>
            </a:r>
            <a:r>
              <a:rPr lang="he-IL" dirty="0" smtClean="0"/>
              <a:t>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219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בחירת המבחן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5293"/>
                <a:ext cx="10515600" cy="4096387"/>
              </a:xfrm>
            </p:spPr>
            <p:txBody>
              <a:bodyPr/>
              <a:lstStyle/>
              <a:p>
                <a:r>
                  <a:rPr lang="he-IL" dirty="0" smtClean="0"/>
                  <a:t>ראינו כמה אפשרויות לתכנון המבחן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מבחן חד-צדדי לעומת דו-צדדי</a:t>
                </a:r>
              </a:p>
              <a:p>
                <a:r>
                  <a:rPr lang="he-IL" dirty="0" smtClean="0"/>
                  <a:t>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לעומת 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האם זה משפיע על העוצמה?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5293"/>
                <a:ext cx="10515600" cy="4096387"/>
              </a:xfrm>
              <a:blipFill>
                <a:blip r:embed="rId2"/>
                <a:stretch>
                  <a:fillRect t="-193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318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884" y="3851527"/>
            <a:ext cx="2968752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כלל החלטה בהשערה דו-צדדית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20940"/>
                <a:ext cx="10515600" cy="8005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/>
                  <a:t>יש לנו 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/>
                  <a:t>, ונזכור כי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20940"/>
                <a:ext cx="10515600" cy="800562"/>
              </a:xfrm>
              <a:blipFill>
                <a:blip r:embed="rId3"/>
                <a:stretch>
                  <a:fillRect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>
            <a:endCxn id="27" idx="0"/>
          </p:cNvCxnSpPr>
          <p:nvPr/>
        </p:nvCxnSpPr>
        <p:spPr>
          <a:xfrm flipH="1" flipV="1">
            <a:off x="9457260" y="3851527"/>
            <a:ext cx="13411" cy="1376659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47853" y="5218606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-1.96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15439" y="522778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22496" y="521860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1.96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749772" y="2758050"/>
                <a:ext cx="1600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772" y="2758050"/>
                <a:ext cx="1600182" cy="461665"/>
              </a:xfrm>
              <a:prstGeom prst="rect">
                <a:avLst/>
              </a:prstGeom>
              <a:blipFill>
                <a:blip r:embed="rId4"/>
                <a:stretch>
                  <a:fillRect l="-76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195268" y="3267812"/>
                <a:ext cx="2876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5268" y="3267812"/>
                <a:ext cx="2876557" cy="461665"/>
              </a:xfrm>
              <a:prstGeom prst="rect">
                <a:avLst/>
              </a:prstGeom>
              <a:blipFill>
                <a:blip r:embed="rId5"/>
                <a:stretch>
                  <a:fillRect l="-3178" t="-10526" r="-105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31850" y="2673236"/>
                <a:ext cx="6291975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, אז ה-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קטן מ- 0.05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כלל ההחלטה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נדחה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he-IL" sz="2400" baseline="-25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נקבל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he-IL" sz="2400" baseline="-25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baseline="-25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דו-צדדי דורש ראייה חזקה יותר</a:t>
                </a:r>
                <a:endParaRPr lang="he-IL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50" y="2673236"/>
                <a:ext cx="6291975" cy="2554545"/>
              </a:xfrm>
              <a:prstGeom prst="rect">
                <a:avLst/>
              </a:prstGeom>
              <a:blipFill>
                <a:blip r:embed="rId6"/>
                <a:stretch>
                  <a:fillRect t="-1909" r="-1453" b="-4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10271260" y="419908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10298593" y="4594681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059134" y="418797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8317659" y="4583572"/>
            <a:ext cx="281818" cy="4875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0582066" y="5312827"/>
            <a:ext cx="189949" cy="31052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703263" y="5546570"/>
                <a:ext cx="3685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263" y="5546570"/>
                <a:ext cx="36856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8246462" y="5344177"/>
            <a:ext cx="71197" cy="30367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94153" y="5558728"/>
                <a:ext cx="3685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153" y="5558728"/>
                <a:ext cx="36856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513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17" grpId="0"/>
      <p:bldP spid="2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דו-צדדי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977959" y="4423907"/>
            <a:ext cx="697460" cy="5808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521528" y="2318327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9" name="Line 39"/>
          <p:cNvSpPr>
            <a:spLocks noChangeShapeType="1"/>
          </p:cNvSpPr>
          <p:nvPr/>
        </p:nvSpPr>
        <p:spPr bwMode="auto">
          <a:xfrm flipH="1">
            <a:off x="7691468" y="3072728"/>
            <a:ext cx="1152445" cy="17815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747363" y="5496252"/>
                <a:ext cx="3084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363" y="5496252"/>
                <a:ext cx="3084306" cy="830997"/>
              </a:xfrm>
              <a:prstGeom prst="rect">
                <a:avLst/>
              </a:prstGeom>
              <a:blipFill>
                <a:blip r:embed="rId3"/>
                <a:stretch>
                  <a:fillRect t="-5882" r="-256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44684" y="2508445"/>
                <a:ext cx="378180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הדחייה (של השערת האפס)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684" y="2508445"/>
                <a:ext cx="3781805" cy="830997"/>
              </a:xfrm>
              <a:prstGeom prst="rect">
                <a:avLst/>
              </a:prstGeom>
              <a:blipFill>
                <a:blip r:embed="rId4"/>
                <a:stretch>
                  <a:fillRect l="-3221" t="-5839" r="-2415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1382485" y="5015345"/>
            <a:ext cx="872283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5219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1381923" y="2104251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317" y="1885646"/>
                <a:ext cx="17485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סטטיסטי המבחן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317" y="1885646"/>
                <a:ext cx="1748588" cy="1569660"/>
              </a:xfrm>
              <a:prstGeom prst="rect">
                <a:avLst/>
              </a:prstGeom>
              <a:blipFill>
                <a:blip r:embed="rId5"/>
                <a:stretch>
                  <a:fillRect t="-3101" r="-5226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942719" y="1497330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דו-צדדי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2719" y="1497330"/>
                <a:ext cx="2055050" cy="830997"/>
              </a:xfrm>
              <a:prstGeom prst="rect">
                <a:avLst/>
              </a:prstGeom>
              <a:blipFill>
                <a:blip r:embed="rId6"/>
                <a:stretch>
                  <a:fillRect t="-5882" r="-4451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25"/>
          <p:cNvSpPr>
            <a:spLocks/>
          </p:cNvSpPr>
          <p:nvPr/>
        </p:nvSpPr>
        <p:spPr bwMode="auto">
          <a:xfrm flipH="1">
            <a:off x="2951215" y="4567666"/>
            <a:ext cx="624808" cy="418098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6971557" y="4502167"/>
            <a:ext cx="0" cy="51317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3577913" y="4507257"/>
            <a:ext cx="2421" cy="5080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Line 39"/>
          <p:cNvSpPr>
            <a:spLocks noChangeShapeType="1"/>
          </p:cNvSpPr>
          <p:nvPr/>
        </p:nvSpPr>
        <p:spPr bwMode="auto">
          <a:xfrm flipH="1">
            <a:off x="3412160" y="3085973"/>
            <a:ext cx="4623475" cy="176827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69128" y="5496252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9128" y="5496252"/>
                <a:ext cx="2868926" cy="830997"/>
              </a:xfrm>
              <a:prstGeom prst="rect">
                <a:avLst/>
              </a:prstGeom>
              <a:blipFill>
                <a:blip r:embed="rId7"/>
                <a:stretch>
                  <a:fillRect t="-5882" r="-297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78363" y="5496252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363" y="5496252"/>
                <a:ext cx="2868926" cy="830997"/>
              </a:xfrm>
              <a:prstGeom prst="rect">
                <a:avLst/>
              </a:prstGeom>
              <a:blipFill>
                <a:blip r:embed="rId8"/>
                <a:stretch>
                  <a:fillRect t="-5882" r="-297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>
            <a:off x="6971557" y="5255491"/>
            <a:ext cx="2985243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576023" y="5255491"/>
            <a:ext cx="33955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0" y="5259744"/>
            <a:ext cx="2052023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332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745091" y="2845262"/>
            <a:ext cx="1611882" cy="2156701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דו-צדדי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361649" y="4427546"/>
            <a:ext cx="697460" cy="5808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905218" y="2321966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918479" y="5015345"/>
            <a:ext cx="95361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86555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938800" y="2095014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9706" y="1611800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דו-צדדי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blipFill>
                <a:blip r:embed="rId4"/>
                <a:stretch>
                  <a:fillRect t="-5882" r="-474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25"/>
          <p:cNvSpPr>
            <a:spLocks/>
          </p:cNvSpPr>
          <p:nvPr/>
        </p:nvSpPr>
        <p:spPr bwMode="auto">
          <a:xfrm flipH="1">
            <a:off x="2342705" y="4534439"/>
            <a:ext cx="617006" cy="45736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6355247" y="2519680"/>
            <a:ext cx="0" cy="249930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61603" y="4169567"/>
            <a:ext cx="1" cy="84941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371809" y="5255491"/>
            <a:ext cx="3879631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986743" y="5255491"/>
            <a:ext cx="33955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483360" y="5255491"/>
            <a:ext cx="1507463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4403326" y="2310353"/>
            <a:ext cx="5514109" cy="2697018"/>
            <a:chOff x="1339272" y="2469316"/>
            <a:chExt cx="5421746" cy="2529789"/>
          </a:xfrm>
        </p:grpSpPr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905937" y="2845262"/>
                <a:ext cx="27806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קבלת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נכונה</a:t>
                </a:r>
              </a:p>
              <a:p>
                <a:pPr algn="ctr" rtl="1"/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5937" y="2845262"/>
                <a:ext cx="2780617" cy="1200329"/>
              </a:xfrm>
              <a:prstGeom prst="rect">
                <a:avLst/>
              </a:prstGeom>
              <a:blipFill>
                <a:blip r:embed="rId5"/>
                <a:stretch>
                  <a:fillRect l="-4605" t="-4061" r="-263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Line 39"/>
          <p:cNvSpPr>
            <a:spLocks noChangeShapeType="1"/>
          </p:cNvSpPr>
          <p:nvPr/>
        </p:nvSpPr>
        <p:spPr bwMode="auto">
          <a:xfrm flipH="1">
            <a:off x="5801475" y="3520239"/>
            <a:ext cx="3043332" cy="11721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39"/>
          <p:cNvSpPr>
            <a:spLocks noChangeShapeType="1"/>
          </p:cNvSpPr>
          <p:nvPr/>
        </p:nvSpPr>
        <p:spPr bwMode="auto">
          <a:xfrm>
            <a:off x="2476920" y="4169567"/>
            <a:ext cx="358497" cy="74148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85838" y="3329996"/>
                <a:ext cx="4178150" cy="70788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954F7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טכנית, אם הסטטיסטי כאן, אין זו טעות כי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. אך הסיכוי זניח.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38" y="3329996"/>
                <a:ext cx="4178150" cy="707886"/>
              </a:xfrm>
              <a:prstGeom prst="rect">
                <a:avLst/>
              </a:prstGeom>
              <a:blipFill>
                <a:blip r:embed="rId6"/>
                <a:stretch>
                  <a:fillRect l="-1163" t="-4202" r="-1163" b="-12605"/>
                </a:stretch>
              </a:blipFill>
              <a:ln w="19050">
                <a:solidFill>
                  <a:srgbClr val="954F7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519750" y="1729211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750" y="1729211"/>
                <a:ext cx="2194383" cy="461665"/>
              </a:xfrm>
              <a:prstGeom prst="rect">
                <a:avLst/>
              </a:prstGeom>
              <a:blipFill>
                <a:blip r:embed="rId7"/>
                <a:stretch>
                  <a:fillRect t="-10667" r="-444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88998" y="1729211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998" y="1729211"/>
                <a:ext cx="2194383" cy="461665"/>
              </a:xfrm>
              <a:prstGeom prst="rect">
                <a:avLst/>
              </a:prstGeom>
              <a:blipFill>
                <a:blip r:embed="rId8"/>
                <a:stretch>
                  <a:fillRect t="-10667" r="-41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375224" y="5486697"/>
                <a:ext cx="3084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224" y="5486697"/>
                <a:ext cx="3084306" cy="830997"/>
              </a:xfrm>
              <a:prstGeom prst="rect">
                <a:avLst/>
              </a:prstGeom>
              <a:blipFill>
                <a:blip r:embed="rId9"/>
                <a:stretch>
                  <a:fillRect t="-5882" r="-256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6796989" y="5486697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989" y="5486697"/>
                <a:ext cx="2868926" cy="830997"/>
              </a:xfrm>
              <a:prstGeom prst="rect">
                <a:avLst/>
              </a:prstGeom>
              <a:blipFill>
                <a:blip r:embed="rId10"/>
                <a:stretch>
                  <a:fillRect t="-5882" r="-297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06224" y="5486697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24" y="5486697"/>
                <a:ext cx="2868926" cy="830997"/>
              </a:xfrm>
              <a:prstGeom prst="rect">
                <a:avLst/>
              </a:prstGeom>
              <a:blipFill>
                <a:blip r:embed="rId11"/>
                <a:stretch>
                  <a:fillRect t="-5882" r="-297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5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6" grpId="0" animBg="1"/>
      <p:bldP spid="4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831399" y="3540673"/>
            <a:ext cx="1174083" cy="1449053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למבחן חד-צדדי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031694" y="4025043"/>
            <a:ext cx="1006868" cy="962849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905218" y="2321966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40106" y="5486824"/>
                <a:ext cx="3084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06" y="5486824"/>
                <a:ext cx="3084306" cy="830997"/>
              </a:xfrm>
              <a:prstGeom prst="rect">
                <a:avLst/>
              </a:prstGeom>
              <a:blipFill>
                <a:blip r:embed="rId3"/>
                <a:stretch>
                  <a:fillRect t="-5882" r="-276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918479" y="5015345"/>
            <a:ext cx="95361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86555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938800" y="2095014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9706" y="1611800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blipFill>
                <a:blip r:embed="rId4"/>
                <a:stretch>
                  <a:fillRect t="-5882" r="-474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6018588" y="2490120"/>
            <a:ext cx="0" cy="249930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760064" y="5486824"/>
                <a:ext cx="25483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064" y="5486824"/>
                <a:ext cx="2548326" cy="830997"/>
              </a:xfrm>
              <a:prstGeom prst="rect">
                <a:avLst/>
              </a:prstGeom>
              <a:blipFill>
                <a:blip r:embed="rId5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>
            <a:off x="6031694" y="5255491"/>
            <a:ext cx="4219746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09609" y="5255491"/>
            <a:ext cx="4908979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4403326" y="2310353"/>
            <a:ext cx="5514109" cy="2697018"/>
            <a:chOff x="1339272" y="2469316"/>
            <a:chExt cx="5421746" cy="2529789"/>
          </a:xfrm>
        </p:grpSpPr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559205" y="2551294"/>
                <a:ext cx="2780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205" y="2551294"/>
                <a:ext cx="2780617" cy="830997"/>
              </a:xfrm>
              <a:prstGeom prst="rect">
                <a:avLst/>
              </a:prstGeom>
              <a:blipFill>
                <a:blip r:embed="rId6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Line 39"/>
          <p:cNvSpPr>
            <a:spLocks noChangeShapeType="1"/>
          </p:cNvSpPr>
          <p:nvPr/>
        </p:nvSpPr>
        <p:spPr bwMode="auto">
          <a:xfrm flipH="1">
            <a:off x="5705805" y="3119119"/>
            <a:ext cx="2886252" cy="1388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19750" y="1729211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750" y="1729211"/>
                <a:ext cx="2194383" cy="461665"/>
              </a:xfrm>
              <a:prstGeom prst="rect">
                <a:avLst/>
              </a:prstGeom>
              <a:blipFill>
                <a:blip r:embed="rId7"/>
                <a:stretch>
                  <a:fillRect t="-10667" r="-444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088998" y="1729211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998" y="1729211"/>
                <a:ext cx="2194383" cy="461665"/>
              </a:xfrm>
              <a:prstGeom prst="rect">
                <a:avLst/>
              </a:prstGeom>
              <a:blipFill>
                <a:blip r:embed="rId8"/>
                <a:stretch>
                  <a:fillRect t="-10667" r="-41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2781" y="3290368"/>
                <a:ext cx="4418197" cy="12003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954F72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חד-צדדי: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נמוכה יותר, עוצמה גבוהה יותר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ידע על כיוון האפקט = הגדלת העוצמה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81" y="3290368"/>
                <a:ext cx="4418197" cy="1200329"/>
              </a:xfrm>
              <a:prstGeom prst="rect">
                <a:avLst/>
              </a:prstGeom>
              <a:blipFill>
                <a:blip r:embed="rId9"/>
                <a:stretch>
                  <a:fillRect l="-2473" t="-3500" r="-1923" b="-9500"/>
                </a:stretch>
              </a:blipFill>
              <a:ln w="19050">
                <a:solidFill>
                  <a:srgbClr val="954F7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677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78417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/>
                  <a:t>, השערה אלטרנטיבית: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106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נסמן </a:t>
                </a:r>
                <a:r>
                  <a:rPr lang="he-IL" dirty="0"/>
                  <a:t>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/>
                  <a:t> שמעליו נדחה את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השערת האפס כאשר המבחן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דו-צדדי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endParaRPr lang="he-IL" dirty="0"/>
              </a:p>
              <a:p>
                <a:r>
                  <a:rPr lang="he-IL" dirty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en-US" dirty="0"/>
              </a:p>
              <a:p>
                <a:r>
                  <a:rPr lang="he-IL" dirty="0"/>
                  <a:t>נפתור ונקבל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78417"/>
                <a:ext cx="10515600" cy="4351338"/>
              </a:xfrm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04" y="4461127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>
            <a:endCxn id="4" idx="0"/>
          </p:cNvCxnSpPr>
          <p:nvPr/>
        </p:nvCxnSpPr>
        <p:spPr>
          <a:xfrm flipH="1" flipV="1">
            <a:off x="2111580" y="4461127"/>
            <a:ext cx="13411" cy="1376659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02173" y="5828206"/>
            <a:ext cx="675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-1.96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9759" y="5837381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6816" y="5828207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1.96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34572" y="3479410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572" y="3479410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80068" y="3928212"/>
                <a:ext cx="24263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0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&gt;|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068" y="3928212"/>
                <a:ext cx="2426370" cy="400110"/>
              </a:xfrm>
              <a:prstGeom prst="rect">
                <a:avLst/>
              </a:prstGeom>
              <a:blipFill>
                <a:blip r:embed="rId5"/>
                <a:stretch>
                  <a:fillRect l="-2513" t="-7576" r="-25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925580" y="4808683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952913" y="5204281"/>
            <a:ext cx="231191" cy="426803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3454" y="4797574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0.025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71979" y="5193172"/>
            <a:ext cx="281818" cy="48751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3570" y="6228316"/>
                <a:ext cx="42316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כלל החלטה: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96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70" y="6228316"/>
                <a:ext cx="4231639" cy="400110"/>
              </a:xfrm>
              <a:prstGeom prst="rect">
                <a:avLst/>
              </a:prstGeom>
              <a:blipFill>
                <a:blip r:embed="rId6"/>
                <a:stretch>
                  <a:fillRect t="-9231" r="-144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302" y="1618717"/>
                <a:ext cx="3859397" cy="1572931"/>
              </a:xfrm>
              <a:prstGeom prst="rect">
                <a:avLst/>
              </a:prstGeom>
              <a:noFill/>
              <a:ln w="12700">
                <a:solidFill>
                  <a:srgbClr val="62344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נפתור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025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קטן ממנו, גם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אך זה בלתי סביר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02" y="1618717"/>
                <a:ext cx="3859397" cy="1572931"/>
              </a:xfrm>
              <a:prstGeom prst="rect">
                <a:avLst/>
              </a:prstGeom>
              <a:blipFill>
                <a:blip r:embed="rId7"/>
                <a:stretch>
                  <a:fillRect r="-1417" b="-5385"/>
                </a:stretch>
              </a:blipFill>
              <a:ln w="12700">
                <a:solidFill>
                  <a:srgbClr val="62344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09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361649" y="4427546"/>
            <a:ext cx="697460" cy="5808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905218" y="2321966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918479" y="5015345"/>
            <a:ext cx="95361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86555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938800" y="2095014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9706" y="1611800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192805" y="1679515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דו-צדדי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05" y="1679515"/>
                <a:ext cx="2055050" cy="830997"/>
              </a:xfrm>
              <a:prstGeom prst="rect">
                <a:avLst/>
              </a:prstGeom>
              <a:blipFill>
                <a:blip r:embed="rId4"/>
                <a:stretch>
                  <a:fillRect t="-5882" r="-474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25"/>
          <p:cNvSpPr>
            <a:spLocks/>
          </p:cNvSpPr>
          <p:nvPr/>
        </p:nvSpPr>
        <p:spPr bwMode="auto">
          <a:xfrm flipH="1">
            <a:off x="2329804" y="4553681"/>
            <a:ext cx="629909" cy="43812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6355247" y="2519680"/>
            <a:ext cx="0" cy="249930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61603" y="4000453"/>
            <a:ext cx="1" cy="101853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340699" y="5517964"/>
            <a:ext cx="3879631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955633" y="5517964"/>
            <a:ext cx="33955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063256" y="5517964"/>
            <a:ext cx="189645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630491" y="1768225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491" y="1768225"/>
                <a:ext cx="2194383" cy="461665"/>
              </a:xfrm>
              <a:prstGeom prst="rect">
                <a:avLst/>
              </a:prstGeom>
              <a:blipFill>
                <a:blip r:embed="rId5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4247336" y="5002034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1595" y="5002034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104.2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946483" y="5002034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89977" y="5002034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95.8</a:t>
            </a:r>
          </a:p>
        </p:txBody>
      </p:sp>
      <p:sp>
        <p:nvSpPr>
          <p:cNvPr id="57" name="Line 39"/>
          <p:cNvSpPr>
            <a:spLocks noChangeShapeType="1"/>
          </p:cNvSpPr>
          <p:nvPr/>
        </p:nvSpPr>
        <p:spPr bwMode="auto">
          <a:xfrm flipH="1">
            <a:off x="6485079" y="4355250"/>
            <a:ext cx="754139" cy="54335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636950" y="3735995"/>
                <a:ext cx="19177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m:rPr>
                        <m:lit/>
                      </m:rP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/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950" y="3735995"/>
                <a:ext cx="1917734" cy="830997"/>
              </a:xfrm>
              <a:prstGeom prst="rect">
                <a:avLst/>
              </a:prstGeom>
              <a:blipFill>
                <a:blip r:embed="rId6"/>
                <a:stretch>
                  <a:fillRect l="-4777" t="-5882" r="-477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24238" y="5683665"/>
                <a:ext cx="3084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238" y="5683665"/>
                <a:ext cx="3084306" cy="830997"/>
              </a:xfrm>
              <a:prstGeom prst="rect">
                <a:avLst/>
              </a:prstGeom>
              <a:blipFill>
                <a:blip r:embed="rId7"/>
                <a:stretch>
                  <a:fillRect t="-5839" r="-256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973596" y="5683665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596" y="5683665"/>
                <a:ext cx="2868926" cy="830997"/>
              </a:xfrm>
              <a:prstGeom prst="rect">
                <a:avLst/>
              </a:prstGeom>
              <a:blipFill>
                <a:blip r:embed="rId8"/>
                <a:stretch>
                  <a:fillRect t="-5839" r="-2972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45446" y="5683665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6" y="5683665"/>
                <a:ext cx="2868926" cy="830997"/>
              </a:xfrm>
              <a:prstGeom prst="rect">
                <a:avLst/>
              </a:prstGeom>
              <a:blipFill>
                <a:blip r:embed="rId9"/>
                <a:stretch>
                  <a:fillRect t="-5839" r="-297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13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>
            <a:spLocks/>
          </p:cNvSpPr>
          <p:nvPr/>
        </p:nvSpPr>
        <p:spPr bwMode="auto">
          <a:xfrm flipH="1">
            <a:off x="4728847" y="2845262"/>
            <a:ext cx="1628126" cy="2156701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דו-צדדי</a:t>
            </a:r>
            <a:endParaRPr lang="en-US" dirty="0"/>
          </a:p>
        </p:txBody>
      </p:sp>
      <p:sp>
        <p:nvSpPr>
          <p:cNvPr id="5" name="Freeform 25"/>
          <p:cNvSpPr>
            <a:spLocks/>
          </p:cNvSpPr>
          <p:nvPr/>
        </p:nvSpPr>
        <p:spPr bwMode="auto">
          <a:xfrm>
            <a:off x="6361649" y="4427546"/>
            <a:ext cx="697460" cy="5808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905218" y="2321966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918479" y="5015345"/>
            <a:ext cx="953616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865555" y="450725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938800" y="2095014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9706" y="1611800"/>
            <a:ext cx="174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סטטיסטי המבחן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מבחן דו-צדדי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רמת מובהקות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733" y="1497330"/>
                <a:ext cx="2055050" cy="830997"/>
              </a:xfrm>
              <a:prstGeom prst="rect">
                <a:avLst/>
              </a:prstGeom>
              <a:blipFill>
                <a:blip r:embed="rId4"/>
                <a:stretch>
                  <a:fillRect t="-5882" r="-474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reeform 25"/>
          <p:cNvSpPr>
            <a:spLocks/>
          </p:cNvSpPr>
          <p:nvPr/>
        </p:nvSpPr>
        <p:spPr bwMode="auto">
          <a:xfrm flipH="1">
            <a:off x="2338049" y="4553681"/>
            <a:ext cx="621663" cy="438122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6355247" y="2519680"/>
            <a:ext cx="0" cy="249930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340699" y="5517964"/>
            <a:ext cx="3879631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955633" y="5517964"/>
            <a:ext cx="3395534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4403326" y="2310353"/>
            <a:ext cx="5514109" cy="2697018"/>
            <a:chOff x="1339272" y="2469316"/>
            <a:chExt cx="5421746" cy="2529789"/>
          </a:xfrm>
        </p:grpSpPr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3" name="Line 39"/>
          <p:cNvSpPr>
            <a:spLocks noChangeShapeType="1"/>
          </p:cNvSpPr>
          <p:nvPr/>
        </p:nvSpPr>
        <p:spPr bwMode="auto">
          <a:xfrm flipH="1">
            <a:off x="5731830" y="3520239"/>
            <a:ext cx="3112976" cy="115239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472789" y="1756397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789" y="1756397"/>
                <a:ext cx="2194383" cy="461665"/>
              </a:xfrm>
              <a:prstGeom prst="rect">
                <a:avLst/>
              </a:prstGeom>
              <a:blipFill>
                <a:blip r:embed="rId5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042037" y="1756397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037" y="1756397"/>
                <a:ext cx="2194383" cy="461665"/>
              </a:xfrm>
              <a:prstGeom prst="rect">
                <a:avLst/>
              </a:prstGeom>
              <a:blipFill>
                <a:blip r:embed="rId6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4247336" y="5002034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1595" y="5002034"/>
            <a:ext cx="806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104.2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946483" y="5002034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89977" y="5002034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95.8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961603" y="4000453"/>
            <a:ext cx="1" cy="101853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67400" y="3444508"/>
            <a:ext cx="2163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מזניחים את הסיכוי להיות כאן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Line 39"/>
          <p:cNvSpPr>
            <a:spLocks noChangeShapeType="1"/>
          </p:cNvSpPr>
          <p:nvPr/>
        </p:nvSpPr>
        <p:spPr bwMode="auto">
          <a:xfrm>
            <a:off x="2476920" y="3972803"/>
            <a:ext cx="316250" cy="9749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8871393" y="2938335"/>
                <a:ext cx="27806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393" y="2938335"/>
                <a:ext cx="2780617" cy="830997"/>
              </a:xfrm>
              <a:prstGeom prst="rect">
                <a:avLst/>
              </a:prstGeom>
              <a:blipFill>
                <a:blip r:embed="rId7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424238" y="5683665"/>
                <a:ext cx="3084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238" y="5683665"/>
                <a:ext cx="3084306" cy="830997"/>
              </a:xfrm>
              <a:prstGeom prst="rect">
                <a:avLst/>
              </a:prstGeom>
              <a:blipFill>
                <a:blip r:embed="rId8"/>
                <a:stretch>
                  <a:fillRect t="-5839" r="-256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6973596" y="5683665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  <a:endParaRPr lang="en-US" sz="2400" dirty="0" smtClean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96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596" y="5683665"/>
                <a:ext cx="2868926" cy="830997"/>
              </a:xfrm>
              <a:prstGeom prst="rect">
                <a:avLst/>
              </a:prstGeom>
              <a:blipFill>
                <a:blip r:embed="rId9"/>
                <a:stretch>
                  <a:fillRect t="-5839" r="-2972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345446" y="5683665"/>
                <a:ext cx="286892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6" y="5683665"/>
                <a:ext cx="2868926" cy="830997"/>
              </a:xfrm>
              <a:prstGeom prst="rect">
                <a:avLst/>
              </a:prstGeom>
              <a:blipFill>
                <a:blip r:embed="rId10"/>
                <a:stretch>
                  <a:fillRect t="-5839" r="-297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>
            <a:off x="1063256" y="5517964"/>
            <a:ext cx="1896457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8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" grpId="0"/>
      <p:bldP spid="35" grpId="0" animBg="1"/>
      <p:bldP spid="5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4424"/>
                <a:ext cx="10515600" cy="501091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העוצמה ירדה מ-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88%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80%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4424"/>
                <a:ext cx="10515600" cy="5010911"/>
              </a:xfrm>
              <a:blipFill>
                <a:blip r:embed="rId2"/>
                <a:stretch>
                  <a:fillRect l="-754" t="-85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18160" y="5290848"/>
            <a:ext cx="5677498" cy="830997"/>
          </a:xfrm>
          <a:prstGeom prst="rect">
            <a:avLst/>
          </a:prstGeom>
          <a:noFill/>
          <a:ln w="28575">
            <a:solidFill>
              <a:srgbClr val="954F72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מסקנה: אם אנחנו יודעים את כיוון האפקט – כדאי להשתמש במבחן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חד-צדדי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– העוצמה תעלה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559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מול 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כאשר השונות ידועה אנו משתמשים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כאשר השונות איננה ידועה, אנו משתמשים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ההבדל ביניהם קיים רק כאשר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he-IL" sz="2000" dirty="0" smtClean="0"/>
              </a:p>
              <a:p>
                <a:endParaRPr lang="he-IL" dirty="0"/>
              </a:p>
              <a:p>
                <a:r>
                  <a:rPr lang="he-IL" dirty="0" smtClean="0"/>
                  <a:t>מה יקרה אם נשתמש במבחן ה- "לא נכון"?</a:t>
                </a:r>
              </a:p>
              <a:p>
                <a:r>
                  <a:rPr lang="he-IL" dirty="0" smtClean="0"/>
                  <a:t>נניח כי השונות ידועה, ובכל זאת נאמוד אותה מהמדגם ונשתמש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האם זה גורם "נזק"? (כלומר הפסד עוצמה)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32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השוואה בין המבחנים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03377"/>
                <a:ext cx="10515600" cy="49380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: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: דוחים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מתקיים תמיד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לדוגמא,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, 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he-IL" dirty="0" smtClean="0"/>
                  <a:t> לעומת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יתכנו </a:t>
                </a:r>
                <a:r>
                  <a:rPr lang="he-IL" dirty="0"/>
                  <a:t>ערכים של הסטטיסטי עבורם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במבחן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, אבל </a:t>
                </a:r>
                <a:r>
                  <a:rPr lang="he-IL" dirty="0"/>
                  <a:t>לא נדחה במבחן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כלומר, העוצמה נמוכה יותר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זה ה"מחיר" שאנו משלמים על כך שאנו אומדים את השונות מתוך המדגם</a:t>
                </a:r>
              </a:p>
              <a:p>
                <a:pPr lvl="1"/>
                <a:r>
                  <a:rPr lang="he-IL" dirty="0" smtClean="0"/>
                  <a:t>כלומר, על כך שיתכן שהשונות יצאה במקרה נמוכה, ולכן הסטטיסטי במקרה גבוה במיוחד</a:t>
                </a:r>
              </a:p>
              <a:p>
                <a:pPr lvl="1"/>
                <a:r>
                  <a:rPr lang="he-IL" dirty="0" smtClean="0"/>
                  <a:t>חייבים להרשות גם ערכים קיצוניים יותר של הסטטיסטי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03377"/>
                <a:ext cx="10515600" cy="4938063"/>
              </a:xfrm>
              <a:blipFill>
                <a:blip r:embed="rId2"/>
                <a:stretch>
                  <a:fillRect t="-209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5" y="1826079"/>
                <a:ext cx="2551276" cy="812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92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80398" y="1145406"/>
            <a:ext cx="0" cy="495701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2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 </a:t>
            </a:r>
            <a:r>
              <a:rPr lang="he-IL" dirty="0" smtClean="0"/>
              <a:t>מספרית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0147"/>
                <a:ext cx="10515600" cy="47851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שגודל המדגם הוא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>
                  <a:ea typeface="Cambria Math" panose="02040503050406030204" pitchFamily="18" charset="0"/>
                </a:endParaRPr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/>
                  <a:t>, השערה אלטרנטיבית: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106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 smtClean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שמעליו נדחה את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השערת האפס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נפתור ונקבל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0147"/>
                <a:ext cx="10515600" cy="4785128"/>
              </a:xfrm>
              <a:blipFill>
                <a:blip r:embed="rId2"/>
                <a:stretch>
                  <a:fillRect t="-152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01631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322575" y="449266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59958" y="5897971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5687" y="588729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36738" y="3582601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738" y="3582601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20953" y="398271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953" y="3982711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3170" t="-7576" r="-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01043" y="4931880"/>
                <a:ext cx="2055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043" y="4931880"/>
                <a:ext cx="20555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3064881" y="541451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250755" y="452441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755" y="4524413"/>
                <a:ext cx="759503" cy="40011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06992" y="5717960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92" y="5717960"/>
                <a:ext cx="39934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78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25"/>
          <p:cNvSpPr>
            <a:spLocks/>
          </p:cNvSpPr>
          <p:nvPr/>
        </p:nvSpPr>
        <p:spPr bwMode="auto">
          <a:xfrm>
            <a:off x="5976394" y="4747313"/>
            <a:ext cx="801088" cy="4995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85174" y="2761275"/>
            <a:ext cx="6067466" cy="249414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3117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38761" y="526440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104.9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954917" y="3853701"/>
            <a:ext cx="0" cy="140172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910473" y="4002338"/>
            <a:ext cx="2443847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503843" y="3571648"/>
                <a:ext cx="11416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15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843" y="3571648"/>
                <a:ext cx="1141659" cy="461665"/>
              </a:xfrm>
              <a:prstGeom prst="rect">
                <a:avLst/>
              </a:prstGeom>
              <a:blipFill>
                <a:blip r:embed="rId2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76974" y="1713179"/>
                <a:ext cx="12596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he-IL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974" y="1713179"/>
                <a:ext cx="125966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 flipH="1">
                <a:off x="5765420" y="3320265"/>
                <a:ext cx="553315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𝑋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65420" y="3320265"/>
                <a:ext cx="553315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Line 39"/>
          <p:cNvSpPr>
            <a:spLocks noChangeShapeType="1"/>
          </p:cNvSpPr>
          <p:nvPr/>
        </p:nvSpPr>
        <p:spPr bwMode="auto">
          <a:xfrm flipH="1">
            <a:off x="6191607" y="3734847"/>
            <a:ext cx="1567979" cy="69830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193453" y="3177352"/>
                <a:ext cx="24439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 החדש עבור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he-IL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25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453" y="3177352"/>
                <a:ext cx="2443961" cy="830997"/>
              </a:xfrm>
              <a:prstGeom prst="rect">
                <a:avLst/>
              </a:prstGeom>
              <a:blipFill>
                <a:blip r:embed="rId5"/>
                <a:stretch>
                  <a:fillRect l="-5486" t="-5839" r="-399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095436" y="2185460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436" y="2185460"/>
                <a:ext cx="2194383" cy="461665"/>
              </a:xfrm>
              <a:prstGeom prst="rect">
                <a:avLst/>
              </a:prstGeom>
              <a:blipFill>
                <a:blip r:embed="rId6"/>
                <a:stretch>
                  <a:fillRect t="-10667" r="-41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/>
          <p:cNvCxnSpPr/>
          <p:nvPr/>
        </p:nvCxnSpPr>
        <p:spPr>
          <a:xfrm>
            <a:off x="5976394" y="5719872"/>
            <a:ext cx="4376646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080013" y="5719872"/>
            <a:ext cx="4896381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blipFill>
                <a:blip r:embed="rId7"/>
                <a:stretch>
                  <a:fillRect t="-5882" r="-2559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309505" y="5834023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505" y="5834023"/>
                <a:ext cx="2548326" cy="830997"/>
              </a:xfrm>
              <a:prstGeom prst="rect">
                <a:avLst/>
              </a:prstGeom>
              <a:blipFill>
                <a:blip r:embed="rId8"/>
                <a:stretch>
                  <a:fillRect t="-5882" r="-334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50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>
            <a:spLocks/>
          </p:cNvSpPr>
          <p:nvPr/>
        </p:nvSpPr>
        <p:spPr bwMode="auto">
          <a:xfrm flipH="1">
            <a:off x="4037434" y="3025628"/>
            <a:ext cx="1894639" cy="2209959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7" name="Freeform 25"/>
          <p:cNvSpPr>
            <a:spLocks/>
          </p:cNvSpPr>
          <p:nvPr/>
        </p:nvSpPr>
        <p:spPr bwMode="auto">
          <a:xfrm>
            <a:off x="5976394" y="4747313"/>
            <a:ext cx="801088" cy="4995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85174" y="2761275"/>
            <a:ext cx="6067466" cy="249414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02524" y="209502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524" y="2095029"/>
                <a:ext cx="2194383" cy="461665"/>
              </a:xfrm>
              <a:prstGeom prst="rect">
                <a:avLst/>
              </a:prstGeom>
              <a:blipFill>
                <a:blip r:embed="rId2"/>
                <a:stretch>
                  <a:fillRect t="-10667" r="-444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83117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76201" y="526440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104.9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976394" y="5719872"/>
            <a:ext cx="4376646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080013" y="5719872"/>
            <a:ext cx="4896381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54917" y="2748956"/>
            <a:ext cx="0" cy="250646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blipFill>
                <a:blip r:embed="rId3"/>
                <a:stretch>
                  <a:fillRect t="-5882" r="-2559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994545" y="5834023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545" y="5834023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82" r="-334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14797" y="2095029"/>
                <a:ext cx="2187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797" y="2095029"/>
                <a:ext cx="2187265" cy="461665"/>
              </a:xfrm>
              <a:prstGeom prst="rect">
                <a:avLst/>
              </a:prstGeom>
              <a:blipFill>
                <a:blip r:embed="rId5"/>
                <a:stretch>
                  <a:fillRect t="-10667" r="-4469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3669699" y="2748956"/>
            <a:ext cx="5844274" cy="2486629"/>
            <a:chOff x="1339272" y="2469316"/>
            <a:chExt cx="5421746" cy="2529789"/>
          </a:xfrm>
        </p:grpSpPr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278841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429350" y="2823050"/>
                <a:ext cx="26958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350" y="2823050"/>
                <a:ext cx="2695849" cy="830997"/>
              </a:xfrm>
              <a:prstGeom prst="rect">
                <a:avLst/>
              </a:prstGeom>
              <a:blipFill>
                <a:blip r:embed="rId6"/>
                <a:stretch>
                  <a:fillRect t="-5882" r="-3394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ine 39"/>
          <p:cNvSpPr>
            <a:spLocks noChangeShapeType="1"/>
          </p:cNvSpPr>
          <p:nvPr/>
        </p:nvSpPr>
        <p:spPr bwMode="auto">
          <a:xfrm flipH="1">
            <a:off x="5233671" y="3451468"/>
            <a:ext cx="3324912" cy="14533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576974" y="1713179"/>
                <a:ext cx="12596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he-IL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25</m:t>
                      </m:r>
                    </m:oMath>
                  </m:oMathPara>
                </a14:m>
                <a:endParaRPr lang="en-US" sz="28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974" y="1713179"/>
                <a:ext cx="125966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4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העוצמה?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4425"/>
                <a:ext cx="10515600" cy="436981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639</m:t>
                    </m:r>
                  </m:oMath>
                </a14:m>
                <a:endParaRPr lang="he-IL" dirty="0" smtClean="0"/>
              </a:p>
              <a:p>
                <a:pPr algn="l" rtl="0"/>
                <a:endParaRPr lang="he-IL" dirty="0"/>
              </a:p>
              <a:p>
                <a:pPr algn="r"/>
                <a:r>
                  <a:rPr lang="he-IL" dirty="0" smtClean="0"/>
                  <a:t>כלומר, העוצמה יצאה 64%</a:t>
                </a:r>
              </a:p>
              <a:p>
                <a:pPr algn="r"/>
                <a:r>
                  <a:rPr lang="he-IL" sz="2000" dirty="0"/>
                  <a:t>(</a:t>
                </a:r>
                <a:r>
                  <a:rPr lang="he-IL" sz="2000" dirty="0" smtClean="0"/>
                  <a:t>נמוכה יותר ממה שהיה קודם, כצפוי, מכיוון שהמדגם קטן יותר)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4425"/>
                <a:ext cx="10515600" cy="4369816"/>
              </a:xfrm>
              <a:blipFill>
                <a:blip r:embed="rId2"/>
                <a:stretch>
                  <a:fillRect l="-754" t="-97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59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יקרה אם היינו משתמשים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0147"/>
                <a:ext cx="10515600" cy="47851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בטעות השתמשנו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, ונניח כי סטיית התקן של המדגם יצאה 15, כמו סטיית התקן </a:t>
                </a:r>
                <a:r>
                  <a:rPr lang="he-IL" dirty="0" err="1" smtClean="0"/>
                  <a:t>האמיתית</a:t>
                </a:r>
                <a:r>
                  <a:rPr lang="he-IL" dirty="0" smtClean="0"/>
                  <a:t> של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r>
                  <a:rPr lang="he-IL" dirty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, ל</a:t>
                </a:r>
                <a:r>
                  <a:rPr lang="he-IL" dirty="0" smtClean="0"/>
                  <a:t>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den>
                    </m:f>
                  </m:oMath>
                </a14:m>
                <a:r>
                  <a:rPr lang="he-IL" dirty="0" smtClean="0"/>
                  <a:t> יש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>
                    <a:ea typeface="Cambria Math" panose="02040503050406030204" pitchFamily="18" charset="0"/>
                  </a:rPr>
                  <a:t>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he-IL" dirty="0" smtClean="0">
                    <a:ea typeface="Cambria Math" panose="02040503050406030204" pitchFamily="18" charset="0"/>
                  </a:rPr>
                  <a:t> דרגות חופש</a:t>
                </a:r>
                <a:endParaRPr lang="he-IL" dirty="0">
                  <a:ea typeface="Cambria Math" panose="02040503050406030204" pitchFamily="18" charset="0"/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 smtClean="0"/>
                  <a:t> את הערך הקריטי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he-IL" dirty="0" smtClean="0"/>
                  <a:t> שמעליו נדחה את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השערת האפס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71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נפתור ונקבל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0147"/>
                <a:ext cx="10515600" cy="4785128"/>
              </a:xfrm>
              <a:blipFill>
                <a:blip r:embed="rId3"/>
                <a:stretch>
                  <a:fillRect t="-152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01631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322575" y="449266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59958" y="5887293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5687" y="588729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1.71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36738" y="3582601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738" y="3582601"/>
                <a:ext cx="1368260" cy="400110"/>
              </a:xfrm>
              <a:prstGeom prst="rect">
                <a:avLst/>
              </a:prstGeom>
              <a:blipFill>
                <a:blip r:embed="rId5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20953" y="398271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𝑇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953" y="3982711"/>
                <a:ext cx="2120196" cy="400110"/>
              </a:xfrm>
              <a:prstGeom prst="rect">
                <a:avLst/>
              </a:prstGeom>
              <a:blipFill>
                <a:blip r:embed="rId6"/>
                <a:stretch>
                  <a:fillRect l="-317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01043" y="4931880"/>
                <a:ext cx="24744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25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043" y="4931880"/>
                <a:ext cx="247446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3064881" y="541451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250755" y="452441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755" y="4524413"/>
                <a:ext cx="759503" cy="400110"/>
              </a:xfrm>
              <a:prstGeom prst="rect">
                <a:avLst/>
              </a:prstGeom>
              <a:blipFill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06992" y="5717960"/>
                <a:ext cx="3986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𝑇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92" y="5717960"/>
                <a:ext cx="398699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485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58" y="4430397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>
            <a:endCxn id="9" idx="2"/>
          </p:cNvCxnSpPr>
          <p:nvPr/>
        </p:nvCxnSpPr>
        <p:spPr>
          <a:xfrm flipV="1">
            <a:off x="9497813" y="4892062"/>
            <a:ext cx="1004965" cy="111953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49766" y="863600"/>
            <a:ext cx="0" cy="347880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83297" y="4398278"/>
            <a:ext cx="548853" cy="288967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endCxn id="21" idx="2"/>
          </p:cNvCxnSpPr>
          <p:nvPr/>
        </p:nvCxnSpPr>
        <p:spPr>
          <a:xfrm flipV="1">
            <a:off x="1014403" y="4542762"/>
            <a:ext cx="968894" cy="119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1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>
            <a:spLocks/>
          </p:cNvSpPr>
          <p:nvPr/>
        </p:nvSpPr>
        <p:spPr bwMode="auto">
          <a:xfrm flipH="1">
            <a:off x="4048163" y="3025628"/>
            <a:ext cx="1904334" cy="2209958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7" name="Freeform 25"/>
          <p:cNvSpPr>
            <a:spLocks/>
          </p:cNvSpPr>
          <p:nvPr/>
        </p:nvSpPr>
        <p:spPr bwMode="auto">
          <a:xfrm>
            <a:off x="5976394" y="4747313"/>
            <a:ext cx="801088" cy="499594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85174" y="2761275"/>
            <a:ext cx="6067466" cy="2494148"/>
            <a:chOff x="1339272" y="2469316"/>
            <a:chExt cx="5421746" cy="2529789"/>
          </a:xfrm>
          <a:noFill/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grp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grp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024444" y="211534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444" y="2115349"/>
                <a:ext cx="2194383" cy="461665"/>
              </a:xfrm>
              <a:prstGeom prst="rect">
                <a:avLst/>
              </a:prstGeom>
              <a:blipFill>
                <a:blip r:embed="rId2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83117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76201" y="526440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104.9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954917" y="2748956"/>
            <a:ext cx="0" cy="250646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629599" y="211534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599" y="2115349"/>
                <a:ext cx="2194383" cy="461665"/>
              </a:xfrm>
              <a:prstGeom prst="rect">
                <a:avLst/>
              </a:prstGeom>
              <a:blipFill>
                <a:blip r:embed="rId3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3669699" y="2748956"/>
            <a:ext cx="5844274" cy="2486629"/>
            <a:chOff x="1339272" y="2469316"/>
            <a:chExt cx="5421746" cy="2529789"/>
          </a:xfrm>
        </p:grpSpPr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278841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976394" y="5719872"/>
            <a:ext cx="4376646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080013" y="5719872"/>
            <a:ext cx="4896381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blipFill>
                <a:blip r:embed="rId4"/>
                <a:stretch>
                  <a:fillRect t="-5882" r="-2559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976998" y="5834023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998" y="5834023"/>
                <a:ext cx="2548326" cy="830997"/>
              </a:xfrm>
              <a:prstGeom prst="rect">
                <a:avLst/>
              </a:prstGeom>
              <a:blipFill>
                <a:blip r:embed="rId5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57158" y="1755807"/>
                <a:ext cx="11712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8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</m:oMath>
                </a14:m>
                <a:endParaRPr lang="en-US" sz="28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158" y="1755807"/>
                <a:ext cx="1171283" cy="523220"/>
              </a:xfrm>
              <a:prstGeom prst="rect">
                <a:avLst/>
              </a:prstGeom>
              <a:blipFill>
                <a:blip r:embed="rId6"/>
                <a:stretch>
                  <a:fillRect t="-11628" r="-10417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 flipV="1">
            <a:off x="5476201" y="3576321"/>
            <a:ext cx="3159799" cy="1170992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733840" y="2899160"/>
                <a:ext cx="2606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840" y="2899160"/>
                <a:ext cx="2606600" cy="830997"/>
              </a:xfrm>
              <a:prstGeom prst="rect">
                <a:avLst/>
              </a:prstGeom>
              <a:blipFill>
                <a:blip r:embed="rId7"/>
                <a:stretch>
                  <a:fillRect t="-5882" r="-351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54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>
            <a:spLocks/>
          </p:cNvSpPr>
          <p:nvPr/>
        </p:nvSpPr>
        <p:spPr bwMode="auto">
          <a:xfrm flipH="1">
            <a:off x="3964513" y="2899160"/>
            <a:ext cx="2101609" cy="2336425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7" name="Freeform 25"/>
          <p:cNvSpPr>
            <a:spLocks/>
          </p:cNvSpPr>
          <p:nvPr/>
        </p:nvSpPr>
        <p:spPr bwMode="auto">
          <a:xfrm>
            <a:off x="6066676" y="4828049"/>
            <a:ext cx="710805" cy="418857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85174" y="2761275"/>
            <a:ext cx="6067466" cy="249414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840422" y="4812125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18236" y="1829058"/>
            <a:ext cx="122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3117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76201" y="526440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105.1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066676" y="2757940"/>
            <a:ext cx="0" cy="250646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3669699" y="2748956"/>
            <a:ext cx="5844274" cy="2486629"/>
            <a:chOff x="1339272" y="2469316"/>
            <a:chExt cx="5421746" cy="2529789"/>
          </a:xfrm>
        </p:grpSpPr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278841" y="526440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106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476201" y="3576321"/>
            <a:ext cx="3159799" cy="1170992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066674" y="5719872"/>
            <a:ext cx="4286366" cy="0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080013" y="5719872"/>
            <a:ext cx="4986661" cy="0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66" y="5834023"/>
                <a:ext cx="3093925" cy="830997"/>
              </a:xfrm>
              <a:prstGeom prst="rect">
                <a:avLst/>
              </a:prstGeom>
              <a:blipFill>
                <a:blip r:embed="rId2"/>
                <a:stretch>
                  <a:fillRect t="-5882" r="-2559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29294" y="1755807"/>
                <a:ext cx="10991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800" dirty="0" smtClean="0">
                    <a:solidFill>
                      <a:srgbClr val="7030A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מבחן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8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294" y="1755807"/>
                <a:ext cx="1099147" cy="523220"/>
              </a:xfrm>
              <a:prstGeom prst="rect">
                <a:avLst/>
              </a:prstGeom>
              <a:blipFill>
                <a:blip r:embed="rId3"/>
                <a:stretch>
                  <a:fillRect t="-11628" r="-1111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976998" y="5834023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998" y="5834023"/>
                <a:ext cx="2548326" cy="830997"/>
              </a:xfrm>
              <a:prstGeom prst="rect">
                <a:avLst/>
              </a:prstGeom>
              <a:blipFill>
                <a:blip r:embed="rId4"/>
                <a:stretch>
                  <a:fillRect t="-5882" r="-311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33840" y="2899160"/>
                <a:ext cx="2606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840" y="2899160"/>
                <a:ext cx="2606600" cy="830997"/>
              </a:xfrm>
              <a:prstGeom prst="rect">
                <a:avLst/>
              </a:prstGeom>
              <a:blipFill>
                <a:blip r:embed="rId5"/>
                <a:stretch>
                  <a:fillRect t="-5882" r="-351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024444" y="211534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444" y="2115349"/>
                <a:ext cx="2194383" cy="461665"/>
              </a:xfrm>
              <a:prstGeom prst="rect">
                <a:avLst/>
              </a:prstGeom>
              <a:blipFill>
                <a:blip r:embed="rId6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629599" y="211534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599" y="2115349"/>
                <a:ext cx="2194383" cy="461665"/>
              </a:xfrm>
              <a:prstGeom prst="rect">
                <a:avLst/>
              </a:prstGeom>
              <a:blipFill>
                <a:blip r:embed="rId7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86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העוצמה?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6129"/>
                <a:ext cx="10515600" cy="434035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106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29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614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העוצמה ירדה מ-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64%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61%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6129"/>
                <a:ext cx="10515600" cy="4340351"/>
              </a:xfrm>
              <a:blipFill>
                <a:blip r:embed="rId2"/>
                <a:stretch>
                  <a:fillRect l="-754" t="-9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53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מסקנות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השונות ידועה, כדאי להשתמש בה ולהפעיל את 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אמידת השונות מהמדגם ושימוש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מקטינים את העוצמה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מסקנה כללית:</a:t>
                </a:r>
              </a:p>
              <a:p>
                <a:r>
                  <a:rPr lang="he-IL" dirty="0" smtClean="0"/>
                  <a:t>כדאי להשתמש במבחן העושה </a:t>
                </a:r>
                <a:r>
                  <a:rPr lang="he-IL" dirty="0" smtClean="0">
                    <a:solidFill>
                      <a:srgbClr val="960000"/>
                    </a:solidFill>
                  </a:rPr>
                  <a:t>שימוש מקסימלי במידע הקיים </a:t>
                </a:r>
                <a:r>
                  <a:rPr lang="he-IL" dirty="0" smtClean="0"/>
                  <a:t>(כיוון האפקט, השונות)</a:t>
                </a:r>
              </a:p>
              <a:p>
                <a:r>
                  <a:rPr lang="he-IL" dirty="0" smtClean="0"/>
                  <a:t>המידע מאפשר לנו לדחות את השערת האפס כבר בערכים נמוכים יותר של הסטטיסטי</a:t>
                </a:r>
              </a:p>
              <a:p>
                <a:r>
                  <a:rPr lang="he-IL" dirty="0" smtClean="0"/>
                  <a:t>ולכן מגדיל את העוצמה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50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הקטנת שונות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9376" y="167429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הסטטיסטי הוא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ככל שהשונות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he-IL" dirty="0" smtClean="0"/>
                  <a:t> קטנה, כך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גדל</a:t>
                </a:r>
              </a:p>
              <a:p>
                <a:r>
                  <a:rPr lang="he-IL" dirty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/>
                  <a:t> גדל, </a:t>
                </a:r>
                <a:r>
                  <a:rPr lang="he-IL" dirty="0" smtClean="0"/>
                  <a:t>בשלב מסוים נדחה את </a:t>
                </a:r>
                <a:r>
                  <a:rPr lang="he-IL" dirty="0"/>
                  <a:t>השערת האפס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הקטנת השונות </a:t>
                </a:r>
                <a:r>
                  <a:rPr lang="he-IL" dirty="0">
                    <a:sym typeface="Wingdings" panose="05000000000000000000" pitchFamily="2" charset="2"/>
                  </a:rPr>
                  <a:t></a:t>
                </a:r>
                <a:r>
                  <a:rPr lang="he-IL" dirty="0"/>
                  <a:t> הגדלת </a:t>
                </a:r>
                <a:r>
                  <a:rPr lang="he-IL" dirty="0" smtClean="0"/>
                  <a:t>העוצמה</a:t>
                </a:r>
              </a:p>
              <a:p>
                <a:endParaRPr lang="he-IL" dirty="0"/>
              </a:p>
              <a:p>
                <a:r>
                  <a:rPr lang="he-IL" dirty="0" smtClean="0"/>
                  <a:t>האפקט של הקטנת השונות דומה לזה של הגדלת המדגם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9376" y="1674293"/>
                <a:ext cx="10515600" cy="4351338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44" y="4501631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965720" y="449266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03103" y="5907613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8832" y="590761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79883" y="3582601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883" y="3582601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098" y="3982711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2874" t="-7576" r="-28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44188" y="4931880"/>
                <a:ext cx="2055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188" y="4931880"/>
                <a:ext cx="20555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2708026" y="541451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00" y="4524413"/>
                <a:ext cx="759503" cy="40011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137" y="5717960"/>
                <a:ext cx="39934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64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איך מקטינים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469" y="1818074"/>
            <a:ext cx="10655060" cy="4328726"/>
          </a:xfrm>
        </p:spPr>
        <p:txBody>
          <a:bodyPr>
            <a:normAutofit/>
          </a:bodyPr>
          <a:lstStyle/>
          <a:p>
            <a:r>
              <a:rPr lang="he-IL" dirty="0" smtClean="0"/>
              <a:t>לרוב בלתי אפשרי, מכיוון שזו תכונה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לעיתים ניתן להשתמש במכשיר מדידה יותר מדויק או למדוד את התכונה באופן ישיר יותר</a:t>
            </a:r>
          </a:p>
          <a:p>
            <a:endParaRPr lang="he-IL" dirty="0" smtClean="0"/>
          </a:p>
          <a:p>
            <a:r>
              <a:rPr lang="he-IL" dirty="0" smtClean="0"/>
              <a:t>נניח שבמקום למדוד רמת לחץ דם (מידע שאינו זמין לנו), אנו בודקים כמה תרופות להורדת לחץ דם מטופל לוקח, מה שמוסיף "רעש" ומגדיל את השונות</a:t>
            </a:r>
          </a:p>
          <a:p>
            <a:r>
              <a:rPr lang="he-IL" dirty="0" smtClean="0"/>
              <a:t>אם נמדוד ישירות את לחץ הדם, נקטין את השונות</a:t>
            </a:r>
          </a:p>
        </p:txBody>
      </p:sp>
    </p:spTree>
    <p:extLst>
      <p:ext uri="{BB962C8B-B14F-4D97-AF65-F5344CB8AC3E}">
        <p14:creationId xmlns:p14="http://schemas.microsoft.com/office/powerpoint/2010/main" val="37873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מזווגים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8458" y="1546220"/>
                <a:ext cx="10655060" cy="261347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לעיתים ניתן גם לשנות את </a:t>
                </a:r>
                <a:r>
                  <a:rPr lang="he-IL" dirty="0" smtClean="0">
                    <a:solidFill>
                      <a:srgbClr val="7030A0"/>
                    </a:solidFill>
                  </a:rPr>
                  <a:t>תכנון הניסוי: </a:t>
                </a:r>
                <a:r>
                  <a:rPr lang="he-IL" dirty="0" smtClean="0"/>
                  <a:t>למשל, שימוש </a:t>
                </a:r>
                <a:r>
                  <a:rPr lang="he-IL" dirty="0" smtClean="0">
                    <a:solidFill>
                      <a:srgbClr val="7030A0"/>
                    </a:solidFill>
                  </a:rPr>
                  <a:t>במדגמים מזווגים</a:t>
                </a:r>
                <a:endParaRPr lang="he-IL" dirty="0" smtClean="0"/>
              </a:p>
              <a:p>
                <a:r>
                  <a:rPr lang="he-IL" dirty="0" smtClean="0"/>
                  <a:t>התלות בין המדגמים מקטינה את השונות של ממוצע ההפרשים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endParaRPr lang="he-IL" dirty="0" smtClean="0"/>
              </a:p>
              <a:p>
                <a:r>
                  <a:rPr lang="he-IL" dirty="0" smtClean="0"/>
                  <a:t>הקטנת השונות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𝑍</m:t>
                    </m:r>
                  </m:oMath>
                </a14:m>
                <a:r>
                  <a:rPr lang="he-IL" dirty="0" smtClean="0"/>
                  <a:t> גדל</a:t>
                </a:r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גדל הסיכוי לדחות את השערת האפס</a:t>
                </a:r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גדלה העוצמה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8458" y="1546220"/>
                <a:ext cx="10655060" cy="2613473"/>
              </a:xfrm>
              <a:blipFill>
                <a:blip r:embed="rId2"/>
                <a:stretch>
                  <a:fillRect t="-3037" r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97837" y="4569700"/>
              <a:ext cx="11206482" cy="17934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1308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6699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086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053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std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</m:func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  <m:r>
                                          <a:rPr lang="en-US" sz="2000" i="1" smtClean="0">
                                            <a:solidFill>
                                              <a:srgbClr val="8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func>
                                              <m:funcPr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8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2000">
                                                    <a:solidFill>
                                                      <a:srgbClr val="8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Cov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rgbClr val="8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𝑋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1</m:t>
                                                        </m:r>
                                                      </m:sub>
                                                    </m:sSub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rgbClr val="8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,</m:t>
                                                    </m:r>
                                                    <m:sSub>
                                                      <m:sSubPr>
                                                        <m:ctrlP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𝑋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2000" i="1">
                                                            <a:solidFill>
                                                              <a:srgbClr val="8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2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d>
                                              </m:e>
                                            </m:func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solidFill>
                                                  <a:srgbClr val="8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std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</m:func>
                                  </m:den>
                                </m:f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bar>
                                      <m:barPr>
                                        <m:pos m:val="top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𝐷</m:t>
                                        </m:r>
                                      </m:e>
                                    </m:ba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Sup>
                                              <m:sSubSup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bSup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המבחן (מתוקנן)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9651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1788387"/>
                  </p:ext>
                </p:extLst>
              </p:nvPr>
            </p:nvGraphicFramePr>
            <p:xfrm>
              <a:off x="497837" y="4569700"/>
              <a:ext cx="11206482" cy="179349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1308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6699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086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תלויים (מזווגים)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מדגמים בלתי תלויים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97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9" t="-30870" r="-118765" b="-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3246" t="-30870" r="-46199" b="-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המבחן (מתוקנן)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96517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" name="Group 3"/>
          <p:cNvGrpSpPr/>
          <p:nvPr/>
        </p:nvGrpSpPr>
        <p:grpSpPr>
          <a:xfrm>
            <a:off x="119942" y="1634626"/>
            <a:ext cx="3954612" cy="2725122"/>
            <a:chOff x="119942" y="1634626"/>
            <a:chExt cx="3954612" cy="27251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42" y="2553656"/>
              <a:ext cx="2968752" cy="1524000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 flipV="1">
              <a:off x="1604318" y="2544691"/>
              <a:ext cx="0" cy="140530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441701" y="3959638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07430" y="3959638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18481" y="1634626"/>
                  <a:ext cx="136826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8481" y="1634626"/>
                  <a:ext cx="1368260" cy="400110"/>
                </a:xfrm>
                <a:prstGeom prst="rect">
                  <a:avLst/>
                </a:prstGeom>
                <a:blipFill>
                  <a:blip r:embed="rId5"/>
                  <a:stretch>
                    <a:fillRect t="-7576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02696" y="2034736"/>
                  <a:ext cx="212019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P-value: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&gt;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𝑧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2696" y="2034736"/>
                  <a:ext cx="2120196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3161" t="-9231" r="-287" b="-2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018991" y="3037626"/>
                  <a:ext cx="205556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𝑍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&gt;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𝑧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05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8991" y="3037626"/>
                  <a:ext cx="2055563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>
            <a:xfrm flipH="1">
              <a:off x="2346624" y="3466544"/>
              <a:ext cx="197397" cy="267286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532498" y="2576438"/>
                  <a:ext cx="75950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498" y="2576438"/>
                  <a:ext cx="759503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988735" y="3769985"/>
                  <a:ext cx="39934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8735" y="3769985"/>
                  <a:ext cx="399340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9210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טעויות בבדיקת השערות ועוצמה</a:t>
            </a:r>
          </a:p>
          <a:p>
            <a:pPr lvl="1"/>
            <a:r>
              <a:rPr lang="he-IL" dirty="0" smtClean="0"/>
              <a:t>מבוא</a:t>
            </a:r>
          </a:p>
          <a:p>
            <a:pPr lvl="1"/>
            <a:r>
              <a:rPr lang="he-IL" dirty="0" smtClean="0"/>
              <a:t>טעות מסוג ראשון</a:t>
            </a:r>
          </a:p>
          <a:p>
            <a:pPr lvl="1"/>
            <a:r>
              <a:rPr lang="he-IL" dirty="0" smtClean="0"/>
              <a:t>ערך קריטי</a:t>
            </a:r>
          </a:p>
          <a:p>
            <a:pPr lvl="1"/>
            <a:r>
              <a:rPr lang="he-IL" dirty="0"/>
              <a:t>טעות מסוג שני </a:t>
            </a:r>
            <a:r>
              <a:rPr lang="he-IL" dirty="0" smtClean="0"/>
              <a:t>ועוצמה</a:t>
            </a:r>
          </a:p>
          <a:p>
            <a:pPr lvl="1"/>
            <a:r>
              <a:rPr lang="he-IL" dirty="0" smtClean="0"/>
              <a:t>כיצד מגדילים את העוצמה?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טעויות בהשערה </a:t>
            </a:r>
            <a:r>
              <a:rPr lang="he-IL" smtClean="0">
                <a:solidFill>
                  <a:srgbClr val="0033CC"/>
                </a:solidFill>
              </a:rPr>
              <a:t>על </a:t>
            </a:r>
            <a:r>
              <a:rPr lang="he-IL" smtClean="0">
                <a:solidFill>
                  <a:srgbClr val="0033CC"/>
                </a:solidFill>
              </a:rPr>
              <a:t>הפרופורציה</a:t>
            </a:r>
            <a:endParaRPr lang="he-IL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14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לשגיאות בהשוואת פרופורציות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02650"/>
                <a:ext cx="10515600" cy="411052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ידוע כי אחוזי ההחלמה בשימוש בתרופה קיימת הם 20%</a:t>
                </a:r>
              </a:p>
              <a:p>
                <a:r>
                  <a:rPr lang="he-IL" dirty="0"/>
                  <a:t>חוקר מציע תרופה חדשה ועורך מחקר עם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he-IL" dirty="0"/>
                  <a:t> חולים</a:t>
                </a:r>
              </a:p>
              <a:p>
                <a:endParaRPr lang="he-IL" sz="2800" dirty="0" smtClean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רמת מובהקות: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מהי העוצמה של המבחן?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02650"/>
                <a:ext cx="10515600" cy="4110524"/>
              </a:xfrm>
              <a:blipFill>
                <a:blip r:embed="rId2"/>
                <a:stretch>
                  <a:fillRect t="-192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621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מספר המחלימים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466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האפס, אנחנו מצפים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מחלימים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מספר המחלימים</a:t>
                </a:r>
              </a:p>
              <a:p>
                <a:r>
                  <a:rPr lang="he-IL" dirty="0" smtClean="0"/>
                  <a:t>ככל שהמספר יותר גדול, כך מתחזקת הראיה נגד השערת האפס</a:t>
                </a:r>
              </a:p>
              <a:p>
                <a:endParaRPr lang="he-IL" b="0" dirty="0" smtClean="0"/>
              </a:p>
              <a:p>
                <a:r>
                  <a:rPr lang="he-IL" b="0" dirty="0" smtClean="0"/>
                  <a:t>תחת </a:t>
                </a:r>
                <a:r>
                  <a:rPr lang="he-IL" dirty="0" smtClean="0"/>
                  <a:t>השערת האפס</a:t>
                </a:r>
                <a:r>
                  <a:rPr lang="he-IL" b="0" dirty="0" smtClean="0"/>
                  <a:t>, מספר המחלימים הוא בינומי: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מכיוון שהמדגם גדול יחסית,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בקירוב נורמלי</a:t>
                </a:r>
              </a:p>
              <a:p>
                <a:r>
                  <a:rPr lang="he-IL" b="0" dirty="0" smtClean="0"/>
                  <a:t>התוחלת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b="0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b="0" dirty="0" smtClean="0"/>
              </a:p>
              <a:p>
                <a:r>
                  <a:rPr lang="he-IL" b="0" dirty="0" smtClean="0"/>
                  <a:t>השונות היא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b="0" dirty="0" smtClean="0"/>
              </a:p>
              <a:p>
                <a:r>
                  <a:rPr lang="he-IL" b="0" dirty="0" smtClean="0"/>
                  <a:t>לכן בקירוב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 smtClean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46628"/>
              </a:xfrm>
              <a:blipFill>
                <a:blip r:embed="rId2"/>
                <a:stretch>
                  <a:fillRect t="-15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3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הערך הקריטי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466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he-IL" dirty="0" smtClean="0"/>
                  <a:t> את הערך הקריטי של מספר המחלימים, כלומר המספר שמעליו נדחה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b="0" dirty="0" smtClean="0"/>
              </a:p>
              <a:p>
                <a:r>
                  <a:rPr lang="he-IL" dirty="0"/>
                  <a:t>תחת השערת האפס,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נפתור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dirty="0" smtClean="0"/>
              </a:p>
              <a:p>
                <a:endParaRPr lang="he-IL" dirty="0" smtClean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latin typeface="Consolas" panose="020B0609020204030204" pitchFamily="49" charset="0"/>
                  </a:rPr>
                  <a:t>מספר המחלימים הוא שלם, לכן הערך הקריטי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>
                  <a:latin typeface="Consolas" panose="020B0609020204030204" pitchFamily="49" charset="0"/>
                </a:endParaRPr>
              </a:p>
              <a:p>
                <a:r>
                  <a:rPr lang="he-IL" dirty="0" smtClean="0">
                    <a:latin typeface="Consolas" panose="020B0609020204030204" pitchFamily="49" charset="0"/>
                  </a:rPr>
                  <a:t>כלומר, אנו נדחה את השערת האפס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46628"/>
              </a:xfrm>
              <a:blipFill>
                <a:blip r:embed="rId2"/>
                <a:stretch>
                  <a:fillRect t="-15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80" y="4115330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010556" y="4106365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47939" y="5511670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13668" y="5500992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24719" y="3196300"/>
                <a:ext cx="13742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719" y="3196300"/>
                <a:ext cx="1374222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08934" y="3596410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34" y="3596410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3170" t="-9091" r="-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59284" y="4628108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752862" y="5028218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38736" y="4138112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36" y="4138112"/>
                <a:ext cx="759503" cy="400110"/>
              </a:xfrm>
              <a:prstGeom prst="rect">
                <a:avLst/>
              </a:prstGeom>
              <a:blipFill>
                <a:blip r:embed="rId6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94973" y="5331659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973" y="5331659"/>
                <a:ext cx="3993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7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16058" y="2576942"/>
            <a:ext cx="5514109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1080574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108274" y="490448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המחלימים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1080013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62530" y="1864311"/>
            <a:ext cx="1397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המחלימים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050191" y="2088989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191" y="2088989"/>
                <a:ext cx="2194383" cy="461665"/>
              </a:xfrm>
              <a:prstGeom prst="rect">
                <a:avLst/>
              </a:prstGeom>
              <a:blipFill>
                <a:blip r:embed="rId2"/>
                <a:stretch>
                  <a:fillRect t="-10667" r="-444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939436" y="52589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74546" y="2587486"/>
            <a:ext cx="0" cy="268647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24506" y="52589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15</a:t>
            </a:r>
          </a:p>
        </p:txBody>
      </p:sp>
      <p:cxnSp>
        <p:nvCxnSpPr>
          <p:cNvPr id="26" name="Straight Arrow Connector 25"/>
          <p:cNvCxnSpPr>
            <a:stCxn id="23" idx="2"/>
          </p:cNvCxnSpPr>
          <p:nvPr/>
        </p:nvCxnSpPr>
        <p:spPr>
          <a:xfrm flipV="1">
            <a:off x="5553094" y="5719872"/>
            <a:ext cx="4651660" cy="738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2"/>
          </p:cNvCxnSpPr>
          <p:nvPr/>
        </p:nvCxnSpPr>
        <p:spPr>
          <a:xfrm>
            <a:off x="1273190" y="5719872"/>
            <a:ext cx="4279904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25"/>
          <p:cNvSpPr>
            <a:spLocks/>
          </p:cNvSpPr>
          <p:nvPr/>
        </p:nvSpPr>
        <p:spPr bwMode="auto">
          <a:xfrm>
            <a:off x="5569156" y="4298832"/>
            <a:ext cx="934038" cy="946529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5569156" y="2572471"/>
            <a:ext cx="0" cy="26864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083533" y="3823031"/>
            <a:ext cx="218202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900994" y="3869024"/>
                <a:ext cx="1282846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994" y="3869024"/>
                <a:ext cx="1282846" cy="5127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94358" y="2069285"/>
                <a:ext cx="5709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358" y="2069285"/>
                <a:ext cx="57092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999" y="5824618"/>
                <a:ext cx="3093925" cy="830997"/>
              </a:xfrm>
              <a:prstGeom prst="rect">
                <a:avLst/>
              </a:prstGeom>
              <a:blipFill>
                <a:blip r:embed="rId5"/>
                <a:stretch>
                  <a:fillRect t="-5839" r="-2564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614" y="5824617"/>
                <a:ext cx="2548326" cy="830997"/>
              </a:xfrm>
              <a:prstGeom prst="rect">
                <a:avLst/>
              </a:prstGeom>
              <a:blipFill>
                <a:blip r:embed="rId6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ne 39"/>
          <p:cNvSpPr>
            <a:spLocks noChangeShapeType="1"/>
          </p:cNvSpPr>
          <p:nvPr/>
        </p:nvSpPr>
        <p:spPr bwMode="auto">
          <a:xfrm flipH="1">
            <a:off x="5828531" y="4381728"/>
            <a:ext cx="1138579" cy="64427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844932" y="3884108"/>
                <a:ext cx="264016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932" y="3884108"/>
                <a:ext cx="2640163" cy="830997"/>
              </a:xfrm>
              <a:prstGeom prst="rect">
                <a:avLst/>
              </a:prstGeom>
              <a:blipFill>
                <a:blip r:embed="rId7"/>
                <a:stretch>
                  <a:fillRect l="-231" t="-5882" r="-3464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91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34294"/>
                <a:ext cx="10515600" cy="48062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השערת המחקר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)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מהי העוצמה?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תחת </a:t>
                </a:r>
                <a:r>
                  <a:rPr lang="he-IL" dirty="0"/>
                  <a:t>השערת </a:t>
                </a:r>
                <a:r>
                  <a:rPr lang="he-IL" dirty="0" smtClean="0"/>
                  <a:t>המחקר, </a:t>
                </a:r>
                <a:r>
                  <a:rPr lang="he-IL" dirty="0"/>
                  <a:t>מספר המחלימים הוא בינומי: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he-IL" dirty="0"/>
              </a:p>
              <a:p>
                <a:r>
                  <a:rPr lang="he-IL" dirty="0"/>
                  <a:t>מכיוון שהמדגם גדול יחסית,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הוא בקירוב נורמלי</a:t>
                </a:r>
              </a:p>
              <a:p>
                <a:r>
                  <a:rPr lang="he-IL" dirty="0"/>
                  <a:t>התוחלת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השונות היא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לכן בקירוב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נשים </a:t>
                </a:r>
                <a:r>
                  <a:rPr lang="he-IL" dirty="0"/>
                  <a:t>לב שכאן השונות אינה זהה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34294"/>
                <a:ext cx="10515600" cy="4806263"/>
              </a:xfrm>
              <a:blipFill>
                <a:blip r:embed="rId2"/>
                <a:stretch>
                  <a:fillRect t="-215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300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5"/>
          <p:cNvSpPr>
            <a:spLocks/>
          </p:cNvSpPr>
          <p:nvPr/>
        </p:nvSpPr>
        <p:spPr bwMode="auto">
          <a:xfrm flipH="1">
            <a:off x="4179547" y="3677413"/>
            <a:ext cx="1272644" cy="1566518"/>
          </a:xfrm>
          <a:custGeom>
            <a:avLst/>
            <a:gdLst>
              <a:gd name="T0" fmla="*/ 0 w 528"/>
              <a:gd name="T1" fmla="*/ 0 h 288"/>
              <a:gd name="T2" fmla="*/ 9 w 528"/>
              <a:gd name="T3" fmla="*/ 288 h 288"/>
              <a:gd name="T4" fmla="*/ 528 w 528"/>
              <a:gd name="T5" fmla="*/ 288 h 288"/>
              <a:gd name="T6" fmla="*/ 323 w 528"/>
              <a:gd name="T7" fmla="*/ 240 h 288"/>
              <a:gd name="T8" fmla="*/ 140 w 528"/>
              <a:gd name="T9" fmla="*/ 122 h 288"/>
              <a:gd name="T10" fmla="*/ 0 w 528"/>
              <a:gd name="T11" fmla="*/ 0 h 2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8" h="288">
                <a:moveTo>
                  <a:pt x="0" y="0"/>
                </a:moveTo>
                <a:lnTo>
                  <a:pt x="9" y="288"/>
                </a:lnTo>
                <a:lnTo>
                  <a:pt x="528" y="288"/>
                </a:lnTo>
                <a:lnTo>
                  <a:pt x="323" y="240"/>
                </a:lnTo>
                <a:lnTo>
                  <a:pt x="140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299098" y="2576942"/>
            <a:ext cx="5395938" cy="2697018"/>
            <a:chOff x="1339272" y="2469316"/>
            <a:chExt cx="5421746" cy="2529789"/>
          </a:xfrm>
        </p:grpSpPr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H="1" flipV="1">
            <a:off x="963613" y="5273960"/>
            <a:ext cx="937787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991313" y="4904487"/>
            <a:ext cx="174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המחלימים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963052" y="2362866"/>
            <a:ext cx="0" cy="292033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45569" y="1864311"/>
            <a:ext cx="1397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מספר המחלימים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957741" y="197431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741" y="1974312"/>
                <a:ext cx="2194383" cy="461665"/>
              </a:xfrm>
              <a:prstGeom prst="rect">
                <a:avLst/>
              </a:prstGeom>
              <a:blipFill>
                <a:blip r:embed="rId3"/>
                <a:stretch>
                  <a:fillRect t="-10526" r="-444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802155" y="52589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366560" y="5719872"/>
            <a:ext cx="4651660" cy="738"/>
          </a:xfrm>
          <a:prstGeom prst="straightConnector1">
            <a:avLst/>
          </a:prstGeom>
          <a:ln w="25400">
            <a:solidFill>
              <a:srgbClr val="96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086656" y="5719872"/>
            <a:ext cx="4279904" cy="738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79488" y="2685739"/>
                <a:ext cx="25834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טעות מסוג שני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488" y="2685739"/>
                <a:ext cx="2583417" cy="830997"/>
              </a:xfrm>
              <a:prstGeom prst="rect">
                <a:avLst/>
              </a:prstGeom>
              <a:blipFill>
                <a:blip r:embed="rId4"/>
                <a:stretch>
                  <a:fillRect t="-5882" r="-2600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26989" y="1974312"/>
                <a:ext cx="2194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989" y="1974312"/>
                <a:ext cx="2194383" cy="461665"/>
              </a:xfrm>
              <a:prstGeom prst="rect">
                <a:avLst/>
              </a:prstGeom>
              <a:blipFill>
                <a:blip r:embed="rId5"/>
                <a:stretch>
                  <a:fillRect t="-10526" r="-416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3793943" y="2561927"/>
            <a:ext cx="5530723" cy="2697018"/>
            <a:chOff x="1339272" y="2469316"/>
            <a:chExt cx="5421746" cy="2529789"/>
          </a:xfrm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1339272" y="2469316"/>
              <a:ext cx="2792304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 flipH="1">
              <a:off x="4015229" y="2469316"/>
              <a:ext cx="2745789" cy="2529789"/>
            </a:xfrm>
            <a:custGeom>
              <a:avLst/>
              <a:gdLst>
                <a:gd name="T0" fmla="*/ 0 w 1152"/>
                <a:gd name="T1" fmla="*/ 802 h 1008"/>
                <a:gd name="T2" fmla="*/ 748 w 1152"/>
                <a:gd name="T3" fmla="*/ 688 h 1008"/>
                <a:gd name="T4" fmla="*/ 1683 w 1152"/>
                <a:gd name="T5" fmla="*/ 114 h 1008"/>
                <a:gd name="T6" fmla="*/ 2245 w 1152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52" h="1008">
                  <a:moveTo>
                    <a:pt x="0" y="1008"/>
                  </a:moveTo>
                  <a:cubicBezTo>
                    <a:pt x="120" y="1008"/>
                    <a:pt x="240" y="1008"/>
                    <a:pt x="384" y="864"/>
                  </a:cubicBezTo>
                  <a:cubicBezTo>
                    <a:pt x="528" y="720"/>
                    <a:pt x="736" y="288"/>
                    <a:pt x="864" y="144"/>
                  </a:cubicBezTo>
                  <a:cubicBezTo>
                    <a:pt x="992" y="0"/>
                    <a:pt x="1072" y="0"/>
                    <a:pt x="1152" y="0"/>
                  </a:cubicBezTo>
                </a:path>
              </a:pathLst>
            </a:custGeom>
            <a:noFill/>
            <a:ln w="38100" cap="flat" cmpd="sng">
              <a:solidFill>
                <a:srgbClr val="96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52150" y="52589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7545" y="5258945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15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5452195" y="3064640"/>
            <a:ext cx="0" cy="219430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790038" y="5824618"/>
                <a:ext cx="30939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הקבלה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038" y="5824618"/>
                <a:ext cx="3093925" cy="830997"/>
              </a:xfrm>
              <a:prstGeom prst="rect">
                <a:avLst/>
              </a:prstGeom>
              <a:blipFill>
                <a:blip r:embed="rId6"/>
                <a:stretch>
                  <a:fillRect t="-5839" r="-2564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325653" y="5824617"/>
                <a:ext cx="25483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אזור </a:t>
                </a:r>
                <a:r>
                  <a:rPr lang="he-IL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הדחייה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96000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r>
                  <a:rPr lang="he-IL" sz="2400" dirty="0" smtClean="0">
                    <a:solidFill>
                      <a:srgbClr val="C0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653" y="5824617"/>
                <a:ext cx="2548326" cy="830997"/>
              </a:xfrm>
              <a:prstGeom prst="rect">
                <a:avLst/>
              </a:prstGeom>
              <a:blipFill>
                <a:blip r:embed="rId7"/>
                <a:stretch>
                  <a:fillRect t="-5839" r="-3110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39"/>
          <p:cNvSpPr>
            <a:spLocks noChangeShapeType="1"/>
          </p:cNvSpPr>
          <p:nvPr/>
        </p:nvSpPr>
        <p:spPr bwMode="auto">
          <a:xfrm flipH="1">
            <a:off x="5086749" y="3562761"/>
            <a:ext cx="3916308" cy="143320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946252" y="3823031"/>
            <a:ext cx="218202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906763" y="3826989"/>
                <a:ext cx="1006443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763" y="3826989"/>
                <a:ext cx="1006443" cy="5127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>
          <a:xfrm>
            <a:off x="5452191" y="3823031"/>
            <a:ext cx="2273548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426316" y="3329604"/>
                <a:ext cx="1282846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  <m:r>
                            <a:rPr lang="he-IL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316" y="3329604"/>
                <a:ext cx="1282846" cy="5127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6568026" y="2591957"/>
            <a:ext cx="0" cy="2682003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063754" y="2576942"/>
            <a:ext cx="0" cy="2682003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508875" y="3749893"/>
                <a:ext cx="33579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עוצמה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/>
                </a:r>
                <a:b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</a:b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הסתברות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r>
                      <a:rPr lang="el-GR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𝛽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תחת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875" y="3749893"/>
                <a:ext cx="3357962" cy="830997"/>
              </a:xfrm>
              <a:prstGeom prst="rect">
                <a:avLst/>
              </a:prstGeom>
              <a:blipFill>
                <a:blip r:embed="rId10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Line 39"/>
          <p:cNvSpPr>
            <a:spLocks noChangeShapeType="1"/>
          </p:cNvSpPr>
          <p:nvPr/>
        </p:nvSpPr>
        <p:spPr bwMode="auto">
          <a:xfrm flipH="1">
            <a:off x="7102546" y="4339693"/>
            <a:ext cx="1560516" cy="50146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1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 animBg="1"/>
      <p:bldP spid="53" grpId="0"/>
      <p:bldP spid="55" grpId="0"/>
      <p:bldP spid="34" grpId="0"/>
      <p:bldP spid="38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העוצמה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65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תחת השערת המחקר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כזכור, אזור הדחייה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6573"/>
                <a:ext cx="10515600" cy="4351338"/>
              </a:xfrm>
              <a:blipFill>
                <a:blip r:embed="rId2"/>
                <a:stretch>
                  <a:fillRect l="-754"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30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העוצמה כפונקציה של הפרמטרים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17" y="1367587"/>
            <a:ext cx="10775795" cy="5387897"/>
          </a:xfrm>
        </p:spPr>
      </p:pic>
      <p:cxnSp>
        <p:nvCxnSpPr>
          <p:cNvPr id="7" name="Straight Connector 6"/>
          <p:cNvCxnSpPr/>
          <p:nvPr/>
        </p:nvCxnSpPr>
        <p:spPr>
          <a:xfrm>
            <a:off x="1449185" y="2670232"/>
            <a:ext cx="2660073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11650" y="3853168"/>
            <a:ext cx="2660073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68879" y="2678545"/>
            <a:ext cx="0" cy="3491346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27987" y="3853168"/>
            <a:ext cx="0" cy="2316723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33691" y="6062988"/>
            <a:ext cx="670376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6794" y="6062988"/>
            <a:ext cx="457176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4214" y="3661426"/>
            <a:ext cx="1342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גודל האפקט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67630" y="4637490"/>
            <a:ext cx="1290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גודל המדגם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75325" y="5226770"/>
            <a:ext cx="1669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רמת המובהקות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8613445" y="2208902"/>
            <a:ext cx="2660073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617421" y="2311448"/>
            <a:ext cx="0" cy="3858443"/>
          </a:xfrm>
          <a:prstGeom prst="line">
            <a:avLst/>
          </a:prstGeom>
          <a:ln w="25400">
            <a:solidFill>
              <a:srgbClr val="0793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309848" y="6056675"/>
            <a:ext cx="670376" cy="46166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</p:spTree>
    <p:extLst>
      <p:ext uri="{BB962C8B-B14F-4D97-AF65-F5344CB8AC3E}">
        <p14:creationId xmlns:p14="http://schemas.microsoft.com/office/powerpoint/2010/main" val="21116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בכל הסקרים בשבועות האחרונים, מפלגת עוצמה </a:t>
                </a:r>
                <a:r>
                  <a:rPr lang="he-IL" dirty="0" smtClean="0"/>
                  <a:t>לישראל </a:t>
                </a:r>
                <a:r>
                  <a:rPr lang="he-IL" dirty="0" smtClean="0"/>
                  <a:t>קיבלה 30 מנדטים (25%)</a:t>
                </a:r>
              </a:p>
              <a:p>
                <a:r>
                  <a:rPr lang="he-IL" dirty="0" smtClean="0"/>
                  <a:t>סוקרים משערים שאחוזי התמיכה במפלגה עלו משמעותית בסקרים עקב נאומו המבריק של מנהיג המפלגה </a:t>
                </a:r>
                <a:r>
                  <a:rPr lang="he-IL" dirty="0" smtClean="0"/>
                  <a:t>בכנס הבחירות </a:t>
                </a:r>
                <a:r>
                  <a:rPr lang="he-IL" dirty="0" smtClean="0"/>
                  <a:t>שהתקיים אמש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נבחר 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r>
                  <a:rPr lang="he-IL" dirty="0" smtClean="0"/>
                  <a:t> איש</a:t>
                </a:r>
              </a:p>
              <a:p>
                <a:r>
                  <a:rPr lang="he-IL" dirty="0" smtClean="0"/>
                  <a:t>מהי העלייה באחוזי התמיכה הניתנת לגילוי באמצעות המדגם? (עוצמה 80% ומעלה)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אחוזי התמיכה במפלגה</a:t>
                </a:r>
                <a:endParaRPr lang="he-IL" dirty="0"/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ההשערה האלטרנטיבית: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"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64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מספר המצביעים למפלגה</a:t>
                </a:r>
              </a:p>
              <a:p>
                <a:r>
                  <a:rPr lang="he-IL" b="0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משתנה בינומי: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המדגם גדול, 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בקירוב נורמלי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125</m:t>
                    </m:r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94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כלומר, בקירוב,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94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הערך הקריטי תחת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 מקיים: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94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66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4481511"/>
            <a:ext cx="2968752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402857" y="4472546"/>
            <a:ext cx="0" cy="1405305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40240" y="5877851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5969" y="5867173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1.64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17020" y="3562481"/>
                <a:ext cx="13682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020" y="3562481"/>
                <a:ext cx="1368260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01235" y="3962591"/>
                <a:ext cx="2120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𝑍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𝑧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235" y="3962591"/>
                <a:ext cx="2120196" cy="400110"/>
              </a:xfrm>
              <a:prstGeom prst="rect">
                <a:avLst/>
              </a:prstGeom>
              <a:blipFill>
                <a:blip r:embed="rId5"/>
                <a:stretch>
                  <a:fillRect l="-3161" t="-7576" r="-287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151585" y="4994289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145163" y="5394399"/>
            <a:ext cx="197397" cy="267286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31037" y="4504293"/>
                <a:ext cx="7595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037" y="4504293"/>
                <a:ext cx="759503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87274" y="5697840"/>
                <a:ext cx="399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𝑍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274" y="5697840"/>
                <a:ext cx="39934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3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את אחוזי התמיכה תחת ההשערה האלטרנטיבית</a:t>
                </a:r>
              </a:p>
              <a:p>
                <a:r>
                  <a:rPr lang="he-IL" dirty="0" smtClean="0"/>
                  <a:t>תחת ההשערה האלטרנטיבית,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תחת הקירוב הנורמלי,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r>
                  <a:rPr lang="he-IL" dirty="0" smtClean="0"/>
                  <a:t>נדרוש כי ההסתברות לשגיאה מסוג </a:t>
                </a:r>
                <a:r>
                  <a:rPr lang="en-US" dirty="0" smtClean="0"/>
                  <a:t>II</a:t>
                </a:r>
                <a:r>
                  <a:rPr lang="he-IL" dirty="0" smtClean="0"/>
                  <a:t> תהיה קטנה מ- 20%</a:t>
                </a:r>
              </a:p>
              <a:p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500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141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500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500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282223" y="5320145"/>
            <a:ext cx="3145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ע"פ טבלה של התפלגות נורמלית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689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430177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נפתור את אי-</a:t>
                </a:r>
                <a:r>
                  <a:rPr lang="he-IL" dirty="0" err="1" smtClean="0"/>
                  <a:t>השיוויון</a:t>
                </a:r>
                <a:r>
                  <a:rPr lang="he-IL" dirty="0" smtClean="0"/>
                  <a:t>: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141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500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500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&lt;−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84</m:t>
                    </m:r>
                  </m:oMath>
                </a14:m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אחוז תמיכה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he-IL" dirty="0" smtClean="0"/>
                  <a:t> שקול ל- 36 מנדטים</a:t>
                </a:r>
                <a:endParaRPr lang="en-US" dirty="0" smtClean="0"/>
              </a:p>
              <a:p>
                <a:r>
                  <a:rPr lang="he-IL" dirty="0" smtClean="0"/>
                  <a:t>מסקנה: העלייה המינימלית בתמיכה שניתן לגלות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 (עוצמה 80% ומעלה) היא של 6 מנדטים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העלייה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קטנה יותר, לא בטוח שהיה ניתן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לגלות אותה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430177"/>
                <a:ext cx="10515600" cy="4351338"/>
              </a:xfrm>
              <a:blipFill>
                <a:blip r:embed="rId2"/>
                <a:stretch>
                  <a:fillRect l="-812" t="-182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721355" y="3362960"/>
            <a:ext cx="3992885" cy="3302000"/>
            <a:chOff x="142235" y="3073395"/>
            <a:chExt cx="4541526" cy="378460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235" y="3073395"/>
              <a:ext cx="4541526" cy="3784605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918481" y="4032344"/>
              <a:ext cx="1436563" cy="0"/>
            </a:xfrm>
            <a:prstGeom prst="line">
              <a:avLst/>
            </a:prstGeom>
            <a:ln w="2540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355044" y="4027852"/>
              <a:ext cx="0" cy="2214364"/>
            </a:xfrm>
            <a:prstGeom prst="line">
              <a:avLst/>
            </a:prstGeom>
            <a:ln w="25400">
              <a:solidFill>
                <a:srgbClr val="07937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960881" y="6082570"/>
              <a:ext cx="528320" cy="461665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94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0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7984</TotalTime>
  <Words>4004</Words>
  <Application>Microsoft Office PowerPoint</Application>
  <PresentationFormat>Widescreen</PresentationFormat>
  <Paragraphs>1260</Paragraphs>
  <Slides>102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1" baseType="lpstr">
      <vt:lpstr>Arial</vt:lpstr>
      <vt:lpstr>Calibri</vt:lpstr>
      <vt:lpstr>Cambria Math</vt:lpstr>
      <vt:lpstr>Consolas</vt:lpstr>
      <vt:lpstr>Courier New</vt:lpstr>
      <vt:lpstr>David</vt:lpstr>
      <vt:lpstr>Times New Roman</vt:lpstr>
      <vt:lpstr>Wingdings</vt:lpstr>
      <vt:lpstr>Lectures</vt:lpstr>
      <vt:lpstr>נושאים מתקדמים בניתוח נתונים ברפואה ובריאות הציבור 98449</vt:lpstr>
      <vt:lpstr>נושאים</vt:lpstr>
      <vt:lpstr>בדיקת השערה על התוחלת באוכלוסיה</vt:lpstr>
      <vt:lpstr>מה יכול להשתבש?</vt:lpstr>
      <vt:lpstr>טעויות בבדיקת השערות</vt:lpstr>
      <vt:lpstr>דוגמאות</vt:lpstr>
      <vt:lpstr>בדיקת השערות כהכרעה במשפט</vt:lpstr>
      <vt:lpstr>טעויות בבדיקת השערות</vt:lpstr>
      <vt:lpstr>טעות מסוג ראשון</vt:lpstr>
      <vt:lpstr>טעות מסוג שני</vt:lpstr>
      <vt:lpstr>נושאים</vt:lpstr>
      <vt:lpstr>כלל החלטה בהשערה חד-צדדית</vt:lpstr>
      <vt:lpstr>אזור הדחייה ואזור הקבלה</vt:lpstr>
      <vt:lpstr>טעות מסוג ראשון</vt:lpstr>
      <vt:lpstr>טעות מסוג ראשון</vt:lpstr>
      <vt:lpstr>טעויות בבדיקת השערות</vt:lpstr>
      <vt:lpstr>נושאים</vt:lpstr>
      <vt:lpstr>טעות מסוג שני</vt:lpstr>
      <vt:lpstr>טעות מסוג שני</vt:lpstr>
      <vt:lpstr>העוצמה</vt:lpstr>
      <vt:lpstr>טעויות בבדיקת השערות</vt:lpstr>
      <vt:lpstr>איך מחשבים את העוצמה?</vt:lpstr>
      <vt:lpstr>איך מחשבים את העוצמה?</vt:lpstr>
      <vt:lpstr>דוגמא</vt:lpstr>
      <vt:lpstr>שלב 1: מהו הערך הקריטי של ממוצע המדגם?</vt:lpstr>
      <vt:lpstr>הצגה גרפית</vt:lpstr>
      <vt:lpstr>שלב 2: קביעת ההשערה האלטרנטיבית</vt:lpstr>
      <vt:lpstr>הצגה גרפית</vt:lpstr>
      <vt:lpstr>שלב 3: חישוב הטעות מהסוג השני והעוצמה</vt:lpstr>
      <vt:lpstr>הצגה גרפית</vt:lpstr>
      <vt:lpstr>הצגה גרפית</vt:lpstr>
      <vt:lpstr>נושאים</vt:lpstr>
      <vt:lpstr>כיצד ניתן להגדיל את העוצמה?</vt:lpstr>
      <vt:lpstr>נושאים</vt:lpstr>
      <vt:lpstr>הגדלת המדגם</vt:lpstr>
      <vt:lpstr>למה העוצמה תגדל?</vt:lpstr>
      <vt:lpstr>דוגמא מספרית</vt:lpstr>
      <vt:lpstr>מה קורה אם מגדילים את המדגם?</vt:lpstr>
      <vt:lpstr>שלב 2: קביעת השערה אלטרנטיבית</vt:lpstr>
      <vt:lpstr>שלב 3: חישוב העוצמה</vt:lpstr>
      <vt:lpstr>הצגה גרפית</vt:lpstr>
      <vt:lpstr>הצגה גרפית</vt:lpstr>
      <vt:lpstr>איך העוצמה משתנה עם גודל המדגם?</vt:lpstr>
      <vt:lpstr>נושאים</vt:lpstr>
      <vt:lpstr>גודל האפקט (effect size)</vt:lpstr>
      <vt:lpstr>מה קורה אם מנסים לאתר אפקט גדול יותר?</vt:lpstr>
      <vt:lpstr>מה קורה אם מנסים לאתר אפקט גדול יותר?</vt:lpstr>
      <vt:lpstr>חישוב העוצמה</vt:lpstr>
      <vt:lpstr>הצגה גרפית</vt:lpstr>
      <vt:lpstr>הצגה גרפית</vt:lpstr>
      <vt:lpstr>מה המשמעות של הגדלת האפקט?</vt:lpstr>
      <vt:lpstr>איך העוצמה משתנה עם גודל האפקט?</vt:lpstr>
      <vt:lpstr>נושאים</vt:lpstr>
      <vt:lpstr>דוגמא מספרית: העלאת רמת המובהקות</vt:lpstr>
      <vt:lpstr>לוח לחישוב P(Z&gt;z_0)</vt:lpstr>
      <vt:lpstr>מה קורה אם מעלים את רמת המובהקות?</vt:lpstr>
      <vt:lpstr>איך מושפעת העוצמה?</vt:lpstr>
      <vt:lpstr>מה קורה אם מעלים את רמת המובהקות?</vt:lpstr>
      <vt:lpstr>מה קורה אם מעלים את רמת המובהקות?</vt:lpstr>
      <vt:lpstr>איך העוצמה משתנה עם רמת המובהקות?</vt:lpstr>
      <vt:lpstr>האם כדאי להעלות את רמת המובהקות?</vt:lpstr>
      <vt:lpstr>בחירת סוג השגיאה הרצוי</vt:lpstr>
      <vt:lpstr>בחירת סוג השגיאה הרצוי</vt:lpstr>
      <vt:lpstr>נושאים</vt:lpstr>
      <vt:lpstr>בחירת המבחן</vt:lpstr>
      <vt:lpstr>כלל החלטה בהשערה דו-צדדית</vt:lpstr>
      <vt:lpstr>מבחן דו-צדדי</vt:lpstr>
      <vt:lpstr>מבחן דו-צדדי</vt:lpstr>
      <vt:lpstr>השוואה למבחן חד-צדדי</vt:lpstr>
      <vt:lpstr>דוגמא מספרית</vt:lpstr>
      <vt:lpstr>הצגה גרפית</vt:lpstr>
      <vt:lpstr>מבחן דו-צדדי</vt:lpstr>
      <vt:lpstr>חישוב העוצמה</vt:lpstr>
      <vt:lpstr>מבחן Z מול מבחן t</vt:lpstr>
      <vt:lpstr>השוואה בין המבחנים</vt:lpstr>
      <vt:lpstr>טבלת התפלגות t</vt:lpstr>
      <vt:lpstr>דוגמא מספרית</vt:lpstr>
      <vt:lpstr>הצגה גרפית</vt:lpstr>
      <vt:lpstr>הצגה גרפית</vt:lpstr>
      <vt:lpstr>מהי העוצמה?</vt:lpstr>
      <vt:lpstr>מה יקרה אם היינו משתמשים במבחן t?</vt:lpstr>
      <vt:lpstr>טבלת התפלגות t</vt:lpstr>
      <vt:lpstr>הצגה גרפית</vt:lpstr>
      <vt:lpstr>הצגה גרפית</vt:lpstr>
      <vt:lpstr>מהי העוצמה?</vt:lpstr>
      <vt:lpstr>מסקנות</vt:lpstr>
      <vt:lpstr>הקטנת שונות האוכלוסיה</vt:lpstr>
      <vt:lpstr>איך מקטינים את σ?</vt:lpstr>
      <vt:lpstr>מדגמים מזווגים</vt:lpstr>
      <vt:lpstr>נושאים</vt:lpstr>
      <vt:lpstr>דוגמא לשגיאות בהשוואת פרופורציות </vt:lpstr>
      <vt:lpstr>מספר המחלימים</vt:lpstr>
      <vt:lpstr>הערך הקריטי</vt:lpstr>
      <vt:lpstr>הצגה גרפית</vt:lpstr>
      <vt:lpstr>חישוב העוצמה</vt:lpstr>
      <vt:lpstr>הצגה גרפית</vt:lpstr>
      <vt:lpstr>חישוב העוצמה</vt:lpstr>
      <vt:lpstr>העוצמה כפונקציה של הפרמטרים</vt:lpstr>
      <vt:lpstr>דוגמא</vt:lpstr>
      <vt:lpstr>פתרון</vt:lpstr>
      <vt:lpstr>המשך הפתרון</vt:lpstr>
      <vt:lpstr>המשך הפתרון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לבריאות הציבור</dc:title>
  <dc:creator>Shai Carmi</dc:creator>
  <cp:lastModifiedBy>Shai Carmi</cp:lastModifiedBy>
  <cp:revision>1330</cp:revision>
  <dcterms:created xsi:type="dcterms:W3CDTF">2016-12-07T10:48:10Z</dcterms:created>
  <dcterms:modified xsi:type="dcterms:W3CDTF">2020-02-15T18:00:06Z</dcterms:modified>
</cp:coreProperties>
</file>