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6"/>
  </p:notesMasterIdLst>
  <p:sldIdLst>
    <p:sldId id="412" r:id="rId2"/>
    <p:sldId id="415" r:id="rId3"/>
    <p:sldId id="416" r:id="rId4"/>
    <p:sldId id="418" r:id="rId5"/>
    <p:sldId id="422" r:id="rId6"/>
    <p:sldId id="423" r:id="rId7"/>
    <p:sldId id="558" r:id="rId8"/>
    <p:sldId id="424" r:id="rId9"/>
    <p:sldId id="860" r:id="rId10"/>
    <p:sldId id="861" r:id="rId11"/>
    <p:sldId id="862" r:id="rId12"/>
    <p:sldId id="864" r:id="rId13"/>
    <p:sldId id="853" r:id="rId14"/>
    <p:sldId id="865" r:id="rId15"/>
    <p:sldId id="854" r:id="rId16"/>
    <p:sldId id="855" r:id="rId17"/>
    <p:sldId id="856" r:id="rId18"/>
    <p:sldId id="857" r:id="rId19"/>
    <p:sldId id="858" r:id="rId20"/>
    <p:sldId id="604" r:id="rId21"/>
    <p:sldId id="867" r:id="rId22"/>
    <p:sldId id="923" r:id="rId23"/>
    <p:sldId id="924" r:id="rId24"/>
    <p:sldId id="925" r:id="rId25"/>
    <p:sldId id="926" r:id="rId26"/>
    <p:sldId id="927" r:id="rId27"/>
    <p:sldId id="928" r:id="rId28"/>
    <p:sldId id="929" r:id="rId29"/>
    <p:sldId id="930" r:id="rId30"/>
    <p:sldId id="931" r:id="rId31"/>
    <p:sldId id="932" r:id="rId32"/>
    <p:sldId id="933" r:id="rId33"/>
    <p:sldId id="440" r:id="rId34"/>
    <p:sldId id="458" r:id="rId35"/>
    <p:sldId id="934" r:id="rId36"/>
    <p:sldId id="935" r:id="rId37"/>
    <p:sldId id="792" r:id="rId38"/>
    <p:sldId id="869" r:id="rId39"/>
    <p:sldId id="613" r:id="rId40"/>
    <p:sldId id="614" r:id="rId41"/>
    <p:sldId id="615" r:id="rId42"/>
    <p:sldId id="793" r:id="rId43"/>
    <p:sldId id="913" r:id="rId44"/>
    <p:sldId id="914" r:id="rId45"/>
    <p:sldId id="908" r:id="rId46"/>
    <p:sldId id="798" r:id="rId47"/>
    <p:sldId id="799" r:id="rId48"/>
    <p:sldId id="800" r:id="rId49"/>
    <p:sldId id="801" r:id="rId50"/>
    <p:sldId id="936" r:id="rId51"/>
    <p:sldId id="803" r:id="rId52"/>
    <p:sldId id="804" r:id="rId53"/>
    <p:sldId id="937" r:id="rId54"/>
    <p:sldId id="809" r:id="rId55"/>
    <p:sldId id="810" r:id="rId56"/>
    <p:sldId id="915" r:id="rId57"/>
    <p:sldId id="939" r:id="rId58"/>
    <p:sldId id="940" r:id="rId59"/>
    <p:sldId id="941" r:id="rId60"/>
    <p:sldId id="909" r:id="rId61"/>
    <p:sldId id="821" r:id="rId62"/>
    <p:sldId id="824" r:id="rId63"/>
    <p:sldId id="826" r:id="rId64"/>
    <p:sldId id="828" r:id="rId65"/>
    <p:sldId id="830" r:id="rId66"/>
    <p:sldId id="832" r:id="rId67"/>
    <p:sldId id="840" r:id="rId68"/>
    <p:sldId id="841" r:id="rId69"/>
    <p:sldId id="842" r:id="rId70"/>
    <p:sldId id="845" r:id="rId71"/>
    <p:sldId id="846" r:id="rId72"/>
    <p:sldId id="847" r:id="rId73"/>
    <p:sldId id="942" r:id="rId74"/>
    <p:sldId id="849" r:id="rId75"/>
    <p:sldId id="910" r:id="rId76"/>
    <p:sldId id="872" r:id="rId77"/>
    <p:sldId id="873" r:id="rId78"/>
    <p:sldId id="874" r:id="rId79"/>
    <p:sldId id="878" r:id="rId80"/>
    <p:sldId id="880" r:id="rId81"/>
    <p:sldId id="917" r:id="rId82"/>
    <p:sldId id="918" r:id="rId83"/>
    <p:sldId id="881" r:id="rId84"/>
    <p:sldId id="919" r:id="rId85"/>
    <p:sldId id="912" r:id="rId86"/>
    <p:sldId id="884" r:id="rId87"/>
    <p:sldId id="886" r:id="rId88"/>
    <p:sldId id="887" r:id="rId89"/>
    <p:sldId id="888" r:id="rId90"/>
    <p:sldId id="889" r:id="rId91"/>
    <p:sldId id="892" r:id="rId92"/>
    <p:sldId id="893" r:id="rId93"/>
    <p:sldId id="894" r:id="rId94"/>
    <p:sldId id="895" r:id="rId95"/>
    <p:sldId id="896" r:id="rId96"/>
    <p:sldId id="898" r:id="rId97"/>
    <p:sldId id="899" r:id="rId98"/>
    <p:sldId id="920" r:id="rId99"/>
    <p:sldId id="922" r:id="rId100"/>
    <p:sldId id="943" r:id="rId101"/>
    <p:sldId id="901" r:id="rId102"/>
    <p:sldId id="902" r:id="rId103"/>
    <p:sldId id="903" r:id="rId104"/>
    <p:sldId id="904" r:id="rId1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412"/>
            <p14:sldId id="415"/>
            <p14:sldId id="416"/>
            <p14:sldId id="418"/>
            <p14:sldId id="422"/>
            <p14:sldId id="423"/>
            <p14:sldId id="558"/>
            <p14:sldId id="424"/>
            <p14:sldId id="860"/>
            <p14:sldId id="861"/>
            <p14:sldId id="862"/>
            <p14:sldId id="864"/>
            <p14:sldId id="853"/>
            <p14:sldId id="865"/>
            <p14:sldId id="854"/>
            <p14:sldId id="855"/>
            <p14:sldId id="856"/>
            <p14:sldId id="857"/>
            <p14:sldId id="858"/>
            <p14:sldId id="604"/>
            <p14:sldId id="867"/>
            <p14:sldId id="923"/>
            <p14:sldId id="924"/>
            <p14:sldId id="925"/>
            <p14:sldId id="926"/>
            <p14:sldId id="927"/>
            <p14:sldId id="928"/>
            <p14:sldId id="929"/>
            <p14:sldId id="930"/>
            <p14:sldId id="931"/>
            <p14:sldId id="932"/>
            <p14:sldId id="933"/>
            <p14:sldId id="440"/>
            <p14:sldId id="458"/>
            <p14:sldId id="934"/>
            <p14:sldId id="935"/>
            <p14:sldId id="792"/>
            <p14:sldId id="869"/>
            <p14:sldId id="613"/>
            <p14:sldId id="614"/>
            <p14:sldId id="615"/>
            <p14:sldId id="793"/>
            <p14:sldId id="913"/>
            <p14:sldId id="914"/>
            <p14:sldId id="908"/>
            <p14:sldId id="798"/>
            <p14:sldId id="799"/>
            <p14:sldId id="800"/>
            <p14:sldId id="801"/>
            <p14:sldId id="936"/>
            <p14:sldId id="803"/>
            <p14:sldId id="804"/>
            <p14:sldId id="937"/>
            <p14:sldId id="809"/>
            <p14:sldId id="810"/>
            <p14:sldId id="915"/>
            <p14:sldId id="939"/>
            <p14:sldId id="940"/>
            <p14:sldId id="941"/>
            <p14:sldId id="909"/>
            <p14:sldId id="821"/>
            <p14:sldId id="824"/>
            <p14:sldId id="826"/>
            <p14:sldId id="828"/>
            <p14:sldId id="830"/>
            <p14:sldId id="832"/>
            <p14:sldId id="840"/>
            <p14:sldId id="841"/>
            <p14:sldId id="842"/>
            <p14:sldId id="845"/>
            <p14:sldId id="846"/>
            <p14:sldId id="847"/>
            <p14:sldId id="942"/>
            <p14:sldId id="849"/>
            <p14:sldId id="910"/>
            <p14:sldId id="872"/>
            <p14:sldId id="873"/>
            <p14:sldId id="874"/>
            <p14:sldId id="878"/>
            <p14:sldId id="880"/>
            <p14:sldId id="917"/>
            <p14:sldId id="918"/>
            <p14:sldId id="881"/>
            <p14:sldId id="919"/>
            <p14:sldId id="912"/>
            <p14:sldId id="884"/>
            <p14:sldId id="886"/>
            <p14:sldId id="887"/>
            <p14:sldId id="888"/>
            <p14:sldId id="889"/>
            <p14:sldId id="892"/>
            <p14:sldId id="893"/>
            <p14:sldId id="894"/>
            <p14:sldId id="895"/>
            <p14:sldId id="896"/>
            <p14:sldId id="898"/>
            <p14:sldId id="899"/>
            <p14:sldId id="920"/>
            <p14:sldId id="922"/>
            <p14:sldId id="943"/>
            <p14:sldId id="901"/>
            <p14:sldId id="902"/>
            <p14:sldId id="903"/>
            <p14:sldId id="90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33CC"/>
    <a:srgbClr val="881010"/>
    <a:srgbClr val="960000"/>
    <a:srgbClr val="480000"/>
    <a:srgbClr val="993366"/>
    <a:srgbClr val="003399"/>
    <a:srgbClr val="CC00CC"/>
    <a:srgbClr val="FDF1E9"/>
    <a:srgbClr val="E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5.png"/><Relationship Id="rId4" Type="http://schemas.openxmlformats.org/officeDocument/2006/relationships/image" Target="../media/image3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1.jp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2.jp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1.wdp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10" Type="http://schemas.openxmlformats.org/officeDocument/2006/relationships/image" Target="../media/image6.png"/><Relationship Id="rId4" Type="http://schemas.openxmlformats.org/officeDocument/2006/relationships/image" Target="../media/image312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0.png"/><Relationship Id="rId7" Type="http://schemas.openxmlformats.org/officeDocument/2006/relationships/image" Target="../media/image22.png"/><Relationship Id="rId12" Type="http://schemas.openxmlformats.org/officeDocument/2006/relationships/image" Target="../media/image2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image" Target="../media/image311.png"/><Relationship Id="rId4" Type="http://schemas.openxmlformats.org/officeDocument/2006/relationships/image" Target="../media/image30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image" Target="../media/image311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46.png"/><Relationship Id="rId7" Type="http://schemas.openxmlformats.org/officeDocument/2006/relationships/image" Target="../media/image411.pn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302.png"/><Relationship Id="rId4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48.png"/><Relationship Id="rId7" Type="http://schemas.openxmlformats.org/officeDocument/2006/relationships/image" Target="../media/image7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4" Type="http://schemas.openxmlformats.org/officeDocument/2006/relationships/image" Target="../media/image450.png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7.jpg"/><Relationship Id="rId7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5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242.png"/><Relationship Id="rId4" Type="http://schemas.openxmlformats.org/officeDocument/2006/relationships/image" Target="../media/image1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442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.jpg"/><Relationship Id="rId7" Type="http://schemas.openxmlformats.org/officeDocument/2006/relationships/image" Target="../media/image6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1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64.png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651.png"/><Relationship Id="rId4" Type="http://schemas.openxmlformats.org/officeDocument/2006/relationships/image" Target="../media/image62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../media/image7.jpg"/><Relationship Id="rId7" Type="http://schemas.openxmlformats.org/officeDocument/2006/relationships/image" Target="../media/image1.jpg"/><Relationship Id="rId12" Type="http://schemas.openxmlformats.org/officeDocument/2006/relationships/image" Target="NUL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31.jpg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9.pn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28.jpg"/><Relationship Id="rId10" Type="http://schemas.openxmlformats.org/officeDocument/2006/relationships/image" Target="../media/image81.png"/><Relationship Id="rId4" Type="http://schemas.openxmlformats.org/officeDocument/2006/relationships/image" Target="../media/image39.emf"/><Relationship Id="rId9" Type="http://schemas.openxmlformats.org/officeDocument/2006/relationships/image" Target="NUL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.jp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6.png"/><Relationship Id="rId5" Type="http://schemas.openxmlformats.org/officeDocument/2006/relationships/image" Target="../media/image74.png"/><Relationship Id="rId10" Type="http://schemas.openxmlformats.org/officeDocument/2006/relationships/image" Target="../media/image85.png"/><Relationship Id="rId4" Type="http://schemas.openxmlformats.org/officeDocument/2006/relationships/image" Target="../media/image1.jpg"/><Relationship Id="rId9" Type="http://schemas.openxmlformats.org/officeDocument/2006/relationships/image" Target="../media/image8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28.jpg"/><Relationship Id="rId4" Type="http://schemas.openxmlformats.org/officeDocument/2006/relationships/image" Target="../media/image39.emf"/><Relationship Id="rId9" Type="http://schemas.openxmlformats.org/officeDocument/2006/relationships/image" Target="NUL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4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3" Type="http://schemas.openxmlformats.org/officeDocument/2006/relationships/image" Target="../media/image39.emf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8.jpg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0.png"/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40.png"/><Relationship Id="rId7" Type="http://schemas.openxmlformats.org/officeDocument/2006/relationships/image" Target="../media/image107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0.png"/><Relationship Id="rId5" Type="http://schemas.openxmlformats.org/officeDocument/2006/relationships/image" Target="../media/image28.jpg"/><Relationship Id="rId4" Type="http://schemas.openxmlformats.org/officeDocument/2006/relationships/image" Target="../media/image39.emf"/><Relationship Id="rId9" Type="http://schemas.openxmlformats.org/officeDocument/2006/relationships/image" Target="../media/image109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850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00.png"/><Relationship Id="rId5" Type="http://schemas.openxmlformats.org/officeDocument/2006/relationships/image" Target="../media/image113.png"/><Relationship Id="rId4" Type="http://schemas.openxmlformats.org/officeDocument/2006/relationships/image" Target="../media/image820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860.png"/><Relationship Id="rId7" Type="http://schemas.openxmlformats.org/officeDocument/2006/relationships/image" Target="../media/image88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0.png"/><Relationship Id="rId5" Type="http://schemas.openxmlformats.org/officeDocument/2006/relationships/image" Target="../media/image28.jpg"/><Relationship Id="rId4" Type="http://schemas.openxmlformats.org/officeDocument/2006/relationships/image" Target="../media/image39.emf"/><Relationship Id="rId9" Type="http://schemas.openxmlformats.org/officeDocument/2006/relationships/image" Target="../media/image109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0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0.png"/><Relationship Id="rId4" Type="http://schemas.openxmlformats.org/officeDocument/2006/relationships/image" Target="../media/image970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221" y="1544968"/>
            <a:ext cx="7365558" cy="1756911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נושאים מתקדמים בניתוח נתונים ברפואה ובריאות הציבור</a:t>
            </a:r>
            <a:br>
              <a:rPr lang="he-IL" dirty="0" smtClean="0"/>
            </a:br>
            <a:r>
              <a:rPr lang="he-IL" dirty="0" smtClean="0"/>
              <a:t>98449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54037"/>
            <a:ext cx="9144000" cy="627062"/>
          </a:xfrm>
        </p:spPr>
        <p:txBody>
          <a:bodyPr/>
          <a:lstStyle/>
          <a:p>
            <a:r>
              <a:rPr lang="he-IL" dirty="0" err="1" smtClean="0"/>
              <a:t>תש"</a:t>
            </a:r>
            <a:r>
              <a:rPr lang="he-IL" dirty="0" err="1"/>
              <a:t>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חזרה על בדיקת השערות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השיטה הכללית</a:t>
            </a:r>
          </a:p>
          <a:p>
            <a:pPr lvl="1"/>
            <a:r>
              <a:rPr lang="he-IL" dirty="0" smtClean="0"/>
              <a:t>כלל החלטה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 smtClean="0"/>
              <a:t>בדיקת השערות עם שונות לא ידועה</a:t>
            </a:r>
          </a:p>
          <a:p>
            <a:pPr lvl="1"/>
            <a:r>
              <a:rPr lang="he-IL" dirty="0"/>
              <a:t>שתי אוכלוסיות בלתי תלויות</a:t>
            </a:r>
          </a:p>
          <a:p>
            <a:pPr lvl="1"/>
            <a:r>
              <a:rPr lang="he-IL" dirty="0"/>
              <a:t>מדגמים תלויים (מזווגים)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64218" y="4451927"/>
            <a:ext cx="1306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נושא חדש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815811" y="4082473"/>
            <a:ext cx="373895" cy="36945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38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הסקה סטטיסטית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כלים מתמטיים המאפשרים </a:t>
            </a:r>
            <a:r>
              <a:rPr lang="he-IL" dirty="0" smtClean="0">
                <a:solidFill>
                  <a:srgbClr val="960000"/>
                </a:solidFill>
              </a:rPr>
              <a:t>להסיק מסקנות על </a:t>
            </a:r>
            <a:r>
              <a:rPr lang="he-IL" dirty="0" err="1" smtClean="0">
                <a:solidFill>
                  <a:srgbClr val="960000"/>
                </a:solidFill>
              </a:rPr>
              <a:t>אוכלוסיה</a:t>
            </a:r>
            <a:r>
              <a:rPr lang="he-IL" dirty="0" smtClean="0">
                <a:solidFill>
                  <a:srgbClr val="960000"/>
                </a:solidFill>
              </a:rPr>
              <a:t> בהתבסס על מדגם</a:t>
            </a:r>
          </a:p>
          <a:p>
            <a:endParaRPr lang="he-IL" b="1" dirty="0" smtClean="0">
              <a:solidFill>
                <a:srgbClr val="0033CC"/>
              </a:solidFill>
            </a:endParaRPr>
          </a:p>
          <a:p>
            <a:r>
              <a:rPr lang="he-IL" b="1" dirty="0" smtClean="0">
                <a:solidFill>
                  <a:srgbClr val="0033CC"/>
                </a:solidFill>
              </a:rPr>
              <a:t>בדיקת השערות</a:t>
            </a:r>
            <a:r>
              <a:rPr lang="he-IL" b="1" dirty="0" smtClean="0"/>
              <a:t>: להכריע האם </a:t>
            </a:r>
            <a:r>
              <a:rPr lang="he-IL" b="1" dirty="0" err="1" smtClean="0"/>
              <a:t>לאוכלוסיה</a:t>
            </a:r>
            <a:r>
              <a:rPr lang="he-IL" b="1" dirty="0" smtClean="0"/>
              <a:t> תכונה מסוימת או להשוות תכונה בין אוכלוסיות</a:t>
            </a:r>
          </a:p>
          <a:p>
            <a:r>
              <a:rPr lang="he-IL" dirty="0">
                <a:solidFill>
                  <a:srgbClr val="0033CC"/>
                </a:solidFill>
              </a:rPr>
              <a:t>אמידה</a:t>
            </a:r>
            <a:r>
              <a:rPr lang="he-IL" dirty="0"/>
              <a:t>: להעריך מה גודלו של פרמטר מספרי של </a:t>
            </a:r>
            <a:r>
              <a:rPr lang="he-IL" dirty="0" err="1"/>
              <a:t>האוכלוסיה</a:t>
            </a:r>
            <a:endParaRPr lang="he-IL" dirty="0"/>
          </a:p>
          <a:p>
            <a:pPr lvl="1"/>
            <a:endParaRPr lang="he-IL" dirty="0"/>
          </a:p>
          <a:p>
            <a:r>
              <a:rPr lang="he-IL" dirty="0" err="1" smtClean="0">
                <a:solidFill>
                  <a:srgbClr val="0033CC"/>
                </a:solidFill>
              </a:rPr>
              <a:t>אוכלוסיה</a:t>
            </a:r>
            <a:r>
              <a:rPr lang="he-IL" dirty="0"/>
              <a:t>: אוסף הפרטים או היחידות עליהם </a:t>
            </a:r>
            <a:r>
              <a:rPr lang="he-IL" dirty="0" smtClean="0"/>
              <a:t>מעוניינים להסיק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מדגם</a:t>
            </a:r>
            <a:r>
              <a:rPr lang="he-IL" dirty="0" smtClean="0"/>
              <a:t>: קבוצה חלקית מתוך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1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התוחלת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87523"/>
            <a:ext cx="10515600" cy="4346578"/>
          </a:xfrm>
        </p:spPr>
        <p:txBody>
          <a:bodyPr>
            <a:normAutofit/>
          </a:bodyPr>
          <a:lstStyle/>
          <a:p>
            <a:r>
              <a:rPr lang="he-IL" dirty="0"/>
              <a:t>ידוע כי רמת </a:t>
            </a:r>
            <a:r>
              <a:rPr lang="en-US" dirty="0"/>
              <a:t>LDL</a:t>
            </a:r>
            <a:r>
              <a:rPr lang="he-IL" dirty="0"/>
              <a:t> </a:t>
            </a:r>
            <a:r>
              <a:rPr lang="he-IL" dirty="0" err="1"/>
              <a:t>באוכלוסיה</a:t>
            </a:r>
            <a:r>
              <a:rPr lang="he-IL" dirty="0"/>
              <a:t> הכללית היא 120 מ"ג/</a:t>
            </a:r>
            <a:r>
              <a:rPr lang="he-IL" dirty="0" err="1"/>
              <a:t>ד"ל</a:t>
            </a:r>
            <a:endParaRPr lang="he-IL" dirty="0"/>
          </a:p>
          <a:p>
            <a:r>
              <a:rPr lang="he-IL" dirty="0" smtClean="0"/>
              <a:t>מעלים השערה על קשר בין עישון לכולסטרול, אך לא ניתן לבדוק את כולם</a:t>
            </a:r>
          </a:p>
          <a:p>
            <a:endParaRPr lang="he-IL" dirty="0" smtClean="0"/>
          </a:p>
          <a:p>
            <a:r>
              <a:rPr lang="he-IL" dirty="0" smtClean="0"/>
              <a:t>במדגם </a:t>
            </a:r>
            <a:r>
              <a:rPr lang="he-IL" dirty="0"/>
              <a:t>של 64 מעשנים התגלה כי להם </a:t>
            </a:r>
            <a:r>
              <a:rPr lang="en-US" dirty="0"/>
              <a:t>LDL</a:t>
            </a:r>
            <a:r>
              <a:rPr lang="he-IL" dirty="0"/>
              <a:t> ממוצע של 130 מ"ג/</a:t>
            </a:r>
            <a:r>
              <a:rPr lang="he-IL" dirty="0" err="1"/>
              <a:t>ד"ל</a:t>
            </a:r>
            <a:r>
              <a:rPr lang="he-IL" dirty="0"/>
              <a:t>, עם סטיית תקן 80</a:t>
            </a:r>
          </a:p>
          <a:p>
            <a:endParaRPr lang="he-IL" dirty="0" smtClean="0"/>
          </a:p>
          <a:p>
            <a:r>
              <a:rPr lang="he-IL" dirty="0" smtClean="0"/>
              <a:t>האם </a:t>
            </a:r>
            <a:r>
              <a:rPr lang="he-IL" dirty="0"/>
              <a:t>התוחלת של רמות ה- </a:t>
            </a:r>
            <a:r>
              <a:rPr lang="en-US" dirty="0"/>
              <a:t>LDL</a:t>
            </a:r>
            <a:r>
              <a:rPr lang="he-IL" dirty="0"/>
              <a:t> במעשנים גבוהה ביחס לשאר </a:t>
            </a:r>
            <a:r>
              <a:rPr lang="he-IL" dirty="0" err="1"/>
              <a:t>האוכלוסיה</a:t>
            </a:r>
            <a:r>
              <a:rPr lang="he-IL" dirty="0"/>
              <a:t>?</a:t>
            </a:r>
          </a:p>
          <a:p>
            <a:r>
              <a:rPr lang="he-IL" dirty="0" smtClean="0"/>
              <a:t>או שמא הממוצע הגבוה הוא תוצאה של מקריות?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4144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48154"/>
                <a:ext cx="10515600" cy="493359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ננסח את ההשערה באופן שבו עלינו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להכריע בין שתי חלופות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החלופה 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הראשונה</a:t>
                </a:r>
                <a:r>
                  <a:rPr lang="he-IL" dirty="0" smtClean="0"/>
                  <a:t> תהיה המצב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הקיים</a:t>
                </a:r>
                <a:r>
                  <a:rPr lang="he-IL" dirty="0" smtClean="0"/>
                  <a:t> או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הרצוי</a:t>
                </a:r>
                <a:r>
                  <a:rPr lang="he-IL" dirty="0" smtClean="0"/>
                  <a:t>, "ברירת המחדל"</a:t>
                </a:r>
              </a:p>
              <a:p>
                <a:pPr lvl="1"/>
                <a:r>
                  <a:rPr lang="he-IL" dirty="0"/>
                  <a:t>רמת ה- </a:t>
                </a:r>
                <a:r>
                  <a:rPr lang="en-US" dirty="0"/>
                  <a:t>LDL</a:t>
                </a:r>
                <a:r>
                  <a:rPr lang="he-IL" dirty="0"/>
                  <a:t> כמו </a:t>
                </a:r>
                <a:r>
                  <a:rPr lang="he-IL" dirty="0" err="1"/>
                  <a:t>באוכלוסיה</a:t>
                </a:r>
                <a:r>
                  <a:rPr lang="he-IL" dirty="0"/>
                  <a:t> הכללית</a:t>
                </a:r>
              </a:p>
              <a:p>
                <a:pPr lvl="1"/>
                <a:r>
                  <a:rPr lang="he-IL" dirty="0" smtClean="0"/>
                  <a:t>כמות החומר הפעיל מתאימה לתקן</a:t>
                </a:r>
              </a:p>
              <a:p>
                <a:pPr lvl="1"/>
                <a:r>
                  <a:rPr lang="he-IL" dirty="0" smtClean="0"/>
                  <a:t>התרופה החדשה לא משפרת את תוצאת הטיפול</a:t>
                </a:r>
              </a:p>
              <a:p>
                <a:r>
                  <a:rPr lang="he-IL" dirty="0" smtClean="0"/>
                  <a:t>או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אין הבדל בין קבוצות </a:t>
                </a:r>
                <a:r>
                  <a:rPr lang="he-IL" dirty="0" smtClean="0"/>
                  <a:t>או אוכלוסיות או מצבים</a:t>
                </a:r>
              </a:p>
              <a:p>
                <a:pPr lvl="1"/>
                <a:r>
                  <a:rPr lang="he-IL" dirty="0" smtClean="0"/>
                  <a:t>הציונים של גברים ונשים זהים</a:t>
                </a:r>
              </a:p>
              <a:p>
                <a:pPr lvl="1"/>
                <a:r>
                  <a:rPr lang="he-IL" dirty="0" smtClean="0"/>
                  <a:t>עכברים עם טיפול או עם פלצבו שורדים זמן זהה</a:t>
                </a:r>
              </a:p>
              <a:p>
                <a:pPr lvl="1"/>
                <a:r>
                  <a:rPr lang="he-IL" dirty="0" smtClean="0"/>
                  <a:t>דיאטה לא מורידה את המשקל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נקראת </a:t>
                </a:r>
                <a:r>
                  <a:rPr lang="he-IL" dirty="0">
                    <a:solidFill>
                      <a:srgbClr val="0033CC"/>
                    </a:solidFill>
                  </a:rPr>
                  <a:t>השערת האפס</a:t>
                </a:r>
                <a:r>
                  <a:rPr lang="he-IL" dirty="0"/>
                  <a:t> (</a:t>
                </a:r>
                <a:r>
                  <a:rPr lang="en-US" dirty="0"/>
                  <a:t>null hypothesis</a:t>
                </a:r>
                <a:r>
                  <a:rPr lang="he-IL" dirty="0"/>
                  <a:t>) או הנחת </a:t>
                </a:r>
                <a:r>
                  <a:rPr lang="he-IL" dirty="0" smtClean="0"/>
                  <a:t>האפס, מסומנת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aseline="-25000" dirty="0" smtClean="0">
                  <a:solidFill>
                    <a:srgbClr val="0033CC"/>
                  </a:solidFill>
                </a:endParaRP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48154"/>
                <a:ext cx="10515600" cy="4933595"/>
              </a:xfrm>
              <a:blipFill>
                <a:blip r:embed="rId2"/>
                <a:stretch>
                  <a:fillRect t="-160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032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החלופה 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השנייה</a:t>
                </a:r>
                <a:r>
                  <a:rPr lang="he-IL" dirty="0" smtClean="0"/>
                  <a:t> תייצג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סטייה </a:t>
                </a:r>
                <a:r>
                  <a:rPr lang="he-IL" dirty="0" smtClean="0"/>
                  <a:t>מהמצב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הקיים או הרצוי</a:t>
                </a:r>
                <a:r>
                  <a:rPr lang="he-IL" dirty="0" smtClean="0"/>
                  <a:t>, או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הבדל בין קבוצות </a:t>
                </a:r>
                <a:r>
                  <a:rPr lang="he-IL" dirty="0" smtClean="0"/>
                  <a:t>או מצבים</a:t>
                </a:r>
              </a:p>
              <a:p>
                <a:pPr lvl="1"/>
                <a:r>
                  <a:rPr lang="he-IL" dirty="0" smtClean="0"/>
                  <a:t>רמת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 גבוהה, תרופות </a:t>
                </a:r>
                <a:r>
                  <a:rPr lang="he-IL" dirty="0"/>
                  <a:t>לא עומדות </a:t>
                </a:r>
                <a:r>
                  <a:rPr lang="he-IL" dirty="0" smtClean="0"/>
                  <a:t>בתקן, </a:t>
                </a:r>
                <a:r>
                  <a:rPr lang="he-IL" dirty="0"/>
                  <a:t>תרופה </a:t>
                </a:r>
                <a:r>
                  <a:rPr lang="he-IL" dirty="0" smtClean="0"/>
                  <a:t>יעילה יותר מהטיפול הקיים</a:t>
                </a:r>
              </a:p>
              <a:p>
                <a:pPr lvl="1"/>
                <a:r>
                  <a:rPr lang="he-IL" dirty="0" smtClean="0"/>
                  <a:t>יש הבדל בין ציונים של גברים ונשים, זמן </a:t>
                </a:r>
                <a:r>
                  <a:rPr lang="he-IL" dirty="0" err="1" smtClean="0"/>
                  <a:t>ההשרדות</a:t>
                </a:r>
                <a:r>
                  <a:rPr lang="he-IL" dirty="0" smtClean="0"/>
                  <a:t> גבוה יותר עם טיפול, הדיאטה מורידה במשקל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החלופה השנייה נקראת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ההשערה האלטרנטיבית</a:t>
                </a:r>
                <a:r>
                  <a:rPr lang="he-IL" dirty="0" smtClean="0"/>
                  <a:t> או השערת/הנחת המחקר</a:t>
                </a:r>
              </a:p>
              <a:p>
                <a:pPr lvl="1"/>
                <a:r>
                  <a:rPr lang="en-US" dirty="0" smtClean="0"/>
                  <a:t>Alternative hypothesis</a:t>
                </a:r>
                <a:endParaRPr lang="he-IL" dirty="0" smtClean="0"/>
              </a:p>
              <a:p>
                <a:r>
                  <a:rPr lang="he-IL" dirty="0" smtClean="0"/>
                  <a:t>מסומנת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78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סוגי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89477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המשתנה המקרי</a:t>
                </a:r>
                <a:r>
                  <a:rPr lang="he-IL" dirty="0" smtClean="0"/>
                  <a:t> המתאר את התכונה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ואת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התוחלת</a:t>
                </a:r>
                <a:r>
                  <a:rPr lang="he-IL" dirty="0" smtClean="0"/>
                  <a:t> שלו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השערת האפס תהיה בד"כ מהצורה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התוחלת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שווה לערך</a:t>
                </a:r>
                <a:r>
                  <a:rPr lang="he-IL" dirty="0" smtClean="0"/>
                  <a:t> כלשהו המייצג את המצב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הקיים/הרצוי</a:t>
                </a:r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היא תוחלת רמת הכולסטרול במעשנים, השערת האפס תהיה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ההשערה האלטרנטיבית יכולה להיות </a:t>
                </a:r>
                <a:r>
                  <a:rPr lang="he-IL" dirty="0">
                    <a:solidFill>
                      <a:srgbClr val="0033CC"/>
                    </a:solidFill>
                  </a:rPr>
                  <a:t>חד-צדדית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he-IL" dirty="0"/>
                  <a:t>בדוגמא של הכולסטרול, ההשערה האלטרנטיבית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/>
                  <a:t>ההשערה האלטרנטיבית יכולה להיות </a:t>
                </a:r>
                <a:r>
                  <a:rPr lang="he-IL" dirty="0">
                    <a:solidFill>
                      <a:srgbClr val="0033CC"/>
                    </a:solidFill>
                  </a:rPr>
                  <a:t>דו-צדדית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pPr lvl="1"/>
                <a:r>
                  <a:rPr lang="he-IL" dirty="0" smtClean="0"/>
                  <a:t>הכיוון של האפקט אינו ידוע מראש</a:t>
                </a:r>
                <a:endParaRPr lang="en-US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89477"/>
              </a:xfrm>
              <a:blipFill>
                <a:blip r:embed="rId2"/>
                <a:stretch>
                  <a:fillRect t="-1948" r="-696" b="-9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678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ע"י 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1651" y="1698746"/>
                <a:ext cx="10701867" cy="422176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בדיקת </a:t>
                </a:r>
                <a:r>
                  <a:rPr lang="he-IL" dirty="0"/>
                  <a:t>השערות עובדת על עיקרון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ההפרכה</a:t>
                </a:r>
              </a:p>
              <a:p>
                <a:r>
                  <a:rPr lang="he-IL" dirty="0" smtClean="0"/>
                  <a:t>נניח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נכונה – כלומר אין שינוי מהמצב הקיים או הרצוי – ונסתכל על נתוני המדגם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תחת הנחה זו, אם נתוני המדגם הם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בלתי סבירים</a:t>
                </a:r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 smtClean="0"/>
                  <a:t>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השערת האפס</a:t>
                </a:r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כלומר, נסיק כי הנתונים מייצגים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הבדל</a:t>
                </a:r>
                <a:r>
                  <a:rPr lang="he-IL" dirty="0" smtClean="0"/>
                  <a:t> בין המצב הקיים/הרצוי למצב בפועל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נתוני המדגם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עקביים </a:t>
                </a:r>
                <a:r>
                  <a:rPr lang="he-IL" dirty="0" smtClean="0"/>
                  <a:t>(אינם בלתי סבירים) עם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 נוכל לדחות </a:t>
                </a:r>
                <a:r>
                  <a:rPr lang="he-IL" dirty="0" smtClean="0"/>
                  <a:t>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השערת האפס</a:t>
                </a:r>
              </a:p>
              <a:p>
                <a:r>
                  <a:rPr lang="he-IL" dirty="0" smtClean="0"/>
                  <a:t>כלומר, נסיק כי ככל הנראה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אין שינוי</a:t>
                </a:r>
                <a:r>
                  <a:rPr lang="he-IL" dirty="0" smtClean="0"/>
                  <a:t> מהמצב הקיים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651" y="1698746"/>
                <a:ext cx="10701867" cy="4221763"/>
              </a:xfrm>
              <a:blipFill>
                <a:blip r:embed="rId2"/>
                <a:stretch>
                  <a:fillRect t="-1879" r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244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10227" y="1591392"/>
                <a:ext cx="10428771" cy="447930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 smtClean="0"/>
                  <a:t>: גודל כלשהו המחושב מתוך המדגם, בד"כ ממוצע המדגם</a:t>
                </a:r>
              </a:p>
              <a:p>
                <a:r>
                  <a:rPr lang="he-IL" dirty="0" smtClean="0"/>
                  <a:t>ה-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P-value</a:t>
                </a:r>
                <a:r>
                  <a:rPr lang="he-IL" b="1" dirty="0" smtClean="0"/>
                  <a:t>: </a:t>
                </a:r>
                <a:r>
                  <a:rPr lang="he-IL" dirty="0" smtClean="0"/>
                  <a:t>ההסתברות, תחת השערת האפס, שהסטטיסטי יקבל את הערך שהתקבל במדגם או קיצוני יותר</a:t>
                </a:r>
                <a:endParaRPr lang="en-US" dirty="0"/>
              </a:p>
              <a:p>
                <a:endParaRPr lang="he-IL" dirty="0"/>
              </a:p>
              <a:p>
                <a:r>
                  <a:rPr lang="he-IL" dirty="0" smtClean="0"/>
                  <a:t>בדוגמא, תחת השערת האפס,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הסטטיסטי הוא ממוצע המדגם: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ההסתברות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כלומר תוצאה של הניסוי שהיא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מפתיעה</a:t>
                </a:r>
                <a:r>
                  <a:rPr lang="he-IL" dirty="0" smtClean="0"/>
                  <a:t> לפחות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כפי שקיבלנו (אם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נכונה)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0227" y="1591392"/>
                <a:ext cx="10428771" cy="4479303"/>
              </a:xfrm>
              <a:blipFill>
                <a:blip r:embed="rId2"/>
                <a:stretch>
                  <a:fillRect t="-1769" r="-877" b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ההשערה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76164" y="3067240"/>
            <a:ext cx="4576605" cy="3295760"/>
            <a:chOff x="576164" y="3067240"/>
            <a:chExt cx="4576605" cy="329576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6164" y="3735536"/>
              <a:ext cx="3863801" cy="233515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880094" y="5901335"/>
              <a:ext cx="728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130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159036" y="5299055"/>
                  <a:ext cx="458267" cy="50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𝑋</m:t>
                            </m:r>
                          </m:e>
                        </m:ba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9036" y="5299055"/>
                  <a:ext cx="458267" cy="50276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051209" y="3067240"/>
                  <a:ext cx="913712" cy="5323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1209" y="3067240"/>
                  <a:ext cx="913712" cy="53239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244490" y="3639127"/>
                  <a:ext cx="1908279" cy="90172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400" b="0" dirty="0" smtClean="0">
                      <a:solidFill>
                        <a:srgbClr val="800000"/>
                      </a:solidFill>
                      <a:latin typeface="David" panose="020E0502060401010101" pitchFamily="34" charset="-79"/>
                      <a:cs typeface="David" panose="020E0502060401010101" pitchFamily="34" charset="-79"/>
                    </a:rPr>
                    <a:t>P-value:</a:t>
                  </a:r>
                  <a:endParaRPr lang="he-IL" sz="2400" b="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&gt;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130</m:t>
                            </m:r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4490" y="3639127"/>
                  <a:ext cx="1908279" cy="901722"/>
                </a:xfrm>
                <a:prstGeom prst="rect">
                  <a:avLst/>
                </a:prstGeom>
                <a:blipFill>
                  <a:blip r:embed="rId6"/>
                  <a:stretch>
                    <a:fillRect l="-4792" t="-54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>
            <a:xfrm flipH="1">
              <a:off x="3509818" y="4637258"/>
              <a:ext cx="210300" cy="788267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149754" y="5901335"/>
              <a:ext cx="728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120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508065" y="3754008"/>
              <a:ext cx="0" cy="2104679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375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894" y="2006867"/>
            <a:ext cx="3494917" cy="22909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משמעות ה- </a:t>
            </a:r>
            <a:r>
              <a:rPr lang="en-US" dirty="0" smtClean="0"/>
              <a:t>P-value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8646" y="1982262"/>
            <a:ext cx="3456436" cy="2335159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5858173" y="1959001"/>
            <a:ext cx="46" cy="2149571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69704" y="4121506"/>
            <a:ext cx="759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97855" y="4121506"/>
            <a:ext cx="728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75214" y="3559235"/>
                <a:ext cx="458267" cy="502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214" y="3559235"/>
                <a:ext cx="458267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27950" y="1340154"/>
                <a:ext cx="913712" cy="5323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7950" y="1340154"/>
                <a:ext cx="913712" cy="5323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28548" y="1996484"/>
                <a:ext cx="1994457" cy="901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130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16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548" y="1996484"/>
                <a:ext cx="1994457" cy="9017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 flipH="1">
            <a:off x="6773178" y="2898206"/>
            <a:ext cx="202036" cy="855899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00748" y="6257451"/>
            <a:ext cx="8704947" cy="461665"/>
          </a:xfrm>
          <a:prstGeom prst="rect">
            <a:avLst/>
          </a:prstGeom>
          <a:noFill/>
          <a:ln>
            <a:solidFill>
              <a:srgbClr val="993366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400" b="1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P-value</a:t>
            </a:r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lang="en-US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ההסתברות </a:t>
            </a:r>
            <a:r>
              <a:rPr lang="he-IL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שממוצע המדגם הוא </a:t>
            </a:r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כפי שהתקבל או קיצוני יותר</a:t>
            </a:r>
            <a:endParaRPr lang="en-US" sz="24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9627919" y="1876465"/>
            <a:ext cx="46" cy="2149571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379574" y="4089708"/>
            <a:ext cx="741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208564" y="4089708"/>
            <a:ext cx="594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761602" y="3502722"/>
                <a:ext cx="458267" cy="502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602" y="3502722"/>
                <a:ext cx="458267" cy="5027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182550" y="1340154"/>
                <a:ext cx="913712" cy="5323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2550" y="1340154"/>
                <a:ext cx="913712" cy="5323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946793" y="2059763"/>
                <a:ext cx="2196926" cy="901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200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0000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….</m:t>
                      </m:r>
                    </m:oMath>
                  </m:oMathPara>
                </a14:m>
                <a:endParaRPr lang="en-US" sz="24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793" y="2059763"/>
                <a:ext cx="2196926" cy="90172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 flipH="1">
            <a:off x="10555839" y="3014381"/>
            <a:ext cx="227140" cy="77711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8406"/>
          <a:stretch/>
        </p:blipFill>
        <p:spPr>
          <a:xfrm>
            <a:off x="256938" y="2011057"/>
            <a:ext cx="3246807" cy="2139442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>
            <a:off x="1880342" y="2006297"/>
            <a:ext cx="46" cy="2149571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563196" y="4120475"/>
            <a:ext cx="634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04849" y="4366387"/>
            <a:ext cx="614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122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014025" y="3651026"/>
                <a:ext cx="458267" cy="502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025" y="3651026"/>
                <a:ext cx="458267" cy="5027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434973" y="1340154"/>
                <a:ext cx="913712" cy="5323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973" y="1340154"/>
                <a:ext cx="913712" cy="53239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>
            <a:off x="420040" y="4160621"/>
            <a:ext cx="3074534" cy="0"/>
          </a:xfrm>
          <a:prstGeom prst="line">
            <a:avLst/>
          </a:prstGeom>
          <a:ln w="222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2135089" y="4149214"/>
            <a:ext cx="0" cy="261206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291720" y="1930573"/>
                <a:ext cx="1994457" cy="901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122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42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720" y="1930573"/>
                <a:ext cx="1994457" cy="9017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/>
          <p:nvPr/>
        </p:nvCxnSpPr>
        <p:spPr>
          <a:xfrm flipH="1">
            <a:off x="2774400" y="2806612"/>
            <a:ext cx="208172" cy="879794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78841" y="4760600"/>
                <a:ext cx="341129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די סביר שנקבל ממוצע מדגם 122 או גבוה ממנו, אם התוחלת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האמיתית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120</a:t>
                </a:r>
              </a:p>
              <a:p>
                <a:pPr algn="ctr" rtl="1"/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אין ראיות נגד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41" y="4760600"/>
                <a:ext cx="3411296" cy="1323439"/>
              </a:xfrm>
              <a:prstGeom prst="rect">
                <a:avLst/>
              </a:prstGeom>
              <a:blipFill>
                <a:blip r:embed="rId15"/>
                <a:stretch>
                  <a:fillRect t="-3226" r="-1789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053144" y="4760600"/>
                <a:ext cx="346708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מאד סביר שנקבל ממוצע מדגם 130 או גבוה ממנו, אם התוחלת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האמיתית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120</a:t>
                </a:r>
              </a:p>
              <a:p>
                <a:pPr algn="ctr" rtl="1"/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ראיה חלשה נגד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144" y="4760600"/>
                <a:ext cx="3467080" cy="1323439"/>
              </a:xfrm>
              <a:prstGeom prst="rect">
                <a:avLst/>
              </a:prstGeom>
              <a:blipFill>
                <a:blip r:embed="rId16"/>
                <a:stretch>
                  <a:fillRect t="-3226" r="-1933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7729810" y="4760600"/>
                <a:ext cx="352363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מאד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מאד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לא סביר שנקבל ממוצע מדגם 200 או גבוה ממנו, אם התוחלת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האמיתית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120</a:t>
                </a:r>
              </a:p>
              <a:p>
                <a:pPr algn="r" rtl="1"/>
                <a:r>
                  <a:rPr lang="he-IL" sz="20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יש ראיה חזקה מאד נגד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810" y="4760600"/>
                <a:ext cx="3523630" cy="1323439"/>
              </a:xfrm>
              <a:prstGeom prst="rect">
                <a:avLst/>
              </a:prstGeom>
              <a:blipFill>
                <a:blip r:embed="rId17"/>
                <a:stretch>
                  <a:fillRect t="-3226" r="-1903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603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משמעות ה- </a:t>
            </a:r>
            <a:r>
              <a:rPr lang="en-US" dirty="0" smtClean="0"/>
              <a:t>P-value</a:t>
            </a:r>
            <a:r>
              <a:rPr lang="he-IL" dirty="0" smtClean="0"/>
              <a:t> והחלטה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3579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ככל </a:t>
                </a:r>
                <a:r>
                  <a:rPr lang="he-IL" dirty="0"/>
                  <a:t>שה- </a:t>
                </a:r>
                <a:r>
                  <a:rPr lang="en-US" dirty="0"/>
                  <a:t>P-value</a:t>
                </a:r>
                <a:r>
                  <a:rPr lang="he-IL" dirty="0"/>
                  <a:t> </a:t>
                </a:r>
                <a:r>
                  <a:rPr lang="he-IL" dirty="0">
                    <a:solidFill>
                      <a:srgbClr val="0033CC"/>
                    </a:solidFill>
                  </a:rPr>
                  <a:t>נמוך</a:t>
                </a:r>
                <a:r>
                  <a:rPr lang="he-IL" dirty="0"/>
                  <a:t> יותר, כך נתוני המדגם </a:t>
                </a:r>
                <a:r>
                  <a:rPr lang="he-IL" dirty="0">
                    <a:solidFill>
                      <a:srgbClr val="0033CC"/>
                    </a:solidFill>
                  </a:rPr>
                  <a:t>פחות סבירים</a:t>
                </a:r>
                <a:r>
                  <a:rPr lang="he-IL" dirty="0"/>
                  <a:t> תחת השערת האפס</a:t>
                </a:r>
              </a:p>
              <a:p>
                <a:r>
                  <a:rPr lang="he-IL" dirty="0"/>
                  <a:t>וזוהי ראייה </a:t>
                </a:r>
                <a:r>
                  <a:rPr lang="he-IL" dirty="0" smtClean="0"/>
                  <a:t>יותר חזקה לכך </a:t>
                </a:r>
                <a:r>
                  <a:rPr lang="he-IL" dirty="0"/>
                  <a:t>שהשערת האפס </a:t>
                </a:r>
                <a:r>
                  <a:rPr lang="he-IL" dirty="0">
                    <a:solidFill>
                      <a:srgbClr val="0033CC"/>
                    </a:solidFill>
                  </a:rPr>
                  <a:t>איננה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נכונה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החלטה</a:t>
                </a:r>
                <a:r>
                  <a:rPr lang="he-IL" dirty="0" smtClean="0"/>
                  <a:t>: אם </a:t>
                </a:r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</a:t>
                </a:r>
                <a:r>
                  <a:rPr lang="he-IL" dirty="0">
                    <a:solidFill>
                      <a:srgbClr val="0033CC"/>
                    </a:solidFill>
                  </a:rPr>
                  <a:t>נמוך מסף</a:t>
                </a:r>
                <a:r>
                  <a:rPr lang="he-IL" dirty="0"/>
                  <a:t> מסוים שנקבע מראש, </a:t>
                </a:r>
                <a:r>
                  <a:rPr lang="he-IL" dirty="0">
                    <a:solidFill>
                      <a:srgbClr val="0033CC"/>
                    </a:solidFill>
                  </a:rPr>
                  <a:t>נדחה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ערך </a:t>
                </a:r>
                <a:r>
                  <a:rPr lang="he-IL" dirty="0"/>
                  <a:t>הסף </a:t>
                </a:r>
                <a:r>
                  <a:rPr lang="he-IL" dirty="0" smtClean="0"/>
                  <a:t>נקרא </a:t>
                </a:r>
                <a:r>
                  <a:rPr lang="he-IL" dirty="0">
                    <a:solidFill>
                      <a:srgbClr val="0033CC"/>
                    </a:solidFill>
                  </a:rPr>
                  <a:t>רמת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המובהקות</a:t>
                </a:r>
                <a:r>
                  <a:rPr lang="he-IL" dirty="0" smtClean="0"/>
                  <a:t>, ומסומן בד"כ </a:t>
                </a:r>
                <a:r>
                  <a:rPr lang="he-IL" dirty="0"/>
                  <a:t>ב-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בתחום </a:t>
                </a:r>
                <a:r>
                  <a:rPr lang="he-IL" dirty="0"/>
                  <a:t>הביו-רפואה, ערך מקובל לרמת המובהקות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אם ה- </a:t>
                </a:r>
                <a:r>
                  <a:rPr lang="en-US" dirty="0"/>
                  <a:t>P-value</a:t>
                </a:r>
                <a:r>
                  <a:rPr lang="he-IL" dirty="0"/>
                  <a:t> נמוך מ-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, נאמר כי </a:t>
                </a:r>
                <a:r>
                  <a:rPr lang="he-IL" dirty="0">
                    <a:solidFill>
                      <a:srgbClr val="0033CC"/>
                    </a:solidFill>
                  </a:rPr>
                  <a:t>הפרכנו את השערת האפס ברמת מובהקות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נוכל לומר כי ההבדל ביחס למצב הקיים/הצפוי הינו </a:t>
                </a:r>
                <a:r>
                  <a:rPr lang="he-IL" dirty="0">
                    <a:solidFill>
                      <a:srgbClr val="0033CC"/>
                    </a:solidFill>
                  </a:rPr>
                  <a:t>מובהק</a:t>
                </a:r>
                <a:r>
                  <a:rPr lang="he-IL" dirty="0"/>
                  <a:t> (</a:t>
                </a:r>
                <a:r>
                  <a:rPr lang="en-US" dirty="0"/>
                  <a:t>significant</a:t>
                </a:r>
                <a:r>
                  <a:rPr lang="he-IL" dirty="0" smtClean="0"/>
                  <a:t>)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35791"/>
              </a:xfrm>
              <a:blipFill>
                <a:blip r:embed="rId2"/>
                <a:stretch>
                  <a:fillRect t="-1708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994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8699" y="1758659"/>
                <a:ext cx="10134600" cy="398491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השערת </a:t>
                </a:r>
                <a:r>
                  <a:rPr lang="he-IL" dirty="0"/>
                  <a:t>האפס </a:t>
                </a:r>
                <a:r>
                  <a:rPr lang="he-IL" dirty="0" smtClean="0"/>
                  <a:t>נכונה בדוגמת הכולסטרול </a:t>
                </a:r>
                <a:r>
                  <a:rPr lang="he-IL" dirty="0"/>
                  <a:t>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נראה בהמשך כי ההסתברות </a:t>
                </a:r>
                <a:r>
                  <a:rPr lang="he-IL" dirty="0"/>
                  <a:t>שממוצע המדגם יקבל ערך כה קיצוני כמו שקיבלנו או יותר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זהו </a:t>
                </a:r>
                <a:r>
                  <a:rPr lang="he-IL" dirty="0"/>
                  <a:t>ערך גדול מ-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, ולכן </a:t>
                </a:r>
                <a:r>
                  <a:rPr lang="he-IL" dirty="0">
                    <a:solidFill>
                      <a:srgbClr val="0033CC"/>
                    </a:solidFill>
                  </a:rPr>
                  <a:t>לא נדחה </a:t>
                </a:r>
                <a:r>
                  <a:rPr lang="he-IL" dirty="0"/>
                  <a:t>את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לא הצלחנו לדחות את השערת האפס שרמת הכולסטרול במעשנים שווה לרמה הצפויה</a:t>
                </a:r>
              </a:p>
              <a:p>
                <a:r>
                  <a:rPr lang="he-IL" dirty="0" smtClean="0"/>
                  <a:t>לא הצלחנו להוכיח כי עישון </a:t>
                </a:r>
                <a:r>
                  <a:rPr lang="he-IL" dirty="0"/>
                  <a:t>גורם לעלייה ברמת </a:t>
                </a:r>
                <a:r>
                  <a:rPr lang="he-IL" dirty="0" smtClean="0"/>
                  <a:t>הכולסטרול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1758659"/>
                <a:ext cx="10134600" cy="3984916"/>
              </a:xfrm>
              <a:blipFill>
                <a:blip r:embed="rId2"/>
                <a:stretch>
                  <a:fillRect t="-1835" r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260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מחשבים את ה- </a:t>
            </a:r>
            <a:r>
              <a:rPr lang="en-US" dirty="0" smtClean="0"/>
              <a:t>P-value</a:t>
            </a:r>
            <a:r>
              <a:rPr lang="he-IL" dirty="0" smtClean="0"/>
              <a:t>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9341" y="1634699"/>
                <a:ext cx="10673315" cy="472607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אנחנו צריכים לחשב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ממוצע המדגם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הוא משתנה מקרי, כלומר הערך שלו תלוי בתוצאה של ניסוי מקרי</a:t>
                </a:r>
              </a:p>
              <a:p>
                <a:r>
                  <a:rPr lang="he-IL" dirty="0" smtClean="0"/>
                  <a:t>בכל הגרלה של מדגם, אנחנו נקבל ערך שונה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מהן התכונות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התכונה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היא משתנה מקרי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b="0" dirty="0" smtClean="0"/>
              </a:p>
              <a:p>
                <a:r>
                  <a:rPr lang="he-IL" b="1" dirty="0"/>
                  <a:t>תחת השערת </a:t>
                </a:r>
                <a:r>
                  <a:rPr lang="he-IL" b="1" dirty="0" smtClean="0"/>
                  <a:t>האפס</a:t>
                </a:r>
                <a:r>
                  <a:rPr lang="he-IL" dirty="0" smtClean="0"/>
                  <a:t>, </a:t>
                </a:r>
                <a:r>
                  <a:rPr lang="he-IL" dirty="0"/>
                  <a:t>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תוחלת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שונות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נסמן את גודל המדגם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b="0" dirty="0" smtClean="0"/>
              </a:p>
              <a:p>
                <a:r>
                  <a:rPr lang="he-IL" dirty="0" smtClean="0"/>
                  <a:t>מתקיים: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he-IL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he-IL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he-IL" dirty="0" smtClean="0"/>
                  <a:t>, או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341" y="1634699"/>
                <a:ext cx="10673315" cy="4726079"/>
              </a:xfrm>
              <a:blipFill>
                <a:blip r:embed="rId2"/>
                <a:stretch>
                  <a:fillRect t="-645" r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20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ההתפלגות של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9341" y="1634699"/>
                <a:ext cx="10673315" cy="472607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chemeClr val="tx1"/>
                    </a:solidFill>
                  </a:rPr>
                  <a:t>בדוגמא: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he-I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he-I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r>
                  <a:rPr lang="he-IL" dirty="0">
                    <a:solidFill>
                      <a:schemeClr val="tx1"/>
                    </a:solidFill>
                  </a:rPr>
                  <a:t> ו-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64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dirty="0">
                  <a:solidFill>
                    <a:schemeClr val="tx1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משפט הגבול המרכזי</a:t>
                </a:r>
                <a:r>
                  <a:rPr lang="he-IL" dirty="0" smtClean="0"/>
                  <a:t>:</a:t>
                </a:r>
                <a:endParaRPr lang="he-IL" dirty="0"/>
              </a:p>
              <a:p>
                <a:r>
                  <a:rPr lang="he-IL" dirty="0" smtClean="0">
                    <a:latin typeface="Cambria Math" panose="02040503050406030204" pitchFamily="18" charset="0"/>
                  </a:rPr>
                  <a:t>אם לתכונה התפלגות נורמלית </a:t>
                </a:r>
                <a:r>
                  <a:rPr lang="he-IL" dirty="0" err="1" smtClean="0">
                    <a:latin typeface="Cambria Math" panose="02040503050406030204" pitchFamily="18" charset="0"/>
                  </a:rPr>
                  <a:t>באוכלוסיה</a:t>
                </a:r>
                <a:r>
                  <a:rPr lang="he-IL" dirty="0" smtClean="0">
                    <a:latin typeface="Cambria Math" panose="02040503050406030204" pitchFamily="18" charset="0"/>
                  </a:rPr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>
                    <a:latin typeface="Cambria Math" panose="02040503050406030204" pitchFamily="18" charset="0"/>
                  </a:rPr>
                  <a:t>, לממוצע המדגם התפלגות </a:t>
                </a:r>
                <a:r>
                  <a:rPr lang="he-IL" dirty="0" smtClean="0">
                    <a:solidFill>
                      <a:srgbClr val="0033CC"/>
                    </a:solidFill>
                    <a:latin typeface="Cambria Math" panose="02040503050406030204" pitchFamily="18" charset="0"/>
                  </a:rPr>
                  <a:t>נורמלית</a:t>
                </a:r>
              </a:p>
              <a:p>
                <a:r>
                  <a:rPr lang="he-IL" dirty="0" smtClean="0">
                    <a:latin typeface="Cambria Math" panose="02040503050406030204" pitchFamily="18" charset="0"/>
                  </a:rPr>
                  <a:t>כלומר,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>
                  <a:latin typeface="Cambria Math" panose="02040503050406030204" pitchFamily="18" charset="0"/>
                </a:endParaRPr>
              </a:p>
              <a:p>
                <a:endParaRPr lang="he-IL" i="1" dirty="0" smtClean="0">
                  <a:latin typeface="Cambria Math" panose="02040503050406030204" pitchFamily="18" charset="0"/>
                </a:endParaRPr>
              </a:p>
              <a:p>
                <a:r>
                  <a:rPr lang="he-IL" dirty="0" smtClean="0">
                    <a:latin typeface="Cambria Math" panose="02040503050406030204" pitchFamily="18" charset="0"/>
                  </a:rPr>
                  <a:t>בדוגמא,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לכן משפט הגבול המרכזי מתקיים: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כעת ניתן לחשב את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341" y="1634699"/>
                <a:ext cx="10673315" cy="4726079"/>
              </a:xfrm>
              <a:blipFill>
                <a:blip r:embed="rId2"/>
                <a:stretch>
                  <a:fillRect r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0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43" y="1826395"/>
            <a:ext cx="2968752" cy="15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5156" y="1579079"/>
                <a:ext cx="10639424" cy="472607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b="0" dirty="0" smtClean="0"/>
              </a:p>
              <a:p>
                <a:r>
                  <a:rPr lang="he-IL" b="0" dirty="0" smtClean="0"/>
                  <a:t>כדי לחשב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</m:oMath>
                </a14:m>
                <a:r>
                  <a:rPr lang="he-IL" dirty="0" smtClean="0"/>
                  <a:t> נעבור למ"מ נורמלי סטנדרטי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תוחלת 0, שונות 1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ציון התקן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המרחק מהתוחלת ביחידות של סטיית תקן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גדול מרמת המובהקות, לכן לא נדחה את השערת האפס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5156" y="1579079"/>
                <a:ext cx="10639424" cy="4726079"/>
              </a:xfrm>
              <a:blipFill>
                <a:blip r:embed="rId3"/>
                <a:stretch>
                  <a:fillRect t="-903" r="-802" b="-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1661197" y="1800399"/>
            <a:ext cx="36" cy="1447107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18020" y="3239555"/>
            <a:ext cx="60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1903" y="3239555"/>
            <a:ext cx="576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43806" y="2836331"/>
                <a:ext cx="326158" cy="292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806" y="2836331"/>
                <a:ext cx="326158" cy="292451"/>
              </a:xfrm>
              <a:prstGeom prst="rect">
                <a:avLst/>
              </a:prstGeom>
              <a:blipFill>
                <a:blip r:embed="rId4"/>
                <a:stretch>
                  <a:fillRect r="-5660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333686" y="1285897"/>
                <a:ext cx="753828" cy="459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</m:d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686" y="1285897"/>
                <a:ext cx="753828" cy="459036"/>
              </a:xfrm>
              <a:prstGeom prst="rect">
                <a:avLst/>
              </a:prstGeom>
              <a:blipFill>
                <a:blip r:embed="rId5"/>
                <a:stretch>
                  <a:fillRect l="-2439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54739" y="2059985"/>
                <a:ext cx="1570430" cy="4590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130</m:t>
                          </m:r>
                        </m:e>
                      </m:d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739" y="2059985"/>
                <a:ext cx="1570430" cy="4590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2397955" y="2528341"/>
            <a:ext cx="132036" cy="412798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287190" y="2588395"/>
            <a:ext cx="742457" cy="0"/>
          </a:xfrm>
          <a:prstGeom prst="straightConnector1">
            <a:avLst/>
          </a:prstGeom>
          <a:ln w="25400">
            <a:solidFill>
              <a:schemeClr val="bg2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89749" y="224284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10</m:t>
                      </m:r>
                    </m:oMath>
                  </m:oMathPara>
                </a14:m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9749" y="2242846"/>
                <a:ext cx="66556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785046" y="2850878"/>
                <a:ext cx="3452247" cy="636585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046" y="2850878"/>
                <a:ext cx="3452247" cy="6365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34155" y="3742064"/>
            <a:ext cx="3148416" cy="2306143"/>
            <a:chOff x="134155" y="3742064"/>
            <a:chExt cx="3148416" cy="230614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155" y="4234937"/>
              <a:ext cx="2968752" cy="1524000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>
              <a:off x="1630860" y="4205827"/>
              <a:ext cx="36" cy="14471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468632" y="5648097"/>
              <a:ext cx="4105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11842" y="5644983"/>
              <a:ext cx="346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827718" y="5244873"/>
                  <a:ext cx="39934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7718" y="5244873"/>
                  <a:ext cx="399340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293798" y="3742064"/>
                  <a:ext cx="75382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𝑍</m:t>
                            </m: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3798" y="3742064"/>
                  <a:ext cx="753828" cy="400110"/>
                </a:xfrm>
                <a:prstGeom prst="rect">
                  <a:avLst/>
                </a:prstGeom>
                <a:blipFill>
                  <a:blip r:embed="rId10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029151" y="4497102"/>
                  <a:ext cx="125342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9151" y="4497102"/>
                  <a:ext cx="1253420" cy="400110"/>
                </a:xfrm>
                <a:prstGeom prst="rect">
                  <a:avLst/>
                </a:prstGeom>
                <a:blipFill>
                  <a:blip r:embed="rId11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/>
            <p:cNvCxnSpPr/>
            <p:nvPr/>
          </p:nvCxnSpPr>
          <p:spPr>
            <a:xfrm flipH="1">
              <a:off x="2358067" y="4936883"/>
              <a:ext cx="132036" cy="412798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1247302" y="4996937"/>
              <a:ext cx="742457" cy="0"/>
            </a:xfrm>
            <a:prstGeom prst="straightConnector1">
              <a:avLst/>
            </a:prstGeom>
            <a:ln w="25400">
              <a:solidFill>
                <a:schemeClr val="bg2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356846" y="4651388"/>
                  <a:ext cx="5373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±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6846" y="4651388"/>
                  <a:ext cx="537327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159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בדוגמא, נניח שהגדלנו את המדגם פי 4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256</m:t>
                    </m:r>
                  </m:oMath>
                </a14:m>
                <a:r>
                  <a:rPr lang="he-IL" dirty="0" smtClean="0"/>
                  <a:t>, ועדיין קיבלנו ממוצע מדגם של 130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סטיית </a:t>
                </a:r>
                <a:r>
                  <a:rPr lang="he-IL" dirty="0"/>
                  <a:t>התקן של ממוצע המדגם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ציון התקן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130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130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 נדחה את השערת האפס!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744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קרה בעצם?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8421" y="1951228"/>
            <a:ext cx="4162223" cy="3591685"/>
          </a:xfrm>
        </p:spPr>
        <p:txBody>
          <a:bodyPr/>
          <a:lstStyle/>
          <a:p>
            <a:r>
              <a:rPr lang="he-IL" dirty="0" smtClean="0"/>
              <a:t>במדגם הקטן, לממוצע המדגם התפלגות רחבה</a:t>
            </a:r>
          </a:p>
          <a:p>
            <a:endParaRPr lang="he-IL" dirty="0" smtClean="0"/>
          </a:p>
          <a:p>
            <a:r>
              <a:rPr lang="he-IL" dirty="0" smtClean="0"/>
              <a:t>גם אם השערת האפס נכונה (תוחלת שווה ל- 120, גם במעשנים), די סביר לראות ערך של 130 ומעלה</a:t>
            </a: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1056310" y="2364238"/>
            <a:ext cx="6083972" cy="349281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065454" y="2476045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65454" y="5841037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17724" y="1652949"/>
                <a:ext cx="1403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256</m:t>
                      </m:r>
                    </m:oMath>
                  </m:oMathPara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724" y="1652949"/>
                <a:ext cx="1403716" cy="461665"/>
              </a:xfrm>
              <a:prstGeom prst="rect">
                <a:avLst/>
              </a:prstGeom>
              <a:blipFill>
                <a:blip r:embed="rId3"/>
                <a:stretch>
                  <a:fillRect t="-10526" r="-606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5670785" y="4741452"/>
            <a:ext cx="340365" cy="53380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542324" y="3850249"/>
                <a:ext cx="145200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16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324" y="3850249"/>
                <a:ext cx="1452008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4455426" y="2192138"/>
            <a:ext cx="385011" cy="90477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583947" y="3926605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717172" y="5273552"/>
            <a:ext cx="24765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713840" y="3482172"/>
                <a:ext cx="6511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840" y="3482172"/>
                <a:ext cx="65114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607315" y="4809405"/>
                <a:ext cx="6864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10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315" y="4809405"/>
                <a:ext cx="686406" cy="461665"/>
              </a:xfrm>
              <a:prstGeom prst="rect">
                <a:avLst/>
              </a:prstGeom>
              <a:blipFill>
                <a:blip r:embed="rId6"/>
                <a:stretch>
                  <a:fillRect l="-3571" t="-10526" r="-1250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7149426" y="5641329"/>
            <a:ext cx="970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LDL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65454" y="2609571"/>
                <a:ext cx="140914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ממוצע המדגם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54" y="2609571"/>
                <a:ext cx="1409140" cy="1569660"/>
              </a:xfrm>
              <a:prstGeom prst="rect">
                <a:avLst/>
              </a:prstGeom>
              <a:blipFill>
                <a:blip r:embed="rId7"/>
                <a:stretch>
                  <a:fillRect t="-3101" r="-6494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656966" y="5839134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838343" y="4902917"/>
            <a:ext cx="1752360" cy="926592"/>
            <a:chOff x="6010986" y="4540068"/>
            <a:chExt cx="2325162" cy="1218642"/>
          </a:xfrm>
        </p:grpSpPr>
        <p:sp>
          <p:nvSpPr>
            <p:cNvPr id="19" name="Rectangle 18"/>
            <p:cNvSpPr/>
            <p:nvPr/>
          </p:nvSpPr>
          <p:spPr>
            <a:xfrm>
              <a:off x="6015467" y="4991100"/>
              <a:ext cx="632984" cy="7643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/>
            <p:cNvSpPr/>
            <p:nvPr/>
          </p:nvSpPr>
          <p:spPr>
            <a:xfrm rot="5400000">
              <a:off x="7288026" y="4710587"/>
              <a:ext cx="303140" cy="1793105"/>
            </a:xfrm>
            <a:prstGeom prst="triangle">
              <a:avLst>
                <a:gd name="adj" fmla="val 9743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Isosceles Triangle 20"/>
            <p:cNvSpPr/>
            <p:nvPr/>
          </p:nvSpPr>
          <p:spPr>
            <a:xfrm rot="5940240">
              <a:off x="6824156" y="4768104"/>
              <a:ext cx="510051" cy="1141938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1"/>
            <p:cNvSpPr/>
            <p:nvPr/>
          </p:nvSpPr>
          <p:spPr>
            <a:xfrm rot="5400000">
              <a:off x="6122317" y="4428737"/>
              <a:ext cx="510051" cy="73271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Connector 22"/>
          <p:cNvCxnSpPr/>
          <p:nvPr/>
        </p:nvCxnSpPr>
        <p:spPr>
          <a:xfrm flipV="1">
            <a:off x="4815945" y="4777906"/>
            <a:ext cx="0" cy="106122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32923" y="5839134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414725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קרה בעצם?</a:t>
            </a: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1056310" y="2364238"/>
            <a:ext cx="6083972" cy="349281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065454" y="2476045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65454" y="5841037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93672" y="3095608"/>
                <a:ext cx="1403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256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02</m:t>
                      </m:r>
                    </m:oMath>
                  </m:oMathPara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672" y="3095608"/>
                <a:ext cx="1403716" cy="830997"/>
              </a:xfrm>
              <a:prstGeom prst="rect">
                <a:avLst/>
              </a:prstGeom>
              <a:blipFill>
                <a:blip r:embed="rId3"/>
                <a:stretch>
                  <a:fillRect r="-913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1994387" y="4649057"/>
            <a:ext cx="442437" cy="60549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65309" y="4174077"/>
                <a:ext cx="145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309" y="4174077"/>
                <a:ext cx="145200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5244117" y="4008776"/>
            <a:ext cx="471779" cy="1584789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583947" y="3926605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717172" y="5273552"/>
            <a:ext cx="24765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713840" y="3482172"/>
                <a:ext cx="6511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840" y="3482172"/>
                <a:ext cx="65114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607315" y="4809405"/>
                <a:ext cx="6864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10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315" y="4809405"/>
                <a:ext cx="686406" cy="461665"/>
              </a:xfrm>
              <a:prstGeom prst="rect">
                <a:avLst/>
              </a:prstGeom>
              <a:blipFill>
                <a:blip r:embed="rId6"/>
                <a:stretch>
                  <a:fillRect l="-3571" t="-10526" r="-1250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7149426" y="5641329"/>
            <a:ext cx="970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LDL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6966" y="5839134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120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4815945" y="4777906"/>
            <a:ext cx="0" cy="106122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32923" y="5839134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130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830423" y="5380521"/>
            <a:ext cx="483744" cy="439111"/>
            <a:chOff x="6009655" y="4048126"/>
            <a:chExt cx="749573" cy="1710584"/>
          </a:xfrm>
        </p:grpSpPr>
        <p:sp>
          <p:nvSpPr>
            <p:cNvPr id="27" name="Rectangle 26"/>
            <p:cNvSpPr/>
            <p:nvPr/>
          </p:nvSpPr>
          <p:spPr>
            <a:xfrm>
              <a:off x="6011101" y="4686300"/>
              <a:ext cx="170075" cy="106785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 rot="5400000">
              <a:off x="6219749" y="5219231"/>
              <a:ext cx="500907" cy="578051"/>
            </a:xfrm>
            <a:prstGeom prst="triangle">
              <a:avLst>
                <a:gd name="adj" fmla="val 9743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 rot="5701795">
              <a:off x="6004454" y="4979812"/>
              <a:ext cx="715949" cy="40446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/>
            <p:cNvSpPr/>
            <p:nvPr/>
          </p:nvSpPr>
          <p:spPr>
            <a:xfrm rot="5400000">
              <a:off x="5737441" y="4320340"/>
              <a:ext cx="715949" cy="171521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7195067" y="2079303"/>
            <a:ext cx="4162223" cy="2805738"/>
          </a:xfrm>
        </p:spPr>
        <p:txBody>
          <a:bodyPr/>
          <a:lstStyle/>
          <a:p>
            <a:r>
              <a:rPr lang="he-IL" dirty="0" smtClean="0"/>
              <a:t>במדגם הגדול, לממוצע המדגם התפלגות צרה</a:t>
            </a:r>
          </a:p>
          <a:p>
            <a:endParaRPr lang="he-IL" dirty="0" smtClean="0"/>
          </a:p>
          <a:p>
            <a:r>
              <a:rPr lang="he-IL" dirty="0" smtClean="0"/>
              <a:t>אם השערת האפס נכונה (תוחלת שווה ל- 120), כבר לא כל כך סביר לראות ערך של 130 ומעלה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13315" y="2356945"/>
                <a:ext cx="140914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ממוצע המדגם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315" y="2356945"/>
                <a:ext cx="1409140" cy="1569660"/>
              </a:xfrm>
              <a:prstGeom prst="rect">
                <a:avLst/>
              </a:prstGeom>
              <a:blipFill>
                <a:blip r:embed="rId7"/>
                <a:stretch>
                  <a:fillRect t="-3113" r="-6494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738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3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2883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מקרה זה הוא דוגמא לכך ש</a:t>
                </a:r>
                <a:r>
                  <a:rPr lang="he-IL" dirty="0" smtClean="0">
                    <a:solidFill>
                      <a:srgbClr val="993366"/>
                    </a:solidFill>
                  </a:rPr>
                  <a:t>לא ניתן</a:t>
                </a:r>
                <a:r>
                  <a:rPr lang="en-US" dirty="0" smtClean="0">
                    <a:solidFill>
                      <a:srgbClr val="993366"/>
                    </a:solidFill>
                  </a:rPr>
                  <a:t> </a:t>
                </a:r>
                <a:r>
                  <a:rPr lang="he-IL" dirty="0" smtClean="0">
                    <a:solidFill>
                      <a:srgbClr val="993366"/>
                    </a:solidFill>
                  </a:rPr>
                  <a:t>היה לדחות את השערת האפס במדגם קטן</a:t>
                </a:r>
              </a:p>
              <a:p>
                <a:r>
                  <a:rPr lang="he-IL" dirty="0" smtClean="0"/>
                  <a:t>זאת מכיוון שב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מדגם קטן</a:t>
                </a:r>
                <a:r>
                  <a:rPr lang="he-IL" dirty="0" smtClean="0"/>
                  <a:t>, יש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שונות גדולה</a:t>
                </a:r>
                <a:r>
                  <a:rPr lang="he-IL" dirty="0" smtClean="0"/>
                  <a:t> לממוצע המדגם 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ולכן, אע"פ שקיבלנו ממוצע מדגם גבוה מ- 120, זה עדיין יכול להיות תוצאה של שונות "טבעית" של ממוצע המדגם (תחת השערת האפס)</a:t>
                </a:r>
              </a:p>
              <a:p>
                <a:endParaRPr lang="he-IL" dirty="0"/>
              </a:p>
              <a:p>
                <a:r>
                  <a:rPr lang="he-IL" dirty="0" smtClean="0"/>
                  <a:t>ב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מדגם גדול</a:t>
                </a:r>
                <a:r>
                  <a:rPr lang="he-IL" dirty="0" smtClean="0"/>
                  <a:t>, לממוצע המדגם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שונות קטנה</a:t>
                </a:r>
                <a:r>
                  <a:rPr lang="he-IL" dirty="0" smtClean="0"/>
                  <a:t>, ולכן יש לנו ביטחון רב יותר בערך שלו</a:t>
                </a:r>
              </a:p>
              <a:p>
                <a:r>
                  <a:rPr lang="he-IL" dirty="0" smtClean="0"/>
                  <a:t>לכן, אם קיבלנו ממוצע מדגם גדול מ- 120, יותר סביר שהתוחלת היא לא באמת 120</a:t>
                </a:r>
              </a:p>
              <a:p>
                <a:r>
                  <a:rPr lang="he-IL" dirty="0" smtClean="0"/>
                  <a:t>כלומר, היינו צריכים </a:t>
                </a:r>
                <a:r>
                  <a:rPr lang="he-IL" dirty="0" smtClean="0">
                    <a:solidFill>
                      <a:srgbClr val="993366"/>
                    </a:solidFill>
                  </a:rPr>
                  <a:t>מדגם גדול </a:t>
                </a:r>
                <a:r>
                  <a:rPr lang="he-IL" dirty="0" smtClean="0"/>
                  <a:t>כדי לקבל </a:t>
                </a:r>
                <a:r>
                  <a:rPr lang="he-IL" dirty="0" smtClean="0">
                    <a:solidFill>
                      <a:srgbClr val="993366"/>
                    </a:solidFill>
                  </a:rPr>
                  <a:t>החלטה נכונה </a:t>
                </a:r>
                <a:r>
                  <a:rPr lang="he-IL" dirty="0" smtClean="0"/>
                  <a:t>של</a:t>
                </a:r>
                <a:r>
                  <a:rPr lang="he-IL" dirty="0" smtClean="0">
                    <a:solidFill>
                      <a:srgbClr val="993366"/>
                    </a:solidFill>
                  </a:rPr>
                  <a:t> דחיית השערת האפס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28834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746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3375" y="1781175"/>
                <a:ext cx="11144250" cy="461962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נשים לב כי הנחנו כי השונות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ידועה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דחיית השערת האפס נעשית ע"פ קריטריון מוגדר (האם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קטן מערך סף)</a:t>
                </a:r>
              </a:p>
              <a:p>
                <a:r>
                  <a:rPr lang="he-IL" dirty="0" smtClean="0"/>
                  <a:t>מדובר בהחלטה שרירותית – תלויה בהחלטה שלנו מהי רמת המובהקות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אך יש לזכור, כי ככל שה-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נמוך יותר, כך הראיה נגד השערת האפס חזקה יותר</a:t>
                </a:r>
              </a:p>
              <a:p>
                <a:endParaRPr lang="he-IL" dirty="0"/>
              </a:p>
              <a:p>
                <a:r>
                  <a:rPr lang="he-IL" dirty="0" smtClean="0"/>
                  <a:t>המבחן הסטטיסטי שראינו 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למדגם אחד</a:t>
                </a:r>
                <a:r>
                  <a:rPr lang="he-IL" dirty="0" smtClean="0"/>
                  <a:t> (</a:t>
                </a:r>
                <a:r>
                  <a:rPr lang="en-US" dirty="0" smtClean="0"/>
                  <a:t>One-sample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 smtClean="0"/>
                  <a:t>-test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3375" y="1781175"/>
                <a:ext cx="11144250" cy="4619625"/>
              </a:xfrm>
              <a:blipFill>
                <a:blip r:embed="rId2"/>
                <a:stretch>
                  <a:fillRect t="-1715" r="-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7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חזרה על בדיקת השערות</a:t>
            </a:r>
          </a:p>
          <a:p>
            <a:pPr lvl="1"/>
            <a:r>
              <a:rPr lang="he-IL" dirty="0" smtClean="0"/>
              <a:t>השיטה הכללית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כלל החלטה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 smtClean="0"/>
              <a:t>בדיקת השערות עם שונות לא ידועה</a:t>
            </a:r>
          </a:p>
          <a:p>
            <a:pPr lvl="1"/>
            <a:r>
              <a:rPr lang="he-IL" dirty="0"/>
              <a:t>שתי אוכלוסיות בלתי תלויות</a:t>
            </a:r>
          </a:p>
          <a:p>
            <a:pPr lvl="1"/>
            <a:r>
              <a:rPr lang="he-IL" dirty="0"/>
              <a:t>מדגמים תלויים (מזווגים)</a:t>
            </a:r>
          </a:p>
        </p:txBody>
      </p:sp>
    </p:spTree>
    <p:extLst>
      <p:ext uri="{BB962C8B-B14F-4D97-AF65-F5344CB8AC3E}">
        <p14:creationId xmlns:p14="http://schemas.microsoft.com/office/powerpoint/2010/main" val="321137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מקוצר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7230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השערת האפס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 smtClean="0"/>
                  <a:t>(במדגם גדול) לממוצע המדגם התפלגות נורמלית עם תוחלת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וסטיית תקן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נניח שקיבלנו ממוצע 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השערת המחקר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אם השערת </a:t>
                </a:r>
                <a:r>
                  <a:rPr lang="he-IL" dirty="0" smtClean="0"/>
                  <a:t>המחקר </a:t>
                </a:r>
                <a:r>
                  <a:rPr lang="he-IL" dirty="0"/>
                  <a:t>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72307"/>
              </a:xfrm>
              <a:blipFill>
                <a:blip r:embed="rId2"/>
                <a:stretch>
                  <a:fillRect t="-163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507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מקוצר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7230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אם השערת המחקר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r>
                  <a:rPr lang="he-IL" dirty="0" smtClean="0"/>
                  <a:t>אם </a:t>
                </a:r>
                <a:r>
                  <a:rPr lang="he-IL" dirty="0"/>
                  <a:t>השערת </a:t>
                </a:r>
                <a:r>
                  <a:rPr lang="he-IL" dirty="0" smtClean="0"/>
                  <a:t>המחקר </a:t>
                </a:r>
                <a:r>
                  <a:rPr lang="he-IL" dirty="0"/>
                  <a:t>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מסקנה: ניתן לחשב </a:t>
                </a:r>
                <a:r>
                  <a:rPr lang="he-IL" dirty="0" smtClean="0">
                    <a:solidFill>
                      <a:srgbClr val="993366"/>
                    </a:solidFill>
                  </a:rPr>
                  <a:t>סטטיסטי מתוקנן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he-IL" dirty="0" smtClean="0"/>
                  <a:t>זהו סטטיסטי, מכיוון שהוא גודל המחושב מתוך המדגם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:r>
                  <a:rPr lang="he-IL" dirty="0"/>
                  <a:t>השערת המחקר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he-IL" dirty="0"/>
                  <a:t>אם השערת המחקר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72307"/>
              </a:xfrm>
              <a:blipFill>
                <a:blip r:embed="rId2"/>
                <a:stretch>
                  <a:fillRect t="-817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859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08675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בדוגמת ה- </a:t>
                </a:r>
                <a:r>
                  <a:rPr lang="en-US" dirty="0" smtClean="0"/>
                  <a:t>LDL</a:t>
                </a:r>
                <a:r>
                  <a:rPr lang="he-IL" dirty="0" smtClean="0"/>
                  <a:t>:</a:t>
                </a:r>
                <a:endParaRPr lang="he-IL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לכן </a:t>
                </a:r>
                <a:r>
                  <a:rPr lang="he-IL" dirty="0"/>
                  <a:t>הסטטיסטי יהיה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130</m:t>
                        </m:r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80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>
                  <a:solidFill>
                    <a:schemeClr val="accent5">
                      <a:lumMod val="75000"/>
                    </a:schemeClr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הוא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08675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521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קיצור דרך נוסף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90024"/>
                <a:ext cx="10515600" cy="412031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חישבנו את הסטטיסטי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ההשערה האלטרנטיבית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עלינו לחשב את ה- </a:t>
                </a:r>
                <a:r>
                  <a:rPr lang="en-US" dirty="0" smtClean="0"/>
                  <a:t>P-value</a:t>
                </a:r>
                <a:r>
                  <a:rPr lang="he-IL" dirty="0"/>
                  <a:t>:</a:t>
                </a:r>
                <a:r>
                  <a:rPr lang="he-IL" dirty="0" smtClean="0"/>
                  <a:t>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ואז להשוות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לרמת המובהקות (נניח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r>
                  <a:rPr lang="he-IL" dirty="0" smtClean="0"/>
                  <a:t>האם ניתן לדלג על חישוב ההסתברות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ולבדוק את ההשערה באפן </a:t>
                </a:r>
                <a:r>
                  <a:rPr lang="he-IL" dirty="0" err="1" smtClean="0"/>
                  <a:t>מיידי</a:t>
                </a:r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90024"/>
                <a:ext cx="10515600" cy="4120312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369059" y="3954785"/>
            <a:ext cx="5655820" cy="2569442"/>
            <a:chOff x="440179" y="3964945"/>
            <a:chExt cx="5655820" cy="256944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79" y="3964945"/>
              <a:ext cx="4477519" cy="2298522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stCxn id="10" idx="0"/>
            </p:cNvCxnSpPr>
            <p:nvPr/>
          </p:nvCxnSpPr>
          <p:spPr>
            <a:xfrm flipV="1">
              <a:off x="2683482" y="4174448"/>
              <a:ext cx="0" cy="184221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523021" y="601666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584927" y="4564344"/>
                  <a:ext cx="251107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P-value: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4927" y="4564344"/>
                  <a:ext cx="2511072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3641" t="-10526" r="-1214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251005" y="6072722"/>
                  <a:ext cx="4063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005" y="6072722"/>
                  <a:ext cx="40633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/>
            <p:nvPr/>
          </p:nvCxnSpPr>
          <p:spPr>
            <a:xfrm flipH="1">
              <a:off x="3819378" y="5095555"/>
              <a:ext cx="518160" cy="636701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976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כלל החלטה,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396568"/>
                <a:ext cx="10515600" cy="121033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חישבנו את הסטטיסטי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נשתמש בעובדה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396568"/>
                <a:ext cx="10515600" cy="1210337"/>
              </a:xfrm>
              <a:blipFill>
                <a:blip r:embed="rId3"/>
                <a:stretch>
                  <a:fillRect r="-870" b="-10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918481" y="2877825"/>
            <a:ext cx="4477519" cy="2513383"/>
            <a:chOff x="918481" y="2877825"/>
            <a:chExt cx="4477519" cy="251338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481" y="2877825"/>
              <a:ext cx="4477519" cy="2298522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stCxn id="10" idx="0"/>
            </p:cNvCxnSpPr>
            <p:nvPr/>
          </p:nvCxnSpPr>
          <p:spPr>
            <a:xfrm flipV="1">
              <a:off x="3161784" y="3087328"/>
              <a:ext cx="0" cy="184221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001323" y="492954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518073" y="492954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41271" y="2976844"/>
                <a:ext cx="4214392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he-IL" sz="240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 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ה- </a:t>
                </a:r>
                <a:r>
                  <a:rPr lang="en-US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גדול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ולכן לא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271" y="2976844"/>
                <a:ext cx="4214392" cy="3416320"/>
              </a:xfrm>
              <a:prstGeom prst="rect">
                <a:avLst/>
              </a:prstGeom>
              <a:blipFill>
                <a:blip r:embed="rId5"/>
                <a:stretch>
                  <a:fillRect l="-145" t="-1426" r="-2026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06801" y="2416160"/>
                <a:ext cx="2511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801" y="2416160"/>
                <a:ext cx="2511072" cy="461665"/>
              </a:xfrm>
              <a:prstGeom prst="rect">
                <a:avLst/>
              </a:prstGeom>
              <a:blipFill>
                <a:blip r:embed="rId6"/>
                <a:stretch>
                  <a:fillRect l="-3641" t="-10526" r="-121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4205098" y="387226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4163647" y="4267860"/>
            <a:ext cx="299976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4261908" y="5041312"/>
            <a:ext cx="189949" cy="31052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346723" y="5270741"/>
                <a:ext cx="4063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23" y="5270741"/>
                <a:ext cx="40633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 flipV="1">
            <a:off x="3206264" y="5041312"/>
            <a:ext cx="278649" cy="616474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891998" y="5552373"/>
                <a:ext cx="4063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998" y="5552373"/>
                <a:ext cx="40633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Isosceles Triangle 37"/>
          <p:cNvSpPr/>
          <p:nvPr/>
        </p:nvSpPr>
        <p:spPr>
          <a:xfrm rot="5400000">
            <a:off x="4283918" y="4674129"/>
            <a:ext cx="202743" cy="360384"/>
          </a:xfrm>
          <a:prstGeom prst="triangle">
            <a:avLst>
              <a:gd name="adj" fmla="val 10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3484914" y="3475105"/>
            <a:ext cx="424777" cy="1494880"/>
            <a:chOff x="3442739" y="3359264"/>
            <a:chExt cx="424777" cy="1494880"/>
          </a:xfrm>
        </p:grpSpPr>
        <p:sp>
          <p:nvSpPr>
            <p:cNvPr id="39" name="Isosceles Triangle 38"/>
            <p:cNvSpPr/>
            <p:nvPr/>
          </p:nvSpPr>
          <p:spPr>
            <a:xfrm rot="5400000">
              <a:off x="3393177" y="3677680"/>
              <a:ext cx="525522" cy="42315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445311" y="4152020"/>
              <a:ext cx="422205" cy="7021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40"/>
            <p:cNvSpPr/>
            <p:nvPr/>
          </p:nvSpPr>
          <p:spPr>
            <a:xfrm rot="5400000">
              <a:off x="3291766" y="3510237"/>
              <a:ext cx="597291" cy="2953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374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  <p:bldP spid="12" grpId="0" uiExpand="1" build="p"/>
      <p:bldP spid="26" grpId="0"/>
      <p:bldP spid="18" grpId="0"/>
      <p:bldP spid="37" grpId="0"/>
      <p:bldP spid="38" grpId="0" animBg="1"/>
      <p:bldP spid="38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כלל החלטה,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396568"/>
                <a:ext cx="10515600" cy="1210337"/>
              </a:xfrm>
            </p:spPr>
            <p:txBody>
              <a:bodyPr>
                <a:normAutofit/>
              </a:bodyPr>
              <a:lstStyle/>
              <a:p>
                <a:r>
                  <a:rPr lang="he-IL" dirty="0"/>
                  <a:t>נניח כי חישבנו את </a:t>
                </a:r>
                <a:r>
                  <a:rPr lang="he-IL" dirty="0" smtClean="0"/>
                  <a:t>הסטטיסטי</a:t>
                </a:r>
                <a:r>
                  <a:rPr lang="en-US" dirty="0" smtClean="0"/>
                  <a:t> </a:t>
                </a:r>
                <a:r>
                  <a:rPr lang="he-IL" dirty="0" smtClean="0"/>
                  <a:t>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/>
                  <a:t>נשתמש בעובדה </a:t>
                </a:r>
                <a:r>
                  <a:rPr lang="he-IL" dirty="0" smtClean="0"/>
                  <a:t>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396568"/>
                <a:ext cx="10515600" cy="1210337"/>
              </a:xfrm>
              <a:blipFill>
                <a:blip r:embed="rId3"/>
                <a:stretch>
                  <a:fillRect r="-870" b="-10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41271" y="2976844"/>
                <a:ext cx="4214392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he-IL" sz="240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 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&gt;−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ה- </a:t>
                </a:r>
                <a:r>
                  <a:rPr lang="en-US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גדול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ולכן לא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271" y="2976844"/>
                <a:ext cx="4214392" cy="3416320"/>
              </a:xfrm>
              <a:prstGeom prst="rect">
                <a:avLst/>
              </a:prstGeom>
              <a:blipFill>
                <a:blip r:embed="rId4"/>
                <a:stretch>
                  <a:fillRect l="-145" t="-1426" r="-2026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06801" y="2416160"/>
                <a:ext cx="2511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801" y="2416160"/>
                <a:ext cx="2511072" cy="461665"/>
              </a:xfrm>
              <a:prstGeom prst="rect">
                <a:avLst/>
              </a:prstGeom>
              <a:blipFill>
                <a:blip r:embed="rId6"/>
                <a:stretch>
                  <a:fillRect l="-3641" t="-10526" r="-121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757918" y="2963872"/>
            <a:ext cx="4775696" cy="2513383"/>
            <a:chOff x="757918" y="2963872"/>
            <a:chExt cx="4775696" cy="251338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7918" y="2963872"/>
              <a:ext cx="4775696" cy="2298522"/>
            </a:xfrm>
            <a:prstGeom prst="rect">
              <a:avLst/>
            </a:prstGeom>
          </p:spPr>
        </p:pic>
        <p:cxnSp>
          <p:nvCxnSpPr>
            <p:cNvPr id="5" name="Straight Connector 4"/>
            <p:cNvCxnSpPr>
              <a:stCxn id="10" idx="0"/>
            </p:cNvCxnSpPr>
            <p:nvPr/>
          </p:nvCxnSpPr>
          <p:spPr>
            <a:xfrm flipH="1" flipV="1">
              <a:off x="3140920" y="3173375"/>
              <a:ext cx="0" cy="184221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 flipH="1">
              <a:off x="2969773" y="5015590"/>
              <a:ext cx="3422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 flipH="1">
            <a:off x="2005245" y="5015589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-1.64</a:t>
            </a:r>
          </a:p>
        </p:txBody>
      </p:sp>
      <p:sp>
        <p:nvSpPr>
          <p:cNvPr id="26" name="TextBox 25"/>
          <p:cNvSpPr txBox="1"/>
          <p:nvPr/>
        </p:nvSpPr>
        <p:spPr>
          <a:xfrm flipH="1">
            <a:off x="1313108" y="3958309"/>
            <a:ext cx="71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1752386" y="4353907"/>
            <a:ext cx="319953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1764935" y="5127359"/>
            <a:ext cx="202599" cy="31052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flipH="1">
                <a:off x="1443682" y="5356788"/>
                <a:ext cx="433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443682" y="5356788"/>
                <a:ext cx="43338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 flipH="1" flipV="1">
            <a:off x="2796272" y="5127359"/>
            <a:ext cx="297205" cy="616474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 flipH="1">
                <a:off x="2995283" y="5638420"/>
                <a:ext cx="433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995283" y="5638420"/>
                <a:ext cx="43338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Isosceles Triangle 37"/>
          <p:cNvSpPr/>
          <p:nvPr/>
        </p:nvSpPr>
        <p:spPr>
          <a:xfrm rot="16200000" flipH="1">
            <a:off x="1734565" y="4748176"/>
            <a:ext cx="202743" cy="384384"/>
          </a:xfrm>
          <a:prstGeom prst="triangle">
            <a:avLst>
              <a:gd name="adj" fmla="val 10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 flipH="1">
            <a:off x="2343207" y="3561152"/>
            <a:ext cx="453065" cy="1494880"/>
            <a:chOff x="3442739" y="3359264"/>
            <a:chExt cx="424777" cy="1494880"/>
          </a:xfrm>
        </p:grpSpPr>
        <p:sp>
          <p:nvSpPr>
            <p:cNvPr id="39" name="Isosceles Triangle 38"/>
            <p:cNvSpPr/>
            <p:nvPr/>
          </p:nvSpPr>
          <p:spPr>
            <a:xfrm rot="5400000">
              <a:off x="3393177" y="3677680"/>
              <a:ext cx="525522" cy="42315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445311" y="4152020"/>
              <a:ext cx="422205" cy="7021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40"/>
            <p:cNvSpPr/>
            <p:nvPr/>
          </p:nvSpPr>
          <p:spPr>
            <a:xfrm rot="5400000">
              <a:off x="3291766" y="3510237"/>
              <a:ext cx="597291" cy="2953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310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uiExpand="1" build="p"/>
      <p:bldP spid="11" grpId="0"/>
      <p:bldP spid="26" grpId="0"/>
      <p:bldP spid="18" grpId="0"/>
      <p:bldP spid="37" grpId="0"/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במקרה הכללי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36809" y="1607816"/>
                <a:ext cx="9363438" cy="122458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he-IL" dirty="0" smtClean="0"/>
                  <a:t>בסיכום, ניתן לנסח בדיקת השערה חד-צדדית כ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 smtClean="0"/>
                  <a:t>:</a:t>
                </a:r>
              </a:p>
              <a:p>
                <a:pPr marL="0" indent="0" algn="ctr">
                  <a:buNone/>
                </a:pPr>
                <a:r>
                  <a:rPr lang="he-IL" dirty="0">
                    <a:solidFill>
                      <a:srgbClr val="993366"/>
                    </a:solidFill>
                  </a:rPr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993366"/>
                    </a:solidFill>
                  </a:rPr>
                  <a:t> אם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|&gt;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solidFill>
                          <a:srgbClr val="993366"/>
                        </a:solidFill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baseline="-25000" dirty="0">
                  <a:solidFill>
                    <a:srgbClr val="993366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36809" y="1607816"/>
                <a:ext cx="9363438" cy="1224588"/>
              </a:xfrm>
              <a:blipFill>
                <a:blip r:embed="rId2"/>
                <a:stretch>
                  <a:fillRect t="-6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756" y="3570300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8401132" y="3561335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73" y="3551081"/>
            <a:ext cx="2968750" cy="1523999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6" idx="0"/>
          </p:cNvCxnSpPr>
          <p:nvPr/>
        </p:nvCxnSpPr>
        <p:spPr>
          <a:xfrm flipV="1">
            <a:off x="3663748" y="3551081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22308" y="493284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0512" y="4932844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5078" y="495596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04244" y="495596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00239" y="2853532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239" y="2853532"/>
                <a:ext cx="1601785" cy="461665"/>
              </a:xfrm>
              <a:prstGeom prst="rect">
                <a:avLst/>
              </a:prstGeom>
              <a:blipFill>
                <a:blip r:embed="rId5"/>
                <a:stretch>
                  <a:fillRect l="-114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47631" y="2830414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631" y="2830414"/>
                <a:ext cx="1601785" cy="461665"/>
              </a:xfrm>
              <a:prstGeom prst="rect">
                <a:avLst/>
              </a:prstGeom>
              <a:blipFill>
                <a:blip r:embed="rId6"/>
                <a:stretch>
                  <a:fillRect l="-11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065969" y="3925797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482453" y="4309182"/>
            <a:ext cx="315441" cy="428359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266038" y="399319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9224587" y="4388790"/>
            <a:ext cx="299976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348795" y="5733816"/>
                <a:ext cx="41059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795" y="5733816"/>
                <a:ext cx="4105929" cy="461665"/>
              </a:xfrm>
              <a:prstGeom prst="rect">
                <a:avLst/>
              </a:prstGeom>
              <a:blipFill>
                <a:blip r:embed="rId7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499563" y="5733816"/>
                <a:ext cx="43283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63" y="5733816"/>
                <a:ext cx="4328370" cy="461665"/>
              </a:xfrm>
              <a:prstGeom prst="rect">
                <a:avLst/>
              </a:prstGeom>
              <a:blipFill>
                <a:blip r:embed="rId8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551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עבור רמת מובהקות כלשהי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רמת המובהקות</a:t>
                </a:r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הערך הקריטי</a:t>
                </a:r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לדוגמא:</a:t>
                </a:r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r>
                  <a:rPr lang="he-IL" dirty="0" smtClean="0"/>
                  <a:t>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ניתן </a:t>
                </a:r>
                <a:r>
                  <a:rPr lang="he-IL" dirty="0"/>
                  <a:t>לנסח </a:t>
                </a:r>
                <a:r>
                  <a:rPr lang="he-IL" dirty="0" smtClean="0"/>
                  <a:t>את המבחן הסטטיסטי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:r>
                  <a:rPr lang="en-US" dirty="0" smtClean="0"/>
                  <a:t>decision rule</a:t>
                </a:r>
                <a:r>
                  <a:rPr lang="he-IL" dirty="0" smtClean="0"/>
                  <a:t>):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במבחן חד-צדדי, </a:t>
                </a:r>
                <a:r>
                  <a:rPr lang="he-IL" dirty="0"/>
                  <a:t>נדחה את השערת </a:t>
                </a:r>
                <a:r>
                  <a:rPr lang="he-IL" dirty="0" smtClean="0"/>
                  <a:t>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5" y="2485994"/>
            <a:ext cx="2462046" cy="126388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1734926" y="2607482"/>
            <a:ext cx="14892" cy="103014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47686" y="3554905"/>
            <a:ext cx="344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30980" y="3601071"/>
                <a:ext cx="2657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980" y="3601071"/>
                <a:ext cx="265707" cy="461665"/>
              </a:xfrm>
              <a:prstGeom prst="rect">
                <a:avLst/>
              </a:prstGeom>
              <a:blipFill>
                <a:blip r:embed="rId4"/>
                <a:stretch>
                  <a:fillRect r="-67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54465" y="2740019"/>
                <a:ext cx="707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465" y="2740019"/>
                <a:ext cx="70786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2361665" y="3117935"/>
            <a:ext cx="260083" cy="287398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44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14540" y="160767"/>
            <a:ext cx="7289352" cy="6513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420" y="4519430"/>
            <a:ext cx="3820312" cy="196114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9321576" y="4672698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69364" y="630256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75305" y="6278315"/>
                <a:ext cx="536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5305" y="6278315"/>
                <a:ext cx="5361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009879" y="4786665"/>
                <a:ext cx="15819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9879" y="4786665"/>
                <a:ext cx="158190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 flipV="1">
            <a:off x="10227813" y="5248330"/>
            <a:ext cx="408103" cy="60661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3394" y="4786665"/>
            <a:ext cx="2439950" cy="2404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439309" y="979756"/>
            <a:ext cx="0" cy="364126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123344" y="4621024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683394" y="5364226"/>
            <a:ext cx="3829941" cy="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513335" y="5195094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801201" y="979756"/>
            <a:ext cx="0" cy="4182849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76233" y="407575"/>
                <a:ext cx="10355037" cy="572181"/>
              </a:xfrm>
            </p:spPr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76233" y="407575"/>
                <a:ext cx="10355037" cy="572181"/>
              </a:xfrm>
              <a:blipFill>
                <a:blip r:embed="rId7"/>
                <a:stretch>
                  <a:fillRect t="-24468" r="-1766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713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כיצד נגדיל את הסיכוי לדחות השערה שגויה?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0447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הוא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ככל שהוא יותר גדול בערכו המוחלט, כך קטן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ולכן אנו עשויים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ולקבל את השערת המחקר</a:t>
                </a:r>
              </a:p>
              <a:p>
                <a:r>
                  <a:rPr lang="he-IL" dirty="0" smtClean="0"/>
                  <a:t>ניתן לראות זאת גם מתוך כלל ההחלטה: 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נדחה </a:t>
                </a:r>
                <a:r>
                  <a:rPr lang="he-IL" dirty="0">
                    <a:solidFill>
                      <a:srgbClr val="800000"/>
                    </a:solidFill>
                  </a:rPr>
                  <a:t>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ניתן להגדיל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he-IL" dirty="0" smtClean="0"/>
                  <a:t> בשלוש דרכים: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הגדלת האפקט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הקטנת </a:t>
                </a:r>
                <a:r>
                  <a:rPr lang="he-IL" dirty="0">
                    <a:solidFill>
                      <a:srgbClr val="0033CC"/>
                    </a:solidFill>
                  </a:rPr>
                  <a:t>השונות </a:t>
                </a:r>
                <a:r>
                  <a:rPr lang="he-IL" dirty="0" err="1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הגדלת המדגם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04478"/>
                <a:ext cx="10515600" cy="4351338"/>
              </a:xfrm>
              <a:blipFill>
                <a:blip r:embed="rId2"/>
                <a:stretch>
                  <a:fillRect r="-812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29" y="4264673"/>
            <a:ext cx="2968752" cy="1524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547705" y="4255708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61651" y="56503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91135" y="5650335"/>
                <a:ext cx="4063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135" y="5650335"/>
                <a:ext cx="40632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97464" y="4565008"/>
                <a:ext cx="2511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464" y="4565008"/>
                <a:ext cx="2511072" cy="461665"/>
              </a:xfrm>
              <a:prstGeom prst="rect">
                <a:avLst/>
              </a:prstGeom>
              <a:blipFill>
                <a:blip r:embed="rId5"/>
                <a:stretch>
                  <a:fillRect l="-3883" t="-10526" r="-97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3371160" y="5083163"/>
            <a:ext cx="299976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29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1692273"/>
            <a:ext cx="10666094" cy="4351338"/>
          </a:xfrm>
        </p:spPr>
        <p:txBody>
          <a:bodyPr>
            <a:normAutofit fontScale="92500"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האפקט</a:t>
            </a:r>
            <a:r>
              <a:rPr lang="he-IL" dirty="0" smtClean="0"/>
              <a:t> הוא </a:t>
            </a:r>
            <a:r>
              <a:rPr lang="he-IL" dirty="0"/>
              <a:t>ה</a:t>
            </a:r>
            <a:r>
              <a:rPr lang="he-IL" dirty="0" smtClean="0"/>
              <a:t>הפרש בין הממוצע שהתקבל בפועל לבין הערך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הקיים/הרצוי, וככל שהפרש זה יותר גדול, יותר סביר שנדחה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את השערת האפס</a:t>
            </a:r>
          </a:p>
          <a:p>
            <a:r>
              <a:rPr lang="he-IL" dirty="0"/>
              <a:t>בד"כ לא ניתן לשנותו</a:t>
            </a:r>
          </a:p>
          <a:p>
            <a:pPr marL="0" indent="0">
              <a:buNone/>
            </a:pPr>
            <a:endParaRPr lang="he-IL" dirty="0" smtClean="0"/>
          </a:p>
          <a:p>
            <a:r>
              <a:rPr lang="he-IL" dirty="0" smtClean="0"/>
              <a:t>אם </a:t>
            </a:r>
            <a:r>
              <a:rPr lang="he-IL" dirty="0" smtClean="0">
                <a:solidFill>
                  <a:srgbClr val="0033CC"/>
                </a:solidFill>
              </a:rPr>
              <a:t>השונות</a:t>
            </a:r>
            <a:r>
              <a:rPr lang="he-IL" dirty="0" smtClean="0"/>
              <a:t> </a:t>
            </a:r>
            <a:r>
              <a:rPr lang="he-IL" dirty="0" err="1" smtClean="0"/>
              <a:t>באוכלוסיה</a:t>
            </a:r>
            <a:r>
              <a:rPr lang="he-IL" dirty="0" smtClean="0"/>
              <a:t> קטנה (כולם זהים כמעט), ממוצע המדגם יהיה קרוב מאד לתוחלת </a:t>
            </a:r>
            <a:r>
              <a:rPr lang="he-IL" dirty="0" err="1" smtClean="0"/>
              <a:t>באוכלוסיה</a:t>
            </a:r>
            <a:endParaRPr lang="he-IL" dirty="0" smtClean="0"/>
          </a:p>
          <a:p>
            <a:r>
              <a:rPr lang="he-IL" dirty="0" smtClean="0"/>
              <a:t>לכן, אם התוחלת </a:t>
            </a:r>
            <a:r>
              <a:rPr lang="he-IL" dirty="0" err="1" smtClean="0"/>
              <a:t>באוכלוסיה</a:t>
            </a:r>
            <a:r>
              <a:rPr lang="he-IL" dirty="0" smtClean="0"/>
              <a:t> שונה ממה שהנחנו בהשערת האפס, יהיה קל לגלות זאת גם אם האפקט קטן או המדגם קטן. בד"כ לא ניתן לשנות.</a:t>
            </a:r>
          </a:p>
          <a:p>
            <a:endParaRPr lang="he-IL" dirty="0" smtClean="0"/>
          </a:p>
          <a:p>
            <a:r>
              <a:rPr lang="he-IL" dirty="0" smtClean="0"/>
              <a:t>ככל </a:t>
            </a:r>
            <a:r>
              <a:rPr lang="he-IL" dirty="0" smtClean="0">
                <a:solidFill>
                  <a:srgbClr val="0033CC"/>
                </a:solidFill>
              </a:rPr>
              <a:t>שהמדגם</a:t>
            </a:r>
            <a:r>
              <a:rPr lang="he-IL" dirty="0" smtClean="0"/>
              <a:t> גדל, כך ממוצע המדגם גם מתקרב לתוחלת </a:t>
            </a:r>
            <a:r>
              <a:rPr lang="he-IL" dirty="0" err="1" smtClean="0"/>
              <a:t>באוכלוסיה</a:t>
            </a:r>
            <a:r>
              <a:rPr lang="he-IL" dirty="0" smtClean="0"/>
              <a:t> וניתן לזהות גם אפקטים קטנים. את גודל המדגם ניתן לרוב לשנות במאמץ נוסף.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6079" y="1692273"/>
                <a:ext cx="415722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 algn="r" rtl="1">
                  <a:buFont typeface="+mj-lt"/>
                  <a:buAutoNum type="arabicPeriod"/>
                </a:pPr>
                <a:r>
                  <a:rPr lang="he-IL" sz="2400" dirty="0" smtClean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הגדלת האפקט: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400" i="1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dirty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457200" indent="-457200" algn="r" rtl="1">
                  <a:buFont typeface="+mj-lt"/>
                  <a:buAutoNum type="arabicPeriod"/>
                </a:pPr>
                <a:r>
                  <a:rPr lang="he-IL" sz="24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הקטנת השונות </a:t>
                </a:r>
                <a:r>
                  <a:rPr lang="he-IL" sz="2400" dirty="0" err="1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באוכלוסיה</a:t>
                </a:r>
                <a:r>
                  <a:rPr lang="he-IL" sz="24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2400" dirty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457200" indent="-457200" algn="r" rtl="1">
                  <a:buFont typeface="+mj-lt"/>
                  <a:buAutoNum type="arabicPeriod"/>
                </a:pPr>
                <a:r>
                  <a:rPr lang="he-IL" sz="2400" dirty="0">
                    <a:solidFill>
                      <a:srgbClr val="8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הגדלת המדגם: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 smtClean="0">
                  <a:solidFill>
                    <a:srgbClr val="8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79" y="1692273"/>
                <a:ext cx="4157227" cy="1200329"/>
              </a:xfrm>
              <a:prstGeom prst="rect">
                <a:avLst/>
              </a:prstGeom>
              <a:blipFill>
                <a:blip r:embed="rId2"/>
                <a:stretch>
                  <a:fillRect l="-2933" t="-4061" r="-1613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759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דו-צדדית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בכל </a:t>
                </a:r>
                <a:r>
                  <a:rPr lang="he-IL" dirty="0"/>
                  <a:t>טבליה </a:t>
                </a:r>
                <a:r>
                  <a:rPr lang="he-IL" dirty="0" smtClean="0"/>
                  <a:t>שמיוצרת במפעל אמור </a:t>
                </a:r>
                <a:r>
                  <a:rPr lang="he-IL" dirty="0"/>
                  <a:t>להיות 100 מ"ג של חומר </a:t>
                </a:r>
                <a:r>
                  <a:rPr lang="he-IL" dirty="0" smtClean="0"/>
                  <a:t>פעיל</a:t>
                </a:r>
                <a:endParaRPr lang="he-IL" dirty="0"/>
              </a:p>
              <a:p>
                <a:r>
                  <a:rPr lang="he-IL" dirty="0" smtClean="0"/>
                  <a:t>במדגם </a:t>
                </a:r>
                <a:r>
                  <a:rPr lang="he-IL" dirty="0"/>
                  <a:t>של 50 טבליות התקבל ממוצע של </a:t>
                </a:r>
                <a:r>
                  <a:rPr lang="he-IL" dirty="0" smtClean="0"/>
                  <a:t>102 </a:t>
                </a:r>
                <a:r>
                  <a:rPr lang="he-IL" dirty="0"/>
                  <a:t>מ"ג חומר </a:t>
                </a:r>
                <a:r>
                  <a:rPr lang="he-IL" dirty="0" smtClean="0"/>
                  <a:t>פעיל</a:t>
                </a:r>
              </a:p>
              <a:p>
                <a:r>
                  <a:rPr lang="he-IL" dirty="0" smtClean="0"/>
                  <a:t>האם </a:t>
                </a:r>
                <a:r>
                  <a:rPr lang="he-IL" dirty="0"/>
                  <a:t>ניתן להסיק כי הטבליות פגומות, כלומר להן תוחלת חומר פעיל </a:t>
                </a:r>
                <a:r>
                  <a:rPr lang="he-IL" dirty="0">
                    <a:solidFill>
                      <a:srgbClr val="0033CC"/>
                    </a:solidFill>
                  </a:rPr>
                  <a:t>שונה</a:t>
                </a:r>
                <a:r>
                  <a:rPr lang="he-IL" dirty="0"/>
                  <a:t> מ- 100 מ"ג</a:t>
                </a:r>
                <a:r>
                  <a:rPr lang="he-IL" dirty="0" smtClean="0"/>
                  <a:t>?</a:t>
                </a:r>
              </a:p>
              <a:p>
                <a:endParaRPr lang="he-IL" dirty="0"/>
              </a:p>
              <a:p>
                <a:r>
                  <a:rPr lang="he-IL" dirty="0"/>
                  <a:t>יש לנו בדיקת השערה </a:t>
                </a:r>
                <a:r>
                  <a:rPr lang="he-IL" dirty="0">
                    <a:solidFill>
                      <a:srgbClr val="0033CC"/>
                    </a:solidFill>
                  </a:rPr>
                  <a:t>דו-צדדית</a:t>
                </a:r>
                <a:r>
                  <a:rPr lang="he-IL" dirty="0"/>
                  <a:t> </a:t>
                </a:r>
                <a:r>
                  <a:rPr lang="he-IL" dirty="0" smtClean="0"/>
                  <a:t>- סטיות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לשני הכיוונים</a:t>
                </a:r>
                <a:r>
                  <a:rPr lang="he-IL" dirty="0" smtClean="0"/>
                  <a:t> מהמצב הרצוי הן בעייתיות</a:t>
                </a:r>
              </a:p>
              <a:p>
                <a:endParaRPr lang="he-IL" dirty="0"/>
              </a:p>
              <a:p>
                <a:r>
                  <a:rPr lang="he-IL" dirty="0"/>
                  <a:t>נסמן ב-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/>
                  <a:t> את התוחלת של מסת החומר הפעיל </a:t>
                </a:r>
                <a:r>
                  <a:rPr lang="he-IL" dirty="0" err="1"/>
                  <a:t>באוכלוסיה</a:t>
                </a:r>
                <a:r>
                  <a:rPr lang="he-IL" dirty="0"/>
                  <a:t> (של הטבליות)</a:t>
                </a:r>
              </a:p>
              <a:p>
                <a:r>
                  <a:rPr lang="he-IL" dirty="0"/>
                  <a:t>השערת האפס: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השערה אלטרנטיבית: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822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ההסתברות לקבל את ערך הסטטיסטי או קיצוני יותר</a:t>
                </a:r>
              </a:p>
              <a:p>
                <a:r>
                  <a:rPr lang="he-IL" dirty="0" smtClean="0"/>
                  <a:t>במקרה שלנו: </a:t>
                </a:r>
                <a:r>
                  <a:rPr lang="en-US" dirty="0" smtClean="0"/>
                  <a:t>P-value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98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הערך הרצוי הוא 100, והתקבל </a:t>
                </a:r>
                <a:r>
                  <a:rPr lang="en-US" dirty="0"/>
                  <a:t>102</a:t>
                </a:r>
                <a:endParaRPr lang="he-IL" dirty="0"/>
              </a:p>
              <a:p>
                <a:r>
                  <a:rPr lang="en-US" dirty="0"/>
                  <a:t>102</a:t>
                </a:r>
                <a:r>
                  <a:rPr lang="he-IL" dirty="0"/>
                  <a:t> רחוק </a:t>
                </a:r>
                <a:r>
                  <a:rPr lang="en-US" dirty="0"/>
                  <a:t>2</a:t>
                </a:r>
                <a:r>
                  <a:rPr lang="he-IL" dirty="0"/>
                  <a:t> יחידות מ- 100, אבל כך גם </a:t>
                </a:r>
                <a:r>
                  <a:rPr lang="en-US" dirty="0"/>
                  <a:t>98</a:t>
                </a:r>
                <a:endParaRPr lang="he-IL" dirty="0"/>
              </a:p>
              <a:p>
                <a:r>
                  <a:rPr lang="he-IL" dirty="0"/>
                  <a:t>לכן, ערך קיצוני יותר ממה שהתקבל במדגם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יהיה </a:t>
                </a:r>
                <a:r>
                  <a:rPr lang="he-IL" dirty="0"/>
                  <a:t>גדול מ- </a:t>
                </a:r>
                <a:r>
                  <a:rPr lang="en-US" dirty="0"/>
                  <a:t>102</a:t>
                </a:r>
                <a:r>
                  <a:rPr lang="he-IL" dirty="0"/>
                  <a:t> או קטן מ- </a:t>
                </a:r>
                <a:r>
                  <a:rPr lang="en-US" dirty="0"/>
                  <a:t>98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669427" y="2771301"/>
            <a:ext cx="4590003" cy="2441138"/>
            <a:chOff x="723402" y="4238151"/>
            <a:chExt cx="4590003" cy="2441138"/>
          </a:xfrm>
        </p:grpSpPr>
        <p:pic>
          <p:nvPicPr>
            <p:cNvPr id="5" name="Content Placeholder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7541" y="4892018"/>
              <a:ext cx="2968752" cy="1524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40202" y="6031413"/>
                  <a:ext cx="458267" cy="502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𝑋</m:t>
                            </m:r>
                          </m:e>
                        </m:ba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0202" y="6031413"/>
                  <a:ext cx="458267" cy="50276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/>
            <p:cNvSpPr txBox="1"/>
            <p:nvPr/>
          </p:nvSpPr>
          <p:spPr>
            <a:xfrm>
              <a:off x="2426811" y="6262245"/>
              <a:ext cx="5261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100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47230" y="6262245"/>
              <a:ext cx="5261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102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48535" y="6279179"/>
              <a:ext cx="4122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98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2722110" y="4778348"/>
              <a:ext cx="0" cy="150083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380128" y="4238151"/>
                  <a:ext cx="791178" cy="4590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0128" y="4238151"/>
                  <a:ext cx="791178" cy="459036"/>
                </a:xfrm>
                <a:prstGeom prst="rect">
                  <a:avLst/>
                </a:prstGeom>
                <a:blipFill>
                  <a:blip r:embed="rId5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742975" y="5213331"/>
                  <a:ext cx="1570430" cy="4590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&gt;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102</m:t>
                            </m: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2975" y="5213331"/>
                  <a:ext cx="1570430" cy="45903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>
              <a:stCxn id="5" idx="3"/>
            </p:cNvCxnSpPr>
            <p:nvPr/>
          </p:nvCxnSpPr>
          <p:spPr>
            <a:xfrm flipH="1">
              <a:off x="3599180" y="5654018"/>
              <a:ext cx="607113" cy="46516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23402" y="5254492"/>
                  <a:ext cx="1427763" cy="4590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&lt;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98</m:t>
                            </m: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402" y="5254492"/>
                  <a:ext cx="1427763" cy="45903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>
            <a:xfrm>
              <a:off x="1507067" y="5654018"/>
              <a:ext cx="337974" cy="46516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622470" y="5902540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הערך הרצוי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>
            <a:stCxn id="16" idx="0"/>
            <a:endCxn id="7" idx="2"/>
          </p:cNvCxnSpPr>
          <p:nvPr/>
        </p:nvCxnSpPr>
        <p:spPr>
          <a:xfrm flipV="1">
            <a:off x="2372836" y="5195505"/>
            <a:ext cx="263053" cy="707035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55468" y="5865159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3338466" y="5189659"/>
            <a:ext cx="502294" cy="67550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49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473" y="408214"/>
            <a:ext cx="10355037" cy="572181"/>
          </a:xfrm>
        </p:spPr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r>
              <a:rPr lang="he-IL" dirty="0" smtClean="0"/>
              <a:t> במבחן דו-צדדי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07" y="1646018"/>
            <a:ext cx="2968752" cy="1524000"/>
          </a:xfrm>
          <a:prstGeom prst="rect">
            <a:avLst/>
          </a:prstGeom>
        </p:spPr>
      </p:pic>
      <p:cxnSp>
        <p:nvCxnSpPr>
          <p:cNvPr id="11" name="Straight Connector 10"/>
          <p:cNvCxnSpPr>
            <a:endCxn id="10" idx="0"/>
          </p:cNvCxnSpPr>
          <p:nvPr/>
        </p:nvCxnSpPr>
        <p:spPr>
          <a:xfrm flipV="1">
            <a:off x="3085683" y="1646018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537" y="1649917"/>
            <a:ext cx="2968750" cy="1523999"/>
          </a:xfrm>
          <a:prstGeom prst="rect">
            <a:avLst/>
          </a:prstGeom>
        </p:spPr>
      </p:pic>
      <p:cxnSp>
        <p:nvCxnSpPr>
          <p:cNvPr id="13" name="Straight Connector 12"/>
          <p:cNvCxnSpPr>
            <a:endCxn id="12" idx="0"/>
          </p:cNvCxnSpPr>
          <p:nvPr/>
        </p:nvCxnSpPr>
        <p:spPr>
          <a:xfrm flipV="1">
            <a:off x="7203912" y="1649917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062472" y="303168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29535" y="3002805"/>
                <a:ext cx="4063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535" y="3002805"/>
                <a:ext cx="40632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899629" y="303168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72231" y="3017252"/>
                <a:ext cx="4063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2231" y="3017252"/>
                <a:ext cx="40632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752" y="4526804"/>
            <a:ext cx="2968752" cy="152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79373" y="3497142"/>
                <a:ext cx="26608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373" y="3497142"/>
                <a:ext cx="2660846" cy="461665"/>
              </a:xfrm>
              <a:prstGeom prst="rect">
                <a:avLst/>
              </a:prstGeom>
              <a:blipFill>
                <a:blip r:embed="rId7"/>
                <a:stretch>
                  <a:fillRect l="-3670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9268126" y="2251380"/>
            <a:ext cx="1790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מבחן </a:t>
            </a:r>
            <a:r>
              <a:rPr lang="he-IL" sz="2400" dirty="0" smtClean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חד-צדדי</a:t>
            </a:r>
            <a:endParaRPr lang="en-US" sz="2400" dirty="0" smtClean="0">
              <a:solidFill>
                <a:srgbClr val="8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45069" y="4880285"/>
            <a:ext cx="1713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מבחן </a:t>
            </a:r>
            <a:r>
              <a:rPr lang="he-IL" sz="2400" dirty="0" smtClean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דו-צדדי</a:t>
            </a:r>
            <a:endParaRPr lang="en-US" sz="2400" dirty="0" smtClean="0">
              <a:solidFill>
                <a:srgbClr val="8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7257899" y="4337500"/>
            <a:ext cx="0" cy="1581956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51526" y="5909877"/>
                <a:ext cx="831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526" y="5909877"/>
                <a:ext cx="831125" cy="461665"/>
              </a:xfrm>
              <a:prstGeom prst="rect">
                <a:avLst/>
              </a:prstGeom>
              <a:blipFill>
                <a:blip r:embed="rId8"/>
                <a:stretch>
                  <a:fillRect r="-1471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7102667" y="591905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504855" y="5909878"/>
                <a:ext cx="601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|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855" y="5909878"/>
                <a:ext cx="601896" cy="461665"/>
              </a:xfrm>
              <a:prstGeom prst="rect">
                <a:avLst/>
              </a:prstGeom>
              <a:blipFill>
                <a:blip r:embed="rId9"/>
                <a:stretch>
                  <a:fillRect l="-2020" r="-3030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104848" y="3497142"/>
                <a:ext cx="2800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848" y="3497142"/>
                <a:ext cx="2800013" cy="461665"/>
              </a:xfrm>
              <a:prstGeom prst="rect">
                <a:avLst/>
              </a:prstGeom>
              <a:blipFill>
                <a:blip r:embed="rId10"/>
                <a:stretch>
                  <a:fillRect l="-3261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125333" y="4879007"/>
                <a:ext cx="490012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&lt;−|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&gt;|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333" y="4879007"/>
                <a:ext cx="4900124" cy="830997"/>
              </a:xfrm>
              <a:prstGeom prst="rect">
                <a:avLst/>
              </a:prstGeom>
              <a:blipFill>
                <a:blip r:embed="rId11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58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/>
      <p:bldP spid="3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בהשערה דו-צדדית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09869"/>
                <a:ext cx="10515600" cy="92154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הוא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09869"/>
                <a:ext cx="10515600" cy="921542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467183" y="3083792"/>
                <a:ext cx="1600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7183" y="3083792"/>
                <a:ext cx="1600182" cy="461665"/>
              </a:xfrm>
              <a:prstGeom prst="rect">
                <a:avLst/>
              </a:prstGeom>
              <a:blipFill>
                <a:blip r:embed="rId3"/>
                <a:stretch>
                  <a:fillRect l="-11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12679" y="3593554"/>
                <a:ext cx="28765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&gt;|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2679" y="3593554"/>
                <a:ext cx="2876557" cy="461665"/>
              </a:xfrm>
              <a:prstGeom prst="rect">
                <a:avLst/>
              </a:prstGeom>
              <a:blipFill>
                <a:blip r:embed="rId4"/>
                <a:stretch>
                  <a:fillRect l="-3178" t="-10526" r="-105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7110" y="2139706"/>
                <a:ext cx="6291975" cy="3662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96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025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𝑍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&gt;|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|)&lt;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  <a:sym typeface="Wingdings" panose="05000000000000000000" pitchFamily="2" charset="2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לכן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 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sz="2400" baseline="-25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baseline="-25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כלל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ההחלטה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הוא לדחות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|&gt;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96</m:t>
                    </m:r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על מנת לדחות את השערת האפס במבחן דו-צדדי, נדרשת </a:t>
                </a:r>
                <a:r>
                  <a:rPr lang="he-IL" sz="2400" b="1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ראיה חזקה יותר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מאשר במבחן חד-צדדי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10" y="2139706"/>
                <a:ext cx="6291975" cy="3662541"/>
              </a:xfrm>
              <a:prstGeom prst="rect">
                <a:avLst/>
              </a:prstGeom>
              <a:blipFill>
                <a:blip r:embed="rId5"/>
                <a:stretch>
                  <a:fillRect t="-1331" r="-1453" b="-2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7820484" y="4278247"/>
            <a:ext cx="3105007" cy="1837919"/>
            <a:chOff x="7901764" y="4176647"/>
            <a:chExt cx="3105007" cy="1837919"/>
          </a:xfrm>
        </p:grpSpPr>
        <p:pic>
          <p:nvPicPr>
            <p:cNvPr id="27" name="Content Placeholder 2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1764" y="4176647"/>
              <a:ext cx="2968752" cy="1524000"/>
            </a:xfrm>
            <a:prstGeom prst="rect">
              <a:avLst/>
            </a:prstGeom>
          </p:spPr>
        </p:pic>
        <p:cxnSp>
          <p:nvCxnSpPr>
            <p:cNvPr id="19" name="Straight Connector 18"/>
            <p:cNvCxnSpPr>
              <a:endCxn id="27" idx="0"/>
            </p:cNvCxnSpPr>
            <p:nvPr/>
          </p:nvCxnSpPr>
          <p:spPr>
            <a:xfrm flipH="1" flipV="1">
              <a:off x="9386140" y="4176647"/>
              <a:ext cx="13411" cy="137665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276733" y="5543726"/>
              <a:ext cx="7729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-1.96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244319" y="5552901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51376" y="5543727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1.96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200140" y="4524203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0.025</a:t>
              </a: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H="1">
              <a:off x="10227473" y="4919801"/>
              <a:ext cx="231191" cy="42680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7988014" y="4513094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0.025</a:t>
              </a:r>
            </a:p>
          </p:txBody>
        </p:sp>
        <p:cxnSp>
          <p:nvCxnSpPr>
            <p:cNvPr id="37" name="Straight Arrow Connector 36"/>
            <p:cNvCxnSpPr>
              <a:stCxn id="36" idx="2"/>
            </p:cNvCxnSpPr>
            <p:nvPr/>
          </p:nvCxnSpPr>
          <p:spPr>
            <a:xfrm>
              <a:off x="8391330" y="4974759"/>
              <a:ext cx="137027" cy="421444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flipH="1">
                <a:off x="10321827" y="6048011"/>
                <a:ext cx="433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321827" y="6048011"/>
                <a:ext cx="43338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10360331" y="5748327"/>
            <a:ext cx="105029" cy="401284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94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4" grpId="0" uiExpand="1" build="allAtOnce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במקרה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94804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רמת המובהקות</a:t>
                </a:r>
                <a:r>
                  <a:rPr lang="he-IL" dirty="0" smtClean="0"/>
                  <a:t>, וב-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הערך הקריטי</a:t>
                </a:r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לדוגמא:</a:t>
                </a:r>
              </a:p>
              <a:p>
                <a:pPr lvl="1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/>
                  <a:t> </a:t>
                </a:r>
                <a:r>
                  <a:rPr lang="he-IL" dirty="0" smtClean="0"/>
                  <a:t>במבחן דו-צדדי:</a:t>
                </a:r>
                <a:endParaRPr lang="he-IL" dirty="0"/>
              </a:p>
              <a:p>
                <a:r>
                  <a:rPr lang="he-IL" dirty="0" smtClean="0"/>
                  <a:t>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נדחה </a:t>
                </a:r>
                <a:r>
                  <a:rPr lang="he-IL" dirty="0"/>
                  <a:t>את השערת </a:t>
                </a:r>
                <a:r>
                  <a:rPr lang="he-IL" dirty="0" smtClean="0"/>
                  <a:t>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94804"/>
                <a:ext cx="10515600" cy="4351338"/>
              </a:xfrm>
              <a:blipFill>
                <a:blip r:embed="rId2"/>
                <a:stretch>
                  <a:fillRect t="-84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3236764"/>
            <a:ext cx="2462046" cy="126388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134612" y="3358252"/>
            <a:ext cx="14892" cy="103014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47372" y="4305675"/>
            <a:ext cx="344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59485" y="4350146"/>
                <a:ext cx="715564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/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485" y="4350146"/>
                <a:ext cx="715564" cy="494815"/>
              </a:xfrm>
              <a:prstGeom prst="rect">
                <a:avLst/>
              </a:prstGeom>
              <a:blipFill>
                <a:blip r:embed="rId4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12001" y="3407040"/>
                <a:ext cx="707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001" y="3407040"/>
                <a:ext cx="707864" cy="461665"/>
              </a:xfrm>
              <a:prstGeom prst="rect">
                <a:avLst/>
              </a:prstGeom>
              <a:blipFill>
                <a:blip r:embed="rId5"/>
                <a:stretch>
                  <a:fillRect r="-1724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2761351" y="3868705"/>
            <a:ext cx="260083" cy="287398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43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חזרה על בדיקת השערות</a:t>
            </a:r>
          </a:p>
          <a:p>
            <a:pPr lvl="1"/>
            <a:r>
              <a:rPr lang="he-IL" dirty="0" smtClean="0"/>
              <a:t>השיטה הכללית</a:t>
            </a:r>
          </a:p>
          <a:p>
            <a:pPr lvl="1"/>
            <a:r>
              <a:rPr lang="he-IL" dirty="0" smtClean="0"/>
              <a:t>כלל החלטה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 על הפרופורציה</a:t>
            </a:r>
          </a:p>
          <a:p>
            <a:pPr lvl="1"/>
            <a:r>
              <a:rPr lang="he-IL" dirty="0" smtClean="0"/>
              <a:t>בדיקת השערות עם שונות לא ידועה</a:t>
            </a:r>
          </a:p>
          <a:p>
            <a:pPr lvl="1"/>
            <a:r>
              <a:rPr lang="he-IL" dirty="0"/>
              <a:t>שתי אוכלוסיות בלתי תלויות</a:t>
            </a:r>
          </a:p>
          <a:p>
            <a:pPr lvl="1"/>
            <a:r>
              <a:rPr lang="he-IL" dirty="0"/>
              <a:t>מדגמים תלויים (מזווגים)</a:t>
            </a:r>
          </a:p>
        </p:txBody>
      </p:sp>
    </p:spTree>
    <p:extLst>
      <p:ext uri="{BB962C8B-B14F-4D97-AF65-F5344CB8AC3E}">
        <p14:creationId xmlns:p14="http://schemas.microsoft.com/office/powerpoint/2010/main" val="286822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הפרופורציה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השערת האפס היא שתכונה מסוימת קיימת </a:t>
            </a:r>
            <a:r>
              <a:rPr lang="he-IL" dirty="0" smtClean="0">
                <a:solidFill>
                  <a:srgbClr val="0033CC"/>
                </a:solidFill>
              </a:rPr>
              <a:t>באחוז מסוים</a:t>
            </a:r>
            <a:r>
              <a:rPr lang="he-IL" dirty="0" smtClean="0"/>
              <a:t> (פרופורציה) של </a:t>
            </a:r>
            <a:r>
              <a:rPr lang="he-IL" dirty="0" err="1" smtClean="0"/>
              <a:t>האוכלוסיה</a:t>
            </a:r>
            <a:endParaRPr lang="he-IL" dirty="0" smtClean="0"/>
          </a:p>
          <a:p>
            <a:r>
              <a:rPr lang="he-IL" dirty="0" smtClean="0"/>
              <a:t>השערת המחקר היא שהאחוז </a:t>
            </a:r>
            <a:r>
              <a:rPr lang="he-IL" dirty="0" err="1" smtClean="0"/>
              <a:t>האמיתי</a:t>
            </a:r>
            <a:r>
              <a:rPr lang="he-IL" dirty="0" smtClean="0"/>
              <a:t> גדול יותר, קטן יותר, או שונה</a:t>
            </a:r>
          </a:p>
          <a:p>
            <a:endParaRPr lang="he-IL" dirty="0"/>
          </a:p>
          <a:p>
            <a:r>
              <a:rPr lang="he-IL" dirty="0" smtClean="0">
                <a:solidFill>
                  <a:srgbClr val="0033CC"/>
                </a:solidFill>
              </a:rPr>
              <a:t>סטטיסטי</a:t>
            </a:r>
            <a:r>
              <a:rPr lang="he-IL" dirty="0" smtClean="0"/>
              <a:t>: בכמה פרטים במדגם התכונה קיימת</a:t>
            </a:r>
          </a:p>
          <a:p>
            <a:endParaRPr lang="he-IL" dirty="0" smtClean="0"/>
          </a:p>
          <a:p>
            <a:r>
              <a:rPr lang="he-IL" dirty="0" smtClean="0">
                <a:solidFill>
                  <a:srgbClr val="0033CC"/>
                </a:solidFill>
              </a:rPr>
              <a:t>ה- </a:t>
            </a:r>
            <a:r>
              <a:rPr lang="en-US" dirty="0" smtClean="0">
                <a:solidFill>
                  <a:srgbClr val="0033CC"/>
                </a:solidFill>
              </a:rPr>
              <a:t>P-value</a:t>
            </a:r>
            <a:r>
              <a:rPr lang="he-IL" dirty="0" smtClean="0"/>
              <a:t>: ההסתברות לקבל את הערך של הסטטיסטי או קיצוני ממנו</a:t>
            </a:r>
          </a:p>
          <a:p>
            <a:endParaRPr lang="en-US" dirty="0"/>
          </a:p>
          <a:p>
            <a:r>
              <a:rPr lang="he-IL" dirty="0" smtClean="0"/>
              <a:t>נקרא </a:t>
            </a:r>
            <a:r>
              <a:rPr lang="he-IL" dirty="0" smtClean="0">
                <a:solidFill>
                  <a:srgbClr val="0033CC"/>
                </a:solidFill>
              </a:rPr>
              <a:t>מבחן על הפרופורציה </a:t>
            </a:r>
            <a:r>
              <a:rPr lang="he-IL" dirty="0" smtClean="0"/>
              <a:t>במדגם אחד (</a:t>
            </a:r>
            <a:r>
              <a:rPr lang="en-US" dirty="0" smtClean="0"/>
              <a:t>One-sample test of proportion</a:t>
            </a:r>
            <a:r>
              <a:rPr lang="he-IL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50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השערה על הפרופורציה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smtClean="0"/>
                  <a:t>ידוע כי עבור </a:t>
                </a:r>
                <a:r>
                  <a:rPr lang="he-IL" dirty="0" smtClean="0"/>
                  <a:t>מחלה מסוימת, 20% מהחולים מחלימים ללא טיפול</a:t>
                </a:r>
              </a:p>
              <a:p>
                <a:r>
                  <a:rPr lang="he-IL" dirty="0"/>
                  <a:t>מעוניינים לבדוק ע"י מדגם האם טיפול בתרופה חדשה מעלה את אחוז ההחלמה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אחוז החולים המחלימים לאחר טיפול בתרופה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כלומר, השערת המחקר היא שבאוכלוסיית המטופלים אחוזי ההחלמה גבוהים יותר מאשר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שלא מקבלת טיפול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882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השערה על הפרופורציה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86527"/>
                <a:ext cx="10515600" cy="43388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שחברת התרופות בחרה מדגם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חולים, ומתוכו </a:t>
                </a:r>
                <a:r>
                  <a:rPr lang="en-US" dirty="0" smtClean="0"/>
                  <a:t>6</a:t>
                </a:r>
                <a:r>
                  <a:rPr lang="he-IL" dirty="0" smtClean="0"/>
                  <a:t> חולים החלימו</a:t>
                </a:r>
              </a:p>
              <a:p>
                <a:endParaRPr lang="he-IL" dirty="0" smtClean="0"/>
              </a:p>
              <a:p>
                <a:r>
                  <a:rPr lang="he-IL" dirty="0"/>
                  <a:t>המספר הצפוי של המחלימים תחת השערת האפס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לעומת זאת, כאן התקבל 6</a:t>
                </a:r>
              </a:p>
              <a:p>
                <a:r>
                  <a:rPr lang="he-IL" dirty="0"/>
                  <a:t>האם ערך כזה (או גבוה ממנו) הוא בלתי סביר תחת השערת האפס?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הסטטיסטי: מספר </a:t>
                </a:r>
                <a:r>
                  <a:rPr lang="he-IL" dirty="0"/>
                  <a:t>החולים שהחלימו</a:t>
                </a: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he-IL" b="0" dirty="0" smtClean="0"/>
              </a:p>
              <a:p>
                <a:r>
                  <a:rPr lang="he-IL" dirty="0"/>
                  <a:t>כלומר </a:t>
                </a:r>
                <a:r>
                  <a:rPr lang="he-IL" dirty="0" smtClean="0"/>
                  <a:t>ההסתברות שמספר </a:t>
                </a:r>
                <a:r>
                  <a:rPr lang="he-IL" dirty="0"/>
                  <a:t>"ההצלחות" יהיה לפחות כמו במדגם אם לא יותר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86527"/>
                <a:ext cx="10515600" cy="4338888"/>
              </a:xfrm>
              <a:blipFill>
                <a:blip r:embed="rId2"/>
                <a:stretch>
                  <a:fillRect t="-168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485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השערה על הפרופורציה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42149"/>
                <a:ext cx="10515600" cy="479107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השערת האפס, מדובר ב- 10 ניסויים </a:t>
                </a:r>
                <a:r>
                  <a:rPr lang="he-IL" b="1" dirty="0" smtClean="0"/>
                  <a:t>בלתי תלויים</a:t>
                </a:r>
                <a:r>
                  <a:rPr lang="he-IL" dirty="0" smtClean="0"/>
                  <a:t> עם סיכוי הצלחה </a:t>
                </a:r>
                <a:r>
                  <a:rPr lang="he-IL" b="1" dirty="0" smtClean="0"/>
                  <a:t>קבוע</a:t>
                </a:r>
                <a:r>
                  <a:rPr lang="he-IL" dirty="0" smtClean="0"/>
                  <a:t>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לכן,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בינומית</a:t>
                </a:r>
                <a:r>
                  <a:rPr lang="he-IL" dirty="0" smtClean="0"/>
                  <a:t> עם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en-US" dirty="0"/>
                  <a:t>P-value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ע"פ טבלאות בינומיות נקבל: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>
                        <a:latin typeface="Cambria Math" panose="02040503050406030204" pitchFamily="18" charset="0"/>
                      </a:rPr>
                      <m:t>006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he-IL" dirty="0"/>
                  <a:t>מכיוון שה- </a:t>
                </a:r>
                <a:r>
                  <a:rPr lang="en-US" dirty="0"/>
                  <a:t>P-value</a:t>
                </a:r>
                <a:r>
                  <a:rPr lang="he-IL" dirty="0"/>
                  <a:t> קטן מרמת </a:t>
                </a:r>
                <a:r>
                  <a:rPr lang="he-IL" dirty="0" smtClean="0"/>
                  <a:t>המובהקות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, נדחה </a:t>
                </a:r>
                <a:r>
                  <a:rPr lang="he-IL" dirty="0"/>
                  <a:t>את השערת האפס</a:t>
                </a:r>
              </a:p>
              <a:p>
                <a:r>
                  <a:rPr lang="he-IL" dirty="0"/>
                  <a:t>נסיק כי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/>
                  <a:t>, כלומר טיפול בתרופה מועיל באופן מובהק יותר מאשר ללא </a:t>
                </a:r>
                <a:r>
                  <a:rPr lang="he-IL" dirty="0" smtClean="0"/>
                  <a:t>טיפול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42149"/>
                <a:ext cx="10515600" cy="4791074"/>
              </a:xfrm>
              <a:blipFill>
                <a:blip r:embed="rId2"/>
                <a:stretch>
                  <a:fillRect t="-152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269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מדגם גדול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72646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כעת שבמדגם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התקבלו 25 </a:t>
                </a:r>
                <a:r>
                  <a:rPr lang="he-IL" dirty="0" err="1" smtClean="0"/>
                  <a:t>החלמות</a:t>
                </a:r>
                <a:endParaRPr lang="he-IL" dirty="0" smtClean="0"/>
              </a:p>
              <a:p>
                <a:r>
                  <a:rPr lang="he-IL" dirty="0" smtClean="0"/>
                  <a:t>תחת השערת האפס,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</a:t>
                </a:r>
                <a:r>
                  <a:rPr lang="he-IL" dirty="0" smtClean="0"/>
                  <a:t>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</m:oMath>
                </a14:m>
                <a:r>
                  <a:rPr lang="he-IL" dirty="0" smtClean="0"/>
                  <a:t> – קשה לחשב</a:t>
                </a:r>
              </a:p>
              <a:p>
                <a:endParaRPr lang="he-IL" dirty="0"/>
              </a:p>
              <a:p>
                <a:r>
                  <a:rPr lang="he-IL" dirty="0" smtClean="0"/>
                  <a:t>מכיוון שהמדגם גדול,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בקירוב נורמלי</a:t>
                </a:r>
              </a:p>
              <a:p>
                <a:r>
                  <a:rPr lang="he-IL" dirty="0" smtClean="0"/>
                  <a:t>מה הפרמטרים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72646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021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מדגם גדול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95532"/>
                <a:ext cx="1051560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נחשב </a:t>
                </a:r>
                <a:r>
                  <a:rPr lang="he-IL" dirty="0"/>
                  <a:t>תוחלת ושונות: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לכן בקירוב,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מכיוון שה- </a:t>
                </a:r>
                <a:r>
                  <a:rPr lang="en-US" dirty="0"/>
                  <a:t>P-value</a:t>
                </a:r>
                <a:r>
                  <a:rPr lang="he-IL" dirty="0"/>
                  <a:t> </a:t>
                </a:r>
                <a:r>
                  <a:rPr lang="he-IL" dirty="0" smtClean="0"/>
                  <a:t>גדול מרמת </a:t>
                </a:r>
                <a:r>
                  <a:rPr lang="he-IL" dirty="0"/>
                  <a:t>המובהקות </a:t>
                </a:r>
                <a:r>
                  <a:rPr lang="en-US" dirty="0"/>
                  <a:t>0.05</a:t>
                </a:r>
                <a:r>
                  <a:rPr lang="he-IL" dirty="0"/>
                  <a:t>, </a:t>
                </a:r>
                <a:r>
                  <a:rPr lang="he-IL" dirty="0" smtClean="0"/>
                  <a:t>לא נדחה </a:t>
                </a:r>
                <a:r>
                  <a:rPr lang="he-IL" dirty="0"/>
                  <a:t>את השערת </a:t>
                </a:r>
                <a:r>
                  <a:rPr lang="he-IL" dirty="0" smtClean="0"/>
                  <a:t>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95532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3" y="2236030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175547" y="2210034"/>
            <a:ext cx="36" cy="1447107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46670" y="3649190"/>
            <a:ext cx="522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92453" y="3649190"/>
            <a:ext cx="419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58156" y="3245966"/>
                <a:ext cx="326158" cy="292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8156" y="3245966"/>
                <a:ext cx="326158" cy="292451"/>
              </a:xfrm>
              <a:prstGeom prst="rect">
                <a:avLst/>
              </a:prstGeom>
              <a:blipFill>
                <a:blip r:embed="rId4"/>
                <a:stretch>
                  <a:fillRect r="-5556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48036" y="1695532"/>
                <a:ext cx="7538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036" y="1695532"/>
                <a:ext cx="753828" cy="400110"/>
              </a:xfrm>
              <a:prstGeom prst="rect">
                <a:avLst/>
              </a:prstGeom>
              <a:blipFill>
                <a:blip r:embed="rId5"/>
                <a:stretch>
                  <a:fillRect l="-806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69089" y="2469620"/>
                <a:ext cx="14457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25</m:t>
                          </m:r>
                        </m:e>
                      </m:d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089" y="2469620"/>
                <a:ext cx="144578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2912305" y="2937976"/>
            <a:ext cx="132036" cy="412798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58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חזרה על בדיקת השערות</a:t>
            </a:r>
          </a:p>
          <a:p>
            <a:pPr lvl="1"/>
            <a:r>
              <a:rPr lang="he-IL" dirty="0" smtClean="0"/>
              <a:t>השיטה הכללית</a:t>
            </a:r>
          </a:p>
          <a:p>
            <a:pPr lvl="1"/>
            <a:r>
              <a:rPr lang="he-IL" dirty="0" smtClean="0"/>
              <a:t>כלל החלטה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 עם שונות לא ידועה</a:t>
            </a:r>
          </a:p>
          <a:p>
            <a:pPr lvl="1"/>
            <a:r>
              <a:rPr lang="he-IL" dirty="0" smtClean="0"/>
              <a:t>שתי אוכלוסיות בלתי תלויות</a:t>
            </a:r>
          </a:p>
          <a:p>
            <a:pPr lvl="1"/>
            <a:r>
              <a:rPr lang="he-IL" dirty="0" smtClean="0"/>
              <a:t>מדגמים תלויים (מזווגים)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0690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לא ידועה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58406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ההנחה </a:t>
                </a:r>
                <a:r>
                  <a:rPr lang="he-IL" dirty="0"/>
                  <a:t>שהשונות של </a:t>
                </a:r>
                <a:r>
                  <a:rPr lang="he-IL" dirty="0" err="1"/>
                  <a:t>האוכלוסיה</a:t>
                </a:r>
                <a:r>
                  <a:rPr lang="he-IL" dirty="0"/>
                  <a:t> ידועה היא לפעמים </a:t>
                </a:r>
                <a:r>
                  <a:rPr lang="he-IL" dirty="0" smtClean="0"/>
                  <a:t>סבירה, אבל לרוב לא ריאלית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במקרים אלו,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נאמוד את השונות מתוך המדגם</a:t>
                </a:r>
                <a:r>
                  <a:rPr lang="he-IL" dirty="0" smtClean="0"/>
                  <a:t> עצמו</a:t>
                </a:r>
              </a:p>
              <a:p>
                <a:endParaRPr lang="he-IL" dirty="0"/>
              </a:p>
              <a:p>
                <a:r>
                  <a:rPr lang="he-IL" dirty="0" smtClean="0"/>
                  <a:t>שונות </a:t>
                </a:r>
                <a:r>
                  <a:rPr lang="he-IL" dirty="0"/>
                  <a:t>המדגם מוגדרת ע"י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/>
                  <a:t>שונות המדגם היא </a:t>
                </a:r>
                <a:r>
                  <a:rPr lang="he-IL" dirty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/>
                  <a:t> של המדגם, ולכן היא משתנה מקרי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שונות המדגם היא אומד חסר הטיה של שונות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כלומר, בממוצע על פני כל המדגמים האפשריים, שונות המדגם שווה לשונות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584067"/>
              </a:xfrm>
              <a:blipFill>
                <a:blip r:embed="rId2"/>
                <a:stretch>
                  <a:fillRect t="-1729" r="-812" b="-1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713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מדגם גדול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78457" y="1722340"/>
                <a:ext cx="10095061" cy="426457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/>
                  <a:t>, שונות המדגם מהווה קירוב מדויק לשונות </a:t>
                </a:r>
                <a:r>
                  <a:rPr lang="he-IL" dirty="0" err="1"/>
                  <a:t>האוכלוסיה</a:t>
                </a:r>
                <a:endParaRPr lang="he-IL" dirty="0"/>
              </a:p>
              <a:p>
                <a:r>
                  <a:rPr lang="he-IL" dirty="0" smtClean="0"/>
                  <a:t>לכן פשוט נציב את שונות המדגם במקום שונות </a:t>
                </a:r>
                <a:r>
                  <a:rPr lang="he-IL" dirty="0" err="1" smtClean="0"/>
                  <a:t>האוכלוסיה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נחשב </a:t>
                </a:r>
                <a:r>
                  <a:rPr lang="he-IL" dirty="0"/>
                  <a:t>את 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 smtClean="0"/>
                  <a:t>, אשר לו התפלגות נורמלית סטנדרטית</a:t>
                </a:r>
                <a:endParaRPr lang="en-US" dirty="0"/>
              </a:p>
              <a:p>
                <a:r>
                  <a:rPr lang="he-IL" dirty="0" smtClean="0"/>
                  <a:t>אם </a:t>
                </a:r>
                <a:r>
                  <a:rPr lang="he-IL" dirty="0"/>
                  <a:t>המבחן </a:t>
                </a:r>
                <a:r>
                  <a:rPr lang="he-IL" dirty="0" smtClean="0"/>
                  <a:t>חד-צדדי </a:t>
                </a:r>
                <a:r>
                  <a:rPr lang="he-IL" dirty="0"/>
                  <a:t>מסוג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/>
                  <a:t>, וכו</a:t>
                </a:r>
                <a:r>
                  <a:rPr lang="he-IL" dirty="0" smtClean="0"/>
                  <a:t>'</a:t>
                </a:r>
              </a:p>
              <a:p>
                <a:endParaRPr lang="he-IL" dirty="0"/>
              </a:p>
              <a:p>
                <a:r>
                  <a:rPr lang="he-IL" dirty="0"/>
                  <a:t>נזכור כי ערך הסף של 30 הוא מעט שרירותי – הכוונה למדגם </a:t>
                </a:r>
                <a:r>
                  <a:rPr lang="he-IL" dirty="0" smtClean="0"/>
                  <a:t>גדול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8457" y="1722340"/>
                <a:ext cx="10095061" cy="4264574"/>
              </a:xfrm>
              <a:blipFill>
                <a:blip r:embed="rId2"/>
                <a:stretch>
                  <a:fillRect t="-1717" r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997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מדגם קטן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53298"/>
                <a:ext cx="10515600" cy="394265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אנו עוסקים בתכונה עם 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ובמדגם קטן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נראה בהמשך מה נעשה במידה וההתפלגות אינה נורמלית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תחת </a:t>
                </a:r>
                <a:r>
                  <a:rPr lang="he-IL" dirty="0"/>
                  <a:t>השערת </a:t>
                </a:r>
                <a:r>
                  <a:rPr lang="he-IL" dirty="0" smtClean="0"/>
                  <a:t>האפס, </a:t>
                </a:r>
                <a:r>
                  <a:rPr lang="he-IL" dirty="0"/>
                  <a:t>לסטטיסטי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</a:t>
                </a:r>
                <a:r>
                  <a:rPr lang="he-IL" dirty="0">
                    <a:solidFill>
                      <a:srgbClr val="0033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עם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דרגות חופש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להתפלגות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/>
                  <a:t> "זנבות" רחבים יותר מאשר ההתפלגות הנורמלית, כדי לייצג את אי-הודאות שיש לנו באומדן של השונות במכנה</a:t>
                </a:r>
                <a:endParaRPr lang="he-IL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53298"/>
                <a:ext cx="10515600" cy="3942652"/>
              </a:xfrm>
              <a:blipFill>
                <a:blip r:embed="rId2"/>
                <a:stretch>
                  <a:fillRect t="-185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767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תזכורת: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91703" y="184376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דומה להתפלגות נורמלית סטנדרטית</a:t>
                </a:r>
              </a:p>
              <a:p>
                <a:r>
                  <a:rPr lang="he-IL" dirty="0" smtClean="0"/>
                  <a:t>התפלגות </a:t>
                </a:r>
                <a:r>
                  <a:rPr lang="he-IL" b="1" dirty="0" smtClean="0"/>
                  <a:t>סימטרית</a:t>
                </a:r>
                <a:r>
                  <a:rPr lang="he-IL" dirty="0" smtClean="0"/>
                  <a:t> סביב 0, צורת פעמון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להתפלגות פרמטר אחד שמסומן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מספר דרגות החופש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כאשר מספר דרגות החופש גדל, ההתפלגות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מתקרבת לנורמלית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1703" y="1843767"/>
                <a:ext cx="10515600" cy="4351338"/>
              </a:xfrm>
              <a:blipFill>
                <a:blip r:embed="rId3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82" y="1994647"/>
            <a:ext cx="5443818" cy="4355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9267" y="1382102"/>
            <a:ext cx="216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נורמלית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283227" y="1843767"/>
            <a:ext cx="935102" cy="66635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3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השערות במדגם קטן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355920"/>
                <a:ext cx="10515600" cy="269483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את ממוצע המדגם והשונות שהתקבלו ב-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ונחשב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sz="2000" dirty="0" smtClean="0"/>
              </a:p>
              <a:p>
                <a:endParaRPr lang="he-IL" sz="2000" dirty="0" smtClean="0"/>
              </a:p>
              <a:p>
                <a:r>
                  <a:rPr lang="he-IL" sz="2200" dirty="0" smtClean="0"/>
                  <a:t>אם ההשערה חד-צדדית מסוג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 smtClean="0"/>
                  <a:t> , ה-</a:t>
                </a:r>
                <a:r>
                  <a:rPr lang="he-IL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P-value</a:t>
                </a:r>
                <a:r>
                  <a:rPr lang="he-IL" sz="2200" dirty="0" smtClean="0">
                    <a:solidFill>
                      <a:schemeClr val="tx1"/>
                    </a:solidFill>
                  </a:rPr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  <a:p>
                <a:r>
                  <a:rPr lang="he-IL" sz="2200" dirty="0"/>
                  <a:t>אם ההשערה </a:t>
                </a:r>
                <a:r>
                  <a:rPr lang="he-IL" sz="2200" dirty="0" smtClean="0"/>
                  <a:t>חד-צדדית מסוג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/>
                  <a:t> , ה- </a:t>
                </a:r>
                <a:r>
                  <a:rPr lang="en-US" sz="2200" dirty="0"/>
                  <a:t>P-value</a:t>
                </a:r>
                <a:r>
                  <a:rPr lang="he-IL" sz="2200" dirty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 smtClean="0"/>
              </a:p>
              <a:p>
                <a:r>
                  <a:rPr lang="he-IL" sz="2200" dirty="0" smtClean="0"/>
                  <a:t>אם ההשערה דו-צדדית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200" dirty="0" smtClean="0"/>
                  <a:t>), ה- </a:t>
                </a:r>
                <a:r>
                  <a:rPr lang="en-US" sz="2200" dirty="0" smtClean="0"/>
                  <a:t>P-value</a:t>
                </a:r>
                <a:r>
                  <a:rPr lang="he-IL" sz="2200" dirty="0" smtClean="0"/>
                  <a:t> יהיה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355920"/>
                <a:ext cx="10515600" cy="2694836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488884" y="4150758"/>
            <a:ext cx="3414321" cy="2590175"/>
            <a:chOff x="488884" y="4150758"/>
            <a:chExt cx="3414321" cy="25901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884" y="4893606"/>
              <a:ext cx="2968752" cy="1524000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 flipV="1">
              <a:off x="1973260" y="4707990"/>
              <a:ext cx="0" cy="158195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787206" y="6279268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337906" y="6279268"/>
                  <a:ext cx="2519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7906" y="6279268"/>
                  <a:ext cx="251992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2439" r="-219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524080" y="5077608"/>
                  <a:ext cx="13791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𝑇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4080" y="5077608"/>
                  <a:ext cx="1379125" cy="461665"/>
                </a:xfrm>
                <a:prstGeom prst="rect">
                  <a:avLst/>
                </a:prstGeom>
                <a:blipFill>
                  <a:blip r:embed="rId5"/>
                  <a:stretch>
                    <a:fillRect r="-3097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>
            <a:xfrm flipH="1">
              <a:off x="2868700" y="5575425"/>
              <a:ext cx="195708" cy="448823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222630" y="4150758"/>
                  <a:ext cx="16017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2630" y="4150758"/>
                  <a:ext cx="1601785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145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4430351" y="4150758"/>
            <a:ext cx="3145513" cy="2590175"/>
            <a:chOff x="4430351" y="4150758"/>
            <a:chExt cx="3145513" cy="25901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7114" y="4897505"/>
              <a:ext cx="2968750" cy="1523999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V="1">
              <a:off x="6091489" y="4711889"/>
              <a:ext cx="0" cy="158195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950049" y="6279268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5465394" y="6279268"/>
                  <a:ext cx="2519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5394" y="6279268"/>
                  <a:ext cx="251992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2439" r="-219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4430351" y="5020948"/>
                  <a:ext cx="136415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𝑇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&lt;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30351" y="5020948"/>
                  <a:ext cx="1364151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893" r="-3125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>
            <a:xfrm>
              <a:off x="5156304" y="5498968"/>
              <a:ext cx="138662" cy="461665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225635" y="4150758"/>
                  <a:ext cx="16017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&lt;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5635" y="4150758"/>
                  <a:ext cx="1601785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760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8028080" y="4150758"/>
            <a:ext cx="3713554" cy="2571802"/>
            <a:chOff x="8028080" y="4150758"/>
            <a:chExt cx="3713554" cy="2571802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080" y="4868647"/>
              <a:ext cx="2968752" cy="1524000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/>
          </p:nvCxnSpPr>
          <p:spPr>
            <a:xfrm flipV="1">
              <a:off x="9507227" y="4679343"/>
              <a:ext cx="0" cy="158195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8586887" y="6251720"/>
                  <a:ext cx="2519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−|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86887" y="6251720"/>
                  <a:ext cx="251992" cy="461665"/>
                </a:xfrm>
                <a:prstGeom prst="rect">
                  <a:avLst/>
                </a:prstGeom>
                <a:blipFill>
                  <a:blip r:embed="rId12"/>
                  <a:stretch>
                    <a:fillRect r="-212195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/>
            <p:cNvSpPr txBox="1"/>
            <p:nvPr/>
          </p:nvSpPr>
          <p:spPr>
            <a:xfrm>
              <a:off x="9351995" y="6260895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9825380" y="6251721"/>
                  <a:ext cx="2519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25380" y="6251721"/>
                  <a:ext cx="251992" cy="461665"/>
                </a:xfrm>
                <a:prstGeom prst="rect">
                  <a:avLst/>
                </a:prstGeom>
                <a:blipFill>
                  <a:blip r:embed="rId13"/>
                  <a:stretch>
                    <a:fillRect l="-21951" r="-121951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8745232" y="4150758"/>
                  <a:ext cx="160018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45232" y="4150758"/>
                  <a:ext cx="1600182" cy="461665"/>
                </a:xfrm>
                <a:prstGeom prst="rect">
                  <a:avLst/>
                </a:prstGeom>
                <a:blipFill>
                  <a:blip r:embed="rId14"/>
                  <a:stretch>
                    <a:fillRect l="-1145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0004633" y="4882364"/>
                  <a:ext cx="173700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𝑇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&gt;|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|)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04633" y="4882364"/>
                  <a:ext cx="1737001" cy="461665"/>
                </a:xfrm>
                <a:prstGeom prst="rect">
                  <a:avLst/>
                </a:prstGeom>
                <a:blipFill>
                  <a:blip r:embed="rId15"/>
                  <a:stretch>
                    <a:fillRect r="-2456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/>
            <p:cNvCxnSpPr/>
            <p:nvPr/>
          </p:nvCxnSpPr>
          <p:spPr>
            <a:xfrm flipH="1">
              <a:off x="10317714" y="5443110"/>
              <a:ext cx="385246" cy="581138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9185482" y="5393861"/>
              <a:ext cx="1324855" cy="689130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020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1131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עבור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אין לנו גישה נוחה לטבלה עבור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מאידך, יש לנו טבלאות </a:t>
                </a:r>
                <a:r>
                  <a:rPr lang="he-IL" dirty="0"/>
                  <a:t>שנותנות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הערכים הקריטיים</a:t>
                </a:r>
                <a:r>
                  <a:rPr lang="he-IL" dirty="0" smtClean="0"/>
                  <a:t> של ההתפלגות</a:t>
                </a:r>
              </a:p>
              <a:p>
                <a:r>
                  <a:rPr lang="he-IL" dirty="0" smtClean="0"/>
                  <a:t>כלומר, עבור </a:t>
                </a:r>
                <a:r>
                  <a:rPr lang="he-IL" dirty="0"/>
                  <a:t>ערכים ספציפיים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את הערך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המקיים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1131"/>
                <a:ext cx="10515600" cy="4351338"/>
              </a:xfrm>
              <a:blipFill>
                <a:blip r:embed="rId2"/>
                <a:stretch>
                  <a:fillRect t="-168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016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80471" y="1512890"/>
                <a:ext cx="4876321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80471" y="1512890"/>
                <a:ext cx="4876321" cy="4351338"/>
              </a:xfrm>
              <a:blipFill>
                <a:blip r:embed="rId3"/>
                <a:stretch>
                  <a:fillRect t="-1821" r="-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01027" y="3750861"/>
            <a:ext cx="951063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952090" y="3599598"/>
            <a:ext cx="548853" cy="288967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210369" y="818147"/>
            <a:ext cx="0" cy="278145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147594" y="4199564"/>
                <a:ext cx="3368486" cy="4616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73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594" y="4199564"/>
                <a:ext cx="3368486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08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94405" y="1459667"/>
                <a:ext cx="9720072" cy="57006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נסתכל לדוגמא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he-IL" dirty="0" smtClean="0"/>
                  <a:t>: ע"פ הטבלה,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94405" y="1459667"/>
                <a:ext cx="9720072" cy="570065"/>
              </a:xfrm>
              <a:blipFill>
                <a:blip r:embed="rId2"/>
                <a:stretch>
                  <a:fillRect t="-12766" r="-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031" y="3393587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4739407" y="3384622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978" y="3397486"/>
            <a:ext cx="2968750" cy="1523999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6" idx="0"/>
          </p:cNvCxnSpPr>
          <p:nvPr/>
        </p:nvCxnSpPr>
        <p:spPr>
          <a:xfrm flipV="1">
            <a:off x="9058353" y="3397486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916913" y="477924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55117" y="4779249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-1.73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3353" y="477924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42519" y="477924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1.73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81807" y="5679586"/>
                <a:ext cx="414309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73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807" y="5679586"/>
                <a:ext cx="4143091" cy="830997"/>
              </a:xfrm>
              <a:prstGeom prst="rect">
                <a:avLst/>
              </a:prstGeom>
              <a:blipFill>
                <a:blip r:embed="rId5"/>
                <a:stretch>
                  <a:fillRect l="-1765" t="-5882" r="-294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88777" y="2291145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777" y="2291145"/>
                <a:ext cx="1601785" cy="461665"/>
              </a:xfrm>
              <a:prstGeom prst="rect">
                <a:avLst/>
              </a:prstGeom>
              <a:blipFill>
                <a:blip r:embed="rId6"/>
                <a:stretch>
                  <a:fillRect l="-76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92499" y="2291145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2499" y="2291145"/>
                <a:ext cx="1601785" cy="461665"/>
              </a:xfrm>
              <a:prstGeom prst="rect">
                <a:avLst/>
              </a:prstGeom>
              <a:blipFill>
                <a:blip r:embed="rId7"/>
                <a:stretch>
                  <a:fillRect l="-114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73650" y="5679586"/>
                <a:ext cx="43283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73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650" y="5679586"/>
                <a:ext cx="4328370" cy="830997"/>
              </a:xfrm>
              <a:prstGeom prst="rect">
                <a:avLst/>
              </a:prstGeom>
              <a:blipFill>
                <a:blip r:embed="rId8"/>
                <a:stretch>
                  <a:fillRect l="-2113" t="-5882" r="-84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827063" y="2825866"/>
                <a:ext cx="24852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7063" y="2825866"/>
                <a:ext cx="2485296" cy="461665"/>
              </a:xfrm>
              <a:prstGeom prst="rect">
                <a:avLst/>
              </a:prstGeom>
              <a:blipFill>
                <a:blip r:embed="rId9"/>
                <a:stretch>
                  <a:fillRect l="-3931" t="-10667" r="-1229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092784" y="2810359"/>
                <a:ext cx="24852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784" y="2810359"/>
                <a:ext cx="2485296" cy="461665"/>
              </a:xfrm>
              <a:prstGeom prst="rect">
                <a:avLst/>
              </a:prstGeom>
              <a:blipFill>
                <a:blip r:embed="rId10"/>
                <a:stretch>
                  <a:fillRect l="-3931" t="-10526" r="-122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7460574" y="377220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877058" y="4155587"/>
            <a:ext cx="315441" cy="428359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04313" y="381647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5631646" y="4212077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562862" y="4903903"/>
            <a:ext cx="189949" cy="28229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684059" y="5123531"/>
                <a:ext cx="3480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059" y="5123531"/>
                <a:ext cx="348044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V="1">
            <a:off x="7892550" y="4921345"/>
            <a:ext cx="86367" cy="264757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689624" y="5111498"/>
                <a:ext cx="3480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624" y="5111498"/>
                <a:ext cx="348044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772998" y="2458530"/>
                <a:ext cx="2263676" cy="1165322"/>
              </a:xfrm>
              <a:prstGeom prst="rect">
                <a:avLst/>
              </a:prstGeom>
              <a:ln w="19050">
                <a:solidFill>
                  <a:srgbClr val="993366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החלטה</a:t>
                </a:r>
                <a:r>
                  <a:rPr lang="he-IL" dirty="0" smtClean="0"/>
                  <a:t>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73</m:t>
                    </m:r>
                  </m:oMath>
                </a14:m>
                <a:r>
                  <a:rPr lang="he-IL" dirty="0"/>
                  <a:t>, נדחה </a:t>
                </a:r>
                <a:r>
                  <a:rPr lang="he-IL" dirty="0" smtClean="0"/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baseline="-25000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458530"/>
                <a:ext cx="2263676" cy="1165322"/>
              </a:xfrm>
              <a:prstGeom prst="rect">
                <a:avLst/>
              </a:prstGeom>
              <a:blipFill>
                <a:blip r:embed="rId13"/>
                <a:stretch>
                  <a:fillRect l="-535" t="-7216" b="-4639"/>
                </a:stretch>
              </a:blipFill>
              <a:ln w="19050">
                <a:solidFill>
                  <a:srgbClr val="99336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197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7" grpId="0"/>
      <p:bldP spid="30" grpId="0"/>
      <p:bldP spid="33" grpId="0"/>
      <p:bldP spid="21" grpId="0"/>
      <p:bldP spid="26" grpId="0"/>
      <p:bldP spid="28" grpId="0"/>
      <p:bldP spid="2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</a:t>
            </a:r>
            <a:r>
              <a:rPr lang="en-US" dirty="0" smtClean="0"/>
              <a:t> </a:t>
            </a:r>
            <a:r>
              <a:rPr lang="he-IL" dirty="0" smtClean="0"/>
              <a:t>במקרה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4874" y="1713489"/>
                <a:ext cx="10962249" cy="4394523"/>
              </a:xfrm>
            </p:spPr>
            <p:txBody>
              <a:bodyPr>
                <a:noAutofit/>
              </a:bodyPr>
              <a:lstStyle/>
              <a:p>
                <a:r>
                  <a:rPr lang="he-IL" dirty="0" smtClean="0"/>
                  <a:t>נסמן את ממוצע המדגם והשונות שהתקבלו ב-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ונחשב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 smtClean="0"/>
                  <a:t> את הערך הקריטי של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כך </a:t>
                </a:r>
                <a:r>
                  <a:rPr lang="he-IL" dirty="0"/>
                  <a:t>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במבחן </a:t>
                </a:r>
                <a:r>
                  <a:rPr lang="he-IL" dirty="0"/>
                  <a:t>חד-צדדי,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/>
              </a:p>
              <a:p>
                <a:r>
                  <a:rPr lang="he-IL" dirty="0"/>
                  <a:t>במבחן דו-צדדי,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למדגם אחד</a:t>
                </a:r>
                <a:r>
                  <a:rPr lang="he-IL" dirty="0" smtClean="0"/>
                  <a:t> (</a:t>
                </a:r>
                <a:r>
                  <a:rPr lang="en-US" dirty="0" smtClean="0"/>
                  <a:t>One-sample t-test</a:t>
                </a:r>
                <a:r>
                  <a:rPr lang="he-IL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4874" y="1713489"/>
                <a:ext cx="10962249" cy="4394523"/>
              </a:xfrm>
              <a:blipFill>
                <a:blip r:embed="rId2"/>
                <a:stretch>
                  <a:fillRect r="-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22" y="3450464"/>
            <a:ext cx="3152415" cy="1539084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314929" y="3570747"/>
            <a:ext cx="0" cy="1298517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89328" y="4849845"/>
            <a:ext cx="264816" cy="362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08931" y="5806980"/>
                <a:ext cx="28533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Sup>
                            <m:sSub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Sup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sub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931" y="5806980"/>
                <a:ext cx="285333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 flipH="1" flipV="1">
            <a:off x="3289345" y="4928549"/>
            <a:ext cx="166740" cy="93876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54144" y="4909402"/>
                <a:ext cx="737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144" y="4909402"/>
                <a:ext cx="737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066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ידוע כי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 קצב הלב הממוצע הוא 70 פעימות לדקה</a:t>
                </a:r>
              </a:p>
              <a:p>
                <a:r>
                  <a:rPr lang="he-IL" dirty="0" smtClean="0"/>
                  <a:t>אנו מעוניינים לבדוק האם קצב הלב של ספורטאים נמוך יותר מאשר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</a:t>
                </a:r>
              </a:p>
              <a:p>
                <a:r>
                  <a:rPr lang="he-IL" dirty="0" smtClean="0"/>
                  <a:t>ניתן להניח כי התפלגות קצב הלב נורמלית, אך השונות איננה ידועה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בחרנו מדגם של 15 ספורטאים, וקיבלנו שקצב הלב שלהם היה בממוצע 65</a:t>
                </a:r>
              </a:p>
              <a:p>
                <a:r>
                  <a:rPr lang="he-IL" dirty="0" smtClean="0"/>
                  <a:t>סטיית התקן של המדגם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</a:t>
                </a:r>
                <a:r>
                  <a:rPr lang="en-US" dirty="0" smtClean="0"/>
                  <a:t>8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האם ניתן להסיק כי באופן מובהק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), לספורטאים דופק נמוך יותר?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833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92529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70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לספורטאים אותו קצב לב ממוצע כמו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</a:t>
                </a:r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70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he-IL" dirty="0" smtClean="0"/>
                  <a:t>לספורטאים קצב לב נמוך יותר מאשר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נחשב את הסטטיסטי: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70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ע"פ הטבלה, הערך הקריטי הוא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מכיוון ש-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 smtClean="0"/>
                  <a:t>, נדחה את השערת האפס</a:t>
                </a:r>
              </a:p>
              <a:p>
                <a:r>
                  <a:rPr lang="he-IL" dirty="0" smtClean="0"/>
                  <a:t>כלומר נסיק כי ברמת מובהקות של 0.05, לספורטאים דופק נמוך יותר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92529"/>
                <a:ext cx="10515600" cy="4351338"/>
              </a:xfrm>
              <a:blipFill>
                <a:blip r:embed="rId2"/>
                <a:stretch>
                  <a:fillRect t="-23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05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בין שונות ידועה ללא-ידועה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5297"/>
                <a:ext cx="10515600" cy="463112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אם השונות ידועה, אנו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השונות לא ידועה, אנו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מתקיים תמיד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לדוגמא,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, 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he-IL" dirty="0" smtClean="0"/>
                  <a:t> לעומת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</a:t>
                </a:r>
                <a:r>
                  <a:rPr lang="he-IL" dirty="0"/>
                  <a:t>כאשר השונות איננה ידועה </a:t>
                </a:r>
                <a:r>
                  <a:rPr lang="he-IL" dirty="0" smtClean="0"/>
                  <a:t>יותר קשה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זה ה"מחיר" שאנו משלמים על כך שאנו אומדים את השונות מתוך המדגם</a:t>
                </a:r>
              </a:p>
              <a:p>
                <a:pPr lvl="1"/>
                <a:r>
                  <a:rPr lang="he-IL" dirty="0" smtClean="0"/>
                  <a:t>כלומר, על כך שיתכן שהשונות יצאה במקרה נמוכה, ולכן הסטטיסטי במקרה גבוה במיוחד</a:t>
                </a:r>
              </a:p>
              <a:p>
                <a:pPr lvl="1"/>
                <a:r>
                  <a:rPr lang="he-IL" dirty="0" smtClean="0"/>
                  <a:t>נצטרך אפקט חזק יותר או מדגם גדול יותר כדי להפריך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5297"/>
                <a:ext cx="10515600" cy="4631123"/>
              </a:xfrm>
              <a:blipFill>
                <a:blip r:embed="rId2"/>
                <a:stretch>
                  <a:fillRect t="-224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436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480398" y="1145407"/>
            <a:ext cx="0" cy="52461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65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5297"/>
                <a:ext cx="10515600" cy="463112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השונות ידועה, אנו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השונות לא ידועה, אנו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הערך הקריטי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b="1" dirty="0"/>
                  <a:t>תלוי בגודל המדגם</a:t>
                </a:r>
                <a:r>
                  <a:rPr lang="he-IL" dirty="0"/>
                  <a:t> (שלא כמו במבחן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/>
                  <a:t>)</a:t>
                </a:r>
                <a:endParaRPr lang="en-US" dirty="0"/>
              </a:p>
              <a:p>
                <a:r>
                  <a:rPr lang="he-IL" dirty="0" smtClean="0"/>
                  <a:t>ככל </a:t>
                </a:r>
                <a:r>
                  <a:rPr lang="he-IL" dirty="0"/>
                  <a:t>שהמדגם קטן יותר, כך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/>
                  <a:t> יותר גדול, כלומר נדרשת ראייה חזקה יותר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כלומר, שוב אנו רואים כי על מדגם קטן אנו "משלמים פעמיים"</a:t>
                </a:r>
              </a:p>
              <a:p>
                <a:pPr lvl="1"/>
                <a:r>
                  <a:rPr lang="he-IL" dirty="0" smtClean="0"/>
                  <a:t>גם על כך שהסטטיסטי יהיה קטן יותר (בגלל הגורם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וגם על כך שצריך לקחת בחשבון אי-ודאות גדולה יותר של שונות המדגם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5297"/>
                <a:ext cx="10515600" cy="4631123"/>
              </a:xfrm>
              <a:blipFill>
                <a:blip r:embed="rId2"/>
                <a:stretch>
                  <a:fillRect t="-15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81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חזרה על בדיקת השערות</a:t>
            </a:r>
          </a:p>
          <a:p>
            <a:pPr lvl="1"/>
            <a:r>
              <a:rPr lang="he-IL" dirty="0" smtClean="0"/>
              <a:t>השיטה הכללית</a:t>
            </a:r>
          </a:p>
          <a:p>
            <a:pPr lvl="1"/>
            <a:r>
              <a:rPr lang="he-IL" dirty="0" smtClean="0"/>
              <a:t>כלל החלטה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 smtClean="0"/>
              <a:t>בדיקת השערות עם שונות לא ידועה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שתי אוכלוסיות בלתי תלויות</a:t>
            </a:r>
          </a:p>
          <a:p>
            <a:pPr lvl="1"/>
            <a:r>
              <a:rPr lang="he-IL" dirty="0" smtClean="0"/>
              <a:t>מדגמים תלויים (מזווגים)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0750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בשתי אוכלוסיות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719" y="1736176"/>
            <a:ext cx="10932560" cy="4127729"/>
          </a:xfrm>
        </p:spPr>
        <p:txBody>
          <a:bodyPr>
            <a:normAutofit/>
          </a:bodyPr>
          <a:lstStyle/>
          <a:p>
            <a:r>
              <a:rPr lang="he-IL" dirty="0" smtClean="0"/>
              <a:t>הועלתה </a:t>
            </a:r>
            <a:r>
              <a:rPr lang="he-IL" dirty="0"/>
              <a:t>השערה כי </a:t>
            </a:r>
            <a:r>
              <a:rPr lang="he-IL" dirty="0" smtClean="0"/>
              <a:t>רופאים </a:t>
            </a:r>
            <a:r>
              <a:rPr lang="he-IL" dirty="0"/>
              <a:t>מרוויחים </a:t>
            </a:r>
            <a:r>
              <a:rPr lang="he-IL" dirty="0" smtClean="0"/>
              <a:t>יותר מאשר רופאות</a:t>
            </a:r>
            <a:endParaRPr lang="he-IL" dirty="0"/>
          </a:p>
          <a:p>
            <a:r>
              <a:rPr lang="he-IL" dirty="0"/>
              <a:t>ממוצע </a:t>
            </a:r>
            <a:r>
              <a:rPr lang="he-IL" dirty="0" smtClean="0"/>
              <a:t>ההכנסות של </a:t>
            </a:r>
            <a:r>
              <a:rPr lang="en-US" dirty="0" smtClean="0"/>
              <a:t>128</a:t>
            </a:r>
            <a:r>
              <a:rPr lang="he-IL" dirty="0" smtClean="0"/>
              <a:t> גברים </a:t>
            </a:r>
            <a:r>
              <a:rPr lang="he-IL" dirty="0"/>
              <a:t>היה </a:t>
            </a:r>
            <a:r>
              <a:rPr lang="he-IL" dirty="0" smtClean="0"/>
              <a:t>15,200 </a:t>
            </a:r>
            <a:r>
              <a:rPr lang="he-IL" dirty="0"/>
              <a:t>ושל </a:t>
            </a:r>
            <a:r>
              <a:rPr lang="en-US" dirty="0" smtClean="0"/>
              <a:t>128</a:t>
            </a:r>
            <a:r>
              <a:rPr lang="he-IL" dirty="0" smtClean="0"/>
              <a:t> נשים </a:t>
            </a:r>
            <a:r>
              <a:rPr lang="he-IL" dirty="0"/>
              <a:t>היה </a:t>
            </a:r>
            <a:r>
              <a:rPr lang="he-IL" dirty="0" smtClean="0"/>
              <a:t>14,000</a:t>
            </a:r>
          </a:p>
          <a:p>
            <a:r>
              <a:rPr lang="he-IL" dirty="0" smtClean="0"/>
              <a:t>האם </a:t>
            </a:r>
            <a:r>
              <a:rPr lang="he-IL" dirty="0"/>
              <a:t>ניתן להסיק כי </a:t>
            </a:r>
            <a:r>
              <a:rPr lang="he-IL" dirty="0" smtClean="0"/>
              <a:t>ממוצע ההכנסה של גברים גבוה מזה של נשים?</a:t>
            </a:r>
          </a:p>
          <a:p>
            <a:endParaRPr lang="he-IL" dirty="0"/>
          </a:p>
          <a:p>
            <a:r>
              <a:rPr lang="he-IL" dirty="0" smtClean="0"/>
              <a:t>חברת </a:t>
            </a:r>
            <a:r>
              <a:rPr lang="he-IL" dirty="0"/>
              <a:t>תרופות טוענת שתרופה חדשה מורידה לחץ דם ביעילות גבוהה יותר מאשר תרופה קיימת</a:t>
            </a:r>
          </a:p>
          <a:p>
            <a:r>
              <a:rPr lang="he-IL" dirty="0"/>
              <a:t>נבחר מדגם של 20 חולים שנטלו את התרופה החדשה ו- 20 חולים שנטלו את התרופה הקיימת</a:t>
            </a:r>
          </a:p>
          <a:p>
            <a:r>
              <a:rPr lang="he-IL" dirty="0" smtClean="0"/>
              <a:t>לחץ </a:t>
            </a:r>
            <a:r>
              <a:rPr lang="he-IL" dirty="0"/>
              <a:t>הדם הממוצע לאחר טיפול (מ"מ כספית</a:t>
            </a:r>
            <a:r>
              <a:rPr lang="he-IL" dirty="0" smtClean="0"/>
              <a:t>): בתרופה </a:t>
            </a:r>
            <a:r>
              <a:rPr lang="he-IL" dirty="0"/>
              <a:t>החדשה: 130, בתרופה הקיימת: 135</a:t>
            </a:r>
          </a:p>
          <a:p>
            <a:r>
              <a:rPr lang="he-IL" dirty="0" smtClean="0"/>
              <a:t>האם </a:t>
            </a:r>
            <a:r>
              <a:rPr lang="he-IL" dirty="0"/>
              <a:t>ניתן להסיק כי התרופה החדשה יעילה יותר?</a:t>
            </a:r>
            <a:endParaRPr lang="en-US" dirty="0"/>
          </a:p>
          <a:p>
            <a:endParaRPr lang="he-IL" dirty="0" smtClean="0"/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3947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 והנחות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0514" y="3885684"/>
                <a:ext cx="10999084" cy="265949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נעסוק כרגע רק במקרים בהם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השונות</a:t>
                </a:r>
                <a:r>
                  <a:rPr lang="he-IL" dirty="0" smtClean="0"/>
                  <a:t> באוכלוסיות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ידועה</a:t>
                </a:r>
                <a:endParaRPr lang="en-US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נניח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אין תלות</a:t>
                </a:r>
                <a:r>
                  <a:rPr lang="he-IL" dirty="0" smtClean="0"/>
                  <a:t> בין המדגמים משתי האוכלוסיות (תוצאת אחד לא משפיעה על השני)</a:t>
                </a:r>
              </a:p>
              <a:p>
                <a:r>
                  <a:rPr lang="he-IL" dirty="0" smtClean="0"/>
                  <a:t>נניח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משפט הגבול המרכזי מתקיים</a:t>
                </a:r>
                <a:r>
                  <a:rPr lang="he-IL" dirty="0" smtClean="0"/>
                  <a:t> בשתי האוכלוסיות</a:t>
                </a:r>
              </a:p>
              <a:p>
                <a:pPr lvl="1"/>
                <a:r>
                  <a:rPr lang="he-IL" dirty="0" smtClean="0"/>
                  <a:t>יתקיים במידה והתפלגות התכונה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  <a:r>
                  <a:rPr lang="he-IL" dirty="0" smtClean="0"/>
                  <a:t> באוכלוסיות, או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וגם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 smtClean="0"/>
                  <a:t>ולכן לממוצעי </a:t>
                </a:r>
                <a:r>
                  <a:rPr lang="he-IL" dirty="0"/>
                  <a:t>המדגם התפלגות נורמלית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/>
                  <a:t>נסמן את </a:t>
                </a:r>
                <a:r>
                  <a:rPr lang="he-IL" dirty="0">
                    <a:solidFill>
                      <a:srgbClr val="0033CC"/>
                    </a:solidFill>
                  </a:rPr>
                  <a:t>רמת המובהקות</a:t>
                </a:r>
                <a:r>
                  <a:rPr lang="he-IL" dirty="0"/>
                  <a:t> כרגיל ב-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 (בד"כ </a:t>
                </a:r>
                <a:r>
                  <a:rPr lang="en-US" dirty="0"/>
                  <a:t>0.05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0514" y="3885684"/>
                <a:ext cx="10999084" cy="2659496"/>
              </a:xfrm>
              <a:blipFill>
                <a:blip r:embed="rId2"/>
                <a:stretch>
                  <a:fillRect t="-2975" r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249577" y="1520575"/>
              <a:ext cx="8502651" cy="20192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34217">
                      <a:extLst>
                        <a:ext uri="{9D8B030D-6E8A-4147-A177-3AD203B41FA5}">
                          <a16:colId xmlns:a16="http://schemas.microsoft.com/office/drawing/2014/main" val="206756935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115695163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2540029343"/>
                        </a:ext>
                      </a:extLst>
                    </a:gridCol>
                  </a:tblGrid>
                  <a:tr h="2981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789124"/>
                      </a:ext>
                    </a:extLst>
                  </a:tr>
                  <a:tr h="2981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aseline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04908"/>
                      </a:ext>
                    </a:extLst>
                  </a:tr>
                  <a:tr h="3011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2725035"/>
                      </a:ext>
                    </a:extLst>
                  </a:tr>
                  <a:tr h="2981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24642"/>
                      </a:ext>
                    </a:extLst>
                  </a:tr>
                  <a:tr h="3236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14319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9970971"/>
                  </p:ext>
                </p:extLst>
              </p:nvPr>
            </p:nvGraphicFramePr>
            <p:xfrm>
              <a:off x="2249577" y="1520575"/>
              <a:ext cx="8502651" cy="20192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34217">
                      <a:extLst>
                        <a:ext uri="{9D8B030D-6E8A-4147-A177-3AD203B41FA5}">
                          <a16:colId xmlns:a16="http://schemas.microsoft.com/office/drawing/2014/main" val="206756935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115695163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254002934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78912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0" t="-109231" r="-200430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30" t="-109231" r="-100430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aseline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04908"/>
                      </a:ext>
                    </a:extLst>
                  </a:tr>
                  <a:tr h="4003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0" t="-206061" r="-200430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30" t="-206061" r="-100430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272503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0" t="-310769" r="-200430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30" t="-310769" r="-100430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24642"/>
                      </a:ext>
                    </a:extLst>
                  </a:tr>
                  <a:tr h="4302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0" t="-376056" r="-200430" b="-15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30" t="-376056" r="-100430" b="-15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14319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720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הבעיה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38301"/>
                <a:ext cx="10515600" cy="453389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את ההכנסה בגברים (באלפי ₪) וב-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את ההכנסה בנשים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אלטרנטיבית: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נגדיר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/>
                  <a:t>ה-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P-value</a:t>
                </a:r>
                <a:r>
                  <a:rPr lang="he-IL" dirty="0" smtClean="0"/>
                  <a:t>: ההסתברות </a:t>
                </a:r>
                <a:r>
                  <a:rPr lang="he-IL" dirty="0"/>
                  <a:t>לקבל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/>
                  <a:t> כמו במדגם שלנו או קיצוני יותר תחת השערת האפס</a:t>
                </a:r>
              </a:p>
              <a:p>
                <a:endParaRPr lang="he-IL" dirty="0" smtClean="0"/>
              </a:p>
              <a:p>
                <a:r>
                  <a:rPr lang="he-IL" dirty="0"/>
                  <a:t>ממוצע ההכנסות של </a:t>
                </a:r>
                <a:r>
                  <a:rPr lang="en-US" dirty="0"/>
                  <a:t>128</a:t>
                </a:r>
                <a:r>
                  <a:rPr lang="he-IL" dirty="0"/>
                  <a:t> גברים היה 15,200 ושל </a:t>
                </a:r>
                <a:r>
                  <a:rPr lang="en-US" dirty="0"/>
                  <a:t>128</a:t>
                </a:r>
                <a:r>
                  <a:rPr lang="he-IL" dirty="0"/>
                  <a:t> נשים היה 14,000</a:t>
                </a:r>
              </a:p>
              <a:p>
                <a:r>
                  <a:rPr lang="he-IL" dirty="0" smtClean="0"/>
                  <a:t>לכן במקרה </a:t>
                </a:r>
                <a:r>
                  <a:rPr lang="he-IL" dirty="0"/>
                  <a:t>שלנו</a:t>
                </a:r>
                <a:r>
                  <a:rPr lang="he-IL" dirty="0" smtClean="0"/>
                  <a:t>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he-IL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/>
                  <a:t>אך אנו זקוקים להתפלגות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על מנת לחשב את ה- </a:t>
                </a:r>
                <a:r>
                  <a:rPr lang="en-US" dirty="0"/>
                  <a:t>P-value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38301"/>
                <a:ext cx="10515600" cy="4533899"/>
              </a:xfrm>
              <a:blipFill>
                <a:blip r:embed="rId2"/>
                <a:stretch>
                  <a:fillRect t="-2151" r="-754" b="-1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511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של הפרש ממוצעי המדגמים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9892" y="1567946"/>
                <a:ext cx="11038811" cy="496760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תחת השערת האפס וההנחות לעיל,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מ"מ נורמלי עם תוחלת 0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השונות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היא: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הוכחה לתוחלת: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השונות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היא סכום </a:t>
                </a:r>
                <a:r>
                  <a:rPr lang="he-IL" dirty="0" err="1" smtClean="0"/>
                  <a:t>השונויות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מכיוון </a:t>
                </a:r>
                <a:r>
                  <a:rPr lang="he-IL" dirty="0"/>
                  <a:t>שיש אי ודאות הנובעת גם מהמדגם הראשון וגם מהשני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סטיית התקן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he-IL" dirty="0" smtClean="0"/>
                  <a:t>,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he-IL" dirty="0" smtClean="0"/>
                  <a:t> אם סטיות התקן שוות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892" y="1567946"/>
                <a:ext cx="11038811" cy="4967608"/>
              </a:xfrm>
              <a:blipFill>
                <a:blip r:embed="rId2"/>
                <a:stretch>
                  <a:fillRect t="-1595" r="-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653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על הפרש </a:t>
            </a:r>
            <a:r>
              <a:rPr lang="he-IL" dirty="0" err="1" smtClean="0"/>
              <a:t>תוחלות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83049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בסיכום,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הסטטיסטי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lang="he-IL" dirty="0"/>
                  <a:t> הוא מ"מ נורמלי סטנדרטי</a:t>
                </a:r>
                <a:endParaRPr lang="en-US" dirty="0"/>
              </a:p>
              <a:p>
                <a:endParaRPr lang="he-IL" dirty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</a:t>
                </a:r>
              </a:p>
              <a:p>
                <a:endParaRPr lang="he-IL" dirty="0"/>
              </a:p>
              <a:p>
                <a:r>
                  <a:rPr lang="he-IL" dirty="0"/>
                  <a:t>נקרא </a:t>
                </a:r>
                <a:r>
                  <a:rPr lang="he-IL" dirty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לשני מדגמים</a:t>
                </a:r>
                <a:r>
                  <a:rPr lang="he-IL" dirty="0"/>
                  <a:t> (</a:t>
                </a:r>
                <a:r>
                  <a:rPr lang="en-US" dirty="0"/>
                  <a:t>Two-sample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-test</a:t>
                </a:r>
                <a:r>
                  <a:rPr lang="he-IL" dirty="0"/>
                  <a:t>)</a:t>
                </a:r>
                <a:endParaRPr lang="en-US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83049"/>
                <a:ext cx="10515600" cy="4351338"/>
              </a:xfrm>
              <a:blipFill>
                <a:blip r:embed="rId2"/>
                <a:stretch>
                  <a:fillRect r="-870" b="-7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345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06046"/>
                <a:ext cx="10515600" cy="468887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ממוצע ההכנסות של </a:t>
                </a:r>
                <a:r>
                  <a:rPr lang="en-US" dirty="0" smtClean="0"/>
                  <a:t>128</a:t>
                </a:r>
                <a:r>
                  <a:rPr lang="he-IL" dirty="0" smtClean="0"/>
                  <a:t> גברים היה 15,200 ושל </a:t>
                </a:r>
                <a:r>
                  <a:rPr lang="en-US" dirty="0" smtClean="0"/>
                  <a:t>128</a:t>
                </a:r>
                <a:r>
                  <a:rPr lang="he-IL" dirty="0" smtClean="0"/>
                  <a:t> </a:t>
                </a:r>
                <a:r>
                  <a:rPr lang="he-IL" dirty="0"/>
                  <a:t>נשים היה </a:t>
                </a:r>
                <a:r>
                  <a:rPr lang="he-IL" dirty="0" smtClean="0"/>
                  <a:t>14,000</a:t>
                </a:r>
              </a:p>
              <a:p>
                <a:r>
                  <a:rPr lang="he-IL" dirty="0" smtClean="0"/>
                  <a:t>נניח כי סטיית התקן בשתי האוכלוסיות ידועה ושווה ל- 4,000</a:t>
                </a:r>
              </a:p>
              <a:p>
                <a:r>
                  <a:rPr lang="he-IL" dirty="0" smtClean="0"/>
                  <a:t>ההפרש בין ממוצעי המדגמים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1200</m:t>
                    </m:r>
                  </m:oMath>
                </a14:m>
                <a:endParaRPr lang="he-IL" dirty="0" smtClean="0"/>
              </a:p>
              <a:p>
                <a:r>
                  <a:rPr lang="he-IL" sz="2000" dirty="0"/>
                  <a:t>(כל ההנחות הנדרשות מתקיימות: שונות ידועה, אין תלות, מדגמים גדולים)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כדי להסיק האם </a:t>
                </a:r>
                <a:r>
                  <a:rPr lang="he-IL" dirty="0"/>
                  <a:t>ממוצע ההכנסה של גברים גבוה מזה של </a:t>
                </a:r>
                <a:r>
                  <a:rPr lang="he-IL" dirty="0" smtClean="0"/>
                  <a:t>נשים נחשב את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1200</m:t>
                        </m:r>
                      </m:e>
                    </m:d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1200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4000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128</m:t>
                                </m:r>
                              </m:den>
                            </m:f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128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ע"פ </a:t>
                </a:r>
                <a:r>
                  <a:rPr lang="he-IL" dirty="0"/>
                  <a:t>טבלה, ה- </a:t>
                </a:r>
                <a:r>
                  <a:rPr lang="en-US" dirty="0"/>
                  <a:t>P-value</a:t>
                </a:r>
                <a:r>
                  <a:rPr lang="he-IL" dirty="0"/>
                  <a:t> יהיה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008</m:t>
                    </m:r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נוכל לדחות את השערת האפס ברמת מובהקות של </a:t>
                </a:r>
                <a:r>
                  <a:rPr lang="he-IL" dirty="0" smtClean="0"/>
                  <a:t>0.05</a:t>
                </a:r>
              </a:p>
              <a:p>
                <a:pPr lvl="1"/>
                <a:r>
                  <a:rPr lang="he-IL" dirty="0" smtClean="0"/>
                  <a:t>כלומר</a:t>
                </a:r>
                <a:r>
                  <a:rPr lang="he-IL" dirty="0"/>
                  <a:t>, ההכנסה של הגברים גבוהה באופן מובהק מהכנסת </a:t>
                </a:r>
                <a:r>
                  <a:rPr lang="he-IL" dirty="0" smtClean="0"/>
                  <a:t>הנשים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06046"/>
                <a:ext cx="10515600" cy="4688875"/>
              </a:xfrm>
              <a:blipFill>
                <a:blip r:embed="rId2"/>
                <a:stretch>
                  <a:fillRect t="-220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13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לא ידועה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ניתן לאמוד את השונות מתוך המדגם</a:t>
                </a:r>
              </a:p>
              <a:p>
                <a:r>
                  <a:rPr lang="he-IL" dirty="0" smtClean="0"/>
                  <a:t>נעסוק במקרה שבו השונות שווה בין שתי האוכלוסיות (אך לא בהכרח התוחלת)</a:t>
                </a:r>
              </a:p>
              <a:p>
                <a:endParaRPr lang="he-IL" dirty="0"/>
              </a:p>
              <a:p>
                <a:r>
                  <a:rPr lang="he-IL" dirty="0" smtClean="0"/>
                  <a:t>שונות המדגם: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he-IL" dirty="0" smtClean="0"/>
              </a:p>
              <a:p>
                <a:r>
                  <a:rPr lang="he-IL" dirty="0" smtClean="0"/>
                  <a:t>נניח שע"מ לאמוד את שונות המדגם, ניקח את כל הנתונים משני המדגמים ביחד</a:t>
                </a:r>
              </a:p>
              <a:p>
                <a:endParaRPr lang="he-IL" dirty="0" smtClean="0"/>
              </a:p>
              <a:p>
                <a:r>
                  <a:rPr lang="he-IL" b="1" dirty="0" smtClean="0"/>
                  <a:t>בעיה</a:t>
                </a:r>
                <a:r>
                  <a:rPr lang="he-IL" dirty="0" smtClean="0"/>
                  <a:t>: יש לנו שני מדגמים משתי אוכלוסיות, ויתכן שבכל </a:t>
                </a:r>
                <a:r>
                  <a:rPr lang="he-IL" dirty="0" err="1" smtClean="0"/>
                  <a:t>אוכלוסיה</a:t>
                </a:r>
                <a:r>
                  <a:rPr lang="he-IL" dirty="0" smtClean="0"/>
                  <a:t> יש תוחלת שונה</a:t>
                </a:r>
              </a:p>
              <a:p>
                <a:r>
                  <a:rPr lang="he-IL" dirty="0" smtClean="0"/>
                  <a:t>לא הגיוני לחשב את ממוצע המדגם מתוך שני המדגמים ביחד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366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</a:t>
            </a:r>
            <a:r>
              <a:rPr lang="he-IL" dirty="0" err="1" smtClean="0"/>
              <a:t>שהתוחלות</a:t>
            </a:r>
            <a:r>
              <a:rPr lang="he-IL" dirty="0" smtClean="0"/>
              <a:t> בשתי האוכלוסיות הן 100 ו- 200, וסטיית תקן היא 5</a:t>
            </a:r>
          </a:p>
          <a:p>
            <a:endParaRPr lang="he-IL" dirty="0" smtClean="0"/>
          </a:p>
          <a:p>
            <a:r>
              <a:rPr lang="he-IL" dirty="0" smtClean="0"/>
              <a:t>במדגם הראשון קיבלנו: 98, 103, 105, 99, 92, 102, 104, 96</a:t>
            </a:r>
          </a:p>
          <a:p>
            <a:r>
              <a:rPr lang="he-IL" dirty="0" smtClean="0"/>
              <a:t>במדגם השני קיבלנו: 195, 203, 206, 200, 199, 193, 195, 202</a:t>
            </a:r>
          </a:p>
          <a:p>
            <a:endParaRPr lang="he-IL" dirty="0"/>
          </a:p>
          <a:p>
            <a:r>
              <a:rPr lang="he-IL" dirty="0" smtClean="0"/>
              <a:t>ממוצע המדגם המשולב (שני המדגמים ביחד) יהיה בערך 150</a:t>
            </a:r>
          </a:p>
          <a:p>
            <a:r>
              <a:rPr lang="he-IL" dirty="0" smtClean="0"/>
              <a:t>ולכן סטיית התקן של המדגם הכולל תהיה בערך 50</a:t>
            </a:r>
          </a:p>
          <a:p>
            <a:endParaRPr lang="he-IL" dirty="0" smtClean="0"/>
          </a:p>
          <a:p>
            <a:r>
              <a:rPr lang="he-IL" dirty="0" smtClean="0"/>
              <a:t>זהו אומדן שגוי, מכיוון שבכל מדגם כשלעצמו סטיית התקן היא בערך 5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38200" y="4167405"/>
                <a:ext cx="3280129" cy="6158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67405"/>
                <a:ext cx="3280129" cy="615874"/>
              </a:xfrm>
              <a:prstGeom prst="rect">
                <a:avLst/>
              </a:prstGeom>
              <a:blipFill>
                <a:blip r:embed="rId2"/>
                <a:stretch>
                  <a:fillRect l="-3160"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792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אומד משותף לשונות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1925"/>
                <a:ext cx="10515600" cy="424120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על </a:t>
                </a:r>
                <a:r>
                  <a:rPr lang="he-IL" dirty="0"/>
                  <a:t>מנת לאמוד את השונות, </a:t>
                </a:r>
                <a:r>
                  <a:rPr lang="he-IL" dirty="0" smtClean="0"/>
                  <a:t>כדאי </a:t>
                </a:r>
                <a:r>
                  <a:rPr lang="he-IL" dirty="0"/>
                  <a:t>להשתמש בשונות המדגם של כל מדגם </a:t>
                </a:r>
                <a:r>
                  <a:rPr lang="he-IL" dirty="0" smtClean="0"/>
                  <a:t>בנפרד:</a:t>
                </a:r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את שונות המדגם של </a:t>
                </a:r>
                <a:r>
                  <a:rPr lang="he-IL" dirty="0" err="1" smtClean="0"/>
                  <a:t>אוכלוסיה</a:t>
                </a:r>
                <a:r>
                  <a:rPr lang="he-IL" dirty="0" smtClean="0"/>
                  <a:t> 1 וב-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את שונות המדגם של </a:t>
                </a:r>
                <a:r>
                  <a:rPr lang="he-IL" dirty="0" err="1" smtClean="0"/>
                  <a:t>אוכלוסיה</a:t>
                </a:r>
                <a:r>
                  <a:rPr lang="he-IL" dirty="0" smtClean="0"/>
                  <a:t> 2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נגדיר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אומד משותף</a:t>
                </a:r>
                <a:r>
                  <a:rPr lang="he-IL" dirty="0" smtClean="0"/>
                  <a:t> לשונות (</a:t>
                </a:r>
                <a:r>
                  <a:rPr lang="en-US" dirty="0" smtClean="0"/>
                  <a:t>pooled variance</a:t>
                </a:r>
                <a:r>
                  <a:rPr lang="he-IL" dirty="0" smtClean="0"/>
                  <a:t>):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האומד המשותף לשונות הוא בקירוב </a:t>
                </a:r>
                <a:r>
                  <a:rPr lang="he-IL" dirty="0">
                    <a:solidFill>
                      <a:srgbClr val="0033CC"/>
                    </a:solidFill>
                  </a:rPr>
                  <a:t>ממוצע משוקלל</a:t>
                </a:r>
                <a:r>
                  <a:rPr lang="he-IL" dirty="0"/>
                  <a:t> של שתי </a:t>
                </a:r>
                <a:r>
                  <a:rPr lang="he-IL" dirty="0" err="1"/>
                  <a:t>שונויות</a:t>
                </a:r>
                <a:r>
                  <a:rPr lang="he-IL" dirty="0"/>
                  <a:t> </a:t>
                </a:r>
                <a:r>
                  <a:rPr lang="he-IL" dirty="0" smtClean="0"/>
                  <a:t>המדגם:</a:t>
                </a:r>
                <a:endParaRPr lang="he-IL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/>
                  <a:t>    </a:t>
                </a:r>
                <a:r>
                  <a:rPr lang="he-IL" sz="2000" dirty="0"/>
                  <a:t>(אם המדגמים לא קטנים מאד</a:t>
                </a:r>
                <a:r>
                  <a:rPr lang="he-IL" sz="2000" dirty="0" smtClean="0"/>
                  <a:t>)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1925"/>
                <a:ext cx="10515600" cy="4241200"/>
              </a:xfrm>
              <a:blipFill>
                <a:blip r:embed="rId2"/>
                <a:stretch>
                  <a:fillRect t="-186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2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89" y="408214"/>
            <a:ext cx="10728988" cy="572181"/>
          </a:xfrm>
        </p:spPr>
        <p:txBody>
          <a:bodyPr/>
          <a:lstStyle/>
          <a:p>
            <a:r>
              <a:rPr lang="he-IL" sz="3400" dirty="0" smtClean="0"/>
              <a:t>השוואת </a:t>
            </a:r>
            <a:r>
              <a:rPr lang="he-IL" sz="3400" dirty="0"/>
              <a:t>התוחלת בין שתי אוכלוסיות </a:t>
            </a:r>
            <a:r>
              <a:rPr lang="he-IL" sz="3400" dirty="0" smtClean="0"/>
              <a:t>עם שונות </a:t>
            </a:r>
            <a:r>
              <a:rPr lang="he-IL" sz="3400" b="1" dirty="0" smtClean="0"/>
              <a:t>לא ידועה</a:t>
            </a:r>
            <a:endParaRPr lang="en-US" sz="3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58922"/>
                <a:ext cx="10515600" cy="478412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נחשב את 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lang="he-IL" dirty="0" smtClean="0"/>
                  <a:t>, ונחשב את ה- </a:t>
                </a:r>
                <a:r>
                  <a:rPr lang="en-US" dirty="0" smtClean="0"/>
                  <a:t>P-value</a:t>
                </a:r>
                <a:r>
                  <a:rPr lang="he-IL" dirty="0"/>
                  <a:t> </a:t>
                </a:r>
                <a:r>
                  <a:rPr lang="he-IL" dirty="0" smtClean="0"/>
                  <a:t>כמו קודם</a:t>
                </a:r>
              </a:p>
              <a:p>
                <a:endParaRPr lang="he-IL" dirty="0"/>
              </a:p>
              <a:p>
                <a:r>
                  <a:rPr lang="he-IL" dirty="0"/>
                  <a:t>אם התפלגות התכונה </a:t>
                </a:r>
                <a:r>
                  <a:rPr lang="he-IL" dirty="0">
                    <a:solidFill>
                      <a:srgbClr val="0033CC"/>
                    </a:solidFill>
                  </a:rPr>
                  <a:t>נורמלית</a:t>
                </a:r>
                <a:r>
                  <a:rPr lang="he-IL" dirty="0"/>
                  <a:t> </a:t>
                </a:r>
                <a:r>
                  <a:rPr lang="he-IL" dirty="0" err="1"/>
                  <a:t>באוכלוסיה</a:t>
                </a:r>
                <a:r>
                  <a:rPr lang="he-IL" dirty="0"/>
                  <a:t>, </a:t>
                </a:r>
                <a:r>
                  <a:rPr lang="he-IL" dirty="0" smtClean="0"/>
                  <a:t>אך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endParaRPr lang="he-IL" dirty="0"/>
              </a:p>
              <a:p>
                <a:r>
                  <a:rPr lang="he-IL" dirty="0"/>
                  <a:t>נחשב את הסטטיסטי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lang="he-IL" dirty="0" smtClean="0"/>
                  <a:t>, אשר לו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</a:t>
                </a:r>
                <a:r>
                  <a:rPr lang="he-IL" dirty="0"/>
                  <a:t>עם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/>
                  <a:t> דרגות חופש</a:t>
                </a:r>
              </a:p>
              <a:p>
                <a:endParaRPr lang="he-IL" dirty="0"/>
              </a:p>
              <a:p>
                <a:pPr lvl="1"/>
                <a:r>
                  <a:rPr lang="he-IL" dirty="0"/>
                  <a:t>במבחן </a:t>
                </a:r>
                <a:r>
                  <a:rPr lang="he-IL" dirty="0" smtClean="0"/>
                  <a:t>חד-צדדי,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&gt;|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במבחן דו-צדדי,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לרוב נשתמש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בערכים הקריטיים</a:t>
                </a:r>
                <a:r>
                  <a:rPr lang="he-IL" dirty="0" smtClean="0"/>
                  <a:t> של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לשני מדגמים</a:t>
                </a:r>
                <a:r>
                  <a:rPr lang="he-IL" dirty="0"/>
                  <a:t> (</a:t>
                </a:r>
                <a:r>
                  <a:rPr lang="en-US" dirty="0"/>
                  <a:t>Two-sample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-test</a:t>
                </a:r>
                <a:r>
                  <a:rPr lang="he-IL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58922"/>
                <a:ext cx="10515600" cy="4784125"/>
              </a:xfrm>
              <a:blipFill>
                <a:blip r:embed="rId2"/>
                <a:stretch>
                  <a:fillRect l="-638" t="-1019" r="-754" b="-2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558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427566"/>
                <a:ext cx="10515600" cy="490077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חוקר מעוניין לבדוק האם תרופה חדשה מעלה את זמן ההישרדות עם סרטן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החוקר בודק את התרופה החדשה על 5 עכברים עם סרטן</a:t>
                </a:r>
              </a:p>
              <a:p>
                <a:r>
                  <a:rPr lang="he-IL" dirty="0" smtClean="0"/>
                  <a:t>התקבל זמן ממוצע של 64 יום, עם שונות מדגם של 400 ימים</a:t>
                </a:r>
                <a:r>
                  <a:rPr lang="he-IL" baseline="30000" dirty="0" smtClean="0"/>
                  <a:t>2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החוקר בודק 10 עכברים אחרים עם פלצבו</a:t>
                </a:r>
              </a:p>
              <a:p>
                <a:r>
                  <a:rPr lang="he-IL" dirty="0" smtClean="0"/>
                  <a:t>התקבל זמן ממוצע של 56 יום, עם שונות מדגם של 300 ימים</a:t>
                </a:r>
                <a:r>
                  <a:rPr lang="he-IL" baseline="30000" dirty="0" smtClean="0"/>
                  <a:t>2</a:t>
                </a:r>
              </a:p>
              <a:p>
                <a:endParaRPr lang="he-IL" baseline="30000" dirty="0"/>
              </a:p>
              <a:p>
                <a:r>
                  <a:rPr lang="he-IL" dirty="0" smtClean="0"/>
                  <a:t>נניח ש</a:t>
                </a:r>
                <a:r>
                  <a:rPr lang="he-IL" b="1" dirty="0" smtClean="0"/>
                  <a:t>השונות שווה</a:t>
                </a:r>
                <a:r>
                  <a:rPr lang="he-IL" dirty="0" smtClean="0"/>
                  <a:t> בשתי האוכלוסיות</a:t>
                </a:r>
              </a:p>
              <a:p>
                <a:r>
                  <a:rPr lang="he-IL" dirty="0" smtClean="0"/>
                  <a:t>האומד המשותף לשונות הוא: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4300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330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427566"/>
                <a:ext cx="10515600" cy="4900773"/>
              </a:xfrm>
              <a:blipFill>
                <a:blip r:embed="rId2"/>
                <a:stretch>
                  <a:fillRect t="-211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679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8756"/>
                <a:ext cx="10515600" cy="454559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he-IL" dirty="0" smtClean="0"/>
                  <a:t> את זמני ההישרדות עם התרופה החדשה והפלצבו, בהתאמה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נקבע את רמת המובהקות ל- 0.05</a:t>
                </a:r>
              </a:p>
              <a:p>
                <a:r>
                  <a:rPr lang="he-IL" dirty="0"/>
                  <a:t>נניח </a:t>
                </a:r>
                <a:r>
                  <a:rPr lang="he-IL" dirty="0" smtClean="0"/>
                  <a:t>שידוע כי זמן </a:t>
                </a:r>
                <a:r>
                  <a:rPr lang="he-IL" dirty="0"/>
                  <a:t>ההישרדות </a:t>
                </a:r>
                <a:r>
                  <a:rPr lang="he-IL" b="1" dirty="0"/>
                  <a:t>נורמלי</a:t>
                </a:r>
                <a:r>
                  <a:rPr lang="he-IL" dirty="0"/>
                  <a:t> בשתי </a:t>
                </a:r>
                <a:r>
                  <a:rPr lang="he-IL" dirty="0" smtClean="0"/>
                  <a:t>האוכלוסיות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מכיוון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נשתמש במבחן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הסטטיסטי </a:t>
                </a:r>
                <a:r>
                  <a:rPr lang="he-IL" dirty="0"/>
                  <a:t>הוא: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330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8756"/>
                <a:ext cx="10515600" cy="4545598"/>
              </a:xfrm>
              <a:blipFill>
                <a:blip r:embed="rId2"/>
                <a:stretch>
                  <a:fillRect t="-160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981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31918"/>
                <a:ext cx="10515600" cy="388637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</a:t>
                </a:r>
                <a:r>
                  <a:rPr lang="he-IL" dirty="0"/>
                  <a:t>הוא: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מכיוון </a:t>
                </a:r>
                <a:r>
                  <a:rPr lang="he-IL" dirty="0"/>
                  <a:t>שמדובר במבחן </a:t>
                </a:r>
                <a:r>
                  <a:rPr lang="he-IL" dirty="0" smtClean="0"/>
                  <a:t>חד-צדדי</a:t>
                </a:r>
                <a:r>
                  <a:rPr lang="he-IL" dirty="0"/>
                  <a:t>, יש לחפש את הערך הקריטי של </a:t>
                </a:r>
                <a:r>
                  <a:rPr lang="he-IL" dirty="0" smtClean="0"/>
                  <a:t>0.05</a:t>
                </a:r>
                <a:endParaRPr lang="en-US" dirty="0"/>
              </a:p>
              <a:p>
                <a:r>
                  <a:rPr lang="he-IL" dirty="0" smtClean="0"/>
                  <a:t>מספר דרגות החופש הוא: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ע"פ </a:t>
                </a:r>
                <a:r>
                  <a:rPr lang="he-IL" dirty="0"/>
                  <a:t>הטבלה,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מכיוון שהסטטיסטי שקיבלנו קטן מהערך הקריטי, לא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baseline="-25000" dirty="0" smtClean="0"/>
              </a:p>
              <a:p>
                <a:r>
                  <a:rPr lang="he-IL" dirty="0" smtClean="0"/>
                  <a:t>כלומר, התרופה החדשה לא יעילה יותר באופן מובהק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31918"/>
                <a:ext cx="10515600" cy="3886379"/>
              </a:xfrm>
              <a:blipFill>
                <a:blip r:embed="rId2"/>
                <a:stretch>
                  <a:fillRect t="-188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80" y="3707218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744356" y="3698253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79568" y="507161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7679" y="5092880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1.77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8315" y="4023076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525648" y="4418674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608058" y="5859770"/>
                <a:ext cx="13537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80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058" y="5859770"/>
                <a:ext cx="135376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 flipV="1">
            <a:off x="2035353" y="5103559"/>
            <a:ext cx="80184" cy="735798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147257" y="3209305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257" y="3209305"/>
                <a:ext cx="1378391" cy="461665"/>
              </a:xfrm>
              <a:prstGeom prst="rect">
                <a:avLst/>
              </a:prstGeom>
              <a:blipFill>
                <a:blip r:embed="rId5"/>
                <a:stretch>
                  <a:fillRect t="-10526" r="-708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237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01027" y="2837066"/>
            <a:ext cx="951063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951547" y="2692582"/>
            <a:ext cx="548853" cy="288967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210369" y="818147"/>
            <a:ext cx="0" cy="185313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42841" y="1512890"/>
                <a:ext cx="5013952" cy="251887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מייצגת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42841" y="1512890"/>
                <a:ext cx="5013952" cy="2518878"/>
              </a:xfrm>
              <a:blipFill>
                <a:blip r:embed="rId10"/>
                <a:stretch>
                  <a:fillRect l="-487" t="-3148" r="-1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056620" y="6207999"/>
                <a:ext cx="4411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07999"/>
                <a:ext cx="441193" cy="461665"/>
              </a:xfrm>
              <a:prstGeom prst="rect">
                <a:avLst/>
              </a:prstGeom>
              <a:blipFill>
                <a:blip r:embed="rId12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261766" y="4510865"/>
                <a:ext cx="22793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766" y="4510865"/>
                <a:ext cx="2279381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14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H="1">
            <a:off x="9711891" y="5003996"/>
            <a:ext cx="404262" cy="79041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45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חזרה על בדיקת השערות</a:t>
            </a:r>
          </a:p>
          <a:p>
            <a:pPr lvl="1"/>
            <a:r>
              <a:rPr lang="he-IL" dirty="0" smtClean="0"/>
              <a:t>השיטה הכללית</a:t>
            </a:r>
          </a:p>
          <a:p>
            <a:pPr lvl="1"/>
            <a:r>
              <a:rPr lang="he-IL" dirty="0" smtClean="0"/>
              <a:t>כלל החלטה</a:t>
            </a:r>
          </a:p>
          <a:p>
            <a:pPr lvl="1"/>
            <a:r>
              <a:rPr lang="he-IL" dirty="0" smtClean="0"/>
              <a:t>בדיקת השערות על הפרופורציה</a:t>
            </a:r>
          </a:p>
          <a:p>
            <a:pPr lvl="1"/>
            <a:r>
              <a:rPr lang="he-IL" dirty="0" smtClean="0"/>
              <a:t>בדיקת השערות עם שונות לא ידועה</a:t>
            </a:r>
          </a:p>
          <a:p>
            <a:pPr lvl="1"/>
            <a:r>
              <a:rPr lang="he-IL" dirty="0" smtClean="0"/>
              <a:t>שתי אוכלוסיות בלתי תלויות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מדגמים תלויים (מזווגים)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7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אוכלוסיות תלויות: דוגמאות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200" dirty="0"/>
              <a:t>דיאטה מסוימת מבטיחה להביא לירידה במשקל. נדגמו 100 אנשים עם משקל ממוצע של 90 ק"ג </a:t>
            </a:r>
            <a:r>
              <a:rPr lang="he-IL" sz="2200" b="1" dirty="0"/>
              <a:t>לפני</a:t>
            </a:r>
            <a:r>
              <a:rPr lang="he-IL" sz="2200" dirty="0"/>
              <a:t> הטיפול ו- 87 ק"ג </a:t>
            </a:r>
            <a:r>
              <a:rPr lang="he-IL" sz="2200" b="1" dirty="0"/>
              <a:t>לאחר</a:t>
            </a:r>
            <a:r>
              <a:rPr lang="he-IL" sz="2200" dirty="0"/>
              <a:t> </a:t>
            </a:r>
            <a:r>
              <a:rPr lang="he-IL" sz="2200" dirty="0" smtClean="0"/>
              <a:t>הטיפול. האם הדיאטה עוזרת באופן מובהק?</a:t>
            </a:r>
          </a:p>
          <a:p>
            <a:endParaRPr lang="he-IL" sz="2200" dirty="0" smtClean="0"/>
          </a:p>
          <a:p>
            <a:r>
              <a:rPr lang="he-IL" sz="2200" dirty="0" smtClean="0"/>
              <a:t>הציון הממוצע של 20 סטודנטים בפסיכומטרי היה 600. כל הסטודנטים נבחנו שוב, </a:t>
            </a:r>
            <a:r>
              <a:rPr lang="he-IL" sz="2200" dirty="0" err="1" smtClean="0"/>
              <a:t>וציונם</a:t>
            </a:r>
            <a:r>
              <a:rPr lang="he-IL" sz="2200" dirty="0" smtClean="0"/>
              <a:t> הממוצע במבחן </a:t>
            </a:r>
            <a:r>
              <a:rPr lang="he-IL" sz="2200" b="1" dirty="0" smtClean="0"/>
              <a:t>השני</a:t>
            </a:r>
            <a:r>
              <a:rPr lang="he-IL" sz="2200" dirty="0" smtClean="0"/>
              <a:t> היה 610. האם היה שינוי מובהק ברמת הסטודנטים?</a:t>
            </a:r>
          </a:p>
          <a:p>
            <a:endParaRPr lang="he-IL" sz="2200" dirty="0" smtClean="0"/>
          </a:p>
          <a:p>
            <a:r>
              <a:rPr lang="he-IL" sz="2200" dirty="0" smtClean="0"/>
              <a:t>ההכנסה הממוצעת של 50 גברים </a:t>
            </a:r>
            <a:r>
              <a:rPr lang="he-IL" sz="2200" dirty="0" err="1" smtClean="0"/>
              <a:t>היתה</a:t>
            </a:r>
            <a:r>
              <a:rPr lang="he-IL" sz="2200" dirty="0" smtClean="0"/>
              <a:t> 13,000 ₪ לחודש. ההכנסה הממוצעת של 50 </a:t>
            </a:r>
            <a:r>
              <a:rPr lang="he-IL" sz="2200" b="1" dirty="0" smtClean="0"/>
              <a:t>בנות הזוג </a:t>
            </a:r>
            <a:r>
              <a:rPr lang="he-IL" sz="2200" dirty="0" smtClean="0"/>
              <a:t>של אותם גברים </a:t>
            </a:r>
            <a:r>
              <a:rPr lang="he-IL" sz="2200" dirty="0" err="1" smtClean="0"/>
              <a:t>היתה</a:t>
            </a:r>
            <a:r>
              <a:rPr lang="he-IL" sz="2200" dirty="0" smtClean="0"/>
              <a:t> 11,000 ₪ לחודש. האם לגברים הכנסה גבוהה יותר באופן מובהק?</a:t>
            </a:r>
          </a:p>
          <a:p>
            <a:endParaRPr lang="he-IL" sz="2200" dirty="0" smtClean="0"/>
          </a:p>
          <a:p>
            <a:r>
              <a:rPr lang="he-IL" sz="2200" dirty="0" smtClean="0"/>
              <a:t>תוחלת החיים הממוצעת של 30 עובדי תעשייה מסוימת </a:t>
            </a:r>
            <a:r>
              <a:rPr lang="he-IL" sz="2200" dirty="0" err="1" smtClean="0"/>
              <a:t>היתה</a:t>
            </a:r>
            <a:r>
              <a:rPr lang="he-IL" sz="2200" dirty="0" smtClean="0"/>
              <a:t> 82 שנים. תוחלת החיים הממוצעת של </a:t>
            </a:r>
            <a:r>
              <a:rPr lang="he-IL" sz="2200" b="1" dirty="0" smtClean="0"/>
              <a:t>שכניהם</a:t>
            </a:r>
            <a:r>
              <a:rPr lang="he-IL" sz="2200" dirty="0" smtClean="0"/>
              <a:t> </a:t>
            </a:r>
            <a:r>
              <a:rPr lang="he-IL" sz="2200" dirty="0" err="1" smtClean="0"/>
              <a:t>היתה</a:t>
            </a:r>
            <a:r>
              <a:rPr lang="he-IL" sz="2200" dirty="0" smtClean="0"/>
              <a:t> 84 שנים. האם עבודה </a:t>
            </a:r>
            <a:r>
              <a:rPr lang="he-IL" sz="2200" dirty="0" err="1"/>
              <a:t>ב</a:t>
            </a:r>
            <a:r>
              <a:rPr lang="he-IL" sz="2200" dirty="0" err="1" smtClean="0"/>
              <a:t>תעשיה</a:t>
            </a:r>
            <a:r>
              <a:rPr lang="he-IL" sz="2200" dirty="0" smtClean="0"/>
              <a:t> זו משפיעה לרעה באופן מובהק על תוחלת החיים?</a:t>
            </a:r>
            <a:endParaRPr lang="he-IL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7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אוכלוסיות תלויות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751828"/>
            <a:ext cx="10515600" cy="3992025"/>
          </a:xfrm>
        </p:spPr>
        <p:txBody>
          <a:bodyPr/>
          <a:lstStyle/>
          <a:p>
            <a:r>
              <a:rPr lang="he-IL" dirty="0" smtClean="0"/>
              <a:t>המשותף לכל הדוגמאות: האוכלוסיות במקרה זה הן </a:t>
            </a:r>
            <a:r>
              <a:rPr lang="he-IL" dirty="0" smtClean="0">
                <a:solidFill>
                  <a:srgbClr val="0033CC"/>
                </a:solidFill>
              </a:rPr>
              <a:t>תלויות</a:t>
            </a:r>
            <a:r>
              <a:rPr lang="he-IL" dirty="0" smtClean="0"/>
              <a:t> או </a:t>
            </a:r>
            <a:r>
              <a:rPr lang="he-IL" dirty="0" smtClean="0">
                <a:solidFill>
                  <a:srgbClr val="0033CC"/>
                </a:solidFill>
              </a:rPr>
              <a:t>מזווגות</a:t>
            </a:r>
          </a:p>
          <a:p>
            <a:pPr lvl="1"/>
            <a:r>
              <a:rPr lang="he-IL" dirty="0" smtClean="0"/>
              <a:t>אותו אדם לפני ואחרי, או בתגובה לשני טיפולים שונים</a:t>
            </a:r>
          </a:p>
          <a:p>
            <a:pPr lvl="1"/>
            <a:r>
              <a:rPr lang="he-IL" dirty="0" smtClean="0"/>
              <a:t>אדם מסוים ובת הזוג שלו או השכן שלו</a:t>
            </a:r>
          </a:p>
          <a:p>
            <a:pPr lvl="1"/>
            <a:r>
              <a:rPr lang="he-IL" dirty="0" smtClean="0"/>
              <a:t>אדם מסוים עם אדם אחר עם </a:t>
            </a:r>
            <a:r>
              <a:rPr lang="he-IL" b="1" dirty="0" smtClean="0"/>
              <a:t>תכונות דומות</a:t>
            </a:r>
            <a:r>
              <a:rPr lang="he-IL" dirty="0" smtClean="0"/>
              <a:t> (גיל, מין, השכלה, משקל, ...)</a:t>
            </a:r>
          </a:p>
          <a:p>
            <a:pPr lvl="1"/>
            <a:r>
              <a:rPr lang="he-IL" dirty="0" smtClean="0"/>
              <a:t>באותו אדם, השוואה בין צד ימין וצד שמאל (טיפול בעין ימין מול ללא טיפול בעין שמאל)</a:t>
            </a:r>
          </a:p>
          <a:p>
            <a:r>
              <a:rPr lang="en-US" dirty="0" smtClean="0"/>
              <a:t>Paired samples, dependent samples</a:t>
            </a:r>
          </a:p>
          <a:p>
            <a:endParaRPr lang="en-US" dirty="0"/>
          </a:p>
          <a:p>
            <a:r>
              <a:rPr lang="he-IL" dirty="0" smtClean="0"/>
              <a:t>מדגמים מזווגים הם בד"כ "יעילים" יותר (נראה בהמשך)</a:t>
            </a:r>
          </a:p>
        </p:txBody>
      </p:sp>
    </p:spTree>
    <p:extLst>
      <p:ext uri="{BB962C8B-B14F-4D97-AF65-F5344CB8AC3E}">
        <p14:creationId xmlns:p14="http://schemas.microsoft.com/office/powerpoint/2010/main" val="7527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 והנחות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5514" y="4373862"/>
                <a:ext cx="10708004" cy="2130108"/>
              </a:xfrm>
            </p:spPr>
            <p:txBody>
              <a:bodyPr/>
              <a:lstStyle/>
              <a:p>
                <a:r>
                  <a:rPr lang="he-IL" dirty="0" smtClean="0"/>
                  <a:t>נזכור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יש תלות</a:t>
                </a:r>
                <a:r>
                  <a:rPr lang="he-IL" dirty="0" smtClean="0"/>
                  <a:t> בין המדגמים</a:t>
                </a:r>
              </a:p>
              <a:p>
                <a:r>
                  <a:rPr lang="he-IL" dirty="0" smtClean="0"/>
                  <a:t>נניח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משפט הגבול המרכזי מתקיים</a:t>
                </a:r>
                <a:r>
                  <a:rPr lang="he-IL" dirty="0" smtClean="0"/>
                  <a:t> בשתי האוכלוסיות</a:t>
                </a:r>
              </a:p>
              <a:p>
                <a:pPr lvl="1"/>
                <a:r>
                  <a:rPr lang="he-IL" dirty="0" smtClean="0"/>
                  <a:t>מתקיים אם התפלגות התכונה נורמלית באוכלוסיות,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ולכן לממוצעי </a:t>
                </a:r>
                <a:r>
                  <a:rPr lang="he-IL" dirty="0"/>
                  <a:t>המדגם התפלגות נורמלית</a:t>
                </a:r>
                <a:endParaRPr lang="he-IL" dirty="0" smtClean="0"/>
              </a:p>
              <a:p>
                <a:r>
                  <a:rPr lang="he-IL" dirty="0" smtClean="0"/>
                  <a:t>נסמן </a:t>
                </a:r>
                <a:r>
                  <a:rPr lang="he-IL" dirty="0"/>
                  <a:t>את </a:t>
                </a:r>
                <a:r>
                  <a:rPr lang="he-IL" dirty="0">
                    <a:solidFill>
                      <a:srgbClr val="0033CC"/>
                    </a:solidFill>
                  </a:rPr>
                  <a:t>רמת המובהקות</a:t>
                </a:r>
                <a:r>
                  <a:rPr lang="he-IL" dirty="0"/>
                  <a:t> כרגיל ב-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 (בד"כ </a:t>
                </a:r>
                <a:r>
                  <a:rPr lang="en-US" dirty="0"/>
                  <a:t>0.05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5514" y="4373862"/>
                <a:ext cx="10708004" cy="2130108"/>
              </a:xfrm>
              <a:blipFill>
                <a:blip r:embed="rId2"/>
                <a:stretch>
                  <a:fillRect t="-3714" r="-797" b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2871785"/>
                  </p:ext>
                </p:extLst>
              </p:nvPr>
            </p:nvGraphicFramePr>
            <p:xfrm>
              <a:off x="2173644" y="1417905"/>
              <a:ext cx="8502651" cy="278885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34217">
                      <a:extLst>
                        <a:ext uri="{9D8B030D-6E8A-4147-A177-3AD203B41FA5}">
                          <a16:colId xmlns:a16="http://schemas.microsoft.com/office/drawing/2014/main" val="206756935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115695163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2540029343"/>
                        </a:ext>
                      </a:extLst>
                    </a:gridCol>
                  </a:tblGrid>
                  <a:tr h="2981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2 ("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אחרי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1 ("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789124"/>
                      </a:ext>
                    </a:extLst>
                  </a:tr>
                  <a:tr h="2981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תכונה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6874206"/>
                      </a:ext>
                    </a:extLst>
                  </a:tr>
                  <a:tr h="2981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400" baseline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04908"/>
                      </a:ext>
                    </a:extLst>
                  </a:tr>
                  <a:tr h="3011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2725035"/>
                      </a:ext>
                    </a:extLst>
                  </a:tr>
                  <a:tr h="2981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24642"/>
                      </a:ext>
                    </a:extLst>
                  </a:tr>
                  <a:tr h="3236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14319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2871785"/>
                  </p:ext>
                </p:extLst>
              </p:nvPr>
            </p:nvGraphicFramePr>
            <p:xfrm>
              <a:off x="2173644" y="1417905"/>
              <a:ext cx="8502651" cy="278885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34217">
                      <a:extLst>
                        <a:ext uri="{9D8B030D-6E8A-4147-A177-3AD203B41FA5}">
                          <a16:colId xmlns:a16="http://schemas.microsoft.com/office/drawing/2014/main" val="206756935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1156951635"/>
                        </a:ext>
                      </a:extLst>
                    </a:gridCol>
                    <a:gridCol w="2834217">
                      <a:extLst>
                        <a:ext uri="{9D8B030D-6E8A-4147-A177-3AD203B41FA5}">
                          <a16:colId xmlns:a16="http://schemas.microsoft.com/office/drawing/2014/main" val="254002934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2 ("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אחרי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1 ("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78912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" t="-109333" r="-200645" b="-4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109333" r="-100215" b="-4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תכונה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68742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" t="-206579" r="-200645" b="-3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06579" r="-100215" b="-3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400" baseline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04908"/>
                      </a:ext>
                    </a:extLst>
                  </a:tr>
                  <a:tr h="4621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" t="-306579" r="-200645" b="-2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06579" r="-100215" b="-2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272503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" t="-412000" r="-200645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412000" r="-100215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גודל המדגם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24642"/>
                      </a:ext>
                    </a:extLst>
                  </a:tr>
                  <a:tr h="4979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" t="-468293" r="-200645" b="-182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468293" r="-100215" b="-182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14319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220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רעיון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48295"/>
                <a:ext cx="10515600" cy="466000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במדגמים תלויים, אנחנו יכולים פשוט לחשב את ההפרשים בין כל זוג תצפיות, ובכך לעבור לבעיה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אחת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את המדגם הראשון: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bSup>
                  </m:oMath>
                </a14:m>
                <a:endParaRPr lang="he-IL" dirty="0" smtClean="0"/>
              </a:p>
              <a:p>
                <a:r>
                  <a:rPr lang="he-IL" dirty="0" smtClean="0"/>
                  <a:t>נסמן את המדגם </a:t>
                </a:r>
                <a:r>
                  <a:rPr lang="he-IL" dirty="0"/>
                  <a:t>השני: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…,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bSup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נגדיר </a:t>
                </a:r>
                <a:r>
                  <a:rPr lang="he-IL" dirty="0"/>
                  <a:t>את ההפרשים: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הערכים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הם למעשה מדגם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של המ"מ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48295"/>
                <a:ext cx="10515600" cy="4660000"/>
              </a:xfrm>
              <a:blipFill>
                <a:blip r:embed="rId2"/>
                <a:stretch>
                  <a:fillRect t="-170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35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01318"/>
                <a:ext cx="10515600" cy="3293212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לא </a:t>
                </a:r>
                <a:r>
                  <a:rPr lang="he-IL" dirty="0">
                    <a:solidFill>
                      <a:srgbClr val="0033CC"/>
                    </a:solidFill>
                  </a:rPr>
                  <a:t>יכולנו </a:t>
                </a:r>
                <a:r>
                  <a:rPr lang="he-IL" dirty="0">
                    <a:solidFill>
                      <a:schemeClr val="tx1"/>
                    </a:solidFill>
                  </a:rPr>
                  <a:t>לעשות זאת במדגמים בלתי תלויים, מאחר ו</a:t>
                </a:r>
                <a:r>
                  <a:rPr lang="he-IL" dirty="0">
                    <a:solidFill>
                      <a:srgbClr val="0033CC"/>
                    </a:solidFill>
                  </a:rPr>
                  <a:t>אין משמעות</a:t>
                </a:r>
                <a:r>
                  <a:rPr lang="he-IL" dirty="0">
                    <a:solidFill>
                      <a:schemeClr val="tx1"/>
                    </a:solidFill>
                  </a:rPr>
                  <a:t> להפרשים במדגמים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אלו</a:t>
                </a:r>
              </a:p>
              <a:p>
                <a:pPr lvl="1"/>
                <a:endParaRPr lang="he-IL" dirty="0" smtClean="0"/>
              </a:p>
              <a:p>
                <a:r>
                  <a:rPr lang="he-IL" dirty="0" smtClean="0"/>
                  <a:t>זאת מכיוון שסדר התצפיות במדגמים בלתי תלויים הוא שרירותי</a:t>
                </a:r>
              </a:p>
              <a:p>
                <a:r>
                  <a:rPr lang="he-IL" dirty="0" smtClean="0"/>
                  <a:t>ולכן התצפית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במדגם הראשון לא קשורה דווקא לתצפית ה-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במדגם השני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/>
                <a:endParaRPr lang="he-IL" dirty="0" smtClean="0"/>
              </a:p>
              <a:p>
                <a:r>
                  <a:rPr lang="he-IL" dirty="0" smtClean="0"/>
                  <a:t>המדגמים אפילו לא חייבים להיות באותו גודל!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01318"/>
                <a:ext cx="10515600" cy="3293212"/>
              </a:xfrm>
              <a:blipFill>
                <a:blip r:embed="rId2"/>
                <a:stretch>
                  <a:fillRect t="-240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336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ההשערות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24495"/>
                <a:ext cx="10515600" cy="466000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he-IL" dirty="0" smtClean="0"/>
                  <a:t> את התוחלת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 smtClean="0"/>
                  <a:t>התוחלת של הפרש המשקלים לפני ואחרי הטיפול היא אפס</a:t>
                </a:r>
              </a:p>
              <a:p>
                <a:r>
                  <a:rPr lang="he-IL" dirty="0" smtClean="0"/>
                  <a:t>ההשערה האלטרנטיבית: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b="0" dirty="0" smtClean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 smtClean="0"/>
                  <a:t>התוחלת של ההפרש גדולה מאפס, כלומר המשקל הממוצע לפני הטיפול גדול מאשר אחרי הטיפול</a:t>
                </a:r>
                <a:r>
                  <a:rPr lang="he-IL" sz="1800" dirty="0" smtClean="0"/>
                  <a:t> 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לנו בעיה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אחת</a:t>
                </a:r>
                <a:r>
                  <a:rPr lang="he-IL" dirty="0" smtClean="0"/>
                  <a:t>:</a:t>
                </a:r>
              </a:p>
              <a:p>
                <a:r>
                  <a:rPr lang="he-IL" dirty="0" smtClean="0"/>
                  <a:t>יש לנו נתוני מדגם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he-IL" dirty="0" smtClean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he-IL" dirty="0" smtClean="0"/>
                  <a:t>), ועלינו להכריע האם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או לא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24495"/>
                <a:ext cx="10515600" cy="4660000"/>
              </a:xfrm>
              <a:blipFill>
                <a:blip r:embed="rId2"/>
                <a:stretch>
                  <a:fillRect t="-156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674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0700" y="1826146"/>
                <a:ext cx="9139918" cy="133615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שאנו משווים משקל לפני ואחרי דיאטה</a:t>
                </a:r>
              </a:p>
              <a:p>
                <a:r>
                  <a:rPr lang="he-IL" dirty="0" smtClean="0"/>
                  <a:t>יש לנו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he-IL" dirty="0" smtClean="0"/>
                  <a:t> תצפיות (הפרשים) מתוך משתנה מקרי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אנו שואלים האם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0700" y="1826146"/>
                <a:ext cx="9139918" cy="1336153"/>
              </a:xfrm>
              <a:blipFill>
                <a:blip r:embed="rId2"/>
                <a:stretch>
                  <a:fillRect t="-5936" r="-934"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4954466"/>
                  </p:ext>
                </p:extLst>
              </p:nvPr>
            </p:nvGraphicFramePr>
            <p:xfrm>
              <a:off x="2060912" y="3737781"/>
              <a:ext cx="7731972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9108">
                      <a:extLst>
                        <a:ext uri="{9D8B030D-6E8A-4147-A177-3AD203B41FA5}">
                          <a16:colId xmlns:a16="http://schemas.microsoft.com/office/drawing/2014/main" val="2309998076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178178837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759959091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5247419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6159483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57073414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3612720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313886848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6364374"/>
                        </a:ext>
                      </a:extLst>
                    </a:gridCol>
                  </a:tblGrid>
                  <a:tr h="29775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7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6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5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4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3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מ"מ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3560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3672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אחרי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20844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8176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4954466"/>
                  </p:ext>
                </p:extLst>
              </p:nvPr>
            </p:nvGraphicFramePr>
            <p:xfrm>
              <a:off x="2060912" y="3737781"/>
              <a:ext cx="7731972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9108">
                      <a:extLst>
                        <a:ext uri="{9D8B030D-6E8A-4147-A177-3AD203B41FA5}">
                          <a16:colId xmlns:a16="http://schemas.microsoft.com/office/drawing/2014/main" val="2309998076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178178837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759959091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5247419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6159483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57073414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3612720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313886848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636437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7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6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5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4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3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מ"מ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3560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00709" t="-107576" r="-101418" b="-2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367265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00709" t="-210769" r="-101418" b="-12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אחרי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208443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00709" t="-310769" r="-101418" b="-2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8176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9168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ההשערה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38442"/>
                <a:ext cx="10515600" cy="503380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יהיה ממוצע המדגם,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, כלומר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הערה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: הסטטיסטי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he-IL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גם שווה להפרש ממוצעי המדגמים: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</m:e>
                        </m:d>
                      </m:e>
                    </m:nary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bSup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bSup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38442"/>
                <a:ext cx="10515600" cy="5033808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59266494"/>
                  </p:ext>
                </p:extLst>
              </p:nvPr>
            </p:nvGraphicFramePr>
            <p:xfrm>
              <a:off x="2108536" y="2480481"/>
              <a:ext cx="859108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9108">
                      <a:extLst>
                        <a:ext uri="{9D8B030D-6E8A-4147-A177-3AD203B41FA5}">
                          <a16:colId xmlns:a16="http://schemas.microsoft.com/office/drawing/2014/main" val="791812012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09998076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178178837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759959091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5247419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6159483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57073414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3612720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313886848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6364374"/>
                        </a:ext>
                      </a:extLst>
                    </a:gridCol>
                  </a:tblGrid>
                  <a:tr h="29775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7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6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5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4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3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מ"מ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3560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3672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אחרי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20844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8176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59266494"/>
                  </p:ext>
                </p:extLst>
              </p:nvPr>
            </p:nvGraphicFramePr>
            <p:xfrm>
              <a:off x="2108536" y="2480481"/>
              <a:ext cx="859108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9108">
                      <a:extLst>
                        <a:ext uri="{9D8B030D-6E8A-4147-A177-3AD203B41FA5}">
                          <a16:colId xmlns:a16="http://schemas.microsoft.com/office/drawing/2014/main" val="791812012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09998076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178178837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759959091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5247419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6159483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57073414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3612720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313886848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636437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7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6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5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4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3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מ"מ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3560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01418" t="-107576" r="-101418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367265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01418" t="-210769" r="-101418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אחרי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208443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01418" t="-310769" r="-101418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81760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9128" y="4180515"/>
                <a:ext cx="3085305" cy="932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 smtClean="0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bar>
                      <m:r>
                        <a:rPr lang="en-US" sz="2000" i="1">
                          <a:solidFill>
                            <a:srgbClr val="3A195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3A195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3A1953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3A1953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000" i="1">
                          <a:solidFill>
                            <a:srgbClr val="3A195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3A195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3A1953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  <m:sub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3A1953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3A195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3A1953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  <m:sub>
                          <m:r>
                            <a:rPr lang="en-US" sz="2000" i="1">
                              <a:solidFill>
                                <a:srgbClr val="3A195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solidFill>
                    <a:srgbClr val="3A1953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28" y="4180515"/>
                <a:ext cx="3085305" cy="9326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>
          <a:xfrm>
            <a:off x="2190348" y="3652090"/>
            <a:ext cx="711200" cy="413351"/>
          </a:xfrm>
          <a:prstGeom prst="ellipse">
            <a:avLst/>
          </a:prstGeom>
          <a:noFill/>
          <a:ln w="28575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871781" y="3045994"/>
            <a:ext cx="0" cy="926755"/>
          </a:xfrm>
          <a:prstGeom prst="straightConnector1">
            <a:avLst/>
          </a:prstGeom>
          <a:ln w="25400">
            <a:solidFill>
              <a:srgbClr val="9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635713" y="4274085"/>
            <a:ext cx="1739620" cy="0"/>
          </a:xfrm>
          <a:prstGeom prst="straightConnector1">
            <a:avLst/>
          </a:prstGeom>
          <a:ln w="25400">
            <a:solidFill>
              <a:srgbClr val="9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29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ההשערה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76567"/>
                <a:ext cx="10515600" cy="450040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כך יש לנו את הסטטיסטי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עלינו </a:t>
                </a:r>
                <a:r>
                  <a:rPr lang="he-IL" dirty="0"/>
                  <a:t>לחשב </a:t>
                </a:r>
                <a:r>
                  <a:rPr lang="he-IL" dirty="0" smtClean="0"/>
                  <a:t>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, ההסתברות ש-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יקבל את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</m:oMath>
                </a14:m>
                <a:r>
                  <a:rPr lang="he-IL" dirty="0" smtClean="0"/>
                  <a:t> או קיצוני יותר</a:t>
                </a:r>
                <a:endParaRPr lang="he-IL" dirty="0"/>
              </a:p>
              <a:p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e>
                    </m:d>
                  </m:oMath>
                </a14:m>
                <a:r>
                  <a:rPr lang="he-IL" dirty="0" smtClean="0"/>
                  <a:t>, או בדוגמא,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אבל מה ההתפלגות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?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76567"/>
                <a:ext cx="10515600" cy="4500407"/>
              </a:xfrm>
              <a:blipFill>
                <a:blip r:embed="rId2"/>
                <a:stretch>
                  <a:fillRect t="-81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7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ההתפלגות של ממוצע ההפרשים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24025" y="1644647"/>
                <a:ext cx="9549493" cy="47466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השערת האפס,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מ"מ נורמלי עם תוחלת 0</a:t>
                </a:r>
              </a:p>
              <a:p>
                <a:r>
                  <a:rPr lang="he-IL" sz="2000" dirty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000" dirty="0"/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עם שונות: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en-US" dirty="0" smtClean="0"/>
              </a:p>
              <a:p>
                <a:r>
                  <a:rPr lang="he-IL" dirty="0" smtClean="0"/>
                  <a:t>אבל מהי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? איך נמצא את השונות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אין </a:t>
                </a:r>
                <a:r>
                  <a:rPr lang="he-IL" dirty="0"/>
                  <a:t>בעיה – </a:t>
                </a:r>
                <a:r>
                  <a:rPr lang="he-IL" dirty="0">
                    <a:solidFill>
                      <a:srgbClr val="640000"/>
                    </a:solidFill>
                  </a:rPr>
                  <a:t>אנו יודעים לבדוק השערות </a:t>
                </a:r>
                <a:r>
                  <a:rPr lang="he-IL" dirty="0" err="1">
                    <a:solidFill>
                      <a:srgbClr val="640000"/>
                    </a:solidFill>
                  </a:rPr>
                  <a:t>באוכלוסיה</a:t>
                </a:r>
                <a:r>
                  <a:rPr lang="he-IL" dirty="0">
                    <a:solidFill>
                      <a:srgbClr val="640000"/>
                    </a:solidFill>
                  </a:rPr>
                  <a:t> אחת עם שונות לא ידועה</a:t>
                </a:r>
                <a:r>
                  <a:rPr lang="he-IL" dirty="0" smtClean="0"/>
                  <a:t>!</a:t>
                </a:r>
              </a:p>
              <a:p>
                <a:r>
                  <a:rPr lang="he-IL" b="0" dirty="0" smtClean="0"/>
                  <a:t>נאמוד את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מתוך המדגם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24025" y="1644647"/>
                <a:ext cx="9549493" cy="4746627"/>
              </a:xfrm>
              <a:blipFill>
                <a:blip r:embed="rId2"/>
                <a:stretch>
                  <a:fillRect t="-900" r="-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523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3245048"/>
                <a:ext cx="10515600" cy="300335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ההסתברות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dirty="0" smtClean="0"/>
              </a:p>
              <a:p>
                <a:r>
                  <a:rPr lang="he-IL" dirty="0" smtClean="0"/>
                  <a:t>נניח כי המשקלים מתפלגים נורמלית ולכן תחת השערת האפס,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he-IL" b="0" dirty="0" smtClean="0"/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 אינה ידועה, לכן נשתמש במדגם:</a:t>
                </a:r>
                <a:r>
                  <a:rPr lang="en-US" dirty="0" smtClean="0"/>
                  <a:t> </a:t>
                </a:r>
                <a:r>
                  <a:rPr lang="he-IL" dirty="0"/>
                  <a:t>נקבל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19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he-IL" dirty="0"/>
                  <a:t>,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3245048"/>
                <a:ext cx="10515600" cy="3003352"/>
              </a:xfrm>
              <a:blipFill>
                <a:blip r:embed="rId2"/>
                <a:stretch>
                  <a:fillRect t="-60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0765688"/>
                  </p:ext>
                </p:extLst>
              </p:nvPr>
            </p:nvGraphicFramePr>
            <p:xfrm>
              <a:off x="2021308" y="1862188"/>
              <a:ext cx="859108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9108">
                      <a:extLst>
                        <a:ext uri="{9D8B030D-6E8A-4147-A177-3AD203B41FA5}">
                          <a16:colId xmlns:a16="http://schemas.microsoft.com/office/drawing/2014/main" val="791812012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09998076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178178837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759959091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5247419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6159483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57073414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3612720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313886848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6364374"/>
                        </a:ext>
                      </a:extLst>
                    </a:gridCol>
                  </a:tblGrid>
                  <a:tr h="29775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7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6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5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4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3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מ"מ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3560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8176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0765688"/>
                  </p:ext>
                </p:extLst>
              </p:nvPr>
            </p:nvGraphicFramePr>
            <p:xfrm>
              <a:off x="2021308" y="1862188"/>
              <a:ext cx="859108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9108">
                      <a:extLst>
                        <a:ext uri="{9D8B030D-6E8A-4147-A177-3AD203B41FA5}">
                          <a16:colId xmlns:a16="http://schemas.microsoft.com/office/drawing/2014/main" val="791812012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09998076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178178837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759959091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5247419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6159483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57073414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3612720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313886848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636437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7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6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5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4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3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מ"מ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3560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00709" t="-110769" r="-101418" b="-2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8176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6999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בדיקת השערות על התוחלת עם שונות </a:t>
            </a:r>
            <a:r>
              <a:rPr lang="he-IL" b="1" dirty="0" smtClean="0"/>
              <a:t>לא ידועה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42704"/>
                <a:ext cx="10515600" cy="402947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: נחשב </a:t>
                </a:r>
                <a:r>
                  <a:rPr lang="he-IL" dirty="0"/>
                  <a:t>את 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/>
              </a:p>
              <a:p>
                <a:r>
                  <a:rPr lang="he-IL" dirty="0" smtClean="0"/>
                  <a:t>נדחה </a:t>
                </a:r>
                <a:r>
                  <a:rPr lang="he-IL" dirty="0"/>
                  <a:t>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והתפלגות התכונה נורמלית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:</a:t>
                </a:r>
                <a:endParaRPr lang="en-US" dirty="0"/>
              </a:p>
              <a:p>
                <a:r>
                  <a:rPr lang="he-IL" dirty="0" smtClean="0"/>
                  <a:t>נחשב </a:t>
                </a:r>
                <a:r>
                  <a:rPr lang="he-IL" dirty="0"/>
                  <a:t>את הסטטיסטי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/>
              </a:p>
              <a:p>
                <a:r>
                  <a:rPr lang="he-IL" dirty="0" smtClean="0"/>
                  <a:t>נדחה </a:t>
                </a:r>
                <a:r>
                  <a:rPr lang="he-IL" dirty="0"/>
                  <a:t>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42704"/>
                <a:ext cx="10515600" cy="4029471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990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על התוחלת במדגמים מזווגים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11173"/>
                <a:ext cx="10515600" cy="41467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: נחשב </a:t>
                </a:r>
                <a:r>
                  <a:rPr lang="he-IL" dirty="0"/>
                  <a:t>את 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64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64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64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64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64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/>
              </a:p>
              <a:p>
                <a:r>
                  <a:rPr lang="he-IL" dirty="0" smtClean="0"/>
                  <a:t>נדחה </a:t>
                </a:r>
                <a:r>
                  <a:rPr lang="he-IL" dirty="0"/>
                  <a:t>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והתפלגות התכונה נורמלית באוכלוסיות:</a:t>
                </a:r>
                <a:endParaRPr lang="en-US" dirty="0"/>
              </a:p>
              <a:p>
                <a:r>
                  <a:rPr lang="he-IL" dirty="0" smtClean="0"/>
                  <a:t>נחשב </a:t>
                </a:r>
                <a:r>
                  <a:rPr lang="he-IL" dirty="0"/>
                  <a:t>את הסטטיסטי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 smtClean="0">
                                <a:solidFill>
                                  <a:srgbClr val="64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64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64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64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64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/>
              </a:p>
              <a:p>
                <a:r>
                  <a:rPr lang="he-IL" dirty="0" smtClean="0"/>
                  <a:t>נדחה </a:t>
                </a:r>
                <a:r>
                  <a:rPr lang="he-IL" dirty="0"/>
                  <a:t>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11173"/>
                <a:ext cx="10515600" cy="4146727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18481" y="1930400"/>
                <a:ext cx="330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b="0" dirty="0" smtClean="0">
                    <a:solidFill>
                      <a:srgbClr val="640000"/>
                    </a:solidFill>
                    <a:cs typeface="David" panose="020E0502060401010101" pitchFamily="34" charset="-79"/>
                  </a:rPr>
                  <a:t>במדגמים מזווגים,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64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64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64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64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64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</m:oMath>
                </a14:m>
                <a:endParaRPr lang="en-US" sz="2400" dirty="0" smtClean="0">
                  <a:solidFill>
                    <a:srgbClr val="64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1930400"/>
                <a:ext cx="3302000" cy="461665"/>
              </a:xfrm>
              <a:prstGeom prst="rect">
                <a:avLst/>
              </a:prstGeom>
              <a:blipFill>
                <a:blip r:embed="rId3"/>
                <a:stretch>
                  <a:fillRect t="-10667" r="-2773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8199" y="4717500"/>
                <a:ext cx="36482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נקרא מבחן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58267E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r>
                  <a:rPr lang="he-IL" sz="24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למדגמים מזווגים</a:t>
                </a:r>
                <a:endParaRPr lang="en-US" sz="2400" dirty="0" smtClean="0">
                  <a:solidFill>
                    <a:srgbClr val="58267E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4717500"/>
                <a:ext cx="3648243" cy="461665"/>
              </a:xfrm>
              <a:prstGeom prst="rect">
                <a:avLst/>
              </a:prstGeom>
              <a:blipFill>
                <a:blip r:embed="rId4"/>
                <a:stretch>
                  <a:fillRect l="-1503" t="-10526" r="-250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263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712116" cy="480758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בדוגמא קיבלנו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r>
                  <a:rPr lang="he-IL" b="0" dirty="0" smtClean="0"/>
                  <a:t>. כמו 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he-IL" b="0" dirty="0" smtClean="0"/>
                  <a:t>.</a:t>
                </a:r>
              </a:p>
              <a:p>
                <a:endParaRPr lang="he-IL" dirty="0"/>
              </a:p>
              <a:p>
                <a:endParaRPr lang="en-US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נחשב את הסטטיסטי: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38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81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נשתמש ברמת מובהקות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. נזכור שהמבחן בדוגמא הוא חד-צדדי.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הערך הקריטי הוא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94</m:t>
                    </m:r>
                  </m:oMath>
                </a14:m>
                <a:r>
                  <a:rPr lang="he-IL" dirty="0" smtClean="0"/>
                  <a:t>. מכיוון ש-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 smtClean="0"/>
                  <a:t>, לא נדחה את השערת האפס.</a:t>
                </a:r>
              </a:p>
              <a:p>
                <a:pPr lvl="1"/>
                <a:r>
                  <a:rPr lang="he-IL" dirty="0" smtClean="0"/>
                  <a:t>אין הבדל מובהק (במדגם זה) בין המשקל לפני ואחרי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712116" cy="4807587"/>
              </a:xfrm>
              <a:blipFill>
                <a:blip r:embed="rId2"/>
                <a:stretch>
                  <a:fillRect t="-760" r="-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196167" y="2366211"/>
              <a:ext cx="859108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9108">
                      <a:extLst>
                        <a:ext uri="{9D8B030D-6E8A-4147-A177-3AD203B41FA5}">
                          <a16:colId xmlns:a16="http://schemas.microsoft.com/office/drawing/2014/main" val="791812012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09998076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178178837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759959091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5247419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6159483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57073414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3612720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313886848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6364374"/>
                        </a:ext>
                      </a:extLst>
                    </a:gridCol>
                  </a:tblGrid>
                  <a:tr h="29775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7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6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5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4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3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מ"מ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3560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8176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8399812"/>
                  </p:ext>
                </p:extLst>
              </p:nvPr>
            </p:nvGraphicFramePr>
            <p:xfrm>
              <a:off x="2196167" y="2366211"/>
              <a:ext cx="859108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9108">
                      <a:extLst>
                        <a:ext uri="{9D8B030D-6E8A-4147-A177-3AD203B41FA5}">
                          <a16:colId xmlns:a16="http://schemas.microsoft.com/office/drawing/2014/main" val="791812012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09998076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178178837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759959091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5247419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6159483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357073414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2736127205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313886848"/>
                        </a:ext>
                      </a:extLst>
                    </a:gridCol>
                    <a:gridCol w="859108">
                      <a:extLst>
                        <a:ext uri="{9D8B030D-6E8A-4147-A177-3AD203B41FA5}">
                          <a16:colId xmlns:a16="http://schemas.microsoft.com/office/drawing/2014/main" val="104636437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7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6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5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4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3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נבדק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מ"מ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3560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FCF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00709" t="-110769" r="-101418" b="-2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8176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6398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64284" y="1770457"/>
            <a:ext cx="1808032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32628" y="320111"/>
            <a:ext cx="0" cy="129612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996000" y="1616238"/>
            <a:ext cx="468223" cy="28811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7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השערה דו-צדדית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7802"/>
                <a:ext cx="10515600" cy="427499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חוקרת רוצה לבדוק האם יש הבדל בין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בנים ובנות</a:t>
                </a:r>
              </a:p>
              <a:p>
                <a:r>
                  <a:rPr lang="he-IL" dirty="0" smtClean="0"/>
                  <a:t>יש לחוקרת תקציב לדגום 50 משתתפים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החוקרת דוגמת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he-IL" dirty="0" smtClean="0"/>
                  <a:t> משפחות עם בן ובת בכל משפחה</a:t>
                </a:r>
              </a:p>
              <a:p>
                <a:r>
                  <a:rPr lang="he-IL" dirty="0" smtClean="0"/>
                  <a:t>התכנון הוא של מדגם מזווג: 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כל בן מושווה ל-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אחותו</a:t>
                </a:r>
              </a:p>
              <a:p>
                <a:endParaRPr lang="he-IL" dirty="0"/>
              </a:p>
              <a:p>
                <a:r>
                  <a:rPr lang="he-IL" dirty="0" smtClean="0"/>
                  <a:t>נסמן: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:</a:t>
                </a:r>
                <a:r>
                  <a:rPr lang="en-US" dirty="0" smtClean="0"/>
                  <a:t> </a:t>
                </a:r>
                <a:r>
                  <a:rPr lang="he-IL" dirty="0" smtClean="0"/>
                  <a:t>תוחלת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בנים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:</a:t>
                </a:r>
                <a:r>
                  <a:rPr lang="en-US" dirty="0"/>
                  <a:t> </a:t>
                </a:r>
                <a:r>
                  <a:rPr lang="he-IL" dirty="0"/>
                  <a:t>תוחלת </a:t>
                </a:r>
                <a:r>
                  <a:rPr lang="en-US" dirty="0"/>
                  <a:t>IQ</a:t>
                </a:r>
                <a:r>
                  <a:rPr lang="he-IL" dirty="0"/>
                  <a:t> של </a:t>
                </a:r>
                <a:r>
                  <a:rPr lang="he-IL" dirty="0" smtClean="0"/>
                  <a:t>בנות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7802"/>
                <a:ext cx="10515600" cy="4274990"/>
              </a:xfrm>
              <a:blipFill>
                <a:blip r:embed="rId2"/>
                <a:stretch>
                  <a:fillRect t="-185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659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השערה דו-צדדית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5615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b="0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מתוך </a:t>
                </a:r>
                <a:r>
                  <a:rPr lang="he-IL" dirty="0"/>
                  <a:t>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:r>
                  <a:rPr lang="he-IL" dirty="0" smtClean="0"/>
                  <a:t>נקבל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78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הסטטיסטי הוא: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78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56152"/>
              </a:xfrm>
              <a:blipFill>
                <a:blip r:embed="rId2"/>
                <a:stretch>
                  <a:fillRect t="-2177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179610"/>
              </p:ext>
            </p:extLst>
          </p:nvPr>
        </p:nvGraphicFramePr>
        <p:xfrm>
          <a:off x="1066795" y="2874245"/>
          <a:ext cx="10058407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1913">
                  <a:extLst>
                    <a:ext uri="{9D8B030D-6E8A-4147-A177-3AD203B41FA5}">
                      <a16:colId xmlns:a16="http://schemas.microsoft.com/office/drawing/2014/main" val="2625223226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1442104746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476272666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378978411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3886114647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791812012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2309998076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2178178837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1759959091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1045247419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2761594835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2357073414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2736127205"/>
                    </a:ext>
                  </a:extLst>
                </a:gridCol>
                <a:gridCol w="1193538">
                  <a:extLst>
                    <a:ext uri="{9D8B030D-6E8A-4147-A177-3AD203B41FA5}">
                      <a16:colId xmlns:a16="http://schemas.microsoft.com/office/drawing/2014/main" val="1046364374"/>
                    </a:ext>
                  </a:extLst>
                </a:gridCol>
              </a:tblGrid>
              <a:tr h="297759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משפחה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35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 </a:t>
                      </a: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IQ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17600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22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משפחה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81701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 </a:t>
                      </a: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IQ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548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41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111" y="3481239"/>
            <a:ext cx="2968752" cy="15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cxnSp>
        <p:nvCxnSpPr>
          <p:cNvPr id="19" name="Straight Connector 18"/>
          <p:cNvCxnSpPr>
            <a:endCxn id="27" idx="0"/>
          </p:cNvCxnSpPr>
          <p:nvPr/>
        </p:nvCxnSpPr>
        <p:spPr>
          <a:xfrm flipH="1" flipV="1">
            <a:off x="9017487" y="3481239"/>
            <a:ext cx="13411" cy="1376659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908080" y="4848318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-2.06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75666" y="485749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82723" y="484831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2.06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09999" y="2387762"/>
                <a:ext cx="16294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𝐷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999" y="2387762"/>
                <a:ext cx="1629420" cy="461665"/>
              </a:xfrm>
              <a:prstGeom prst="rect">
                <a:avLst/>
              </a:prstGeom>
              <a:blipFill>
                <a:blip r:embed="rId3"/>
                <a:stretch>
                  <a:fillRect l="-749" t="-10667" r="-375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53961" y="2840464"/>
                <a:ext cx="28507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961" y="2840464"/>
                <a:ext cx="2850780" cy="461665"/>
              </a:xfrm>
              <a:prstGeom prst="rect">
                <a:avLst/>
              </a:prstGeom>
              <a:blipFill>
                <a:blip r:embed="rId4"/>
                <a:stretch>
                  <a:fillRect l="-3426" t="-10526" r="-85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26204" y="2618594"/>
                <a:ext cx="6233145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כלל ההחלטה</a:t>
                </a:r>
                <a:r>
                  <a:rPr lang="en-US" sz="2400" dirty="0" smtClean="0">
                    <a:solidFill>
                      <a:srgbClr val="64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r>
                  <a:rPr lang="he-IL" sz="2400" dirty="0" smtClean="0">
                    <a:solidFill>
                      <a:srgbClr val="64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|&gt;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06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כאן,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44</m:t>
                    </m:r>
                  </m:oMath>
                </a14:m>
                <a:r>
                  <a:rPr lang="he-IL" sz="2400" b="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ולכן</a:t>
                </a:r>
                <a:r>
                  <a:rPr lang="he-IL" sz="2400" b="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he-IL" sz="2400" b="0" baseline="-25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יש הבדל מובהק בין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IQ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של בנים ובנות</a:t>
                </a:r>
                <a:endParaRPr lang="en-US" sz="24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04" y="2618594"/>
                <a:ext cx="6233145" cy="2246769"/>
              </a:xfrm>
              <a:prstGeom prst="rect">
                <a:avLst/>
              </a:prstGeom>
              <a:blipFill>
                <a:blip r:embed="rId5"/>
                <a:stretch>
                  <a:fillRect t="-2174" r="-1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9831487" y="3828795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9858820" y="4224393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19361" y="3817686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877886" y="4213284"/>
            <a:ext cx="281818" cy="4875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/>
              <p:cNvSpPr txBox="1">
                <a:spLocks/>
              </p:cNvSpPr>
              <p:nvPr/>
            </p:nvSpPr>
            <p:spPr>
              <a:xfrm>
                <a:off x="526204" y="1525777"/>
                <a:ext cx="10935164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he-IL" dirty="0" smtClean="0"/>
                  <a:t>ע"פ הטבלה,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f>
                              <m:fPr>
                                <m:type m:val="li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06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04" y="1525777"/>
                <a:ext cx="10935164" cy="4351338"/>
              </a:xfrm>
              <a:prstGeom prst="rect">
                <a:avLst/>
              </a:prstGeom>
              <a:blipFill>
                <a:blip r:embed="rId6"/>
                <a:stretch>
                  <a:fillRect t="-980" r="-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7369612" y="4905885"/>
            <a:ext cx="573405" cy="871602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500314" y="5779933"/>
                <a:ext cx="15829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314" y="5779933"/>
                <a:ext cx="158299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3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p"/>
      <p:bldP spid="29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b="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277216" y="4676965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7216" y="4676965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21" idx="2"/>
          </p:cNvCxnSpPr>
          <p:nvPr/>
        </p:nvCxnSpPr>
        <p:spPr>
          <a:xfrm flipV="1">
            <a:off x="164284" y="4532908"/>
            <a:ext cx="2393230" cy="962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781567" y="332331"/>
            <a:ext cx="0" cy="405651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557514" y="4388850"/>
            <a:ext cx="468223" cy="28811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9758051" y="5226518"/>
            <a:ext cx="473177" cy="63771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12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מדגמים תלויים ובלתי תלויים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5482691"/>
                  </p:ext>
                </p:extLst>
              </p:nvPr>
            </p:nvGraphicFramePr>
            <p:xfrm>
              <a:off x="792009" y="1726280"/>
              <a:ext cx="10607979" cy="43891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448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35299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0674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תלויים (מזווגים)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בלתי תלויים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 מול אחרי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": השפעה של טיפול או זמן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שעבר,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שמאל מול ימין, בני זוג, נבדקים עם תכונות דומות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שתי קבוצות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 נשים מול גברים, שתי כיתות, שתי קבוצות שכל אחת לוקחת תרופה אחרת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אופי ההשוואה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חייבים להיות 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זהים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יכולים להיות 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שונים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גדלי המדגמים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ההפרשים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בין כל זוג תצפיות (לאחר מכן אין יותר צורך בתצפיות המקוריות)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משמעות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להפרש בין זוג תצפיות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חישוב מקדים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לתכונה התפלגות 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בכל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או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30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, כך שמשפט הגבול המרכזי מתקיים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הנחות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10539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התוחלת של ההפרשים שווה לאפס,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הפרש </a:t>
                          </a:r>
                          <a:r>
                            <a:rPr lang="he-IL" sz="200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התוחלות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שווה לאפס,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oMath>
                          </a14:m>
                          <a:endParaRPr lang="he-IL" sz="20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10539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 של ההפרשים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𝐷</m:t>
                                  </m:r>
                                </m:e>
                              </m:bar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ההפרש בין ממוצעי המדגמים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𝐷</m:t>
                                  </m:r>
                                </m:e>
                              </m:ba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bar>
                                    <m:barPr>
                                      <m:pos m:val="top"/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𝑋</m:t>
                                      </m:r>
                                    </m:e>
                                  </m:ba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bar>
                                    <m:barPr>
                                      <m:pos m:val="top"/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𝑋</m:t>
                                      </m:r>
                                    </m:e>
                                  </m:ba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 המבחן (לפני נרמול)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10539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מבחן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(שונות תמיד לא ידועה)</a:t>
                          </a:r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מבחן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𝑧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(שונות ידועה) או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(שונות לא ידועה)</a:t>
                          </a:r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המבחן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5482691"/>
                  </p:ext>
                </p:extLst>
              </p:nvPr>
            </p:nvGraphicFramePr>
            <p:xfrm>
              <a:off x="792009" y="1726280"/>
              <a:ext cx="10607979" cy="43891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448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35299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0674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תלויים (מזווגים)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בלתי תלויים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 מול אחרי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": השפעה של טיפול או זמן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שעבר,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שמאל מול ימין, בני זוג, נבדקים עם תכונות דומות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שתי קבוצות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 נשים מול גברים, שתי כיתות, שתי קבוצות שכל אחת לוקחת תרופה אחרת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אופי ההשוואה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חייבים להיות 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זהים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יכולים להיות 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שונים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גדלי המדגמים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ההפרשים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בין כל זוג תצפיות (לאחר מכן אין יותר צורך בתצפיות המקוריות)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משמעות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להפרש בין זוג תצפיות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חישוב מקדים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" t="-641538" r="-20692" b="-40307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הנחות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7" t="-741538" r="-138904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238" t="-741538" r="-41818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37" t="-475652" r="-138904" b="-7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2238" t="-475652" r="-41818" b="-7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 המבחן (לפני נרמול)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7" t="-1018462" r="-138904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238" t="-1018462" r="-41818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המבחן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8538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מדגם מזווג?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828498"/>
                <a:ext cx="10515600" cy="400441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בדוגמא של הפרש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בין בנים לבנות, ניתן היה לתכנן מדגמים בלתי תלויים</a:t>
                </a:r>
              </a:p>
              <a:p>
                <a:r>
                  <a:rPr lang="he-IL" dirty="0" smtClean="0"/>
                  <a:t>למשל, לבחור 25 בנים מבי"ס אחד ו- 25 בנות מבי"ס אחר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מקודם קיבלנו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סטיית התקן של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שווה בהגדרה ל- 15</a:t>
                </a:r>
              </a:p>
              <a:p>
                <a:r>
                  <a:rPr lang="he-IL" dirty="0" smtClean="0"/>
                  <a:t>נניח שגם במדגמים הבלתי תלויים היינו מקבלים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האם גם כאן נקבל הבדל מובהק?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828498"/>
                <a:ext cx="10515600" cy="4004411"/>
              </a:xfrm>
              <a:blipFill>
                <a:blip r:embed="rId2"/>
                <a:stretch>
                  <a:fillRect t="-197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455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מדגם מזווג?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6366"/>
                <a:ext cx="10515600" cy="4235419"/>
              </a:xfrm>
            </p:spPr>
            <p:txBody>
              <a:bodyPr/>
              <a:lstStyle/>
              <a:p>
                <a:r>
                  <a:rPr lang="he-IL" dirty="0" smtClean="0"/>
                  <a:t>עבור המדגמים המזווגים קיבלנו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ba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78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44</m:t>
                    </m:r>
                  </m:oMath>
                </a14:m>
                <a:r>
                  <a:rPr lang="he-IL" dirty="0" smtClean="0"/>
                  <a:t>, ודחינו את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עבור המדגמים הבלתי תלויים נקבל: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endParaRPr lang="he-IL" dirty="0" smtClean="0"/>
              </a:p>
              <a:p>
                <a:r>
                  <a:rPr lang="he-IL" dirty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r>
                  <a:rPr lang="he-IL" dirty="0"/>
                  <a:t>, ולכן איננו יכולים לדחות את השערת האפס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כלומר </a:t>
                </a:r>
                <a:r>
                  <a:rPr lang="he-IL" dirty="0"/>
                  <a:t>לא הצלחנו להוכיח את השערת המחקר, אע"פ שהיא כנראה נכונה ע"פ המדגם </a:t>
                </a:r>
                <a:r>
                  <a:rPr lang="he-IL" dirty="0" smtClean="0"/>
                  <a:t>המזווג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6366"/>
                <a:ext cx="10515600" cy="4235419"/>
              </a:xfrm>
              <a:blipFill>
                <a:blip r:embed="rId2"/>
                <a:stretch>
                  <a:fillRect l="-58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312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הסטטיסטי במדגמים בלתי-תלויים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2140" y="1616072"/>
                <a:ext cx="11038811" cy="47466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במדגמים בלתי תלויים, הגדרנו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תחת השערת האפס,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השונות: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en-US" dirty="0" smtClean="0"/>
              </a:p>
              <a:p>
                <a:r>
                  <a:rPr lang="he-IL" dirty="0" smtClean="0"/>
                  <a:t>הסטטיסטי המתוקנן הוא: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std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2140" y="1616072"/>
                <a:ext cx="11038811" cy="4746627"/>
              </a:xfrm>
              <a:blipFill>
                <a:blip r:embed="rId2"/>
                <a:stretch>
                  <a:fillRect t="-899" r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66495" y="2700811"/>
                <a:ext cx="2305050" cy="1398588"/>
              </a:xfrm>
              <a:prstGeom prst="rect">
                <a:avLst/>
              </a:prstGeom>
              <a:noFill/>
              <a:ln w="19050">
                <a:solidFill>
                  <a:srgbClr val="48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495" y="2700811"/>
                <a:ext cx="2305050" cy="1398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48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82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הסטטיסטי במדגמים תלויים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66800" y="1616072"/>
                <a:ext cx="10344151" cy="481330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במדגמים תלויים, הגדרנו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b="0" dirty="0" smtClean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ואז את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כממוצע המדגם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תחת השערת האפס,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Cov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616072"/>
                <a:ext cx="10344151" cy="4813303"/>
              </a:xfrm>
              <a:blipFill>
                <a:blip r:embed="rId2"/>
                <a:stretch>
                  <a:fillRect t="-1519" r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699760" y="5445760"/>
            <a:ext cx="2606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ע"פ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נוסחא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שלא נוכיח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338320" y="5679440"/>
            <a:ext cx="1300480" cy="508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69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הסטטיסטי במדגמים תלויים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2140" y="1616072"/>
                <a:ext cx="11038811" cy="481330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chemeClr val="tx1"/>
                    </a:solidFill>
                  </a:rPr>
                  <a:t>השונות: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Cov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האיבר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800000"/>
                            </a:solidFill>
                            <a:latin typeface="Cambria Math" panose="02040503050406030204" pitchFamily="18" charset="0"/>
                          </a:rPr>
                          <m:t>Cov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he-IL" dirty="0"/>
                  <a:t> מייצג את התלות בין </a:t>
                </a:r>
                <a:r>
                  <a:rPr lang="he-IL" dirty="0" smtClean="0"/>
                  <a:t>המדגמים (שונות משותפת)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הסטטיסטי הוא: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std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i="1">
                                <a:solidFill>
                                  <a:srgbClr val="8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8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8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Cov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8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solidFill>
                                              <a:srgbClr val="8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איננו יכולים לחשב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he-IL" dirty="0" smtClean="0"/>
                  <a:t>, מכיוון שאיננו יודעים מהו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Cov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/>
                  <a:t>, וגם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בד"כ אינן ידועות</a:t>
                </a:r>
              </a:p>
              <a:p>
                <a:r>
                  <a:rPr lang="he-IL" dirty="0" smtClean="0"/>
                  <a:t>אז במקום </a:t>
                </a:r>
                <a:r>
                  <a:rPr lang="he-IL" dirty="0"/>
                  <a:t>לחשב </a:t>
                </a:r>
                <a:r>
                  <a:rPr lang="he-IL" dirty="0" smtClean="0"/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:r>
                  <a:rPr lang="he-IL" dirty="0" smtClean="0"/>
                  <a:t>אמדנו </a:t>
                </a:r>
                <a:r>
                  <a:rPr lang="he-IL" dirty="0"/>
                  <a:t>אותו מתוך המדגם</a:t>
                </a:r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2140" y="1616072"/>
                <a:ext cx="11038811" cy="4813303"/>
              </a:xfrm>
              <a:blipFill>
                <a:blip r:embed="rId2"/>
                <a:stretch>
                  <a:fillRect r="-828" b="-8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660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מדגם מזווג?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3481538"/>
                <a:ext cx="10515600" cy="31192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אנו מצפים ל</a:t>
                </a:r>
                <a:r>
                  <a:rPr lang="he-IL" dirty="0" smtClean="0">
                    <a:solidFill>
                      <a:srgbClr val="800000"/>
                    </a:solidFill>
                  </a:rPr>
                  <a:t>מתאם חיובי</a:t>
                </a:r>
                <a:r>
                  <a:rPr lang="he-IL" dirty="0" smtClean="0"/>
                  <a:t> בין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כלומר,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Cov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func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בד"כ יש קשר בין הערך לפני לערך אחרי (משקל לפני ומשקל אחרי), או בין הערכים של בני זוג</a:t>
                </a:r>
                <a:r>
                  <a:rPr lang="en-US" dirty="0" smtClean="0"/>
                  <a:t>	</a:t>
                </a:r>
                <a:endParaRPr lang="he-IL" dirty="0" smtClean="0"/>
              </a:p>
              <a:p>
                <a:r>
                  <a:rPr lang="he-IL" dirty="0" smtClean="0"/>
                  <a:t>לכן,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 i="1" smtClean="0">
                                <a:solidFill>
                                  <a:srgbClr val="88101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8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8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Cov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8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solidFill>
                                              <a:srgbClr val="8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8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סטיית </a:t>
                </a:r>
                <a:r>
                  <a:rPr lang="he-IL" dirty="0">
                    <a:solidFill>
                      <a:srgbClr val="0033CC"/>
                    </a:solidFill>
                  </a:rPr>
                  <a:t>התקן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/>
                  <a:t> במדגמים תלויים </a:t>
                </a:r>
                <a:r>
                  <a:rPr lang="he-IL" dirty="0">
                    <a:solidFill>
                      <a:srgbClr val="0033CC"/>
                    </a:solidFill>
                  </a:rPr>
                  <a:t>קטנה יותר</a:t>
                </a:r>
                <a:r>
                  <a:rPr lang="he-IL" dirty="0"/>
                  <a:t> מאשר במדגמים בלתי תלויים</a:t>
                </a:r>
              </a:p>
              <a:p>
                <a:r>
                  <a:rPr lang="he-IL" dirty="0">
                    <a:solidFill>
                      <a:srgbClr val="0033CC"/>
                    </a:solidFill>
                  </a:rPr>
                  <a:t>ערך הסטטיסטי</a:t>
                </a:r>
                <a:r>
                  <a:rPr lang="he-IL" dirty="0"/>
                  <a:t> במדגמים תלויים </a:t>
                </a:r>
                <a:r>
                  <a:rPr lang="he-IL" dirty="0">
                    <a:solidFill>
                      <a:srgbClr val="0033CC"/>
                    </a:solidFill>
                  </a:rPr>
                  <a:t>גדול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יותר</a:t>
                </a:r>
                <a:r>
                  <a:rPr lang="he-IL" dirty="0" smtClean="0"/>
                  <a:t> מאשר </a:t>
                </a:r>
                <a:r>
                  <a:rPr lang="he-IL" dirty="0"/>
                  <a:t>במדגמים בלתי </a:t>
                </a:r>
                <a:r>
                  <a:rPr lang="he-IL" dirty="0" smtClean="0"/>
                  <a:t>תלויים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3481538"/>
                <a:ext cx="10515600" cy="3119288"/>
              </a:xfrm>
              <a:blipFill>
                <a:blip r:embed="rId2"/>
                <a:stretch>
                  <a:fillRect t="-234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1891818"/>
                  </p:ext>
                </p:extLst>
              </p:nvPr>
            </p:nvGraphicFramePr>
            <p:xfrm>
              <a:off x="1304925" y="1440420"/>
              <a:ext cx="9801897" cy="17934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1102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2222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6945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תלויים (מזווגים)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בלתי תלויים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053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𝐷</m:t>
                                        </m:r>
                                      </m:e>
                                    </m:bar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b="0" i="0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std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dPr>
                                          <m:e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𝐷</m:t>
                                                </m:r>
                                              </m:e>
                                            </m:bar>
                                          </m:e>
                                        </m:d>
                                      </m:e>
                                    </m:func>
                                  </m:den>
                                </m:f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𝐷</m:t>
                                        </m:r>
                                      </m:e>
                                    </m:ba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>
                                          <m:fPr>
                                            <m:ctrlPr>
                                              <a:rPr lang="en-US" sz="20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den>
                                        </m:f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den>
                                        </m:f>
                                        <m:r>
                                          <a:rPr lang="en-US" sz="2000" i="1" smtClean="0">
                                            <a:solidFill>
                                              <a:srgbClr val="8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func>
                                              <m:funcPr>
                                                <m:ctrlPr>
                                                  <a:rPr lang="en-US" sz="2000" i="1">
                                                    <a:solidFill>
                                                      <a:srgbClr val="8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2000">
                                                    <a:solidFill>
                                                      <a:srgbClr val="8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Cov</m:t>
                                                </m:r>
                                              </m:fName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sz="2000" i="1">
                                                        <a:solidFill>
                                                          <a:srgbClr val="8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𝑋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1</m:t>
                                                        </m:r>
                                                      </m:sub>
                                                    </m:sSub>
                                                    <m:r>
                                                      <a:rPr lang="en-US" sz="2000" i="1">
                                                        <a:solidFill>
                                                          <a:srgbClr val="8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,</m:t>
                                                    </m:r>
                                                    <m:sSub>
                                                      <m:sSubPr>
                                                        <m:ctrlP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𝑋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2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d>
                                              </m:e>
                                            </m:func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den>
                                        </m:f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𝐷</m:t>
                                        </m:r>
                                      </m:e>
                                    </m:bar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b="0" i="0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std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dPr>
                                          <m:e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𝐷</m:t>
                                                </m:r>
                                              </m:e>
                                            </m:bar>
                                          </m:e>
                                        </m:d>
                                      </m:e>
                                    </m:func>
                                  </m:den>
                                </m:f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𝐷</m:t>
                                        </m:r>
                                      </m:e>
                                    </m:ba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>
                                          <m:f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r>
                            <a:rPr lang="he-IL" sz="20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המבחן (מתוקנן)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89651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1891818"/>
                  </p:ext>
                </p:extLst>
              </p:nvPr>
            </p:nvGraphicFramePr>
            <p:xfrm>
              <a:off x="1304925" y="1440420"/>
              <a:ext cx="9801897" cy="17934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1102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2222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6945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תלויים (מזווגים)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בלתי תלויים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97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8" t="-30870" r="-139021" b="-8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273" t="-30870" r="-41970" b="-8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r>
                            <a:rPr lang="he-IL" sz="20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המבחן (מתוקנן)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896517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9987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מדגם מזווג?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97423"/>
                <a:ext cx="10515600" cy="418681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כלל ההחלטה</a:t>
                </a:r>
                <a:r>
                  <a:rPr lang="he-IL" dirty="0" smtClean="0"/>
                  <a:t>: נדחה </a:t>
                </a:r>
                <a:r>
                  <a:rPr lang="he-IL" dirty="0"/>
                  <a:t>את השערת </a:t>
                </a:r>
                <a:r>
                  <a:rPr lang="he-IL" dirty="0" smtClean="0"/>
                  <a:t>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lvl="1"/>
                <a:endParaRPr lang="he-IL" dirty="0" smtClean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ככל שהסטטיסטי </a:t>
                </a:r>
                <a:r>
                  <a:rPr lang="he-IL" dirty="0"/>
                  <a:t>גדול יותר בערכו המוחלט, כך קטן ה- </a:t>
                </a:r>
                <a:r>
                  <a:rPr lang="en-US" dirty="0" smtClean="0"/>
                  <a:t>P-value</a:t>
                </a:r>
                <a:endParaRPr lang="he-IL" dirty="0" smtClean="0"/>
              </a:p>
              <a:p>
                <a:r>
                  <a:rPr lang="he-IL" dirty="0" smtClean="0"/>
                  <a:t>כאשר הסטטיסטי גדל מעל הערך הקריטי, נוכל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ולקבל את השערת </a:t>
                </a:r>
                <a:r>
                  <a:rPr lang="he-IL" dirty="0" smtClean="0"/>
                  <a:t>המחקר</a:t>
                </a:r>
              </a:p>
              <a:p>
                <a:endParaRPr lang="he-IL" baseline="-25000" dirty="0"/>
              </a:p>
              <a:p>
                <a:r>
                  <a:rPr lang="he-IL" dirty="0" smtClean="0"/>
                  <a:t>לכן, הגדלת הסטטיסטי ע"י מדגם מזווג מעלה את הסיכוי לדחות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אם מטרתנו היא לקבל את השערת המחקר, עדיף לנו להשתמש במדגם מזווג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97423"/>
                <a:ext cx="10515600" cy="4186817"/>
              </a:xfrm>
              <a:blipFill>
                <a:blip r:embed="rId2"/>
                <a:stretch>
                  <a:fillRect t="-247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52" y="1797423"/>
            <a:ext cx="2462046" cy="126388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344983" y="1918911"/>
            <a:ext cx="14892" cy="103014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57743" y="2866334"/>
            <a:ext cx="344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46447" y="2859950"/>
                <a:ext cx="5339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447" y="2859950"/>
                <a:ext cx="53399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64522" y="2051448"/>
                <a:ext cx="707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522" y="2051448"/>
                <a:ext cx="70786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2971722" y="2429364"/>
            <a:ext cx="260083" cy="287398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36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35470"/>
                <a:ext cx="10515600" cy="479420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נחשוב על מקרה בו התפלגות התכונה המקורית רחבה מאד, אך לאחר טיפול, השינוי הוא בכמות קבועה אצל כל מטופל</a:t>
                </a:r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he-IL" dirty="0"/>
                  <a:t>במדגם </a:t>
                </a:r>
                <a:r>
                  <a:rPr lang="he-IL" dirty="0" smtClean="0"/>
                  <a:t>המזווג, </a:t>
                </a:r>
                <a:r>
                  <a:rPr lang="he-IL" dirty="0"/>
                  <a:t>כל ההפרשים יראו את אותו שינוי, </a:t>
                </a:r>
                <a:r>
                  <a:rPr lang="he-IL" dirty="0" smtClean="0"/>
                  <a:t>כלומר הזיווג </a:t>
                </a:r>
                <a:r>
                  <a:rPr lang="he-IL" dirty="0"/>
                  <a:t>מקטין את הפיזור של </a:t>
                </a:r>
                <a:r>
                  <a:rPr lang="he-IL" dirty="0" smtClean="0"/>
                  <a:t>ההפרשים (השונות שלהם אפס)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he-IL" dirty="0" smtClean="0"/>
                  <a:t>, ולכן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</a:t>
                </a:r>
                <a:r>
                  <a:rPr lang="he-IL" dirty="0"/>
                  <a:t>הוא אפס, </a:t>
                </a:r>
                <a:r>
                  <a:rPr lang="he-IL" dirty="0" smtClean="0"/>
                  <a:t>ונקבל </a:t>
                </a:r>
                <a:r>
                  <a:rPr lang="he-IL" dirty="0"/>
                  <a:t>את השערת המחקר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35470"/>
                <a:ext cx="10515600" cy="4794209"/>
              </a:xfrm>
              <a:blipFill>
                <a:blip r:embed="rId2"/>
                <a:stretch>
                  <a:fillRect t="-165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050693" y="2645418"/>
          <a:ext cx="7731972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9108">
                  <a:extLst>
                    <a:ext uri="{9D8B030D-6E8A-4147-A177-3AD203B41FA5}">
                      <a16:colId xmlns:a16="http://schemas.microsoft.com/office/drawing/2014/main" val="791812012"/>
                    </a:ext>
                  </a:extLst>
                </a:gridCol>
                <a:gridCol w="859108">
                  <a:extLst>
                    <a:ext uri="{9D8B030D-6E8A-4147-A177-3AD203B41FA5}">
                      <a16:colId xmlns:a16="http://schemas.microsoft.com/office/drawing/2014/main" val="2309998076"/>
                    </a:ext>
                  </a:extLst>
                </a:gridCol>
                <a:gridCol w="859108">
                  <a:extLst>
                    <a:ext uri="{9D8B030D-6E8A-4147-A177-3AD203B41FA5}">
                      <a16:colId xmlns:a16="http://schemas.microsoft.com/office/drawing/2014/main" val="2178178837"/>
                    </a:ext>
                  </a:extLst>
                </a:gridCol>
                <a:gridCol w="859108">
                  <a:extLst>
                    <a:ext uri="{9D8B030D-6E8A-4147-A177-3AD203B41FA5}">
                      <a16:colId xmlns:a16="http://schemas.microsoft.com/office/drawing/2014/main" val="1759959091"/>
                    </a:ext>
                  </a:extLst>
                </a:gridCol>
                <a:gridCol w="859108">
                  <a:extLst>
                    <a:ext uri="{9D8B030D-6E8A-4147-A177-3AD203B41FA5}">
                      <a16:colId xmlns:a16="http://schemas.microsoft.com/office/drawing/2014/main" val="1045247419"/>
                    </a:ext>
                  </a:extLst>
                </a:gridCol>
                <a:gridCol w="859108">
                  <a:extLst>
                    <a:ext uri="{9D8B030D-6E8A-4147-A177-3AD203B41FA5}">
                      <a16:colId xmlns:a16="http://schemas.microsoft.com/office/drawing/2014/main" val="2761594835"/>
                    </a:ext>
                  </a:extLst>
                </a:gridCol>
                <a:gridCol w="859108">
                  <a:extLst>
                    <a:ext uri="{9D8B030D-6E8A-4147-A177-3AD203B41FA5}">
                      <a16:colId xmlns:a16="http://schemas.microsoft.com/office/drawing/2014/main" val="2357073414"/>
                    </a:ext>
                  </a:extLst>
                </a:gridCol>
                <a:gridCol w="859108">
                  <a:extLst>
                    <a:ext uri="{9D8B030D-6E8A-4147-A177-3AD203B41FA5}">
                      <a16:colId xmlns:a16="http://schemas.microsoft.com/office/drawing/2014/main" val="2736127205"/>
                    </a:ext>
                  </a:extLst>
                </a:gridCol>
                <a:gridCol w="859108">
                  <a:extLst>
                    <a:ext uri="{9D8B030D-6E8A-4147-A177-3AD203B41FA5}">
                      <a16:colId xmlns:a16="http://schemas.microsoft.com/office/drawing/2014/main" val="1046364374"/>
                    </a:ext>
                  </a:extLst>
                </a:gridCol>
              </a:tblGrid>
              <a:tr h="297759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ממוצע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 7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 6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 5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 4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 3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 2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 1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משקל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35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לפני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67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אחרי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8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C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176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75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5471"/>
                <a:ext cx="10515600" cy="453950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במדגמים בלתי-תלויים, הפיזור הרחב של התכונה המקורית יגרום לפיזור גדול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, ויקשה </a:t>
                </a:r>
                <a:r>
                  <a:rPr lang="he-IL" dirty="0"/>
                  <a:t>עלינו לקבל את השערת </a:t>
                </a:r>
                <a:r>
                  <a:rPr lang="he-IL" dirty="0" smtClean="0"/>
                  <a:t>המחקר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</a:t>
                </a:r>
                <a:r>
                  <a:rPr lang="he-IL" dirty="0"/>
                  <a:t>, תמיד עדיף לתכנן מחקר בו המדגם הוא </a:t>
                </a:r>
                <a:r>
                  <a:rPr lang="he-IL" dirty="0" smtClean="0"/>
                  <a:t>מזווג</a:t>
                </a:r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5471"/>
                <a:ext cx="10515600" cy="4539508"/>
              </a:xfrm>
              <a:blipFill>
                <a:blip r:embed="rId2"/>
                <a:stretch>
                  <a:fillRect l="-522" t="-940" r="-870" b="-11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576840" y="2616505"/>
          <a:ext cx="568310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9108">
                  <a:extLst>
                    <a:ext uri="{9D8B030D-6E8A-4147-A177-3AD203B41FA5}">
                      <a16:colId xmlns:a16="http://schemas.microsoft.com/office/drawing/2014/main" val="791812012"/>
                    </a:ext>
                  </a:extLst>
                </a:gridCol>
                <a:gridCol w="3780000">
                  <a:extLst>
                    <a:ext uri="{9D8B030D-6E8A-4147-A177-3AD203B41FA5}">
                      <a16:colId xmlns:a16="http://schemas.microsoft.com/office/drawing/2014/main" val="2309998076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1046364374"/>
                    </a:ext>
                  </a:extLst>
                </a:gridCol>
              </a:tblGrid>
              <a:tr h="297759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ממוצע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נבדקים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משקל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35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75,</a:t>
                      </a:r>
                      <a:r>
                        <a:rPr lang="en-US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104, 96, 84, 79, 110, 82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קבוצה 1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67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91,</a:t>
                      </a:r>
                      <a:r>
                        <a:rPr lang="en-US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105, 77, 99, 70, 74, 79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קבוצה 2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8443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6813" y="4573360"/>
            <a:ext cx="38491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אותם נתונים כמו במדגם המזווג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!</a:t>
            </a:r>
          </a:p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P-value=0.46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160579" y="4016312"/>
            <a:ext cx="493986" cy="55704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44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00206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22310</TotalTime>
  <Words>3800</Words>
  <Application>Microsoft Office PowerPoint</Application>
  <PresentationFormat>Widescreen</PresentationFormat>
  <Paragraphs>1350</Paragraphs>
  <Slides>104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11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נושאים מתקדמים בניתוח נתונים ברפואה ובריאות הציבור 98449</vt:lpstr>
      <vt:lpstr>נושאים</vt:lpstr>
      <vt:lpstr>הסקה סטטיסטית</vt:lpstr>
      <vt:lpstr>בדיקת השערה על התוחלת באוכלוסיה</vt:lpstr>
      <vt:lpstr>השערות</vt:lpstr>
      <vt:lpstr>השערות</vt:lpstr>
      <vt:lpstr>סוגי השערות</vt:lpstr>
      <vt:lpstr>בדיקת השערות ע"י מדגם</vt:lpstr>
      <vt:lpstr>בדיקת ההשערה</vt:lpstr>
      <vt:lpstr>משמעות ה- P-value</vt:lpstr>
      <vt:lpstr>משמעות ה- P-value והחלטה</vt:lpstr>
      <vt:lpstr>דוגמא</vt:lpstr>
      <vt:lpstr>איך מחשבים את ה- P-value?</vt:lpstr>
      <vt:lpstr>ההתפלגות של ממוצע המדגם</vt:lpstr>
      <vt:lpstr>חישוב ה- P-value</vt:lpstr>
      <vt:lpstr>גודל המדגם</vt:lpstr>
      <vt:lpstr>מה קרה בעצם?</vt:lpstr>
      <vt:lpstr>מה קרה בעצם?</vt:lpstr>
      <vt:lpstr>גודל המדגם</vt:lpstr>
      <vt:lpstr>הערות</vt:lpstr>
      <vt:lpstr>נושאים</vt:lpstr>
      <vt:lpstr>ניסוח מקוצר</vt:lpstr>
      <vt:lpstr>ניסוח מקוצר</vt:lpstr>
      <vt:lpstr>דוגמא</vt:lpstr>
      <vt:lpstr>קיצור דרך נוסף</vt:lpstr>
      <vt:lpstr>כלל החלטה, H_1:μ&gt;μ_0</vt:lpstr>
      <vt:lpstr>כלל החלטה, H_1:μ&lt;μ_0</vt:lpstr>
      <vt:lpstr>כלל החלטה במקרה הכללי</vt:lpstr>
      <vt:lpstr>כלל החלטה עבור רמת מובהקות כלשהי</vt:lpstr>
      <vt:lpstr>לוח לחישוב P(Z&gt;z_0)</vt:lpstr>
      <vt:lpstr>כיצד נגדיל את הסיכוי לדחות השערה שגויה?</vt:lpstr>
      <vt:lpstr>הסבר</vt:lpstr>
      <vt:lpstr>בדיקת השערה דו-צדדית</vt:lpstr>
      <vt:lpstr>ה- P-value</vt:lpstr>
      <vt:lpstr>חישוב ה- P-value במבחן דו-צדדי</vt:lpstr>
      <vt:lpstr>כלל החלטה בהשערה דו-צדדית</vt:lpstr>
      <vt:lpstr>כלל החלטה במקרה כללי</vt:lpstr>
      <vt:lpstr>נושאים</vt:lpstr>
      <vt:lpstr>בדיקת השערה על הפרופורציה</vt:lpstr>
      <vt:lpstr>בדיקת השערה על הפרופורציה</vt:lpstr>
      <vt:lpstr>בדיקת השערה על הפרופורציה</vt:lpstr>
      <vt:lpstr>בדיקת השערה על הפרופורציה</vt:lpstr>
      <vt:lpstr>מדגם גדול</vt:lpstr>
      <vt:lpstr>מדגם גדול</vt:lpstr>
      <vt:lpstr>נושאים</vt:lpstr>
      <vt:lpstr>שונות לא ידועה</vt:lpstr>
      <vt:lpstr>מדגם גדול</vt:lpstr>
      <vt:lpstr>מדגם קטן</vt:lpstr>
      <vt:lpstr>תזכורת: התפלגות t</vt:lpstr>
      <vt:lpstr>בדיקת השערות במדגם קטן</vt:lpstr>
      <vt:lpstr>בעיה</vt:lpstr>
      <vt:lpstr>טבלת התפלגות t</vt:lpstr>
      <vt:lpstr>כלל החלטה</vt:lpstr>
      <vt:lpstr>כלל החלטה במקרה כללי</vt:lpstr>
      <vt:lpstr>דוגמא</vt:lpstr>
      <vt:lpstr>דוגמא</vt:lpstr>
      <vt:lpstr>השוואה בין שונות ידועה ללא-ידועה</vt:lpstr>
      <vt:lpstr>טבלת התפלגות t</vt:lpstr>
      <vt:lpstr>גודל המדגם</vt:lpstr>
      <vt:lpstr>נושאים</vt:lpstr>
      <vt:lpstr>בדיקת השערות בשתי אוכלוסיות</vt:lpstr>
      <vt:lpstr>הגדרות והנחות</vt:lpstr>
      <vt:lpstr>ניסוח הבעיה</vt:lpstr>
      <vt:lpstr>התפלגות של הפרש ממוצעי המדגמים</vt:lpstr>
      <vt:lpstr>בדיקת השערות על הפרש תוחלות</vt:lpstr>
      <vt:lpstr>פתרון הדוגמא</vt:lpstr>
      <vt:lpstr>שונות לא ידועה</vt:lpstr>
      <vt:lpstr>דוגמא</vt:lpstr>
      <vt:lpstr>אומד משותף לשונות</vt:lpstr>
      <vt:lpstr>השוואת התוחלת בין שתי אוכלוסיות עם שונות לא ידועה</vt:lpstr>
      <vt:lpstr>דוגמא</vt:lpstr>
      <vt:lpstr>דוגמא</vt:lpstr>
      <vt:lpstr>דוגמא</vt:lpstr>
      <vt:lpstr>טבלת התפלגות t</vt:lpstr>
      <vt:lpstr>נושאים</vt:lpstr>
      <vt:lpstr>אוכלוסיות תלויות: דוגמאות</vt:lpstr>
      <vt:lpstr>אוכלוסיות תלויות</vt:lpstr>
      <vt:lpstr>הגדרות והנחות</vt:lpstr>
      <vt:lpstr>רעיון</vt:lpstr>
      <vt:lpstr>הערה</vt:lpstr>
      <vt:lpstr>ניסוח ההשערות</vt:lpstr>
      <vt:lpstr>דוגמא</vt:lpstr>
      <vt:lpstr>בדיקת ההשערה</vt:lpstr>
      <vt:lpstr>בדיקת ההשערה</vt:lpstr>
      <vt:lpstr>ההתפלגות של ממוצע ההפרשים</vt:lpstr>
      <vt:lpstr>דוגמא</vt:lpstr>
      <vt:lpstr>תזכורת: בדיקת השערות על התוחלת עם שונות לא ידועה</vt:lpstr>
      <vt:lpstr>בדיקת השערות על התוחלת במדגמים מזווגים</vt:lpstr>
      <vt:lpstr>המשך הדוגמא</vt:lpstr>
      <vt:lpstr>טבלת התפלגות t</vt:lpstr>
      <vt:lpstr>דוגמא: השערה דו-צדדית</vt:lpstr>
      <vt:lpstr>דוגמא: השערה דו-צדדית</vt:lpstr>
      <vt:lpstr>הצגה גרפית</vt:lpstr>
      <vt:lpstr>טבלת התפלגות t</vt:lpstr>
      <vt:lpstr>מדגמים תלויים ובלתי תלויים</vt:lpstr>
      <vt:lpstr>למה מדגם מזווג?</vt:lpstr>
      <vt:lpstr>למה מדגם מזווג?</vt:lpstr>
      <vt:lpstr>הסטטיסטי במדגמים בלתי-תלויים</vt:lpstr>
      <vt:lpstr>הסטטיסטי במדגמים תלויים</vt:lpstr>
      <vt:lpstr>הסטטיסטי במדגמים תלויים</vt:lpstr>
      <vt:lpstr>למה מדגם מזווג?</vt:lpstr>
      <vt:lpstr>למה מדגם מזווג?</vt:lpstr>
      <vt:lpstr>דוגמא</vt:lpstr>
      <vt:lpstr>דוגמא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4410</cp:revision>
  <dcterms:created xsi:type="dcterms:W3CDTF">2016-12-07T10:48:10Z</dcterms:created>
  <dcterms:modified xsi:type="dcterms:W3CDTF">2020-02-15T17:58:27Z</dcterms:modified>
</cp:coreProperties>
</file>