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5"/>
  </p:notesMasterIdLst>
  <p:sldIdLst>
    <p:sldId id="412" r:id="rId2"/>
    <p:sldId id="413" r:id="rId3"/>
    <p:sldId id="414" r:id="rId4"/>
    <p:sldId id="415" r:id="rId5"/>
    <p:sldId id="416" r:id="rId6"/>
    <p:sldId id="417" r:id="rId7"/>
    <p:sldId id="418" r:id="rId8"/>
    <p:sldId id="419" r:id="rId9"/>
    <p:sldId id="421" r:id="rId10"/>
    <p:sldId id="701" r:id="rId11"/>
    <p:sldId id="700" r:id="rId12"/>
    <p:sldId id="422" r:id="rId13"/>
    <p:sldId id="423" r:id="rId14"/>
    <p:sldId id="558" r:id="rId15"/>
    <p:sldId id="594" r:id="rId16"/>
    <p:sldId id="424" r:id="rId17"/>
    <p:sldId id="858" r:id="rId18"/>
    <p:sldId id="426" r:id="rId19"/>
    <p:sldId id="611" r:id="rId20"/>
    <p:sldId id="595" r:id="rId21"/>
    <p:sldId id="596" r:id="rId22"/>
    <p:sldId id="603" r:id="rId23"/>
    <p:sldId id="597" r:id="rId24"/>
    <p:sldId id="598" r:id="rId25"/>
    <p:sldId id="602" r:id="rId26"/>
    <p:sldId id="577" r:id="rId27"/>
    <p:sldId id="428" r:id="rId28"/>
    <p:sldId id="600" r:id="rId29"/>
    <p:sldId id="604" r:id="rId30"/>
    <p:sldId id="517" r:id="rId31"/>
    <p:sldId id="702" r:id="rId32"/>
    <p:sldId id="438" r:id="rId33"/>
    <p:sldId id="439" r:id="rId34"/>
    <p:sldId id="562" r:id="rId35"/>
    <p:sldId id="469" r:id="rId36"/>
    <p:sldId id="785" r:id="rId37"/>
    <p:sldId id="786" r:id="rId38"/>
    <p:sldId id="470" r:id="rId39"/>
    <p:sldId id="784" r:id="rId40"/>
    <p:sldId id="449" r:id="rId41"/>
    <p:sldId id="859" r:id="rId42"/>
    <p:sldId id="860" r:id="rId43"/>
    <p:sldId id="607" r:id="rId44"/>
    <p:sldId id="861" r:id="rId45"/>
    <p:sldId id="854" r:id="rId46"/>
    <p:sldId id="790" r:id="rId47"/>
    <p:sldId id="605" r:id="rId48"/>
    <p:sldId id="606" r:id="rId49"/>
    <p:sldId id="609" r:id="rId50"/>
    <p:sldId id="610" r:id="rId51"/>
    <p:sldId id="703" r:id="rId52"/>
    <p:sldId id="440" r:id="rId53"/>
    <p:sldId id="458" r:id="rId54"/>
    <p:sldId id="459" r:id="rId55"/>
    <p:sldId id="460" r:id="rId56"/>
    <p:sldId id="462" r:id="rId57"/>
    <p:sldId id="461" r:id="rId58"/>
    <p:sldId id="549" r:id="rId59"/>
    <p:sldId id="855" r:id="rId60"/>
    <p:sldId id="468" r:id="rId61"/>
    <p:sldId id="792" r:id="rId62"/>
    <p:sldId id="787" r:id="rId63"/>
    <p:sldId id="788" r:id="rId64"/>
    <p:sldId id="789" r:id="rId65"/>
    <p:sldId id="862" r:id="rId66"/>
    <p:sldId id="863" r:id="rId67"/>
    <p:sldId id="864" r:id="rId68"/>
    <p:sldId id="865" r:id="rId69"/>
    <p:sldId id="866" r:id="rId70"/>
    <p:sldId id="867" r:id="rId71"/>
    <p:sldId id="868" r:id="rId72"/>
    <p:sldId id="869" r:id="rId73"/>
    <p:sldId id="870" r:id="rId74"/>
    <p:sldId id="871" r:id="rId75"/>
    <p:sldId id="872" r:id="rId76"/>
    <p:sldId id="873" r:id="rId77"/>
    <p:sldId id="874" r:id="rId78"/>
    <p:sldId id="876" r:id="rId79"/>
    <p:sldId id="877" r:id="rId80"/>
    <p:sldId id="880" r:id="rId81"/>
    <p:sldId id="881" r:id="rId82"/>
    <p:sldId id="882" r:id="rId83"/>
    <p:sldId id="883" r:id="rId84"/>
    <p:sldId id="884" r:id="rId85"/>
    <p:sldId id="885" r:id="rId86"/>
    <p:sldId id="886" r:id="rId87"/>
    <p:sldId id="887" r:id="rId88"/>
    <p:sldId id="888" r:id="rId89"/>
    <p:sldId id="889" r:id="rId90"/>
    <p:sldId id="890" r:id="rId91"/>
    <p:sldId id="891" r:id="rId92"/>
    <p:sldId id="892" r:id="rId93"/>
    <p:sldId id="893" r:id="rId94"/>
    <p:sldId id="894" r:id="rId95"/>
    <p:sldId id="895" r:id="rId96"/>
    <p:sldId id="896" r:id="rId97"/>
    <p:sldId id="897" r:id="rId98"/>
    <p:sldId id="898" r:id="rId99"/>
    <p:sldId id="899" r:id="rId100"/>
    <p:sldId id="900" r:id="rId101"/>
    <p:sldId id="901" r:id="rId102"/>
    <p:sldId id="902" r:id="rId103"/>
    <p:sldId id="903" r:id="rId104"/>
    <p:sldId id="904" r:id="rId105"/>
    <p:sldId id="905" r:id="rId106"/>
    <p:sldId id="906" r:id="rId107"/>
    <p:sldId id="907" r:id="rId108"/>
    <p:sldId id="908" r:id="rId109"/>
    <p:sldId id="909" r:id="rId110"/>
    <p:sldId id="910" r:id="rId111"/>
    <p:sldId id="911" r:id="rId112"/>
    <p:sldId id="912" r:id="rId113"/>
    <p:sldId id="913" r:id="rId114"/>
    <p:sldId id="914" r:id="rId115"/>
    <p:sldId id="915" r:id="rId116"/>
    <p:sldId id="916" r:id="rId117"/>
    <p:sldId id="917" r:id="rId118"/>
    <p:sldId id="918" r:id="rId119"/>
    <p:sldId id="919" r:id="rId120"/>
    <p:sldId id="920" r:id="rId121"/>
    <p:sldId id="921" r:id="rId122"/>
    <p:sldId id="922" r:id="rId123"/>
    <p:sldId id="923" r:id="rId124"/>
    <p:sldId id="924" r:id="rId125"/>
    <p:sldId id="925" r:id="rId126"/>
    <p:sldId id="926" r:id="rId127"/>
    <p:sldId id="927" r:id="rId128"/>
    <p:sldId id="928" r:id="rId129"/>
    <p:sldId id="929" r:id="rId130"/>
    <p:sldId id="930" r:id="rId131"/>
    <p:sldId id="931" r:id="rId132"/>
    <p:sldId id="932" r:id="rId133"/>
    <p:sldId id="933" r:id="rId134"/>
    <p:sldId id="934" r:id="rId135"/>
    <p:sldId id="935" r:id="rId136"/>
    <p:sldId id="936" r:id="rId137"/>
    <p:sldId id="937" r:id="rId138"/>
    <p:sldId id="938" r:id="rId139"/>
    <p:sldId id="939" r:id="rId140"/>
    <p:sldId id="940" r:id="rId141"/>
    <p:sldId id="941" r:id="rId142"/>
    <p:sldId id="942" r:id="rId143"/>
    <p:sldId id="943" r:id="rId1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E487CF9-D67C-4354-9338-30B06FEFFD9C}">
          <p14:sldIdLst>
            <p14:sldId id="412"/>
            <p14:sldId id="413"/>
            <p14:sldId id="414"/>
            <p14:sldId id="415"/>
            <p14:sldId id="416"/>
            <p14:sldId id="417"/>
            <p14:sldId id="418"/>
            <p14:sldId id="419"/>
            <p14:sldId id="421"/>
            <p14:sldId id="701"/>
            <p14:sldId id="700"/>
            <p14:sldId id="422"/>
            <p14:sldId id="423"/>
            <p14:sldId id="558"/>
            <p14:sldId id="594"/>
            <p14:sldId id="424"/>
            <p14:sldId id="858"/>
            <p14:sldId id="426"/>
            <p14:sldId id="611"/>
            <p14:sldId id="595"/>
            <p14:sldId id="596"/>
            <p14:sldId id="603"/>
            <p14:sldId id="597"/>
            <p14:sldId id="598"/>
            <p14:sldId id="602"/>
            <p14:sldId id="577"/>
            <p14:sldId id="428"/>
            <p14:sldId id="600"/>
            <p14:sldId id="604"/>
            <p14:sldId id="517"/>
            <p14:sldId id="702"/>
            <p14:sldId id="438"/>
            <p14:sldId id="439"/>
            <p14:sldId id="562"/>
            <p14:sldId id="469"/>
            <p14:sldId id="785"/>
            <p14:sldId id="786"/>
            <p14:sldId id="470"/>
            <p14:sldId id="784"/>
            <p14:sldId id="449"/>
            <p14:sldId id="859"/>
            <p14:sldId id="860"/>
            <p14:sldId id="607"/>
            <p14:sldId id="861"/>
            <p14:sldId id="854"/>
            <p14:sldId id="790"/>
            <p14:sldId id="605"/>
            <p14:sldId id="606"/>
            <p14:sldId id="609"/>
            <p14:sldId id="610"/>
            <p14:sldId id="703"/>
            <p14:sldId id="440"/>
            <p14:sldId id="458"/>
            <p14:sldId id="459"/>
            <p14:sldId id="460"/>
            <p14:sldId id="462"/>
            <p14:sldId id="461"/>
            <p14:sldId id="549"/>
            <p14:sldId id="855"/>
            <p14:sldId id="468"/>
            <p14:sldId id="792"/>
            <p14:sldId id="787"/>
            <p14:sldId id="788"/>
            <p14:sldId id="789"/>
            <p14:sldId id="862"/>
            <p14:sldId id="863"/>
            <p14:sldId id="864"/>
            <p14:sldId id="865"/>
            <p14:sldId id="866"/>
            <p14:sldId id="867"/>
            <p14:sldId id="868"/>
            <p14:sldId id="869"/>
            <p14:sldId id="870"/>
            <p14:sldId id="871"/>
            <p14:sldId id="872"/>
            <p14:sldId id="873"/>
            <p14:sldId id="874"/>
            <p14:sldId id="876"/>
            <p14:sldId id="877"/>
            <p14:sldId id="880"/>
            <p14:sldId id="881"/>
            <p14:sldId id="882"/>
            <p14:sldId id="883"/>
            <p14:sldId id="884"/>
            <p14:sldId id="885"/>
            <p14:sldId id="886"/>
            <p14:sldId id="887"/>
            <p14:sldId id="888"/>
            <p14:sldId id="889"/>
            <p14:sldId id="890"/>
            <p14:sldId id="891"/>
            <p14:sldId id="892"/>
            <p14:sldId id="893"/>
            <p14:sldId id="894"/>
            <p14:sldId id="895"/>
            <p14:sldId id="896"/>
            <p14:sldId id="897"/>
            <p14:sldId id="898"/>
            <p14:sldId id="899"/>
            <p14:sldId id="900"/>
            <p14:sldId id="901"/>
            <p14:sldId id="902"/>
            <p14:sldId id="903"/>
            <p14:sldId id="904"/>
            <p14:sldId id="905"/>
            <p14:sldId id="906"/>
            <p14:sldId id="907"/>
            <p14:sldId id="908"/>
            <p14:sldId id="909"/>
            <p14:sldId id="910"/>
            <p14:sldId id="911"/>
            <p14:sldId id="912"/>
            <p14:sldId id="913"/>
            <p14:sldId id="914"/>
            <p14:sldId id="915"/>
            <p14:sldId id="916"/>
            <p14:sldId id="917"/>
            <p14:sldId id="918"/>
            <p14:sldId id="919"/>
            <p14:sldId id="920"/>
            <p14:sldId id="921"/>
            <p14:sldId id="922"/>
            <p14:sldId id="923"/>
            <p14:sldId id="924"/>
            <p14:sldId id="925"/>
            <p14:sldId id="926"/>
            <p14:sldId id="927"/>
            <p14:sldId id="928"/>
            <p14:sldId id="929"/>
            <p14:sldId id="930"/>
            <p14:sldId id="931"/>
            <p14:sldId id="932"/>
            <p14:sldId id="933"/>
            <p14:sldId id="934"/>
            <p14:sldId id="935"/>
            <p14:sldId id="936"/>
            <p14:sldId id="937"/>
            <p14:sldId id="938"/>
            <p14:sldId id="939"/>
            <p14:sldId id="940"/>
            <p14:sldId id="941"/>
            <p14:sldId id="942"/>
            <p14:sldId id="94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0033CC"/>
    <a:srgbClr val="480000"/>
    <a:srgbClr val="993366"/>
    <a:srgbClr val="CC0000"/>
    <a:srgbClr val="960000"/>
    <a:srgbClr val="003399"/>
    <a:srgbClr val="CC00CC"/>
    <a:srgbClr val="FDF1E9"/>
    <a:srgbClr val="EB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883" autoAdjust="0"/>
  </p:normalViewPr>
  <p:slideViewPr>
    <p:cSldViewPr snapToGrid="0">
      <p:cViewPr varScale="1">
        <p:scale>
          <a:sx n="63" d="100"/>
          <a:sy n="63" d="100"/>
        </p:scale>
        <p:origin x="80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6F4B8E-3B31-4DB6-A028-66D2E98A4C7D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9B000-08E9-44FB-AD79-A0F78516A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38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575706"/>
            <a:ext cx="9144000" cy="807585"/>
          </a:xfrm>
        </p:spPr>
        <p:txBody>
          <a:bodyPr anchor="b">
            <a:normAutofit/>
          </a:bodyPr>
          <a:lstStyle>
            <a:lvl1pPr algn="ctr" rtl="1">
              <a:defRPr sz="4400">
                <a:solidFill>
                  <a:schemeClr val="accent1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r>
              <a:rPr lang="he-IL" dirty="0" smtClean="0"/>
              <a:t>כותרת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332617"/>
            <a:ext cx="9144000" cy="627062"/>
          </a:xfrm>
        </p:spPr>
        <p:txBody>
          <a:bodyPr>
            <a:normAutofit/>
          </a:bodyPr>
          <a:lstStyle>
            <a:lvl1pPr marL="0" indent="0" algn="ctr" rtl="1">
              <a:buNone/>
              <a:defRPr sz="320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dirty="0" smtClean="0"/>
              <a:t>כותרת משנה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550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8481" y="408214"/>
            <a:ext cx="10355037" cy="572181"/>
          </a:xfrm>
        </p:spPr>
        <p:txBody>
          <a:bodyPr>
            <a:noAutofit/>
          </a:bodyPr>
          <a:lstStyle>
            <a:lvl1pPr algn="r" rtl="1">
              <a:defRPr sz="3600">
                <a:solidFill>
                  <a:srgbClr val="003399"/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r>
              <a:rPr lang="he-IL" dirty="0" smtClean="0"/>
              <a:t>כותרת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54173"/>
            <a:ext cx="10515600" cy="4351338"/>
          </a:xfrm>
        </p:spPr>
        <p:txBody>
          <a:bodyPr>
            <a:normAutofit/>
          </a:bodyPr>
          <a:lstStyle>
            <a:lvl1pPr algn="r" rtl="1">
              <a:defRPr sz="2400" baseline="0">
                <a:latin typeface="David" panose="020E0502060401010101" pitchFamily="34" charset="-79"/>
                <a:cs typeface="David" panose="020E0502060401010101" pitchFamily="34" charset="-79"/>
              </a:defRPr>
            </a:lvl1pPr>
            <a:lvl2pPr marL="685800" indent="-228600" algn="r" rtl="1">
              <a:buSzPct val="70000"/>
              <a:buFont typeface="Courier New" panose="02070309020205020404" pitchFamily="49" charset="0"/>
              <a:buChar char="o"/>
              <a:defRPr sz="2000">
                <a:latin typeface="David" panose="020E0502060401010101" pitchFamily="34" charset="-79"/>
                <a:cs typeface="David" panose="020E0502060401010101" pitchFamily="34" charset="-79"/>
              </a:defRPr>
            </a:lvl2pPr>
            <a:lvl3pPr marL="1143000" indent="-228600" algn="r" rtl="1">
              <a:buSzPct val="70000"/>
              <a:buFont typeface="Wingdings" panose="05000000000000000000" pitchFamily="2" charset="2"/>
              <a:buChar char="§"/>
              <a:defRPr sz="1800">
                <a:latin typeface="David" panose="020E0502060401010101" pitchFamily="34" charset="-79"/>
                <a:cs typeface="David" panose="020E0502060401010101" pitchFamily="34" charset="-79"/>
              </a:defRPr>
            </a:lvl3pPr>
            <a:lvl4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4pPr>
            <a:lvl5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5pPr>
          </a:lstStyle>
          <a:p>
            <a:pPr lvl="0"/>
            <a:r>
              <a:rPr lang="he-IL" dirty="0" smtClean="0"/>
              <a:t>רמה ראשונה</a:t>
            </a:r>
            <a:endParaRPr lang="en-US" dirty="0" smtClean="0"/>
          </a:p>
          <a:p>
            <a:pPr lvl="1"/>
            <a:r>
              <a:rPr lang="he-IL" dirty="0" smtClean="0"/>
              <a:t>רמה שנייה</a:t>
            </a:r>
            <a:endParaRPr lang="en-US" dirty="0" smtClean="0"/>
          </a:p>
          <a:p>
            <a:pPr lvl="2"/>
            <a:r>
              <a:rPr lang="he-IL" dirty="0" smtClean="0"/>
              <a:t>רמה שלישית</a:t>
            </a:r>
            <a:endParaRPr lang="en-US" dirty="0" smtClean="0"/>
          </a:p>
        </p:txBody>
      </p:sp>
      <p:sp>
        <p:nvSpPr>
          <p:cNvPr id="7" name="Rectangle 6"/>
          <p:cNvSpPr/>
          <p:nvPr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15439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15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268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273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756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037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128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186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710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325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658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David" panose="020E0502060401010101" pitchFamily="34" charset="-79"/>
          <a:ea typeface="+mj-ea"/>
          <a:cs typeface="David" panose="020E0502060401010101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0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0.png"/><Relationship Id="rId5" Type="http://schemas.openxmlformats.org/officeDocument/2006/relationships/image" Target="../media/image77.png"/><Relationship Id="rId4" Type="http://schemas.openxmlformats.org/officeDocument/2006/relationships/image" Target="../media/image61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7.png"/><Relationship Id="rId3" Type="http://schemas.openxmlformats.org/officeDocument/2006/relationships/image" Target="../media/image10.jpg"/><Relationship Id="rId7" Type="http://schemas.openxmlformats.org/officeDocument/2006/relationships/image" Target="../media/image12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image" Target="../media/image89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11" Type="http://schemas.microsoft.com/office/2007/relationships/hdphoto" Target="../media/hdphoto1.wdp"/><Relationship Id="rId5" Type="http://schemas.openxmlformats.org/officeDocument/2006/relationships/image" Target="../media/image100.png"/><Relationship Id="rId15" Type="http://schemas.openxmlformats.org/officeDocument/2006/relationships/image" Target="../media/image19.png"/><Relationship Id="rId10" Type="http://schemas.openxmlformats.org/officeDocument/2006/relationships/image" Target="../media/image15.png"/><Relationship Id="rId4" Type="http://schemas.openxmlformats.org/officeDocument/2006/relationships/image" Target="../media/image90.png"/><Relationship Id="rId9" Type="http://schemas.openxmlformats.org/officeDocument/2006/relationships/image" Target="../media/image14.png"/><Relationship Id="rId1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2.png"/><Relationship Id="rId3" Type="http://schemas.openxmlformats.org/officeDocument/2006/relationships/image" Target="../media/image31.png"/><Relationship Id="rId7" Type="http://schemas.openxmlformats.org/officeDocument/2006/relationships/image" Target="../media/image241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1.png"/><Relationship Id="rId5" Type="http://schemas.openxmlformats.org/officeDocument/2006/relationships/image" Target="../media/image181.png"/><Relationship Id="rId4" Type="http://schemas.openxmlformats.org/officeDocument/2006/relationships/image" Target="../media/image17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7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11.png"/><Relationship Id="rId4" Type="http://schemas.openxmlformats.org/officeDocument/2006/relationships/image" Target="../media/image30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40.png"/><Relationship Id="rId7" Type="http://schemas.openxmlformats.org/officeDocument/2006/relationships/image" Target="../media/image3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11.png"/><Relationship Id="rId4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0.png"/><Relationship Id="rId3" Type="http://schemas.openxmlformats.org/officeDocument/2006/relationships/image" Target="../media/image46.png"/><Relationship Id="rId7" Type="http://schemas.openxmlformats.org/officeDocument/2006/relationships/image" Target="../media/image41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0.png"/><Relationship Id="rId5" Type="http://schemas.openxmlformats.org/officeDocument/2006/relationships/image" Target="../media/image302.png"/><Relationship Id="rId4" Type="http://schemas.openxmlformats.org/officeDocument/2006/relationships/image" Target="../media/image16.jp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0.png"/><Relationship Id="rId3" Type="http://schemas.openxmlformats.org/officeDocument/2006/relationships/image" Target="../media/image48.png"/><Relationship Id="rId7" Type="http://schemas.openxmlformats.org/officeDocument/2006/relationships/image" Target="../media/image16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0.png"/><Relationship Id="rId4" Type="http://schemas.openxmlformats.org/officeDocument/2006/relationships/image" Target="../media/image450.png"/><Relationship Id="rId9" Type="http://schemas.openxmlformats.org/officeDocument/2006/relationships/image" Target="../media/image4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16.jpg"/><Relationship Id="rId7" Type="http://schemas.openxmlformats.org/officeDocument/2006/relationships/image" Target="../media/image5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10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openxmlformats.org/officeDocument/2006/relationships/image" Target="../media/image350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0.png"/><Relationship Id="rId5" Type="http://schemas.openxmlformats.org/officeDocument/2006/relationships/image" Target="../media/image242.png"/><Relationship Id="rId4" Type="http://schemas.openxmlformats.org/officeDocument/2006/relationships/image" Target="../media/image17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7" Type="http://schemas.openxmlformats.org/officeDocument/2006/relationships/image" Target="../media/image442.png"/><Relationship Id="rId2" Type="http://schemas.openxmlformats.org/officeDocument/2006/relationships/image" Target="../media/image6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0.png"/><Relationship Id="rId5" Type="http://schemas.openxmlformats.org/officeDocument/2006/relationships/image" Target="../media/image240.png"/><Relationship Id="rId4" Type="http://schemas.openxmlformats.org/officeDocument/2006/relationships/image" Target="../media/image230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7" Type="http://schemas.openxmlformats.org/officeDocument/2006/relationships/image" Target="../media/image451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2.png"/><Relationship Id="rId5" Type="http://schemas.openxmlformats.org/officeDocument/2006/relationships/image" Target="../media/image370.png"/><Relationship Id="rId4" Type="http://schemas.openxmlformats.org/officeDocument/2006/relationships/image" Target="../media/image362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10.jpg"/><Relationship Id="rId7" Type="http://schemas.openxmlformats.org/officeDocument/2006/relationships/image" Target="../media/image65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0.png"/><Relationship Id="rId3" Type="http://schemas.openxmlformats.org/officeDocument/2006/relationships/image" Target="../media/image16.jpg"/><Relationship Id="rId7" Type="http://schemas.openxmlformats.org/officeDocument/2006/relationships/image" Target="../media/image530.png"/><Relationship Id="rId2" Type="http://schemas.openxmlformats.org/officeDocument/2006/relationships/image" Target="../media/image7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10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7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0.png"/><Relationship Id="rId4" Type="http://schemas.openxmlformats.org/officeDocument/2006/relationships/image" Target="../media/image770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0.png"/><Relationship Id="rId13" Type="http://schemas.openxmlformats.org/officeDocument/2006/relationships/image" Target="../media/image571.png"/><Relationship Id="rId3" Type="http://schemas.openxmlformats.org/officeDocument/2006/relationships/image" Target="../media/image790.png"/><Relationship Id="rId7" Type="http://schemas.openxmlformats.org/officeDocument/2006/relationships/image" Target="../media/image542.png"/><Relationship Id="rId12" Type="http://schemas.openxmlformats.org/officeDocument/2006/relationships/image" Target="../media/image34.jpg"/><Relationship Id="rId2" Type="http://schemas.openxmlformats.org/officeDocument/2006/relationships/image" Target="../media/image301.png"/><Relationship Id="rId16" Type="http://schemas.openxmlformats.org/officeDocument/2006/relationships/image" Target="../media/image5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11" Type="http://schemas.openxmlformats.org/officeDocument/2006/relationships/image" Target="../media/image82.png"/><Relationship Id="rId5" Type="http://schemas.openxmlformats.org/officeDocument/2006/relationships/image" Target="../media/image10.jpg"/><Relationship Id="rId15" Type="http://schemas.openxmlformats.org/officeDocument/2006/relationships/image" Target="../media/image83.png"/><Relationship Id="rId10" Type="http://schemas.openxmlformats.org/officeDocument/2006/relationships/image" Target="../media/image81.png"/><Relationship Id="rId4" Type="http://schemas.openxmlformats.org/officeDocument/2006/relationships/image" Target="../media/image16.jpg"/><Relationship Id="rId9" Type="http://schemas.openxmlformats.org/officeDocument/2006/relationships/image" Target="../media/image560.png"/><Relationship Id="rId14" Type="http://schemas.openxmlformats.org/officeDocument/2006/relationships/image" Target="../media/image58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3.png"/><Relationship Id="rId2" Type="http://schemas.openxmlformats.org/officeDocument/2006/relationships/image" Target="../media/image4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1.png"/><Relationship Id="rId5" Type="http://schemas.openxmlformats.org/officeDocument/2006/relationships/image" Target="../media/image431.png"/><Relationship Id="rId4" Type="http://schemas.openxmlformats.org/officeDocument/2006/relationships/image" Target="../media/image31.jp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850.png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8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0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3" Type="http://schemas.openxmlformats.org/officeDocument/2006/relationships/image" Target="../media/image16.jpg"/><Relationship Id="rId7" Type="http://schemas.openxmlformats.org/officeDocument/2006/relationships/image" Target="../media/image10.jpg"/><Relationship Id="rId12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../media/image34.jpg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../media/image31.jpg"/><Relationship Id="rId4" Type="http://schemas.openxmlformats.org/officeDocument/2006/relationships/image" Target="../media/image86.emf"/><Relationship Id="rId9" Type="http://schemas.openxmlformats.org/officeDocument/2006/relationships/image" Target="NULL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16.jpg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../media/image10.jpg"/><Relationship Id="rId9" Type="http://schemas.openxmlformats.org/officeDocument/2006/relationships/image" Target="NULL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16.jpg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../media/image10.jpg"/><Relationship Id="rId9" Type="http://schemas.openxmlformats.org/officeDocument/2006/relationships/image" Target="NULL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0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../media/image31.jpg"/><Relationship Id="rId4" Type="http://schemas.openxmlformats.org/officeDocument/2006/relationships/image" Target="../media/image86.emf"/><Relationship Id="rId9" Type="http://schemas.openxmlformats.org/officeDocument/2006/relationships/image" Target="NUL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../media/image31.jpg"/><Relationship Id="rId4" Type="http://schemas.openxmlformats.org/officeDocument/2006/relationships/image" Target="../media/image86.emf"/><Relationship Id="rId9" Type="http://schemas.openxmlformats.org/officeDocument/2006/relationships/image" Target="NUL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../media/image31.jpg"/><Relationship Id="rId4" Type="http://schemas.openxmlformats.org/officeDocument/2006/relationships/image" Target="../media/image86.emf"/><Relationship Id="rId9" Type="http://schemas.openxmlformats.org/officeDocument/2006/relationships/image" Target="NUL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allisonhorst/stats-illustrations#other-stats-artwork" TargetMode="External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0.pn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1030.png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0.pn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42.xml.rels><?xml version="1.0" encoding="UTF-8" standalone="yes"?>
<Relationships xmlns="http://schemas.openxmlformats.org/package/2006/relationships"><Relationship Id="rId13" Type="http://schemas.openxmlformats.org/officeDocument/2006/relationships/image" Target="NULL"/><Relationship Id="rId3" Type="http://schemas.openxmlformats.org/officeDocument/2006/relationships/image" Target="../media/image86.emf"/><Relationship Id="rId12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31.jpg"/><Relationship Id="rId10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75706"/>
            <a:ext cx="9144000" cy="1211037"/>
          </a:xfrm>
        </p:spPr>
        <p:txBody>
          <a:bodyPr>
            <a:normAutofit fontScale="90000"/>
          </a:bodyPr>
          <a:lstStyle/>
          <a:p>
            <a:r>
              <a:rPr lang="he-IL" dirty="0" smtClean="0"/>
              <a:t>סטטיסטיקה למדעים ביו-רפואיים</a:t>
            </a:r>
            <a:br>
              <a:rPr lang="he-IL" dirty="0" smtClean="0"/>
            </a:br>
            <a:r>
              <a:rPr lang="he-IL" dirty="0" smtClean="0"/>
              <a:t>94607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 dirty="0" err="1" smtClean="0"/>
              <a:t>תש"ף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0" y="4833257"/>
            <a:ext cx="9144000" cy="93791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rgbClr val="002060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שי כרמי</a:t>
            </a:r>
          </a:p>
          <a:p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ביה"ס לבריאות </a:t>
            </a:r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הציבור, האוניברסיט</a:t>
            </a:r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ה העברית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34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/>
              <a:t>סטטיסטיקה </a:t>
            </a:r>
            <a:r>
              <a:rPr lang="he-IL" dirty="0" smtClean="0"/>
              <a:t>תיאורית</a:t>
            </a:r>
            <a:endParaRPr lang="he-IL" dirty="0"/>
          </a:p>
          <a:p>
            <a:r>
              <a:rPr lang="he-IL" dirty="0" smtClean="0"/>
              <a:t>הסתברות</a:t>
            </a:r>
          </a:p>
          <a:p>
            <a:r>
              <a:rPr lang="he-IL" dirty="0" smtClean="0">
                <a:solidFill>
                  <a:srgbClr val="0033CC"/>
                </a:solidFill>
              </a:rPr>
              <a:t>הסקה סטטיסטית</a:t>
            </a:r>
          </a:p>
        </p:txBody>
      </p:sp>
    </p:spTree>
    <p:extLst>
      <p:ext uri="{BB962C8B-B14F-4D97-AF65-F5344CB8AC3E}">
        <p14:creationId xmlns:p14="http://schemas.microsoft.com/office/powerpoint/2010/main" val="290848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הסקה סטטיסטית</a:t>
            </a:r>
          </a:p>
          <a:p>
            <a:pPr lvl="1"/>
            <a:r>
              <a:rPr lang="he-IL" dirty="0" smtClean="0"/>
              <a:t>אמידה</a:t>
            </a:r>
            <a:endParaRPr lang="he-IL" dirty="0" smtClean="0"/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בדיקת </a:t>
            </a:r>
            <a:r>
              <a:rPr lang="he-IL" dirty="0" smtClean="0">
                <a:solidFill>
                  <a:srgbClr val="0033CC"/>
                </a:solidFill>
              </a:rPr>
              <a:t>השערות</a:t>
            </a:r>
          </a:p>
          <a:p>
            <a:pPr lvl="1"/>
            <a:r>
              <a:rPr lang="he-IL" dirty="0" smtClean="0"/>
              <a:t>דיון</a:t>
            </a:r>
          </a:p>
        </p:txBody>
      </p:sp>
    </p:spTree>
    <p:extLst>
      <p:ext uri="{BB962C8B-B14F-4D97-AF65-F5344CB8AC3E}">
        <p14:creationId xmlns:p14="http://schemas.microsoft.com/office/powerpoint/2010/main" val="838202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בדיקת השערות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מבוא</a:t>
            </a:r>
          </a:p>
          <a:p>
            <a:pPr lvl="1"/>
            <a:r>
              <a:rPr lang="he-IL" dirty="0" smtClean="0"/>
              <a:t>בדיקת השערות על התוחלת</a:t>
            </a:r>
          </a:p>
          <a:p>
            <a:pPr lvl="1"/>
            <a:r>
              <a:rPr lang="he-IL" dirty="0" smtClean="0"/>
              <a:t>בדיקת השערות על הפרופורציה</a:t>
            </a:r>
          </a:p>
          <a:p>
            <a:pPr lvl="1"/>
            <a:r>
              <a:rPr lang="he-IL" dirty="0" smtClean="0"/>
              <a:t>בדיקת השערות עם שונות לא ידועה</a:t>
            </a:r>
          </a:p>
          <a:p>
            <a:pPr lvl="1"/>
            <a:r>
              <a:rPr lang="he-IL" dirty="0" smtClean="0"/>
              <a:t>שתי אוכלוסיות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474380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מטרה והגדרות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הסקה סטטיסטית (</a:t>
            </a:r>
            <a:r>
              <a:rPr lang="en-US" dirty="0" smtClean="0"/>
              <a:t>statistical inference</a:t>
            </a:r>
            <a:r>
              <a:rPr lang="he-IL" dirty="0" smtClean="0"/>
              <a:t>):</a:t>
            </a:r>
          </a:p>
          <a:p>
            <a:r>
              <a:rPr lang="he-IL" dirty="0" smtClean="0"/>
              <a:t>לפתח כלים מתמטיים המאפשרים </a:t>
            </a:r>
            <a:r>
              <a:rPr lang="he-IL" dirty="0" smtClean="0">
                <a:solidFill>
                  <a:srgbClr val="960000"/>
                </a:solidFill>
              </a:rPr>
              <a:t>להסיק מסקנות על </a:t>
            </a:r>
            <a:r>
              <a:rPr lang="he-IL" dirty="0" err="1" smtClean="0">
                <a:solidFill>
                  <a:srgbClr val="960000"/>
                </a:solidFill>
              </a:rPr>
              <a:t>אוכלוסיה</a:t>
            </a:r>
            <a:r>
              <a:rPr lang="he-IL" dirty="0" smtClean="0">
                <a:solidFill>
                  <a:srgbClr val="960000"/>
                </a:solidFill>
              </a:rPr>
              <a:t> בהתבסס על מדגם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אמידה</a:t>
            </a:r>
            <a:r>
              <a:rPr lang="he-IL" dirty="0" smtClean="0"/>
              <a:t>: להעריך מה גודלו של פרמטר מספרי של </a:t>
            </a:r>
            <a:r>
              <a:rPr lang="he-IL" dirty="0" err="1" smtClean="0"/>
              <a:t>האוכלוסיה</a:t>
            </a:r>
            <a:endParaRPr lang="he-IL" dirty="0" smtClean="0"/>
          </a:p>
          <a:p>
            <a:pPr lvl="1"/>
            <a:r>
              <a:rPr lang="he-IL" b="1" dirty="0" smtClean="0">
                <a:solidFill>
                  <a:srgbClr val="0033CC"/>
                </a:solidFill>
              </a:rPr>
              <a:t>בדיקת השערות</a:t>
            </a:r>
            <a:r>
              <a:rPr lang="he-IL" b="1" dirty="0" smtClean="0"/>
              <a:t>: להכריע האם </a:t>
            </a:r>
            <a:r>
              <a:rPr lang="he-IL" b="1" dirty="0" err="1" smtClean="0"/>
              <a:t>לאוכלוסיה</a:t>
            </a:r>
            <a:r>
              <a:rPr lang="he-IL" b="1" dirty="0" smtClean="0"/>
              <a:t> תכונה מסוימת או להשוות תכונה בין אוכלוסיות</a:t>
            </a:r>
          </a:p>
          <a:p>
            <a:pPr lvl="1"/>
            <a:endParaRPr lang="he-IL" dirty="0"/>
          </a:p>
          <a:p>
            <a:r>
              <a:rPr lang="he-IL" dirty="0" err="1" smtClean="0">
                <a:solidFill>
                  <a:srgbClr val="0033CC"/>
                </a:solidFill>
              </a:rPr>
              <a:t>אוכלוסיה</a:t>
            </a:r>
            <a:r>
              <a:rPr lang="he-IL" dirty="0"/>
              <a:t>: אוסף הפרטים או היחידות עליהם </a:t>
            </a:r>
            <a:r>
              <a:rPr lang="he-IL" dirty="0" smtClean="0"/>
              <a:t>מעוניינים להסיק</a:t>
            </a:r>
          </a:p>
          <a:p>
            <a:r>
              <a:rPr lang="he-IL" dirty="0" smtClean="0">
                <a:solidFill>
                  <a:srgbClr val="0033CC"/>
                </a:solidFill>
              </a:rPr>
              <a:t>מדגם</a:t>
            </a:r>
            <a:r>
              <a:rPr lang="he-IL" dirty="0" smtClean="0"/>
              <a:t>: קבוצה חלקית מתוך </a:t>
            </a:r>
            <a:r>
              <a:rPr lang="he-IL" dirty="0" err="1" smtClean="0"/>
              <a:t>האוכלוסיה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31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סקירת הבעיות אותן נפתור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798107"/>
            <a:ext cx="10515600" cy="4069294"/>
          </a:xfrm>
        </p:spPr>
        <p:txBody>
          <a:bodyPr>
            <a:normAutofit/>
          </a:bodyPr>
          <a:lstStyle/>
          <a:p>
            <a:r>
              <a:rPr lang="he-IL" dirty="0" smtClean="0"/>
              <a:t>נרצה להחליט האם:</a:t>
            </a:r>
          </a:p>
          <a:p>
            <a:pPr lvl="1"/>
            <a:endParaRPr lang="he-IL" sz="2400" dirty="0" smtClean="0"/>
          </a:p>
          <a:p>
            <a:pPr lvl="1"/>
            <a:r>
              <a:rPr lang="he-IL" sz="2400" dirty="0" smtClean="0"/>
              <a:t>לתכונה מסוימת יש </a:t>
            </a:r>
            <a:r>
              <a:rPr lang="he-IL" sz="2400" dirty="0" err="1" smtClean="0"/>
              <a:t>באוכלוסיה</a:t>
            </a:r>
            <a:r>
              <a:rPr lang="he-IL" sz="2400" dirty="0" smtClean="0"/>
              <a:t> תוחלת בעלת ערך מסוים</a:t>
            </a:r>
          </a:p>
          <a:p>
            <a:pPr lvl="1"/>
            <a:r>
              <a:rPr lang="he-IL" sz="2400" dirty="0" smtClean="0"/>
              <a:t>אחוז הפרטים </a:t>
            </a:r>
            <a:r>
              <a:rPr lang="he-IL" sz="2400" dirty="0" err="1" smtClean="0"/>
              <a:t>באוכלוסיה</a:t>
            </a:r>
            <a:r>
              <a:rPr lang="he-IL" sz="2400" dirty="0" smtClean="0"/>
              <a:t> בעלי תכונה מסוימת שווה לערך מסוים</a:t>
            </a:r>
          </a:p>
          <a:p>
            <a:pPr lvl="1"/>
            <a:r>
              <a:rPr lang="he-IL" sz="2400" dirty="0" smtClean="0"/>
              <a:t>לשתי אוכלוסיות תוחלת שווה</a:t>
            </a:r>
          </a:p>
          <a:p>
            <a:endParaRPr lang="he-IL" sz="2800" dirty="0"/>
          </a:p>
          <a:p>
            <a:r>
              <a:rPr lang="he-IL" dirty="0" smtClean="0">
                <a:solidFill>
                  <a:srgbClr val="0033CC"/>
                </a:solidFill>
              </a:rPr>
              <a:t>בדיקת השערות: </a:t>
            </a:r>
            <a:r>
              <a:rPr lang="en-US" dirty="0" smtClean="0">
                <a:solidFill>
                  <a:srgbClr val="0033CC"/>
                </a:solidFill>
              </a:rPr>
              <a:t> Hypothesis testing</a:t>
            </a:r>
            <a:r>
              <a:rPr lang="en-US" dirty="0" smtClean="0"/>
              <a:t> or significance testing</a:t>
            </a:r>
            <a:endParaRPr lang="he-IL" dirty="0" smtClean="0"/>
          </a:p>
          <a:p>
            <a:r>
              <a:rPr lang="he-IL" dirty="0" smtClean="0"/>
              <a:t>פותח </a:t>
            </a:r>
            <a:r>
              <a:rPr lang="he-IL" dirty="0"/>
              <a:t>ע"י </a:t>
            </a:r>
            <a:r>
              <a:rPr lang="he-IL" dirty="0" err="1"/>
              <a:t>רונלד</a:t>
            </a:r>
            <a:r>
              <a:rPr lang="he-IL" dirty="0"/>
              <a:t> פישר, </a:t>
            </a:r>
            <a:r>
              <a:rPr lang="he-IL" dirty="0" err="1"/>
              <a:t>יז'י</a:t>
            </a:r>
            <a:r>
              <a:rPr lang="he-IL" dirty="0"/>
              <a:t> </a:t>
            </a:r>
            <a:r>
              <a:rPr lang="he-IL" dirty="0" err="1"/>
              <a:t>ניימן</a:t>
            </a:r>
            <a:r>
              <a:rPr lang="he-IL" dirty="0"/>
              <a:t>, וקרל </a:t>
            </a:r>
            <a:r>
              <a:rPr lang="he-IL" dirty="0" err="1"/>
              <a:t>פירסון</a:t>
            </a:r>
            <a:r>
              <a:rPr lang="he-IL" dirty="0"/>
              <a:t> ובנו </a:t>
            </a:r>
            <a:r>
              <a:rPr lang="he-IL" dirty="0" smtClean="0"/>
              <a:t>אֶגוֹן </a:t>
            </a:r>
            <a:r>
              <a:rPr lang="he-IL" dirty="0" err="1" smtClean="0"/>
              <a:t>פירסון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381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בדיקת השערה על התוחלת </a:t>
            </a:r>
            <a:r>
              <a:rPr lang="he-IL" dirty="0" err="1" smtClean="0"/>
              <a:t>באוכלוסיה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4172"/>
            <a:ext cx="10515600" cy="4633611"/>
          </a:xfrm>
        </p:spPr>
        <p:txBody>
          <a:bodyPr>
            <a:normAutofit/>
          </a:bodyPr>
          <a:lstStyle/>
          <a:p>
            <a:r>
              <a:rPr lang="he-IL" dirty="0" smtClean="0"/>
              <a:t>יצרן טלפונים מזמין סוללות מספק מסוים</a:t>
            </a:r>
          </a:p>
          <a:p>
            <a:r>
              <a:rPr lang="he-IL" dirty="0" smtClean="0"/>
              <a:t>קיבולת הסוללה צריכה להיות </a:t>
            </a:r>
            <a:r>
              <a:rPr lang="en-US" dirty="0" smtClean="0"/>
              <a:t>3000mAh</a:t>
            </a:r>
            <a:endParaRPr lang="he-IL" dirty="0" smtClean="0"/>
          </a:p>
          <a:p>
            <a:endParaRPr lang="he-IL" dirty="0" smtClean="0"/>
          </a:p>
          <a:p>
            <a:r>
              <a:rPr lang="he-IL" dirty="0" smtClean="0"/>
              <a:t>נדרש מאמץ רב על מנת לוודא שאכן קיבולת הסוללה עומדת בתקן, ולכן היצרן בודק 100 סוללות באופן מדגמי</a:t>
            </a:r>
          </a:p>
          <a:p>
            <a:r>
              <a:rPr lang="he-IL" dirty="0" smtClean="0"/>
              <a:t>התקבל כי הקיבולת הממוצעת במדגם היא </a:t>
            </a:r>
            <a:r>
              <a:rPr lang="en-US" dirty="0" smtClean="0"/>
              <a:t>2970mAh</a:t>
            </a:r>
            <a:r>
              <a:rPr lang="he-IL" dirty="0" smtClean="0"/>
              <a:t>, עם סטיית תקן של </a:t>
            </a:r>
            <a:r>
              <a:rPr lang="en-US" dirty="0" smtClean="0"/>
              <a:t>150mAh</a:t>
            </a:r>
            <a:endParaRPr lang="he-IL" dirty="0" smtClean="0"/>
          </a:p>
          <a:p>
            <a:endParaRPr lang="he-IL" dirty="0" smtClean="0"/>
          </a:p>
          <a:p>
            <a:r>
              <a:rPr lang="he-IL" dirty="0" smtClean="0"/>
              <a:t>האם ספק הסוללות רימה ומסר סוללות בעלות קיבולת נמוכה מהדרוש?</a:t>
            </a:r>
          </a:p>
          <a:p>
            <a:r>
              <a:rPr lang="he-IL" dirty="0" smtClean="0"/>
              <a:t>או שמא הממוצע הנמוך מהתקן הוא תוצאה של מקריות?</a:t>
            </a:r>
          </a:p>
          <a:p>
            <a:r>
              <a:rPr lang="he-IL" dirty="0" smtClean="0"/>
              <a:t>מה ניתן להסיק לגבי התוחלת של אוכלוסיות הסוללות? (כלומר כלל הסוללות שסופקו)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444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דוגמאות נוספות: השערה על התוחלת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ידוע כי רמת </a:t>
            </a:r>
            <a:r>
              <a:rPr lang="en-US" dirty="0" smtClean="0"/>
              <a:t>LDL</a:t>
            </a:r>
            <a:r>
              <a:rPr lang="he-IL" dirty="0" smtClean="0"/>
              <a:t> </a:t>
            </a:r>
            <a:r>
              <a:rPr lang="he-IL" dirty="0" err="1" smtClean="0"/>
              <a:t>באוכלוסיה</a:t>
            </a:r>
            <a:r>
              <a:rPr lang="he-IL" dirty="0" smtClean="0"/>
              <a:t> הכללית היא 120 מ"ג/</a:t>
            </a:r>
            <a:r>
              <a:rPr lang="he-IL" dirty="0" err="1" smtClean="0"/>
              <a:t>ד"ל</a:t>
            </a:r>
            <a:endParaRPr lang="he-IL" dirty="0" smtClean="0"/>
          </a:p>
          <a:p>
            <a:r>
              <a:rPr lang="he-IL" dirty="0" smtClean="0"/>
              <a:t>במדגם של 64 מעשנים התגלה כי להם </a:t>
            </a:r>
            <a:r>
              <a:rPr lang="en-US" dirty="0" smtClean="0"/>
              <a:t>LDL</a:t>
            </a:r>
            <a:r>
              <a:rPr lang="he-IL" dirty="0" smtClean="0"/>
              <a:t> ממוצע של 130 מ"ג/</a:t>
            </a:r>
            <a:r>
              <a:rPr lang="he-IL" dirty="0" err="1" smtClean="0"/>
              <a:t>ד"ל</a:t>
            </a:r>
            <a:r>
              <a:rPr lang="he-IL" dirty="0" smtClean="0"/>
              <a:t>, עם סטיית תקן 80</a:t>
            </a:r>
          </a:p>
          <a:p>
            <a:r>
              <a:rPr lang="he-IL" dirty="0" smtClean="0"/>
              <a:t>האם התוחלת של רמות ה- </a:t>
            </a:r>
            <a:r>
              <a:rPr lang="en-US" dirty="0" smtClean="0"/>
              <a:t>LDL</a:t>
            </a:r>
            <a:r>
              <a:rPr lang="he-IL" dirty="0" smtClean="0"/>
              <a:t> במעשנים גבוהה ביחס לשאר </a:t>
            </a:r>
            <a:r>
              <a:rPr lang="he-IL" dirty="0" err="1" smtClean="0"/>
              <a:t>האוכלוסיה</a:t>
            </a:r>
            <a:r>
              <a:rPr lang="he-IL" dirty="0" smtClean="0"/>
              <a:t>?</a:t>
            </a:r>
          </a:p>
          <a:p>
            <a:endParaRPr lang="en-US" dirty="0" smtClean="0"/>
          </a:p>
          <a:p>
            <a:r>
              <a:rPr lang="he-IL" dirty="0"/>
              <a:t>יצרן תרופות בודק מדגמית טבליות שיוצרו במפעל. בכל טבליה אמור להיות 100 מ"ג של חומר פעיל.</a:t>
            </a:r>
          </a:p>
          <a:p>
            <a:r>
              <a:rPr lang="he-IL" dirty="0"/>
              <a:t>במדגם של 50 טבליות התקבל ממוצע של </a:t>
            </a:r>
            <a:r>
              <a:rPr lang="en-US" dirty="0"/>
              <a:t>102</a:t>
            </a:r>
            <a:r>
              <a:rPr lang="he-IL" dirty="0"/>
              <a:t> מ"ג חומר פעיל (סטיית תקן 5 מ"ג)</a:t>
            </a:r>
          </a:p>
          <a:p>
            <a:r>
              <a:rPr lang="he-IL" dirty="0"/>
              <a:t>האם ניתן להסיק כי הטבליות פגומות, כלומר להן תוחלת חומר פעיל שונה מ- 100 מ"ג</a:t>
            </a:r>
            <a:r>
              <a:rPr lang="he-IL" dirty="0" smtClean="0"/>
              <a:t>?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432898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סוגי השערות אחרים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13076"/>
            <a:ext cx="10515600" cy="4777449"/>
          </a:xfrm>
        </p:spPr>
        <p:txBody>
          <a:bodyPr>
            <a:normAutofit/>
          </a:bodyPr>
          <a:lstStyle/>
          <a:p>
            <a:r>
              <a:rPr lang="he-IL" dirty="0" smtClean="0"/>
              <a:t>ידוע שעבור מחלה מסוימת, 20% מהחולים מחלימים ללא טיפול</a:t>
            </a:r>
          </a:p>
          <a:p>
            <a:r>
              <a:rPr lang="he-IL" dirty="0" smtClean="0"/>
              <a:t>מנסים תרופה חדשה על 100 חולים, ומוצאים ש- 25 החלימו</a:t>
            </a:r>
          </a:p>
          <a:p>
            <a:r>
              <a:rPr lang="he-IL" dirty="0" smtClean="0"/>
              <a:t>האם ניתן להסיק כי התרופה החדשה מועילה? (</a:t>
            </a:r>
            <a:r>
              <a:rPr lang="he-IL" dirty="0" smtClean="0">
                <a:solidFill>
                  <a:srgbClr val="0070C0"/>
                </a:solidFill>
              </a:rPr>
              <a:t>בדיקת השערה </a:t>
            </a:r>
            <a:r>
              <a:rPr lang="he-IL" dirty="0">
                <a:solidFill>
                  <a:srgbClr val="0070C0"/>
                </a:solidFill>
              </a:rPr>
              <a:t>על </a:t>
            </a:r>
            <a:r>
              <a:rPr lang="he-IL" dirty="0" smtClean="0">
                <a:solidFill>
                  <a:srgbClr val="0070C0"/>
                </a:solidFill>
              </a:rPr>
              <a:t>פרופורציה</a:t>
            </a:r>
            <a:r>
              <a:rPr lang="he-IL" dirty="0" smtClean="0"/>
              <a:t>)</a:t>
            </a:r>
          </a:p>
          <a:p>
            <a:endParaRPr lang="he-IL" dirty="0"/>
          </a:p>
          <a:p>
            <a:r>
              <a:rPr lang="he-IL" dirty="0" smtClean="0"/>
              <a:t>הועלתה השערה כי לגברים ונשים זמן ביצוע שונה של משימה מסוימת (נניח, קריאת מאמר)</a:t>
            </a:r>
          </a:p>
          <a:p>
            <a:r>
              <a:rPr lang="he-IL" dirty="0" smtClean="0"/>
              <a:t>ממוצע הזמן של 400 גברים היה 20 דקות ושל 400 נשים היה 18 דקות (סטיית תקן 5)</a:t>
            </a:r>
          </a:p>
          <a:p>
            <a:r>
              <a:rPr lang="he-IL" dirty="0" smtClean="0"/>
              <a:t>האם ניתן להסיק כי יש הבדל בתוחלת בין גברים לנשים? (</a:t>
            </a:r>
            <a:r>
              <a:rPr lang="he-IL" dirty="0" smtClean="0">
                <a:solidFill>
                  <a:srgbClr val="0070C0"/>
                </a:solidFill>
              </a:rPr>
              <a:t>השוואת תוחלת בין אוכלוסיות</a:t>
            </a:r>
            <a:r>
              <a:rPr lang="he-IL" dirty="0" smtClean="0"/>
              <a:t>)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441709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בדיקת השערות</a:t>
            </a:r>
          </a:p>
          <a:p>
            <a:pPr lvl="1"/>
            <a:r>
              <a:rPr lang="he-IL" dirty="0" smtClean="0"/>
              <a:t>מבוא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בדיקת השערות על התוחלת</a:t>
            </a:r>
          </a:p>
          <a:p>
            <a:pPr lvl="1"/>
            <a:r>
              <a:rPr lang="he-IL" dirty="0" smtClean="0"/>
              <a:t>בדיקת השערות על הפרופורציה</a:t>
            </a:r>
          </a:p>
          <a:p>
            <a:pPr lvl="1"/>
            <a:r>
              <a:rPr lang="he-IL" dirty="0" smtClean="0"/>
              <a:t>בדיקת השערות עם שונות לא ידועה</a:t>
            </a:r>
          </a:p>
          <a:p>
            <a:pPr lvl="1"/>
            <a:r>
              <a:rPr lang="he-IL" dirty="0" smtClean="0"/>
              <a:t>שתי אוכלוסיות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30246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בדיקת השערות על התוחלת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השיטה הכללית ודוגמא</a:t>
            </a:r>
            <a:endParaRPr lang="he-IL" dirty="0" smtClean="0"/>
          </a:p>
          <a:p>
            <a:pPr lvl="1"/>
            <a:r>
              <a:rPr lang="he-IL" dirty="0" smtClean="0"/>
              <a:t>מאפיינים של בדיקת השערות</a:t>
            </a:r>
          </a:p>
          <a:p>
            <a:pPr lvl="1"/>
            <a:r>
              <a:rPr lang="he-IL" dirty="0" smtClean="0"/>
              <a:t>בדיקת השערות דו-צדדית</a:t>
            </a:r>
          </a:p>
        </p:txBody>
      </p:sp>
    </p:spTree>
    <p:extLst>
      <p:ext uri="{BB962C8B-B14F-4D97-AF65-F5344CB8AC3E}">
        <p14:creationId xmlns:p14="http://schemas.microsoft.com/office/powerpoint/2010/main" val="145321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השערות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438629"/>
            <a:ext cx="10515600" cy="4933595"/>
          </a:xfrm>
        </p:spPr>
        <p:txBody>
          <a:bodyPr>
            <a:normAutofit/>
          </a:bodyPr>
          <a:lstStyle/>
          <a:p>
            <a:r>
              <a:rPr lang="he-IL" dirty="0" smtClean="0"/>
              <a:t>מעוניינים לבדוק האם מתקיימת תכונה מסוימת של </a:t>
            </a:r>
            <a:r>
              <a:rPr lang="he-IL" dirty="0" err="1" smtClean="0"/>
              <a:t>האוכלוסיה</a:t>
            </a:r>
            <a:r>
              <a:rPr lang="he-IL" dirty="0"/>
              <a:t> </a:t>
            </a:r>
            <a:r>
              <a:rPr lang="he-IL" dirty="0" smtClean="0"/>
              <a:t>או להשוות בין אוכלוסיות</a:t>
            </a:r>
          </a:p>
          <a:p>
            <a:endParaRPr lang="he-IL" dirty="0"/>
          </a:p>
          <a:p>
            <a:r>
              <a:rPr lang="he-IL" dirty="0" smtClean="0"/>
              <a:t>ננסה לנסח את ההשערה באופן שבו עלינו </a:t>
            </a:r>
            <a:r>
              <a:rPr lang="he-IL" dirty="0" smtClean="0">
                <a:solidFill>
                  <a:srgbClr val="0033CC"/>
                </a:solidFill>
              </a:rPr>
              <a:t>להכריע בין שתי חלופות</a:t>
            </a:r>
          </a:p>
          <a:p>
            <a:endParaRPr lang="en-US" dirty="0" smtClean="0"/>
          </a:p>
          <a:p>
            <a:r>
              <a:rPr lang="he-IL" dirty="0" smtClean="0"/>
              <a:t>החלופה </a:t>
            </a:r>
            <a:r>
              <a:rPr lang="he-IL" dirty="0" smtClean="0">
                <a:solidFill>
                  <a:srgbClr val="800000"/>
                </a:solidFill>
              </a:rPr>
              <a:t>הראשונה</a:t>
            </a:r>
            <a:r>
              <a:rPr lang="he-IL" dirty="0" smtClean="0"/>
              <a:t> תהיה לרוב המצב </a:t>
            </a:r>
            <a:r>
              <a:rPr lang="he-IL" dirty="0" smtClean="0">
                <a:solidFill>
                  <a:srgbClr val="0033CC"/>
                </a:solidFill>
              </a:rPr>
              <a:t>הקיים</a:t>
            </a:r>
            <a:r>
              <a:rPr lang="he-IL" dirty="0" smtClean="0"/>
              <a:t> או </a:t>
            </a:r>
            <a:r>
              <a:rPr lang="he-IL" dirty="0" smtClean="0">
                <a:solidFill>
                  <a:srgbClr val="0033CC"/>
                </a:solidFill>
              </a:rPr>
              <a:t>הרצוי</a:t>
            </a:r>
            <a:r>
              <a:rPr lang="he-IL" dirty="0" smtClean="0"/>
              <a:t>, "ברירת המחדל"</a:t>
            </a:r>
          </a:p>
          <a:p>
            <a:pPr lvl="1"/>
            <a:r>
              <a:rPr lang="he-IL" dirty="0" smtClean="0"/>
              <a:t>הקיבולת של הסוללות היא כפי שהובטחה</a:t>
            </a:r>
          </a:p>
          <a:p>
            <a:pPr lvl="1"/>
            <a:r>
              <a:rPr lang="he-IL" dirty="0" smtClean="0"/>
              <a:t>רמת ה- </a:t>
            </a:r>
            <a:r>
              <a:rPr lang="en-US" dirty="0" smtClean="0"/>
              <a:t>LDL</a:t>
            </a:r>
            <a:r>
              <a:rPr lang="he-IL" dirty="0" smtClean="0"/>
              <a:t> כמו </a:t>
            </a:r>
            <a:r>
              <a:rPr lang="he-IL" dirty="0" err="1" smtClean="0"/>
              <a:t>באוכלוסיה</a:t>
            </a:r>
            <a:r>
              <a:rPr lang="he-IL" dirty="0" smtClean="0"/>
              <a:t> הכללית</a:t>
            </a:r>
          </a:p>
          <a:p>
            <a:pPr lvl="1"/>
            <a:r>
              <a:rPr lang="he-IL" dirty="0"/>
              <a:t>כמות החומר הפעיל מתאימה לתקן</a:t>
            </a:r>
          </a:p>
          <a:p>
            <a:pPr lvl="1"/>
            <a:r>
              <a:rPr lang="he-IL" dirty="0" smtClean="0"/>
              <a:t>התרופה החדשה לא משפרת את תוצאת הטיפול</a:t>
            </a:r>
          </a:p>
          <a:p>
            <a:r>
              <a:rPr lang="he-IL" dirty="0" smtClean="0"/>
              <a:t>או ש</a:t>
            </a:r>
            <a:r>
              <a:rPr lang="he-IL" dirty="0" smtClean="0">
                <a:solidFill>
                  <a:srgbClr val="0033CC"/>
                </a:solidFill>
              </a:rPr>
              <a:t>אין הבדל בין קבוצות </a:t>
            </a:r>
            <a:r>
              <a:rPr lang="he-IL" dirty="0" smtClean="0"/>
              <a:t>או אוכלוסיות או מצבים</a:t>
            </a:r>
          </a:p>
          <a:p>
            <a:pPr lvl="1"/>
            <a:r>
              <a:rPr lang="he-IL" dirty="0" smtClean="0"/>
              <a:t>הציונים של גברים ונשים זהים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327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השערות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/>
                  <a:t>החלופה </a:t>
                </a:r>
                <a:r>
                  <a:rPr lang="he-IL" dirty="0" smtClean="0">
                    <a:solidFill>
                      <a:srgbClr val="800000"/>
                    </a:solidFill>
                  </a:rPr>
                  <a:t>השנייה</a:t>
                </a:r>
                <a:r>
                  <a:rPr lang="he-IL" dirty="0" smtClean="0"/>
                  <a:t> תייצג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סטייה </a:t>
                </a:r>
                <a:r>
                  <a:rPr lang="he-IL" dirty="0" smtClean="0"/>
                  <a:t>מהמצב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 הקיים או הרצוי</a:t>
                </a:r>
                <a:r>
                  <a:rPr lang="he-IL" dirty="0" smtClean="0"/>
                  <a:t>, או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הבדל בין קבוצות </a:t>
                </a:r>
                <a:r>
                  <a:rPr lang="he-IL" dirty="0" smtClean="0"/>
                  <a:t>או מצבים</a:t>
                </a:r>
              </a:p>
              <a:p>
                <a:pPr lvl="1"/>
                <a:r>
                  <a:rPr lang="he-IL" dirty="0" smtClean="0"/>
                  <a:t>סוללות או תרופות לא עומדות בתקן, רמת </a:t>
                </a:r>
                <a:r>
                  <a:rPr lang="en-US" dirty="0" smtClean="0"/>
                  <a:t>LDL</a:t>
                </a:r>
                <a:r>
                  <a:rPr lang="he-IL" dirty="0" smtClean="0"/>
                  <a:t> גבוהה, תרופה יעילה יותר מהטיפול הקיים</a:t>
                </a:r>
              </a:p>
              <a:p>
                <a:pPr lvl="1"/>
                <a:r>
                  <a:rPr lang="he-IL" dirty="0" smtClean="0"/>
                  <a:t>יש הבדל בין זמנים של גברים ונשים</a:t>
                </a:r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החלופה הראשונה נקראת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השערת האפס</a:t>
                </a:r>
                <a:r>
                  <a:rPr lang="he-IL" dirty="0" smtClean="0"/>
                  <a:t> (</a:t>
                </a:r>
                <a:r>
                  <a:rPr lang="en-US" dirty="0" smtClean="0"/>
                  <a:t>null hypothesis</a:t>
                </a:r>
                <a:r>
                  <a:rPr lang="he-IL" dirty="0" smtClean="0"/>
                  <a:t>) או הנחת האפס</a:t>
                </a:r>
              </a:p>
              <a:p>
                <a:r>
                  <a:rPr lang="he-IL" dirty="0" smtClean="0"/>
                  <a:t>מסומנת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dirty="0" smtClean="0">
                  <a:solidFill>
                    <a:srgbClr val="0033CC"/>
                  </a:solidFill>
                </a:endParaRPr>
              </a:p>
              <a:p>
                <a:endParaRPr lang="he-IL" dirty="0"/>
              </a:p>
              <a:p>
                <a:r>
                  <a:rPr lang="he-IL" dirty="0" smtClean="0"/>
                  <a:t>החלופה השנייה נקראת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ההשערה האלטרנטיבית</a:t>
                </a:r>
                <a:r>
                  <a:rPr lang="he-IL" dirty="0" smtClean="0"/>
                  <a:t> או השערת/הנחת המחקר</a:t>
                </a:r>
              </a:p>
              <a:p>
                <a:pPr lvl="1"/>
                <a:r>
                  <a:rPr lang="en-US" dirty="0" smtClean="0"/>
                  <a:t>Alternative hypothesis</a:t>
                </a:r>
                <a:endParaRPr lang="he-IL" dirty="0" smtClean="0"/>
              </a:p>
              <a:p>
                <a:r>
                  <a:rPr lang="he-IL" dirty="0" smtClean="0"/>
                  <a:t>מסומנת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/>
                  <a:t> או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0787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ניסוח ההשערות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51580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השערת האפס תהיה בד"כ מהצורה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כלומר,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התוחלת </a:t>
                </a:r>
                <a:r>
                  <a:rPr lang="he-IL" dirty="0" err="1" smtClean="0">
                    <a:solidFill>
                      <a:srgbClr val="0033CC"/>
                    </a:solidFill>
                  </a:rPr>
                  <a:t>באוכלוסיה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 שווה לערך</a:t>
                </a:r>
                <a:r>
                  <a:rPr lang="he-IL" dirty="0" smtClean="0"/>
                  <a:t> כלשהו המייצג את המצב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הקיים/הרצוי</a:t>
                </a:r>
              </a:p>
              <a:p>
                <a:pPr lvl="1"/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he-IL" dirty="0" smtClean="0"/>
                  <a:t> היא תוחלת קיבולת הסוללה, השערת האפס תהיה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3000</m:t>
                    </m:r>
                  </m:oMath>
                </a14:m>
                <a:endParaRPr lang="he-IL" b="0" dirty="0" smtClean="0"/>
              </a:p>
              <a:p>
                <a:pPr lvl="1"/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he-IL" dirty="0" smtClean="0"/>
                  <a:t> היא תוחלת רמת הכולסטרול במעשנים, השערת האפס תהיה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120</m:t>
                    </m:r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he-IL" dirty="0" smtClean="0"/>
                  <a:t> היא תוחלת כמות החומר הפעיל בטבליות, השערת האפס תהיה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515808"/>
              </a:xfrm>
              <a:blipFill>
                <a:blip r:embed="rId2"/>
                <a:stretch>
                  <a:fillRect t="-1619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6788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סוגי השערות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51580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ההשערה האלטרנטיבית יכולה להיות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חד-צדדית</a:t>
                </a:r>
                <a:r>
                  <a:rPr lang="he-IL" dirty="0" smtClean="0"/>
                  <a:t> או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דו-צדדית</a:t>
                </a:r>
                <a:endParaRPr lang="en-US" dirty="0"/>
              </a:p>
              <a:p>
                <a:r>
                  <a:rPr lang="he-IL" dirty="0"/>
                  <a:t>השערה </a:t>
                </a:r>
                <a:r>
                  <a:rPr lang="he-IL" dirty="0">
                    <a:solidFill>
                      <a:schemeClr val="accent5">
                        <a:lumMod val="75000"/>
                      </a:schemeClr>
                    </a:solidFill>
                  </a:rPr>
                  <a:t>חד-צדדית</a:t>
                </a:r>
                <a:r>
                  <a:rPr lang="he-IL" dirty="0"/>
                  <a:t> יכולה להיות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dirty="0"/>
              </a:p>
              <a:p>
                <a:pPr lvl="1"/>
                <a:r>
                  <a:rPr lang="he-IL" dirty="0"/>
                  <a:t>בדוגמא של הסוללה, ההשערה האלטרנטיבית היא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3000</m:t>
                    </m:r>
                  </m:oMath>
                </a14:m>
                <a:endParaRPr lang="he-IL" dirty="0"/>
              </a:p>
              <a:p>
                <a:pPr lvl="1"/>
                <a:r>
                  <a:rPr lang="he-IL" dirty="0"/>
                  <a:t>כלומר, ספק הסוללות מרמה, והקיבולת באוכלוסיות הסוללות </a:t>
                </a:r>
                <a:r>
                  <a:rPr lang="he-IL" dirty="0">
                    <a:solidFill>
                      <a:srgbClr val="0033CC"/>
                    </a:solidFill>
                  </a:rPr>
                  <a:t>נמוכה</a:t>
                </a:r>
                <a:r>
                  <a:rPr lang="he-IL" dirty="0"/>
                  <a:t> מהתקן</a:t>
                </a:r>
              </a:p>
              <a:p>
                <a:r>
                  <a:rPr lang="he-IL" dirty="0"/>
                  <a:t>השערה </a:t>
                </a:r>
                <a:r>
                  <a:rPr lang="he-IL" dirty="0">
                    <a:solidFill>
                      <a:schemeClr val="accent5">
                        <a:lumMod val="75000"/>
                      </a:schemeClr>
                    </a:solidFill>
                  </a:rPr>
                  <a:t>חד-צדדית</a:t>
                </a:r>
                <a:r>
                  <a:rPr lang="he-IL" dirty="0"/>
                  <a:t> יכולה להיות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he-IL" dirty="0"/>
                  <a:t>בדוגמא של הכולסטרול, ההשערה האלטרנטיבית היא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120</m:t>
                    </m:r>
                  </m:oMath>
                </a14:m>
                <a:endParaRPr lang="he-IL" dirty="0"/>
              </a:p>
              <a:p>
                <a:pPr lvl="1"/>
                <a:r>
                  <a:rPr lang="he-IL" dirty="0"/>
                  <a:t>כלומר, רמת הכולסטרול של המעשנים </a:t>
                </a:r>
                <a:r>
                  <a:rPr lang="he-IL" dirty="0">
                    <a:solidFill>
                      <a:srgbClr val="0033CC"/>
                    </a:solidFill>
                  </a:rPr>
                  <a:t>גבוהה</a:t>
                </a:r>
                <a:r>
                  <a:rPr lang="he-IL" dirty="0"/>
                  <a:t> מאשר הרמה הרגילה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השערה </a:t>
                </a:r>
                <a:r>
                  <a:rPr lang="he-IL" dirty="0" smtClean="0">
                    <a:solidFill>
                      <a:schemeClr val="accent5">
                        <a:lumMod val="75000"/>
                      </a:schemeClr>
                    </a:solidFill>
                  </a:rPr>
                  <a:t>דו-צדדית</a:t>
                </a:r>
                <a:r>
                  <a:rPr lang="he-IL" dirty="0" smtClean="0"/>
                  <a:t> היא מהצורה: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בדוגמא של מסת החומר הפעיל בטבליות,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/>
                  <a:t>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כלומר, ההשערה האלטרנטיבית היא שהמסה של הטבליות שיוצרו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שונה</a:t>
                </a:r>
                <a:r>
                  <a:rPr lang="he-IL" dirty="0" smtClean="0"/>
                  <a:t> מהערך הרצוי (נמוכה או גבוהה)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515808"/>
              </a:xfrm>
              <a:blipFill>
                <a:blip r:embed="rId2"/>
                <a:stretch>
                  <a:fillRect t="-1754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7563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בדיקת השערות ע"י מדגם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71651" y="1541727"/>
                <a:ext cx="10701867" cy="4817975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להכריע בין ההשערות ע"י בדיקת כל </a:t>
                </a:r>
                <a:r>
                  <a:rPr lang="he-IL" dirty="0" err="1" smtClean="0"/>
                  <a:t>האוכלוסיה</a:t>
                </a:r>
                <a:r>
                  <a:rPr lang="he-IL" dirty="0" smtClean="0"/>
                  <a:t> איננו מעשי</a:t>
                </a:r>
              </a:p>
              <a:p>
                <a:r>
                  <a:rPr lang="he-IL" dirty="0" smtClean="0"/>
                  <a:t>לכן ננסה לקבל החלטה ע"י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מדגם</a:t>
                </a:r>
              </a:p>
              <a:p>
                <a:endParaRPr lang="he-IL" dirty="0" smtClean="0"/>
              </a:p>
              <a:p>
                <a:r>
                  <a:rPr lang="he-IL" dirty="0"/>
                  <a:t>השיטה המקובלת לבדיקת השערות עובדת על עיקרון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ההפרכה</a:t>
                </a:r>
              </a:p>
              <a:p>
                <a:r>
                  <a:rPr lang="he-IL" dirty="0" smtClean="0"/>
                  <a:t>נניח כי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 נכונה – כלומר אין שינוי מהמצב הקיים או הרצוי – ונסתכל על נתוני המדגם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תחת הנחה זו, אם נתוני המדגם הם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בלתי סבירים</a:t>
                </a:r>
                <a:r>
                  <a:rPr lang="he-IL" dirty="0" smtClean="0"/>
                  <a:t>,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נדחה</a:t>
                </a:r>
                <a:r>
                  <a:rPr lang="he-IL" dirty="0" smtClean="0"/>
                  <a:t> את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השערת האפס</a:t>
                </a:r>
                <a:endParaRPr lang="he-IL" dirty="0">
                  <a:solidFill>
                    <a:srgbClr val="0033CC"/>
                  </a:solidFill>
                </a:endParaRPr>
              </a:p>
              <a:p>
                <a:r>
                  <a:rPr lang="he-IL" dirty="0" smtClean="0"/>
                  <a:t>כלומר, נסיק כי הנתונים מייצגים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הבדל</a:t>
                </a:r>
                <a:r>
                  <a:rPr lang="he-IL" dirty="0" smtClean="0"/>
                  <a:t> בין המצב הקיים/הרצוי למצב בפועל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אם נתוני המדגם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עקביים </a:t>
                </a:r>
                <a:r>
                  <a:rPr lang="he-IL" dirty="0" smtClean="0"/>
                  <a:t>(אינם בלתי סבירים) עם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,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לא נוכל לדחות </a:t>
                </a:r>
                <a:r>
                  <a:rPr lang="he-IL" dirty="0" smtClean="0"/>
                  <a:t>את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השערת האפס</a:t>
                </a:r>
              </a:p>
              <a:p>
                <a:r>
                  <a:rPr lang="he-IL" dirty="0" smtClean="0"/>
                  <a:t>כלומר, נסיק כי ככל הנראה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אין שינוי</a:t>
                </a:r>
                <a:r>
                  <a:rPr lang="he-IL" dirty="0" smtClean="0"/>
                  <a:t> מהמצב הקיים</a:t>
                </a:r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1651" y="1541727"/>
                <a:ext cx="10701867" cy="4817975"/>
              </a:xfrm>
              <a:blipFill>
                <a:blip r:embed="rId2"/>
                <a:stretch>
                  <a:fillRect t="-2152" r="-8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2443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הצגה גרפית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219200" y="509814"/>
            <a:ext cx="5420359" cy="6219530"/>
            <a:chOff x="1046479" y="694304"/>
            <a:chExt cx="4561841" cy="555752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45" t="12592" r="6624" b="6370"/>
            <a:stretch/>
          </p:blipFill>
          <p:spPr>
            <a:xfrm>
              <a:off x="1046479" y="694304"/>
              <a:ext cx="4561841" cy="555752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3769360" y="695496"/>
              <a:ext cx="1706880" cy="2946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637280" y="2560320"/>
              <a:ext cx="1706880" cy="2946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637280" y="4439920"/>
              <a:ext cx="1706880" cy="2946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5569785" y="2775027"/>
            <a:ext cx="22492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 התכונה </a:t>
            </a:r>
            <a:r>
              <a:rPr lang="he-IL" sz="24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באוכלוסיה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תחת השערת האפס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4772397" y="3468672"/>
            <a:ext cx="797388" cy="185425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93214" y="2818519"/>
            <a:ext cx="22492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 נתוני מדגם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042160" y="3343344"/>
            <a:ext cx="606771" cy="218040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940278" y="1305744"/>
                <a:ext cx="282663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solidFill>
                      <a:srgbClr val="CC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סביר שהמדגם הגיע מתוך </a:t>
                </a:r>
                <a:r>
                  <a:rPr lang="he-IL" sz="2400" dirty="0" err="1" smtClean="0">
                    <a:solidFill>
                      <a:srgbClr val="CC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האוכלוסיה</a:t>
                </a:r>
                <a:endParaRPr lang="he-IL" sz="2400" dirty="0" smtClean="0">
                  <a:solidFill>
                    <a:srgbClr val="CC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ctr" rtl="1"/>
                <a:r>
                  <a:rPr lang="he-IL" sz="2400" b="1" dirty="0" smtClean="0">
                    <a:solidFill>
                      <a:srgbClr val="CC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לא 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𝑯</m:t>
                        </m:r>
                      </m:e>
                      <m:sub>
                        <m:r>
                          <a:rPr lang="en-US" sz="2400" b="1" i="1" smtClean="0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𝟎</m:t>
                        </m:r>
                      </m:sub>
                    </m:sSub>
                  </m:oMath>
                </a14:m>
                <a:endParaRPr lang="en-US" sz="2400" b="1" dirty="0" smtClean="0">
                  <a:solidFill>
                    <a:srgbClr val="CC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0278" y="1305744"/>
                <a:ext cx="2826638" cy="1200329"/>
              </a:xfrm>
              <a:prstGeom prst="rect">
                <a:avLst/>
              </a:prstGeom>
              <a:blipFill>
                <a:blip r:embed="rId3"/>
                <a:stretch>
                  <a:fillRect t="-4061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955484" y="3327157"/>
                <a:ext cx="3302691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פחות סביר שהמדגם הגיע מתוך </a:t>
                </a:r>
                <a:r>
                  <a:rPr lang="he-IL" sz="2400" dirty="0" err="1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האוכלוסיה</a:t>
                </a:r>
                <a:endParaRPr lang="he-IL" sz="2400" dirty="0" smtClean="0">
                  <a:solidFill>
                    <a:srgbClr val="96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ctr" rtl="1"/>
                <a:r>
                  <a:rPr lang="he-IL" sz="2400" b="1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אולי 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solidFill>
                              <a:srgbClr val="96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solidFill>
                              <a:srgbClr val="96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𝑯</m:t>
                        </m:r>
                      </m:e>
                      <m:sub>
                        <m:r>
                          <a:rPr lang="en-US" sz="2400" b="1" i="1" smtClean="0">
                            <a:solidFill>
                              <a:srgbClr val="96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𝟎</m:t>
                        </m:r>
                      </m:sub>
                    </m:sSub>
                  </m:oMath>
                </a14:m>
                <a:endParaRPr lang="en-US" sz="2400" b="1" dirty="0" smtClean="0">
                  <a:solidFill>
                    <a:srgbClr val="96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5484" y="3327157"/>
                <a:ext cx="3302691" cy="1200329"/>
              </a:xfrm>
              <a:prstGeom prst="rect">
                <a:avLst/>
              </a:prstGeom>
              <a:blipFill>
                <a:blip r:embed="rId4"/>
                <a:stretch>
                  <a:fillRect t="-4061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482622" y="5169823"/>
                <a:ext cx="3302691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solidFill>
                      <a:srgbClr val="48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מאד לא סביר שהמדגם הגיע מתוך </a:t>
                </a:r>
                <a:r>
                  <a:rPr lang="he-IL" sz="2400" dirty="0" err="1" smtClean="0">
                    <a:solidFill>
                      <a:srgbClr val="48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האוכלוסיה</a:t>
                </a:r>
                <a:endParaRPr lang="he-IL" sz="2400" dirty="0" smtClean="0">
                  <a:solidFill>
                    <a:srgbClr val="48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ctr" rtl="1"/>
                <a:r>
                  <a:rPr lang="he-IL" sz="2400" b="1" dirty="0" smtClean="0">
                    <a:solidFill>
                      <a:srgbClr val="48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בטוח 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𝑯</m:t>
                        </m:r>
                      </m:e>
                      <m:sub>
                        <m:r>
                          <a:rPr lang="en-US" sz="2400" b="1" i="1" smtClean="0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𝟎</m:t>
                        </m:r>
                      </m:sub>
                    </m:sSub>
                  </m:oMath>
                </a14:m>
                <a:endParaRPr lang="en-US" sz="2400" b="1" dirty="0" smtClean="0">
                  <a:solidFill>
                    <a:srgbClr val="48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2622" y="5169823"/>
                <a:ext cx="3302691" cy="1200329"/>
              </a:xfrm>
              <a:prstGeom prst="rect">
                <a:avLst/>
              </a:prstGeom>
              <a:blipFill>
                <a:blip r:embed="rId5"/>
                <a:stretch>
                  <a:fillRect l="-4244" t="-4061" r="-2583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4390345" y="228182"/>
            <a:ext cx="2249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הפרשי הממוצעים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3773957" y="509814"/>
            <a:ext cx="650246" cy="89626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492606" y="980395"/>
            <a:ext cx="1450402" cy="3253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862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7" grpId="0"/>
      <p:bldP spid="18" grpId="0"/>
      <p:bldP spid="20" grpId="0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בדיקת השערות ע"י ממוצע המדגם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80211" y="1818103"/>
                <a:ext cx="10701867" cy="428805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בד"כ לא נסתכל על כל נתוני המדגם, אלא רק על סטטיסטי כלשהו</a:t>
                </a:r>
              </a:p>
              <a:p>
                <a:r>
                  <a:rPr lang="he-IL" dirty="0"/>
                  <a:t>כדי </a:t>
                </a:r>
                <a:r>
                  <a:rPr lang="he-IL" dirty="0" smtClean="0"/>
                  <a:t>לבדוק השערות </a:t>
                </a:r>
                <a:r>
                  <a:rPr lang="he-IL" dirty="0"/>
                  <a:t>על </a:t>
                </a:r>
                <a:r>
                  <a:rPr lang="he-IL" dirty="0" smtClean="0"/>
                  <a:t>התוחלת, נשתמש ב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ממוצע המדגם</a:t>
                </a:r>
                <a:endParaRPr lang="he-IL" dirty="0"/>
              </a:p>
              <a:p>
                <a:pPr lvl="1"/>
                <a:r>
                  <a:rPr lang="he-IL" dirty="0"/>
                  <a:t>למשל, נבדוק האם </a:t>
                </a:r>
                <a:r>
                  <a:rPr lang="he-IL" dirty="0" smtClean="0"/>
                  <a:t>הממוצע </a:t>
                </a:r>
                <a:r>
                  <a:rPr lang="he-IL" dirty="0"/>
                  <a:t>של קיבולת הסוללות במדגם נמוך </a:t>
                </a:r>
                <a:r>
                  <a:rPr lang="he-IL" dirty="0" smtClean="0"/>
                  <a:t>מהתקן</a:t>
                </a:r>
              </a:p>
              <a:p>
                <a:endParaRPr lang="he-IL" dirty="0" smtClean="0"/>
              </a:p>
              <a:p>
                <a:r>
                  <a:rPr lang="he-IL" dirty="0">
                    <a:solidFill>
                      <a:srgbClr val="960000"/>
                    </a:solidFill>
                  </a:rPr>
                  <a:t>תזכורת:</a:t>
                </a:r>
                <a:r>
                  <a:rPr lang="he-IL" dirty="0"/>
                  <a:t> ממוצע המדגם הוא </a:t>
                </a:r>
                <a:r>
                  <a:rPr lang="he-IL" dirty="0">
                    <a:solidFill>
                      <a:srgbClr val="0033CC"/>
                    </a:solidFill>
                  </a:rPr>
                  <a:t>משתנה מקרי</a:t>
                </a:r>
                <a:r>
                  <a:rPr lang="he-IL" dirty="0"/>
                  <a:t>, ויכול לקבל </a:t>
                </a:r>
                <a:r>
                  <a:rPr lang="he-IL" dirty="0" smtClean="0"/>
                  <a:t>ערך </a:t>
                </a:r>
                <a:r>
                  <a:rPr lang="he-IL" dirty="0"/>
                  <a:t>שונה בכל מדגם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נניח שממוצע המדגם קטן מהצפוי, האם 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?</a:t>
                </a:r>
              </a:p>
              <a:p>
                <a:pPr lvl="1"/>
                <a:r>
                  <a:rPr lang="he-IL" dirty="0" smtClean="0"/>
                  <a:t>אם ממוצע הקיבולת במדגם יצא 1000, כנראה שנוכל לדחות את השערת האפס שהתוחלת היא 3000</a:t>
                </a:r>
              </a:p>
              <a:p>
                <a:pPr lvl="1"/>
                <a:r>
                  <a:rPr lang="he-IL" dirty="0" smtClean="0"/>
                  <a:t>אם ממוצע המדגם יצא 2000 או אף 2500, כנראה עדיין נוכל לדחות את ההשערה שהתוחלת היא 3000</a:t>
                </a:r>
              </a:p>
              <a:p>
                <a:pPr lvl="1"/>
                <a:r>
                  <a:rPr lang="he-IL" dirty="0" smtClean="0"/>
                  <a:t>אם קיבלנו 3200, בוודאי שהתוחלת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לא קטנה מ- 3000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80211" y="1818103"/>
                <a:ext cx="10701867" cy="4288058"/>
              </a:xfrm>
              <a:blipFill>
                <a:blip r:embed="rId2"/>
                <a:stretch>
                  <a:fillRect t="-1847" r="-8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45" t="8315" r="5022" b="50713"/>
          <a:stretch/>
        </p:blipFill>
        <p:spPr bwMode="auto">
          <a:xfrm>
            <a:off x="571651" y="1630790"/>
            <a:ext cx="1910080" cy="1884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9181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בדיקת השערות ע"י ממוצע המדגם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651" y="1726663"/>
            <a:ext cx="10701867" cy="4232348"/>
          </a:xfrm>
        </p:spPr>
        <p:txBody>
          <a:bodyPr>
            <a:normAutofit/>
          </a:bodyPr>
          <a:lstStyle/>
          <a:p>
            <a:r>
              <a:rPr lang="he-IL" dirty="0" smtClean="0"/>
              <a:t>מה נעשה במקרים גבוליים יותר?</a:t>
            </a:r>
          </a:p>
          <a:p>
            <a:pPr lvl="1"/>
            <a:r>
              <a:rPr lang="he-IL" dirty="0" smtClean="0"/>
              <a:t>למשל, הממוצע של הקיבולת שקיבלנו במדגם היה 2970</a:t>
            </a:r>
          </a:p>
          <a:p>
            <a:pPr lvl="1"/>
            <a:r>
              <a:rPr lang="he-IL" dirty="0" smtClean="0"/>
              <a:t>2970 נמוך מהערך הרצוי (3000), ולכן אנו חושדים שהשערת האפס איננה נכונה</a:t>
            </a:r>
          </a:p>
          <a:p>
            <a:pPr lvl="1"/>
            <a:r>
              <a:rPr lang="he-IL" dirty="0" smtClean="0"/>
              <a:t>אבל יתכן שקיבלנו 2970 במקרה, אע"פ שאוכלוסיות הסוללות תקינה (תוחלת </a:t>
            </a:r>
            <a:r>
              <a:rPr lang="he-IL" dirty="0" err="1" smtClean="0"/>
              <a:t>אמיתית</a:t>
            </a:r>
            <a:r>
              <a:rPr lang="he-IL" dirty="0" smtClean="0"/>
              <a:t> 3000)</a:t>
            </a:r>
          </a:p>
          <a:p>
            <a:endParaRPr lang="he-IL" dirty="0"/>
          </a:p>
          <a:p>
            <a:r>
              <a:rPr lang="he-IL" dirty="0" smtClean="0"/>
              <a:t>מטרתנו לפתח </a:t>
            </a:r>
            <a:r>
              <a:rPr lang="he-IL" dirty="0" smtClean="0">
                <a:solidFill>
                  <a:srgbClr val="0033CC"/>
                </a:solidFill>
              </a:rPr>
              <a:t>מבחן סטטיסטי</a:t>
            </a:r>
            <a:r>
              <a:rPr lang="he-IL" dirty="0" smtClean="0"/>
              <a:t> אשר יאפשר לנו </a:t>
            </a:r>
            <a:r>
              <a:rPr lang="he-IL" dirty="0" smtClean="0">
                <a:solidFill>
                  <a:srgbClr val="0033CC"/>
                </a:solidFill>
              </a:rPr>
              <a:t>להכריע</a:t>
            </a:r>
            <a:r>
              <a:rPr lang="he-IL" dirty="0" smtClean="0"/>
              <a:t> בין ההשערות בהינתן אי-ודאות זו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45" t="8315" r="5022" b="50713"/>
          <a:stretch/>
        </p:blipFill>
        <p:spPr bwMode="auto">
          <a:xfrm>
            <a:off x="3302000" y="4627990"/>
            <a:ext cx="1910080" cy="1884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0344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ה- </a:t>
            </a:r>
            <a:r>
              <a:rPr lang="en-US" dirty="0" smtClean="0"/>
              <a:t>P-value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71481" y="1765071"/>
                <a:ext cx="10818030" cy="4351338"/>
              </a:xfrm>
            </p:spPr>
            <p:txBody>
              <a:bodyPr/>
              <a:lstStyle/>
              <a:p>
                <a:r>
                  <a:rPr lang="he-IL" dirty="0" smtClean="0"/>
                  <a:t>אנו רוצים לחשב עד כמה ממוצע המדגם </a:t>
                </a:r>
                <a:r>
                  <a:rPr lang="he-IL" b="1" dirty="0" smtClean="0"/>
                  <a:t>בלתי סביר</a:t>
                </a:r>
                <a:r>
                  <a:rPr lang="he-IL" dirty="0" smtClean="0"/>
                  <a:t>, במידה והשערת האפס אכן נכונה</a:t>
                </a:r>
              </a:p>
              <a:p>
                <a:pPr lvl="1"/>
                <a:r>
                  <a:rPr lang="he-IL" dirty="0" smtClean="0"/>
                  <a:t>למשל, עד כמה בלתי סביר שממוצע המדגם יהיה 2970, בהינתן שהתוחלת </a:t>
                </a:r>
                <a:r>
                  <a:rPr lang="he-IL" dirty="0" err="1" smtClean="0"/>
                  <a:t>האמיתית</a:t>
                </a:r>
                <a:r>
                  <a:rPr lang="he-IL" dirty="0" smtClean="0"/>
                  <a:t> היא 3000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במידה ו-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/>
                  <a:t> </a:t>
                </a:r>
                <a:r>
                  <a:rPr lang="he-IL" dirty="0" smtClean="0"/>
                  <a:t>נכונה, מהי ההסתברות לקבל במדגם תוצאה כפי שקיבלנו </a:t>
                </a:r>
                <a:r>
                  <a:rPr lang="he-IL" b="1" dirty="0" smtClean="0"/>
                  <a:t>או קיצונית ממנה</a:t>
                </a:r>
                <a:r>
                  <a:rPr lang="he-IL" dirty="0" smtClean="0"/>
                  <a:t>?</a:t>
                </a:r>
              </a:p>
              <a:p>
                <a:pPr lvl="1"/>
                <a:r>
                  <a:rPr lang="he-IL" dirty="0" smtClean="0"/>
                  <a:t>בדוגמא, מהי </a:t>
                </a:r>
                <a:r>
                  <a:rPr lang="he-IL" dirty="0"/>
                  <a:t>ההסתברות שממוצע המדגם </a:t>
                </a:r>
                <a:r>
                  <a:rPr lang="he-IL" dirty="0" smtClean="0"/>
                  <a:t>הוא </a:t>
                </a:r>
                <a:r>
                  <a:rPr lang="he-IL" dirty="0"/>
                  <a:t>2970 או קיצוני יותר</a:t>
                </a:r>
                <a:r>
                  <a:rPr lang="he-IL" dirty="0" smtClean="0"/>
                  <a:t>?</a:t>
                </a:r>
              </a:p>
              <a:p>
                <a:pPr lvl="1"/>
                <a:r>
                  <a:rPr lang="he-IL" dirty="0"/>
                  <a:t>קיצוני יותר = נמוך יותר, מאחר וההשערה האלטרנטיבית היא </a:t>
                </a:r>
                <a:r>
                  <a:rPr lang="he-IL" dirty="0" smtClean="0"/>
                  <a:t>שהתוחלת נמוכה </a:t>
                </a:r>
                <a:r>
                  <a:rPr lang="he-IL" dirty="0"/>
                  <a:t>מ- </a:t>
                </a:r>
                <a:r>
                  <a:rPr lang="he-IL" dirty="0" smtClean="0"/>
                  <a:t>3000</a:t>
                </a:r>
              </a:p>
              <a:p>
                <a:pPr lvl="1"/>
                <a:r>
                  <a:rPr lang="he-IL" dirty="0" smtClean="0"/>
                  <a:t>או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2970</m:t>
                        </m:r>
                      </m:e>
                    </m:d>
                  </m:oMath>
                </a14:m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הסתברות זו נקראת ה- 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P-value</a:t>
                </a:r>
                <a:endParaRPr lang="he-IL" dirty="0">
                  <a:solidFill>
                    <a:srgbClr val="0033CC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1481" y="1765071"/>
                <a:ext cx="10818030" cy="4351338"/>
              </a:xfrm>
              <a:blipFill>
                <a:blip r:embed="rId2"/>
                <a:stretch>
                  <a:fillRect t="-1823" r="-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6320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הצגה גרפית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145" y="3670352"/>
            <a:ext cx="4548890" cy="233515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425542" y="5817679"/>
            <a:ext cx="7287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2970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248927" y="5215399"/>
                <a:ext cx="458267" cy="5027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𝑋</m:t>
                          </m:r>
                        </m:e>
                      </m:ba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8927" y="5215399"/>
                <a:ext cx="458267" cy="50276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141100" y="2983584"/>
                <a:ext cx="913712" cy="5323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bar>
                            <m:barPr>
                              <m:pos m:val="top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bar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</m:e>
                          </m:bar>
                        </m:e>
                      </m:d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1100" y="2983584"/>
                <a:ext cx="913712" cy="53239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46856" y="4224629"/>
                <a:ext cx="2059346" cy="8720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400" b="0" dirty="0" smtClean="0">
                    <a:solidFill>
                      <a:srgbClr val="8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P-value:</a:t>
                </a:r>
                <a:endParaRPr lang="he-IL" sz="2400" b="0" dirty="0" smtClean="0">
                  <a:solidFill>
                    <a:srgbClr val="80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bar>
                        <m:barPr>
                          <m:pos m:val="top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𝑋</m:t>
                          </m:r>
                        </m:e>
                      </m:ba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&lt;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2970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856" y="4224629"/>
                <a:ext cx="2059346" cy="872098"/>
              </a:xfrm>
              <a:prstGeom prst="rect">
                <a:avLst/>
              </a:prstGeom>
              <a:blipFill>
                <a:blip r:embed="rId5"/>
                <a:stretch>
                  <a:fillRect l="-4734" t="-55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>
          <a:xfrm>
            <a:off x="1947031" y="5096727"/>
            <a:ext cx="478511" cy="486884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28700" y="1496624"/>
                <a:ext cx="10428771" cy="4351338"/>
              </a:xfrm>
            </p:spPr>
            <p:txBody>
              <a:bodyPr/>
              <a:lstStyle/>
              <a:p>
                <a:r>
                  <a:rPr lang="he-IL" dirty="0" smtClean="0">
                    <a:solidFill>
                      <a:srgbClr val="800000"/>
                    </a:solidFill>
                  </a:rPr>
                  <a:t>ה- </a:t>
                </a:r>
                <a:r>
                  <a:rPr lang="en-US" b="1" dirty="0" smtClean="0">
                    <a:solidFill>
                      <a:srgbClr val="800000"/>
                    </a:solidFill>
                  </a:rPr>
                  <a:t>P-value</a:t>
                </a:r>
                <a:r>
                  <a:rPr lang="he-IL" b="1" dirty="0" smtClean="0">
                    <a:solidFill>
                      <a:srgbClr val="800000"/>
                    </a:solidFill>
                  </a:rPr>
                  <a:t>: </a:t>
                </a:r>
                <a:r>
                  <a:rPr lang="he-IL" dirty="0" smtClean="0">
                    <a:solidFill>
                      <a:srgbClr val="800000"/>
                    </a:solidFill>
                  </a:rPr>
                  <a:t>ההסתברות </a:t>
                </a:r>
                <a:r>
                  <a:rPr lang="he-IL" dirty="0">
                    <a:solidFill>
                      <a:srgbClr val="800000"/>
                    </a:solidFill>
                  </a:rPr>
                  <a:t>שממוצע המדגם הוא 2970 (כפי שהתקבל) או קיצוני (נמוך) יותר</a:t>
                </a:r>
                <a:endParaRPr lang="en-US" dirty="0">
                  <a:solidFill>
                    <a:srgbClr val="800000"/>
                  </a:solidFill>
                </a:endParaRPr>
              </a:p>
              <a:p>
                <a:endParaRPr lang="he-IL" dirty="0"/>
              </a:p>
              <a:p>
                <a:r>
                  <a:rPr lang="he-IL" dirty="0" smtClean="0"/>
                  <a:t>מדוע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הוא לא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2970</m:t>
                        </m:r>
                      </m:e>
                    </m:d>
                  </m:oMath>
                </a14:m>
                <a:r>
                  <a:rPr lang="he-IL" dirty="0" smtClean="0"/>
                  <a:t>?</a:t>
                </a:r>
              </a:p>
              <a:p>
                <a:r>
                  <a:rPr lang="he-IL" dirty="0" smtClean="0"/>
                  <a:t>ההסתברות של ערך בודד היא אפס!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ההסתברות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2970</m:t>
                        </m:r>
                      </m:e>
                    </m:d>
                  </m:oMath>
                </a14:m>
                <a:r>
                  <a:rPr lang="he-IL" dirty="0" smtClean="0"/>
                  <a:t> מגדירה תוצאה של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הניסוי שהיא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מפתיעה</a:t>
                </a:r>
                <a:r>
                  <a:rPr lang="he-IL" dirty="0" smtClean="0"/>
                  <a:t> לפחות כפי שקיבלנו</a:t>
                </a:r>
                <a:endParaRPr lang="en-US" dirty="0" smtClean="0"/>
              </a:p>
              <a:p>
                <a:pPr lvl="1"/>
                <a:r>
                  <a:rPr lang="he-IL" dirty="0" smtClean="0"/>
                  <a:t>תחת השערת האפס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28700" y="1496624"/>
                <a:ext cx="10428771" cy="4351338"/>
              </a:xfrm>
              <a:blipFill>
                <a:blip r:embed="rId6"/>
                <a:stretch>
                  <a:fillRect t="-1823" r="-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239645" y="5817679"/>
            <a:ext cx="7287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3000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3597956" y="3670352"/>
            <a:ext cx="0" cy="2104679"/>
          </a:xfrm>
          <a:prstGeom prst="line">
            <a:avLst/>
          </a:prstGeom>
          <a:ln w="19050">
            <a:solidFill>
              <a:schemeClr val="tx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3280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גודל יחסי של ה- </a:t>
            </a:r>
            <a:r>
              <a:rPr lang="en-US" dirty="0" smtClean="0"/>
              <a:t>P-value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4078102" y="1271805"/>
            <a:ext cx="4055249" cy="3250739"/>
            <a:chOff x="4078102" y="1312445"/>
            <a:chExt cx="4055249" cy="325073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6127820" y="1312445"/>
                  <a:ext cx="913712" cy="53239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𝑓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</m:ctrlPr>
                              </m:bar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𝑋</m:t>
                                </m:r>
                              </m:e>
                            </m:bar>
                          </m:e>
                        </m:d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27820" y="1312445"/>
                  <a:ext cx="913712" cy="532390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7118" y="1939533"/>
              <a:ext cx="3219286" cy="2335159"/>
            </a:xfrm>
            <a:prstGeom prst="rect">
              <a:avLst/>
            </a:prstGeom>
          </p:spPr>
        </p:pic>
        <p:cxnSp>
          <p:nvCxnSpPr>
            <p:cNvPr id="11" name="Straight Connector 10"/>
            <p:cNvCxnSpPr/>
            <p:nvPr/>
          </p:nvCxnSpPr>
          <p:spPr>
            <a:xfrm>
              <a:off x="6507243" y="1931292"/>
              <a:ext cx="46" cy="2149571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6164282" y="4101508"/>
              <a:ext cx="7595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3000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385629" y="4101519"/>
              <a:ext cx="7287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2970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7675084" y="3531526"/>
                  <a:ext cx="458267" cy="5027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ar>
                          <m:barPr>
                            <m:pos m:val="top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bar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𝑋</m:t>
                            </m:r>
                          </m:e>
                        </m:ba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75084" y="3531526"/>
                  <a:ext cx="458267" cy="502766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4078102" y="2376922"/>
                  <a:ext cx="1994457" cy="9017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𝑃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</m:ctrlPr>
                              </m:bar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𝑋</m:t>
                                </m:r>
                              </m:e>
                            </m:ba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&lt;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2970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.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02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78102" y="2376922"/>
                  <a:ext cx="1994457" cy="90172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" name="Straight Arrow Connector 20"/>
            <p:cNvCxnSpPr/>
            <p:nvPr/>
          </p:nvCxnSpPr>
          <p:spPr>
            <a:xfrm>
              <a:off x="5385629" y="3006077"/>
              <a:ext cx="0" cy="891739"/>
            </a:xfrm>
            <a:prstGeom prst="straightConnector1">
              <a:avLst/>
            </a:prstGeom>
            <a:ln w="2222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/>
          <p:nvPr/>
        </p:nvSpPr>
        <p:spPr>
          <a:xfrm>
            <a:off x="1941716" y="6193757"/>
            <a:ext cx="8704947" cy="461665"/>
          </a:xfrm>
          <a:prstGeom prst="rect">
            <a:avLst/>
          </a:prstGeom>
          <a:noFill/>
          <a:ln>
            <a:solidFill>
              <a:srgbClr val="993366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ה- </a:t>
            </a:r>
            <a:r>
              <a:rPr lang="en-US" sz="2400" b="1" dirty="0" smtClean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P-value</a:t>
            </a:r>
            <a:r>
              <a:rPr lang="he-IL" sz="2400" dirty="0" smtClean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:</a:t>
            </a:r>
            <a:r>
              <a:rPr lang="en-US" sz="2400" dirty="0" smtClean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dirty="0" smtClean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ההסתברות </a:t>
            </a:r>
            <a:r>
              <a:rPr lang="he-IL" sz="2400" dirty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שממוצע המדגם הוא </a:t>
            </a:r>
            <a:r>
              <a:rPr lang="he-IL" sz="2400" dirty="0" smtClean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כפי שהתקבל או קיצוני יותר</a:t>
            </a:r>
            <a:endParaRPr lang="en-US" sz="2400" dirty="0" smtClean="0">
              <a:solidFill>
                <a:srgbClr val="7030A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027730" y="1271805"/>
            <a:ext cx="3892009" cy="3228458"/>
            <a:chOff x="8027730" y="1312445"/>
            <a:chExt cx="3892009" cy="322845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800716" y="1921724"/>
              <a:ext cx="3119022" cy="2290943"/>
            </a:xfrm>
            <a:prstGeom prst="rect">
              <a:avLst/>
            </a:prstGeom>
          </p:spPr>
        </p:pic>
        <p:cxnSp>
          <p:nvCxnSpPr>
            <p:cNvPr id="28" name="Straight Connector 27"/>
            <p:cNvCxnSpPr/>
            <p:nvPr/>
          </p:nvCxnSpPr>
          <p:spPr>
            <a:xfrm>
              <a:off x="10348109" y="1848756"/>
              <a:ext cx="46" cy="2149571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10020771" y="4079238"/>
              <a:ext cx="7595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3000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288157" y="4079238"/>
              <a:ext cx="7287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2000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/>
                <p:cNvSpPr txBox="1"/>
                <p:nvPr/>
              </p:nvSpPr>
              <p:spPr>
                <a:xfrm>
                  <a:off x="11461472" y="3475013"/>
                  <a:ext cx="458267" cy="5027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ar>
                          <m:barPr>
                            <m:pos m:val="top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bar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𝑋</m:t>
                            </m:r>
                          </m:e>
                        </m:ba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461472" y="3475013"/>
                  <a:ext cx="458267" cy="502766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9882420" y="1312445"/>
                  <a:ext cx="913712" cy="53239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𝑓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</m:ctrlPr>
                              </m:bar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𝑋</m:t>
                                </m:r>
                              </m:e>
                            </m:bar>
                          </m:e>
                        </m:d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82420" y="1312445"/>
                  <a:ext cx="913712" cy="532390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8027730" y="1994706"/>
                  <a:ext cx="2196926" cy="9017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𝑃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</m:ctrlPr>
                              </m:bar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𝑋</m:t>
                                </m:r>
                              </m:e>
                            </m:ba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&lt;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2000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=</m:t>
                        </m:r>
                        <m:r>
                          <a:rPr lang="en-US" sz="2400" b="0" i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  <m:r>
                          <a:rPr lang="en-US" sz="2400" b="0" i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.</m:t>
                        </m:r>
                        <m:r>
                          <a:rPr lang="en-US" sz="2400" b="0" i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0000</m:t>
                        </m:r>
                        <m:r>
                          <a:rPr lang="en-US" sz="2400" b="0" i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….</m:t>
                        </m:r>
                      </m:oMath>
                    </m:oMathPara>
                  </a14:m>
                  <a:endParaRPr lang="en-US" sz="2400" b="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27730" y="1994706"/>
                  <a:ext cx="2196926" cy="90172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9" name="Straight Arrow Connector 38"/>
            <p:cNvCxnSpPr/>
            <p:nvPr/>
          </p:nvCxnSpPr>
          <p:spPr>
            <a:xfrm>
              <a:off x="9194152" y="2952006"/>
              <a:ext cx="241170" cy="903583"/>
            </a:xfrm>
            <a:prstGeom prst="straightConnector1">
              <a:avLst/>
            </a:prstGeom>
            <a:ln w="2222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" b="8406"/>
          <a:stretch/>
        </p:blipFill>
        <p:spPr>
          <a:xfrm flipH="1">
            <a:off x="1101344" y="1952498"/>
            <a:ext cx="2916008" cy="2139442"/>
          </a:xfrm>
          <a:prstGeom prst="rect">
            <a:avLst/>
          </a:prstGeom>
        </p:spPr>
      </p:pic>
      <p:cxnSp>
        <p:nvCxnSpPr>
          <p:cNvPr id="46" name="Straight Connector 45"/>
          <p:cNvCxnSpPr/>
          <p:nvPr/>
        </p:nvCxnSpPr>
        <p:spPr>
          <a:xfrm>
            <a:off x="2559892" y="1956420"/>
            <a:ext cx="46" cy="2149571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2277863" y="4038012"/>
            <a:ext cx="759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3000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851419" y="4298357"/>
            <a:ext cx="7287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2990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3713895" y="3582677"/>
                <a:ext cx="458267" cy="5027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𝑋</m:t>
                          </m:r>
                        </m:e>
                      </m:ba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3895" y="3582677"/>
                <a:ext cx="458267" cy="50276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2134843" y="1271805"/>
                <a:ext cx="913712" cy="5323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bar>
                            <m:barPr>
                              <m:pos m:val="top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bar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</m:e>
                          </m:bar>
                        </m:e>
                      </m:d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4843" y="1271805"/>
                <a:ext cx="913712" cy="53239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Connector 51"/>
          <p:cNvCxnSpPr/>
          <p:nvPr/>
        </p:nvCxnSpPr>
        <p:spPr>
          <a:xfrm>
            <a:off x="1097628" y="4079841"/>
            <a:ext cx="3074534" cy="0"/>
          </a:xfrm>
          <a:prstGeom prst="line">
            <a:avLst/>
          </a:prstGeom>
          <a:ln w="222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V="1">
            <a:off x="2317723" y="4103449"/>
            <a:ext cx="0" cy="261206"/>
          </a:xfrm>
          <a:prstGeom prst="line">
            <a:avLst/>
          </a:prstGeom>
          <a:ln w="19050">
            <a:solidFill>
              <a:schemeClr val="tx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182888" y="2191631"/>
                <a:ext cx="1994457" cy="9017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bar>
                            <m:barPr>
                              <m:pos m:val="top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bar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</m:e>
                          </m:ba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&lt;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2990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25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8" y="2191631"/>
                <a:ext cx="1994457" cy="90172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Straight Arrow Connector 57"/>
          <p:cNvCxnSpPr/>
          <p:nvPr/>
        </p:nvCxnSpPr>
        <p:spPr>
          <a:xfrm>
            <a:off x="1336188" y="2763946"/>
            <a:ext cx="438672" cy="726940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606057" y="4719960"/>
                <a:ext cx="3411296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די סביר שנקבל ממוצע מדגם 2990 או נמוך ממנו, אם התוחלת </a:t>
                </a:r>
                <a:r>
                  <a:rPr lang="he-IL" sz="2000" dirty="0" err="1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האמיתית</a:t>
                </a:r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היא 3000</a:t>
                </a:r>
              </a:p>
              <a:p>
                <a:pPr algn="ctr" rtl="1"/>
                <a:r>
                  <a:rPr lang="he-IL" sz="2000" dirty="0" smtClean="0">
                    <a:solidFill>
                      <a:srgbClr val="8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אין ראיות </a:t>
                </a:r>
                <a:r>
                  <a:rPr lang="he-IL" sz="2000" dirty="0">
                    <a:solidFill>
                      <a:srgbClr val="8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נגד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000" i="1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000" dirty="0" smtClean="0">
                  <a:solidFill>
                    <a:srgbClr val="80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057" y="4719960"/>
                <a:ext cx="3411296" cy="1323439"/>
              </a:xfrm>
              <a:prstGeom prst="rect">
                <a:avLst/>
              </a:prstGeom>
              <a:blipFill>
                <a:blip r:embed="rId15"/>
                <a:stretch>
                  <a:fillRect l="-357" t="-2765" r="-1786" b="-7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560650" y="4618359"/>
                <a:ext cx="3467080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לא כ"כ סביר שנקבל ממוצע מדגם 2970 או נמוך ממנו, אם התוחלת </a:t>
                </a:r>
                <a:r>
                  <a:rPr lang="he-IL" sz="2000" dirty="0" err="1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האמיתית</a:t>
                </a:r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היא 3000</a:t>
                </a:r>
              </a:p>
              <a:p>
                <a:pPr algn="ctr" rtl="1"/>
                <a:r>
                  <a:rPr lang="he-IL" sz="2000" dirty="0" smtClean="0">
                    <a:solidFill>
                      <a:srgbClr val="8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יש ראיה טובה </a:t>
                </a:r>
                <a:r>
                  <a:rPr lang="he-IL" sz="2000" dirty="0">
                    <a:solidFill>
                      <a:srgbClr val="8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נגד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000" i="1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000" dirty="0" smtClean="0">
                  <a:solidFill>
                    <a:srgbClr val="80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0650" y="4618359"/>
                <a:ext cx="3467080" cy="1323439"/>
              </a:xfrm>
              <a:prstGeom prst="rect">
                <a:avLst/>
              </a:prstGeom>
              <a:blipFill>
                <a:blip r:embed="rId16"/>
                <a:stretch>
                  <a:fillRect t="-3226" r="-2109" b="-7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8396108" y="4618359"/>
                <a:ext cx="3523630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מאד </a:t>
                </a:r>
                <a:r>
                  <a:rPr lang="he-IL" sz="2000" dirty="0" err="1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מאד</a:t>
                </a:r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לא סביר שנקבל ממוצע מדגם 2000 או נמוך ממנו, אם התוחלת </a:t>
                </a:r>
                <a:r>
                  <a:rPr lang="he-IL" sz="2000" dirty="0" err="1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האמיתית</a:t>
                </a:r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היא 3000</a:t>
                </a:r>
              </a:p>
              <a:p>
                <a:pPr algn="ctr" rtl="1"/>
                <a:r>
                  <a:rPr lang="he-IL" sz="2000" dirty="0" smtClean="0">
                    <a:solidFill>
                      <a:srgbClr val="8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יש ראיה חזקה מאד נגד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000" i="1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000" dirty="0" smtClean="0">
                  <a:solidFill>
                    <a:srgbClr val="80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6108" y="4618359"/>
                <a:ext cx="3523630" cy="1323439"/>
              </a:xfrm>
              <a:prstGeom prst="rect">
                <a:avLst/>
              </a:prstGeom>
              <a:blipFill>
                <a:blip r:embed="rId17"/>
                <a:stretch>
                  <a:fillRect t="-3226" r="-1903" b="-7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5300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/>
      <p:bldP spid="6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איך נחשב את ה- </a:t>
            </a:r>
            <a:r>
              <a:rPr lang="en-US" dirty="0" smtClean="0"/>
              <a:t>P-value</a:t>
            </a:r>
            <a:r>
              <a:rPr lang="he-IL" dirty="0" smtClean="0"/>
              <a:t>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77972"/>
                <a:ext cx="10515600" cy="4543427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המדגם בדוגמא הוא בגודל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r>
                  <a:rPr lang="he-IL" dirty="0" smtClean="0"/>
                  <a:t>, לכן משפט הגבול המרכזי מתקיים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/>
                  <a:t>)</a:t>
                </a:r>
                <a:endParaRPr lang="he-IL" dirty="0"/>
              </a:p>
              <a:p>
                <a:r>
                  <a:rPr lang="he-IL" dirty="0" smtClean="0"/>
                  <a:t>ולממוצע המדגם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התפלגות נורמלית</a:t>
                </a:r>
              </a:p>
              <a:p>
                <a:endParaRPr lang="he-IL" dirty="0" smtClean="0"/>
              </a:p>
              <a:p>
                <a:r>
                  <a:rPr lang="he-IL" dirty="0" smtClean="0">
                    <a:solidFill>
                      <a:srgbClr val="0070C0"/>
                    </a:solidFill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, </a:t>
                </a:r>
                <a:r>
                  <a:rPr lang="he-IL" dirty="0"/>
                  <a:t>לממוצע המדגם </a:t>
                </a:r>
                <a:r>
                  <a:rPr lang="he-IL" dirty="0" smtClean="0"/>
                  <a:t>תוחלת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3000</m:t>
                    </m:r>
                  </m:oMath>
                </a14:m>
                <a:endParaRPr lang="he-IL" dirty="0"/>
              </a:p>
              <a:p>
                <a:pPr lvl="1"/>
                <a:r>
                  <a:rPr lang="he-IL" dirty="0" smtClean="0"/>
                  <a:t>נשים לב כי הצבנו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3000</m:t>
                    </m:r>
                  </m:oMath>
                </a14:m>
                <a:r>
                  <a:rPr lang="he-IL" dirty="0" smtClean="0"/>
                  <a:t> </a:t>
                </a:r>
                <a:r>
                  <a:rPr lang="he-IL" b="1" dirty="0" smtClean="0"/>
                  <a:t>מאחר וזו השערת האפס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נניח </a:t>
                </a:r>
                <a:r>
                  <a:rPr lang="he-IL" dirty="0"/>
                  <a:t>כי סטיית התקן של הקיבולת </a:t>
                </a:r>
                <a:r>
                  <a:rPr lang="he-IL" dirty="0" err="1"/>
                  <a:t>באוכלוסיה</a:t>
                </a:r>
                <a:r>
                  <a:rPr lang="he-IL" dirty="0"/>
                  <a:t> </a:t>
                </a:r>
                <a:r>
                  <a:rPr lang="he-IL" dirty="0">
                    <a:solidFill>
                      <a:srgbClr val="0070C0"/>
                    </a:solidFill>
                  </a:rPr>
                  <a:t>ידועה</a:t>
                </a:r>
                <a:r>
                  <a:rPr lang="he-IL" dirty="0"/>
                  <a:t> ושווה ל-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150</m:t>
                    </m:r>
                  </m:oMath>
                </a14:m>
                <a:endParaRPr lang="he-IL" dirty="0"/>
              </a:p>
              <a:p>
                <a:r>
                  <a:rPr lang="he-IL" dirty="0" smtClean="0"/>
                  <a:t>סטיית תקן של ממוצע המדגם היא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std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bar>
                          </m:e>
                        </m:d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150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100</m:t>
                            </m:r>
                          </m:e>
                        </m:rad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15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he-IL" dirty="0"/>
              </a:p>
              <a:p>
                <a:endParaRPr lang="en-US" dirty="0" smtClean="0"/>
              </a:p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bar>
                    <m:r>
                      <a:rPr lang="en-US" i="1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3000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  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15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77972"/>
                <a:ext cx="10515600" cy="4543427"/>
              </a:xfrm>
              <a:blipFill>
                <a:blip r:embed="rId2"/>
                <a:stretch>
                  <a:fillRect t="-2282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4723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בדיקת השערה על התוחלת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924325"/>
                <a:ext cx="10515600" cy="4543427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3000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 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15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he-IL" dirty="0" smtClean="0"/>
              </a:p>
              <a:p>
                <a:r>
                  <a:rPr lang="he-IL" dirty="0" smtClean="0"/>
                  <a:t>נחשב את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2970</m:t>
                        </m:r>
                      </m:e>
                    </m:d>
                  </m:oMath>
                </a14:m>
                <a:r>
                  <a:rPr lang="he-IL" dirty="0" smtClean="0"/>
                  <a:t> ע"י מעבר למ"מ נורמלי סטנדרטי</a:t>
                </a:r>
              </a:p>
              <a:p>
                <a:endParaRPr lang="he-IL" dirty="0"/>
              </a:p>
              <a:p>
                <a:r>
                  <a:rPr lang="he-IL" dirty="0" smtClean="0"/>
                  <a:t>ציון התקן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2970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3000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 smtClean="0"/>
              </a:p>
              <a:p>
                <a:r>
                  <a:rPr lang="he-IL" b="0" dirty="0" smtClean="0"/>
                  <a:t>ה- </a:t>
                </a:r>
                <a:r>
                  <a:rPr lang="en-US" b="0" dirty="0" smtClean="0"/>
                  <a:t>P-value</a:t>
                </a:r>
                <a:r>
                  <a:rPr lang="he-IL" b="0" dirty="0" smtClean="0"/>
                  <a:t> הוא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2970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≤−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023</m:t>
                    </m:r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924325"/>
                <a:ext cx="10515600" cy="4543427"/>
              </a:xfrm>
              <a:blipFill>
                <a:blip r:embed="rId2"/>
                <a:stretch>
                  <a:fillRect t="-940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43382" y="1810394"/>
                <a:ext cx="3075738" cy="636585"/>
              </a:xfrm>
              <a:prstGeom prst="rect">
                <a:avLst/>
              </a:prstGeom>
              <a:noFill/>
              <a:ln w="19050">
                <a:solidFill>
                  <a:srgbClr val="7030A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&gt;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&gt;</m:t>
                          </m:r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382" y="1810394"/>
                <a:ext cx="3075738" cy="63658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1014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משמעות ה- </a:t>
            </a:r>
            <a:r>
              <a:rPr lang="en-US" dirty="0" smtClean="0"/>
              <a:t>P-value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קיבלנו </a:t>
                </a:r>
                <a:r>
                  <a:rPr lang="en-US" dirty="0" smtClean="0"/>
                  <a:t>P-value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2970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02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כלומר, </a:t>
                </a:r>
                <a:r>
                  <a:rPr lang="he-IL" dirty="0"/>
                  <a:t>אם השערת האפס נכונה (תוחלת=3000), ההסתברות שממוצע המדגם יקבל ערך כה קיצוני כמו 2970 היא רק </a:t>
                </a:r>
                <a:r>
                  <a:rPr lang="he-IL" dirty="0" smtClean="0"/>
                  <a:t>0.02 (אחד לחמישים), </a:t>
                </a:r>
                <a:r>
                  <a:rPr lang="he-IL" dirty="0"/>
                  <a:t>כלומר לא </a:t>
                </a:r>
                <a:r>
                  <a:rPr lang="he-IL" dirty="0" smtClean="0"/>
                  <a:t>כ"כ סבירה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באופן כללי, ה- </a:t>
                </a:r>
                <a:r>
                  <a:rPr lang="en-US" dirty="0"/>
                  <a:t>P-value</a:t>
                </a:r>
                <a:r>
                  <a:rPr lang="he-IL" dirty="0"/>
                  <a:t> הוא מדד לעוצמת המידע נגד השערת האפס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ככל </a:t>
                </a:r>
                <a:r>
                  <a:rPr lang="he-IL" dirty="0"/>
                  <a:t>שה- </a:t>
                </a:r>
                <a:r>
                  <a:rPr lang="en-US" dirty="0"/>
                  <a:t>P-value</a:t>
                </a:r>
                <a:r>
                  <a:rPr lang="he-IL" dirty="0"/>
                  <a:t> נמוך יותר, כך נתוני המדגם פחות סבירים תחת השערת האפס</a:t>
                </a:r>
              </a:p>
              <a:p>
                <a:r>
                  <a:rPr lang="he-IL" dirty="0"/>
                  <a:t>וזוהי ראייה </a:t>
                </a:r>
                <a:r>
                  <a:rPr lang="he-IL" dirty="0" smtClean="0"/>
                  <a:t>יותר חזקה לכך </a:t>
                </a:r>
                <a:r>
                  <a:rPr lang="he-IL" dirty="0"/>
                  <a:t>שהשערת האפס </a:t>
                </a:r>
                <a:r>
                  <a:rPr lang="he-IL" b="1" dirty="0"/>
                  <a:t>איננה נכונה</a:t>
                </a:r>
                <a:endParaRPr lang="en-US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700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1775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מתי נדחה את השערת האפס?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אם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נמוך, יש לנו ראיה נגד השערת האפס</a:t>
                </a:r>
              </a:p>
              <a:p>
                <a:r>
                  <a:rPr lang="he-IL" dirty="0" smtClean="0"/>
                  <a:t>אבל מה נחשב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נמוך מספיק כך שנוכל לקבל החלטה לדחות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?</a:t>
                </a:r>
                <a:endParaRPr lang="en-US" dirty="0"/>
              </a:p>
              <a:p>
                <a:endParaRPr lang="he-IL" dirty="0"/>
              </a:p>
              <a:p>
                <a:r>
                  <a:rPr lang="he-IL" dirty="0" smtClean="0"/>
                  <a:t>אם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נמוך מסף</a:t>
                </a:r>
                <a:r>
                  <a:rPr lang="he-IL" dirty="0" smtClean="0"/>
                  <a:t> מסוים שנקבע מראש,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endParaRPr lang="en-US" dirty="0" smtClean="0"/>
              </a:p>
              <a:p>
                <a:r>
                  <a:rPr lang="he-IL" dirty="0" smtClean="0"/>
                  <a:t>ערך </a:t>
                </a:r>
                <a:r>
                  <a:rPr lang="he-IL" dirty="0"/>
                  <a:t>הסף שאם ה- </a:t>
                </a:r>
                <a:r>
                  <a:rPr lang="en-US" dirty="0"/>
                  <a:t>P-value</a:t>
                </a:r>
                <a:r>
                  <a:rPr lang="he-IL" dirty="0"/>
                  <a:t> נמוך ממנו 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/>
                  <a:t> נקרא </a:t>
                </a:r>
                <a:r>
                  <a:rPr lang="he-IL" b="1" dirty="0">
                    <a:solidFill>
                      <a:srgbClr val="0033CC"/>
                    </a:solidFill>
                  </a:rPr>
                  <a:t>רמת המובהקות </a:t>
                </a:r>
                <a:endParaRPr lang="en-US" b="1" dirty="0" smtClean="0">
                  <a:solidFill>
                    <a:srgbClr val="0033CC"/>
                  </a:solidFill>
                </a:endParaRPr>
              </a:p>
              <a:p>
                <a:r>
                  <a:rPr lang="en-US" dirty="0"/>
                  <a:t>significance level</a:t>
                </a:r>
                <a:r>
                  <a:rPr lang="he-IL" dirty="0"/>
                  <a:t>, מסומן בד"כ ב-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>
                  <a:solidFill>
                    <a:srgbClr val="0033CC"/>
                  </a:solidFill>
                </a:endParaRPr>
              </a:p>
              <a:p>
                <a:r>
                  <a:rPr lang="he-IL" dirty="0"/>
                  <a:t>מציין את ההסתברות שמתחתיה אנו חושבים על אירועים ש"אינם סבירים"</a:t>
                </a:r>
              </a:p>
              <a:p>
                <a:endParaRPr lang="he-IL" dirty="0"/>
              </a:p>
              <a:p>
                <a:r>
                  <a:rPr lang="he-IL" dirty="0"/>
                  <a:t>בתחום הביו-רפואה, ערך מקובל לרמת המובהקות הוא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endParaRPr lang="he-IL" dirty="0"/>
              </a:p>
              <a:p>
                <a:endParaRPr lang="he-IL" b="1" dirty="0">
                  <a:solidFill>
                    <a:srgbClr val="0033CC"/>
                  </a:solidFill>
                </a:endParaRPr>
              </a:p>
              <a:p>
                <a:endParaRPr lang="he-IL" dirty="0" smtClean="0">
                  <a:solidFill>
                    <a:srgbClr val="0033CC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2381" r="-812" b="-184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170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הגדרות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219200" y="1654173"/>
                <a:ext cx="10134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אם </a:t>
                </a:r>
                <a:r>
                  <a:rPr lang="he-IL" dirty="0"/>
                  <a:t>ה- </a:t>
                </a:r>
                <a:r>
                  <a:rPr lang="en-US" dirty="0"/>
                  <a:t>P-value</a:t>
                </a:r>
                <a:r>
                  <a:rPr lang="he-IL" dirty="0"/>
                  <a:t> נמוך מ-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/>
                  <a:t>, </a:t>
                </a:r>
                <a:r>
                  <a:rPr lang="he-IL" dirty="0" smtClean="0"/>
                  <a:t>נאמר </a:t>
                </a:r>
                <a:r>
                  <a:rPr lang="he-IL" dirty="0"/>
                  <a:t>כי </a:t>
                </a:r>
                <a:r>
                  <a:rPr lang="he-IL" dirty="0">
                    <a:solidFill>
                      <a:srgbClr val="0033CC"/>
                    </a:solidFill>
                  </a:rPr>
                  <a:t>הפרכנו את השערת האפס ברמת מובהקות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/>
              </a:p>
              <a:p>
                <a:r>
                  <a:rPr lang="he-IL" dirty="0"/>
                  <a:t>נוכל לומר כי ההבדל ביחס למצב הקיים/הצפוי הינו </a:t>
                </a:r>
                <a:r>
                  <a:rPr lang="he-IL" dirty="0">
                    <a:solidFill>
                      <a:srgbClr val="0033CC"/>
                    </a:solidFill>
                  </a:rPr>
                  <a:t>מובהק</a:t>
                </a:r>
                <a:r>
                  <a:rPr lang="he-IL" dirty="0"/>
                  <a:t> (</a:t>
                </a:r>
                <a:r>
                  <a:rPr lang="en-US" dirty="0"/>
                  <a:t>significant</a:t>
                </a:r>
                <a:r>
                  <a:rPr lang="he-IL" dirty="0" smtClean="0"/>
                  <a:t>)</a:t>
                </a:r>
                <a:endParaRPr lang="en-US" dirty="0" smtClean="0"/>
              </a:p>
              <a:p>
                <a:endParaRPr lang="en-US" dirty="0"/>
              </a:p>
              <a:p>
                <a:r>
                  <a:rPr lang="he-IL" dirty="0" smtClean="0">
                    <a:solidFill>
                      <a:schemeClr val="tx1"/>
                    </a:solidFill>
                  </a:rPr>
                  <a:t>אם ה- 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P-value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 גדול מ-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, </a:t>
                </a:r>
                <a:r>
                  <a:rPr lang="he-IL" dirty="0">
                    <a:solidFill>
                      <a:srgbClr val="0033CC"/>
                    </a:solidFill>
                  </a:rPr>
                  <a:t>לא נדחה</a:t>
                </a:r>
                <a:r>
                  <a:rPr lang="he-IL" dirty="0"/>
                  <a:t>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לא נאמר כי קיבלנו </a:t>
                </a:r>
                <a:r>
                  <a:rPr lang="he-IL" dirty="0"/>
                  <a:t>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/>
                  <a:t>, </a:t>
                </a:r>
                <a:r>
                  <a:rPr lang="he-IL" dirty="0" smtClean="0"/>
                  <a:t>מכיוון שבדיקת השערות מבוססת על הפרכה, לא קבלה</a:t>
                </a:r>
              </a:p>
              <a:p>
                <a:r>
                  <a:rPr lang="he-IL" dirty="0" smtClean="0"/>
                  <a:t>אולי </a:t>
                </a:r>
                <a:r>
                  <a:rPr lang="he-IL" dirty="0"/>
                  <a:t>אפשר לומר שקיבלנו תמיכה </a:t>
                </a:r>
                <a:r>
                  <a:rPr lang="he-IL" dirty="0" smtClean="0"/>
                  <a:t>מסוימת ב-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, אך יש להיזהר במסקנות (נראה בהמשך דוגמאות)</a:t>
                </a:r>
                <a:endParaRPr lang="he-IL" dirty="0"/>
              </a:p>
              <a:p>
                <a:endParaRPr lang="he-IL" dirty="0"/>
              </a:p>
              <a:p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19200" y="1654173"/>
                <a:ext cx="10134600" cy="4351338"/>
              </a:xfrm>
              <a:blipFill>
                <a:blip r:embed="rId2"/>
                <a:stretch>
                  <a:fillRect l="-1503" t="-1681" r="-782" b="-4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27739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בדיקת השערה על התוחלת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740532"/>
                <a:ext cx="10515600" cy="4543427"/>
              </a:xfrm>
            </p:spPr>
            <p:txBody>
              <a:bodyPr>
                <a:normAutofit/>
              </a:bodyPr>
              <a:lstStyle/>
              <a:p>
                <a:r>
                  <a:rPr lang="he-IL" b="0" dirty="0" smtClean="0"/>
                  <a:t>בדוגמת הסוללות: ה- </a:t>
                </a:r>
                <a:r>
                  <a:rPr lang="en-US" b="0" dirty="0" smtClean="0"/>
                  <a:t>P-value</a:t>
                </a:r>
                <a:r>
                  <a:rPr lang="he-IL" b="0" dirty="0" smtClean="0"/>
                  <a:t> היה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2970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023</m:t>
                    </m:r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כלומר, ההסתברות לקבל תוצאה כפי שקיבלנו אם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 נכונה היא רק </a:t>
                </a:r>
                <a:r>
                  <a:rPr lang="en-US" dirty="0" smtClean="0"/>
                  <a:t>0.023</a:t>
                </a:r>
                <a:endParaRPr lang="he-IL" dirty="0" smtClean="0"/>
              </a:p>
              <a:p>
                <a:pPr lvl="1"/>
                <a:r>
                  <a:rPr lang="he-IL" dirty="0" smtClean="0"/>
                  <a:t>כלומר </a:t>
                </a:r>
                <a:r>
                  <a:rPr lang="he-IL" dirty="0"/>
                  <a:t>נתוני המדגם </a:t>
                </a:r>
                <a:r>
                  <a:rPr lang="he-IL" dirty="0">
                    <a:solidFill>
                      <a:srgbClr val="0033CC"/>
                    </a:solidFill>
                  </a:rPr>
                  <a:t>לא סבירים </a:t>
                </a:r>
                <a:r>
                  <a:rPr lang="he-IL" dirty="0"/>
                  <a:t>תחת השערת האפס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באופן פורמלי,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שקיבלנו קטן מ- </a:t>
                </a:r>
                <a:r>
                  <a:rPr lang="en-US" dirty="0" smtClean="0"/>
                  <a:t>0.05</a:t>
                </a:r>
                <a:r>
                  <a:rPr lang="he-IL" dirty="0" smtClean="0"/>
                  <a:t>, לכן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נדחה</a:t>
                </a:r>
                <a:r>
                  <a:rPr lang="he-IL" dirty="0" smtClean="0"/>
                  <a:t> את השערת האפס</a:t>
                </a:r>
              </a:p>
              <a:p>
                <a:r>
                  <a:rPr lang="he-IL" dirty="0" smtClean="0"/>
                  <a:t>כלומר, נסיק שהספק מרמה ושקיבולת הסוללות נמוכה מ- 3000 באופן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מובהק</a:t>
                </a:r>
              </a:p>
              <a:p>
                <a:r>
                  <a:rPr lang="he-IL" dirty="0" smtClean="0">
                    <a:solidFill>
                      <a:schemeClr val="tx1"/>
                    </a:solidFill>
                  </a:rPr>
                  <a:t>או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3000</m:t>
                    </m:r>
                  </m:oMath>
                </a14:m>
                <a:endParaRPr lang="he-IL" dirty="0" smtClean="0">
                  <a:solidFill>
                    <a:schemeClr val="tx1"/>
                  </a:solidFill>
                </a:endParaRPr>
              </a:p>
              <a:p>
                <a:endParaRPr lang="he-IL" dirty="0"/>
              </a:p>
              <a:p>
                <a:pPr lvl="1"/>
                <a:endParaRPr lang="en-US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740532"/>
                <a:ext cx="10515600" cy="4543427"/>
              </a:xfrm>
              <a:blipFill>
                <a:blip r:embed="rId2"/>
                <a:stretch>
                  <a:fillRect t="-67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22407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19100" y="1495425"/>
                <a:ext cx="11144250" cy="4914899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נשים לב כי הנחנו כי השונות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</a:t>
                </a:r>
                <a:r>
                  <a:rPr lang="he-IL" dirty="0" err="1" smtClean="0"/>
                  <a:t>היתה</a:t>
                </a:r>
                <a:r>
                  <a:rPr lang="he-IL" dirty="0" smtClean="0"/>
                  <a:t> ידועה</a:t>
                </a:r>
              </a:p>
              <a:p>
                <a:pPr lvl="1"/>
                <a:r>
                  <a:rPr lang="he-IL" dirty="0" smtClean="0"/>
                  <a:t>נראה בהמשך מה עושים כאשר השונות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אינה ידועה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דחיית השערת האפס נעשית ע"פ קריטריון מוגדר (האם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קטן מערך סף)</a:t>
                </a:r>
              </a:p>
              <a:p>
                <a:r>
                  <a:rPr lang="he-IL" dirty="0" smtClean="0"/>
                  <a:t>אך יש לזכור, כי ככל שה-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נמוך יותר, כך הראיה נגד השערת האפס חזקה יותר</a:t>
                </a:r>
              </a:p>
              <a:p>
                <a:endParaRPr lang="he-IL" dirty="0"/>
              </a:p>
              <a:p>
                <a:r>
                  <a:rPr lang="he-IL" dirty="0" smtClean="0"/>
                  <a:t>למשל, אם בדוגמא רמת המובהקות הדרושה </a:t>
                </a:r>
                <a:r>
                  <a:rPr lang="he-IL" dirty="0" err="1" smtClean="0"/>
                  <a:t>היתה</a:t>
                </a:r>
                <a:r>
                  <a:rPr lang="he-IL" dirty="0" smtClean="0"/>
                  <a:t> 0.01, לא היינו דוחים את השערת האפס</a:t>
                </a:r>
              </a:p>
              <a:p>
                <a:r>
                  <a:rPr lang="he-IL" dirty="0" smtClean="0"/>
                  <a:t>כלומר, הראיות נגד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 אמנם אפשרו דחייה במובהקות של </a:t>
                </a:r>
                <a:r>
                  <a:rPr lang="en-US" dirty="0" smtClean="0"/>
                  <a:t>0.05</a:t>
                </a:r>
                <a:r>
                  <a:rPr lang="he-IL" dirty="0" smtClean="0"/>
                  <a:t>, אך לא היו חזקות במיוחד</a:t>
                </a:r>
              </a:p>
              <a:p>
                <a:endParaRPr lang="he-IL" dirty="0"/>
              </a:p>
              <a:p>
                <a:r>
                  <a:rPr lang="he-IL" dirty="0" smtClean="0"/>
                  <a:t>המבחן הסטטיסטי שראינו נקרא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מבחן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he-IL" dirty="0" smtClean="0">
                    <a:solidFill>
                      <a:srgbClr val="0033CC"/>
                    </a:solidFill>
                  </a:rPr>
                  <a:t> למדגם אחד</a:t>
                </a:r>
                <a:r>
                  <a:rPr lang="he-IL" dirty="0" smtClean="0"/>
                  <a:t> (</a:t>
                </a:r>
                <a:r>
                  <a:rPr lang="en-US" dirty="0" smtClean="0"/>
                  <a:t>One-sample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en-US" dirty="0" smtClean="0"/>
                  <a:t>-test</a:t>
                </a:r>
                <a:r>
                  <a:rPr lang="he-IL" dirty="0" smtClean="0"/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9100" y="1495425"/>
                <a:ext cx="11144250" cy="4914899"/>
              </a:xfrm>
              <a:blipFill>
                <a:blip r:embed="rId2"/>
                <a:stretch>
                  <a:fillRect t="-1611" r="-7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876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סיכום השלבים בבדיקת השערה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760705"/>
            <a:ext cx="10515600" cy="4351338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he-IL" dirty="0" smtClean="0"/>
              <a:t>ניסוח המבחן במונחים </a:t>
            </a:r>
            <a:r>
              <a:rPr lang="he-IL" dirty="0"/>
              <a:t>של השערת אפס </a:t>
            </a:r>
            <a:r>
              <a:rPr lang="he-IL" dirty="0" smtClean="0"/>
              <a:t>והשערת מחקר</a:t>
            </a:r>
            <a:endParaRPr lang="he-IL" dirty="0"/>
          </a:p>
          <a:p>
            <a:pPr marL="457200" indent="-457200">
              <a:buFont typeface="+mj-lt"/>
              <a:buAutoNum type="arabicPeriod"/>
            </a:pPr>
            <a:endParaRPr lang="he-IL" dirty="0" smtClean="0"/>
          </a:p>
          <a:p>
            <a:pPr marL="457200" indent="-457200">
              <a:buFont typeface="+mj-lt"/>
              <a:buAutoNum type="arabicPeriod"/>
            </a:pPr>
            <a:r>
              <a:rPr lang="he-IL" dirty="0" smtClean="0"/>
              <a:t>קביעת </a:t>
            </a:r>
            <a:r>
              <a:rPr lang="he-IL" dirty="0"/>
              <a:t>רמת </a:t>
            </a:r>
            <a:r>
              <a:rPr lang="he-IL" dirty="0" smtClean="0"/>
              <a:t>מובהקות (יש לקבוע מראש!)</a:t>
            </a:r>
            <a:endParaRPr lang="he-IL" dirty="0"/>
          </a:p>
          <a:p>
            <a:pPr marL="457200" indent="-457200">
              <a:buFont typeface="+mj-lt"/>
              <a:buAutoNum type="arabicPeriod"/>
            </a:pPr>
            <a:endParaRPr lang="he-IL" dirty="0" smtClean="0"/>
          </a:p>
          <a:p>
            <a:pPr marL="457200" indent="-457200">
              <a:buFont typeface="+mj-lt"/>
              <a:buAutoNum type="arabicPeriod"/>
            </a:pPr>
            <a:r>
              <a:rPr lang="he-IL" dirty="0" smtClean="0"/>
              <a:t>חישוב ערכו של ממוצע המדגם (או סטטיסטי אחר)</a:t>
            </a:r>
            <a:endParaRPr lang="he-IL" dirty="0"/>
          </a:p>
          <a:p>
            <a:pPr marL="457200" indent="-457200">
              <a:buFont typeface="+mj-lt"/>
              <a:buAutoNum type="arabicPeriod"/>
            </a:pPr>
            <a:endParaRPr lang="he-IL" dirty="0" smtClean="0"/>
          </a:p>
          <a:p>
            <a:pPr marL="457200" indent="-457200">
              <a:buFont typeface="+mj-lt"/>
              <a:buAutoNum type="arabicPeriod"/>
            </a:pPr>
            <a:r>
              <a:rPr lang="he-IL" dirty="0" smtClean="0"/>
              <a:t>קביעת </a:t>
            </a:r>
            <a:r>
              <a:rPr lang="he-IL" dirty="0"/>
              <a:t>ההסתברות לערך </a:t>
            </a:r>
            <a:r>
              <a:rPr lang="he-IL" dirty="0" smtClean="0"/>
              <a:t>שקיבל הסטטיסטי או קיצוני ממנו תחת </a:t>
            </a:r>
            <a:r>
              <a:rPr lang="he-IL" dirty="0"/>
              <a:t>השערת האפס (</a:t>
            </a:r>
            <a:r>
              <a:rPr lang="en-US" dirty="0"/>
              <a:t>P-value</a:t>
            </a:r>
            <a:r>
              <a:rPr lang="he-IL" dirty="0" smtClean="0"/>
              <a:t>)</a:t>
            </a:r>
            <a:endParaRPr lang="he-IL" dirty="0"/>
          </a:p>
          <a:p>
            <a:pPr marL="457200" indent="-457200">
              <a:buFont typeface="+mj-lt"/>
              <a:buAutoNum type="arabicPeriod"/>
            </a:pPr>
            <a:endParaRPr lang="he-IL" dirty="0" smtClean="0"/>
          </a:p>
          <a:p>
            <a:pPr marL="457200" indent="-457200">
              <a:buFont typeface="+mj-lt"/>
              <a:buAutoNum type="arabicPeriod"/>
            </a:pPr>
            <a:r>
              <a:rPr lang="he-IL" dirty="0" smtClean="0"/>
              <a:t>החלטה האם </a:t>
            </a:r>
            <a:r>
              <a:rPr lang="he-IL" dirty="0"/>
              <a:t>השערת האפס מתקבלת או נדחית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001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בדיקת השערות על התוחלת</a:t>
            </a:r>
          </a:p>
          <a:p>
            <a:pPr lvl="1"/>
            <a:r>
              <a:rPr lang="he-IL" dirty="0" smtClean="0"/>
              <a:t>השיטה הכללית ודוגמא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מאפיינים של בדיקת השערות</a:t>
            </a:r>
          </a:p>
          <a:p>
            <a:pPr lvl="1"/>
            <a:r>
              <a:rPr lang="he-IL" dirty="0" smtClean="0"/>
              <a:t>בדיקת השערות דו-צדדית</a:t>
            </a:r>
          </a:p>
        </p:txBody>
      </p:sp>
    </p:spTree>
    <p:extLst>
      <p:ext uri="{BB962C8B-B14F-4D97-AF65-F5344CB8AC3E}">
        <p14:creationId xmlns:p14="http://schemas.microsoft.com/office/powerpoint/2010/main" val="393897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39872"/>
                <a:ext cx="10515600" cy="4575177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ידוע כי תוחלת רמת ה- </a:t>
                </a:r>
                <a:r>
                  <a:rPr lang="en-US" dirty="0"/>
                  <a:t>LDL</a:t>
                </a:r>
                <a:r>
                  <a:rPr lang="he-IL" dirty="0"/>
                  <a:t>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הכללית </a:t>
                </a:r>
                <a:r>
                  <a:rPr lang="he-IL" dirty="0"/>
                  <a:t>היא 120 מ"ג/</a:t>
                </a:r>
                <a:r>
                  <a:rPr lang="he-IL" dirty="0" err="1"/>
                  <a:t>ד"ל</a:t>
                </a:r>
                <a:endParaRPr lang="he-IL" dirty="0"/>
              </a:p>
              <a:p>
                <a:r>
                  <a:rPr lang="he-IL" dirty="0"/>
                  <a:t>במדגם של 64 מעשנים התגלה כי להם </a:t>
                </a:r>
                <a:r>
                  <a:rPr lang="en-US" dirty="0"/>
                  <a:t>LDL</a:t>
                </a:r>
                <a:r>
                  <a:rPr lang="he-IL" dirty="0"/>
                  <a:t> ממוצע של 130 </a:t>
                </a:r>
                <a:r>
                  <a:rPr lang="he-IL" dirty="0" smtClean="0"/>
                  <a:t>מ"ג/</a:t>
                </a:r>
                <a:r>
                  <a:rPr lang="he-IL" dirty="0" err="1" smtClean="0"/>
                  <a:t>ד"ל</a:t>
                </a:r>
                <a:endParaRPr lang="he-IL" dirty="0" smtClean="0"/>
              </a:p>
              <a:p>
                <a:r>
                  <a:rPr lang="he-IL" dirty="0" smtClean="0"/>
                  <a:t>סטיית התקן ידועה ושווה ל- 80 מ"ג/</a:t>
                </a:r>
                <a:r>
                  <a:rPr lang="he-IL" dirty="0" err="1" smtClean="0"/>
                  <a:t>ד"ל</a:t>
                </a:r>
                <a:endParaRPr lang="he-IL" dirty="0"/>
              </a:p>
              <a:p>
                <a:r>
                  <a:rPr lang="he-IL" dirty="0"/>
                  <a:t>האם התוחלת של רמות ה- </a:t>
                </a:r>
                <a:r>
                  <a:rPr lang="en-US" dirty="0"/>
                  <a:t>LDL</a:t>
                </a:r>
                <a:r>
                  <a:rPr lang="he-IL" dirty="0"/>
                  <a:t> במעשנים </a:t>
                </a:r>
                <a:r>
                  <a:rPr lang="he-IL" dirty="0" smtClean="0"/>
                  <a:t>גבוהה מהרמה הרגילה?</a:t>
                </a:r>
              </a:p>
              <a:p>
                <a:endParaRPr lang="he-IL" dirty="0"/>
              </a:p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he-IL" dirty="0" smtClean="0"/>
                  <a:t> את רמת ה- </a:t>
                </a:r>
                <a:r>
                  <a:rPr lang="en-US" dirty="0" smtClean="0"/>
                  <a:t>LDL</a:t>
                </a:r>
                <a:r>
                  <a:rPr lang="he-IL" dirty="0" smtClean="0"/>
                  <a:t> של המעשנים</a:t>
                </a:r>
              </a:p>
              <a:p>
                <a:r>
                  <a:rPr lang="he-IL" dirty="0" smtClean="0"/>
                  <a:t>השערת האפס: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120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השערה אלטרנטיבית: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120</m:t>
                    </m:r>
                  </m:oMath>
                </a14:m>
                <a:r>
                  <a:rPr lang="he-IL" dirty="0" smtClean="0"/>
                  <a:t>, כלומר ממוצע </a:t>
                </a:r>
                <a:r>
                  <a:rPr lang="en-US" dirty="0" smtClean="0"/>
                  <a:t>LDL</a:t>
                </a:r>
                <a:r>
                  <a:rPr lang="he-IL" dirty="0" smtClean="0"/>
                  <a:t> באוכלוסיות המעשנים גבוה מהתוחלת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הרגילה</a:t>
                </a:r>
              </a:p>
              <a:p>
                <a:endParaRPr lang="he-IL" dirty="0"/>
              </a:p>
              <a:p>
                <a:r>
                  <a:rPr lang="he-IL" dirty="0" smtClean="0"/>
                  <a:t>נשתמש ברמת המובהקות הסטנדרטית, 0.05</a:t>
                </a:r>
                <a:endParaRPr lang="he-IL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39872"/>
                <a:ext cx="10515600" cy="4575177"/>
              </a:xfrm>
              <a:blipFill>
                <a:blip r:embed="rId2"/>
                <a:stretch>
                  <a:fillRect l="-1101" t="-2267" r="-870" b="-8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7520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9341" y="1685499"/>
                <a:ext cx="10673315" cy="4623861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הסטטיסטי במקרה שלנו הוא ממוצע המדגם, אשר יצא 130</a:t>
                </a:r>
              </a:p>
              <a:p>
                <a:r>
                  <a:rPr lang="he-IL" dirty="0" smtClean="0"/>
                  <a:t>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יהיה ההסתברות שתחת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, ממוצע המדגם שווה או קיצוני יותר מהערך שהתקבל</a:t>
                </a:r>
              </a:p>
              <a:p>
                <a:pPr lvl="1"/>
                <a:r>
                  <a:rPr lang="he-IL" dirty="0" smtClean="0"/>
                  <a:t>קיצוני יותר = גבוה יותר, מכיוון שההשערה האלטרנטיבית היא שה- </a:t>
                </a:r>
                <a:r>
                  <a:rPr lang="en-US" dirty="0" smtClean="0"/>
                  <a:t>LDL</a:t>
                </a:r>
                <a:r>
                  <a:rPr lang="he-IL" dirty="0" smtClean="0"/>
                  <a:t> גבוה מ- 120</a:t>
                </a:r>
              </a:p>
              <a:p>
                <a:r>
                  <a:rPr lang="he-IL" dirty="0" smtClean="0"/>
                  <a:t>כלומר,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יהיה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130</m:t>
                        </m:r>
                      </m:e>
                    </m:d>
                  </m:oMath>
                </a14:m>
                <a:endParaRPr lang="en-US" dirty="0" smtClean="0"/>
              </a:p>
              <a:p>
                <a:endParaRPr lang="he-IL" dirty="0"/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/>
                  <a:t>, לכן משפט הגבול המרכזי מתקיים, ולממוצע המדגם תהיה התפלגות נורמלית</a:t>
                </a:r>
              </a:p>
              <a:p>
                <a:r>
                  <a:rPr lang="he-IL" dirty="0" smtClean="0"/>
                  <a:t>תחת השערת האפס, התוחלת של ממוצע המדגם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120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סטיית התקן של ממוצע המדגם היא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80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64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bar>
                    <m:r>
                      <a:rPr lang="en-US" i="1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120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  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9341" y="1685499"/>
                <a:ext cx="10673315" cy="4623861"/>
              </a:xfrm>
              <a:blipFill>
                <a:blip r:embed="rId2"/>
                <a:stretch>
                  <a:fillRect l="-1429" t="-1713" r="-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4830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2" y="1959388"/>
            <a:ext cx="2968752" cy="1524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14375" y="1602801"/>
                <a:ext cx="10639424" cy="4726079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 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he-IL" b="0" dirty="0" smtClean="0"/>
              </a:p>
              <a:p>
                <a:r>
                  <a:rPr lang="he-IL" b="0" dirty="0" smtClean="0"/>
                  <a:t>כדי לחשב את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130</m:t>
                        </m:r>
                      </m:e>
                    </m:d>
                  </m:oMath>
                </a14:m>
                <a:r>
                  <a:rPr lang="he-IL" dirty="0" smtClean="0"/>
                  <a:t> נעבור למ"מ נורמלי סטנדרטי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ציון התקן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130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130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16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כלומר, ההסתברות לקבל את ממוצע המדגם או ערך גבוה ממנו היא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לא בלתי-סבירה</a:t>
                </a:r>
              </a:p>
              <a:p>
                <a:endParaRPr lang="he-IL" dirty="0"/>
              </a:p>
              <a:p>
                <a:r>
                  <a:rPr lang="he-IL" dirty="0" smtClean="0"/>
                  <a:t>באופן פורמלי, מכיוון שה-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איננו קטן מרמת המובהקות, לא נדחה את השערת האפס</a:t>
                </a:r>
              </a:p>
              <a:p>
                <a:r>
                  <a:rPr lang="he-IL" dirty="0" smtClean="0"/>
                  <a:t>כלומר, תוחלת רמת ה- </a:t>
                </a:r>
                <a:r>
                  <a:rPr lang="en-US" dirty="0" smtClean="0"/>
                  <a:t>LDL</a:t>
                </a:r>
                <a:r>
                  <a:rPr lang="he-IL" dirty="0" smtClean="0"/>
                  <a:t> במעשנים </a:t>
                </a:r>
                <a:r>
                  <a:rPr lang="he-IL" b="1" dirty="0" smtClean="0"/>
                  <a:t>אינה גבוהה באופן מובהק</a:t>
                </a:r>
                <a:r>
                  <a:rPr lang="he-IL" dirty="0" smtClean="0"/>
                  <a:t> מערכה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הכללית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14375" y="1602801"/>
                <a:ext cx="10639424" cy="4726079"/>
              </a:xfrm>
              <a:blipFill>
                <a:blip r:embed="rId3"/>
                <a:stretch>
                  <a:fillRect l="-287" t="-903" r="-8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/>
          <p:cNvCxnSpPr/>
          <p:nvPr/>
        </p:nvCxnSpPr>
        <p:spPr>
          <a:xfrm>
            <a:off x="1712862" y="1893329"/>
            <a:ext cx="36" cy="1447107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393539" y="3372548"/>
            <a:ext cx="6010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120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77422" y="3372548"/>
            <a:ext cx="5767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130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019325" y="2969324"/>
                <a:ext cx="326158" cy="2924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bar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𝑋</m:t>
                          </m:r>
                        </m:e>
                      </m:ba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9325" y="2969324"/>
                <a:ext cx="326158" cy="292451"/>
              </a:xfrm>
              <a:prstGeom prst="rect">
                <a:avLst/>
              </a:prstGeom>
              <a:blipFill>
                <a:blip r:embed="rId4"/>
                <a:stretch>
                  <a:fillRect r="-5556" b="-3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409205" y="1418890"/>
                <a:ext cx="753828" cy="4590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bar>
                            <m:barPr>
                              <m:pos m:val="top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bar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</m:e>
                          </m:bar>
                        </m:e>
                      </m:d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9205" y="1418890"/>
                <a:ext cx="753828" cy="459036"/>
              </a:xfrm>
              <a:prstGeom prst="rect">
                <a:avLst/>
              </a:prstGeom>
              <a:blipFill>
                <a:blip r:embed="rId5"/>
                <a:stretch>
                  <a:fillRect l="-1613" b="-9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030258" y="2192978"/>
                <a:ext cx="1551579" cy="4344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bar>
                        <m:barPr>
                          <m:pos m:val="top"/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bar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𝑋</m:t>
                          </m:r>
                        </m:e>
                      </m:ba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&gt;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130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0258" y="2192978"/>
                <a:ext cx="1551579" cy="434414"/>
              </a:xfrm>
              <a:prstGeom prst="rect">
                <a:avLst/>
              </a:prstGeom>
              <a:blipFill>
                <a:blip r:embed="rId6"/>
                <a:stretch>
                  <a:fillRect b="-126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/>
          <p:nvPr/>
        </p:nvCxnSpPr>
        <p:spPr>
          <a:xfrm flipH="1">
            <a:off x="2473474" y="2661334"/>
            <a:ext cx="132036" cy="412798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1362709" y="2721388"/>
            <a:ext cx="742457" cy="0"/>
          </a:xfrm>
          <a:prstGeom prst="straightConnector1">
            <a:avLst/>
          </a:prstGeom>
          <a:ln w="25400">
            <a:solidFill>
              <a:schemeClr val="bg2">
                <a:lumMod val="50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394148" y="2375839"/>
                <a:ext cx="6655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±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10</m:t>
                      </m:r>
                    </m:oMath>
                  </m:oMathPara>
                </a14:m>
                <a:endParaRPr lang="en-US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4148" y="2375839"/>
                <a:ext cx="665567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866648" y="2705437"/>
                <a:ext cx="2538901" cy="527773"/>
              </a:xfrm>
              <a:prstGeom prst="rect">
                <a:avLst/>
              </a:prstGeom>
              <a:noFill/>
              <a:ln w="19050">
                <a:solidFill>
                  <a:srgbClr val="7030A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&gt;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&gt;</m:t>
                          </m:r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6648" y="2705437"/>
                <a:ext cx="2538901" cy="52777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190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6217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גודל המדגם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בדוגמא של ה- </a:t>
                </a:r>
                <a:r>
                  <a:rPr lang="en-US" dirty="0" smtClean="0"/>
                  <a:t>LDL</a:t>
                </a:r>
                <a:r>
                  <a:rPr lang="he-IL" dirty="0" smtClean="0"/>
                  <a:t>, נניח שהגדלנו את המדגם פי 4 ל-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256</m:t>
                    </m:r>
                  </m:oMath>
                </a14:m>
                <a:r>
                  <a:rPr lang="he-IL" dirty="0" smtClean="0"/>
                  <a:t>, ועדיין קיבלנו ממוצע מדגם של 130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סטיית </a:t>
                </a:r>
                <a:r>
                  <a:rPr lang="he-IL" dirty="0"/>
                  <a:t>התקן של ממוצע המדגם היא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80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256</m:t>
                            </m:r>
                          </m:e>
                        </m:rad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he-IL" dirty="0"/>
              </a:p>
              <a:p>
                <a:r>
                  <a:rPr lang="he-IL" dirty="0"/>
                  <a:t>ציון התקן הוא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130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120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ה- </a:t>
                </a:r>
                <a:r>
                  <a:rPr lang="en-US" dirty="0"/>
                  <a:t>P-value</a:t>
                </a:r>
                <a:r>
                  <a:rPr lang="he-IL" dirty="0"/>
                  <a:t> הוא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130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023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לכן נדחה את השערת האפס!</a:t>
                </a:r>
                <a:endParaRPr lang="he-IL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5865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קרה בעצם?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8421" y="1951228"/>
            <a:ext cx="4162223" cy="3591685"/>
          </a:xfrm>
        </p:spPr>
        <p:txBody>
          <a:bodyPr/>
          <a:lstStyle/>
          <a:p>
            <a:r>
              <a:rPr lang="he-IL" dirty="0" smtClean="0"/>
              <a:t>במדגם הקטן, לממוצע המדגם התפלגות רחבה</a:t>
            </a:r>
          </a:p>
          <a:p>
            <a:endParaRPr lang="he-IL" dirty="0" smtClean="0"/>
          </a:p>
          <a:p>
            <a:r>
              <a:rPr lang="he-IL" dirty="0" smtClean="0"/>
              <a:t>גם אם השערת האפס נכונה (התוחלת היא 120, גם במעשנים), די סביר לראות ערך של 130 ומעלה</a:t>
            </a:r>
            <a:endParaRPr lang="en-US" dirty="0"/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669"/>
          <a:stretch/>
        </p:blipFill>
        <p:spPr>
          <a:xfrm>
            <a:off x="1056310" y="2364238"/>
            <a:ext cx="6083972" cy="3492815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1065454" y="2476045"/>
            <a:ext cx="0" cy="3364992"/>
          </a:xfrm>
          <a:prstGeom prst="line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065454" y="5841037"/>
            <a:ext cx="6074828" cy="0"/>
          </a:xfrm>
          <a:prstGeom prst="line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317724" y="1652949"/>
                <a:ext cx="140371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𝑛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256</m:t>
                      </m:r>
                    </m:oMath>
                  </m:oMathPara>
                </a14:m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7724" y="1652949"/>
                <a:ext cx="1403716" cy="461665"/>
              </a:xfrm>
              <a:prstGeom prst="rect">
                <a:avLst/>
              </a:prstGeom>
              <a:blipFill>
                <a:blip r:embed="rId3"/>
                <a:stretch>
                  <a:fillRect t="-10526" r="-6061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>
          <a:xfrm flipH="1">
            <a:off x="5670785" y="4741452"/>
            <a:ext cx="340365" cy="533808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542324" y="3850249"/>
                <a:ext cx="145200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64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16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2324" y="3850249"/>
                <a:ext cx="1452008" cy="8309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>
          <a:xfrm flipH="1">
            <a:off x="4455426" y="2192138"/>
            <a:ext cx="385011" cy="904775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583947" y="3926605"/>
            <a:ext cx="762000" cy="0"/>
          </a:xfrm>
          <a:prstGeom prst="straightConnector1">
            <a:avLst/>
          </a:prstGeom>
          <a:ln w="25400">
            <a:solidFill>
              <a:srgbClr val="58267E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717172" y="5273552"/>
            <a:ext cx="2476500" cy="0"/>
          </a:xfrm>
          <a:prstGeom prst="straightConnector1">
            <a:avLst/>
          </a:prstGeom>
          <a:ln w="25400">
            <a:solidFill>
              <a:srgbClr val="58267E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3713840" y="3482172"/>
                <a:ext cx="65114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±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5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3840" y="3482172"/>
                <a:ext cx="65114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3607315" y="4809405"/>
                <a:ext cx="68640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±</m:t>
                    </m:r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10</a:t>
                </a:r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7315" y="4809405"/>
                <a:ext cx="686406" cy="461665"/>
              </a:xfrm>
              <a:prstGeom prst="rect">
                <a:avLst/>
              </a:prstGeom>
              <a:blipFill>
                <a:blip r:embed="rId6"/>
                <a:stretch>
                  <a:fillRect l="-3571" t="-10526" r="-12500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7149426" y="5641329"/>
            <a:ext cx="970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LDL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065454" y="2609571"/>
                <a:ext cx="140914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ממוצע המדגם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454" y="2609571"/>
                <a:ext cx="1409140" cy="1569660"/>
              </a:xfrm>
              <a:prstGeom prst="rect">
                <a:avLst/>
              </a:prstGeom>
              <a:blipFill>
                <a:blip r:embed="rId7"/>
                <a:stretch>
                  <a:fillRect t="-3101" r="-6494" b="-7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3656966" y="5839134"/>
            <a:ext cx="6607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120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4838343" y="4902917"/>
            <a:ext cx="1752360" cy="926592"/>
            <a:chOff x="6010986" y="4540068"/>
            <a:chExt cx="2325162" cy="1218642"/>
          </a:xfrm>
        </p:grpSpPr>
        <p:sp>
          <p:nvSpPr>
            <p:cNvPr id="19" name="Rectangle 18"/>
            <p:cNvSpPr/>
            <p:nvPr/>
          </p:nvSpPr>
          <p:spPr>
            <a:xfrm>
              <a:off x="6015467" y="4991100"/>
              <a:ext cx="632984" cy="76436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Isosceles Triangle 19"/>
            <p:cNvSpPr/>
            <p:nvPr/>
          </p:nvSpPr>
          <p:spPr>
            <a:xfrm rot="5400000">
              <a:off x="7288026" y="4710587"/>
              <a:ext cx="303140" cy="1793105"/>
            </a:xfrm>
            <a:prstGeom prst="triangle">
              <a:avLst>
                <a:gd name="adj" fmla="val 97436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Isosceles Triangle 20"/>
            <p:cNvSpPr/>
            <p:nvPr/>
          </p:nvSpPr>
          <p:spPr>
            <a:xfrm rot="5940240">
              <a:off x="6824156" y="4768104"/>
              <a:ext cx="510051" cy="1141938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Isosceles Triangle 21"/>
            <p:cNvSpPr/>
            <p:nvPr/>
          </p:nvSpPr>
          <p:spPr>
            <a:xfrm rot="5400000">
              <a:off x="6122317" y="4428737"/>
              <a:ext cx="510051" cy="73271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3" name="Straight Connector 22"/>
          <p:cNvCxnSpPr/>
          <p:nvPr/>
        </p:nvCxnSpPr>
        <p:spPr>
          <a:xfrm flipV="1">
            <a:off x="4815945" y="4777906"/>
            <a:ext cx="0" cy="1061228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532923" y="5839134"/>
            <a:ext cx="6607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130</a:t>
            </a:r>
          </a:p>
        </p:txBody>
      </p:sp>
    </p:spTree>
    <p:extLst>
      <p:ext uri="{BB962C8B-B14F-4D97-AF65-F5344CB8AC3E}">
        <p14:creationId xmlns:p14="http://schemas.microsoft.com/office/powerpoint/2010/main" val="3669017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קרה בעצם?</a:t>
            </a:r>
            <a:endParaRPr lang="en-US" dirty="0"/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669"/>
          <a:stretch/>
        </p:blipFill>
        <p:spPr>
          <a:xfrm>
            <a:off x="1056310" y="2364238"/>
            <a:ext cx="6083972" cy="3492815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1065454" y="2476045"/>
            <a:ext cx="0" cy="3364992"/>
          </a:xfrm>
          <a:prstGeom prst="line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065454" y="5841037"/>
            <a:ext cx="6074828" cy="0"/>
          </a:xfrm>
          <a:prstGeom prst="line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193672" y="3095608"/>
                <a:ext cx="140371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𝑛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256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02</m:t>
                      </m:r>
                    </m:oMath>
                  </m:oMathPara>
                </a14:m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3672" y="3095608"/>
                <a:ext cx="1403716" cy="830997"/>
              </a:xfrm>
              <a:prstGeom prst="rect">
                <a:avLst/>
              </a:prstGeom>
              <a:blipFill>
                <a:blip r:embed="rId3"/>
                <a:stretch>
                  <a:fillRect r="-9130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>
          <a:xfrm>
            <a:off x="1994387" y="4649057"/>
            <a:ext cx="442437" cy="605492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165309" y="4174077"/>
                <a:ext cx="14520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64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5309" y="4174077"/>
                <a:ext cx="1452008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>
          <a:xfrm flipH="1">
            <a:off x="5244117" y="4008776"/>
            <a:ext cx="471779" cy="1584789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583947" y="3926605"/>
            <a:ext cx="762000" cy="0"/>
          </a:xfrm>
          <a:prstGeom prst="straightConnector1">
            <a:avLst/>
          </a:prstGeom>
          <a:ln w="25400">
            <a:solidFill>
              <a:srgbClr val="58267E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717172" y="5273552"/>
            <a:ext cx="2476500" cy="0"/>
          </a:xfrm>
          <a:prstGeom prst="straightConnector1">
            <a:avLst/>
          </a:prstGeom>
          <a:ln w="25400">
            <a:solidFill>
              <a:srgbClr val="58267E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3713840" y="3482172"/>
                <a:ext cx="65114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±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5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3840" y="3482172"/>
                <a:ext cx="65114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3607315" y="4809405"/>
                <a:ext cx="68640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±</m:t>
                    </m:r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10</a:t>
                </a:r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7315" y="4809405"/>
                <a:ext cx="686406" cy="461665"/>
              </a:xfrm>
              <a:prstGeom prst="rect">
                <a:avLst/>
              </a:prstGeom>
              <a:blipFill>
                <a:blip r:embed="rId6"/>
                <a:stretch>
                  <a:fillRect l="-3571" t="-10526" r="-12500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7149426" y="5641329"/>
            <a:ext cx="970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LDL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56966" y="5839134"/>
            <a:ext cx="6607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120</a:t>
            </a:r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4815945" y="4777906"/>
            <a:ext cx="0" cy="1061228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532923" y="5839134"/>
            <a:ext cx="6607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130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4830423" y="5380521"/>
            <a:ext cx="483744" cy="439111"/>
            <a:chOff x="6009655" y="4048126"/>
            <a:chExt cx="749573" cy="1710584"/>
          </a:xfrm>
        </p:grpSpPr>
        <p:sp>
          <p:nvSpPr>
            <p:cNvPr id="27" name="Rectangle 26"/>
            <p:cNvSpPr/>
            <p:nvPr/>
          </p:nvSpPr>
          <p:spPr>
            <a:xfrm>
              <a:off x="6011101" y="4686300"/>
              <a:ext cx="170075" cy="106785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Isosceles Triangle 27"/>
            <p:cNvSpPr/>
            <p:nvPr/>
          </p:nvSpPr>
          <p:spPr>
            <a:xfrm rot="5400000">
              <a:off x="6219749" y="5219231"/>
              <a:ext cx="500907" cy="578051"/>
            </a:xfrm>
            <a:prstGeom prst="triangle">
              <a:avLst>
                <a:gd name="adj" fmla="val 97436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Isosceles Triangle 28"/>
            <p:cNvSpPr/>
            <p:nvPr/>
          </p:nvSpPr>
          <p:spPr>
            <a:xfrm rot="5701795">
              <a:off x="6004454" y="4979812"/>
              <a:ext cx="715949" cy="40446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Isosceles Triangle 29"/>
            <p:cNvSpPr/>
            <p:nvPr/>
          </p:nvSpPr>
          <p:spPr>
            <a:xfrm rot="5400000">
              <a:off x="5737441" y="4320340"/>
              <a:ext cx="715949" cy="171521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197286" y="1604337"/>
                <a:ext cx="4162223" cy="4411126"/>
              </a:xfrm>
            </p:spPr>
            <p:txBody>
              <a:bodyPr/>
              <a:lstStyle/>
              <a:p>
                <a:r>
                  <a:rPr lang="he-IL" dirty="0" smtClean="0"/>
                  <a:t>במדגם הגדול, לממוצע המדגם התפלגות צרה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אם השערת האפס נכונה (תוחלת שווה ל- 120), כבר לא כל כך סביר לראות ערך של 130 ומעלה</a:t>
                </a:r>
              </a:p>
              <a:p>
                <a:endParaRPr lang="he-IL" dirty="0"/>
              </a:p>
              <a:p>
                <a:r>
                  <a:rPr lang="he-IL" dirty="0" smtClean="0"/>
                  <a:t>יש לנו יותר ביטחון שהפרמטר </a:t>
                </a:r>
                <a:r>
                  <a:rPr lang="he-IL" dirty="0" err="1" smtClean="0"/>
                  <a:t>האמיתי</a:t>
                </a:r>
                <a:r>
                  <a:rPr lang="he-IL" dirty="0" smtClean="0"/>
                  <a:t> קרוב ל- 130, כלומר שונה מהצפוי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35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197286" y="1604337"/>
                <a:ext cx="4162223" cy="4411126"/>
              </a:xfrm>
              <a:blipFill>
                <a:blip r:embed="rId7"/>
                <a:stretch>
                  <a:fillRect l="-3226" t="-1796" r="-21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1113315" y="2356945"/>
                <a:ext cx="140914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ממוצע המדגם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3315" y="2356945"/>
                <a:ext cx="1409140" cy="1569660"/>
              </a:xfrm>
              <a:prstGeom prst="rect">
                <a:avLst/>
              </a:prstGeom>
              <a:blipFill>
                <a:blip r:embed="rId8"/>
                <a:stretch>
                  <a:fillRect t="-3113" r="-6494" b="-81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3123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35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גודל המדגם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828834"/>
            <a:ext cx="10515600" cy="4351338"/>
          </a:xfrm>
        </p:spPr>
        <p:txBody>
          <a:bodyPr/>
          <a:lstStyle/>
          <a:p>
            <a:r>
              <a:rPr lang="he-IL" dirty="0" smtClean="0"/>
              <a:t>מקרה זה הוא דוגמא לכך ש</a:t>
            </a:r>
            <a:r>
              <a:rPr lang="he-IL" dirty="0" smtClean="0">
                <a:solidFill>
                  <a:srgbClr val="993366"/>
                </a:solidFill>
              </a:rPr>
              <a:t>לא ניתן</a:t>
            </a:r>
            <a:r>
              <a:rPr lang="en-US" dirty="0" smtClean="0">
                <a:solidFill>
                  <a:srgbClr val="993366"/>
                </a:solidFill>
              </a:rPr>
              <a:t> </a:t>
            </a:r>
            <a:r>
              <a:rPr lang="he-IL" dirty="0" smtClean="0">
                <a:solidFill>
                  <a:srgbClr val="993366"/>
                </a:solidFill>
              </a:rPr>
              <a:t>היה לדחות את השערת האפס במדגם קטן</a:t>
            </a:r>
          </a:p>
          <a:p>
            <a:r>
              <a:rPr lang="he-IL" dirty="0" smtClean="0"/>
              <a:t>זאת מכיוון שב</a:t>
            </a:r>
            <a:r>
              <a:rPr lang="he-IL" dirty="0" smtClean="0">
                <a:solidFill>
                  <a:srgbClr val="0070C0"/>
                </a:solidFill>
              </a:rPr>
              <a:t>מדגם קטן</a:t>
            </a:r>
            <a:r>
              <a:rPr lang="he-IL" dirty="0" smtClean="0"/>
              <a:t>, יש </a:t>
            </a:r>
            <a:r>
              <a:rPr lang="he-IL" dirty="0" smtClean="0">
                <a:solidFill>
                  <a:srgbClr val="0070C0"/>
                </a:solidFill>
              </a:rPr>
              <a:t>שונות גדולה</a:t>
            </a:r>
            <a:r>
              <a:rPr lang="he-IL" dirty="0" smtClean="0"/>
              <a:t> לממוצע המדגם</a:t>
            </a:r>
          </a:p>
          <a:p>
            <a:r>
              <a:rPr lang="he-IL" dirty="0" smtClean="0"/>
              <a:t>ולכן, אע"פ שקיבלנו ממוצע מדגם גבוה מ- 120, זה עדיין יכול להיות תוצאה של שונות "טבעית" של ממוצע המדגם (תחת השערת האפס)</a:t>
            </a:r>
          </a:p>
          <a:p>
            <a:endParaRPr lang="he-IL" dirty="0"/>
          </a:p>
          <a:p>
            <a:r>
              <a:rPr lang="he-IL" dirty="0" smtClean="0"/>
              <a:t>ב</a:t>
            </a:r>
            <a:r>
              <a:rPr lang="he-IL" dirty="0" smtClean="0">
                <a:solidFill>
                  <a:srgbClr val="0070C0"/>
                </a:solidFill>
              </a:rPr>
              <a:t>מדגם גדול</a:t>
            </a:r>
            <a:r>
              <a:rPr lang="he-IL" dirty="0" smtClean="0"/>
              <a:t>, לממוצע המדגם </a:t>
            </a:r>
            <a:r>
              <a:rPr lang="he-IL" dirty="0" smtClean="0">
                <a:solidFill>
                  <a:srgbClr val="0070C0"/>
                </a:solidFill>
              </a:rPr>
              <a:t>שונות קטנה</a:t>
            </a:r>
            <a:r>
              <a:rPr lang="he-IL" dirty="0" smtClean="0"/>
              <a:t>, ולכן יש לנו ביטחון רב יותר בערך שלו</a:t>
            </a:r>
          </a:p>
          <a:p>
            <a:r>
              <a:rPr lang="he-IL" dirty="0" smtClean="0"/>
              <a:t>לכן, אם קיבלנו ממוצע מדגם גדול מ- 120, יותר סביר שהתוחלת היא לא באמת 120</a:t>
            </a:r>
          </a:p>
          <a:p>
            <a:r>
              <a:rPr lang="he-IL" dirty="0" smtClean="0"/>
              <a:t>כלומר, היינו צריכים </a:t>
            </a:r>
            <a:r>
              <a:rPr lang="he-IL" dirty="0" smtClean="0">
                <a:solidFill>
                  <a:srgbClr val="993366"/>
                </a:solidFill>
              </a:rPr>
              <a:t>מדגם גדול </a:t>
            </a:r>
            <a:r>
              <a:rPr lang="he-IL" dirty="0" smtClean="0"/>
              <a:t>כדי לקבל </a:t>
            </a:r>
            <a:r>
              <a:rPr lang="he-IL" dirty="0" smtClean="0">
                <a:solidFill>
                  <a:srgbClr val="993366"/>
                </a:solidFill>
              </a:rPr>
              <a:t>החלטה נכונה </a:t>
            </a:r>
            <a:r>
              <a:rPr lang="he-IL" dirty="0" smtClean="0"/>
              <a:t>של</a:t>
            </a:r>
            <a:r>
              <a:rPr lang="he-IL" dirty="0" smtClean="0">
                <a:solidFill>
                  <a:srgbClr val="993366"/>
                </a:solidFill>
              </a:rPr>
              <a:t> דחיית השערת האפס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459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הערה:</a:t>
            </a:r>
            <a:r>
              <a:rPr lang="en-US" dirty="0" smtClean="0"/>
              <a:t> </a:t>
            </a:r>
            <a:r>
              <a:rPr lang="he-IL" dirty="0" smtClean="0"/>
              <a:t>טעויות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1920" y="1711924"/>
                <a:ext cx="10728158" cy="4544496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he-IL" dirty="0" smtClean="0"/>
                  <a:t>מכיוון שבדיקת ההשערה מבוססת על מדגם בודד, אנו עלולים לבצע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טעויות</a:t>
                </a:r>
              </a:p>
              <a:p>
                <a:endParaRPr lang="he-IL" dirty="0" smtClean="0"/>
              </a:p>
              <a:p>
                <a:r>
                  <a:rPr lang="he-IL" dirty="0"/>
                  <a:t>יתכן שהשערת האפס </a:t>
                </a:r>
                <a:r>
                  <a:rPr lang="he-IL" dirty="0">
                    <a:solidFill>
                      <a:srgbClr val="0033CC"/>
                    </a:solidFill>
                  </a:rPr>
                  <a:t>נכונה</a:t>
                </a:r>
                <a:r>
                  <a:rPr lang="he-IL" dirty="0"/>
                  <a:t>, ובמקרה קיבלנו מדגם קיצוני יחסית ולכן </a:t>
                </a:r>
                <a:r>
                  <a:rPr lang="he-IL" dirty="0">
                    <a:solidFill>
                      <a:srgbClr val="0033CC"/>
                    </a:solidFill>
                  </a:rPr>
                  <a:t>דחינו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אותה בטעות</a:t>
                </a:r>
                <a:endParaRPr lang="he-IL" dirty="0"/>
              </a:p>
              <a:p>
                <a:r>
                  <a:rPr lang="he-IL" dirty="0"/>
                  <a:t>נקרא </a:t>
                </a:r>
                <a:r>
                  <a:rPr lang="he-IL" dirty="0">
                    <a:solidFill>
                      <a:srgbClr val="0070C0"/>
                    </a:solidFill>
                  </a:rPr>
                  <a:t>טעות מסוג 1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יתכן </a:t>
                </a:r>
                <a:r>
                  <a:rPr lang="he-IL" dirty="0"/>
                  <a:t>שהשערת האפס </a:t>
                </a:r>
                <a:r>
                  <a:rPr lang="he-IL" dirty="0">
                    <a:solidFill>
                      <a:srgbClr val="0033CC"/>
                    </a:solidFill>
                  </a:rPr>
                  <a:t>אינה נכונה</a:t>
                </a:r>
                <a:r>
                  <a:rPr lang="he-IL" dirty="0"/>
                  <a:t>, אך </a:t>
                </a:r>
                <a:r>
                  <a:rPr lang="he-IL" dirty="0" smtClean="0"/>
                  <a:t>יש </a:t>
                </a:r>
                <a:r>
                  <a:rPr lang="he-IL" dirty="0"/>
                  <a:t>לנו מדגם </a:t>
                </a:r>
                <a:r>
                  <a:rPr lang="he-IL" dirty="0" smtClean="0"/>
                  <a:t>קטן (או במקרה התוצאות יוצאות לא מפתיעות), ולכן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לא דחינו אותה (בטעות)</a:t>
                </a:r>
                <a:endParaRPr lang="he-IL" dirty="0" smtClean="0"/>
              </a:p>
              <a:p>
                <a:r>
                  <a:rPr lang="he-IL" dirty="0" smtClean="0"/>
                  <a:t>נקרא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טעות מסוג 2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לכן, אם לא דחינו את השערת האפס, עדיין לא הוכחנו אותה</a:t>
                </a:r>
                <a:endParaRPr lang="he-IL" dirty="0"/>
              </a:p>
              <a:p>
                <a:r>
                  <a:rPr lang="he-IL" dirty="0" smtClean="0"/>
                  <a:t>יתכן </a:t>
                </a:r>
                <a:r>
                  <a:rPr lang="he-IL" dirty="0"/>
                  <a:t>שאם נבחר מדגם אחר (ובפרט, מדגם גדול יותר, כאמור), כן נוכל לדחות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1920" y="1711924"/>
                <a:ext cx="10728158" cy="4544496"/>
              </a:xfrm>
              <a:blipFill>
                <a:blip r:embed="rId2"/>
                <a:stretch>
                  <a:fillRect t="-2148" r="-7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7078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ניסוח מקוצר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472307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נניח כי השערת האפס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r>
                  <a:rPr lang="he-IL" dirty="0" smtClean="0"/>
                  <a:t>(במדגם גדול) לממוצע המדגם התפלגות נורמלית עם תוחלת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 וסטיית תקן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rad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נניח שקיבלנו ממוצע מדגם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אם השערת המחקר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,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יהיה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num>
                          <m:den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rad>
                              </m:den>
                            </m:f>
                          </m:den>
                        </m:f>
                      </m:e>
                    </m:d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he-IL" dirty="0"/>
                  <a:t>אם השערת </a:t>
                </a:r>
                <a:r>
                  <a:rPr lang="he-IL" dirty="0" smtClean="0"/>
                  <a:t>המחקר </a:t>
                </a:r>
                <a:r>
                  <a:rPr lang="he-IL" dirty="0"/>
                  <a:t>היא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/>
                  <a:t>, ה- </a:t>
                </a:r>
                <a:r>
                  <a:rPr lang="en-US" dirty="0"/>
                  <a:t>P-value</a:t>
                </a:r>
                <a:r>
                  <a:rPr lang="he-IL" dirty="0"/>
                  <a:t> יהיה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num>
                          <m:den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rad>
                              </m:den>
                            </m:f>
                          </m:den>
                        </m:f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472307"/>
              </a:xfrm>
              <a:blipFill>
                <a:blip r:embed="rId2"/>
                <a:stretch>
                  <a:fillRect t="-1635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9279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ניסוח מקוצר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472307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אם השערת המחקר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,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יהיה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num>
                          <m:den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rad>
                              </m:den>
                            </m:f>
                          </m:den>
                        </m:f>
                      </m:e>
                    </m:d>
                  </m:oMath>
                </a14:m>
                <a:endParaRPr lang="en-US" dirty="0" smtClean="0"/>
              </a:p>
              <a:p>
                <a:r>
                  <a:rPr lang="he-IL" dirty="0" smtClean="0"/>
                  <a:t>אם </a:t>
                </a:r>
                <a:r>
                  <a:rPr lang="he-IL" dirty="0"/>
                  <a:t>השערת </a:t>
                </a:r>
                <a:r>
                  <a:rPr lang="he-IL" dirty="0" smtClean="0"/>
                  <a:t>המחקר </a:t>
                </a:r>
                <a:r>
                  <a:rPr lang="he-IL" dirty="0"/>
                  <a:t>היא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/>
                  <a:t>, ה- </a:t>
                </a:r>
                <a:r>
                  <a:rPr lang="en-US" dirty="0"/>
                  <a:t>P-value</a:t>
                </a:r>
                <a:r>
                  <a:rPr lang="he-IL" dirty="0"/>
                  <a:t> יהיה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num>
                          <m:den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rad>
                              </m:den>
                            </m:f>
                          </m:den>
                        </m:f>
                      </m:e>
                    </m:d>
                  </m:oMath>
                </a14:m>
                <a:endParaRPr lang="en-US" dirty="0"/>
              </a:p>
              <a:p>
                <a:endParaRPr lang="en-US" dirty="0" smtClean="0"/>
              </a:p>
              <a:p>
                <a:r>
                  <a:rPr lang="he-IL" dirty="0" smtClean="0"/>
                  <a:t>מסקנה: ניתן לחשב </a:t>
                </a:r>
                <a:r>
                  <a:rPr lang="he-IL" dirty="0" smtClean="0">
                    <a:solidFill>
                      <a:srgbClr val="993366"/>
                    </a:solidFill>
                  </a:rPr>
                  <a:t>סטטיסטי מתוקנן</a:t>
                </a:r>
                <a:r>
                  <a:rPr lang="he-IL" dirty="0" smtClean="0"/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endParaRPr lang="en-US" dirty="0" smtClean="0"/>
              </a:p>
              <a:p>
                <a:pPr lvl="1"/>
                <a:r>
                  <a:rPr lang="he-IL" dirty="0" smtClean="0"/>
                  <a:t>זהו סטטיסטי, מכיוון שהוא גודל המחושב מתוך המדגם</a:t>
                </a:r>
                <a:endParaRPr lang="en-US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אם </a:t>
                </a:r>
                <a:r>
                  <a:rPr lang="he-IL" dirty="0"/>
                  <a:t>השערת המחקר היא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/>
                  <a:t>, ה- </a:t>
                </a:r>
                <a:r>
                  <a:rPr lang="en-US" dirty="0"/>
                  <a:t>P-value</a:t>
                </a:r>
                <a:r>
                  <a:rPr lang="he-IL" dirty="0"/>
                  <a:t> יהיה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he-IL" dirty="0"/>
                  <a:t>אם השערת המחקר היא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/>
                  <a:t>, ה- </a:t>
                </a:r>
                <a:r>
                  <a:rPr lang="en-US" dirty="0"/>
                  <a:t>P-value</a:t>
                </a:r>
                <a:r>
                  <a:rPr lang="he-IL" dirty="0"/>
                  <a:t> יהיה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472307"/>
              </a:xfrm>
              <a:blipFill>
                <a:blip r:embed="rId2"/>
                <a:stretch>
                  <a:fillRect t="-817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4089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717235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בדוגמת הסוללות: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150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 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3000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  </m:t>
                    </m:r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2970</m:t>
                    </m:r>
                  </m:oMath>
                </a14:m>
                <a:endParaRPr lang="en-US" dirty="0" smtClean="0"/>
              </a:p>
              <a:p>
                <a:r>
                  <a:rPr lang="he-IL" dirty="0" smtClean="0"/>
                  <a:t>לכן הסטטיסטי יהיה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i="1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i="1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solidFill>
                                      <a:schemeClr val="accent5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solidFill>
                                      <a:schemeClr val="accent5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  <m:r>
                      <a:rPr lang="en-US" b="0" i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2970</m:t>
                        </m:r>
                        <m:r>
                          <a:rPr lang="en-US" b="0" i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3000</m:t>
                        </m:r>
                      </m:num>
                      <m:den>
                        <m:f>
                          <m:fPr>
                            <m:ctrlPr>
                              <a:rPr lang="en-US" b="0" i="1" smtClean="0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0" smtClean="0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150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solidFill>
                                      <a:schemeClr val="accent5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solidFill>
                                      <a:schemeClr val="accent5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e>
                            </m:rad>
                          </m:den>
                        </m:f>
                      </m:den>
                    </m:f>
                    <m:r>
                      <a:rPr lang="en-US" b="0" i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 smtClean="0">
                  <a:solidFill>
                    <a:schemeClr val="accent5">
                      <a:lumMod val="75000"/>
                    </a:schemeClr>
                  </a:solidFill>
                </a:endParaRPr>
              </a:p>
              <a:p>
                <a:r>
                  <a:rPr lang="he-IL" dirty="0" smtClean="0"/>
                  <a:t>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48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</a:rPr>
                          <m:t>&lt;−</m:t>
                        </m:r>
                        <m:r>
                          <a:rPr lang="en-US" b="0" i="1" smtClean="0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/>
                  <a:t>בדוגמת </a:t>
                </a:r>
                <a:r>
                  <a:rPr lang="he-IL" dirty="0" smtClean="0"/>
                  <a:t>ה- </a:t>
                </a:r>
                <a:r>
                  <a:rPr lang="en-US" dirty="0" smtClean="0"/>
                  <a:t>LDL</a:t>
                </a:r>
                <a:r>
                  <a:rPr lang="he-IL" dirty="0" smtClean="0"/>
                  <a:t>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 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  </m:t>
                    </m:r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13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dirty="0"/>
              </a:p>
              <a:p>
                <a:r>
                  <a:rPr lang="he-IL" dirty="0"/>
                  <a:t>לכן הסטטיסטי יהיה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i="1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i="1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solidFill>
                                      <a:schemeClr val="accent5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solidFill>
                                      <a:schemeClr val="accent5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  <m:r>
                      <a:rPr lang="en-US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130</m:t>
                        </m:r>
                        <m:r>
                          <a:rPr lang="en-US" b="0" i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120</m:t>
                        </m:r>
                      </m:num>
                      <m:den>
                        <m:f>
                          <m:fPr>
                            <m:ctrlPr>
                              <a:rPr lang="en-US" i="1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0" smtClean="0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80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solidFill>
                                      <a:schemeClr val="accent5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solidFill>
                                      <a:schemeClr val="accent5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</m:rad>
                          </m:den>
                        </m:f>
                      </m:den>
                    </m:f>
                    <m:r>
                      <a:rPr lang="en-US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he-IL" dirty="0">
                  <a:solidFill>
                    <a:schemeClr val="accent5">
                      <a:lumMod val="75000"/>
                    </a:schemeClr>
                  </a:solidFill>
                </a:endParaRPr>
              </a:p>
              <a:p>
                <a:r>
                  <a:rPr lang="he-IL" dirty="0"/>
                  <a:t>ה- </a:t>
                </a:r>
                <a:r>
                  <a:rPr lang="en-US" dirty="0"/>
                  <a:t>P-value</a:t>
                </a:r>
                <a:r>
                  <a:rPr lang="he-IL" dirty="0"/>
                  <a:t> הוא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48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717235"/>
                <a:ext cx="10515600" cy="4351338"/>
              </a:xfrm>
              <a:blipFill>
                <a:blip r:embed="rId2"/>
                <a:stretch>
                  <a:fillRect t="-16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7936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קיצור דרך נוסף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490024"/>
                <a:ext cx="10515600" cy="4120312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נניח כי חישבנו את הסטטיסטי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endParaRPr lang="he-IL" dirty="0" smtClean="0"/>
              </a:p>
              <a:p>
                <a:r>
                  <a:rPr lang="he-IL" dirty="0" smtClean="0"/>
                  <a:t>ההשערה האלטרנטיבית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עלינו לחשב את ה- </a:t>
                </a:r>
                <a:r>
                  <a:rPr lang="en-US" dirty="0" smtClean="0"/>
                  <a:t>P-value</a:t>
                </a:r>
                <a:r>
                  <a:rPr lang="he-IL" dirty="0"/>
                  <a:t>:</a:t>
                </a:r>
                <a:r>
                  <a:rPr lang="he-IL" dirty="0" smtClean="0"/>
                  <a:t> ההסתברות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ואז להשוות את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לרמת המובהקות (נניח </a:t>
                </a:r>
                <a:r>
                  <a:rPr lang="en-US" dirty="0" smtClean="0"/>
                  <a:t>0.05</a:t>
                </a:r>
                <a:r>
                  <a:rPr lang="he-IL" dirty="0" smtClean="0"/>
                  <a:t>)</a:t>
                </a:r>
              </a:p>
              <a:p>
                <a:endParaRPr lang="he-IL" dirty="0"/>
              </a:p>
              <a:p>
                <a:r>
                  <a:rPr lang="he-IL" dirty="0" smtClean="0"/>
                  <a:t>האם ניתן לדלג על חישוב ההסתברות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ולבדוק את ההשערה באפן </a:t>
                </a:r>
                <a:r>
                  <a:rPr lang="he-IL" dirty="0" err="1" smtClean="0"/>
                  <a:t>מיידי</a:t>
                </a:r>
                <a:r>
                  <a:rPr lang="he-IL" dirty="0" smtClean="0"/>
                  <a:t>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490024"/>
                <a:ext cx="10515600" cy="4120312"/>
              </a:xfrm>
              <a:blipFill>
                <a:blip r:embed="rId2"/>
                <a:stretch>
                  <a:fillRect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/>
          <p:cNvGrpSpPr/>
          <p:nvPr/>
        </p:nvGrpSpPr>
        <p:grpSpPr>
          <a:xfrm>
            <a:off x="369059" y="3954785"/>
            <a:ext cx="5655820" cy="2569442"/>
            <a:chOff x="440179" y="3964945"/>
            <a:chExt cx="5655820" cy="256944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179" y="3964945"/>
              <a:ext cx="4477519" cy="2298522"/>
            </a:xfrm>
            <a:prstGeom prst="rect">
              <a:avLst/>
            </a:prstGeom>
          </p:spPr>
        </p:pic>
        <p:cxnSp>
          <p:nvCxnSpPr>
            <p:cNvPr id="5" name="Straight Connector 4"/>
            <p:cNvCxnSpPr>
              <a:stCxn id="10" idx="0"/>
            </p:cNvCxnSpPr>
            <p:nvPr/>
          </p:nvCxnSpPr>
          <p:spPr>
            <a:xfrm flipV="1">
              <a:off x="2683482" y="4174448"/>
              <a:ext cx="0" cy="1842215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2523021" y="6016663"/>
              <a:ext cx="320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3584927" y="4564344"/>
                  <a:ext cx="2511072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2400" dirty="0" smtClean="0">
                      <a:latin typeface="David" panose="020E0502060401010101" pitchFamily="34" charset="-79"/>
                      <a:cs typeface="David" panose="020E0502060401010101" pitchFamily="34" charset="-79"/>
                    </a:rPr>
                    <a:t>P-value: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𝑍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&gt;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𝑧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</m:t>
                      </m:r>
                    </m:oMath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4927" y="4564344"/>
                  <a:ext cx="2511072" cy="461665"/>
                </a:xfrm>
                <a:prstGeom prst="rect">
                  <a:avLst/>
                </a:prstGeom>
                <a:blipFill>
                  <a:blip r:embed="rId4"/>
                  <a:stretch>
                    <a:fillRect l="-3641" t="-10526" r="-1214" b="-289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3251005" y="6072722"/>
                  <a:ext cx="40633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𝑧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51005" y="6072722"/>
                  <a:ext cx="406330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Straight Arrow Connector 6"/>
            <p:cNvCxnSpPr/>
            <p:nvPr/>
          </p:nvCxnSpPr>
          <p:spPr>
            <a:xfrm flipH="1">
              <a:off x="3819378" y="5095555"/>
              <a:ext cx="518160" cy="636701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64647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כלל החלטה,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396568"/>
                <a:ext cx="10515600" cy="1210337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נניח כי חישבנו את הסטטיסטי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endParaRPr lang="he-IL" dirty="0" smtClean="0"/>
              </a:p>
              <a:p>
                <a:r>
                  <a:rPr lang="he-IL" dirty="0" smtClean="0"/>
                  <a:t>נשתמש בעובדה כי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64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396568"/>
                <a:ext cx="10515600" cy="1210337"/>
              </a:xfrm>
              <a:blipFill>
                <a:blip r:embed="rId3"/>
                <a:stretch>
                  <a:fillRect r="-870" b="-100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918481" y="2877825"/>
            <a:ext cx="4477519" cy="2513383"/>
            <a:chOff x="918481" y="2877825"/>
            <a:chExt cx="4477519" cy="251338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8481" y="2877825"/>
              <a:ext cx="4477519" cy="2298522"/>
            </a:xfrm>
            <a:prstGeom prst="rect">
              <a:avLst/>
            </a:prstGeom>
          </p:spPr>
        </p:pic>
        <p:cxnSp>
          <p:nvCxnSpPr>
            <p:cNvPr id="5" name="Straight Connector 4"/>
            <p:cNvCxnSpPr>
              <a:stCxn id="10" idx="0"/>
            </p:cNvCxnSpPr>
            <p:nvPr/>
          </p:nvCxnSpPr>
          <p:spPr>
            <a:xfrm flipV="1">
              <a:off x="3161784" y="3087328"/>
              <a:ext cx="0" cy="1842215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3001323" y="4929543"/>
              <a:ext cx="320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3518073" y="4929542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1.64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941271" y="2976844"/>
                <a:ext cx="4214392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אם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𝑧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64</m:t>
                    </m:r>
                  </m:oMath>
                </a14:m>
                <a:endParaRPr lang="he-IL" sz="2400" i="1" dirty="0" smtClean="0">
                  <a:latin typeface="Cambria Math" panose="02040503050406030204" pitchFamily="18" charset="0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d>
                      <m:dPr>
                        <m:ctrlP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𝑍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&gt;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𝑧</m:t>
                        </m:r>
                      </m:e>
                    </m:d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&lt;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05</m:t>
                    </m:r>
                  </m:oMath>
                </a14:m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כלומר, ה- </a:t>
                </a:r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קטן מ- 0.05</a:t>
                </a: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לכן 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endParaRPr lang="he-IL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אם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𝑧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&lt;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64</m:t>
                    </m:r>
                  </m:oMath>
                </a14:m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𝑍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&gt;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𝑧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05</m:t>
                    </m:r>
                  </m:oMath>
                </a14:m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כלומר, ה- </a:t>
                </a:r>
                <a:r>
                  <a:rPr lang="en-US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P-value</a:t>
                </a: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גדול </a:t>
                </a: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מ- 0.05</a:t>
                </a: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ולכן לא 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1271" y="2976844"/>
                <a:ext cx="4214392" cy="3416320"/>
              </a:xfrm>
              <a:prstGeom prst="rect">
                <a:avLst/>
              </a:prstGeom>
              <a:blipFill>
                <a:blip r:embed="rId5"/>
                <a:stretch>
                  <a:fillRect l="-145" t="-1426" r="-2026"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006801" y="2416160"/>
                <a:ext cx="25110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P-value: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𝑍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𝑧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6801" y="2416160"/>
                <a:ext cx="2511072" cy="461665"/>
              </a:xfrm>
              <a:prstGeom prst="rect">
                <a:avLst/>
              </a:prstGeom>
              <a:blipFill>
                <a:blip r:embed="rId6"/>
                <a:stretch>
                  <a:fillRect l="-3641" t="-10526" r="-1214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4205098" y="3872262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0.05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4163647" y="4267860"/>
            <a:ext cx="299976" cy="330011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 flipV="1">
            <a:off x="4261908" y="5041312"/>
            <a:ext cx="189949" cy="310526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346723" y="5270741"/>
                <a:ext cx="4063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𝑧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723" y="5270741"/>
                <a:ext cx="406330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/>
          <p:cNvCxnSpPr/>
          <p:nvPr/>
        </p:nvCxnSpPr>
        <p:spPr>
          <a:xfrm flipV="1">
            <a:off x="3206264" y="5041312"/>
            <a:ext cx="278649" cy="616474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891998" y="5552373"/>
                <a:ext cx="4063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𝑧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1998" y="5552373"/>
                <a:ext cx="406330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Isosceles Triangle 37"/>
          <p:cNvSpPr/>
          <p:nvPr/>
        </p:nvSpPr>
        <p:spPr>
          <a:xfrm rot="5400000">
            <a:off x="4283918" y="4674129"/>
            <a:ext cx="202743" cy="360384"/>
          </a:xfrm>
          <a:prstGeom prst="triangle">
            <a:avLst>
              <a:gd name="adj" fmla="val 10000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/>
          <p:cNvGrpSpPr/>
          <p:nvPr/>
        </p:nvGrpSpPr>
        <p:grpSpPr>
          <a:xfrm>
            <a:off x="3484914" y="3475105"/>
            <a:ext cx="424777" cy="1494880"/>
            <a:chOff x="3442739" y="3359264"/>
            <a:chExt cx="424777" cy="1494880"/>
          </a:xfrm>
        </p:grpSpPr>
        <p:sp>
          <p:nvSpPr>
            <p:cNvPr id="39" name="Isosceles Triangle 38"/>
            <p:cNvSpPr/>
            <p:nvPr/>
          </p:nvSpPr>
          <p:spPr>
            <a:xfrm rot="5400000">
              <a:off x="3393177" y="3677680"/>
              <a:ext cx="525522" cy="42315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445311" y="4152020"/>
              <a:ext cx="422205" cy="70212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Isosceles Triangle 40"/>
            <p:cNvSpPr/>
            <p:nvPr/>
          </p:nvSpPr>
          <p:spPr>
            <a:xfrm rot="5400000">
              <a:off x="3291766" y="3510237"/>
              <a:ext cx="597291" cy="2953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28818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1" grpId="0"/>
      <p:bldP spid="12" grpId="0" uiExpand="1" build="p"/>
      <p:bldP spid="26" grpId="0"/>
      <p:bldP spid="18" grpId="0"/>
      <p:bldP spid="37" grpId="0"/>
      <p:bldP spid="38" grpId="0" animBg="1"/>
      <p:bldP spid="38" grpId="1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כלל החלטה,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396568"/>
                <a:ext cx="10515600" cy="1210337"/>
              </a:xfrm>
            </p:spPr>
            <p:txBody>
              <a:bodyPr>
                <a:normAutofit/>
              </a:bodyPr>
              <a:lstStyle/>
              <a:p>
                <a:r>
                  <a:rPr lang="he-IL" dirty="0"/>
                  <a:t>נניח כי חישבנו את </a:t>
                </a:r>
                <a:r>
                  <a:rPr lang="he-IL" dirty="0" smtClean="0"/>
                  <a:t>הסטטיסטי</a:t>
                </a:r>
                <a:r>
                  <a:rPr lang="en-US" dirty="0" smtClean="0"/>
                  <a:t> </a:t>
                </a:r>
                <a:r>
                  <a:rPr lang="he-IL" dirty="0" smtClean="0"/>
                  <a:t> 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endParaRPr lang="he-IL" dirty="0" smtClean="0"/>
              </a:p>
              <a:p>
                <a:r>
                  <a:rPr lang="he-IL" dirty="0"/>
                  <a:t>נשתמש בעובדה </a:t>
                </a:r>
                <a:r>
                  <a:rPr lang="he-IL" dirty="0" smtClean="0"/>
                  <a:t>כי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64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396568"/>
                <a:ext cx="10515600" cy="1210337"/>
              </a:xfrm>
              <a:blipFill>
                <a:blip r:embed="rId3"/>
                <a:stretch>
                  <a:fillRect r="-870" b="-100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941271" y="2976844"/>
                <a:ext cx="4214392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אם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𝑧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&lt;−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64</m:t>
                    </m:r>
                  </m:oMath>
                </a14:m>
                <a:endParaRPr lang="he-IL" sz="2400" i="1" dirty="0" smtClean="0">
                  <a:latin typeface="Cambria Math" panose="02040503050406030204" pitchFamily="18" charset="0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d>
                      <m:dPr>
                        <m:ctrlP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𝑍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&lt;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𝑧</m:t>
                        </m:r>
                      </m:e>
                    </m:d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&lt;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05</m:t>
                    </m:r>
                  </m:oMath>
                </a14:m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כלומר, ה- </a:t>
                </a:r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קטן מ- 0.05</a:t>
                </a: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לכן 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endParaRPr lang="he-IL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אם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𝑧</m:t>
                    </m:r>
                    <m:r>
                      <a:rPr lang="en-US" sz="2400" i="1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&gt;−</m:t>
                    </m:r>
                    <m:r>
                      <a:rPr lang="en-US" sz="2400" i="1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64</m:t>
                    </m:r>
                  </m:oMath>
                </a14:m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𝑍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&lt;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𝑧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05</m:t>
                    </m:r>
                  </m:oMath>
                </a14:m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כלומר, ה- </a:t>
                </a:r>
                <a:r>
                  <a:rPr lang="en-US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P-value</a:t>
                </a: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גדול </a:t>
                </a: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מ- 0.05</a:t>
                </a: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ולכן לא 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1271" y="2976844"/>
                <a:ext cx="4214392" cy="3416320"/>
              </a:xfrm>
              <a:prstGeom prst="rect">
                <a:avLst/>
              </a:prstGeom>
              <a:blipFill>
                <a:blip r:embed="rId4"/>
                <a:stretch>
                  <a:fillRect l="-145" t="-1426" r="-2026"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006801" y="2416160"/>
                <a:ext cx="25110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P-value: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𝑍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&lt;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𝑧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6801" y="2416160"/>
                <a:ext cx="2511072" cy="461665"/>
              </a:xfrm>
              <a:prstGeom prst="rect">
                <a:avLst/>
              </a:prstGeom>
              <a:blipFill>
                <a:blip r:embed="rId6"/>
                <a:stretch>
                  <a:fillRect l="-3641" t="-10526" r="-1214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757918" y="2963872"/>
            <a:ext cx="4775696" cy="2513383"/>
            <a:chOff x="757918" y="2963872"/>
            <a:chExt cx="4775696" cy="251338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7918" y="2963872"/>
              <a:ext cx="4775696" cy="2298522"/>
            </a:xfrm>
            <a:prstGeom prst="rect">
              <a:avLst/>
            </a:prstGeom>
          </p:spPr>
        </p:pic>
        <p:cxnSp>
          <p:nvCxnSpPr>
            <p:cNvPr id="5" name="Straight Connector 4"/>
            <p:cNvCxnSpPr>
              <a:stCxn id="10" idx="0"/>
            </p:cNvCxnSpPr>
            <p:nvPr/>
          </p:nvCxnSpPr>
          <p:spPr>
            <a:xfrm flipH="1" flipV="1">
              <a:off x="3140920" y="3173375"/>
              <a:ext cx="0" cy="1842215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 flipH="1">
              <a:off x="2969773" y="5015590"/>
              <a:ext cx="34229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 flipH="1">
            <a:off x="2005245" y="5015589"/>
            <a:ext cx="772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-1.64</a:t>
            </a:r>
          </a:p>
        </p:txBody>
      </p:sp>
      <p:sp>
        <p:nvSpPr>
          <p:cNvPr id="26" name="TextBox 25"/>
          <p:cNvSpPr txBox="1"/>
          <p:nvPr/>
        </p:nvSpPr>
        <p:spPr>
          <a:xfrm flipH="1">
            <a:off x="1313108" y="3958309"/>
            <a:ext cx="715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0.05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1752386" y="4353907"/>
            <a:ext cx="319953" cy="330011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1764935" y="5127359"/>
            <a:ext cx="202599" cy="310526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 flipH="1">
                <a:off x="1443682" y="5356788"/>
                <a:ext cx="43338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𝑧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443682" y="5356788"/>
                <a:ext cx="433389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/>
          <p:cNvCxnSpPr/>
          <p:nvPr/>
        </p:nvCxnSpPr>
        <p:spPr>
          <a:xfrm flipH="1" flipV="1">
            <a:off x="2796272" y="5127359"/>
            <a:ext cx="297205" cy="616474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 flipH="1">
                <a:off x="2995283" y="5638420"/>
                <a:ext cx="43338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𝑧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2995283" y="5638420"/>
                <a:ext cx="433389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Isosceles Triangle 37"/>
          <p:cNvSpPr/>
          <p:nvPr/>
        </p:nvSpPr>
        <p:spPr>
          <a:xfrm rot="16200000" flipH="1">
            <a:off x="1734565" y="4748176"/>
            <a:ext cx="202743" cy="384384"/>
          </a:xfrm>
          <a:prstGeom prst="triangle">
            <a:avLst>
              <a:gd name="adj" fmla="val 10000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/>
          <p:cNvGrpSpPr/>
          <p:nvPr/>
        </p:nvGrpSpPr>
        <p:grpSpPr>
          <a:xfrm flipH="1">
            <a:off x="2343207" y="3561152"/>
            <a:ext cx="453065" cy="1494880"/>
            <a:chOff x="3442739" y="3359264"/>
            <a:chExt cx="424777" cy="1494880"/>
          </a:xfrm>
        </p:grpSpPr>
        <p:sp>
          <p:nvSpPr>
            <p:cNvPr id="39" name="Isosceles Triangle 38"/>
            <p:cNvSpPr/>
            <p:nvPr/>
          </p:nvSpPr>
          <p:spPr>
            <a:xfrm rot="5400000">
              <a:off x="3393177" y="3677680"/>
              <a:ext cx="525522" cy="42315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445311" y="4152020"/>
              <a:ext cx="422205" cy="70212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Isosceles Triangle 40"/>
            <p:cNvSpPr/>
            <p:nvPr/>
          </p:nvSpPr>
          <p:spPr>
            <a:xfrm rot="5400000">
              <a:off x="3291766" y="3510237"/>
              <a:ext cx="597291" cy="2953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47988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2" grpId="0" uiExpand="1" build="p"/>
      <p:bldP spid="11" grpId="0"/>
      <p:bldP spid="26" grpId="0"/>
      <p:bldP spid="18" grpId="0"/>
      <p:bldP spid="37" grpId="0"/>
      <p:bldP spid="38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כלל החלטה במקרה הכללי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436809" y="1607816"/>
                <a:ext cx="9363438" cy="122458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he-IL" dirty="0" smtClean="0"/>
                  <a:t>בסיכום, ניתן לנסח בדיקת השערה חד-צדדית כ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כלל החלטה</a:t>
                </a:r>
                <a:r>
                  <a:rPr lang="he-IL" dirty="0" smtClean="0"/>
                  <a:t>:</a:t>
                </a:r>
              </a:p>
              <a:p>
                <a:pPr marL="0" indent="0" algn="ctr">
                  <a:buNone/>
                </a:pPr>
                <a:r>
                  <a:rPr lang="he-IL" dirty="0">
                    <a:solidFill>
                      <a:srgbClr val="993366"/>
                    </a:solidFill>
                  </a:rPr>
                  <a:t>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99336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993366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solidFill>
                              <a:srgbClr val="993366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>
                    <a:solidFill>
                      <a:srgbClr val="993366"/>
                    </a:solidFill>
                  </a:rPr>
                  <a:t> אם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993366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>
                        <a:solidFill>
                          <a:srgbClr val="993366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dirty="0">
                        <a:solidFill>
                          <a:srgbClr val="993366"/>
                        </a:solidFill>
                        <a:latin typeface="Cambria Math" panose="02040503050406030204" pitchFamily="18" charset="0"/>
                      </a:rPr>
                      <m:t>|&gt;</m:t>
                    </m:r>
                    <m:r>
                      <a:rPr lang="en-US" i="1" dirty="0">
                        <a:solidFill>
                          <a:srgbClr val="993366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 dirty="0">
                        <a:solidFill>
                          <a:srgbClr val="993366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>
                        <a:solidFill>
                          <a:srgbClr val="993366"/>
                        </a:solidFill>
                        <a:latin typeface="Cambria Math" panose="02040503050406030204" pitchFamily="18" charset="0"/>
                      </a:rPr>
                      <m:t>64</m:t>
                    </m:r>
                  </m:oMath>
                </a14:m>
                <a:endParaRPr lang="he-IL" baseline="-25000" dirty="0">
                  <a:solidFill>
                    <a:srgbClr val="993366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36809" y="1607816"/>
                <a:ext cx="9363438" cy="1224588"/>
              </a:xfrm>
              <a:blipFill>
                <a:blip r:embed="rId2"/>
                <a:stretch>
                  <a:fillRect t="-64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756" y="3570300"/>
            <a:ext cx="2968752" cy="1524000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8401132" y="3561335"/>
            <a:ext cx="0" cy="1405305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373" y="3551081"/>
            <a:ext cx="2968750" cy="1523999"/>
          </a:xfrm>
          <a:prstGeom prst="rect">
            <a:avLst/>
          </a:prstGeom>
        </p:spPr>
      </p:pic>
      <p:cxnSp>
        <p:nvCxnSpPr>
          <p:cNvPr id="7" name="Straight Connector 6"/>
          <p:cNvCxnSpPr>
            <a:endCxn id="6" idx="0"/>
          </p:cNvCxnSpPr>
          <p:nvPr/>
        </p:nvCxnSpPr>
        <p:spPr>
          <a:xfrm flipV="1">
            <a:off x="3663748" y="3551081"/>
            <a:ext cx="0" cy="1396340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522308" y="4932844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60512" y="4932844"/>
            <a:ext cx="772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-1.64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15078" y="4955962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04244" y="4955962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1.64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600239" y="2853532"/>
                <a:ext cx="16017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𝜇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0239" y="2853532"/>
                <a:ext cx="1601785" cy="461665"/>
              </a:xfrm>
              <a:prstGeom prst="rect">
                <a:avLst/>
              </a:prstGeom>
              <a:blipFill>
                <a:blip r:embed="rId5"/>
                <a:stretch>
                  <a:fillRect l="-1141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747631" y="2830414"/>
                <a:ext cx="16017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𝜇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&lt;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7631" y="2830414"/>
                <a:ext cx="1601785" cy="461665"/>
              </a:xfrm>
              <a:prstGeom prst="rect">
                <a:avLst/>
              </a:prstGeom>
              <a:blipFill>
                <a:blip r:embed="rId6"/>
                <a:stretch>
                  <a:fillRect l="-1145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2065969" y="3925797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0.05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2482453" y="4309182"/>
            <a:ext cx="315441" cy="428359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9266038" y="3993192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0.05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9224587" y="4388790"/>
            <a:ext cx="299976" cy="330011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348795" y="5733816"/>
                <a:ext cx="410592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אם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𝑧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64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8795" y="5733816"/>
                <a:ext cx="4105929" cy="461665"/>
              </a:xfrm>
              <a:prstGeom prst="rect">
                <a:avLst/>
              </a:prstGeom>
              <a:blipFill>
                <a:blip r:embed="rId7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499563" y="5733816"/>
                <a:ext cx="432837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אם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𝑧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&lt;−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64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9563" y="5733816"/>
                <a:ext cx="4328370" cy="461665"/>
              </a:xfrm>
              <a:prstGeom prst="rect">
                <a:avLst/>
              </a:prstGeom>
              <a:blipFill>
                <a:blip r:embed="rId8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8672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כלל החלטה עבור רמת מובהקות כלשהי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 smtClean="0">
                    <a:solidFill>
                      <a:srgbClr val="0033CC"/>
                    </a:solidFill>
                  </a:rPr>
                  <a:t> </a:t>
                </a:r>
                <a:r>
                  <a:rPr lang="he-IL" dirty="0" smtClean="0"/>
                  <a:t>את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 רמת המובהקות</a:t>
                </a:r>
                <a:endParaRPr lang="he-IL" dirty="0"/>
              </a:p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</m:oMath>
                </a14:m>
                <a:r>
                  <a:rPr lang="he-IL" dirty="0" smtClean="0">
                    <a:solidFill>
                      <a:srgbClr val="0033CC"/>
                    </a:solidFill>
                  </a:rPr>
                  <a:t> </a:t>
                </a:r>
                <a:r>
                  <a:rPr lang="he-IL" dirty="0" smtClean="0"/>
                  <a:t>את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 הערך הקריטי</a:t>
                </a:r>
                <a:r>
                  <a:rPr lang="he-IL" dirty="0" smtClean="0"/>
                  <a:t> כך ש-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לדוגמא:</a:t>
                </a:r>
              </a:p>
              <a:p>
                <a:pPr lvl="1"/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r>
                  <a:rPr lang="he-IL" dirty="0" smtClean="0"/>
                  <a:t> אז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64</m:t>
                    </m:r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025</m:t>
                    </m:r>
                  </m:oMath>
                </a14:m>
                <a:r>
                  <a:rPr lang="he-IL" dirty="0" smtClean="0"/>
                  <a:t> אז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96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ניתן </a:t>
                </a:r>
                <a:r>
                  <a:rPr lang="he-IL" dirty="0"/>
                  <a:t>לנסח </a:t>
                </a:r>
                <a:r>
                  <a:rPr lang="he-IL" dirty="0" smtClean="0"/>
                  <a:t>את המבחן הסטטיסטי ע"י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כלל החלטה</a:t>
                </a:r>
                <a:r>
                  <a:rPr lang="he-IL" dirty="0"/>
                  <a:t> </a:t>
                </a:r>
                <a:r>
                  <a:rPr lang="he-IL" dirty="0" smtClean="0"/>
                  <a:t>(</a:t>
                </a:r>
                <a:r>
                  <a:rPr lang="en-US" dirty="0" smtClean="0"/>
                  <a:t>decision rule</a:t>
                </a:r>
                <a:r>
                  <a:rPr lang="he-IL" dirty="0" smtClean="0"/>
                  <a:t>):</a:t>
                </a:r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נחשב את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הסטטיסטי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endParaRPr lang="he-IL" dirty="0" smtClean="0"/>
              </a:p>
              <a:p>
                <a:r>
                  <a:rPr lang="he-IL" dirty="0" smtClean="0"/>
                  <a:t>במבחן חד-צדדי, </a:t>
                </a:r>
                <a:r>
                  <a:rPr lang="he-IL" dirty="0"/>
                  <a:t>נדחה את השערת </a:t>
                </a:r>
                <a:r>
                  <a:rPr lang="he-IL" dirty="0" smtClean="0"/>
                  <a:t>האפס אם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2381" r="-812" b="-4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95" y="2485994"/>
            <a:ext cx="2462046" cy="1263883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1734926" y="2607482"/>
            <a:ext cx="14892" cy="1030148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547686" y="3554905"/>
            <a:ext cx="344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930980" y="3601071"/>
                <a:ext cx="26570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𝑧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𝛼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0980" y="3601071"/>
                <a:ext cx="265707" cy="461665"/>
              </a:xfrm>
              <a:prstGeom prst="rect">
                <a:avLst/>
              </a:prstGeom>
              <a:blipFill>
                <a:blip r:embed="rId4"/>
                <a:stretch>
                  <a:fillRect r="-674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454465" y="2740019"/>
                <a:ext cx="7078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4465" y="2740019"/>
                <a:ext cx="707864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/>
          <p:nvPr/>
        </p:nvCxnSpPr>
        <p:spPr>
          <a:xfrm flipH="1">
            <a:off x="2361665" y="3117935"/>
            <a:ext cx="260083" cy="287398"/>
          </a:xfrm>
          <a:prstGeom prst="straightConnector1">
            <a:avLst/>
          </a:prstGeom>
          <a:ln w="2222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7382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8748"/>
          <a:stretch/>
        </p:blipFill>
        <p:spPr>
          <a:xfrm>
            <a:off x="14540" y="160767"/>
            <a:ext cx="7289352" cy="65135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420" y="4519430"/>
            <a:ext cx="3820312" cy="196114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9321576" y="4672698"/>
            <a:ext cx="0" cy="1654608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169364" y="6302561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575305" y="6278315"/>
                <a:ext cx="5361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𝑧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5305" y="6278315"/>
                <a:ext cx="536172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0009879" y="4786665"/>
                <a:ext cx="158190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𝑍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&gt;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9879" y="4786665"/>
                <a:ext cx="1581907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/>
          <p:cNvCxnSpPr/>
          <p:nvPr/>
        </p:nvCxnSpPr>
        <p:spPr>
          <a:xfrm flipV="1">
            <a:off x="10227813" y="5248330"/>
            <a:ext cx="408103" cy="606618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683394" y="4786665"/>
            <a:ext cx="2439950" cy="24040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3439309" y="979756"/>
            <a:ext cx="0" cy="3641268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3123344" y="4621024"/>
            <a:ext cx="575733" cy="338265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/>
              <p:cNvSpPr txBox="1">
                <a:spLocks/>
              </p:cNvSpPr>
              <p:nvPr/>
            </p:nvSpPr>
            <p:spPr>
              <a:xfrm>
                <a:off x="1076186" y="1428226"/>
                <a:ext cx="10515600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r" defTabSz="914400" rtl="1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 baseline="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1pPr>
                <a:lvl2pPr marL="6858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Courier New" panose="02070309020205020404" pitchFamily="49" charset="0"/>
                  <a:buChar char="o"/>
                  <a:defRPr sz="20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2pPr>
                <a:lvl3pPr marL="11430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3pPr>
                <a:lvl4pPr marL="16002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4pPr>
                <a:lvl5pPr marL="20574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he-IL" sz="2000" dirty="0" smtClean="0"/>
                  <a:t>השורות עוקבות אחרי הספרה הראשונה </a:t>
                </a:r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:r>
                  <a:rPr lang="he-IL" sz="2000" dirty="0" smtClean="0"/>
                  <a:t>אחרי הנקודה של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000" baseline="-25000" dirty="0" smtClean="0"/>
              </a:p>
              <a:p>
                <a:r>
                  <a:rPr lang="he-IL" sz="2000" dirty="0" smtClean="0"/>
                  <a:t>העמודות עוקבות אחרי הספרה השנייה</a:t>
                </a:r>
              </a:p>
            </p:txBody>
          </p:sp>
        </mc:Choice>
        <mc:Fallback xmlns="">
          <p:sp>
            <p:nvSpPr>
              <p:cNvPr id="18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6186" y="1428226"/>
                <a:ext cx="10515600" cy="4351338"/>
              </a:xfrm>
              <a:prstGeom prst="rect">
                <a:avLst/>
              </a:prstGeom>
              <a:blipFill>
                <a:blip r:embed="rId6"/>
                <a:stretch>
                  <a:fillRect t="-1261" r="-5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/>
          <p:cNvCxnSpPr/>
          <p:nvPr/>
        </p:nvCxnSpPr>
        <p:spPr>
          <a:xfrm>
            <a:off x="683394" y="5364226"/>
            <a:ext cx="3829941" cy="0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4513335" y="5195094"/>
            <a:ext cx="575733" cy="338265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4801201" y="979756"/>
            <a:ext cx="0" cy="4182849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976233" y="407575"/>
                <a:ext cx="10355037" cy="572181"/>
              </a:xfrm>
            </p:spPr>
            <p:txBody>
              <a:bodyPr/>
              <a:lstStyle/>
              <a:p>
                <a:r>
                  <a:rPr lang="he-IL" dirty="0" smtClean="0"/>
                  <a:t>לוח לחישוב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976233" y="407575"/>
                <a:ext cx="10355037" cy="572181"/>
              </a:xfrm>
              <a:blipFill>
                <a:blip r:embed="rId7"/>
                <a:stretch>
                  <a:fillRect t="-24468" r="-1766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800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כיצד נגדיל את הסיכוי לדחות השערה שגויה?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04478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הסטטיסטי הוא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endParaRPr lang="he-IL" dirty="0" smtClean="0"/>
              </a:p>
              <a:p>
                <a:r>
                  <a:rPr lang="he-IL" dirty="0" smtClean="0"/>
                  <a:t>ככל שהוא יותר גדול בערכו המוחלט, כך קטן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ולכן אנו עשויים לדחות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 ולקבל את השערת המחקר</a:t>
                </a:r>
              </a:p>
              <a:p>
                <a:r>
                  <a:rPr lang="he-IL" dirty="0" smtClean="0"/>
                  <a:t>ניתן לראות זאת גם מתוך כלל ההחלטה: </a:t>
                </a:r>
                <a:r>
                  <a:rPr lang="he-IL" dirty="0" smtClean="0">
                    <a:solidFill>
                      <a:srgbClr val="800000"/>
                    </a:solidFill>
                  </a:rPr>
                  <a:t>נדחה </a:t>
                </a:r>
                <a:r>
                  <a:rPr lang="he-IL" dirty="0">
                    <a:solidFill>
                      <a:srgbClr val="800000"/>
                    </a:solidFill>
                  </a:rPr>
                  <a:t>את השערת האפס אם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i="1">
                        <a:solidFill>
                          <a:srgbClr val="800000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i="1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ניתן להגדיל את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he-IL" dirty="0" smtClean="0"/>
                  <a:t> בשלוש דרכים: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he-IL" dirty="0" smtClean="0">
                    <a:solidFill>
                      <a:srgbClr val="0033CC"/>
                    </a:solidFill>
                  </a:rPr>
                  <a:t>הגדלת האפקט</a:t>
                </a:r>
                <a:r>
                  <a:rPr lang="he-IL" dirty="0" smtClean="0"/>
                  <a:t>: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he-IL" dirty="0" smtClean="0">
                    <a:solidFill>
                      <a:srgbClr val="0033CC"/>
                    </a:solidFill>
                  </a:rPr>
                  <a:t>הקטנת </a:t>
                </a:r>
                <a:r>
                  <a:rPr lang="he-IL" dirty="0">
                    <a:solidFill>
                      <a:srgbClr val="0033CC"/>
                    </a:solidFill>
                  </a:rPr>
                  <a:t>השונות </a:t>
                </a:r>
                <a:r>
                  <a:rPr lang="he-IL" dirty="0" err="1">
                    <a:solidFill>
                      <a:srgbClr val="0033CC"/>
                    </a:solidFill>
                  </a:rPr>
                  <a:t>באוכלוסיה</a:t>
                </a:r>
                <a:r>
                  <a:rPr lang="he-IL" dirty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he-IL" dirty="0" smtClean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he-IL" dirty="0" smtClean="0">
                    <a:solidFill>
                      <a:srgbClr val="0033CC"/>
                    </a:solidFill>
                  </a:rPr>
                  <a:t>הגדלת המדגם</a:t>
                </a:r>
                <a:r>
                  <a:rPr lang="he-IL" dirty="0" smtClean="0"/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04478"/>
                <a:ext cx="10515600" cy="4351338"/>
              </a:xfrm>
              <a:blipFill>
                <a:blip r:embed="rId2"/>
                <a:stretch>
                  <a:fillRect r="-812" b="-11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329" y="4264673"/>
            <a:ext cx="2968752" cy="15240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2547705" y="4255708"/>
            <a:ext cx="0" cy="1405305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361651" y="5650335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891135" y="5650335"/>
                <a:ext cx="40632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𝑧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1135" y="5650335"/>
                <a:ext cx="40632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297464" y="4565008"/>
                <a:ext cx="25110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𝑍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𝑧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7464" y="4565008"/>
                <a:ext cx="2511072" cy="461665"/>
              </a:xfrm>
              <a:prstGeom prst="rect">
                <a:avLst/>
              </a:prstGeom>
              <a:blipFill>
                <a:blip r:embed="rId5"/>
                <a:stretch>
                  <a:fillRect l="-3883" t="-10526" r="-971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>
          <a:xfrm flipH="1">
            <a:off x="3371160" y="5083163"/>
            <a:ext cx="299976" cy="330011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9407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הסבר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2481" y="1692273"/>
            <a:ext cx="10666094" cy="4351338"/>
          </a:xfrm>
        </p:spPr>
        <p:txBody>
          <a:bodyPr>
            <a:normAutofit fontScale="92500"/>
          </a:bodyPr>
          <a:lstStyle/>
          <a:p>
            <a:r>
              <a:rPr lang="he-IL" dirty="0" smtClean="0">
                <a:solidFill>
                  <a:srgbClr val="0033CC"/>
                </a:solidFill>
              </a:rPr>
              <a:t>האפקט</a:t>
            </a:r>
            <a:r>
              <a:rPr lang="he-IL" dirty="0" smtClean="0"/>
              <a:t> הוא </a:t>
            </a:r>
            <a:r>
              <a:rPr lang="he-IL" dirty="0"/>
              <a:t>ה</a:t>
            </a:r>
            <a:r>
              <a:rPr lang="he-IL" dirty="0" smtClean="0"/>
              <a:t>הפרש בין הממוצע שהתקבל בפועל לבין הערך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e-IL" dirty="0" smtClean="0"/>
              <a:t>הקיים/הרצוי, וככל שהפרש זה יותר גדול, יותר סביר שנדחה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e-IL" dirty="0" smtClean="0"/>
              <a:t>את השערת האפס</a:t>
            </a:r>
          </a:p>
          <a:p>
            <a:r>
              <a:rPr lang="he-IL" dirty="0"/>
              <a:t>בד"כ לא ניתן לשנותו</a:t>
            </a:r>
          </a:p>
          <a:p>
            <a:pPr marL="0" indent="0">
              <a:buNone/>
            </a:pPr>
            <a:endParaRPr lang="he-IL" dirty="0" smtClean="0"/>
          </a:p>
          <a:p>
            <a:r>
              <a:rPr lang="he-IL" dirty="0" smtClean="0"/>
              <a:t>אם </a:t>
            </a:r>
            <a:r>
              <a:rPr lang="he-IL" dirty="0" smtClean="0">
                <a:solidFill>
                  <a:srgbClr val="0033CC"/>
                </a:solidFill>
              </a:rPr>
              <a:t>השונות</a:t>
            </a:r>
            <a:r>
              <a:rPr lang="he-IL" dirty="0" smtClean="0"/>
              <a:t> </a:t>
            </a:r>
            <a:r>
              <a:rPr lang="he-IL" dirty="0" err="1" smtClean="0"/>
              <a:t>באוכלוסיה</a:t>
            </a:r>
            <a:r>
              <a:rPr lang="he-IL" dirty="0" smtClean="0"/>
              <a:t> קטנה (כולם זהים כמעט), ממוצע המדגם יהיה קרוב מאד לתוחלת </a:t>
            </a:r>
            <a:r>
              <a:rPr lang="he-IL" dirty="0" err="1" smtClean="0"/>
              <a:t>באוכלוסיה</a:t>
            </a:r>
            <a:endParaRPr lang="he-IL" dirty="0" smtClean="0"/>
          </a:p>
          <a:p>
            <a:r>
              <a:rPr lang="he-IL" dirty="0" smtClean="0"/>
              <a:t>לכן, אם התוחלת </a:t>
            </a:r>
            <a:r>
              <a:rPr lang="he-IL" dirty="0" err="1" smtClean="0"/>
              <a:t>באוכלוסיה</a:t>
            </a:r>
            <a:r>
              <a:rPr lang="he-IL" dirty="0" smtClean="0"/>
              <a:t> שונה ממה שהנחנו בהשערת האפס, יהיה קל לגלות זאת גם אם האפקט קטן או המדגם קטן. בד"כ לא ניתן לשנות.</a:t>
            </a:r>
          </a:p>
          <a:p>
            <a:endParaRPr lang="he-IL" dirty="0" smtClean="0"/>
          </a:p>
          <a:p>
            <a:r>
              <a:rPr lang="he-IL" dirty="0" smtClean="0"/>
              <a:t>ככל </a:t>
            </a:r>
            <a:r>
              <a:rPr lang="he-IL" dirty="0" smtClean="0">
                <a:solidFill>
                  <a:srgbClr val="0033CC"/>
                </a:solidFill>
              </a:rPr>
              <a:t>שהמדגם</a:t>
            </a:r>
            <a:r>
              <a:rPr lang="he-IL" dirty="0" smtClean="0"/>
              <a:t> גדל, כך ממוצע המדגם גם מתקרב לתוחלת </a:t>
            </a:r>
            <a:r>
              <a:rPr lang="he-IL" dirty="0" err="1" smtClean="0"/>
              <a:t>באוכלוסיה</a:t>
            </a:r>
            <a:r>
              <a:rPr lang="he-IL" dirty="0" smtClean="0"/>
              <a:t> וניתן לזהות גם אפקטים קטנים. את גודל המדגם ניתן לרוב לשנות במאמץ נוסף.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96079" y="1692273"/>
                <a:ext cx="4157227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457200" indent="-457200" algn="r" rtl="1">
                  <a:buFont typeface="+mj-lt"/>
                  <a:buAutoNum type="arabicPeriod"/>
                </a:pPr>
                <a:r>
                  <a:rPr lang="he-IL" sz="2400" dirty="0" smtClean="0">
                    <a:solidFill>
                      <a:srgbClr val="8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הגדלת האפקט: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400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400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sz="2400" i="1">
                        <a:solidFill>
                          <a:srgbClr val="8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sz="2400" i="1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sz="2400" dirty="0">
                  <a:solidFill>
                    <a:srgbClr val="80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457200" indent="-457200" algn="r" rtl="1">
                  <a:buFont typeface="+mj-lt"/>
                  <a:buAutoNum type="arabicPeriod"/>
                </a:pPr>
                <a:r>
                  <a:rPr lang="he-IL" sz="2400" dirty="0">
                    <a:solidFill>
                      <a:srgbClr val="8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הקטנת השונות </a:t>
                </a:r>
                <a:r>
                  <a:rPr lang="he-IL" sz="2400" dirty="0" err="1">
                    <a:solidFill>
                      <a:srgbClr val="8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באוכלוסיה</a:t>
                </a:r>
                <a:r>
                  <a:rPr lang="he-IL" sz="2400" dirty="0">
                    <a:solidFill>
                      <a:srgbClr val="8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sz="2400" i="1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he-IL" sz="2400" dirty="0">
                  <a:solidFill>
                    <a:srgbClr val="80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457200" indent="-457200" algn="r" rtl="1">
                  <a:buFont typeface="+mj-lt"/>
                  <a:buAutoNum type="arabicPeriod"/>
                </a:pPr>
                <a:r>
                  <a:rPr lang="he-IL" sz="2400" dirty="0">
                    <a:solidFill>
                      <a:srgbClr val="8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הגדלת המדגם: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8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400" dirty="0" smtClean="0">
                  <a:solidFill>
                    <a:srgbClr val="80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079" y="1692273"/>
                <a:ext cx="4157227" cy="1200329"/>
              </a:xfrm>
              <a:prstGeom prst="rect">
                <a:avLst/>
              </a:prstGeom>
              <a:blipFill>
                <a:blip r:embed="rId2"/>
                <a:stretch>
                  <a:fillRect l="-2933" t="-4061" r="-1613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9080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בדיקת השערות על התוחלת</a:t>
            </a:r>
          </a:p>
          <a:p>
            <a:pPr lvl="1"/>
            <a:r>
              <a:rPr lang="he-IL" dirty="0" smtClean="0"/>
              <a:t>השיטה הכללית ודוגמא</a:t>
            </a:r>
          </a:p>
          <a:p>
            <a:pPr lvl="1"/>
            <a:r>
              <a:rPr lang="he-IL" dirty="0" smtClean="0"/>
              <a:t>מאפיינים של בדיקת השערות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בדיקת השערות דו-צדדית</a:t>
            </a:r>
          </a:p>
        </p:txBody>
      </p:sp>
    </p:spTree>
    <p:extLst>
      <p:ext uri="{BB962C8B-B14F-4D97-AF65-F5344CB8AC3E}">
        <p14:creationId xmlns:p14="http://schemas.microsoft.com/office/powerpoint/2010/main" val="337773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בדיקת השערה דו-צדדית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584599"/>
            <a:ext cx="10515600" cy="4945410"/>
          </a:xfrm>
        </p:spPr>
        <p:txBody>
          <a:bodyPr>
            <a:normAutofit lnSpcReduction="10000"/>
          </a:bodyPr>
          <a:lstStyle/>
          <a:p>
            <a:r>
              <a:rPr lang="he-IL" dirty="0"/>
              <a:t>יצרן תרופות בודק מדגמית טבליות שיוצרו במפעל. בכל טבליה אמור להיות 100 מ"ג של חומר פעיל</a:t>
            </a:r>
            <a:r>
              <a:rPr lang="he-IL" dirty="0" smtClean="0"/>
              <a:t>. </a:t>
            </a:r>
            <a:r>
              <a:rPr lang="he-IL" dirty="0"/>
              <a:t>(סטיית </a:t>
            </a:r>
            <a:r>
              <a:rPr lang="he-IL" dirty="0" smtClean="0"/>
              <a:t>תקן ידועה של </a:t>
            </a:r>
            <a:r>
              <a:rPr lang="he-IL" dirty="0"/>
              <a:t>5 </a:t>
            </a:r>
            <a:r>
              <a:rPr lang="he-IL" dirty="0" smtClean="0"/>
              <a:t>מ"ג.)</a:t>
            </a:r>
            <a:endParaRPr lang="he-IL" dirty="0"/>
          </a:p>
          <a:p>
            <a:r>
              <a:rPr lang="he-IL" dirty="0" smtClean="0"/>
              <a:t>במדגם </a:t>
            </a:r>
            <a:r>
              <a:rPr lang="he-IL" dirty="0"/>
              <a:t>של 50 טבליות התקבל ממוצע של </a:t>
            </a:r>
            <a:r>
              <a:rPr lang="he-IL" dirty="0" smtClean="0"/>
              <a:t>102 </a:t>
            </a:r>
            <a:r>
              <a:rPr lang="he-IL" dirty="0"/>
              <a:t>מ"ג חומר </a:t>
            </a:r>
            <a:r>
              <a:rPr lang="he-IL" dirty="0" smtClean="0"/>
              <a:t>פעיל</a:t>
            </a:r>
          </a:p>
          <a:p>
            <a:r>
              <a:rPr lang="he-IL" dirty="0" smtClean="0"/>
              <a:t>האם </a:t>
            </a:r>
            <a:r>
              <a:rPr lang="he-IL" dirty="0"/>
              <a:t>ניתן להסיק כי הטבליות פגומות, כלומר להן תוחלת חומר פעיל </a:t>
            </a:r>
            <a:r>
              <a:rPr lang="he-IL" dirty="0">
                <a:solidFill>
                  <a:srgbClr val="0033CC"/>
                </a:solidFill>
              </a:rPr>
              <a:t>שונה</a:t>
            </a:r>
            <a:r>
              <a:rPr lang="he-IL" dirty="0"/>
              <a:t> מ- 100 מ"ג</a:t>
            </a:r>
            <a:r>
              <a:rPr lang="he-IL" dirty="0" smtClean="0"/>
              <a:t>?</a:t>
            </a:r>
          </a:p>
          <a:p>
            <a:endParaRPr lang="he-IL" dirty="0"/>
          </a:p>
          <a:p>
            <a:r>
              <a:rPr lang="he-IL" dirty="0" smtClean="0"/>
              <a:t>נשים לב כי בדוגמא זו, סטיות </a:t>
            </a:r>
            <a:r>
              <a:rPr lang="he-IL" dirty="0" smtClean="0">
                <a:solidFill>
                  <a:srgbClr val="0033CC"/>
                </a:solidFill>
              </a:rPr>
              <a:t>לשני הכיוונים</a:t>
            </a:r>
            <a:r>
              <a:rPr lang="he-IL" dirty="0" smtClean="0"/>
              <a:t> מהמצב הרצוי הן בעייתיות</a:t>
            </a:r>
          </a:p>
          <a:p>
            <a:endParaRPr lang="he-IL" dirty="0" smtClean="0"/>
          </a:p>
          <a:p>
            <a:r>
              <a:rPr lang="he-IL" dirty="0" smtClean="0"/>
              <a:t>עד כה, דיברנו על </a:t>
            </a:r>
            <a:r>
              <a:rPr lang="he-IL" dirty="0"/>
              <a:t>בדיקת השערות </a:t>
            </a:r>
            <a:r>
              <a:rPr lang="he-IL" dirty="0">
                <a:solidFill>
                  <a:srgbClr val="0033CC"/>
                </a:solidFill>
              </a:rPr>
              <a:t>חד-צדדית</a:t>
            </a:r>
            <a:r>
              <a:rPr lang="he-IL" dirty="0"/>
              <a:t> </a:t>
            </a:r>
            <a:r>
              <a:rPr lang="he-IL" dirty="0" smtClean="0"/>
              <a:t>(</a:t>
            </a:r>
            <a:r>
              <a:rPr lang="en-US" dirty="0" smtClean="0"/>
              <a:t>one-tailed, one-sided</a:t>
            </a:r>
            <a:r>
              <a:rPr lang="he-IL" dirty="0" smtClean="0"/>
              <a:t>)</a:t>
            </a:r>
          </a:p>
          <a:p>
            <a:pPr lvl="1"/>
            <a:r>
              <a:rPr lang="he-IL" dirty="0" smtClean="0"/>
              <a:t>קיבולת </a:t>
            </a:r>
            <a:r>
              <a:rPr lang="he-IL" dirty="0" smtClean="0">
                <a:solidFill>
                  <a:srgbClr val="0033CC"/>
                </a:solidFill>
              </a:rPr>
              <a:t>נמוכה</a:t>
            </a:r>
            <a:r>
              <a:rPr lang="he-IL" dirty="0" smtClean="0"/>
              <a:t> מהתקן, או רמת </a:t>
            </a:r>
            <a:r>
              <a:rPr lang="en-US" dirty="0" smtClean="0"/>
              <a:t>LDL</a:t>
            </a:r>
            <a:r>
              <a:rPr lang="he-IL" dirty="0" smtClean="0"/>
              <a:t> </a:t>
            </a:r>
            <a:r>
              <a:rPr lang="he-IL" dirty="0" smtClean="0">
                <a:solidFill>
                  <a:srgbClr val="0033CC"/>
                </a:solidFill>
              </a:rPr>
              <a:t>גבוהה</a:t>
            </a:r>
            <a:r>
              <a:rPr lang="he-IL" dirty="0" smtClean="0"/>
              <a:t> מהצפוי</a:t>
            </a:r>
          </a:p>
          <a:p>
            <a:r>
              <a:rPr lang="he-IL" dirty="0" smtClean="0"/>
              <a:t>כאן יש לנו בדיקת השערה </a:t>
            </a:r>
            <a:r>
              <a:rPr lang="he-IL" dirty="0" smtClean="0">
                <a:solidFill>
                  <a:srgbClr val="0033CC"/>
                </a:solidFill>
              </a:rPr>
              <a:t>דו-צדדית</a:t>
            </a:r>
            <a:r>
              <a:rPr lang="he-IL" dirty="0" smtClean="0"/>
              <a:t> (</a:t>
            </a:r>
            <a:r>
              <a:rPr lang="en-US" dirty="0" smtClean="0"/>
              <a:t>two-tailed, two-sided</a:t>
            </a:r>
            <a:r>
              <a:rPr lang="he-IL" dirty="0" smtClean="0"/>
              <a:t>)</a:t>
            </a:r>
          </a:p>
          <a:p>
            <a:endParaRPr lang="he-IL" dirty="0" smtClean="0"/>
          </a:p>
          <a:p>
            <a:r>
              <a:rPr lang="he-IL" dirty="0" smtClean="0"/>
              <a:t>השערה דו-צדדית נדרשת כאשר </a:t>
            </a:r>
            <a:r>
              <a:rPr lang="he-IL" dirty="0" smtClean="0">
                <a:solidFill>
                  <a:srgbClr val="800000"/>
                </a:solidFill>
              </a:rPr>
              <a:t>הכיוון של האפקט אינו ידוע מראש</a:t>
            </a:r>
            <a:endParaRPr lang="he-IL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227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פתרון הדוגמא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he-IL" dirty="0" smtClean="0"/>
                  <a:t> את התוחלת של מסת החומר הפעיל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(של הטבליות)</a:t>
                </a:r>
              </a:p>
              <a:p>
                <a:r>
                  <a:rPr lang="he-IL" dirty="0" smtClean="0"/>
                  <a:t>השערת האפס: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השערה אלטרנטיבית: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במדגם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50</m:t>
                    </m:r>
                  </m:oMath>
                </a14:m>
                <a:r>
                  <a:rPr lang="he-IL" dirty="0" smtClean="0"/>
                  <a:t> התקבל ממוצע מדגם של </a:t>
                </a:r>
                <a:r>
                  <a:rPr lang="en-US" dirty="0" smtClean="0"/>
                  <a:t>102</a:t>
                </a:r>
                <a:endParaRPr lang="he-IL" dirty="0" smtClean="0"/>
              </a:p>
              <a:p>
                <a:r>
                  <a:rPr lang="he-IL" dirty="0" smtClean="0"/>
                  <a:t>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הוא ההסתברות לקבל את ערך הסטטיסטי או קיצוני יותר</a:t>
                </a:r>
              </a:p>
              <a:p>
                <a:r>
                  <a:rPr lang="he-IL" dirty="0" smtClean="0"/>
                  <a:t>במקרה שלנו: </a:t>
                </a:r>
                <a:r>
                  <a:rPr lang="en-US" dirty="0" smtClean="0">
                    <a:solidFill>
                      <a:srgbClr val="800000"/>
                    </a:solidFill>
                  </a:rPr>
                  <a:t>P-value =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8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  <m:t>102</m:t>
                        </m:r>
                      </m:e>
                    </m:d>
                    <m:r>
                      <a:rPr lang="en-US" b="0" i="1" smtClean="0">
                        <a:solidFill>
                          <a:srgbClr val="8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solidFill>
                          <a:srgbClr val="8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  <m:t>98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431302" y="4238151"/>
            <a:ext cx="4590003" cy="2441138"/>
            <a:chOff x="723402" y="4238151"/>
            <a:chExt cx="4590003" cy="2441138"/>
          </a:xfrm>
        </p:grpSpPr>
        <p:pic>
          <p:nvPicPr>
            <p:cNvPr id="5" name="Content Placeholder 2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7541" y="4892018"/>
              <a:ext cx="2968752" cy="15240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4140202" y="6031413"/>
                  <a:ext cx="458267" cy="5027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ar>
                          <m:barPr>
                            <m:pos m:val="top"/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bar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𝑋</m:t>
                            </m:r>
                          </m:e>
                        </m:ba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40202" y="6031413"/>
                  <a:ext cx="458267" cy="502766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" name="TextBox 6"/>
            <p:cNvSpPr txBox="1"/>
            <p:nvPr/>
          </p:nvSpPr>
          <p:spPr>
            <a:xfrm>
              <a:off x="2426811" y="6262245"/>
              <a:ext cx="5261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100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147230" y="6262245"/>
              <a:ext cx="5261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102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848535" y="6279179"/>
              <a:ext cx="41229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98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 flipV="1">
              <a:off x="2722110" y="4778348"/>
              <a:ext cx="0" cy="1500831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2380128" y="4238151"/>
                  <a:ext cx="791178" cy="45903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</m:ctrlPr>
                              </m:bar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𝑋</m:t>
                                </m:r>
                              </m:e>
                            </m:bar>
                          </m:e>
                        </m:d>
                      </m:oMath>
                    </m:oMathPara>
                  </a14:m>
                  <a:endPara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80128" y="4238151"/>
                  <a:ext cx="791178" cy="459036"/>
                </a:xfrm>
                <a:prstGeom prst="rect">
                  <a:avLst/>
                </a:prstGeom>
                <a:blipFill>
                  <a:blip r:embed="rId5"/>
                  <a:stretch>
                    <a:fillRect b="-789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3742975" y="5213331"/>
                  <a:ext cx="1570430" cy="45903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𝑃</m:t>
                        </m:r>
                        <m:d>
                          <m:dPr>
                            <m:ctrlPr>
                              <a:rPr lang="en-US" sz="2000" i="1" dirty="0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</m:ctrlPr>
                              </m:barPr>
                              <m:e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𝑋</m:t>
                                </m:r>
                              </m:e>
                            </m:bar>
                            <m:r>
                              <a:rPr lang="en-US" sz="2000" i="1" dirty="0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&gt;</m:t>
                            </m:r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102</m:t>
                            </m:r>
                          </m:e>
                        </m:d>
                      </m:oMath>
                    </m:oMathPara>
                  </a14:m>
                  <a:endPara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42975" y="5213331"/>
                  <a:ext cx="1570430" cy="459036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Arrow Connector 12"/>
            <p:cNvCxnSpPr>
              <a:stCxn id="5" idx="3"/>
            </p:cNvCxnSpPr>
            <p:nvPr/>
          </p:nvCxnSpPr>
          <p:spPr>
            <a:xfrm flipH="1">
              <a:off x="3599180" y="5654018"/>
              <a:ext cx="607113" cy="465163"/>
            </a:xfrm>
            <a:prstGeom prst="straightConnector1">
              <a:avLst/>
            </a:prstGeom>
            <a:ln w="2222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723402" y="5254492"/>
                  <a:ext cx="1427763" cy="45903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𝑃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</m:ctrlPr>
                              </m:barPr>
                              <m:e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𝑋</m:t>
                                </m:r>
                              </m:e>
                            </m:bar>
                            <m:r>
                              <a:rPr lang="en-US" sz="2000" i="1" dirty="0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&lt;</m:t>
                            </m:r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98</m:t>
                            </m:r>
                          </m:e>
                        </m:d>
                      </m:oMath>
                    </m:oMathPara>
                  </a14:m>
                  <a:endPara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3402" y="5254492"/>
                  <a:ext cx="1427763" cy="459036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Arrow Connector 14"/>
            <p:cNvCxnSpPr/>
            <p:nvPr/>
          </p:nvCxnSpPr>
          <p:spPr>
            <a:xfrm>
              <a:off x="1507067" y="5654018"/>
              <a:ext cx="337974" cy="465163"/>
            </a:xfrm>
            <a:prstGeom prst="straightConnector1">
              <a:avLst/>
            </a:prstGeom>
            <a:ln w="2222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88495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הסבר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הערך הרצוי הוא 100, והתקבל </a:t>
            </a:r>
            <a:r>
              <a:rPr lang="en-US" dirty="0" smtClean="0"/>
              <a:t>102</a:t>
            </a:r>
            <a:endParaRPr lang="he-IL" dirty="0" smtClean="0"/>
          </a:p>
          <a:p>
            <a:r>
              <a:rPr lang="en-US" dirty="0" smtClean="0"/>
              <a:t>102</a:t>
            </a:r>
            <a:r>
              <a:rPr lang="he-IL" dirty="0" smtClean="0"/>
              <a:t> רחוק </a:t>
            </a:r>
            <a:r>
              <a:rPr lang="en-US" dirty="0" smtClean="0"/>
              <a:t>2</a:t>
            </a:r>
            <a:r>
              <a:rPr lang="he-IL" dirty="0" smtClean="0"/>
              <a:t> יחידות מ- 100, אבל כך גם </a:t>
            </a:r>
            <a:r>
              <a:rPr lang="en-US" dirty="0" smtClean="0"/>
              <a:t>98</a:t>
            </a:r>
            <a:endParaRPr lang="he-IL" dirty="0" smtClean="0"/>
          </a:p>
          <a:p>
            <a:r>
              <a:rPr lang="he-IL" dirty="0" smtClean="0"/>
              <a:t>לכן, ערך קיצוני יותר ממה שהתקבל במדגם יהיה גדול מ- </a:t>
            </a:r>
            <a:r>
              <a:rPr lang="en-US" dirty="0" smtClean="0"/>
              <a:t>102</a:t>
            </a:r>
            <a:r>
              <a:rPr lang="he-IL" dirty="0" smtClean="0"/>
              <a:t> או קטן מ- </a:t>
            </a:r>
            <a:r>
              <a:rPr lang="en-US" dirty="0" smtClean="0"/>
              <a:t>98</a:t>
            </a:r>
            <a:endParaRPr lang="he-IL" dirty="0" smtClean="0"/>
          </a:p>
          <a:p>
            <a:endParaRPr lang="he-IL" dirty="0"/>
          </a:p>
          <a:p>
            <a:endParaRPr lang="he-IL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2044749" y="4552516"/>
            <a:ext cx="6785033" cy="0"/>
          </a:xfrm>
          <a:prstGeom prst="line">
            <a:avLst/>
          </a:prstGeom>
          <a:ln w="28575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8946109" y="4321683"/>
            <a:ext cx="19800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חומר פעיל (מ"ג)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22082" y="4551483"/>
            <a:ext cx="5020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98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21929" y="4551483"/>
            <a:ext cx="6607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102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096119" y="4254321"/>
            <a:ext cx="1455641" cy="0"/>
          </a:xfrm>
          <a:prstGeom prst="straightConnector1">
            <a:avLst/>
          </a:prstGeom>
          <a:ln w="28575">
            <a:solidFill>
              <a:srgbClr val="48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13324" y="3726009"/>
            <a:ext cx="25747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קיצוני יותר מאשר במדגם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7236883" y="4254321"/>
            <a:ext cx="1373707" cy="0"/>
          </a:xfrm>
          <a:prstGeom prst="straightConnector1">
            <a:avLst/>
          </a:prstGeom>
          <a:ln w="28575">
            <a:solidFill>
              <a:srgbClr val="48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345252" y="3726009"/>
            <a:ext cx="25747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קיצוני יותר מאשר במדגם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562777" y="4254321"/>
            <a:ext cx="1826972" cy="0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092657" y="4551483"/>
            <a:ext cx="6607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100</a:t>
            </a:r>
            <a:endParaRPr lang="en-US" sz="28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78732" y="5744779"/>
            <a:ext cx="1500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הערך הרצוי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9" name="Straight Arrow Connector 18"/>
          <p:cNvCxnSpPr>
            <a:stCxn id="17" idx="0"/>
          </p:cNvCxnSpPr>
          <p:nvPr/>
        </p:nvCxnSpPr>
        <p:spPr>
          <a:xfrm flipH="1" flipV="1">
            <a:off x="5587633" y="5039968"/>
            <a:ext cx="541465" cy="704811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884126" y="5675309"/>
            <a:ext cx="1778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H="1" flipV="1">
            <a:off x="7567124" y="4999809"/>
            <a:ext cx="502294" cy="675500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5389749" y="4254321"/>
            <a:ext cx="1826972" cy="0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047702" y="3753300"/>
            <a:ext cx="320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385309" y="3753300"/>
            <a:ext cx="320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43898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/>
      <p:bldP spid="29" grpId="0"/>
      <p:bldP spid="30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הדוגמא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62119"/>
                <a:ext cx="10515600" cy="4762705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מכיוון ש-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/>
                  <a:t>, לממוצע המדגם התפלגות נורמלית</a:t>
                </a:r>
              </a:p>
              <a:p>
                <a:r>
                  <a:rPr lang="he-IL" dirty="0" smtClean="0"/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, תוחלת ממוצע המדגם היא 100 וסטיית התקן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50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71</m:t>
                    </m:r>
                  </m:oMath>
                </a14:m>
                <a:endParaRPr lang="en-US" dirty="0" smtClean="0"/>
              </a:p>
              <a:p>
                <a:r>
                  <a:rPr lang="he-IL" dirty="0" smtClean="0"/>
                  <a:t>ציון התקן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71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83</m:t>
                    </m:r>
                  </m:oMath>
                </a14:m>
                <a:endParaRPr lang="en-US" dirty="0" smtClean="0"/>
              </a:p>
              <a:p>
                <a:r>
                  <a:rPr lang="he-IL" dirty="0" smtClean="0"/>
                  <a:t>ע"פ טבלה, נקבל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83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0023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מאחר וההתפלגות הנורמלית סימטרית,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98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83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0023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יהיה סכום הסתברויות אלו, כלומר 0.0046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נתוני המדגם בלתי סבירים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r>
                  <a:rPr lang="he-IL" dirty="0" smtClean="0"/>
                  <a:t>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 ברמת מובהקות של 0.05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62119"/>
                <a:ext cx="10515600" cy="4762705"/>
              </a:xfrm>
              <a:blipFill>
                <a:blip r:embed="rId2"/>
                <a:stretch>
                  <a:fillRect t="-1535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/>
          <p:cNvGrpSpPr/>
          <p:nvPr/>
        </p:nvGrpSpPr>
        <p:grpSpPr>
          <a:xfrm>
            <a:off x="380807" y="4702148"/>
            <a:ext cx="4971333" cy="1900941"/>
            <a:chOff x="406207" y="4778348"/>
            <a:chExt cx="4971333" cy="1900941"/>
          </a:xfrm>
        </p:grpSpPr>
        <p:pic>
          <p:nvPicPr>
            <p:cNvPr id="4" name="Content Placeholder 2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7541" y="4892018"/>
              <a:ext cx="2968752" cy="15240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4140202" y="6031413"/>
                  <a:ext cx="40633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𝑧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40202" y="6031413"/>
                  <a:ext cx="406330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TextBox 5"/>
            <p:cNvSpPr txBox="1"/>
            <p:nvPr/>
          </p:nvSpPr>
          <p:spPr>
            <a:xfrm>
              <a:off x="2578238" y="6262245"/>
              <a:ext cx="2984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111685" y="6262245"/>
              <a:ext cx="59022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2.83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633267" y="6279179"/>
              <a:ext cx="67518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-2.83</a:t>
              </a:r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2722110" y="4778348"/>
              <a:ext cx="0" cy="1500831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2993151" y="4814958"/>
                  <a:ext cx="745140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𝑃</m:t>
                        </m:r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(</m:t>
                        </m:r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𝑧</m:t>
                        </m:r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)</m:t>
                        </m:r>
                      </m:oMath>
                    </m:oMathPara>
                  </a14:m>
                  <a:endPara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3151" y="4814958"/>
                  <a:ext cx="745140" cy="400110"/>
                </a:xfrm>
                <a:prstGeom prst="rect">
                  <a:avLst/>
                </a:prstGeom>
                <a:blipFill>
                  <a:blip r:embed="rId5"/>
                  <a:stretch>
                    <a:fillRect b="-136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3785886" y="5265019"/>
                  <a:ext cx="1591654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𝑃</m:t>
                        </m:r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(</m:t>
                        </m:r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𝑍</m:t>
                        </m:r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&gt;</m:t>
                        </m:r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2</m:t>
                        </m:r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.</m:t>
                        </m:r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83</m:t>
                        </m:r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)</m:t>
                        </m:r>
                      </m:oMath>
                    </m:oMathPara>
                  </a14:m>
                  <a:endPara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85886" y="5265019"/>
                  <a:ext cx="1591654" cy="400110"/>
                </a:xfrm>
                <a:prstGeom prst="rect">
                  <a:avLst/>
                </a:prstGeom>
                <a:blipFill>
                  <a:blip r:embed="rId6"/>
                  <a:stretch>
                    <a:fillRect b="-136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Arrow Connector 12"/>
            <p:cNvCxnSpPr>
              <a:stCxn id="4" idx="3"/>
            </p:cNvCxnSpPr>
            <p:nvPr/>
          </p:nvCxnSpPr>
          <p:spPr>
            <a:xfrm flipH="1">
              <a:off x="3599180" y="5654018"/>
              <a:ext cx="607113" cy="465163"/>
            </a:xfrm>
            <a:prstGeom prst="straightConnector1">
              <a:avLst/>
            </a:prstGeom>
            <a:ln w="2222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406207" y="5253908"/>
                  <a:ext cx="1784015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𝑃</m:t>
                        </m:r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(</m:t>
                        </m:r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𝑍</m:t>
                        </m:r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&lt;−</m:t>
                        </m:r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2</m:t>
                        </m:r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.</m:t>
                        </m:r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83</m:t>
                        </m:r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)</m:t>
                        </m:r>
                      </m:oMath>
                    </m:oMathPara>
                  </a14:m>
                  <a:endPara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6207" y="5253908"/>
                  <a:ext cx="1784015" cy="400110"/>
                </a:xfrm>
                <a:prstGeom prst="rect">
                  <a:avLst/>
                </a:prstGeom>
                <a:blipFill>
                  <a:blip r:embed="rId7"/>
                  <a:stretch>
                    <a:fillRect b="-136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" name="Straight Arrow Connector 17"/>
            <p:cNvCxnSpPr/>
            <p:nvPr/>
          </p:nvCxnSpPr>
          <p:spPr>
            <a:xfrm>
              <a:off x="1507067" y="5654018"/>
              <a:ext cx="337974" cy="465163"/>
            </a:xfrm>
            <a:prstGeom prst="straightConnector1">
              <a:avLst/>
            </a:prstGeom>
            <a:ln w="2222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70843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1473" y="408214"/>
            <a:ext cx="10355037" cy="572181"/>
          </a:xfrm>
        </p:spPr>
        <p:txBody>
          <a:bodyPr/>
          <a:lstStyle/>
          <a:p>
            <a:r>
              <a:rPr lang="he-IL" dirty="0" smtClean="0"/>
              <a:t>חישוב ה- </a:t>
            </a:r>
            <a:r>
              <a:rPr lang="en-US" dirty="0" smtClean="0"/>
              <a:t>P-value</a:t>
            </a:r>
            <a:r>
              <a:rPr lang="he-IL" dirty="0" smtClean="0"/>
              <a:t> במבחן דו-צדדי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307" y="1646018"/>
            <a:ext cx="2968752" cy="1524000"/>
          </a:xfrm>
          <a:prstGeom prst="rect">
            <a:avLst/>
          </a:prstGeom>
        </p:spPr>
      </p:pic>
      <p:cxnSp>
        <p:nvCxnSpPr>
          <p:cNvPr id="11" name="Straight Connector 10"/>
          <p:cNvCxnSpPr>
            <a:endCxn id="10" idx="0"/>
          </p:cNvCxnSpPr>
          <p:nvPr/>
        </p:nvCxnSpPr>
        <p:spPr>
          <a:xfrm flipV="1">
            <a:off x="3085683" y="1646018"/>
            <a:ext cx="0" cy="1396340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537" y="1649917"/>
            <a:ext cx="2968750" cy="1523999"/>
          </a:xfrm>
          <a:prstGeom prst="rect">
            <a:avLst/>
          </a:prstGeom>
        </p:spPr>
      </p:pic>
      <p:cxnSp>
        <p:nvCxnSpPr>
          <p:cNvPr id="13" name="Straight Connector 12"/>
          <p:cNvCxnSpPr>
            <a:endCxn id="12" idx="0"/>
          </p:cNvCxnSpPr>
          <p:nvPr/>
        </p:nvCxnSpPr>
        <p:spPr>
          <a:xfrm flipV="1">
            <a:off x="7203912" y="1649917"/>
            <a:ext cx="0" cy="1396340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062472" y="3031680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429535" y="3002805"/>
                <a:ext cx="40632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𝑧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9535" y="3002805"/>
                <a:ext cx="40632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2899629" y="3031680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372231" y="3017252"/>
                <a:ext cx="40632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𝑧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2231" y="3017252"/>
                <a:ext cx="406329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752" y="4526804"/>
            <a:ext cx="2968752" cy="1524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979373" y="3497142"/>
                <a:ext cx="266084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𝑍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&gt;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𝑧</m:t>
                        </m:r>
                      </m:e>
                    </m:d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373" y="3497142"/>
                <a:ext cx="2660846" cy="461665"/>
              </a:xfrm>
              <a:prstGeom prst="rect">
                <a:avLst/>
              </a:prstGeom>
              <a:blipFill>
                <a:blip r:embed="rId7"/>
                <a:stretch>
                  <a:fillRect l="-3670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9268126" y="2251380"/>
            <a:ext cx="17908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מבחן </a:t>
            </a:r>
            <a:r>
              <a:rPr lang="he-IL" sz="2400" dirty="0" smtClean="0">
                <a:solidFill>
                  <a:srgbClr val="8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חד-צדדי</a:t>
            </a:r>
            <a:endParaRPr lang="en-US" sz="2400" dirty="0" smtClean="0">
              <a:solidFill>
                <a:srgbClr val="80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345069" y="4880285"/>
            <a:ext cx="1713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מבחן </a:t>
            </a:r>
            <a:r>
              <a:rPr lang="he-IL" sz="2400" dirty="0" smtClean="0">
                <a:solidFill>
                  <a:srgbClr val="8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דו-צדדי</a:t>
            </a:r>
            <a:endParaRPr lang="en-US" sz="2400" dirty="0" smtClean="0">
              <a:solidFill>
                <a:srgbClr val="80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flipV="1">
            <a:off x="7257899" y="4337500"/>
            <a:ext cx="0" cy="1581956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251526" y="5909877"/>
                <a:ext cx="8311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−|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𝑧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|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1526" y="5909877"/>
                <a:ext cx="831125" cy="461665"/>
              </a:xfrm>
              <a:prstGeom prst="rect">
                <a:avLst/>
              </a:prstGeom>
              <a:blipFill>
                <a:blip r:embed="rId8"/>
                <a:stretch>
                  <a:fillRect r="-1471" b="-14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7102667" y="5919052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504855" y="5909878"/>
                <a:ext cx="6018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|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𝑧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|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4855" y="5909878"/>
                <a:ext cx="601896" cy="461665"/>
              </a:xfrm>
              <a:prstGeom prst="rect">
                <a:avLst/>
              </a:prstGeom>
              <a:blipFill>
                <a:blip r:embed="rId9"/>
                <a:stretch>
                  <a:fillRect l="-2020" r="-3030" b="-14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306738" y="3497142"/>
                <a:ext cx="467038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P-value: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𝑍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&lt;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𝑧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𝑍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&lt;−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𝑧</m:t>
                            </m:r>
                          </m:e>
                        </m:d>
                      </m:e>
                    </m:d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6738" y="3497142"/>
                <a:ext cx="4670382" cy="461665"/>
              </a:xfrm>
              <a:prstGeom prst="rect">
                <a:avLst/>
              </a:prstGeom>
              <a:blipFill>
                <a:blip r:embed="rId10"/>
                <a:stretch>
                  <a:fillRect l="-2089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125333" y="4879007"/>
                <a:ext cx="4900124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 =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𝑍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&gt;|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𝑧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|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𝑍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&lt;−|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𝑧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|</m:t>
                        </m:r>
                      </m:e>
                    </m:d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ctr"/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=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2</m:t>
                    </m:r>
                    <m:r>
                      <a:rPr lang="en-US" sz="24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𝑍</m:t>
                        </m:r>
                        <m: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&gt;|</m:t>
                        </m:r>
                        <m: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𝑧</m:t>
                        </m:r>
                        <m: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|</m:t>
                        </m:r>
                      </m:e>
                    </m:d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5333" y="4879007"/>
                <a:ext cx="4900124" cy="830997"/>
              </a:xfrm>
              <a:prstGeom prst="rect">
                <a:avLst/>
              </a:prstGeom>
              <a:blipFill>
                <a:blip r:embed="rId11"/>
                <a:stretch>
                  <a:fillRect t="-5839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08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6" grpId="0"/>
      <p:bldP spid="27" grpId="0"/>
      <p:bldP spid="3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704976"/>
                <a:ext cx="10515600" cy="4229100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נניח שממוצע המדגם היה 101.25 (במקום 102)</a:t>
                </a:r>
              </a:p>
              <a:p>
                <a:r>
                  <a:rPr lang="he-IL" dirty="0" smtClean="0"/>
                  <a:t>ציון התקן כעת הוא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25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100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71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76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ע"פ טבלה,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76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76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039</m:t>
                    </m:r>
                  </m:oMath>
                </a14:m>
                <a:endParaRPr lang="en-US" dirty="0" smtClean="0"/>
              </a:p>
              <a:p>
                <a:r>
                  <a:rPr lang="he-IL" dirty="0" smtClean="0"/>
                  <a:t>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יהיה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039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078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לכן, לא נוכל לדחות את השערת האפס ברמת מובהקות של 0.05</a:t>
                </a:r>
              </a:p>
              <a:p>
                <a:r>
                  <a:rPr lang="he-IL" dirty="0" smtClean="0"/>
                  <a:t>עם זאת, אם היה מדובר במבחן חד-צדדי, היינו דוחים את השערת האפס!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704976"/>
                <a:ext cx="10515600" cy="4229100"/>
              </a:xfrm>
              <a:blipFill>
                <a:blip r:embed="rId2"/>
                <a:stretch>
                  <a:fillRect t="-1876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8223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מבחן דו-צדדי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/>
                  <a:t>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במבחן דו-צדדי יהיה כפול מאשר במבחן החד-צדדי</a:t>
                </a:r>
              </a:p>
              <a:p>
                <a:r>
                  <a:rPr lang="he-IL" dirty="0" smtClean="0"/>
                  <a:t>כלומר, נתוני המדגם תחת השערת האפס יהיו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יותר סבירים</a:t>
                </a:r>
                <a:r>
                  <a:rPr lang="he-IL" dirty="0" smtClean="0"/>
                  <a:t> תחת מבחן דו-צדדי</a:t>
                </a:r>
              </a:p>
              <a:p>
                <a:pPr marL="0" indent="0">
                  <a:buNone/>
                </a:pPr>
                <a:r>
                  <a:rPr lang="he-IL" dirty="0" smtClean="0">
                    <a:sym typeface="Wingdings" panose="05000000000000000000" pitchFamily="2" charset="2"/>
                  </a:rPr>
                  <a:t> המדגם מספק ראיה חלשה יותר נגד השערת האפס</a:t>
                </a:r>
              </a:p>
              <a:p>
                <a:pPr marL="457200" lvl="1" indent="0">
                  <a:buNone/>
                </a:pPr>
                <a:endParaRPr lang="he-IL" dirty="0"/>
              </a:p>
              <a:p>
                <a:r>
                  <a:rPr lang="he-IL" dirty="0" smtClean="0"/>
                  <a:t>הסיבה לכך היא שבמבחן דו-צדדי גם ממוצע מדגם רחוק מ-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 וגם קרוב ל-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 נבדקים, ולכן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גדל הסיכוי לקבל תוצאה קיצונית</a:t>
                </a:r>
                <a:r>
                  <a:rPr lang="he-IL" dirty="0" smtClean="0"/>
                  <a:t> ע"י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מקרה</a:t>
                </a:r>
                <a:r>
                  <a:rPr lang="he-IL" dirty="0" smtClean="0"/>
                  <a:t> בלבד</a:t>
                </a:r>
              </a:p>
              <a:p>
                <a:r>
                  <a:rPr lang="he-IL" dirty="0" smtClean="0"/>
                  <a:t>ולכן יש צורך בראיה חזקה יותר</a:t>
                </a:r>
              </a:p>
              <a:p>
                <a:endParaRPr lang="he-IL" dirty="0"/>
              </a:p>
              <a:p>
                <a:r>
                  <a:rPr lang="he-IL" dirty="0"/>
                  <a:t>לכן חשוב להחליט מראש (במידת האפשר) האם המבחן הוא חד-צדדי או דו-צדדי</a:t>
                </a:r>
              </a:p>
              <a:p>
                <a:pPr marL="0" indent="0">
                  <a:buNone/>
                </a:pPr>
                <a:r>
                  <a:rPr lang="en-US" dirty="0" smtClean="0">
                    <a:sym typeface="Wingdings" panose="05000000000000000000" pitchFamily="2" charset="2"/>
                  </a:rPr>
                  <a:t></a:t>
                </a:r>
                <a:r>
                  <a:rPr lang="he-IL" dirty="0" smtClean="0">
                    <a:sym typeface="Wingdings" panose="05000000000000000000" pitchFamily="2" charset="2"/>
                  </a:rPr>
                  <a:t> ב</a:t>
                </a:r>
                <a:r>
                  <a:rPr lang="he-IL" dirty="0" smtClean="0"/>
                  <a:t>מידה </a:t>
                </a:r>
                <a:r>
                  <a:rPr lang="he-IL" dirty="0"/>
                  <a:t>ויש לנו את המידע על כיוון האפקט, כדאי להשתמש בו – הוא יחזק את </a:t>
                </a:r>
                <a:r>
                  <a:rPr lang="he-IL" dirty="0" smtClean="0"/>
                  <a:t>הראיות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65" t="-1821" r="-928" b="-18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7821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תזכורת: כלל החלטה במבחן חד-צדדי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436809" y="1607816"/>
                <a:ext cx="9363438" cy="122458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he-IL" dirty="0" smtClean="0"/>
                  <a:t>ניתן לנסח בדיקת השערה חד-צדדית כ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כלל החלטה</a:t>
                </a:r>
                <a:r>
                  <a:rPr lang="he-IL" dirty="0" smtClean="0"/>
                  <a:t>:</a:t>
                </a:r>
              </a:p>
              <a:p>
                <a:pPr marL="0" indent="0" algn="ctr">
                  <a:buNone/>
                </a:pPr>
                <a:r>
                  <a:rPr lang="he-IL" dirty="0" smtClean="0">
                    <a:solidFill>
                      <a:srgbClr val="993366"/>
                    </a:solidFill>
                  </a:rPr>
                  <a:t>אם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993366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>
                        <a:solidFill>
                          <a:srgbClr val="993366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dirty="0">
                        <a:solidFill>
                          <a:srgbClr val="993366"/>
                        </a:solidFill>
                        <a:latin typeface="Cambria Math" panose="02040503050406030204" pitchFamily="18" charset="0"/>
                      </a:rPr>
                      <m:t>|&gt;</m:t>
                    </m:r>
                    <m:r>
                      <a:rPr lang="en-US" i="1" dirty="0">
                        <a:solidFill>
                          <a:srgbClr val="993366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 dirty="0">
                        <a:solidFill>
                          <a:srgbClr val="993366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>
                        <a:solidFill>
                          <a:srgbClr val="993366"/>
                        </a:solidFill>
                        <a:latin typeface="Cambria Math" panose="02040503050406030204" pitchFamily="18" charset="0"/>
                      </a:rPr>
                      <m:t>64</m:t>
                    </m:r>
                  </m:oMath>
                </a14:m>
                <a:r>
                  <a:rPr lang="he-IL" dirty="0">
                    <a:solidFill>
                      <a:srgbClr val="993366"/>
                    </a:solidFill>
                  </a:rPr>
                  <a:t>, נדחה </a:t>
                </a:r>
                <a:r>
                  <a:rPr lang="he-IL" dirty="0" smtClean="0">
                    <a:solidFill>
                      <a:srgbClr val="993366"/>
                    </a:solidFill>
                  </a:rPr>
                  <a:t>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99336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993366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solidFill>
                              <a:srgbClr val="993366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baseline="-25000" dirty="0">
                  <a:solidFill>
                    <a:srgbClr val="993366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36809" y="1607816"/>
                <a:ext cx="9363438" cy="1224588"/>
              </a:xfrm>
              <a:blipFill>
                <a:blip r:embed="rId2"/>
                <a:stretch>
                  <a:fillRect t="-64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756" y="3570300"/>
            <a:ext cx="2968752" cy="1524000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8401132" y="3561335"/>
            <a:ext cx="0" cy="1405305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373" y="3551081"/>
            <a:ext cx="2968750" cy="1523999"/>
          </a:xfrm>
          <a:prstGeom prst="rect">
            <a:avLst/>
          </a:prstGeom>
        </p:spPr>
      </p:pic>
      <p:cxnSp>
        <p:nvCxnSpPr>
          <p:cNvPr id="7" name="Straight Connector 6"/>
          <p:cNvCxnSpPr>
            <a:endCxn id="6" idx="0"/>
          </p:cNvCxnSpPr>
          <p:nvPr/>
        </p:nvCxnSpPr>
        <p:spPr>
          <a:xfrm flipV="1">
            <a:off x="3663748" y="3551081"/>
            <a:ext cx="0" cy="1396340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522308" y="4932844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60512" y="4932844"/>
            <a:ext cx="772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-1.64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15078" y="4955962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04244" y="4955962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1.64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600239" y="2853532"/>
                <a:ext cx="16017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𝜇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0239" y="2853532"/>
                <a:ext cx="1601785" cy="461665"/>
              </a:xfrm>
              <a:prstGeom prst="rect">
                <a:avLst/>
              </a:prstGeom>
              <a:blipFill>
                <a:blip r:embed="rId5"/>
                <a:stretch>
                  <a:fillRect l="-1141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747631" y="2830414"/>
                <a:ext cx="16017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𝜇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&lt;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7631" y="2830414"/>
                <a:ext cx="1601785" cy="461665"/>
              </a:xfrm>
              <a:prstGeom prst="rect">
                <a:avLst/>
              </a:prstGeom>
              <a:blipFill>
                <a:blip r:embed="rId6"/>
                <a:stretch>
                  <a:fillRect l="-1145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2065969" y="3925797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0.05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2482453" y="4309182"/>
            <a:ext cx="315441" cy="428359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9266038" y="3993192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0.05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9224587" y="4388790"/>
            <a:ext cx="299976" cy="330011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348795" y="5733816"/>
                <a:ext cx="410592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אם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𝑧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64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, 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8795" y="5733816"/>
                <a:ext cx="4105929" cy="461665"/>
              </a:xfrm>
              <a:prstGeom prst="rect">
                <a:avLst/>
              </a:prstGeom>
              <a:blipFill>
                <a:blip r:embed="rId7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499563" y="5733816"/>
                <a:ext cx="432837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אם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𝑧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&lt;−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64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, 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9563" y="5733816"/>
                <a:ext cx="4328370" cy="461665"/>
              </a:xfrm>
              <a:prstGeom prst="rect">
                <a:avLst/>
              </a:prstGeom>
              <a:blipFill>
                <a:blip r:embed="rId8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9118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כלל החלטה בהשערה דו-צדדית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609869"/>
                <a:ext cx="10515600" cy="921542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הסטטיסטי הוא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609869"/>
                <a:ext cx="10515600" cy="921542"/>
              </a:xfrm>
              <a:blipFill>
                <a:blip r:embed="rId2"/>
                <a:stretch>
                  <a:fillRect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467183" y="3083792"/>
                <a:ext cx="16001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𝜇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7183" y="3083792"/>
                <a:ext cx="1600182" cy="461665"/>
              </a:xfrm>
              <a:prstGeom prst="rect">
                <a:avLst/>
              </a:prstGeom>
              <a:blipFill>
                <a:blip r:embed="rId3"/>
                <a:stretch>
                  <a:fillRect l="-1145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912679" y="3593554"/>
                <a:ext cx="28765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P-value: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2</m:t>
                    </m:r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𝑍</m:t>
                    </m:r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&gt;|</m:t>
                    </m:r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𝑧</m:t>
                    </m:r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|)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2679" y="3593554"/>
                <a:ext cx="2876557" cy="461665"/>
              </a:xfrm>
              <a:prstGeom prst="rect">
                <a:avLst/>
              </a:prstGeom>
              <a:blipFill>
                <a:blip r:embed="rId4"/>
                <a:stretch>
                  <a:fillRect l="-3178" t="-10526" r="-1059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47110" y="2376197"/>
                <a:ext cx="6291975" cy="36625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אם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𝑧</m:t>
                        </m:r>
                      </m:e>
                    </m:d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96</m:t>
                    </m:r>
                  </m:oMath>
                </a14:m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𝑍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d>
                      <m:dPr>
                        <m:begChr m:val="|"/>
                        <m:endChr m:val="|"/>
                        <m:ctrlP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𝑧</m:t>
                        </m:r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&lt;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025</m:t>
                    </m:r>
                  </m:oMath>
                </a14:m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  <a:sym typeface="Wingdings" panose="05000000000000000000" pitchFamily="2" charset="2"/>
                  </a:rPr>
                  <a:t>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  <a:sym typeface="Wingdings" panose="05000000000000000000" pitchFamily="2" charset="2"/>
                      </a:rPr>
                      <m:t>2</m:t>
                    </m:r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  <a:sym typeface="Wingdings" panose="05000000000000000000" pitchFamily="2" charset="2"/>
                      </a:rPr>
                      <m:t>𝑃</m:t>
                    </m:r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  <a:sym typeface="Wingdings" panose="05000000000000000000" pitchFamily="2" charset="2"/>
                      </a:rPr>
                      <m:t>(</m:t>
                    </m:r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  <a:sym typeface="Wingdings" panose="05000000000000000000" pitchFamily="2" charset="2"/>
                      </a:rPr>
                      <m:t>𝑍</m:t>
                    </m:r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  <a:sym typeface="Wingdings" panose="05000000000000000000" pitchFamily="2" charset="2"/>
                      </a:rPr>
                      <m:t>&gt;|</m:t>
                    </m:r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  <a:sym typeface="Wingdings" panose="05000000000000000000" pitchFamily="2" charset="2"/>
                      </a:rPr>
                      <m:t>𝑧</m:t>
                    </m:r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  <a:sym typeface="Wingdings" panose="05000000000000000000" pitchFamily="2" charset="2"/>
                      </a:rPr>
                      <m:t>|)&lt;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  <a:sym typeface="Wingdings" panose="05000000000000000000" pitchFamily="2" charset="2"/>
                      </a:rPr>
                      <m:t>0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  <a:sym typeface="Wingdings" panose="05000000000000000000" pitchFamily="2" charset="2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  <a:sym typeface="Wingdings" panose="05000000000000000000" pitchFamily="2" charset="2"/>
                      </a:rPr>
                      <m:t>05</m:t>
                    </m:r>
                  </m:oMath>
                </a14:m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לכן ה- </a:t>
                </a:r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קטן מ- 0.05</a:t>
                </a: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לכן 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sz="2400" baseline="-25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endParaRPr lang="he-IL" sz="2400" baseline="-250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כלל </a:t>
                </a:r>
                <a:r>
                  <a:rPr lang="he-IL" sz="2400" dirty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ההחלטה </a:t>
                </a: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הוא לדחות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 אם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|</m:t>
                    </m:r>
                    <m:r>
                      <a:rPr lang="en-US" sz="2400" i="1" dirty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𝑧</m:t>
                    </m:r>
                    <m:r>
                      <a:rPr lang="en-US" sz="2400" i="1" dirty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|&gt;</m:t>
                    </m:r>
                    <m:r>
                      <a:rPr lang="en-US" sz="2400" i="1" dirty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96</m:t>
                    </m:r>
                  </m:oMath>
                </a14:m>
                <a:endParaRPr lang="he-IL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endParaRPr lang="he-IL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על מנת לדחות את השערת האפס במבחן דו-צדדי, נדרשת </a:t>
                </a:r>
                <a:r>
                  <a:rPr lang="he-IL" sz="2400" b="1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ראיה חזקה יותר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מאשר במבחן חד-צדדי</a:t>
                </a:r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110" y="2376197"/>
                <a:ext cx="6291975" cy="3662541"/>
              </a:xfrm>
              <a:prstGeom prst="rect">
                <a:avLst/>
              </a:prstGeom>
              <a:blipFill>
                <a:blip r:embed="rId5"/>
                <a:stretch>
                  <a:fillRect t="-1331" r="-1453" b="-28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7820484" y="4278247"/>
            <a:ext cx="3105007" cy="1837919"/>
            <a:chOff x="7901764" y="4176647"/>
            <a:chExt cx="3105007" cy="1837919"/>
          </a:xfrm>
        </p:grpSpPr>
        <p:pic>
          <p:nvPicPr>
            <p:cNvPr id="27" name="Content Placeholder 2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1764" y="4176647"/>
              <a:ext cx="2968752" cy="1524000"/>
            </a:xfrm>
            <a:prstGeom prst="rect">
              <a:avLst/>
            </a:prstGeom>
          </p:spPr>
        </p:pic>
        <p:cxnSp>
          <p:nvCxnSpPr>
            <p:cNvPr id="19" name="Straight Connector 18"/>
            <p:cNvCxnSpPr>
              <a:endCxn id="27" idx="0"/>
            </p:cNvCxnSpPr>
            <p:nvPr/>
          </p:nvCxnSpPr>
          <p:spPr>
            <a:xfrm flipH="1" flipV="1">
              <a:off x="9386140" y="4176647"/>
              <a:ext cx="13411" cy="1376659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8276733" y="5543726"/>
              <a:ext cx="77296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-1.96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244319" y="5552901"/>
              <a:ext cx="320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9751376" y="5543727"/>
              <a:ext cx="67037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1.96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0200140" y="4524203"/>
              <a:ext cx="8066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0.025</a:t>
              </a:r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 flipH="1">
              <a:off x="10227473" y="4919801"/>
              <a:ext cx="231191" cy="426803"/>
            </a:xfrm>
            <a:prstGeom prst="straightConnector1">
              <a:avLst/>
            </a:prstGeom>
            <a:ln w="2222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7988014" y="4513094"/>
              <a:ext cx="8066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0.025</a:t>
              </a:r>
            </a:p>
          </p:txBody>
        </p:sp>
        <p:cxnSp>
          <p:nvCxnSpPr>
            <p:cNvPr id="37" name="Straight Arrow Connector 36"/>
            <p:cNvCxnSpPr>
              <a:stCxn id="36" idx="2"/>
            </p:cNvCxnSpPr>
            <p:nvPr/>
          </p:nvCxnSpPr>
          <p:spPr>
            <a:xfrm>
              <a:off x="8391330" y="4974759"/>
              <a:ext cx="137027" cy="421444"/>
            </a:xfrm>
            <a:prstGeom prst="straightConnector1">
              <a:avLst/>
            </a:prstGeom>
            <a:ln w="2222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 flipH="1">
                <a:off x="10321827" y="6048011"/>
                <a:ext cx="43338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𝑧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0321827" y="6048011"/>
                <a:ext cx="433389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/>
          <p:cNvCxnSpPr/>
          <p:nvPr/>
        </p:nvCxnSpPr>
        <p:spPr>
          <a:xfrm flipH="1" flipV="1">
            <a:off x="10360331" y="5748327"/>
            <a:ext cx="105029" cy="401284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8783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4" grpId="0" uiExpand="1" build="allAtOnce"/>
      <p:bldP spid="18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כלל החלטה עבור רמת מובהקות כללית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836735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 smtClean="0">
                    <a:solidFill>
                      <a:srgbClr val="0033CC"/>
                    </a:solidFill>
                  </a:rPr>
                  <a:t> </a:t>
                </a:r>
                <a:r>
                  <a:rPr lang="he-IL" dirty="0" smtClean="0"/>
                  <a:t>את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 רמת המובהקות</a:t>
                </a:r>
                <a:endParaRPr lang="he-IL" dirty="0"/>
              </a:p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 smtClean="0">
                    <a:solidFill>
                      <a:srgbClr val="0033CC"/>
                    </a:solidFill>
                  </a:rPr>
                  <a:t> </a:t>
                </a:r>
                <a:r>
                  <a:rPr lang="he-IL" dirty="0" smtClean="0"/>
                  <a:t>את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 הערך הקריטי</a:t>
                </a:r>
                <a:r>
                  <a:rPr lang="he-IL" dirty="0" smtClean="0"/>
                  <a:t> כך ש-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לדוגמא:</a:t>
                </a:r>
              </a:p>
              <a:p>
                <a:pPr lvl="1"/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r>
                  <a:rPr lang="he-IL" dirty="0" smtClean="0"/>
                  <a:t> אז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96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כלל החלטה</a:t>
                </a:r>
                <a:r>
                  <a:rPr lang="he-IL" dirty="0"/>
                  <a:t> </a:t>
                </a:r>
                <a:r>
                  <a:rPr lang="he-IL" dirty="0" smtClean="0"/>
                  <a:t>במבחן דו-צדדי:</a:t>
                </a:r>
                <a:endParaRPr lang="he-IL" dirty="0"/>
              </a:p>
              <a:p>
                <a:r>
                  <a:rPr lang="he-IL" dirty="0" smtClean="0"/>
                  <a:t>נחשב את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הסטטיסטי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endParaRPr lang="he-IL" dirty="0" smtClean="0"/>
              </a:p>
              <a:p>
                <a:r>
                  <a:rPr lang="he-IL" dirty="0" smtClean="0"/>
                  <a:t>נדחה </a:t>
                </a:r>
                <a:r>
                  <a:rPr lang="he-IL" dirty="0"/>
                  <a:t>את השערת </a:t>
                </a:r>
                <a:r>
                  <a:rPr lang="he-IL" dirty="0" smtClean="0"/>
                  <a:t>האפס אם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836735"/>
                <a:ext cx="10515600" cy="4351338"/>
              </a:xfrm>
              <a:blipFill>
                <a:blip r:embed="rId2"/>
                <a:stretch>
                  <a:fillRect t="-16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481" y="3236764"/>
            <a:ext cx="2462046" cy="1263883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2134612" y="3358252"/>
            <a:ext cx="14892" cy="1030148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947372" y="4305675"/>
            <a:ext cx="344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259485" y="4350146"/>
                <a:ext cx="715564" cy="494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𝑧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𝛼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/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9485" y="4350146"/>
                <a:ext cx="715564" cy="494815"/>
              </a:xfrm>
              <a:prstGeom prst="rect">
                <a:avLst/>
              </a:prstGeom>
              <a:blipFill>
                <a:blip r:embed="rId4"/>
                <a:stretch>
                  <a:fillRect b="-123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912001" y="3407040"/>
                <a:ext cx="7078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/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2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2001" y="3407040"/>
                <a:ext cx="707864" cy="461665"/>
              </a:xfrm>
              <a:prstGeom prst="rect">
                <a:avLst/>
              </a:prstGeom>
              <a:blipFill>
                <a:blip r:embed="rId5"/>
                <a:stretch>
                  <a:fillRect r="-1724" b="-14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/>
          <p:nvPr/>
        </p:nvCxnSpPr>
        <p:spPr>
          <a:xfrm flipH="1">
            <a:off x="2761351" y="3868705"/>
            <a:ext cx="260083" cy="287398"/>
          </a:xfrm>
          <a:prstGeom prst="straightConnector1">
            <a:avLst/>
          </a:prstGeom>
          <a:ln w="2222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6436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  <p:bldP spid="8" grpId="0"/>
      <p:bldP spid="9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בדיקת השערות על התוחלת עם שונות ידועה: סיכום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30849"/>
                <a:ext cx="10515600" cy="502406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אנו עוסקים בתכונה ובמדגם בגודל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עבורם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מתקיים משפט הגבול המרכזי</a:t>
                </a:r>
              </a:p>
              <a:p>
                <a:pPr lvl="1"/>
                <a:r>
                  <a:rPr lang="he-IL" dirty="0" smtClean="0"/>
                  <a:t>התפלגות התכונה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היא נורמלית, או המדגם גדול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pPr lvl="1"/>
                <a:r>
                  <a:rPr lang="he-IL" dirty="0" smtClean="0"/>
                  <a:t>לכן התפלגות ממוצע המדגם היא נורמלית</a:t>
                </a:r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שונות</a:t>
                </a:r>
                <a:r>
                  <a:rPr lang="he-IL" dirty="0" smtClean="0"/>
                  <a:t> התכונה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ידועה</a:t>
                </a:r>
                <a:r>
                  <a:rPr lang="he-IL" dirty="0" smtClean="0"/>
                  <a:t> ושווה ל-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אנו רוצים להבחין בין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השערת האפס</a:t>
                </a:r>
                <a:r>
                  <a:rPr lang="he-IL" dirty="0" smtClean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):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 לבין:</a:t>
                </a:r>
              </a:p>
              <a:p>
                <a:pPr lvl="1"/>
                <a:r>
                  <a:rPr lang="he-IL" dirty="0" smtClean="0"/>
                  <a:t>השערה אלטרנטיבית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/>
                  <a:t>) חד-צדדית: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 או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השערה אלטרנטיבית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/>
                  <a:t>) דו-צדדית: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נקבע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רמת מובהקות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 smtClean="0"/>
                  <a:t> (בד"כ </a:t>
                </a:r>
                <a:r>
                  <a:rPr lang="en-US" dirty="0" smtClean="0"/>
                  <a:t>0.05</a:t>
                </a:r>
                <a:r>
                  <a:rPr lang="he-IL" dirty="0" smtClean="0"/>
                  <a:t>)</a:t>
                </a:r>
              </a:p>
              <a:p>
                <a:endParaRPr lang="he-IL" dirty="0"/>
              </a:p>
              <a:p>
                <a:r>
                  <a:rPr lang="he-IL" dirty="0"/>
                  <a:t>תחת השערת </a:t>
                </a:r>
                <a:r>
                  <a:rPr lang="he-IL" dirty="0" smtClean="0"/>
                  <a:t>האפס, </a:t>
                </a:r>
                <a:r>
                  <a:rPr lang="he-IL" dirty="0"/>
                  <a:t>לסטטיסטי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r>
                  <a:rPr lang="he-IL" dirty="0"/>
                  <a:t> התפלגות </a:t>
                </a:r>
                <a:r>
                  <a:rPr lang="he-IL" dirty="0">
                    <a:solidFill>
                      <a:srgbClr val="0033CC"/>
                    </a:solidFill>
                  </a:rPr>
                  <a:t>נורמלית סטנדרטית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30849"/>
                <a:ext cx="10515600" cy="5024063"/>
              </a:xfrm>
              <a:blipFill>
                <a:blip r:embed="rId2"/>
                <a:stretch>
                  <a:fillRect t="-2063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1339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המשך הסיכום: מבחן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he-IL" dirty="0" smtClean="0"/>
                  <a:t> למדגם אחד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355920"/>
                <a:ext cx="10515600" cy="2694836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he-IL" sz="2600" dirty="0" smtClean="0"/>
                  <a:t>נסמן את ממוצע המדגם שהתקבל ב-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he-IL" sz="2600" dirty="0" smtClean="0"/>
                  <a:t>, ונחשב את </a:t>
                </a:r>
                <a:r>
                  <a:rPr lang="he-IL" sz="2600" dirty="0" smtClean="0">
                    <a:solidFill>
                      <a:srgbClr val="0033CC"/>
                    </a:solidFill>
                  </a:rPr>
                  <a:t>הסטטיסטי</a:t>
                </a:r>
                <a:r>
                  <a:rPr lang="he-IL" sz="2600" dirty="0" smtClean="0"/>
                  <a:t>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6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6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endParaRPr lang="en-US" dirty="0" smtClean="0"/>
              </a:p>
              <a:p>
                <a:r>
                  <a:rPr lang="he-IL" sz="2200" dirty="0" smtClean="0"/>
                  <a:t>אם המבחן חד-צדדי מסוג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sz="2200" dirty="0" smtClean="0">
                    <a:solidFill>
                      <a:schemeClr val="tx1"/>
                    </a:solidFill>
                  </a:rPr>
                  <a:t> , ה- 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P-value</a:t>
                </a:r>
                <a:r>
                  <a:rPr lang="he-IL" sz="2200" dirty="0" smtClean="0">
                    <a:solidFill>
                      <a:schemeClr val="tx1"/>
                    </a:solidFill>
                  </a:rPr>
                  <a:t> </a:t>
                </a:r>
                <a:r>
                  <a:rPr lang="he-IL" sz="2200" dirty="0" smtClean="0"/>
                  <a:t>יהיה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2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sz="22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2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2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200" dirty="0" smtClean="0">
                  <a:solidFill>
                    <a:srgbClr val="0033CC"/>
                  </a:solidFill>
                </a:endParaRPr>
              </a:p>
              <a:p>
                <a:r>
                  <a:rPr lang="he-IL" sz="2200" dirty="0"/>
                  <a:t>אם </a:t>
                </a:r>
                <a:r>
                  <a:rPr lang="he-IL" sz="2200" dirty="0" smtClean="0"/>
                  <a:t>המבחן חד-צדדי מסוג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sz="2200" dirty="0"/>
                  <a:t> , ה- </a:t>
                </a:r>
                <a:r>
                  <a:rPr lang="en-US" sz="2200" dirty="0"/>
                  <a:t>P-value</a:t>
                </a:r>
                <a:r>
                  <a:rPr lang="he-IL" sz="2200" dirty="0"/>
                  <a:t> יהיה </a:t>
                </a:r>
                <a14:m>
                  <m:oMath xmlns:m="http://schemas.openxmlformats.org/officeDocument/2006/math">
                    <m:r>
                      <a:rPr lang="en-US" sz="220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20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sz="22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200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200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200" dirty="0" smtClean="0">
                  <a:solidFill>
                    <a:srgbClr val="0033CC"/>
                  </a:solidFill>
                </a:endParaRPr>
              </a:p>
              <a:p>
                <a:r>
                  <a:rPr lang="he-IL" sz="2200" dirty="0" smtClean="0"/>
                  <a:t>אם המבחן דו-צדדי (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sz="2200" dirty="0" smtClean="0"/>
                  <a:t>), ה- </a:t>
                </a:r>
                <a:r>
                  <a:rPr lang="en-US" sz="2200" dirty="0" smtClean="0"/>
                  <a:t>P-value</a:t>
                </a:r>
                <a:r>
                  <a:rPr lang="he-IL" sz="2200" dirty="0" smtClean="0"/>
                  <a:t> יהיה </a:t>
                </a:r>
                <a14:m>
                  <m:oMath xmlns:m="http://schemas.openxmlformats.org/officeDocument/2006/math">
                    <m:r>
                      <a:rPr lang="en-US" sz="2200" b="1" i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22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2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sz="22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d>
                      <m:dPr>
                        <m:begChr m:val="|"/>
                        <m:endChr m:val="|"/>
                        <m:ctrlPr>
                          <a:rPr lang="en-US" sz="22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sz="22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sz="2200" dirty="0" smtClean="0">
                  <a:solidFill>
                    <a:srgbClr val="0033CC"/>
                  </a:solidFill>
                </a:endParaRPr>
              </a:p>
              <a:p>
                <a:endParaRPr lang="he-IL" dirty="0" smtClean="0"/>
              </a:p>
              <a:p>
                <a:r>
                  <a:rPr lang="he-IL" sz="2600" dirty="0" smtClean="0"/>
                  <a:t>אם ה- </a:t>
                </a:r>
                <a:r>
                  <a:rPr lang="en-US" sz="2600" dirty="0" smtClean="0"/>
                  <a:t>P-value</a:t>
                </a:r>
                <a:r>
                  <a:rPr lang="he-IL" sz="2600" dirty="0" smtClean="0"/>
                  <a:t> </a:t>
                </a:r>
                <a:r>
                  <a:rPr lang="he-IL" sz="2600" dirty="0" smtClean="0">
                    <a:solidFill>
                      <a:srgbClr val="0033CC"/>
                    </a:solidFill>
                  </a:rPr>
                  <a:t>קטן מ-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sz="2600" dirty="0" smtClean="0"/>
                  <a:t>,</a:t>
                </a:r>
                <a:r>
                  <a:rPr lang="he-IL" sz="2600" dirty="0" smtClean="0">
                    <a:solidFill>
                      <a:srgbClr val="0033CC"/>
                    </a:solidFill>
                  </a:rPr>
                  <a:t> נדחה</a:t>
                </a:r>
                <a:r>
                  <a:rPr lang="he-IL" sz="2600" dirty="0" smtClean="0"/>
                  <a:t> את השערת האפס. אם לא, לא נדחה.</a:t>
                </a:r>
                <a:endParaRPr lang="en-US" sz="26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355920"/>
                <a:ext cx="10515600" cy="2694836"/>
              </a:xfrm>
              <a:blipFill>
                <a:blip r:embed="rId3"/>
                <a:stretch>
                  <a:fillRect t="-1131" r="-870" b="-20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912" y="4934702"/>
            <a:ext cx="2968752" cy="1524000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199288" y="4749086"/>
            <a:ext cx="0" cy="1581956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142" y="4938601"/>
            <a:ext cx="2968750" cy="1523999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6317517" y="4752985"/>
            <a:ext cx="0" cy="1581956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176077" y="6320364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634064" y="6310739"/>
                <a:ext cx="4063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𝑧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4064" y="6310739"/>
                <a:ext cx="406330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2038827" y="6320364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522041" y="6301113"/>
                <a:ext cx="4063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𝑧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2041" y="6301113"/>
                <a:ext cx="406330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785661" y="5118704"/>
                <a:ext cx="14530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𝑍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&gt;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𝑧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5661" y="5118704"/>
                <a:ext cx="1453090" cy="461665"/>
              </a:xfrm>
              <a:prstGeom prst="rect">
                <a:avLst/>
              </a:prstGeom>
              <a:blipFill>
                <a:blip r:embed="rId8"/>
                <a:stretch>
                  <a:fillRect r="-840" b="-1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>
          <a:xfrm flipH="1">
            <a:off x="3094728" y="5616521"/>
            <a:ext cx="195708" cy="448823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559911" y="5107274"/>
                <a:ext cx="14530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𝑍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&lt;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𝑧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9911" y="5107274"/>
                <a:ext cx="1453090" cy="461665"/>
              </a:xfrm>
              <a:prstGeom prst="rect">
                <a:avLst/>
              </a:prstGeom>
              <a:blipFill>
                <a:blip r:embed="rId9"/>
                <a:stretch>
                  <a:fillRect r="-1261" b="-14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>
            <a:off x="5382332" y="5540064"/>
            <a:ext cx="138662" cy="461665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448658" y="4191854"/>
                <a:ext cx="16017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𝜇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8658" y="4191854"/>
                <a:ext cx="1601785" cy="461665"/>
              </a:xfrm>
              <a:prstGeom prst="rect">
                <a:avLst/>
              </a:prstGeom>
              <a:blipFill>
                <a:blip r:embed="rId10"/>
                <a:stretch>
                  <a:fillRect l="-1145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451663" y="4191854"/>
                <a:ext cx="16017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𝜇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&lt;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1663" y="4191854"/>
                <a:ext cx="1601785" cy="461665"/>
              </a:xfrm>
              <a:prstGeom prst="rect">
                <a:avLst/>
              </a:prstGeom>
              <a:blipFill>
                <a:blip r:embed="rId11"/>
                <a:stretch>
                  <a:fillRect l="-760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108" y="4909743"/>
            <a:ext cx="2968752" cy="1524000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 flipV="1">
            <a:off x="9733255" y="4720439"/>
            <a:ext cx="0" cy="1581956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732189" y="6263941"/>
                <a:ext cx="8311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−|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𝑧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|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2189" y="6263941"/>
                <a:ext cx="831125" cy="461665"/>
              </a:xfrm>
              <a:prstGeom prst="rect">
                <a:avLst/>
              </a:prstGeom>
              <a:blipFill>
                <a:blip r:embed="rId13"/>
                <a:stretch>
                  <a:fillRect r="-1460" b="-1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9578023" y="6301991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9999947" y="6263942"/>
                <a:ext cx="6018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|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𝑧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|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9947" y="6263942"/>
                <a:ext cx="601896" cy="461665"/>
              </a:xfrm>
              <a:prstGeom prst="rect">
                <a:avLst/>
              </a:prstGeom>
              <a:blipFill>
                <a:blip r:embed="rId14"/>
                <a:stretch>
                  <a:fillRect l="-2020" r="-3030" b="-1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971260" y="4191854"/>
                <a:ext cx="16001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𝜇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1260" y="4191854"/>
                <a:ext cx="1600182" cy="461665"/>
              </a:xfrm>
              <a:prstGeom prst="rect">
                <a:avLst/>
              </a:prstGeom>
              <a:blipFill>
                <a:blip r:embed="rId15"/>
                <a:stretch>
                  <a:fillRect l="-1145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0166864" y="4925166"/>
                <a:ext cx="181857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2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𝑍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&gt;|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𝑧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|)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6864" y="4925166"/>
                <a:ext cx="1818575" cy="461665"/>
              </a:xfrm>
              <a:prstGeom prst="rect">
                <a:avLst/>
              </a:prstGeom>
              <a:blipFill>
                <a:blip r:embed="rId16"/>
                <a:stretch>
                  <a:fillRect r="-671" b="-14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/>
          <p:cNvCxnSpPr/>
          <p:nvPr/>
        </p:nvCxnSpPr>
        <p:spPr>
          <a:xfrm flipH="1">
            <a:off x="10543742" y="5484206"/>
            <a:ext cx="385246" cy="581138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9411510" y="5434957"/>
            <a:ext cx="1324855" cy="689130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1570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4" grpId="0"/>
      <p:bldP spid="16" grpId="0"/>
      <p:bldP spid="17" grpId="0"/>
      <p:bldP spid="20" grpId="0"/>
      <p:bldP spid="21" grpId="0"/>
      <p:bldP spid="22" grpId="0"/>
      <p:bldP spid="23" grpId="0"/>
      <p:bldP spid="24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כלל החלטה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 smtClean="0">
                    <a:solidFill>
                      <a:srgbClr val="0033CC"/>
                    </a:solidFill>
                  </a:rPr>
                  <a:t> </a:t>
                </a:r>
                <a:r>
                  <a:rPr lang="he-IL" dirty="0" smtClean="0"/>
                  <a:t>את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 רמת המובהקות</a:t>
                </a:r>
                <a:r>
                  <a:rPr lang="he-IL" dirty="0" smtClean="0"/>
                  <a:t>, וב-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</m:oMath>
                </a14:m>
                <a:r>
                  <a:rPr lang="he-IL" dirty="0" smtClean="0">
                    <a:solidFill>
                      <a:srgbClr val="0033CC"/>
                    </a:solidFill>
                  </a:rPr>
                  <a:t> </a:t>
                </a:r>
                <a:r>
                  <a:rPr lang="he-IL" dirty="0" smtClean="0"/>
                  <a:t>את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 הערך הקריטי</a:t>
                </a:r>
                <a:r>
                  <a:rPr lang="he-IL" dirty="0" smtClean="0"/>
                  <a:t> כך ש-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ניתן </a:t>
                </a:r>
                <a:r>
                  <a:rPr lang="he-IL" dirty="0"/>
                  <a:t>לנסח </a:t>
                </a:r>
                <a:r>
                  <a:rPr lang="he-IL" dirty="0" smtClean="0"/>
                  <a:t>את המבחן הסטטיסטי באופן שקול, ע"י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כלל החלטה</a:t>
                </a:r>
                <a:r>
                  <a:rPr lang="he-IL" dirty="0"/>
                  <a:t> </a:t>
                </a:r>
                <a:r>
                  <a:rPr lang="he-IL" dirty="0" smtClean="0"/>
                  <a:t>(</a:t>
                </a:r>
                <a:r>
                  <a:rPr lang="en-US" dirty="0" smtClean="0"/>
                  <a:t>decision rule</a:t>
                </a:r>
                <a:r>
                  <a:rPr lang="he-IL" dirty="0" smtClean="0"/>
                  <a:t>):</a:t>
                </a:r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נחשב את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הסטטיסטי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num>
                      <m:den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endParaRPr lang="he-IL" dirty="0" smtClean="0"/>
              </a:p>
              <a:p>
                <a:r>
                  <a:rPr lang="he-IL" dirty="0" smtClean="0"/>
                  <a:t>במבחן חד-צדדי, </a:t>
                </a:r>
                <a:r>
                  <a:rPr lang="he-IL" dirty="0"/>
                  <a:t>נדחה את השערת </a:t>
                </a:r>
                <a:r>
                  <a:rPr lang="he-IL" dirty="0" smtClean="0"/>
                  <a:t>האפס אם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</m:oMath>
                </a14:m>
                <a:endParaRPr lang="he-IL" b="0" dirty="0" smtClean="0"/>
              </a:p>
              <a:p>
                <a:r>
                  <a:rPr lang="he-IL" dirty="0" smtClean="0"/>
                  <a:t>במבחן דו-צדדי, </a:t>
                </a:r>
                <a:r>
                  <a:rPr lang="he-IL" dirty="0"/>
                  <a:t>נדחה את השערת </a:t>
                </a:r>
                <a:r>
                  <a:rPr lang="he-IL" dirty="0" smtClean="0"/>
                  <a:t>האפס אם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f>
                          <m:fPr>
                            <m:type m:val="lin"/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𝛼</m:t>
                            </m:r>
                          </m:num>
                          <m:den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b>
                    </m:sSub>
                  </m:oMath>
                </a14:m>
                <a:endParaRPr lang="he-IL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22440" y="5183098"/>
                <a:ext cx="313957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solidFill>
                      <a:srgbClr val="8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כדאי לזכור בע"פ את הערכים של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  <m:r>
                          <a:rPr lang="en-US" sz="2400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.</m:t>
                        </m:r>
                        <m:r>
                          <a:rPr lang="en-US" sz="2400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05</m:t>
                        </m:r>
                      </m:sub>
                    </m:sSub>
                  </m:oMath>
                </a14:m>
                <a:r>
                  <a:rPr lang="he-IL" sz="2400" dirty="0" smtClean="0">
                    <a:solidFill>
                      <a:srgbClr val="8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ו-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  <m:r>
                          <a:rPr lang="en-US" sz="2400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.</m:t>
                        </m:r>
                        <m:r>
                          <a:rPr lang="en-US" sz="2400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025</m:t>
                        </m:r>
                      </m:sub>
                    </m:sSub>
                  </m:oMath>
                </a14:m>
                <a:r>
                  <a:rPr lang="he-IL" sz="2400" dirty="0" smtClean="0">
                    <a:solidFill>
                      <a:srgbClr val="8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ע"מ לאפשר חישוב מהיר</a:t>
                </a:r>
                <a:endParaRPr lang="en-US" sz="2400" dirty="0" smtClean="0">
                  <a:solidFill>
                    <a:srgbClr val="80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40" y="5183098"/>
                <a:ext cx="3139575" cy="1200329"/>
              </a:xfrm>
              <a:prstGeom prst="rect">
                <a:avLst/>
              </a:prstGeom>
              <a:blipFill>
                <a:blip r:embed="rId3"/>
                <a:stretch>
                  <a:fillRect l="-4660" t="-4061" r="-3107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481" y="3431501"/>
            <a:ext cx="2462046" cy="1263883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2134612" y="3552989"/>
            <a:ext cx="14892" cy="1030148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947372" y="4500412"/>
            <a:ext cx="344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330666" y="4546578"/>
                <a:ext cx="26570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𝑧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𝛼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0666" y="4546578"/>
                <a:ext cx="265707" cy="461665"/>
              </a:xfrm>
              <a:prstGeom prst="rect">
                <a:avLst/>
              </a:prstGeom>
              <a:blipFill>
                <a:blip r:embed="rId5"/>
                <a:stretch>
                  <a:fillRect r="-65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854151" y="3685526"/>
                <a:ext cx="7078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4151" y="3685526"/>
                <a:ext cx="707864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/>
          <p:nvPr/>
        </p:nvCxnSpPr>
        <p:spPr>
          <a:xfrm flipH="1">
            <a:off x="2761351" y="4063442"/>
            <a:ext cx="260083" cy="287398"/>
          </a:xfrm>
          <a:prstGeom prst="straightConnector1">
            <a:avLst/>
          </a:prstGeom>
          <a:ln w="2222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0874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בדיקת השערות</a:t>
            </a:r>
          </a:p>
          <a:p>
            <a:pPr lvl="1"/>
            <a:r>
              <a:rPr lang="he-IL" dirty="0" smtClean="0"/>
              <a:t>מבוא</a:t>
            </a:r>
          </a:p>
          <a:p>
            <a:pPr lvl="1"/>
            <a:r>
              <a:rPr lang="he-IL" dirty="0" smtClean="0"/>
              <a:t>בדיקת השערות על התוחלת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בדיקת השערות על הפרופורציה</a:t>
            </a:r>
          </a:p>
          <a:p>
            <a:pPr lvl="1"/>
            <a:r>
              <a:rPr lang="he-IL" dirty="0"/>
              <a:t>בדיקת השערות עם </a:t>
            </a:r>
            <a:r>
              <a:rPr lang="he-IL" dirty="0" smtClean="0"/>
              <a:t>שונות </a:t>
            </a:r>
            <a:r>
              <a:rPr lang="he-IL" dirty="0"/>
              <a:t>לא ידועה</a:t>
            </a:r>
          </a:p>
          <a:p>
            <a:pPr lvl="1"/>
            <a:r>
              <a:rPr lang="he-IL" dirty="0" smtClean="0"/>
              <a:t>שתי אוכלוסיות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696361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568447"/>
            <a:ext cx="10515600" cy="4803778"/>
          </a:xfrm>
        </p:spPr>
        <p:txBody>
          <a:bodyPr>
            <a:normAutofit lnSpcReduction="10000"/>
          </a:bodyPr>
          <a:lstStyle/>
          <a:p>
            <a:r>
              <a:rPr lang="he-IL" dirty="0"/>
              <a:t>ידוע שעבור מחלה מסוימת, 20% מהחולים מחלימים ללא טיפול</a:t>
            </a:r>
          </a:p>
          <a:p>
            <a:r>
              <a:rPr lang="he-IL" dirty="0" smtClean="0"/>
              <a:t>מעוניינים לבדוק ע"י מדגם האם טיפול בתרופה חדשה מעלה את אחוז ההחלמה</a:t>
            </a:r>
          </a:p>
          <a:p>
            <a:endParaRPr lang="he-IL" dirty="0" smtClean="0"/>
          </a:p>
          <a:p>
            <a:r>
              <a:rPr lang="he-IL" dirty="0" smtClean="0"/>
              <a:t>שחקן טניס מדייק בד"כ ב- 60% מההגשות הראשונות שלו</a:t>
            </a:r>
          </a:p>
          <a:p>
            <a:r>
              <a:rPr lang="he-IL" dirty="0" smtClean="0"/>
              <a:t>השחקן עבר פציעה, ומעוניינים לבדוק לאחר מספר משחקים האם אחוז הדיוק ירד</a:t>
            </a:r>
            <a:endParaRPr lang="he-IL" dirty="0"/>
          </a:p>
          <a:p>
            <a:endParaRPr lang="he-IL" dirty="0"/>
          </a:p>
          <a:p>
            <a:r>
              <a:rPr lang="he-IL" dirty="0" smtClean="0"/>
              <a:t>אחוז בני הנוער בעלי עניין בלימוד מדעי החיים הוא בד"כ 10%</a:t>
            </a:r>
          </a:p>
          <a:p>
            <a:r>
              <a:rPr lang="he-IL" dirty="0" smtClean="0"/>
              <a:t>מעוניינים לבדוק ע"י מדגם האם השנה האחוז השתנה או לא</a:t>
            </a:r>
          </a:p>
          <a:p>
            <a:endParaRPr lang="he-IL" dirty="0"/>
          </a:p>
          <a:p>
            <a:r>
              <a:rPr lang="he-IL" dirty="0"/>
              <a:t>אחוז התינוקות עם סיבוכים בלידה הוא בממוצע </a:t>
            </a:r>
            <a:r>
              <a:rPr lang="he-IL" dirty="0" smtClean="0"/>
              <a:t>2%</a:t>
            </a:r>
          </a:p>
          <a:p>
            <a:r>
              <a:rPr lang="he-IL" dirty="0" smtClean="0"/>
              <a:t>מעוניינים </a:t>
            </a:r>
            <a:r>
              <a:rPr lang="he-IL" dirty="0"/>
              <a:t>לבדוק </a:t>
            </a:r>
            <a:r>
              <a:rPr lang="he-IL" dirty="0" smtClean="0"/>
              <a:t>ע"י מדגם האם </a:t>
            </a:r>
            <a:r>
              <a:rPr lang="he-IL" dirty="0"/>
              <a:t>יש אחוז שונה בלידות </a:t>
            </a:r>
            <a:r>
              <a:rPr lang="he-IL" dirty="0" smtClean="0"/>
              <a:t>בית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9575" y="2505075"/>
            <a:ext cx="23871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he-IL" sz="2400" dirty="0" smtClean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השערות חד-צדדיות</a:t>
            </a:r>
            <a:endParaRPr lang="en-US" sz="2400" dirty="0" smtClean="0">
              <a:solidFill>
                <a:srgbClr val="7030A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1228725" y="1917023"/>
            <a:ext cx="933450" cy="483277"/>
          </a:xfrm>
          <a:prstGeom prst="straightConnector1">
            <a:avLst/>
          </a:prstGeom>
          <a:ln w="22225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1228725" y="3014873"/>
            <a:ext cx="677077" cy="430971"/>
          </a:xfrm>
          <a:prstGeom prst="straightConnector1">
            <a:avLst/>
          </a:prstGeom>
          <a:ln w="22225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57275" y="4972050"/>
            <a:ext cx="23102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he-IL" sz="2400" dirty="0" smtClean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השערות דו-צדדיות</a:t>
            </a:r>
            <a:endParaRPr lang="en-US" sz="2400" dirty="0" smtClean="0">
              <a:solidFill>
                <a:srgbClr val="7030A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2514600" y="4366915"/>
            <a:ext cx="933450" cy="483277"/>
          </a:xfrm>
          <a:prstGeom prst="straightConnector1">
            <a:avLst/>
          </a:prstGeom>
          <a:ln w="22225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899680" y="5496876"/>
            <a:ext cx="1272270" cy="276733"/>
          </a:xfrm>
          <a:prstGeom prst="straightConnector1">
            <a:avLst/>
          </a:prstGeom>
          <a:ln w="22225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1930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10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בדיקת השערה על הפרופורציה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השערת האפס היא שתכונה מסוימת קיימת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באחוז מסוים</a:t>
                </a:r>
                <a:r>
                  <a:rPr lang="he-IL" dirty="0" smtClean="0"/>
                  <a:t> של </a:t>
                </a:r>
                <a:r>
                  <a:rPr lang="he-IL" dirty="0" err="1" smtClean="0"/>
                  <a:t>האוכלוסיה</a:t>
                </a:r>
                <a:endParaRPr lang="he-IL" dirty="0" smtClean="0"/>
              </a:p>
              <a:p>
                <a:r>
                  <a:rPr lang="he-IL" dirty="0" smtClean="0"/>
                  <a:t>השערת המחקר תהיה שהאחוז </a:t>
                </a:r>
                <a:r>
                  <a:rPr lang="he-IL" dirty="0" err="1" smtClean="0"/>
                  <a:t>האמיתי</a:t>
                </a:r>
                <a:r>
                  <a:rPr lang="he-IL" dirty="0" smtClean="0"/>
                  <a:t> גדול יותר, קטן יותר, או שונה</a:t>
                </a:r>
              </a:p>
              <a:p>
                <a:endParaRPr lang="he-IL" dirty="0"/>
              </a:p>
              <a:p>
                <a:r>
                  <a:rPr lang="he-IL" dirty="0" smtClean="0"/>
                  <a:t>נבחר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מדגם</a:t>
                </a:r>
                <a:r>
                  <a:rPr lang="he-IL" dirty="0" smtClean="0"/>
                  <a:t> ונחשב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סטטיסטי</a:t>
                </a:r>
                <a:r>
                  <a:rPr lang="he-IL" dirty="0" smtClean="0"/>
                  <a:t> פשוט: בכמה פרטים התכונה קיימת</a:t>
                </a:r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נחשב את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: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ההסתברות</a:t>
                </a:r>
                <a:r>
                  <a:rPr lang="he-IL" dirty="0" smtClean="0"/>
                  <a:t> (תחת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)</a:t>
                </a:r>
                <a:r>
                  <a:rPr lang="en-US" dirty="0" smtClean="0"/>
                  <a:t> </a:t>
                </a:r>
                <a:r>
                  <a:rPr lang="he-IL" dirty="0" smtClean="0"/>
                  <a:t>לקבל את הערך של הסטטיסטי או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קיצוני</a:t>
                </a:r>
                <a:r>
                  <a:rPr lang="he-IL" dirty="0" smtClean="0"/>
                  <a:t> ממנו</a:t>
                </a:r>
              </a:p>
              <a:p>
                <a:r>
                  <a:rPr lang="he-IL" dirty="0" smtClean="0"/>
                  <a:t>אם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קטן מרמת המובהקות</a:t>
                </a:r>
                <a:r>
                  <a:rPr lang="he-IL" dirty="0" smtClean="0"/>
                  <a:t>,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נדחה</a:t>
                </a:r>
                <a:r>
                  <a:rPr lang="he-IL" dirty="0" smtClean="0"/>
                  <a:t> את השערת האפס</a:t>
                </a:r>
                <a:endParaRPr lang="en-US" dirty="0" smtClean="0"/>
              </a:p>
              <a:p>
                <a:endParaRPr lang="en-US" dirty="0"/>
              </a:p>
              <a:p>
                <a:r>
                  <a:rPr lang="he-IL" dirty="0" smtClean="0"/>
                  <a:t>נקרא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מבחן על הפרופורציה</a:t>
                </a:r>
                <a:r>
                  <a:rPr lang="he-IL" dirty="0" smtClean="0"/>
                  <a:t> במדגם אחד (</a:t>
                </a:r>
                <a:r>
                  <a:rPr lang="en-US" dirty="0" smtClean="0"/>
                  <a:t>One-sample test of proportion</a:t>
                </a:r>
                <a:r>
                  <a:rPr lang="he-IL" dirty="0" smtClean="0"/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351338"/>
              </a:xfrm>
              <a:blipFill>
                <a:blip r:embed="rId2"/>
                <a:stretch>
                  <a:fillRect l="-1275"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8178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בדיקת השערה על הפרופורציה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ידוע שעבור מחלה מסוימת, 20% מהחולים מחלימים ללא טיפול</a:t>
                </a:r>
              </a:p>
              <a:p>
                <a:r>
                  <a:rPr lang="he-IL" dirty="0"/>
                  <a:t>מעוניינים לבדוק ע"י מדגם האם טיפול בתרופה חדשה מעלה את אחוז ההחלמה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dirty="0" smtClean="0"/>
                  <a:t> את אחוז החולים המחלימים לאחר טיפול בתרופה</a:t>
                </a:r>
              </a:p>
              <a:p>
                <a:r>
                  <a:rPr lang="he-IL" dirty="0" smtClean="0"/>
                  <a:t>השערת האפס: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השערת המחקר: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כלומר, השערת המחקר היא שבאוכלוסיית המטופלים אחוזי ההחלמה גבוהים יותר מאשר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שלא מקבלת טיפול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6446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בדיקת השערה על הפרופורציה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86527"/>
                <a:ext cx="10515600" cy="433888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נניח שחברת התרופות בחרה מדגם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he-IL" dirty="0" smtClean="0"/>
                  <a:t> חולים, ומתוכו </a:t>
                </a:r>
                <a:r>
                  <a:rPr lang="en-US" dirty="0" smtClean="0"/>
                  <a:t>6</a:t>
                </a:r>
                <a:r>
                  <a:rPr lang="he-IL" dirty="0" smtClean="0"/>
                  <a:t> חולים החלימו</a:t>
                </a:r>
              </a:p>
              <a:p>
                <a:endParaRPr lang="he-IL" dirty="0" smtClean="0"/>
              </a:p>
              <a:p>
                <a:r>
                  <a:rPr lang="he-IL" dirty="0"/>
                  <a:t>המספר הצפוי של המחלימים תחת השערת האפס הוא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/>
              </a:p>
              <a:p>
                <a:r>
                  <a:rPr lang="he-IL" dirty="0"/>
                  <a:t>לעומת זאת, כאן התקבל 6</a:t>
                </a:r>
              </a:p>
              <a:p>
                <a:r>
                  <a:rPr lang="he-IL" dirty="0"/>
                  <a:t>האם ערך כזה (או גבוה ממנו) הוא בלתי סביר תחת השערת האפס?</a:t>
                </a:r>
              </a:p>
              <a:p>
                <a:endParaRPr lang="he-IL" dirty="0" smtClean="0"/>
              </a:p>
              <a:p>
                <a:r>
                  <a:rPr lang="he-IL" dirty="0"/>
                  <a:t>הסטטיסטי של המדגם,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/>
                  <a:t>, יהיה מספר החולים שהחלימו</a:t>
                </a:r>
              </a:p>
              <a:p>
                <a:r>
                  <a:rPr lang="he-IL" dirty="0" smtClean="0"/>
                  <a:t>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יהיה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</m:oMath>
                </a14:m>
                <a:endParaRPr lang="he-IL" b="0" dirty="0" smtClean="0"/>
              </a:p>
              <a:p>
                <a:r>
                  <a:rPr lang="he-IL" dirty="0"/>
                  <a:t>כלומר </a:t>
                </a:r>
                <a:r>
                  <a:rPr lang="he-IL" dirty="0" smtClean="0"/>
                  <a:t>ההסתברות שמספר </a:t>
                </a:r>
                <a:r>
                  <a:rPr lang="he-IL" dirty="0"/>
                  <a:t>"ההצלחות" יהיה לפחות כמו במדגם </a:t>
                </a:r>
                <a:r>
                  <a:rPr lang="he-IL" dirty="0" smtClean="0"/>
                  <a:t>או יותר</a:t>
                </a:r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86527"/>
                <a:ext cx="10515600" cy="4338888"/>
              </a:xfrm>
              <a:blipFill>
                <a:blip r:embed="rId2"/>
                <a:stretch>
                  <a:fillRect t="-1688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8174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בדיקת השערה על הפרופורציה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42149"/>
                <a:ext cx="10515600" cy="4791074"/>
              </a:xfrm>
            </p:spPr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הוא מספר </a:t>
                </a:r>
                <a:r>
                  <a:rPr lang="he-IL" dirty="0"/>
                  <a:t>החולים שהחלימו</a:t>
                </a:r>
              </a:p>
              <a:p>
                <a:r>
                  <a:rPr lang="he-IL" dirty="0" smtClean="0"/>
                  <a:t>תחת השערת האפס, מדובר ב- 10 ניסויים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בלתי תלויים</a:t>
                </a:r>
                <a:r>
                  <a:rPr lang="he-IL" dirty="0" smtClean="0"/>
                  <a:t> עם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סיכוי הצלחה קבוע</a:t>
                </a:r>
                <a:r>
                  <a:rPr lang="he-IL" dirty="0" smtClean="0"/>
                  <a:t>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לכן,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, ל-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התפלגות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בינומית</a:t>
                </a:r>
                <a:r>
                  <a:rPr lang="he-IL" dirty="0" smtClean="0"/>
                  <a:t> עם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en-US" dirty="0"/>
                  <a:t>P-value =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7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+…+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/>
              </a:p>
              <a:p>
                <a:r>
                  <a:rPr lang="he-IL" dirty="0"/>
                  <a:t>ע"פ טבלאות בינומיות נקבל: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>
                        <a:latin typeface="Cambria Math" panose="02040503050406030204" pitchFamily="18" charset="0"/>
                      </a:rPr>
                      <m:t>006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he-IL" dirty="0"/>
                  <a:t>מכיוון שה- </a:t>
                </a:r>
                <a:r>
                  <a:rPr lang="en-US" dirty="0"/>
                  <a:t>P-value</a:t>
                </a:r>
                <a:r>
                  <a:rPr lang="he-IL" dirty="0"/>
                  <a:t> קטן מרמת </a:t>
                </a:r>
                <a:r>
                  <a:rPr lang="he-IL" dirty="0" smtClean="0"/>
                  <a:t>המובהקות </a:t>
                </a:r>
                <a:r>
                  <a:rPr lang="en-US" dirty="0" smtClean="0"/>
                  <a:t>0.05</a:t>
                </a:r>
                <a:r>
                  <a:rPr lang="he-IL" dirty="0" smtClean="0"/>
                  <a:t>, נדחה </a:t>
                </a:r>
                <a:r>
                  <a:rPr lang="he-IL" dirty="0"/>
                  <a:t>את השערת האפס</a:t>
                </a:r>
              </a:p>
              <a:p>
                <a:r>
                  <a:rPr lang="he-IL" dirty="0"/>
                  <a:t>נסיק כי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he-IL" dirty="0"/>
                  <a:t>, כלומר טיפול בתרופה מועיל באופן מובהק יותר מאשר ללא </a:t>
                </a:r>
                <a:r>
                  <a:rPr lang="he-IL" dirty="0" smtClean="0"/>
                  <a:t>טיפול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42149"/>
                <a:ext cx="10515600" cy="4791074"/>
              </a:xfrm>
              <a:blipFill>
                <a:blip r:embed="rId2"/>
                <a:stretch>
                  <a:fillRect t="-2163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9692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בדיקת השערה על פרופורציה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בדיקת השערות סטטיסטית פותחה לראשונה ע"י </a:t>
            </a:r>
            <a:r>
              <a:rPr lang="he-IL" dirty="0" err="1" smtClean="0"/>
              <a:t>רונלד</a:t>
            </a:r>
            <a:r>
              <a:rPr lang="he-IL" dirty="0" smtClean="0"/>
              <a:t> פישר</a:t>
            </a:r>
          </a:p>
          <a:p>
            <a:r>
              <a:rPr lang="he-IL" dirty="0" smtClean="0"/>
              <a:t>פישר פגש באירוע חברתי אישה שהתלוננה שהחלב נמזג לתה רק לאחר המים הרותחים</a:t>
            </a:r>
          </a:p>
          <a:p>
            <a:r>
              <a:rPr lang="he-IL" dirty="0" smtClean="0"/>
              <a:t>היא טענה שטעמו של תה שהוכן באופן זה גרוע</a:t>
            </a:r>
          </a:p>
          <a:p>
            <a:endParaRPr lang="he-IL" dirty="0"/>
          </a:p>
          <a:p>
            <a:r>
              <a:rPr lang="he-IL" dirty="0" smtClean="0"/>
              <a:t>פישר סבר שלא ברור מאליו האם אותה אישה (</a:t>
            </a:r>
            <a:r>
              <a:rPr lang="he-IL" dirty="0" err="1" smtClean="0"/>
              <a:t>מיוריאל</a:t>
            </a:r>
            <a:r>
              <a:rPr lang="he-IL" dirty="0" smtClean="0"/>
              <a:t> בריסטול) יכולה בכלל להבחין האם החלב נמזג לפני או אחרי המים</a:t>
            </a:r>
          </a:p>
          <a:p>
            <a:r>
              <a:rPr lang="he-IL" dirty="0" smtClean="0"/>
              <a:t>הוא תכנן ניסוי ומבחן סטטיסטי ע"מ לבדוק זאת</a:t>
            </a:r>
          </a:p>
          <a:p>
            <a:r>
              <a:rPr lang="he-IL" sz="2000" dirty="0" smtClean="0"/>
              <a:t>(אנחנו נדון בניסוי מעט שונה לצורך ההדגמה)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" y="4352925"/>
            <a:ext cx="27432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547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84" b="28302"/>
          <a:stretch/>
        </p:blipFill>
        <p:spPr>
          <a:xfrm>
            <a:off x="290512" y="2381251"/>
            <a:ext cx="3567407" cy="13430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ניסוי התה של פישר (</a:t>
            </a:r>
            <a:r>
              <a:rPr lang="en-US" dirty="0" smtClean="0"/>
              <a:t>lady tasting tea</a:t>
            </a:r>
            <a:r>
              <a:rPr lang="he-IL" dirty="0" smtClean="0"/>
              <a:t>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43050"/>
                <a:ext cx="10515600" cy="4791075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he-IL" dirty="0" smtClean="0"/>
                  <a:t>פישר העמיד מול בריסטול חמישה זוגות של כוסות תה</a:t>
                </a:r>
              </a:p>
              <a:p>
                <a:r>
                  <a:rPr lang="he-IL" dirty="0" smtClean="0"/>
                  <a:t>בכל זוג, בכוס אחת (אקראית) החלב נמזג קודם, ובכוס שנייה המים נמזגו קודם</a:t>
                </a:r>
              </a:p>
              <a:p>
                <a:r>
                  <a:rPr lang="he-IL" dirty="0" smtClean="0"/>
                  <a:t>על האישה לזהות, עבור כל זוג כוסות, באיזו מהן החלב נמזג קודם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dirty="0" smtClean="0"/>
                  <a:t> את ההסתברות של בריסטול לבחור את הכוס הנכונה</a:t>
                </a:r>
                <a:endParaRPr lang="he-IL" dirty="0"/>
              </a:p>
              <a:p>
                <a:r>
                  <a:rPr lang="he-IL" dirty="0" smtClean="0"/>
                  <a:t>השערת האפס: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כלומר, היכולת של בריסטול לזהות כוס שבה נמזג החלב קודם לא שונה מהטלת מטבע</a:t>
                </a:r>
              </a:p>
              <a:p>
                <a:r>
                  <a:rPr lang="he-IL" dirty="0" smtClean="0"/>
                  <a:t>השערה אלטרנטיבית: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כלומר, יכולת הזיהוי גבוהה יותר מאשר באקראי</a:t>
                </a:r>
              </a:p>
              <a:p>
                <a:endParaRPr lang="he-IL" dirty="0"/>
              </a:p>
              <a:p>
                <a:r>
                  <a:rPr lang="he-IL" dirty="0"/>
                  <a:t>נסמן ב-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/>
                  <a:t> את </a:t>
                </a:r>
                <a:r>
                  <a:rPr lang="he-IL" dirty="0" smtClean="0"/>
                  <a:t>הסטטיסטי </a:t>
                </a:r>
                <a:r>
                  <a:rPr lang="he-IL" dirty="0"/>
                  <a:t>הבא: מספר </a:t>
                </a:r>
                <a:r>
                  <a:rPr lang="he-IL" dirty="0" smtClean="0"/>
                  <a:t>הניסויים (מתוך 5)</a:t>
                </a:r>
                <a:r>
                  <a:rPr lang="en-US" dirty="0" smtClean="0"/>
                  <a:t> </a:t>
                </a:r>
                <a:r>
                  <a:rPr lang="he-IL" dirty="0" smtClean="0"/>
                  <a:t>בהן </a:t>
                </a:r>
                <a:r>
                  <a:rPr lang="he-IL" dirty="0"/>
                  <a:t>הכוסות זוהו נכונה</a:t>
                </a:r>
              </a:p>
              <a:p>
                <a:r>
                  <a:rPr lang="he-IL" dirty="0"/>
                  <a:t>תחת השערת האפס,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43050"/>
                <a:ext cx="10515600" cy="4791075"/>
              </a:xfrm>
              <a:blipFill>
                <a:blip r:embed="rId3"/>
                <a:stretch>
                  <a:fillRect t="-2036" r="-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4226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ניסוי התה של פישר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23950" y="1654172"/>
                <a:ext cx="10229850" cy="4518027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התקבל בניסוי כי גברת בריסטול זיהתה נכונה את הכוסות בכל חמשת הניסויים</a:t>
                </a:r>
              </a:p>
              <a:p>
                <a:r>
                  <a:rPr lang="he-IL" dirty="0" smtClean="0"/>
                  <a:t>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הוא ההסתברות לקבל סטטיסטי זה או קיצוני ממנו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dirty="0" smtClean="0"/>
                  <a:t>במקרה שלנו, אין ערך קיצוני יותר (כי היה זיהוי נכון בכל הניסויים)</a:t>
                </a:r>
              </a:p>
              <a:p>
                <a:endParaRPr lang="he-IL" dirty="0" smtClean="0"/>
              </a:p>
              <a:p>
                <a:r>
                  <a:rPr lang="en-US" dirty="0" smtClean="0"/>
                  <a:t>P-value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03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לכן, ברמת מובהקות של 0.05, נדחה את השערת האפס, ונסיק שיכולת הזיהוי טובה יותר מהטלת מטבע</a:t>
                </a:r>
              </a:p>
              <a:p>
                <a:endParaRPr lang="he-IL" dirty="0"/>
              </a:p>
              <a:p>
                <a:r>
                  <a:rPr lang="he-IL" dirty="0" smtClean="0"/>
                  <a:t>פישר דיווח על הניסוי כדוגמא ליישום הטכניקה של בדיקת השערות בספרו מ- 1935, אשר הוביל </a:t>
                </a:r>
                <a:r>
                  <a:rPr lang="he-IL" dirty="0"/>
                  <a:t>ל</a:t>
                </a:r>
                <a:r>
                  <a:rPr lang="he-IL" dirty="0" smtClean="0"/>
                  <a:t>שימוש אינטנסיבי בסטטיסטיקה בכל ענפי המדע בהמשך המאה ה- 20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23950" y="1654172"/>
                <a:ext cx="10229850" cy="4518027"/>
              </a:xfrm>
              <a:blipFill>
                <a:blip r:embed="rId2"/>
                <a:stretch>
                  <a:fillRect l="-238" t="-1754" r="-8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190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בספרות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079" y="1331392"/>
            <a:ext cx="3331720" cy="5154941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0682" y="869879"/>
            <a:ext cx="4043937" cy="59065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66458" y="341743"/>
            <a:ext cx="58657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0070C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R. A. Fisher, The Design of Experiments, 1935</a:t>
            </a:r>
          </a:p>
        </p:txBody>
      </p:sp>
    </p:spTree>
    <p:extLst>
      <p:ext uri="{BB962C8B-B14F-4D97-AF65-F5344CB8AC3E}">
        <p14:creationId xmlns:p14="http://schemas.microsoft.com/office/powerpoint/2010/main" val="370588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פֹּול התמנון (</a:t>
            </a:r>
            <a:r>
              <a:rPr lang="en-US" dirty="0"/>
              <a:t>Paul the </a:t>
            </a:r>
            <a:r>
              <a:rPr lang="en-US" dirty="0" smtClean="0"/>
              <a:t>Octopus</a:t>
            </a:r>
            <a:r>
              <a:rPr lang="he-IL" dirty="0" smtClean="0"/>
              <a:t>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660902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התמנון חי באקווריום במוזיאון בגרמניה</a:t>
                </a:r>
              </a:p>
              <a:p>
                <a:r>
                  <a:rPr lang="he-IL" dirty="0" smtClean="0"/>
                  <a:t>באליפות אירופה בכדורגל 2008 ובמונדיאל 2010, פול חזה נכונה את תוצאותיהן של 12 משחקים מתוך 14, ע"י בחירה בתיבה עם דגל המדינה שעתידה לנצח</a:t>
                </a:r>
              </a:p>
              <a:p>
                <a:r>
                  <a:rPr lang="he-IL" dirty="0" smtClean="0"/>
                  <a:t>האם לפול היו יכולות על טבעיות?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dirty="0" smtClean="0"/>
                  <a:t> את ההסתברות לחזות נכון את תוצאת המשחק</a:t>
                </a:r>
                <a:endParaRPr lang="he-IL" dirty="0"/>
              </a:p>
              <a:p>
                <a:r>
                  <a:rPr lang="he-IL" dirty="0" smtClean="0"/>
                  <a:t>השערת האפס: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השערת המחקר: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הסטטיסטי: מספר הניחושים הנכונים,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14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 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660902"/>
              </a:xfrm>
              <a:blipFill>
                <a:blip r:embed="rId2"/>
                <a:stretch>
                  <a:fillRect t="-2222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56" y="3752242"/>
            <a:ext cx="3838170" cy="2722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928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פול התמנון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ההסתברות לקבל ערך של הסטטיסטי כמו במדגם או קיצוני ממנו היא:</a:t>
                </a:r>
              </a:p>
              <a:p>
                <a:r>
                  <a:rPr lang="en-US" dirty="0" smtClean="0"/>
                  <a:t>P-value =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12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)+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13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)+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14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006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לכן, ברמת מובהקות של 0.05, יכולת הזיהוי של פול </a:t>
                </a:r>
                <a:r>
                  <a:rPr lang="he-IL" dirty="0" err="1" smtClean="0"/>
                  <a:t>היתה</a:t>
                </a:r>
                <a:r>
                  <a:rPr lang="he-IL" dirty="0" smtClean="0"/>
                  <a:t> טובה יותר מאשר בחירה אקראית</a:t>
                </a:r>
              </a:p>
              <a:p>
                <a:r>
                  <a:rPr lang="he-IL" dirty="0" smtClean="0"/>
                  <a:t>פול הלך לעולמו בסוף 2010 וזכה למוצג על שמו במוזיאון</a:t>
                </a:r>
              </a:p>
              <a:p>
                <a:endParaRPr lang="he-IL" dirty="0"/>
              </a:p>
              <a:p>
                <a:r>
                  <a:rPr lang="he-IL" dirty="0" smtClean="0"/>
                  <a:t>יש להיות מודעים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לכשל הלוגי</a:t>
                </a:r>
                <a:r>
                  <a:rPr lang="he-IL" dirty="0" smtClean="0"/>
                  <a:t>: מתוך אלפי (או יותר) מהמרים, סביר שאחד מהם יהיה מסוגל לנחש נכונה 12 מתוך 14 משחקים (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בעיית ההשערות המרובות</a:t>
                </a:r>
                <a:r>
                  <a:rPr lang="he-IL" dirty="0" smtClean="0"/>
                  <a:t>)</a:t>
                </a:r>
              </a:p>
              <a:p>
                <a:r>
                  <a:rPr lang="he-IL" dirty="0" smtClean="0"/>
                  <a:t>בחשיבה </a:t>
                </a:r>
                <a:r>
                  <a:rPr lang="he-IL" dirty="0" err="1" smtClean="0"/>
                  <a:t>בייסיאנית</a:t>
                </a:r>
                <a:r>
                  <a:rPr lang="he-IL" dirty="0" smtClean="0"/>
                  <a:t>, ההסתברות האפריורית של התמנון לחזות תוצאת משחקים היא אפס, לכן גם ראיות חזקות יחסית על יכולת חיזוי לא אמורות לשכנע אותנו</a:t>
                </a:r>
                <a:endParaRPr lang="he-IL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1"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7460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האם לטייסי קרב יש יותר בנות מבנים?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006" y="1746317"/>
            <a:ext cx="10699178" cy="344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28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בבסיס מסוים, ל- 9 טייסים בת בכורה ול- 3 טייסים בן בכור</a:t>
                </a:r>
              </a:p>
              <a:p>
                <a:r>
                  <a:rPr lang="he-IL" dirty="0" smtClean="0"/>
                  <a:t>האם לטייסים יש יותר בנות מבנים?</a:t>
                </a:r>
              </a:p>
              <a:p>
                <a:endParaRPr lang="he-IL" dirty="0"/>
              </a:p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dirty="0" smtClean="0"/>
                  <a:t> את אחוז הבנות מתוך הילדים הבכורים של הטייסים</a:t>
                </a:r>
              </a:p>
              <a:p>
                <a:r>
                  <a:rPr lang="he-IL" dirty="0" smtClean="0"/>
                  <a:t>השערת האפס: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השערת המחקר: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sz="2000" dirty="0" smtClean="0"/>
                  <a:t>הערה: למעשה, </a:t>
                </a:r>
                <a:r>
                  <a:rPr lang="he-IL" sz="2000" dirty="0" err="1" smtClean="0"/>
                  <a:t>באוכלוסיה</a:t>
                </a:r>
                <a:r>
                  <a:rPr lang="he-IL" sz="2000" dirty="0" smtClean="0"/>
                  <a:t> הכללית יחס המינים בלידה הוא 51-52% בנים לעומת 48-49% בנות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6464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הדוגמא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הסטטיסטי: מספר הבנות,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, מתוך 12 הטייסים</a:t>
                </a:r>
                <a:endParaRPr lang="he-IL" dirty="0"/>
              </a:p>
              <a:p>
                <a:r>
                  <a:rPr lang="he-IL" dirty="0"/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12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/>
                  <a:t>ההסתברות לקבל ערך של הסטטיסטי כמו במדגם או קיצוני ממנו היא:</a:t>
                </a:r>
              </a:p>
              <a:p>
                <a:r>
                  <a:rPr lang="en-US" dirty="0"/>
                  <a:t>P-value =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)+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)+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11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)+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12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07</m:t>
                    </m:r>
                  </m:oMath>
                </a14:m>
                <a:endParaRPr lang="he-IL" dirty="0"/>
              </a:p>
              <a:p>
                <a:endParaRPr lang="en-US" dirty="0" smtClean="0"/>
              </a:p>
              <a:p>
                <a:r>
                  <a:rPr lang="he-IL" dirty="0" smtClean="0"/>
                  <a:t>לכן</a:t>
                </a:r>
                <a:r>
                  <a:rPr lang="he-IL" dirty="0"/>
                  <a:t>, </a:t>
                </a:r>
                <a:r>
                  <a:rPr lang="he-IL" dirty="0" smtClean="0"/>
                  <a:t>לא ניתן לומר, ברמת </a:t>
                </a:r>
                <a:r>
                  <a:rPr lang="he-IL" dirty="0"/>
                  <a:t>מובהקות של 0.05, </a:t>
                </a:r>
                <a:r>
                  <a:rPr lang="he-IL" dirty="0" smtClean="0"/>
                  <a:t>כי לטייסי קרב יותר בנות מבנים</a:t>
                </a:r>
                <a:endParaRPr lang="he-IL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7196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מדגמים גדולים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2106236"/>
            <a:ext cx="10515600" cy="3452083"/>
          </a:xfrm>
        </p:spPr>
        <p:txBody>
          <a:bodyPr/>
          <a:lstStyle/>
          <a:p>
            <a:r>
              <a:rPr lang="he-IL" dirty="0" smtClean="0"/>
              <a:t>עד כה ראינו מקרים בהם ניתן לחשב את ההתפלגות הבינומית בקלות יחסית ע"י טבלה</a:t>
            </a:r>
          </a:p>
          <a:p>
            <a:r>
              <a:rPr lang="he-IL" dirty="0" smtClean="0"/>
              <a:t>מה נעשה אם המדגם גדול, ולכן לא ניתן למצוא בטבלה את ההסתברות?</a:t>
            </a:r>
          </a:p>
          <a:p>
            <a:endParaRPr lang="he-IL" dirty="0"/>
          </a:p>
          <a:p>
            <a:r>
              <a:rPr lang="he-IL" dirty="0" smtClean="0"/>
              <a:t>כמו באמידה, גם כאן נוכל להשתמש בקירוב הנורמלי להתפלגות הבינומית</a:t>
            </a:r>
          </a:p>
        </p:txBody>
      </p:sp>
    </p:spTree>
    <p:extLst>
      <p:ext uri="{BB962C8B-B14F-4D97-AF65-F5344CB8AC3E}">
        <p14:creationId xmlns:p14="http://schemas.microsoft.com/office/powerpoint/2010/main" val="1648931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בדיקת השערה על הפרופורציה במדגם גדול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ידוע שעבור מחלה מסוימת,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he-IL" dirty="0" smtClean="0"/>
                  <a:t> מהחולים מחלימים ללא טיפול</a:t>
                </a:r>
              </a:p>
              <a:p>
                <a:r>
                  <a:rPr lang="he-IL" dirty="0"/>
                  <a:t>מעוניינים לבדוק ע"י מדגם האם טיפול בתרופה חדשה מעלה את אחוז ההחלמה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השערת האפס: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השערת המחקר: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נניח כעת שנבחר מדגם בגודל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r>
                  <a:rPr lang="he-IL" dirty="0" smtClean="0"/>
                  <a:t>, ומתוכו היו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r>
                  <a:rPr lang="he-IL" dirty="0" smtClean="0"/>
                  <a:t> הצלחות (</a:t>
                </a:r>
                <a:r>
                  <a:rPr lang="he-IL" dirty="0" err="1" smtClean="0"/>
                  <a:t>החלמות</a:t>
                </a:r>
                <a:r>
                  <a:rPr lang="he-IL" dirty="0" smtClean="0"/>
                  <a:t>)</a:t>
                </a:r>
              </a:p>
              <a:p>
                <a:r>
                  <a:rPr lang="he-IL" dirty="0" smtClean="0"/>
                  <a:t>תחת השערת האפס,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יהיה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e>
                    </m:d>
                  </m:oMath>
                </a14:m>
                <a:endParaRPr lang="he-IL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8160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הקירוב הנורמלי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70346" y="1654173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המדגם גדול, לכן יהיה קשה לחשב את ההתפלגות הבינומית</a:t>
                </a:r>
              </a:p>
              <a:p>
                <a:r>
                  <a:rPr lang="he-IL" dirty="0" smtClean="0"/>
                  <a:t>נבדוק האם הקירוב הנורמלי תקף: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he-IL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נחשב תוחלת ושונות: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endParaRPr lang="he-IL" dirty="0" smtClean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16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נוכל לקרב את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ע"י משתנה נורמלי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 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0346" y="1654173"/>
                <a:ext cx="10515600" cy="4351338"/>
              </a:xfrm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34580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חישוב ה- </a:t>
            </a:r>
            <a:r>
              <a:rPr lang="en-US" dirty="0" smtClean="0"/>
              <a:t>P-value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62708" y="1776093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במקום לחשב את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e>
                    </m:d>
                  </m:oMath>
                </a14:m>
                <a:r>
                  <a:rPr lang="he-IL" dirty="0" smtClean="0"/>
                  <a:t>, נחשב את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e>
                    </m:d>
                  </m:oMath>
                </a14:m>
                <a:endParaRPr lang="he-IL" dirty="0" smtClean="0"/>
              </a:p>
              <a:p>
                <a:endParaRPr lang="he-IL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25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20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16</m:t>
                                </m:r>
                              </m:e>
                            </m:rad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11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לכן,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11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/>
                  <a:t>ה- </a:t>
                </a:r>
                <a:r>
                  <a:rPr lang="en-US" dirty="0"/>
                  <a:t>P-value</a:t>
                </a:r>
                <a:r>
                  <a:rPr lang="he-IL" dirty="0"/>
                  <a:t> גדול מרמת המובהקות (0.05), לכן לא נוכל לדחות את השערת האפס</a:t>
                </a:r>
              </a:p>
              <a:p>
                <a:r>
                  <a:rPr lang="he-IL" dirty="0"/>
                  <a:t>כלומר אין ראיות מובהקות לכך שהתרופה החדשה </a:t>
                </a:r>
                <a:r>
                  <a:rPr lang="he-IL" dirty="0" smtClean="0"/>
                  <a:t>מועילה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62708" y="1776093"/>
                <a:ext cx="10515600" cy="4351338"/>
              </a:xfrm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5479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 השערה דו-צדדית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92312" y="1674721"/>
                <a:ext cx="10515600" cy="4603752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אחוז התמיכה במועמד ב' לראשות הממשלה הוא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פרצה לאחרונה מלחמה, והמועמד מעוניין לבדוק האם הדבר השפיע על אחוז התמיכה</a:t>
                </a:r>
              </a:p>
              <a:p>
                <a:r>
                  <a:rPr lang="he-IL" dirty="0" smtClean="0"/>
                  <a:t>השערת האפס: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, השערה אלטרנטיבית: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 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נדגמו 400 מצביעים, ונמצא כי 212 תמכו ב- ב', כלומר 53% </a:t>
                </a:r>
                <a:r>
                  <a:rPr lang="he-IL" dirty="0" err="1" smtClean="0"/>
                  <a:t>מהנדגמים</a:t>
                </a:r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תחת השערת האפס, מספר התומכים יהיה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400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  <a:p>
                <a:r>
                  <a:rPr lang="he-IL" dirty="0" smtClean="0"/>
                  <a:t>כאשר בממוצע אנו מצפים ל- </a:t>
                </a:r>
                <a:r>
                  <a:rPr lang="en-US" dirty="0" smtClean="0"/>
                  <a:t>400*0.6=240</a:t>
                </a:r>
                <a:r>
                  <a:rPr lang="he-IL" dirty="0" smtClean="0"/>
                  <a:t> תומכים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92312" y="1674721"/>
                <a:ext cx="10515600" cy="4603752"/>
              </a:xfrm>
              <a:blipFill>
                <a:blip r:embed="rId2"/>
                <a:stretch>
                  <a:fillRect t="-1589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6099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 השערה דו-צדדית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92312" y="1674720"/>
                <a:ext cx="10515600" cy="4244817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תחת השערת האפס, מספר התומכים יהיה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400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, עם תוחלת 240</a:t>
                </a:r>
                <a:endParaRPr lang="en-US" dirty="0" smtClean="0"/>
              </a:p>
              <a:p>
                <a:r>
                  <a:rPr lang="he-IL" dirty="0" smtClean="0"/>
                  <a:t>התקבלו 212 תומכים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יהיה ההסתברות: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212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268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212</m:t>
                        </m:r>
                      </m:e>
                    </m:d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he-IL" dirty="0" smtClean="0"/>
                  <a:t>השונות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:</a:t>
                </a: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𝑛𝑝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400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96</m:t>
                    </m:r>
                  </m:oMath>
                </a14:m>
                <a:endParaRPr lang="he-IL" sz="2000" dirty="0" smtClean="0"/>
              </a:p>
              <a:p>
                <a:r>
                  <a:rPr lang="he-IL" dirty="0" smtClean="0"/>
                  <a:t>ניתן לוודא כי הקירוב הנורמלי תקף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92312" y="1674720"/>
                <a:ext cx="10515600" cy="4244817"/>
              </a:xfrm>
              <a:blipFill>
                <a:blip r:embed="rId2"/>
                <a:stretch>
                  <a:fillRect t="-1724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Content Placeholder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481" y="3828892"/>
            <a:ext cx="4547599" cy="1864538"/>
          </a:xfrm>
          <a:prstGeom prst="rect">
            <a:avLst/>
          </a:prstGeom>
        </p:spPr>
      </p:pic>
      <p:cxnSp>
        <p:nvCxnSpPr>
          <p:cNvPr id="18" name="Straight Connector 17"/>
          <p:cNvCxnSpPr>
            <a:endCxn id="17" idx="0"/>
          </p:cNvCxnSpPr>
          <p:nvPr/>
        </p:nvCxnSpPr>
        <p:spPr>
          <a:xfrm flipH="1" flipV="1">
            <a:off x="3192281" y="3828892"/>
            <a:ext cx="20543" cy="1684274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844705" y="5525995"/>
            <a:ext cx="909032" cy="5648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212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903597" y="5512670"/>
            <a:ext cx="622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240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93997" y="5512670"/>
            <a:ext cx="909032" cy="5648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268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653433" y="4961171"/>
                <a:ext cx="820004" cy="564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3433" y="4961171"/>
                <a:ext cx="820004" cy="5648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2545625" y="3230986"/>
                <a:ext cx="1334398" cy="564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5625" y="3230986"/>
                <a:ext cx="1334398" cy="56482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>
            <a:off x="2138472" y="4383657"/>
            <a:ext cx="1053809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407980" y="3981045"/>
            <a:ext cx="457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28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3212824" y="4381704"/>
            <a:ext cx="1053809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482332" y="3979092"/>
            <a:ext cx="457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1719919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1" grpId="0"/>
      <p:bldP spid="7" grpId="0"/>
      <p:bldP spid="22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הדוגמא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621558"/>
                <a:ext cx="10763633" cy="4603752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>
                    <a:latin typeface="Cambria Math" panose="02040503050406030204" pitchFamily="18" charset="0"/>
                  </a:rPr>
                  <a:t>נחליף את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>
                    <a:latin typeface="Cambria Math" panose="02040503050406030204" pitchFamily="18" charset="0"/>
                  </a:rPr>
                  <a:t> במ"מ נורמלי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240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 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96</m:t>
                        </m:r>
                      </m:e>
                    </m:d>
                  </m:oMath>
                </a14:m>
                <a:endParaRPr lang="he-IL" dirty="0" smtClean="0">
                  <a:latin typeface="Cambria Math" panose="02040503050406030204" pitchFamily="18" charset="0"/>
                </a:endParaRPr>
              </a:p>
              <a:p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212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212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212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212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240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96</m:t>
                                </m:r>
                              </m:e>
                            </m:rad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i="1" dirty="0" smtClean="0">
                  <a:latin typeface="Cambria Math" panose="02040503050406030204" pitchFamily="18" charset="0"/>
                </a:endParaRPr>
              </a:p>
              <a:p>
                <a:endParaRPr lang="he-IL" dirty="0" smtClean="0"/>
              </a:p>
              <a:p>
                <a:r>
                  <a:rPr lang="he-IL" dirty="0" smtClean="0"/>
                  <a:t>ע"פ טבלה,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&lt;−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86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002</m:t>
                    </m:r>
                  </m:oMath>
                </a14:m>
                <a:endParaRPr lang="en-US" dirty="0"/>
              </a:p>
              <a:p>
                <a:r>
                  <a:rPr lang="he-IL" dirty="0" smtClean="0"/>
                  <a:t>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212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86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004</m:t>
                    </m:r>
                  </m:oMath>
                </a14:m>
                <a:endParaRPr lang="en-US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לכן נסיק כי אחוז התמיכה שונה באופן מובהק ממה שהיה קודם</a:t>
                </a:r>
                <a:endParaRPr lang="en-US" dirty="0" smtClean="0"/>
              </a:p>
              <a:p>
                <a:r>
                  <a:rPr lang="he-IL" dirty="0"/>
                  <a:t>ניתן גם להסיק מתוך כלל ההחלטה, מאחר ו- </a:t>
                </a:r>
                <a14:m>
                  <m:oMath xmlns:m="http://schemas.openxmlformats.org/officeDocument/2006/math">
                    <m:r>
                      <a:rPr lang="he-IL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96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621558"/>
                <a:ext cx="10763633" cy="4603752"/>
              </a:xfrm>
              <a:blipFill>
                <a:blip r:embed="rId2"/>
                <a:stretch>
                  <a:fillRect t="-2252" r="-8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/>
          <p:cNvGrpSpPr/>
          <p:nvPr/>
        </p:nvGrpSpPr>
        <p:grpSpPr>
          <a:xfrm>
            <a:off x="557897" y="2992524"/>
            <a:ext cx="3361721" cy="2381783"/>
            <a:chOff x="252575" y="2914067"/>
            <a:chExt cx="3361721" cy="2381783"/>
          </a:xfrm>
        </p:grpSpPr>
        <p:pic>
          <p:nvPicPr>
            <p:cNvPr id="4" name="Content Placeholder 2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575" y="3457931"/>
              <a:ext cx="2968752" cy="1524000"/>
            </a:xfrm>
            <a:prstGeom prst="rect">
              <a:avLst/>
            </a:prstGeom>
          </p:spPr>
        </p:pic>
        <p:cxnSp>
          <p:nvCxnSpPr>
            <p:cNvPr id="5" name="Straight Connector 4"/>
            <p:cNvCxnSpPr>
              <a:endCxn id="4" idx="0"/>
            </p:cNvCxnSpPr>
            <p:nvPr/>
          </p:nvCxnSpPr>
          <p:spPr>
            <a:xfrm flipH="1" flipV="1">
              <a:off x="1736951" y="3457931"/>
              <a:ext cx="13411" cy="1376659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627544" y="4825010"/>
              <a:ext cx="77296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-2.86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595130" y="4834185"/>
              <a:ext cx="320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102187" y="4825011"/>
              <a:ext cx="67037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2.86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550951" y="3805487"/>
              <a:ext cx="8066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0.002</a:t>
              </a: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 flipH="1">
              <a:off x="2578284" y="4201085"/>
              <a:ext cx="231191" cy="426803"/>
            </a:xfrm>
            <a:prstGeom prst="straightConnector1">
              <a:avLst/>
            </a:prstGeom>
            <a:ln w="2222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338825" y="3794378"/>
              <a:ext cx="8066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0.002</a:t>
              </a: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597350" y="4189976"/>
              <a:ext cx="281818" cy="487511"/>
            </a:xfrm>
            <a:prstGeom prst="straightConnector1">
              <a:avLst/>
            </a:prstGeom>
            <a:ln w="2222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3172059" y="4579915"/>
                  <a:ext cx="44223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𝑍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72059" y="4579915"/>
                  <a:ext cx="442237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1373151" y="2914067"/>
                  <a:ext cx="8776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𝑓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(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𝑍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)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3151" y="2914067"/>
                  <a:ext cx="877676" cy="461665"/>
                </a:xfrm>
                <a:prstGeom prst="rect">
                  <a:avLst/>
                </a:prstGeom>
                <a:blipFill>
                  <a:blip r:embed="rId5"/>
                  <a:stretch>
                    <a:fillRect l="-2083" r="-1389" b="-1447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727536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שאלת רשות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נתחו את הכתבה המצורפת</a:t>
            </a:r>
          </a:p>
          <a:p>
            <a:r>
              <a:rPr lang="he-IL" dirty="0" smtClean="0"/>
              <a:t>אם מכבי ת"א הבקיעה 21 מ- 35 השערים שלה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e-IL" dirty="0" smtClean="0"/>
              <a:t>במחצית השנייה, האם היא מבקיעה</a:t>
            </a:r>
            <a:r>
              <a:rPr lang="he-IL" dirty="0"/>
              <a:t> </a:t>
            </a:r>
            <a:r>
              <a:rPr lang="he-IL" b="1" dirty="0"/>
              <a:t>באופן מובהק</a:t>
            </a:r>
            <a:r>
              <a:rPr lang="he-IL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e-IL" dirty="0" smtClean="0"/>
              <a:t>יותר שערים במחצית זו?</a:t>
            </a:r>
          </a:p>
          <a:p>
            <a:endParaRPr lang="he-IL" dirty="0"/>
          </a:p>
          <a:p>
            <a:r>
              <a:rPr lang="he-IL" dirty="0" smtClean="0"/>
              <a:t>כתבו את השערת האפס והשערת המחקר</a:t>
            </a:r>
          </a:p>
          <a:p>
            <a:r>
              <a:rPr lang="he-IL" dirty="0" smtClean="0"/>
              <a:t>מצאו סטטיסטי מתאים וחשבו את ה- </a:t>
            </a:r>
            <a:r>
              <a:rPr lang="en-US" dirty="0" smtClean="0"/>
              <a:t>P-value</a:t>
            </a:r>
            <a:endParaRPr lang="he-IL" dirty="0" smtClean="0"/>
          </a:p>
          <a:p>
            <a:r>
              <a:rPr lang="he-IL" dirty="0" smtClean="0"/>
              <a:t>קבלו החלטה ברמת מובהקות של 0.05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29" y="195308"/>
            <a:ext cx="4770286" cy="644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32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בדיקת השערה על הפרופורציה: סיכום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/>
                  <a:t>אנו רוצים להבחין בין </a:t>
                </a:r>
                <a:r>
                  <a:rPr lang="he-IL" dirty="0">
                    <a:solidFill>
                      <a:srgbClr val="0033CC"/>
                    </a:solidFill>
                  </a:rPr>
                  <a:t>השערת האפס</a:t>
                </a:r>
                <a:r>
                  <a:rPr lang="he-IL" dirty="0"/>
                  <a:t> </a:t>
                </a:r>
                <a:r>
                  <a:rPr lang="he-IL" dirty="0" smtClean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):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/>
                  <a:t> לבין:</a:t>
                </a:r>
              </a:p>
              <a:p>
                <a:pPr lvl="1"/>
                <a:r>
                  <a:rPr lang="he-IL" dirty="0"/>
                  <a:t>השערה </a:t>
                </a:r>
                <a:r>
                  <a:rPr lang="he-IL" dirty="0" smtClean="0"/>
                  <a:t>אלטרנטיבית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/>
                  <a:t>) </a:t>
                </a:r>
                <a:r>
                  <a:rPr lang="he-IL" dirty="0"/>
                  <a:t>חד-צדדית: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/>
                  <a:t> או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dirty="0"/>
              </a:p>
              <a:p>
                <a:pPr lvl="1"/>
                <a:r>
                  <a:rPr lang="he-IL" dirty="0"/>
                  <a:t>השערה אלטרנטיבית </a:t>
                </a:r>
                <a:r>
                  <a:rPr lang="he-IL" dirty="0" smtClean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/>
                  <a:t>) </a:t>
                </a:r>
                <a:r>
                  <a:rPr lang="he-IL" dirty="0"/>
                  <a:t>דו-צדדית: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dirty="0"/>
              </a:p>
              <a:p>
                <a:r>
                  <a:rPr lang="he-IL" dirty="0"/>
                  <a:t>נקבע </a:t>
                </a:r>
                <a:r>
                  <a:rPr lang="he-IL" dirty="0">
                    <a:solidFill>
                      <a:srgbClr val="0033CC"/>
                    </a:solidFill>
                  </a:rPr>
                  <a:t>רמת מובהקות</a:t>
                </a:r>
                <a:r>
                  <a:rPr lang="he-IL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/>
                  <a:t> (בד"כ </a:t>
                </a:r>
                <a:r>
                  <a:rPr lang="en-US" dirty="0"/>
                  <a:t>0.05</a:t>
                </a:r>
                <a:r>
                  <a:rPr lang="he-IL" dirty="0"/>
                  <a:t>)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נבחר </a:t>
                </a:r>
                <a:r>
                  <a:rPr lang="he-IL" dirty="0">
                    <a:solidFill>
                      <a:srgbClr val="0033CC"/>
                    </a:solidFill>
                  </a:rPr>
                  <a:t>מדגם</a:t>
                </a:r>
                <a:r>
                  <a:rPr lang="he-IL" dirty="0"/>
                  <a:t> בגודל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את המשתנה המתאר את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מספר הפרטים</a:t>
                </a:r>
                <a:r>
                  <a:rPr lang="he-IL" dirty="0" smtClean="0"/>
                  <a:t> במדגם בהם התכונה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קיימת</a:t>
                </a:r>
              </a:p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he-IL" dirty="0" smtClean="0"/>
                  <a:t> את הערך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במדגם</a:t>
                </a:r>
              </a:p>
              <a:p>
                <a:endParaRPr lang="en-US" b="0" dirty="0" smtClean="0"/>
              </a:p>
              <a:p>
                <a:r>
                  <a:rPr lang="he-IL" b="0" dirty="0" smtClean="0"/>
                  <a:t>תחת השערת האפס,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986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בדיקת השערה על הפרופורציה: סיכום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99699" y="1597794"/>
                <a:ext cx="10789118" cy="4658627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אם המבחן חד-צדדי מסוג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,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יהיה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>
                  <a:solidFill>
                    <a:srgbClr val="0033CC"/>
                  </a:solidFill>
                </a:endParaRPr>
              </a:p>
              <a:p>
                <a:r>
                  <a:rPr lang="he-IL" dirty="0"/>
                  <a:t>אם המבחן </a:t>
                </a:r>
                <a:r>
                  <a:rPr lang="he-IL" dirty="0" smtClean="0"/>
                  <a:t>חד-צדדי מסוג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/>
                  <a:t>, ה- </a:t>
                </a:r>
                <a:r>
                  <a:rPr lang="en-US" dirty="0"/>
                  <a:t>P-value</a:t>
                </a:r>
                <a:r>
                  <a:rPr lang="he-IL" dirty="0"/>
                  <a:t> יהיה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>
                  <a:solidFill>
                    <a:srgbClr val="0033CC"/>
                  </a:solidFill>
                </a:endParaRPr>
              </a:p>
              <a:p>
                <a:r>
                  <a:rPr lang="he-IL" dirty="0" smtClean="0"/>
                  <a:t>אם המבחן דו-צדדי מסוג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:</a:t>
                </a:r>
              </a:p>
              <a:p>
                <a:pPr lvl="1"/>
                <a:r>
                  <a:rPr lang="he-IL" dirty="0" smtClean="0"/>
                  <a:t>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יהיה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he-IL" dirty="0" smtClean="0"/>
                  <a:t> 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 (כלומר גדול מהערך הצפוי תחת השערת האפס)</a:t>
                </a:r>
                <a:endParaRPr lang="en-US" dirty="0" smtClean="0"/>
              </a:p>
              <a:p>
                <a:pPr lvl="1"/>
                <a:r>
                  <a:rPr lang="he-IL" dirty="0"/>
                  <a:t>ה- </a:t>
                </a:r>
                <a:r>
                  <a:rPr lang="en-US" dirty="0"/>
                  <a:t>P-value</a:t>
                </a:r>
                <a:r>
                  <a:rPr lang="he-IL" dirty="0"/>
                  <a:t> יהיה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he-IL" dirty="0"/>
                  <a:t> אם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/>
                  <a:t> (כלומר </a:t>
                </a:r>
                <a:r>
                  <a:rPr lang="he-IL" dirty="0" smtClean="0"/>
                  <a:t>קטן </a:t>
                </a:r>
                <a:r>
                  <a:rPr lang="he-IL" dirty="0"/>
                  <a:t>מהערך הצפוי תחת השערת האפס</a:t>
                </a:r>
                <a:r>
                  <a:rPr lang="he-IL" dirty="0" smtClean="0"/>
                  <a:t>)</a:t>
                </a:r>
              </a:p>
              <a:p>
                <a:pPr lvl="1"/>
                <a:r>
                  <a:rPr lang="he-IL" dirty="0" smtClean="0"/>
                  <a:t>רשות</a:t>
                </a:r>
                <a:r>
                  <a:rPr lang="he-IL" dirty="0"/>
                  <a:t>: </a:t>
                </a:r>
                <a:r>
                  <a:rPr lang="he-IL" dirty="0" smtClean="0"/>
                  <a:t>הסבירו </a:t>
                </a:r>
                <a:r>
                  <a:rPr lang="he-IL" dirty="0"/>
                  <a:t>את אופן </a:t>
                </a:r>
                <a:r>
                  <a:rPr lang="he-IL" dirty="0" smtClean="0"/>
                  <a:t>החישוב</a:t>
                </a:r>
              </a:p>
              <a:p>
                <a:pPr lvl="1"/>
                <a:r>
                  <a:rPr lang="he-IL" dirty="0" smtClean="0"/>
                  <a:t>הערה: אם המדגם קטן, כלומר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he-IL" dirty="0" smtClean="0"/>
                  <a:t> או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he-IL" dirty="0" smtClean="0"/>
                  <a:t>, נשתמש בנוסחאות הנ"ל רק עבור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he-IL" dirty="0"/>
              </a:p>
              <a:p>
                <a:pPr lvl="1"/>
                <a:endParaRPr lang="he-IL" dirty="0"/>
              </a:p>
              <a:p>
                <a:r>
                  <a:rPr lang="he-IL" dirty="0" smtClean="0"/>
                  <a:t>נוכל לחשב את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באופן </a:t>
                </a:r>
                <a:r>
                  <a:rPr lang="he-IL" dirty="0"/>
                  <a:t>מפורש </a:t>
                </a:r>
                <a:r>
                  <a:rPr lang="he-IL" dirty="0" smtClean="0"/>
                  <a:t>ע"י </a:t>
                </a:r>
                <a:r>
                  <a:rPr lang="he-IL" dirty="0"/>
                  <a:t>ההסתברויות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הבינומיות</a:t>
                </a:r>
                <a:r>
                  <a:rPr lang="he-IL" dirty="0" smtClean="0"/>
                  <a:t> כל עוד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קטן מספיק</a:t>
                </a:r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אם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קטן מרמת המובהקות</a:t>
                </a:r>
                <a:r>
                  <a:rPr lang="he-IL" dirty="0" smtClean="0"/>
                  <a:t>,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נדחה</a:t>
                </a:r>
                <a:r>
                  <a:rPr lang="he-IL" dirty="0" smtClean="0"/>
                  <a:t> את השערת האפס</a:t>
                </a:r>
              </a:p>
              <a:p>
                <a:r>
                  <a:rPr lang="he-IL" dirty="0" smtClean="0"/>
                  <a:t>אחרת, לא נדחה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99699" y="1597794"/>
                <a:ext cx="10789118" cy="4658627"/>
              </a:xfrm>
              <a:blipFill>
                <a:blip r:embed="rId2"/>
                <a:stretch>
                  <a:fillRect t="-2225" r="-8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3932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בדיקת השערה על הפרופורציה: סיכום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גדול</a:t>
                </a:r>
                <a:r>
                  <a:rPr lang="he-IL" dirty="0" smtClean="0"/>
                  <a:t> מכדי לחשב ישירות את ההתפלגות הבינומית, אבל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he-IL" dirty="0" smtClean="0"/>
                  <a:t>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וגם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he-IL" dirty="0" smtClean="0"/>
                  <a:t>, נוכל להשתמש בקירוב הנורמלי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נחליף את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במ"מ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נורמלי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 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lang="en-US" b="0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יהיה בקירוב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he-IL" b="0" dirty="0" smtClean="0"/>
              </a:p>
              <a:p>
                <a:endParaRPr lang="he-IL" dirty="0"/>
              </a:p>
              <a:p>
                <a:r>
                  <a:rPr lang="he-IL" dirty="0" smtClean="0"/>
                  <a:t>נעבור לציון תקן על מנת לחשב את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&gt;</m:t>
                        </m:r>
                        <m:f>
                          <m:f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solidFill>
                                              <a:srgbClr val="0033CC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0033CC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solidFill>
                                              <a:srgbClr val="0033CC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rad>
                          </m:den>
                        </m:f>
                      </m:e>
                    </m:d>
                  </m:oMath>
                </a14:m>
                <a:endParaRPr lang="he-IL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1325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בדיקת השערות</a:t>
            </a:r>
          </a:p>
          <a:p>
            <a:pPr lvl="1"/>
            <a:r>
              <a:rPr lang="he-IL" dirty="0" smtClean="0"/>
              <a:t>מבוא</a:t>
            </a:r>
          </a:p>
          <a:p>
            <a:pPr lvl="1"/>
            <a:r>
              <a:rPr lang="he-IL" dirty="0" smtClean="0"/>
              <a:t>בדיקת השערות על התוחלת</a:t>
            </a:r>
          </a:p>
          <a:p>
            <a:pPr lvl="1"/>
            <a:r>
              <a:rPr lang="he-IL" dirty="0" smtClean="0"/>
              <a:t>בדיקת השערות על הפרופורציה</a:t>
            </a:r>
          </a:p>
          <a:p>
            <a:pPr lvl="1"/>
            <a:r>
              <a:rPr lang="he-IL" dirty="0">
                <a:solidFill>
                  <a:srgbClr val="0033CC"/>
                </a:solidFill>
              </a:rPr>
              <a:t>בדיקת השערות עם </a:t>
            </a:r>
            <a:r>
              <a:rPr lang="he-IL" dirty="0" smtClean="0">
                <a:solidFill>
                  <a:srgbClr val="0033CC"/>
                </a:solidFill>
              </a:rPr>
              <a:t>שונות </a:t>
            </a:r>
            <a:r>
              <a:rPr lang="he-IL" dirty="0">
                <a:solidFill>
                  <a:srgbClr val="0033CC"/>
                </a:solidFill>
              </a:rPr>
              <a:t>לא ידועה</a:t>
            </a:r>
          </a:p>
          <a:p>
            <a:pPr lvl="1"/>
            <a:r>
              <a:rPr lang="he-IL" dirty="0" smtClean="0"/>
              <a:t>שתי אוכלוסיות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444322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שונות לא ידועה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/>
                  <a:t>כמו באמידה, גם כאן ההנחה </a:t>
                </a:r>
                <a:r>
                  <a:rPr lang="he-IL" dirty="0"/>
                  <a:t>שהשונות של </a:t>
                </a:r>
                <a:r>
                  <a:rPr lang="he-IL" dirty="0" err="1"/>
                  <a:t>האוכלוסיה</a:t>
                </a:r>
                <a:r>
                  <a:rPr lang="he-IL" dirty="0"/>
                  <a:t> ידועה היא לפעמים סבירה</a:t>
                </a:r>
              </a:p>
              <a:p>
                <a:pPr lvl="1"/>
                <a:r>
                  <a:rPr lang="he-IL" dirty="0"/>
                  <a:t>למשל, לפעמים אפשר להשתמש בשונות ידועה של תכונות דומות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אבל זו הנחה לא ריאלית במקרים רבים</a:t>
                </a:r>
                <a:endParaRPr lang="he-IL" dirty="0"/>
              </a:p>
              <a:p>
                <a:r>
                  <a:rPr lang="he-IL" dirty="0" smtClean="0"/>
                  <a:t>במקרים אלו,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נאמוד את השונות מתוך המדגם</a:t>
                </a:r>
                <a:r>
                  <a:rPr lang="he-IL" dirty="0" smtClean="0"/>
                  <a:t> עצמו</a:t>
                </a:r>
              </a:p>
              <a:p>
                <a:endParaRPr lang="he-IL" dirty="0"/>
              </a:p>
              <a:p>
                <a:r>
                  <a:rPr lang="he-IL" dirty="0" smtClean="0"/>
                  <a:t>תזכורת: שונות </a:t>
                </a:r>
                <a:r>
                  <a:rPr lang="he-IL" dirty="0"/>
                  <a:t>המדגם מוגדרת ע"י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bar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he-IL" dirty="0"/>
              </a:p>
              <a:p>
                <a:pPr lvl="1"/>
                <a:endParaRPr lang="he-IL" dirty="0" smtClean="0"/>
              </a:p>
              <a:p>
                <a:pPr lvl="1"/>
                <a:r>
                  <a:rPr lang="he-IL" dirty="0" smtClean="0"/>
                  <a:t>שונות </a:t>
                </a:r>
                <a:r>
                  <a:rPr lang="he-IL" dirty="0"/>
                  <a:t>המדגם היא </a:t>
                </a:r>
                <a:r>
                  <a:rPr lang="he-IL" dirty="0">
                    <a:solidFill>
                      <a:srgbClr val="0033CC"/>
                    </a:solidFill>
                  </a:rPr>
                  <a:t>סטטיסטי</a:t>
                </a:r>
                <a:r>
                  <a:rPr lang="he-IL" dirty="0"/>
                  <a:t> של המדגם, ולכן היא משתנה מקרי</a:t>
                </a:r>
              </a:p>
              <a:p>
                <a:pPr lvl="1"/>
                <a:r>
                  <a:rPr lang="he-IL" dirty="0"/>
                  <a:t>שונות המדגם היא אומד חסר הטיה של השונות </a:t>
                </a:r>
                <a:r>
                  <a:rPr lang="he-IL" dirty="0" err="1" smtClean="0"/>
                  <a:t>באוכלוסיה</a:t>
                </a:r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6210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בדיקת השערות במדגם גדול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78457" y="1722340"/>
                <a:ext cx="10095061" cy="4264574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כמו באמידה</a:t>
                </a:r>
                <a:r>
                  <a:rPr lang="he-IL" dirty="0"/>
                  <a:t>, אם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/>
                  <a:t>, שונות המדגם מהווה קירוב מדויק לשונות </a:t>
                </a:r>
                <a:r>
                  <a:rPr lang="he-IL" dirty="0" err="1"/>
                  <a:t>האוכלוסיה</a:t>
                </a:r>
                <a:endParaRPr lang="he-IL" dirty="0"/>
              </a:p>
              <a:p>
                <a:r>
                  <a:rPr lang="he-IL" dirty="0"/>
                  <a:t>לכן, נוכל לבדוק השערות </a:t>
                </a:r>
                <a:r>
                  <a:rPr lang="he-IL" dirty="0" smtClean="0"/>
                  <a:t>כמו קודם ע"י הצבת שונות המדגם במקום שונות </a:t>
                </a:r>
                <a:r>
                  <a:rPr lang="he-IL" dirty="0" err="1" smtClean="0"/>
                  <a:t>האוכלוסיה</a:t>
                </a:r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כלומר </a:t>
                </a:r>
                <a:r>
                  <a:rPr lang="he-IL" dirty="0"/>
                  <a:t>נחשב את הסטטיסטי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r>
                  <a:rPr lang="he-IL" dirty="0" smtClean="0"/>
                  <a:t>, אשר לו התפלגות נורמלית סטנדרטית</a:t>
                </a:r>
                <a:endParaRPr lang="en-US" dirty="0"/>
              </a:p>
              <a:p>
                <a:r>
                  <a:rPr lang="he-IL" dirty="0" smtClean="0"/>
                  <a:t>אם </a:t>
                </a:r>
                <a:r>
                  <a:rPr lang="he-IL" dirty="0"/>
                  <a:t>המבחן חד-צדדי מסוג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/>
                  <a:t> , ה- </a:t>
                </a:r>
                <a:r>
                  <a:rPr lang="en-US" dirty="0"/>
                  <a:t>P-value</a:t>
                </a:r>
                <a:r>
                  <a:rPr lang="he-IL" dirty="0"/>
                  <a:t> יהיה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/>
                  <a:t>, וכו'</a:t>
                </a:r>
                <a:endParaRPr lang="en-US" dirty="0"/>
              </a:p>
              <a:p>
                <a:endParaRPr lang="he-IL" dirty="0"/>
              </a:p>
              <a:p>
                <a:r>
                  <a:rPr lang="he-IL" dirty="0" smtClean="0"/>
                  <a:t>מה אם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/>
                  <a:t>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78457" y="1722340"/>
                <a:ext cx="10095061" cy="4264574"/>
              </a:xfrm>
              <a:blipFill>
                <a:blip r:embed="rId2"/>
                <a:stretch>
                  <a:fillRect t="-1717" r="-9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789272" y="5351647"/>
            <a:ext cx="33374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>
                <a:solidFill>
                  <a:srgbClr val="8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נזכור כי ערך הסף של 30 הוא מעט שרירותי – הכוונה למדגם </a:t>
            </a:r>
            <a:r>
              <a:rPr lang="he-IL" sz="2000" dirty="0" smtClean="0">
                <a:solidFill>
                  <a:srgbClr val="8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גדול</a:t>
            </a:r>
            <a:endParaRPr lang="en-US" sz="2000" dirty="0">
              <a:solidFill>
                <a:srgbClr val="80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734463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בדיקת השערות במדגם קטן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753298"/>
                <a:ext cx="10515600" cy="4261422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אנו עוסקים בתכונה עם התפלגות נורמלית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ובמדגם קטן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endParaRPr lang="he-IL" dirty="0" smtClean="0"/>
              </a:p>
              <a:p>
                <a:pPr lvl="1"/>
                <a:r>
                  <a:rPr lang="he-IL" dirty="0"/>
                  <a:t>אם המדגם קטן וההתפלגות איננה נורמלית </a:t>
                </a:r>
                <a:r>
                  <a:rPr lang="he-IL" dirty="0" err="1"/>
                  <a:t>באוכלוסיה</a:t>
                </a:r>
                <a:r>
                  <a:rPr lang="he-IL" dirty="0"/>
                  <a:t>, יש להשתמש בשיטות אחרות (לא </a:t>
                </a:r>
                <a:r>
                  <a:rPr lang="he-IL" dirty="0" smtClean="0"/>
                  <a:t>נלמד השנה)</a:t>
                </a:r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אם השערת האפס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: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לסטטיסטי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r>
                  <a:rPr lang="he-IL" dirty="0"/>
                  <a:t>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התפלגות</a:t>
                </a:r>
                <a:r>
                  <a:rPr lang="he-IL" dirty="0">
                    <a:solidFill>
                      <a:srgbClr val="0033CC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עם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דרגות חופש</a:t>
                </a:r>
              </a:p>
              <a:p>
                <a:pPr lvl="1"/>
                <a:endParaRPr lang="he-IL" dirty="0" smtClean="0"/>
              </a:p>
              <a:p>
                <a:r>
                  <a:rPr lang="he-IL" sz="2000" dirty="0" smtClean="0"/>
                  <a:t>להתפלגות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sz="2000" dirty="0"/>
                  <a:t> "זנבות" רחבים יותר מאשר ההתפלגות הנורמלית, כדי לייצג את אי-הודאות שיש לנו באומדן </a:t>
                </a:r>
                <a:r>
                  <a:rPr lang="he-IL" sz="2000" dirty="0" smtClean="0"/>
                  <a:t>השונות</a:t>
                </a:r>
                <a:endParaRPr lang="he-IL" sz="20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753298"/>
                <a:ext cx="10515600" cy="4261422"/>
              </a:xfrm>
              <a:blipFill>
                <a:blip r:embed="rId2"/>
                <a:stretch>
                  <a:fillRect t="-1717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3950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תזכורת: התפלגות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91703" y="1843767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התפלגות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 smtClean="0"/>
                  <a:t> דומה להתפלגות נורמלית סטנדרטית</a:t>
                </a:r>
              </a:p>
              <a:p>
                <a:r>
                  <a:rPr lang="he-IL" dirty="0" smtClean="0"/>
                  <a:t>התפלגות </a:t>
                </a:r>
                <a:r>
                  <a:rPr lang="he-IL" b="1" dirty="0" smtClean="0"/>
                  <a:t>סימטרית</a:t>
                </a:r>
                <a:r>
                  <a:rPr lang="he-IL" dirty="0" smtClean="0"/>
                  <a:t> סביב 0, צורת פעמון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להתפלגות פרמטר אחד שמסומן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𝜈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נקרא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מספר דרגות החופש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כאשר מספר דרגות החופש גדל, ההתפלגות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מתקרבת לנורמלית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91703" y="1843767"/>
                <a:ext cx="10515600" cy="4351338"/>
              </a:xfrm>
              <a:blipFill>
                <a:blip r:embed="rId3"/>
                <a:stretch>
                  <a:fillRect t="-16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382" y="1994647"/>
            <a:ext cx="5443818" cy="435505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89267" y="1382102"/>
            <a:ext cx="21675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 נורמלית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283227" y="1843767"/>
            <a:ext cx="935102" cy="666351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709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בדיקת השערות במדגם קטן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355920"/>
                <a:ext cx="10515600" cy="2694836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he-IL" sz="2600" dirty="0" smtClean="0"/>
                  <a:t>נסמן את ממוצע המדגם והשונות שהתקבלו ב-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he-IL" sz="2600" dirty="0" smtClean="0"/>
                  <a:t> ו-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600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sz="2600" dirty="0" smtClean="0"/>
                  <a:t>, ונחשב את </a:t>
                </a:r>
                <a:r>
                  <a:rPr lang="he-IL" sz="2600" dirty="0" smtClean="0">
                    <a:solidFill>
                      <a:srgbClr val="0033CC"/>
                    </a:solidFill>
                  </a:rPr>
                  <a:t>הסטטיסטי</a:t>
                </a:r>
                <a:r>
                  <a:rPr lang="he-IL" sz="2600" dirty="0" smtClean="0"/>
                  <a:t>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6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6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endParaRPr lang="en-US" dirty="0" smtClean="0"/>
              </a:p>
              <a:p>
                <a:r>
                  <a:rPr lang="he-IL" sz="2200" dirty="0" smtClean="0"/>
                  <a:t>אם ההשערה חד-צדדית מסוג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sz="2200" dirty="0" smtClean="0"/>
                  <a:t> , ה-</a:t>
                </a:r>
                <a:r>
                  <a:rPr lang="he-IL" sz="22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P-value</a:t>
                </a:r>
                <a:r>
                  <a:rPr lang="he-IL" sz="2200" dirty="0" smtClean="0">
                    <a:solidFill>
                      <a:schemeClr val="tx1"/>
                    </a:solidFill>
                  </a:rPr>
                  <a:t> יהיה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2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2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2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2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2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2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200" dirty="0" smtClean="0">
                  <a:solidFill>
                    <a:schemeClr val="tx1"/>
                  </a:solidFill>
                </a:endParaRPr>
              </a:p>
              <a:p>
                <a:r>
                  <a:rPr lang="he-IL" sz="2200" dirty="0"/>
                  <a:t>אם ההשערה </a:t>
                </a:r>
                <a:r>
                  <a:rPr lang="he-IL" sz="2200" dirty="0" smtClean="0"/>
                  <a:t>חד-צדדית מסוג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sz="2200" dirty="0"/>
                  <a:t> , ה- </a:t>
                </a:r>
                <a:r>
                  <a:rPr lang="en-US" sz="2200" dirty="0"/>
                  <a:t>P-value</a:t>
                </a:r>
                <a:r>
                  <a:rPr lang="he-IL" sz="2200" dirty="0"/>
                  <a:t> יהיה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2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2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200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2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2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200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200" dirty="0" smtClean="0"/>
              </a:p>
              <a:p>
                <a:r>
                  <a:rPr lang="he-IL" sz="2200" dirty="0" smtClean="0"/>
                  <a:t>אם ההשערה דו-צדדית (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sz="2200" dirty="0" smtClean="0"/>
                  <a:t>), ה- </a:t>
                </a:r>
                <a:r>
                  <a:rPr lang="en-US" sz="2200" dirty="0" smtClean="0"/>
                  <a:t>P-value</a:t>
                </a:r>
                <a:r>
                  <a:rPr lang="he-IL" sz="2200" dirty="0" smtClean="0"/>
                  <a:t> יהיה </a:t>
                </a:r>
                <a14:m>
                  <m:oMath xmlns:m="http://schemas.openxmlformats.org/officeDocument/2006/math">
                    <m:r>
                      <a:rPr lang="en-US" sz="2200" b="1" i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sSub>
                      <m:sSubPr>
                        <m:ctrlPr>
                          <a:rPr lang="en-US" sz="22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2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2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2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2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d>
                      <m:dPr>
                        <m:begChr m:val="|"/>
                        <m:endChr m:val="|"/>
                        <m:ctrlPr>
                          <a:rPr lang="en-US" sz="22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2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sz="2200" dirty="0" smtClean="0"/>
              </a:p>
              <a:p>
                <a:endParaRPr lang="he-IL" dirty="0" smtClean="0"/>
              </a:p>
              <a:p>
                <a:r>
                  <a:rPr lang="he-IL" sz="2600" dirty="0" smtClean="0"/>
                  <a:t>אם ה- </a:t>
                </a:r>
                <a:r>
                  <a:rPr lang="en-US" sz="2600" dirty="0" smtClean="0"/>
                  <a:t>P-value</a:t>
                </a:r>
                <a:r>
                  <a:rPr lang="he-IL" sz="2600" dirty="0" smtClean="0"/>
                  <a:t> </a:t>
                </a:r>
                <a:r>
                  <a:rPr lang="he-IL" sz="2600" dirty="0" smtClean="0">
                    <a:solidFill>
                      <a:srgbClr val="0033CC"/>
                    </a:solidFill>
                  </a:rPr>
                  <a:t>קטן מ-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sz="2600" dirty="0" smtClean="0"/>
                  <a:t>,</a:t>
                </a:r>
                <a:r>
                  <a:rPr lang="he-IL" sz="2600" dirty="0" smtClean="0">
                    <a:solidFill>
                      <a:srgbClr val="0033CC"/>
                    </a:solidFill>
                  </a:rPr>
                  <a:t> נדחה</a:t>
                </a:r>
                <a:r>
                  <a:rPr lang="he-IL" sz="2600" dirty="0" smtClean="0"/>
                  <a:t> את השערת האפס. אם לא, לא נדחה.</a:t>
                </a:r>
                <a:endParaRPr lang="en-US" sz="26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355920"/>
                <a:ext cx="10515600" cy="2694836"/>
              </a:xfrm>
              <a:blipFill>
                <a:blip r:embed="rId2"/>
                <a:stretch>
                  <a:fillRect t="-1131" r="-870" b="-20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/>
          <p:cNvGrpSpPr/>
          <p:nvPr/>
        </p:nvGrpSpPr>
        <p:grpSpPr>
          <a:xfrm>
            <a:off x="488884" y="4150758"/>
            <a:ext cx="3414321" cy="2590175"/>
            <a:chOff x="488884" y="4150758"/>
            <a:chExt cx="3414321" cy="259017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8884" y="4893606"/>
              <a:ext cx="2968752" cy="1524000"/>
            </a:xfrm>
            <a:prstGeom prst="rect">
              <a:avLst/>
            </a:prstGeom>
          </p:spPr>
        </p:pic>
        <p:cxnSp>
          <p:nvCxnSpPr>
            <p:cNvPr id="5" name="Straight Connector 4"/>
            <p:cNvCxnSpPr/>
            <p:nvPr/>
          </p:nvCxnSpPr>
          <p:spPr>
            <a:xfrm flipV="1">
              <a:off x="1973260" y="4707990"/>
              <a:ext cx="0" cy="158195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1787206" y="6279268"/>
              <a:ext cx="320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2337906" y="6279268"/>
                  <a:ext cx="251992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 rtl="1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𝑡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7906" y="6279268"/>
                  <a:ext cx="251992" cy="461665"/>
                </a:xfrm>
                <a:prstGeom prst="rect">
                  <a:avLst/>
                </a:prstGeom>
                <a:blipFill>
                  <a:blip r:embed="rId4"/>
                  <a:stretch>
                    <a:fillRect l="-2439" r="-219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2524080" y="5077608"/>
                  <a:ext cx="137912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𝑃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(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𝑇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&gt;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𝑡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)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24080" y="5077608"/>
                  <a:ext cx="1379125" cy="461665"/>
                </a:xfrm>
                <a:prstGeom prst="rect">
                  <a:avLst/>
                </a:prstGeom>
                <a:blipFill>
                  <a:blip r:embed="rId5"/>
                  <a:stretch>
                    <a:fillRect r="-3097" b="-1447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Arrow Connector 12"/>
            <p:cNvCxnSpPr/>
            <p:nvPr/>
          </p:nvCxnSpPr>
          <p:spPr>
            <a:xfrm flipH="1">
              <a:off x="2868700" y="5575425"/>
              <a:ext cx="195708" cy="448823"/>
            </a:xfrm>
            <a:prstGeom prst="straightConnector1">
              <a:avLst/>
            </a:prstGeom>
            <a:ln w="2222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1222630" y="4150758"/>
                  <a:ext cx="1601785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𝐻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rPr lang="en-US" sz="2400" dirty="0" smtClean="0">
                      <a:latin typeface="David" panose="020E0502060401010101" pitchFamily="34" charset="-79"/>
                      <a:cs typeface="David" panose="020E0502060401010101" pitchFamily="34" charset="-79"/>
                    </a:rPr>
                    <a:t>: </a:t>
                  </a:r>
                  <a14:m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&gt;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0</m:t>
                          </m:r>
                        </m:sub>
                      </m:sSub>
                    </m:oMath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22630" y="4150758"/>
                  <a:ext cx="1601785" cy="461665"/>
                </a:xfrm>
                <a:prstGeom prst="rect">
                  <a:avLst/>
                </a:prstGeom>
                <a:blipFill>
                  <a:blip r:embed="rId6"/>
                  <a:stretch>
                    <a:fillRect l="-1145" t="-10526" b="-289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9" name="Group 28"/>
          <p:cNvGrpSpPr/>
          <p:nvPr/>
        </p:nvGrpSpPr>
        <p:grpSpPr>
          <a:xfrm>
            <a:off x="4430351" y="4150758"/>
            <a:ext cx="3145513" cy="2590175"/>
            <a:chOff x="4430351" y="4150758"/>
            <a:chExt cx="3145513" cy="2590175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7114" y="4897505"/>
              <a:ext cx="2968750" cy="1523999"/>
            </a:xfrm>
            <a:prstGeom prst="rect">
              <a:avLst/>
            </a:prstGeom>
          </p:spPr>
        </p:pic>
        <p:cxnSp>
          <p:nvCxnSpPr>
            <p:cNvPr id="7" name="Straight Connector 6"/>
            <p:cNvCxnSpPr/>
            <p:nvPr/>
          </p:nvCxnSpPr>
          <p:spPr>
            <a:xfrm flipV="1">
              <a:off x="6091489" y="4711889"/>
              <a:ext cx="0" cy="158195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5950049" y="6279268"/>
              <a:ext cx="320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40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  <a:endParaRPr lang="en-US" sz="24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5465394" y="6279268"/>
                  <a:ext cx="251992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 rtl="1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𝑡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65394" y="6279268"/>
                  <a:ext cx="251992" cy="461665"/>
                </a:xfrm>
                <a:prstGeom prst="rect">
                  <a:avLst/>
                </a:prstGeom>
                <a:blipFill>
                  <a:blip r:embed="rId8"/>
                  <a:stretch>
                    <a:fillRect l="-2439" r="-219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4430351" y="5020948"/>
                  <a:ext cx="1364151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𝑃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(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𝑇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&lt;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𝑡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)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30351" y="5020948"/>
                  <a:ext cx="1364151" cy="461665"/>
                </a:xfrm>
                <a:prstGeom prst="rect">
                  <a:avLst/>
                </a:prstGeom>
                <a:blipFill>
                  <a:blip r:embed="rId9"/>
                  <a:stretch>
                    <a:fillRect l="-893" r="-3125"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Arrow Connector 14"/>
            <p:cNvCxnSpPr/>
            <p:nvPr/>
          </p:nvCxnSpPr>
          <p:spPr>
            <a:xfrm>
              <a:off x="5156304" y="5498968"/>
              <a:ext cx="138662" cy="461665"/>
            </a:xfrm>
            <a:prstGeom prst="straightConnector1">
              <a:avLst/>
            </a:prstGeom>
            <a:ln w="2222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5225635" y="4150758"/>
                  <a:ext cx="1601785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𝐻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rPr lang="en-US" sz="2400" dirty="0" smtClean="0">
                      <a:latin typeface="David" panose="020E0502060401010101" pitchFamily="34" charset="-79"/>
                      <a:cs typeface="David" panose="020E0502060401010101" pitchFamily="34" charset="-79"/>
                    </a:rPr>
                    <a:t>: </a:t>
                  </a:r>
                  <a14:m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&lt;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0</m:t>
                          </m:r>
                        </m:sub>
                      </m:sSub>
                    </m:oMath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5635" y="4150758"/>
                  <a:ext cx="1601785" cy="461665"/>
                </a:xfrm>
                <a:prstGeom prst="rect">
                  <a:avLst/>
                </a:prstGeom>
                <a:blipFill>
                  <a:blip r:embed="rId10"/>
                  <a:stretch>
                    <a:fillRect l="-760" t="-10526" b="-289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" name="Group 29"/>
          <p:cNvGrpSpPr/>
          <p:nvPr/>
        </p:nvGrpSpPr>
        <p:grpSpPr>
          <a:xfrm>
            <a:off x="8028080" y="4150758"/>
            <a:ext cx="3713554" cy="2571802"/>
            <a:chOff x="8028080" y="4150758"/>
            <a:chExt cx="3713554" cy="2571802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28080" y="4868647"/>
              <a:ext cx="2968752" cy="1524000"/>
            </a:xfrm>
            <a:prstGeom prst="rect">
              <a:avLst/>
            </a:prstGeom>
          </p:spPr>
        </p:pic>
        <p:cxnSp>
          <p:nvCxnSpPr>
            <p:cNvPr id="19" name="Straight Connector 18"/>
            <p:cNvCxnSpPr/>
            <p:nvPr/>
          </p:nvCxnSpPr>
          <p:spPr>
            <a:xfrm flipV="1">
              <a:off x="9507227" y="4679343"/>
              <a:ext cx="0" cy="158195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8586887" y="6251720"/>
                  <a:ext cx="251992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 rtl="1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−|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𝑡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|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86887" y="6251720"/>
                  <a:ext cx="251992" cy="461665"/>
                </a:xfrm>
                <a:prstGeom prst="rect">
                  <a:avLst/>
                </a:prstGeom>
                <a:blipFill>
                  <a:blip r:embed="rId12"/>
                  <a:stretch>
                    <a:fillRect r="-212195"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TextBox 20"/>
            <p:cNvSpPr txBox="1"/>
            <p:nvPr/>
          </p:nvSpPr>
          <p:spPr>
            <a:xfrm>
              <a:off x="9351995" y="6260895"/>
              <a:ext cx="320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9825380" y="6251721"/>
                  <a:ext cx="251992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 rtl="1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|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𝑡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|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25380" y="6251721"/>
                  <a:ext cx="251992" cy="461665"/>
                </a:xfrm>
                <a:prstGeom prst="rect">
                  <a:avLst/>
                </a:prstGeom>
                <a:blipFill>
                  <a:blip r:embed="rId13"/>
                  <a:stretch>
                    <a:fillRect l="-21951" r="-121951"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8745232" y="4150758"/>
                  <a:ext cx="1600182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𝐻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rPr lang="en-US" sz="2400" dirty="0" smtClean="0">
                      <a:latin typeface="David" panose="020E0502060401010101" pitchFamily="34" charset="-79"/>
                      <a:cs typeface="David" panose="020E0502060401010101" pitchFamily="34" charset="-79"/>
                    </a:rPr>
                    <a:t>: </a:t>
                  </a:r>
                  <a14:m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0</m:t>
                          </m:r>
                        </m:sub>
                      </m:sSub>
                    </m:oMath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45232" y="4150758"/>
                  <a:ext cx="1600182" cy="461665"/>
                </a:xfrm>
                <a:prstGeom prst="rect">
                  <a:avLst/>
                </a:prstGeom>
                <a:blipFill>
                  <a:blip r:embed="rId14"/>
                  <a:stretch>
                    <a:fillRect l="-1145" t="-10526" b="-289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10004633" y="4882364"/>
                  <a:ext cx="1737001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2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𝑃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(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𝑇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&gt;|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𝑡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|)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04633" y="4882364"/>
                  <a:ext cx="1737001" cy="461665"/>
                </a:xfrm>
                <a:prstGeom prst="rect">
                  <a:avLst/>
                </a:prstGeom>
                <a:blipFill>
                  <a:blip r:embed="rId15"/>
                  <a:stretch>
                    <a:fillRect r="-2456" b="-1447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Arrow Connector 24"/>
            <p:cNvCxnSpPr/>
            <p:nvPr/>
          </p:nvCxnSpPr>
          <p:spPr>
            <a:xfrm flipH="1">
              <a:off x="10317714" y="5443110"/>
              <a:ext cx="385246" cy="581138"/>
            </a:xfrm>
            <a:prstGeom prst="straightConnector1">
              <a:avLst/>
            </a:prstGeom>
            <a:ln w="2222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H="1">
              <a:off x="9185482" y="5393861"/>
              <a:ext cx="1324855" cy="689130"/>
            </a:xfrm>
            <a:prstGeom prst="straightConnector1">
              <a:avLst/>
            </a:prstGeom>
            <a:ln w="2222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14310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בעיה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עבור התפלגות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 smtClean="0"/>
                  <a:t> אין לנו גישה נוחה לטבלה עבור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מאידך, יש לנו טבלאות </a:t>
                </a:r>
                <a:r>
                  <a:rPr lang="he-IL" dirty="0"/>
                  <a:t>שנותנות את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הערכים הקריטיים</a:t>
                </a:r>
                <a:r>
                  <a:rPr lang="he-IL" dirty="0" smtClean="0"/>
                  <a:t> של ההתפלגות</a:t>
                </a:r>
              </a:p>
              <a:p>
                <a:r>
                  <a:rPr lang="he-IL" dirty="0" smtClean="0"/>
                  <a:t>כלומר, עבור </a:t>
                </a:r>
                <a:r>
                  <a:rPr lang="he-IL" dirty="0"/>
                  <a:t>ערכים ספציפיים של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 smtClean="0"/>
                  <a:t>, את הערך של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/>
                  <a:t> </a:t>
                </a:r>
                <a:r>
                  <a:rPr lang="he-IL" dirty="0" smtClean="0"/>
                  <a:t>המקיים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נרצה להשתמש בערכים הקריטיים לבדיקת השערות</a:t>
                </a:r>
                <a:endParaRPr lang="he-IL" dirty="0"/>
              </a:p>
              <a:p>
                <a:endParaRPr lang="he-IL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3397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טבלת התפלגות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41193" y="1512890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הטבלה נותנת את הערכים הקריטיים</a:t>
                </a:r>
              </a:p>
              <a:p>
                <a:r>
                  <a:rPr lang="he-IL" dirty="0" smtClean="0"/>
                  <a:t>השורות הן דרגות החופש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r>
                  <a:rPr lang="he-IL" dirty="0" smtClean="0"/>
                  <a:t>כל עמודה היא עבור ערך אחר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הערכים בטבלה נותנים את ערכי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כך ש-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41193" y="1512890"/>
                <a:ext cx="10515600" cy="4351338"/>
              </a:xfrm>
              <a:blipFill>
                <a:blip r:embed="rId3"/>
                <a:stretch>
                  <a:fillRect t="-182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lum bright="-40000" contrast="40000"/>
          </a:blip>
          <a:stretch>
            <a:fillRect/>
          </a:stretch>
        </p:blipFill>
        <p:spPr>
          <a:xfrm rot="60000">
            <a:off x="505031" y="381238"/>
            <a:ext cx="5987660" cy="64404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836" y="4430398"/>
            <a:ext cx="3820312" cy="1961145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8768992" y="4583666"/>
            <a:ext cx="0" cy="1654608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616780" y="6213529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056620" y="6217624"/>
                <a:ext cx="44119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𝑡</m:t>
                      </m:r>
                      <m:r>
                        <a:rPr lang="en-US" sz="2800" i="1" baseline="-25000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</m:oMath>
                  </m:oMathPara>
                </a14:m>
                <a:endParaRPr lang="en-US" sz="28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6620" y="6217624"/>
                <a:ext cx="441193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192858" y="4430397"/>
                <a:ext cx="26198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𝑃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𝑛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−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𝑇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&gt;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2858" y="4430397"/>
                <a:ext cx="2619839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>
            <a:endCxn id="9" idx="2"/>
          </p:cNvCxnSpPr>
          <p:nvPr/>
        </p:nvCxnSpPr>
        <p:spPr>
          <a:xfrm flipV="1">
            <a:off x="9497813" y="4892062"/>
            <a:ext cx="1004965" cy="1119538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843390" y="4081097"/>
                <a:ext cx="13783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3390" y="4081097"/>
                <a:ext cx="1378391" cy="461665"/>
              </a:xfrm>
              <a:prstGeom prst="rect">
                <a:avLst/>
              </a:prstGeom>
              <a:blipFill>
                <a:blip r:embed="rId8"/>
                <a:stretch>
                  <a:fillRect t="-10526" r="-663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0" y="104785"/>
            <a:ext cx="150233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דרגות חופש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81322" y="694304"/>
            <a:ext cx="0" cy="142245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ערכי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blipFill>
                <a:blip r:embed="rId9"/>
                <a:stretch>
                  <a:fillRect t="-10667" r="-9494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/>
          <p:cNvCxnSpPr>
            <a:stCxn id="18" idx="1"/>
          </p:cNvCxnSpPr>
          <p:nvPr/>
        </p:nvCxnSpPr>
        <p:spPr>
          <a:xfrm flipH="1">
            <a:off x="4525330" y="350933"/>
            <a:ext cx="1696604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3635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כלל החלטה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494405" y="1459667"/>
                <a:ext cx="9720072" cy="57006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e-IL" dirty="0" smtClean="0"/>
                  <a:t>נסתכל לדוגמא על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r>
                  <a:rPr lang="he-IL" dirty="0" smtClean="0"/>
                  <a:t>: ע"פ הטבלה,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73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94405" y="1459667"/>
                <a:ext cx="9720072" cy="570065"/>
              </a:xfrm>
              <a:blipFill>
                <a:blip r:embed="rId2"/>
                <a:stretch>
                  <a:fillRect t="-12766" r="-9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871" y="3393587"/>
            <a:ext cx="2968752" cy="1524000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3713247" y="3384622"/>
            <a:ext cx="0" cy="1405305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418" y="3397486"/>
            <a:ext cx="2968750" cy="1523999"/>
          </a:xfrm>
          <a:prstGeom prst="rect">
            <a:avLst/>
          </a:prstGeom>
        </p:spPr>
      </p:pic>
      <p:cxnSp>
        <p:nvCxnSpPr>
          <p:cNvPr id="7" name="Straight Connector 6"/>
          <p:cNvCxnSpPr>
            <a:endCxn id="6" idx="0"/>
          </p:cNvCxnSpPr>
          <p:nvPr/>
        </p:nvCxnSpPr>
        <p:spPr>
          <a:xfrm flipV="1">
            <a:off x="8641793" y="3397486"/>
            <a:ext cx="0" cy="1396340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8500353" y="4779249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38557" y="4779249"/>
            <a:ext cx="772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-1.73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7193" y="4779249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16359" y="4779249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1.73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455647" y="5679586"/>
                <a:ext cx="414309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אם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73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𝑇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)&lt;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05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ולכן 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5647" y="5679586"/>
                <a:ext cx="4143091" cy="830997"/>
              </a:xfrm>
              <a:prstGeom prst="rect">
                <a:avLst/>
              </a:prstGeom>
              <a:blipFill>
                <a:blip r:embed="rId5"/>
                <a:stretch>
                  <a:fillRect l="-1915" t="-5882" r="-295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962617" y="2291145"/>
                <a:ext cx="16017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𝜇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2617" y="2291145"/>
                <a:ext cx="1601785" cy="461665"/>
              </a:xfrm>
              <a:prstGeom prst="rect">
                <a:avLst/>
              </a:prstGeom>
              <a:blipFill>
                <a:blip r:embed="rId6"/>
                <a:stretch>
                  <a:fillRect l="-1141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775939" y="2291145"/>
                <a:ext cx="16017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𝜇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&lt;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5939" y="2291145"/>
                <a:ext cx="1601785" cy="461665"/>
              </a:xfrm>
              <a:prstGeom prst="rect">
                <a:avLst/>
              </a:prstGeom>
              <a:blipFill>
                <a:blip r:embed="rId7"/>
                <a:stretch>
                  <a:fillRect l="-1145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657090" y="5679586"/>
                <a:ext cx="432837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אם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&lt;−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73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𝑇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&lt;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)&lt;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05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ולכן 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7090" y="5679586"/>
                <a:ext cx="4328370" cy="830997"/>
              </a:xfrm>
              <a:prstGeom prst="rect">
                <a:avLst/>
              </a:prstGeom>
              <a:blipFill>
                <a:blip r:embed="rId8"/>
                <a:stretch>
                  <a:fillRect l="-2113" t="-5882" r="-845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800903" y="2825866"/>
                <a:ext cx="24852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P-value: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𝑇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0903" y="2825866"/>
                <a:ext cx="2485296" cy="461665"/>
              </a:xfrm>
              <a:prstGeom prst="rect">
                <a:avLst/>
              </a:prstGeom>
              <a:blipFill>
                <a:blip r:embed="rId9"/>
                <a:stretch>
                  <a:fillRect l="-3676" t="-10667" r="-1225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7676224" y="2810359"/>
                <a:ext cx="24852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P-value: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𝑇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&lt;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6224" y="2810359"/>
                <a:ext cx="2485296" cy="461665"/>
              </a:xfrm>
              <a:prstGeom prst="rect">
                <a:avLst/>
              </a:prstGeom>
              <a:blipFill>
                <a:blip r:embed="rId10"/>
                <a:stretch>
                  <a:fillRect l="-3676" t="-10526" r="-122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7044014" y="3772202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0.05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7460498" y="4155587"/>
            <a:ext cx="315441" cy="428359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578153" y="3816479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0.05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4605486" y="4212077"/>
            <a:ext cx="231191" cy="426803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4536702" y="4903903"/>
            <a:ext cx="189949" cy="282296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657899" y="5123531"/>
                <a:ext cx="34804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𝑡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7899" y="5123531"/>
                <a:ext cx="348044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/>
          <p:cNvCxnSpPr/>
          <p:nvPr/>
        </p:nvCxnSpPr>
        <p:spPr>
          <a:xfrm flipV="1">
            <a:off x="7475990" y="4921345"/>
            <a:ext cx="86367" cy="264757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273064" y="5111498"/>
                <a:ext cx="34804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𝑡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3064" y="5111498"/>
                <a:ext cx="348044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8398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17" grpId="0"/>
      <p:bldP spid="30" grpId="0"/>
      <p:bldP spid="33" grpId="0"/>
      <p:bldP spid="21" grpId="0"/>
      <p:bldP spid="26" grpId="0"/>
      <p:bldP spid="28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כלל החלטה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211018" y="1499124"/>
                <a:ext cx="10062500" cy="59489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he-IL" dirty="0" smtClean="0"/>
                  <a:t>כלומר, ניתן לנסח בדיקת השערה חד-צדדית כ</a:t>
                </a:r>
                <a:r>
                  <a:rPr lang="he-IL" dirty="0">
                    <a:solidFill>
                      <a:srgbClr val="0033CC"/>
                    </a:solidFill>
                  </a:rPr>
                  <a:t>כלל החלטה</a:t>
                </a:r>
                <a:r>
                  <a:rPr lang="he-IL" dirty="0"/>
                  <a:t>: אם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|&gt;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73</m:t>
                    </m:r>
                  </m:oMath>
                </a14:m>
                <a:r>
                  <a:rPr lang="he-IL" dirty="0"/>
                  <a:t>, 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baseline="-25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11018" y="1499124"/>
                <a:ext cx="10062500" cy="594897"/>
              </a:xfrm>
              <a:blipFill>
                <a:blip r:embed="rId2"/>
                <a:stretch>
                  <a:fillRect t="-12245" r="-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871" y="3393587"/>
            <a:ext cx="2968752" cy="1524000"/>
          </a:xfrm>
          <a:prstGeom prst="rect">
            <a:avLst/>
          </a:prstGeom>
        </p:spPr>
      </p:pic>
      <p:cxnSp>
        <p:nvCxnSpPr>
          <p:cNvPr id="26" name="Straight Connector 25"/>
          <p:cNvCxnSpPr/>
          <p:nvPr/>
        </p:nvCxnSpPr>
        <p:spPr>
          <a:xfrm flipV="1">
            <a:off x="3713247" y="3384622"/>
            <a:ext cx="0" cy="1405305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418" y="3397486"/>
            <a:ext cx="2968750" cy="1523999"/>
          </a:xfrm>
          <a:prstGeom prst="rect">
            <a:avLst/>
          </a:prstGeom>
        </p:spPr>
      </p:pic>
      <p:cxnSp>
        <p:nvCxnSpPr>
          <p:cNvPr id="28" name="Straight Connector 27"/>
          <p:cNvCxnSpPr>
            <a:endCxn id="27" idx="0"/>
          </p:cNvCxnSpPr>
          <p:nvPr/>
        </p:nvCxnSpPr>
        <p:spPr>
          <a:xfrm flipV="1">
            <a:off x="8641793" y="3397486"/>
            <a:ext cx="0" cy="1396340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8500353" y="4779249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638557" y="4779249"/>
            <a:ext cx="772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-1.73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527193" y="4779249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916359" y="4779249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1.73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455647" y="5679586"/>
                <a:ext cx="414309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אם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73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𝑇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)&lt;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05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ולכן 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5647" y="5679586"/>
                <a:ext cx="4143091" cy="830997"/>
              </a:xfrm>
              <a:prstGeom prst="rect">
                <a:avLst/>
              </a:prstGeom>
              <a:blipFill>
                <a:blip r:embed="rId5"/>
                <a:stretch>
                  <a:fillRect l="-1915" t="-5882" r="-295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962617" y="2291145"/>
                <a:ext cx="16017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𝜇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2617" y="2291145"/>
                <a:ext cx="1601785" cy="461665"/>
              </a:xfrm>
              <a:prstGeom prst="rect">
                <a:avLst/>
              </a:prstGeom>
              <a:blipFill>
                <a:blip r:embed="rId6"/>
                <a:stretch>
                  <a:fillRect l="-1141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7775939" y="2291145"/>
                <a:ext cx="16017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𝜇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&lt;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5939" y="2291145"/>
                <a:ext cx="1601785" cy="461665"/>
              </a:xfrm>
              <a:prstGeom prst="rect">
                <a:avLst/>
              </a:prstGeom>
              <a:blipFill>
                <a:blip r:embed="rId7"/>
                <a:stretch>
                  <a:fillRect l="-1145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6657090" y="5679586"/>
                <a:ext cx="432837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אם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&lt;−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73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𝑇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&lt;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)&lt;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05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ולכן 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7090" y="5679586"/>
                <a:ext cx="4328370" cy="830997"/>
              </a:xfrm>
              <a:prstGeom prst="rect">
                <a:avLst/>
              </a:prstGeom>
              <a:blipFill>
                <a:blip r:embed="rId8"/>
                <a:stretch>
                  <a:fillRect l="-2113" t="-5882" r="-845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2800903" y="2825866"/>
                <a:ext cx="24852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P-value: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𝑇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0903" y="2825866"/>
                <a:ext cx="2485296" cy="461665"/>
              </a:xfrm>
              <a:prstGeom prst="rect">
                <a:avLst/>
              </a:prstGeom>
              <a:blipFill>
                <a:blip r:embed="rId9"/>
                <a:stretch>
                  <a:fillRect l="-3676" t="-10667" r="-1225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7676224" y="2810359"/>
                <a:ext cx="24852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P-value: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𝑇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&lt;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6224" y="2810359"/>
                <a:ext cx="2485296" cy="461665"/>
              </a:xfrm>
              <a:prstGeom prst="rect">
                <a:avLst/>
              </a:prstGeom>
              <a:blipFill>
                <a:blip r:embed="rId10"/>
                <a:stretch>
                  <a:fillRect l="-3676" t="-10526" r="-122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Box 41"/>
          <p:cNvSpPr txBox="1"/>
          <p:nvPr/>
        </p:nvSpPr>
        <p:spPr>
          <a:xfrm>
            <a:off x="7044014" y="3772202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0.05</a:t>
            </a:r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7460498" y="4155587"/>
            <a:ext cx="315441" cy="428359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4578153" y="3816479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0.05</a:t>
            </a:r>
          </a:p>
        </p:txBody>
      </p:sp>
      <p:cxnSp>
        <p:nvCxnSpPr>
          <p:cNvPr id="45" name="Straight Arrow Connector 44"/>
          <p:cNvCxnSpPr/>
          <p:nvPr/>
        </p:nvCxnSpPr>
        <p:spPr>
          <a:xfrm flipH="1">
            <a:off x="4605486" y="4212077"/>
            <a:ext cx="231191" cy="426803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218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Content Placeholder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261" y="3209962"/>
            <a:ext cx="2968752" cy="1524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כלל </a:t>
            </a:r>
            <a:r>
              <a:rPr lang="he-IL" dirty="0" smtClean="0"/>
              <a:t>החלטה בהשערה דו-צדדית</a:t>
            </a:r>
            <a:endParaRPr lang="en-US" dirty="0"/>
          </a:p>
        </p:txBody>
      </p:sp>
      <p:cxnSp>
        <p:nvCxnSpPr>
          <p:cNvPr id="19" name="Straight Connector 18"/>
          <p:cNvCxnSpPr>
            <a:endCxn id="27" idx="0"/>
          </p:cNvCxnSpPr>
          <p:nvPr/>
        </p:nvCxnSpPr>
        <p:spPr>
          <a:xfrm flipH="1" flipV="1">
            <a:off x="9524637" y="3209962"/>
            <a:ext cx="13411" cy="1376659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415230" y="4577041"/>
            <a:ext cx="772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-2.09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82816" y="4586216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889873" y="4577042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2.09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817149" y="2116485"/>
                <a:ext cx="16001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𝜇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7149" y="2116485"/>
                <a:ext cx="1600182" cy="461665"/>
              </a:xfrm>
              <a:prstGeom prst="rect">
                <a:avLst/>
              </a:prstGeom>
              <a:blipFill>
                <a:blip r:embed="rId3"/>
                <a:stretch>
                  <a:fillRect l="-760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161111" y="2569187"/>
                <a:ext cx="285078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P-value: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2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𝑇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&gt;|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|)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1111" y="2569187"/>
                <a:ext cx="2850780" cy="461665"/>
              </a:xfrm>
              <a:prstGeom prst="rect">
                <a:avLst/>
              </a:prstGeom>
              <a:blipFill>
                <a:blip r:embed="rId4"/>
                <a:stretch>
                  <a:fillRect l="-3426" t="-10526" r="-85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666070" y="2368462"/>
                <a:ext cx="6291975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נניח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𝑡</m:t>
                        </m:r>
                      </m:e>
                    </m:d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2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09</m:t>
                    </m:r>
                  </m:oMath>
                </a14:m>
                <a:endParaRPr lang="he-IL" sz="2400" b="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𝑇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&gt;|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|)&lt;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025</m:t>
                    </m:r>
                  </m:oMath>
                </a14:m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  <a:sym typeface="Wingdings" panose="05000000000000000000" pitchFamily="2" charset="2"/>
                  </a:rPr>
                  <a:t>ולכ</a:t>
                </a: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  <a:sym typeface="Wingdings" panose="05000000000000000000" pitchFamily="2" charset="2"/>
                  </a:rPr>
                  <a:t>ן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  <a:sym typeface="Wingdings" panose="05000000000000000000" pitchFamily="2" charset="2"/>
                      </a:rPr>
                      <m:t>2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  <a:sym typeface="Wingdings" panose="05000000000000000000" pitchFamily="2" charset="2"/>
                      </a:rPr>
                      <m:t>𝑃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  <a:sym typeface="Wingdings" panose="05000000000000000000" pitchFamily="2" charset="2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  <a:sym typeface="Wingdings" panose="05000000000000000000" pitchFamily="2" charset="2"/>
                      </a:rPr>
                      <m:t>𝑇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  <a:sym typeface="Wingdings" panose="05000000000000000000" pitchFamily="2" charset="2"/>
                      </a:rPr>
                      <m:t>&gt;|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  <a:sym typeface="Wingdings" panose="05000000000000000000" pitchFamily="2" charset="2"/>
                      </a:rPr>
                      <m:t>𝑡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  <a:sym typeface="Wingdings" panose="05000000000000000000" pitchFamily="2" charset="2"/>
                      </a:rPr>
                      <m:t>|)&lt;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  <a:sym typeface="Wingdings" panose="05000000000000000000" pitchFamily="2" charset="2"/>
                      </a:rPr>
                      <m:t>0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  <a:sym typeface="Wingdings" panose="05000000000000000000" pitchFamily="2" charset="2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  <a:sym typeface="Wingdings" panose="05000000000000000000" pitchFamily="2" charset="2"/>
                      </a:rPr>
                      <m:t>05</m:t>
                    </m:r>
                  </m:oMath>
                </a14:m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כלומר ה- </a:t>
                </a:r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קטן מ- 0.05, ונדחה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endParaRPr lang="en-US" sz="24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כלל </a:t>
                </a:r>
                <a:r>
                  <a:rPr lang="he-IL" sz="2400" dirty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ההחלטה </a:t>
                </a: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הוא לדחות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 אם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|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  <m:r>
                      <a:rPr lang="en-US" sz="2400" i="1" dirty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|&gt;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2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09</m:t>
                    </m:r>
                  </m:oMath>
                </a14:m>
                <a:endParaRPr lang="he-IL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endParaRPr lang="he-IL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על מנת לדחות את השערת האפס במבחן דו-צדדי, נדרשת ראיה חזקה יותר מאשר במבחן חד-צדדי</a:t>
                </a:r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070" y="2368462"/>
                <a:ext cx="6291975" cy="3785652"/>
              </a:xfrm>
              <a:prstGeom prst="rect">
                <a:avLst/>
              </a:prstGeom>
              <a:blipFill>
                <a:blip r:embed="rId5"/>
                <a:stretch>
                  <a:fillRect t="-1288" r="-1550" b="-27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10338637" y="3557518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0.025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10365970" y="3953116"/>
            <a:ext cx="231191" cy="426803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126511" y="3546409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0.025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8385036" y="3942007"/>
            <a:ext cx="281818" cy="487511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ontent Placeholder 2"/>
              <p:cNvSpPr txBox="1">
                <a:spLocks/>
              </p:cNvSpPr>
              <p:nvPr/>
            </p:nvSpPr>
            <p:spPr>
              <a:xfrm>
                <a:off x="557734" y="1525777"/>
                <a:ext cx="10935164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r" defTabSz="914400" rtl="1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 baseline="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1pPr>
                <a:lvl2pPr marL="6858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Courier New" panose="02070309020205020404" pitchFamily="49" charset="0"/>
                  <a:buChar char="o"/>
                  <a:defRPr sz="20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2pPr>
                <a:lvl3pPr marL="11430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3pPr>
                <a:lvl4pPr marL="16002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4pPr>
                <a:lvl5pPr marL="20574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he-IL" dirty="0" smtClean="0"/>
                  <a:t>נסתכל לדוגמא על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r>
                  <a:rPr lang="he-IL" dirty="0" smtClean="0"/>
                  <a:t>: ע"פ הטבלה,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09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025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734" y="1525777"/>
                <a:ext cx="10935164" cy="4351338"/>
              </a:xfrm>
              <a:prstGeom prst="rect">
                <a:avLst/>
              </a:prstGeom>
              <a:blipFill>
                <a:blip r:embed="rId6"/>
                <a:stretch>
                  <a:fillRect t="-1681" r="-8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>
            <a:stCxn id="28" idx="0"/>
          </p:cNvCxnSpPr>
          <p:nvPr/>
        </p:nvCxnSpPr>
        <p:spPr>
          <a:xfrm flipV="1">
            <a:off x="8189680" y="4707685"/>
            <a:ext cx="147000" cy="340196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8015658" y="5047881"/>
                <a:ext cx="34804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𝑡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5658" y="5047881"/>
                <a:ext cx="348044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/>
          <p:cNvCxnSpPr/>
          <p:nvPr/>
        </p:nvCxnSpPr>
        <p:spPr>
          <a:xfrm flipH="1" flipV="1">
            <a:off x="10597161" y="4647161"/>
            <a:ext cx="207132" cy="425470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0746383" y="5038705"/>
                <a:ext cx="153901" cy="3970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𝑡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46383" y="5038705"/>
                <a:ext cx="153901" cy="397065"/>
              </a:xfrm>
              <a:prstGeom prst="rect">
                <a:avLst/>
              </a:prstGeom>
              <a:blipFill>
                <a:blip r:embed="rId8"/>
                <a:stretch>
                  <a:fillRect l="-4000" r="-6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26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uiExpand="1" build="allAtOnce"/>
      <p:bldP spid="28" grpId="0"/>
      <p:bldP spid="30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טבלת התפלגות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41193" y="1512890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הטבלה נותנת את הערכים הקריטיים</a:t>
                </a:r>
              </a:p>
              <a:p>
                <a:r>
                  <a:rPr lang="he-IL" dirty="0" smtClean="0"/>
                  <a:t>השורות הן דרגות החופש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r>
                  <a:rPr lang="he-IL" dirty="0" smtClean="0"/>
                  <a:t>כל עמודה היא עבור ערך אחר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הערכים בטבלה נותנים את ערכי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כך ש-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41193" y="1512890"/>
                <a:ext cx="10515600" cy="4351338"/>
              </a:xfrm>
              <a:blipFill>
                <a:blip r:embed="rId3"/>
                <a:stretch>
                  <a:fillRect t="-182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lum bright="-40000" contrast="40000"/>
          </a:blip>
          <a:stretch>
            <a:fillRect/>
          </a:stretch>
        </p:blipFill>
        <p:spPr>
          <a:xfrm rot="60000">
            <a:off x="505031" y="381238"/>
            <a:ext cx="5987660" cy="64404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836" y="4430398"/>
            <a:ext cx="3820312" cy="1961145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8768992" y="4583666"/>
            <a:ext cx="0" cy="1654608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616780" y="6213529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056620" y="6217624"/>
                <a:ext cx="44119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𝑡</m:t>
                      </m:r>
                      <m:r>
                        <a:rPr lang="en-US" sz="2800" i="1" baseline="-25000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</m:oMath>
                  </m:oMathPara>
                </a14:m>
                <a:endParaRPr lang="en-US" sz="28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6620" y="6217624"/>
                <a:ext cx="441193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192858" y="4430397"/>
                <a:ext cx="26198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𝑃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𝑛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−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𝑇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&gt;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2858" y="4430397"/>
                <a:ext cx="2619839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>
            <a:endCxn id="9" idx="2"/>
          </p:cNvCxnSpPr>
          <p:nvPr/>
        </p:nvCxnSpPr>
        <p:spPr>
          <a:xfrm flipV="1">
            <a:off x="9497813" y="4892062"/>
            <a:ext cx="1004965" cy="1119538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843390" y="4081097"/>
                <a:ext cx="13783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3390" y="4081097"/>
                <a:ext cx="1378391" cy="461665"/>
              </a:xfrm>
              <a:prstGeom prst="rect">
                <a:avLst/>
              </a:prstGeom>
              <a:blipFill>
                <a:blip r:embed="rId8"/>
                <a:stretch>
                  <a:fillRect t="-10526" r="-663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0" y="104785"/>
            <a:ext cx="150233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דרגות חופש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81322" y="694304"/>
            <a:ext cx="0" cy="142245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ערכי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blipFill>
                <a:blip r:embed="rId9"/>
                <a:stretch>
                  <a:fillRect t="-10667" r="-9494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/>
          <p:cNvCxnSpPr>
            <a:stCxn id="18" idx="1"/>
          </p:cNvCxnSpPr>
          <p:nvPr/>
        </p:nvCxnSpPr>
        <p:spPr>
          <a:xfrm flipH="1">
            <a:off x="4525330" y="350933"/>
            <a:ext cx="1696604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941193" y="3753936"/>
            <a:ext cx="1021171" cy="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232628" y="789272"/>
            <a:ext cx="0" cy="281220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1968316" y="3601476"/>
            <a:ext cx="1072835" cy="331354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2734350" y="789272"/>
            <a:ext cx="0" cy="2790749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971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כלל החלטה</a:t>
            </a:r>
            <a:r>
              <a:rPr lang="en-US" dirty="0" smtClean="0"/>
              <a:t> </a:t>
            </a:r>
            <a:r>
              <a:rPr lang="he-IL" dirty="0" smtClean="0"/>
              <a:t>עבור רמת מובהקות כללית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14874" y="1713489"/>
                <a:ext cx="10962249" cy="4394523"/>
              </a:xfrm>
            </p:spPr>
            <p:txBody>
              <a:bodyPr>
                <a:noAutofit/>
              </a:bodyPr>
              <a:lstStyle/>
              <a:p>
                <a:r>
                  <a:rPr lang="he-IL" dirty="0" smtClean="0"/>
                  <a:t>נסמן את ממוצע המדגם והשונות שהתקבלו ב-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/>
                  <a:t>, ונחשב את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הסטטיסטי 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endParaRPr lang="en-US" dirty="0" smtClean="0"/>
              </a:p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he-IL" dirty="0" smtClean="0"/>
                  <a:t> את הערך הקריטי של התפלגות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 smtClean="0"/>
                  <a:t> כך </a:t>
                </a:r>
                <a:r>
                  <a:rPr lang="he-IL" dirty="0"/>
                  <a:t>ש-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&gt;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/>
              </a:p>
              <a:p>
                <a:endParaRPr lang="en-US" dirty="0" smtClean="0"/>
              </a:p>
              <a:p>
                <a:r>
                  <a:rPr lang="he-IL" dirty="0" smtClean="0"/>
                  <a:t>במבחן </a:t>
                </a:r>
                <a:r>
                  <a:rPr lang="he-IL" dirty="0"/>
                  <a:t>חד-צדדי, נדחה את השערת האפס אם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Sup>
                      <m:sSubSup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  <m:sup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</m:oMath>
                </a14:m>
                <a:endParaRPr lang="he-IL" dirty="0"/>
              </a:p>
              <a:p>
                <a:r>
                  <a:rPr lang="he-IL" dirty="0"/>
                  <a:t>במבחן דו-צדדי, נדחה את השערת האפס אם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Sup>
                      <m:sSubSup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f>
                          <m:fPr>
                            <m:type m:val="lin"/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𝛼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b>
                      <m:sup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נקרא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מבחן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 smtClean="0">
                    <a:solidFill>
                      <a:srgbClr val="0033CC"/>
                    </a:solidFill>
                  </a:rPr>
                  <a:t> למדגם אחד</a:t>
                </a:r>
                <a:r>
                  <a:rPr lang="he-IL" dirty="0" smtClean="0"/>
                  <a:t> (</a:t>
                </a:r>
                <a:r>
                  <a:rPr lang="en-US" dirty="0" smtClean="0"/>
                  <a:t>One-sample t-test</a:t>
                </a:r>
                <a:r>
                  <a:rPr lang="he-IL" dirty="0" smtClean="0"/>
                  <a:t>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4874" y="1713489"/>
                <a:ext cx="10962249" cy="4394523"/>
              </a:xfrm>
              <a:blipFill>
                <a:blip r:embed="rId2"/>
                <a:stretch>
                  <a:fillRect r="-7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722" y="3450464"/>
            <a:ext cx="3152415" cy="1539084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314929" y="3570747"/>
            <a:ext cx="0" cy="1298517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189328" y="4849845"/>
            <a:ext cx="264816" cy="3623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008931" y="5806980"/>
                <a:ext cx="285333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𝑃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𝑛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−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𝑇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&gt;</m:t>
                          </m:r>
                          <m:sSubSup>
                            <m:sSubSup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Sup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𝛼</m:t>
                              </m:r>
                            </m:sub>
                            <m:sup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𝑛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−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1</m:t>
                              </m:r>
                            </m:sup>
                          </m:sSubSup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8931" y="5806980"/>
                <a:ext cx="285333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/>
          <p:cNvCxnSpPr/>
          <p:nvPr/>
        </p:nvCxnSpPr>
        <p:spPr>
          <a:xfrm flipH="1" flipV="1">
            <a:off x="3289345" y="4928549"/>
            <a:ext cx="166740" cy="938760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454144" y="4909402"/>
                <a:ext cx="7371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𝑡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𝛼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4144" y="4909402"/>
                <a:ext cx="737125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4918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ידוע כי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הכללית, תוחלת קצב הלב היא 70 פעימות לדקה</a:t>
                </a:r>
              </a:p>
              <a:p>
                <a:r>
                  <a:rPr lang="he-IL" dirty="0" smtClean="0"/>
                  <a:t>אנו מעוניינים לבדוק האם תוחלת קצב הלב של ספורטאים נמוכה יותר</a:t>
                </a:r>
              </a:p>
              <a:p>
                <a:r>
                  <a:rPr lang="he-IL" dirty="0" smtClean="0"/>
                  <a:t>ניתן להניח כי התפלגות קצב הלב נורמלית, אך השונות איננה ידועה</a:t>
                </a:r>
                <a:endParaRPr lang="he-IL" dirty="0"/>
              </a:p>
              <a:p>
                <a:endParaRPr lang="he-IL" dirty="0"/>
              </a:p>
              <a:p>
                <a:r>
                  <a:rPr lang="he-IL" dirty="0" smtClean="0"/>
                  <a:t>בחרנו מדגם של 15 ספורטאים, וקיבלנו שקצב הלב שלהם היה בממוצע 65</a:t>
                </a:r>
              </a:p>
              <a:p>
                <a:r>
                  <a:rPr lang="he-IL" dirty="0" smtClean="0"/>
                  <a:t>סטיית התקן של המדגם </a:t>
                </a:r>
                <a:r>
                  <a:rPr lang="he-IL" dirty="0" err="1" smtClean="0"/>
                  <a:t>היתה</a:t>
                </a:r>
                <a:r>
                  <a:rPr lang="he-IL" dirty="0" smtClean="0"/>
                  <a:t> </a:t>
                </a:r>
                <a:r>
                  <a:rPr lang="en-US" dirty="0" smtClean="0"/>
                  <a:t>8</a:t>
                </a:r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האם ניתן להסיק כי באופן מובהק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r>
                  <a:rPr lang="he-IL" dirty="0" smtClean="0"/>
                  <a:t>), לספורטאים תוחלת קצב לב נמוכה יותר?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422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92529"/>
                <a:ext cx="10515600" cy="435133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השערת האפס: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70</m:t>
                    </m:r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לספורטאים אותה תוחלת קצב לב כמו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הכללית</a:t>
                </a:r>
              </a:p>
              <a:p>
                <a:r>
                  <a:rPr lang="he-IL" dirty="0" smtClean="0"/>
                  <a:t>השערת המחקר: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70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he-IL" dirty="0" smtClean="0"/>
                  <a:t>לספורטאים תוחלת קצב לב נמוכה יותר מאשר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הכללית</a:t>
                </a:r>
              </a:p>
              <a:p>
                <a:pPr lvl="1"/>
                <a:endParaRPr lang="he-IL" dirty="0"/>
              </a:p>
              <a:p>
                <a:r>
                  <a:rPr lang="he-IL" dirty="0" smtClean="0"/>
                  <a:t>נחשב את הסטטיסטי: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70</m:t>
                        </m:r>
                      </m:num>
                      <m:den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</m:rad>
                          </m:den>
                        </m:f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42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ע"פ הטבלה, הערך הקריטי הוא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05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76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מכיוון ש-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Sup>
                      <m:sSubSup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  <m:sup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he-IL" dirty="0" smtClean="0"/>
                  <a:t>, נדחה את השערת האפס</a:t>
                </a:r>
              </a:p>
              <a:p>
                <a:r>
                  <a:rPr lang="he-IL" dirty="0" smtClean="0"/>
                  <a:t>כלומר נסיק כי ברמת מובהקות של 0.05, לספורטאים תוחלת קצב לב נמוכה יותר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92529"/>
                <a:ext cx="10515600" cy="4351338"/>
              </a:xfrm>
              <a:blipFill>
                <a:blip r:embed="rId2"/>
                <a:stretch>
                  <a:fillRect t="-23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1244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טבלת התפלגות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41193" y="1512890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הטבלה נותנת את הערכים הקריטיים</a:t>
                </a:r>
              </a:p>
              <a:p>
                <a:r>
                  <a:rPr lang="he-IL" dirty="0" smtClean="0"/>
                  <a:t>השורות הן דרגות החופש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r>
                  <a:rPr lang="he-IL" dirty="0" smtClean="0"/>
                  <a:t>כל עמודה היא עבור ערך אחר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הערכים בטבלה נותנים את ערכי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כך ש-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41193" y="1512890"/>
                <a:ext cx="10515600" cy="4351338"/>
              </a:xfrm>
              <a:blipFill>
                <a:blip r:embed="rId3"/>
                <a:stretch>
                  <a:fillRect t="-182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lum bright="-40000" contrast="40000"/>
          </a:blip>
          <a:stretch>
            <a:fillRect/>
          </a:stretch>
        </p:blipFill>
        <p:spPr>
          <a:xfrm rot="60000">
            <a:off x="505031" y="381238"/>
            <a:ext cx="5987660" cy="64404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836" y="4430398"/>
            <a:ext cx="3820312" cy="1961145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8768992" y="4583666"/>
            <a:ext cx="0" cy="1654608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616780" y="6213529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056620" y="6217624"/>
                <a:ext cx="44119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𝑡</m:t>
                      </m:r>
                      <m:r>
                        <a:rPr lang="en-US" sz="2800" i="1" baseline="-25000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</m:oMath>
                  </m:oMathPara>
                </a14:m>
                <a:endParaRPr lang="en-US" sz="28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6620" y="6217624"/>
                <a:ext cx="441193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192858" y="4430397"/>
                <a:ext cx="26198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𝑃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𝑛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−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𝑇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&gt;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2858" y="4430397"/>
                <a:ext cx="2619839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>
            <a:endCxn id="9" idx="2"/>
          </p:cNvCxnSpPr>
          <p:nvPr/>
        </p:nvCxnSpPr>
        <p:spPr>
          <a:xfrm flipV="1">
            <a:off x="9497813" y="4892062"/>
            <a:ext cx="1004965" cy="1119538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843390" y="4081097"/>
                <a:ext cx="13783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3390" y="4081097"/>
                <a:ext cx="1378391" cy="461665"/>
              </a:xfrm>
              <a:prstGeom prst="rect">
                <a:avLst/>
              </a:prstGeom>
              <a:blipFill>
                <a:blip r:embed="rId8"/>
                <a:stretch>
                  <a:fillRect t="-10526" r="-663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0" y="104785"/>
            <a:ext cx="150233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דרגות חופש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81322" y="694304"/>
            <a:ext cx="0" cy="142245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ערכי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blipFill>
                <a:blip r:embed="rId9"/>
                <a:stretch>
                  <a:fillRect t="-10667" r="-9494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/>
          <p:cNvCxnSpPr>
            <a:stCxn id="18" idx="1"/>
          </p:cNvCxnSpPr>
          <p:nvPr/>
        </p:nvCxnSpPr>
        <p:spPr>
          <a:xfrm flipH="1">
            <a:off x="4525330" y="350933"/>
            <a:ext cx="1696604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941193" y="2979497"/>
            <a:ext cx="1031123" cy="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239766" y="827773"/>
            <a:ext cx="0" cy="197707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1996000" y="2815118"/>
            <a:ext cx="468223" cy="288115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9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השוואה בין שונות ידועה ללא-ידועה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625297"/>
                <a:ext cx="10515600" cy="463112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אם השונות ידועה, אנו דוחים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/>
                  <a:t> </a:t>
                </a:r>
                <a:r>
                  <a:rPr lang="he-IL" dirty="0" smtClean="0"/>
                  <a:t>כאשר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dirty="0" smtClean="0"/>
                  <a:t>אם השונות לא ידועה, אנו דוחים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 כאשר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מתקיים תמיד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dirty="0" smtClean="0"/>
                  <a:t>לדוגמא, 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r>
                  <a:rPr lang="he-IL" dirty="0" smtClean="0"/>
                  <a:t>, נקבל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05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64</m:t>
                    </m:r>
                  </m:oMath>
                </a14:m>
                <a:r>
                  <a:rPr lang="he-IL" dirty="0" smtClean="0"/>
                  <a:t> לעומת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05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76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כלומר, </a:t>
                </a:r>
                <a:r>
                  <a:rPr lang="he-IL" dirty="0"/>
                  <a:t>כאשר השונות איננה ידועה </a:t>
                </a:r>
                <a:r>
                  <a:rPr lang="he-IL" dirty="0" smtClean="0"/>
                  <a:t>יותר קשה לדחות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זה ה"מחיר" שאנו משלמים על כך שאנו אומדים את השונות מתוך המדגם</a:t>
                </a:r>
              </a:p>
              <a:p>
                <a:pPr lvl="1"/>
                <a:r>
                  <a:rPr lang="he-IL" dirty="0" smtClean="0"/>
                  <a:t>כלומר, על כך שיתכן שהשונות יצאה במקרה נמוכה, ולכן הסטטיסטי במקרה גבוה במיוחד</a:t>
                </a:r>
              </a:p>
              <a:p>
                <a:pPr lvl="1"/>
                <a:r>
                  <a:rPr lang="he-IL" dirty="0" smtClean="0"/>
                  <a:t>נצטרך אפקט חזק יותר או מדגם גדול יותר כדי להפריך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625297"/>
                <a:ext cx="10515600" cy="4631123"/>
              </a:xfrm>
              <a:blipFill>
                <a:blip r:embed="rId2"/>
                <a:stretch>
                  <a:fillRect t="-2240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87475" y="1826079"/>
                <a:ext cx="2551276" cy="8126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475" y="1826079"/>
                <a:ext cx="2551276" cy="81265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92885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טבלת התפלגות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41193" y="1512890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הטבלה נותנת את הערכים הקריטיים</a:t>
                </a:r>
              </a:p>
              <a:p>
                <a:r>
                  <a:rPr lang="he-IL" dirty="0" smtClean="0"/>
                  <a:t>השורות הן דרגות החופש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r>
                  <a:rPr lang="he-IL" dirty="0" smtClean="0"/>
                  <a:t>כל עמודה היא עבור ערך אחר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הערכים בטבלה נותנים את ערכי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כך ש-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41193" y="1512890"/>
                <a:ext cx="10515600" cy="4351338"/>
              </a:xfrm>
              <a:blipFill>
                <a:blip r:embed="rId3"/>
                <a:stretch>
                  <a:fillRect t="-182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lum bright="-40000" contrast="40000"/>
          </a:blip>
          <a:stretch>
            <a:fillRect/>
          </a:stretch>
        </p:blipFill>
        <p:spPr>
          <a:xfrm rot="60000">
            <a:off x="505031" y="381238"/>
            <a:ext cx="5987660" cy="64404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836" y="4430398"/>
            <a:ext cx="3820312" cy="1961145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8768992" y="4583666"/>
            <a:ext cx="0" cy="1654608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616780" y="6213529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056620" y="6217624"/>
                <a:ext cx="44119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𝑡</m:t>
                      </m:r>
                      <m:r>
                        <a:rPr lang="en-US" sz="2800" i="1" baseline="-25000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</m:oMath>
                  </m:oMathPara>
                </a14:m>
                <a:endParaRPr lang="en-US" sz="28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6620" y="6217624"/>
                <a:ext cx="441193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192858" y="4430397"/>
                <a:ext cx="26198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𝑃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𝑛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−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𝑇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&gt;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2858" y="4430397"/>
                <a:ext cx="2619839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>
            <a:endCxn id="9" idx="2"/>
          </p:cNvCxnSpPr>
          <p:nvPr/>
        </p:nvCxnSpPr>
        <p:spPr>
          <a:xfrm flipV="1">
            <a:off x="9497813" y="4892062"/>
            <a:ext cx="1004965" cy="1119538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843390" y="4081097"/>
                <a:ext cx="13783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3390" y="4081097"/>
                <a:ext cx="1378391" cy="461665"/>
              </a:xfrm>
              <a:prstGeom prst="rect">
                <a:avLst/>
              </a:prstGeom>
              <a:blipFill>
                <a:blip r:embed="rId8"/>
                <a:stretch>
                  <a:fillRect t="-10526" r="-663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0" y="104785"/>
            <a:ext cx="150233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דרגות חופש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81322" y="694304"/>
            <a:ext cx="0" cy="142245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ערכי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blipFill>
                <a:blip r:embed="rId9"/>
                <a:stretch>
                  <a:fillRect t="-10667" r="-9494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/>
          <p:cNvCxnSpPr>
            <a:stCxn id="18" idx="1"/>
          </p:cNvCxnSpPr>
          <p:nvPr/>
        </p:nvCxnSpPr>
        <p:spPr>
          <a:xfrm flipH="1">
            <a:off x="4525330" y="350933"/>
            <a:ext cx="1696604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480398" y="1145406"/>
            <a:ext cx="0" cy="495701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07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גודל המדגם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625297"/>
                <a:ext cx="10515600" cy="4631123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אם השונות ידועה, אנו דוחים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/>
                  <a:t> </a:t>
                </a:r>
                <a:r>
                  <a:rPr lang="he-IL" dirty="0" smtClean="0"/>
                  <a:t>כאשר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dirty="0" smtClean="0"/>
                  <a:t>אם השונות לא ידועה, אנו דוחים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 כאשר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הערך הקריטי במבחן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 smtClean="0"/>
                  <a:t> </a:t>
                </a:r>
                <a:r>
                  <a:rPr lang="he-IL" b="1" dirty="0"/>
                  <a:t>תלוי בגודל המדגם</a:t>
                </a:r>
                <a:r>
                  <a:rPr lang="he-IL" dirty="0"/>
                  <a:t> (שלא כמו במבחן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he-IL" dirty="0"/>
                  <a:t>)</a:t>
                </a:r>
                <a:endParaRPr lang="en-US" dirty="0"/>
              </a:p>
              <a:p>
                <a:r>
                  <a:rPr lang="he-IL" dirty="0" smtClean="0"/>
                  <a:t>ככל </a:t>
                </a:r>
                <a:r>
                  <a:rPr lang="he-IL" dirty="0"/>
                  <a:t>שהמדגם קטן יותר, כך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he-IL" dirty="0"/>
                  <a:t> יותר גדול, כלומר נדרשת ראייה חזקה יותר</a:t>
                </a:r>
                <a:endParaRPr lang="en-US" dirty="0"/>
              </a:p>
              <a:p>
                <a:endParaRPr lang="he-IL" dirty="0" smtClean="0"/>
              </a:p>
              <a:p>
                <a:r>
                  <a:rPr lang="he-IL" dirty="0" smtClean="0"/>
                  <a:t>כלומר, שוב אנו רואים כי על מדגם קטן אנו "משלמים פעמיים"</a:t>
                </a:r>
              </a:p>
              <a:p>
                <a:pPr lvl="1"/>
                <a:r>
                  <a:rPr lang="he-IL" dirty="0" smtClean="0"/>
                  <a:t>גם על כך שהסטטיסטי יהיה קטן יותר (בגלל הגורם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rad>
                  </m:oMath>
                </a14:m>
                <a:r>
                  <a:rPr lang="he-IL" dirty="0" smtClean="0"/>
                  <a:t>)</a:t>
                </a:r>
              </a:p>
              <a:p>
                <a:pPr lvl="1"/>
                <a:r>
                  <a:rPr lang="he-IL" dirty="0" smtClean="0"/>
                  <a:t>וגם על כך שצריך לקחת בחשבון אי-ודאות גדולה יותר של שונות המדגם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625297"/>
                <a:ext cx="10515600" cy="4631123"/>
              </a:xfrm>
              <a:blipFill>
                <a:blip r:embed="rId2"/>
                <a:stretch>
                  <a:fillRect t="-15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87475" y="1826079"/>
                <a:ext cx="2551276" cy="8126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475" y="1826079"/>
                <a:ext cx="2551276" cy="81265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140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שונות ידועה ולא ידועה: השוואה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1058983" y="1394818"/>
              <a:ext cx="10617198" cy="520339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850929">
                      <a:extLst>
                        <a:ext uri="{9D8B030D-6E8A-4147-A177-3AD203B41FA5}">
                          <a16:colId xmlns:a16="http://schemas.microsoft.com/office/drawing/2014/main" val="3865041931"/>
                        </a:ext>
                      </a:extLst>
                    </a:gridCol>
                    <a:gridCol w="3139611">
                      <a:extLst>
                        <a:ext uri="{9D8B030D-6E8A-4147-A177-3AD203B41FA5}">
                          <a16:colId xmlns:a16="http://schemas.microsoft.com/office/drawing/2014/main" val="3584707416"/>
                        </a:ext>
                      </a:extLst>
                    </a:gridCol>
                    <a:gridCol w="2626658">
                      <a:extLst>
                        <a:ext uri="{9D8B030D-6E8A-4147-A177-3AD203B41FA5}">
                          <a16:colId xmlns:a16="http://schemas.microsoft.com/office/drawing/2014/main" val="468437169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שונות לא ידועה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שונות</a:t>
                          </a:r>
                          <a:r>
                            <a:rPr lang="he-IL" sz="2400" baseline="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ידועה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59388094"/>
                      </a:ext>
                    </a:extLst>
                  </a:tr>
                  <a:tr h="370840">
                    <a:tc gridSpan="2"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𝜇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 rtl="0"/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השערת האפס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5302165"/>
                      </a:ext>
                    </a:extLst>
                  </a:tr>
                  <a:tr h="478617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לא ידועה, נאמדת ע"י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𝑆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ידועה, שווה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שונות </a:t>
                          </a:r>
                          <a:r>
                            <a:rPr lang="he-IL" sz="2400" dirty="0" err="1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באוכלוסיה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586847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𝑇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fPr>
                                  <m:num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𝑋</m:t>
                                        </m:r>
                                      </m:e>
                                    </m:bar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num>
                                  <m:den>
                                    <m:f>
                                      <m:fPr>
                                        <m:ctrlP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𝑆</m:t>
                                        </m:r>
                                      </m:num>
                                      <m:den>
                                        <m:rad>
                                          <m:radPr>
                                            <m:degHide m:val="on"/>
                                            <m:ctrlP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</m:ctrlPr>
                                          </m:radPr>
                                          <m:deg/>
                                          <m:e>
                                            <m: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  <m:t>𝑛</m:t>
                                            </m:r>
                                          </m:e>
                                        </m:rad>
                                      </m:den>
                                    </m:f>
                                  </m:den>
                                </m:f>
                              </m:oMath>
                            </m:oMathPara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𝑍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fPr>
                                  <m:num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𝑋</m:t>
                                        </m:r>
                                      </m:e>
                                    </m:bar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 </m:t>
                                    </m:r>
                                  </m:num>
                                  <m:den>
                                    <m:f>
                                      <m:fPr>
                                        <m:ctrlP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𝜎</m:t>
                                        </m:r>
                                      </m:num>
                                      <m:den>
                                        <m:rad>
                                          <m:radPr>
                                            <m:degHide m:val="on"/>
                                            <m:ctrlP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</m:ctrlPr>
                                          </m:radPr>
                                          <m:deg/>
                                          <m:e>
                                            <m: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  <m:t>𝑛</m:t>
                                            </m:r>
                                          </m:e>
                                        </m:rad>
                                      </m:den>
                                    </m:f>
                                  </m:den>
                                </m:f>
                              </m:oMath>
                            </m:oMathPara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סטטיסטי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7662398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אם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𝒏</m:t>
                              </m:r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&gt;</m:t>
                              </m:r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𝟑𝟎</m:t>
                              </m:r>
                            </m:oMath>
                          </a14:m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: נורמלית סטנדרטית</a:t>
                          </a:r>
                        </a:p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אם</a:t>
                          </a:r>
                          <a:r>
                            <a:rPr lang="he-IL" sz="2000" baseline="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1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𝒏</m:t>
                              </m:r>
                              <m:r>
                                <a:rPr lang="en-US" sz="2000" b="1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≤</m:t>
                              </m:r>
                              <m:r>
                                <a:rPr lang="en-US" sz="2000" b="1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𝟑𝟎</m:t>
                              </m:r>
                            </m:oMath>
                          </a14:m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000" b="1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וגם</a:t>
                          </a:r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ההתפלגות </a:t>
                          </a:r>
                          <a:r>
                            <a:rPr lang="he-IL" sz="2000" b="1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נורמלית</a:t>
                          </a:r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000" dirty="0" err="1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באוכלוסיה</a:t>
                          </a:r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:</a:t>
                          </a:r>
                        </a:p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התפלגות</a:t>
                          </a:r>
                          <a:r>
                            <a:rPr lang="he-IL" sz="2000" baseline="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𝑡</m:t>
                              </m:r>
                            </m:oMath>
                          </a14:m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עם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𝑛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1</m:t>
                              </m:r>
                            </m:oMath>
                          </a14:m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דרגות חופש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אם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𝒏</m:t>
                              </m:r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&gt;</m:t>
                              </m:r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𝟑𝟎</m:t>
                              </m:r>
                            </m:oMath>
                          </a14:m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000" b="1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או</a:t>
                          </a:r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ההתפלגות</a:t>
                          </a:r>
                          <a:r>
                            <a:rPr lang="he-IL" sz="2000" baseline="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000" b="1" baseline="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נורמלית</a:t>
                          </a:r>
                          <a:r>
                            <a:rPr lang="he-IL" sz="2000" baseline="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000" baseline="0" dirty="0" err="1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באוכלוסיה</a:t>
                          </a:r>
                          <a:r>
                            <a:rPr lang="he-IL" sz="2000" baseline="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:</a:t>
                          </a:r>
                          <a:endParaRPr lang="he-IL" sz="2000" dirty="0" smtClean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נורמלית</a:t>
                          </a:r>
                          <a:r>
                            <a:rPr lang="he-IL" sz="2000" baseline="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סטנדרטית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התפלגות</a:t>
                          </a:r>
                          <a:r>
                            <a:rPr lang="he-IL" sz="2400" baseline="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הסטטיסטי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5293679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אם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𝒏</m:t>
                              </m:r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&gt;</m:t>
                              </m:r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𝟑𝟎</m:t>
                              </m:r>
                            </m:oMath>
                          </a14:m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𝑃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(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𝑍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&gt;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𝑧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)</m:t>
                              </m:r>
                            </m:oMath>
                          </a14:m>
                          <a:endParaRPr lang="en-US" sz="2000" dirty="0" smtClean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אם</a:t>
                          </a:r>
                          <a:r>
                            <a:rPr lang="he-IL" sz="2000" baseline="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1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𝒏</m:t>
                              </m:r>
                              <m:r>
                                <a:rPr lang="en-US" sz="2000" b="1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≤</m:t>
                              </m:r>
                              <m:r>
                                <a:rPr lang="en-US" sz="2000" b="1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𝟑𝟎</m:t>
                              </m:r>
                            </m:oMath>
                          </a14:m>
                          <a:r>
                            <a:rPr lang="he-IL" sz="2000" b="1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וההתפלגות </a:t>
                          </a:r>
                          <a:r>
                            <a:rPr lang="he-IL" sz="2000" b="1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נורמלית</a:t>
                          </a:r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000" dirty="0" err="1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באוכלוסיה</a:t>
                          </a:r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:</a:t>
                          </a:r>
                        </a:p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𝑃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𝑇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&gt;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𝑡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he-IL" sz="2000" dirty="0" smtClean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𝑃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𝑍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&gt;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𝑧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ה- </a:t>
                          </a:r>
                          <a:r>
                            <a:rPr lang="en-US" sz="24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P-value</a:t>
                          </a:r>
                          <a:endParaRPr lang="he-IL" sz="2400" dirty="0" smtClean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  <a:p>
                          <a:pPr algn="ctr" rtl="1"/>
                          <a:r>
                            <a:rPr lang="he-IL" sz="18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השערה</a:t>
                          </a:r>
                          <a:r>
                            <a:rPr lang="he-IL" sz="1800" baseline="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חד-צדדית </a:t>
                          </a:r>
                          <a14:m>
                            <m:oMath xmlns:m="http://schemas.openxmlformats.org/officeDocument/2006/math">
                              <m:r>
                                <a:rPr lang="en-US" sz="18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𝜇</m:t>
                              </m:r>
                              <m:r>
                                <a:rPr lang="en-US" sz="18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&gt;</m:t>
                              </m:r>
                              <m:sSub>
                                <m:sSubPr>
                                  <m:ctrlPr>
                                    <a:rPr lang="en-US" sz="18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sz="18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0</m:t>
                                  </m:r>
                                </m:sub>
                              </m:sSub>
                            </m:oMath>
                          </a14:m>
                          <a:endParaRPr lang="en-US" sz="18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0199797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𝛼</m:t>
                                  </m:r>
                                </m:sub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𝑛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−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1</m:t>
                                  </m:r>
                                </m:sup>
                              </m:sSubSup>
                            </m:oMath>
                          </a14:m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כך</a:t>
                          </a:r>
                          <a:r>
                            <a:rPr lang="he-IL" sz="2000" baseline="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ש-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sz="20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𝑛</m:t>
                                  </m:r>
                                  <m:r>
                                    <a:rPr lang="en-US" sz="20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−</m:t>
                                  </m:r>
                                  <m:r>
                                    <a:rPr lang="en-US" sz="20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0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𝑇</m:t>
                                  </m:r>
                                  <m:r>
                                    <a:rPr lang="en-US" sz="20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&gt;</m:t>
                                  </m:r>
                                  <m:sSubSup>
                                    <m:sSubSupPr>
                                      <m:ctrlPr>
                                        <a:rPr lang="en-US" sz="2000" b="0" i="1" baseline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David" panose="020E0502060401010101" pitchFamily="34" charset="-79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b="0" i="1" baseline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David" panose="020E0502060401010101" pitchFamily="34" charset="-79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2000" b="0" i="1" baseline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David" panose="020E0502060401010101" pitchFamily="34" charset="-79"/>
                                        </a:rPr>
                                        <m:t>𝛼</m:t>
                                      </m:r>
                                    </m:sub>
                                    <m:sup>
                                      <m:r>
                                        <a:rPr lang="en-US" sz="2000" b="0" i="1" baseline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David" panose="020E0502060401010101" pitchFamily="34" charset="-79"/>
                                        </a:rPr>
                                        <m:t>𝑛</m:t>
                                      </m:r>
                                      <m:r>
                                        <a:rPr lang="en-US" sz="2000" b="0" i="1" baseline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David" panose="020E0502060401010101" pitchFamily="34" charset="-79"/>
                                        </a:rPr>
                                        <m:t>−</m:t>
                                      </m:r>
                                      <m:r>
                                        <a:rPr lang="en-US" sz="2000" b="0" i="1" baseline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David" panose="020E0502060401010101" pitchFamily="34" charset="-79"/>
                                        </a:rPr>
                                        <m:t>1</m:t>
                                      </m:r>
                                    </m:sup>
                                  </m:sSubSup>
                                </m:e>
                              </m:d>
                              <m:r>
                                <a:rPr lang="en-US" sz="20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=</m:t>
                              </m:r>
                              <m:r>
                                <a:rPr lang="en-US" sz="20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𝛼</m:t>
                              </m:r>
                            </m:oMath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𝛼</m:t>
                                  </m:r>
                                </m:sub>
                              </m:sSub>
                            </m:oMath>
                          </a14:m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כך</a:t>
                          </a:r>
                          <a:r>
                            <a:rPr lang="he-IL" sz="2000" baseline="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ש-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𝑍</m:t>
                                  </m:r>
                                  <m:r>
                                    <a:rPr lang="en-US" sz="20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&gt;</m:t>
                                  </m:r>
                                  <m:sSub>
                                    <m:sSubPr>
                                      <m:ctrlPr>
                                        <a:rPr lang="en-US" sz="2000" b="0" i="1" baseline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David" panose="020E0502060401010101" pitchFamily="34" charset="-79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baseline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David" panose="020E0502060401010101" pitchFamily="34" charset="-79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sz="2000" b="0" i="1" baseline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David" panose="020E0502060401010101" pitchFamily="34" charset="-79"/>
                                        </a:rPr>
                                        <m:t>𝛼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20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=</m:t>
                              </m:r>
                              <m:r>
                                <a:rPr lang="en-US" sz="20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𝛼</m:t>
                              </m:r>
                            </m:oMath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הערך הקריטי</a:t>
                          </a:r>
                          <a:endParaRPr lang="en-US" sz="2400" dirty="0" smtClean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  <a:p>
                          <a:pPr algn="ctr" rtl="1"/>
                          <a:r>
                            <a:rPr lang="he-IL" sz="18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השערה</a:t>
                          </a:r>
                          <a:r>
                            <a:rPr lang="he-IL" sz="1800" baseline="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חד צדדית</a:t>
                          </a:r>
                          <a:endParaRPr lang="en-US" sz="18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7960094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11921377"/>
                  </p:ext>
                </p:extLst>
              </p:nvPr>
            </p:nvGraphicFramePr>
            <p:xfrm>
              <a:off x="1058983" y="1394818"/>
              <a:ext cx="10617198" cy="520339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850929">
                      <a:extLst>
                        <a:ext uri="{9D8B030D-6E8A-4147-A177-3AD203B41FA5}">
                          <a16:colId xmlns:a16="http://schemas.microsoft.com/office/drawing/2014/main" val="3865041931"/>
                        </a:ext>
                      </a:extLst>
                    </a:gridCol>
                    <a:gridCol w="3139611">
                      <a:extLst>
                        <a:ext uri="{9D8B030D-6E8A-4147-A177-3AD203B41FA5}">
                          <a16:colId xmlns:a16="http://schemas.microsoft.com/office/drawing/2014/main" val="3584707416"/>
                        </a:ext>
                      </a:extLst>
                    </a:gridCol>
                    <a:gridCol w="2626658">
                      <a:extLst>
                        <a:ext uri="{9D8B030D-6E8A-4147-A177-3AD203B41FA5}">
                          <a16:colId xmlns:a16="http://schemas.microsoft.com/office/drawing/2014/main" val="468437169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שונות לא ידועה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שונות</a:t>
                          </a:r>
                          <a:r>
                            <a:rPr lang="he-IL" sz="2400" baseline="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ידועה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59388094"/>
                      </a:ext>
                    </a:extLst>
                  </a:tr>
                  <a:tr h="457200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76" t="-109333" r="-33003" b="-960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0"/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השערת האפס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5302165"/>
                      </a:ext>
                    </a:extLst>
                  </a:tr>
                  <a:tr h="47861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26" t="-198734" r="-119221" b="-8113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54457" t="-198734" r="-83915" b="-8113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שונות </a:t>
                          </a:r>
                          <a:r>
                            <a:rPr lang="he-IL" sz="2400" dirty="0" err="1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באוכלוסיה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58684727"/>
                      </a:ext>
                    </a:extLst>
                  </a:tr>
                  <a:tr h="10671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26" t="-134857" r="-119221" b="-266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54457" t="-134857" r="-83915" b="-266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סטטיסטי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76623986"/>
                      </a:ext>
                    </a:extLst>
                  </a:tr>
                  <a:tr h="1005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26" t="-247590" r="-119221" b="-1807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54457" t="-247590" r="-83915" b="-1807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התפלגות</a:t>
                          </a:r>
                          <a:r>
                            <a:rPr lang="he-IL" sz="2400" baseline="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הסטטיסטי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52936799"/>
                      </a:ext>
                    </a:extLst>
                  </a:tr>
                  <a:tr h="1005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26" t="-349697" r="-119221" b="-8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54457" t="-349697" r="-83915" b="-8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04640" t="-349697" r="-464" b="-8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01997978"/>
                      </a:ext>
                    </a:extLst>
                  </a:tr>
                  <a:tr h="7315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26" t="-618333" r="-119221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54457" t="-618333" r="-8391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הערך הקריטי</a:t>
                          </a:r>
                          <a:endParaRPr lang="en-US" sz="2400" dirty="0" smtClean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  <a:p>
                          <a:pPr algn="ctr" rtl="1"/>
                          <a:r>
                            <a:rPr lang="he-IL" sz="18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השערה</a:t>
                          </a:r>
                          <a:r>
                            <a:rPr lang="he-IL" sz="1800" baseline="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חד צדדית</a:t>
                          </a:r>
                          <a:endParaRPr lang="en-US" sz="18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7960094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22295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בדיקת השערות על התוחלת: סיכום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26059"/>
                <a:ext cx="10515600" cy="4006922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אנו רוצים להבחין בין </a:t>
                </a:r>
                <a:r>
                  <a:rPr lang="he-IL" dirty="0">
                    <a:solidFill>
                      <a:srgbClr val="0033CC"/>
                    </a:solidFill>
                  </a:rPr>
                  <a:t>השערת האפס</a:t>
                </a:r>
                <a:r>
                  <a:rPr lang="he-IL" dirty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/>
                  <a:t>):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/>
                  <a:t> לבין:</a:t>
                </a:r>
              </a:p>
              <a:p>
                <a:pPr lvl="1"/>
                <a:r>
                  <a:rPr lang="he-IL" dirty="0"/>
                  <a:t>השערה אלטרנטיבית </a:t>
                </a:r>
                <a:r>
                  <a:rPr lang="he-IL" dirty="0" smtClean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e-IL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he-IL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/>
                  <a:t>) </a:t>
                </a:r>
                <a:r>
                  <a:rPr lang="he-IL" dirty="0"/>
                  <a:t>חד-צדדית: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/>
                  <a:t> או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dirty="0"/>
              </a:p>
              <a:p>
                <a:pPr lvl="1"/>
                <a:r>
                  <a:rPr lang="he-IL" dirty="0"/>
                  <a:t>השערה אלטרנטיבית </a:t>
                </a:r>
                <a:r>
                  <a:rPr lang="he-IL" dirty="0" smtClean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/>
                  <a:t>) </a:t>
                </a:r>
                <a:r>
                  <a:rPr lang="he-IL" dirty="0"/>
                  <a:t>דו-צדדית: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נקבע </a:t>
                </a:r>
                <a:r>
                  <a:rPr lang="he-IL" dirty="0">
                    <a:solidFill>
                      <a:srgbClr val="0033CC"/>
                    </a:solidFill>
                  </a:rPr>
                  <a:t>רמת מובהקות</a:t>
                </a:r>
                <a:r>
                  <a:rPr lang="he-IL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/>
                  <a:t> (בד"כ </a:t>
                </a:r>
                <a:r>
                  <a:rPr lang="en-US" dirty="0"/>
                  <a:t>0.05</a:t>
                </a:r>
                <a:r>
                  <a:rPr lang="he-IL" dirty="0"/>
                  <a:t>)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נבחר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מדגם</a:t>
                </a:r>
                <a:r>
                  <a:rPr lang="he-IL" dirty="0" smtClean="0"/>
                  <a:t> בגודל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ונחשב את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ממוצע המדגם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endParaRPr lang="en-US" dirty="0" smtClean="0"/>
              </a:p>
              <a:p>
                <a:r>
                  <a:rPr lang="he-IL" dirty="0" smtClean="0"/>
                  <a:t>אם השונות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/>
                  <a:t>, לא ידועה, נאמוד אותה ע"י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שונות המדגם</a:t>
                </a:r>
                <a:r>
                  <a:rPr lang="he-IL" dirty="0" smtClean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26059"/>
                <a:ext cx="10515600" cy="4006922"/>
              </a:xfrm>
              <a:blipFill>
                <a:blip r:embed="rId2"/>
                <a:stretch>
                  <a:fillRect t="-1826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968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סיכום בדיקת </a:t>
            </a:r>
            <a:r>
              <a:rPr lang="he-IL" dirty="0"/>
              <a:t>השערות על התוחלת: </a:t>
            </a:r>
            <a:r>
              <a:rPr lang="he-IL" dirty="0" smtClean="0"/>
              <a:t>שונות </a:t>
            </a:r>
            <a:r>
              <a:rPr lang="he-IL" b="1" dirty="0" smtClean="0"/>
              <a:t>ידועה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77430"/>
                <a:ext cx="10515600" cy="3791164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>
                    <a:solidFill>
                      <a:srgbClr val="0033CC"/>
                    </a:solidFill>
                  </a:rPr>
                  <a:t> </a:t>
                </a:r>
                <a:r>
                  <a:rPr lang="he-IL" dirty="0"/>
                  <a:t>או לתכונה התפלגות נורמלית </a:t>
                </a:r>
                <a:r>
                  <a:rPr lang="he-IL" dirty="0" err="1"/>
                  <a:t>באוכלוסיה</a:t>
                </a:r>
                <a:r>
                  <a:rPr lang="he-IL" dirty="0"/>
                  <a:t>:</a:t>
                </a:r>
              </a:p>
              <a:p>
                <a:r>
                  <a:rPr lang="he-IL" dirty="0"/>
                  <a:t>נחשב את הסטטיסטי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endParaRPr lang="he-IL" dirty="0"/>
              </a:p>
              <a:p>
                <a:pPr lvl="1"/>
                <a:r>
                  <a:rPr lang="he-IL" dirty="0"/>
                  <a:t>במבחן חד-צדדי, נדחה את השערת האפס אם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</m:oMath>
                </a14:m>
                <a:endParaRPr lang="he-IL" dirty="0"/>
              </a:p>
              <a:p>
                <a:pPr lvl="1"/>
                <a:r>
                  <a:rPr lang="he-IL" dirty="0"/>
                  <a:t>במבחן דו-צדדי, נדחה את השערת האפס אם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f>
                          <m:fPr>
                            <m:type m:val="lin"/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𝛼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b>
                    </m:sSub>
                  </m:oMath>
                </a14:m>
                <a:endParaRPr lang="he-IL" dirty="0"/>
              </a:p>
              <a:p>
                <a:r>
                  <a:rPr lang="he-IL" dirty="0"/>
                  <a:t>כאשר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</m:oMath>
                </a14:m>
                <a:r>
                  <a:rPr lang="he-IL" dirty="0"/>
                  <a:t> הוא </a:t>
                </a:r>
                <a:r>
                  <a:rPr lang="he-IL" dirty="0">
                    <a:solidFill>
                      <a:srgbClr val="0033CC"/>
                    </a:solidFill>
                  </a:rPr>
                  <a:t>הערך הקריטי</a:t>
                </a:r>
                <a:r>
                  <a:rPr lang="he-IL" dirty="0"/>
                  <a:t> המקיים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/>
                  <a:t>, כאשר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he-IL" dirty="0"/>
                  <a:t> מ"מ נורמלי </a:t>
                </a:r>
                <a:r>
                  <a:rPr lang="he-IL" dirty="0" smtClean="0"/>
                  <a:t>סטנדרטי</a:t>
                </a:r>
              </a:p>
              <a:p>
                <a:endParaRPr lang="he-IL" dirty="0"/>
              </a:p>
              <a:p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/>
                  <a:t> וההתפלגות אינה נורמלית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, לא למדנו כיצד לבדוק השערות, בין אם השונות ידועה ובין אם לא ידועה</a:t>
                </a:r>
                <a:endParaRPr lang="he-IL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77430"/>
                <a:ext cx="10515600" cy="3791164"/>
              </a:xfrm>
              <a:blipFill>
                <a:blip r:embed="rId2"/>
                <a:stretch>
                  <a:fillRect t="-1932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822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סיכום בדיקת השערות על התוחלת: שונות </a:t>
            </a:r>
            <a:r>
              <a:rPr lang="he-IL" b="1" dirty="0" smtClean="0"/>
              <a:t>לא ידועה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61704"/>
                <a:ext cx="10515600" cy="4736354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/>
                  <a:t>: נחשב </a:t>
                </a:r>
                <a:r>
                  <a:rPr lang="he-IL" dirty="0"/>
                  <a:t>את הסטטיסטי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endParaRPr lang="he-IL" dirty="0"/>
              </a:p>
              <a:p>
                <a:pPr lvl="1"/>
                <a:r>
                  <a:rPr lang="he-IL" dirty="0"/>
                  <a:t>במבחן חד-צדדי, נדחה את השערת האפס אם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</m:oMath>
                </a14:m>
                <a:endParaRPr lang="he-IL" dirty="0"/>
              </a:p>
              <a:p>
                <a:pPr lvl="1"/>
                <a:r>
                  <a:rPr lang="he-IL" dirty="0"/>
                  <a:t>במבחן דו-צדדי, נדחה את השערת האפס אם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f>
                          <m:fPr>
                            <m:type m:val="lin"/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𝛼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b>
                    </m:sSub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/>
                  <a:t> והתפלגות התכונה נורמלית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:</a:t>
                </a:r>
                <a:endParaRPr lang="en-US" dirty="0"/>
              </a:p>
              <a:p>
                <a:r>
                  <a:rPr lang="he-IL" dirty="0" smtClean="0"/>
                  <a:t>נחשב </a:t>
                </a:r>
                <a:r>
                  <a:rPr lang="he-IL" dirty="0"/>
                  <a:t>את הסטטיסטי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endParaRPr lang="he-IL" dirty="0"/>
              </a:p>
              <a:p>
                <a:pPr lvl="1"/>
                <a:r>
                  <a:rPr lang="he-IL" dirty="0"/>
                  <a:t>במבחן חד-צדדי, נדחה את השערת האפס אם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Sup>
                      <m:sSubSup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  <m:sup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</m:oMath>
                </a14:m>
                <a:endParaRPr lang="he-IL" dirty="0"/>
              </a:p>
              <a:p>
                <a:pPr lvl="1"/>
                <a:r>
                  <a:rPr lang="he-IL" dirty="0"/>
                  <a:t>במבחן דו-צדדי, נדחה את השערת האפס אם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Sup>
                      <m:sSubSup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f>
                          <m:fPr>
                            <m:type m:val="lin"/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𝛼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b>
                      <m:sup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</m:oMath>
                </a14:m>
                <a:endParaRPr lang="he-IL" dirty="0"/>
              </a:p>
              <a:p>
                <a:r>
                  <a:rPr lang="he-IL" dirty="0"/>
                  <a:t>כאשר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he-IL" dirty="0"/>
                  <a:t> הוא </a:t>
                </a:r>
                <a:r>
                  <a:rPr lang="he-IL" dirty="0">
                    <a:solidFill>
                      <a:srgbClr val="0033CC"/>
                    </a:solidFill>
                  </a:rPr>
                  <a:t>הערך הקריטי</a:t>
                </a:r>
                <a:r>
                  <a:rPr lang="he-IL" dirty="0"/>
                  <a:t> המקיים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&gt;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 smtClean="0"/>
                  <a:t>, כאשר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he-IL" dirty="0" smtClean="0"/>
                  <a:t> הוא מ"מ עם התפלגות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 smtClean="0"/>
                  <a:t> עם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/>
                  <a:t> דרגות חופש</a:t>
                </a:r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61704"/>
                <a:ext cx="10515600" cy="4736354"/>
              </a:xfrm>
              <a:blipFill>
                <a:blip r:embed="rId2"/>
                <a:stretch>
                  <a:fillRect r="-870" b="-6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6613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בדיקת השערות</a:t>
            </a:r>
          </a:p>
          <a:p>
            <a:pPr lvl="1"/>
            <a:r>
              <a:rPr lang="he-IL" dirty="0" smtClean="0"/>
              <a:t>מבוא</a:t>
            </a:r>
          </a:p>
          <a:p>
            <a:pPr lvl="1"/>
            <a:r>
              <a:rPr lang="he-IL" dirty="0" smtClean="0"/>
              <a:t>בדיקת השערות על התוחלת</a:t>
            </a:r>
          </a:p>
          <a:p>
            <a:pPr lvl="1"/>
            <a:r>
              <a:rPr lang="he-IL" dirty="0" smtClean="0"/>
              <a:t>בדיקת השערות על הפרופורציה</a:t>
            </a:r>
          </a:p>
          <a:p>
            <a:pPr lvl="1"/>
            <a:r>
              <a:rPr lang="he-IL" dirty="0"/>
              <a:t>בדיקת השערות עם </a:t>
            </a:r>
            <a:r>
              <a:rPr lang="he-IL" dirty="0" smtClean="0"/>
              <a:t>שונות </a:t>
            </a:r>
            <a:r>
              <a:rPr lang="he-IL" dirty="0"/>
              <a:t>לא ידועה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שתי אוכלוסיות</a:t>
            </a:r>
            <a:endParaRPr lang="he-IL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35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בדיקת השערות בשתי אוכלוסיות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159" y="1736176"/>
            <a:ext cx="10932560" cy="4127729"/>
          </a:xfrm>
        </p:spPr>
        <p:txBody>
          <a:bodyPr>
            <a:normAutofit/>
          </a:bodyPr>
          <a:lstStyle/>
          <a:p>
            <a:r>
              <a:rPr lang="he-IL" dirty="0" smtClean="0"/>
              <a:t>עד כה, ראינו בדיקה של השערה על תכונה של </a:t>
            </a:r>
            <a:r>
              <a:rPr lang="he-IL" dirty="0" err="1" smtClean="0"/>
              <a:t>אוכלוסיה</a:t>
            </a:r>
            <a:r>
              <a:rPr lang="he-IL" dirty="0" smtClean="0"/>
              <a:t> אחת (תוחלת, פרופורציה)</a:t>
            </a:r>
          </a:p>
          <a:p>
            <a:r>
              <a:rPr lang="he-IL" dirty="0" smtClean="0"/>
              <a:t>ההשערות היו שלתכונה ערך מסוים</a:t>
            </a:r>
          </a:p>
          <a:p>
            <a:endParaRPr lang="he-IL" dirty="0" smtClean="0"/>
          </a:p>
          <a:p>
            <a:r>
              <a:rPr lang="he-IL" dirty="0" smtClean="0"/>
              <a:t>במקרים רבים, אנו מעוניינים להשוות תכונות של שתי אוכלוסיות</a:t>
            </a:r>
          </a:p>
          <a:p>
            <a:endParaRPr lang="he-IL" dirty="0" smtClean="0"/>
          </a:p>
          <a:p>
            <a:r>
              <a:rPr lang="he-IL" dirty="0" smtClean="0"/>
              <a:t>דוגמא: הועלתה </a:t>
            </a:r>
            <a:r>
              <a:rPr lang="he-IL" dirty="0"/>
              <a:t>השערה כי </a:t>
            </a:r>
            <a:r>
              <a:rPr lang="he-IL" dirty="0" smtClean="0"/>
              <a:t>רופאים </a:t>
            </a:r>
            <a:r>
              <a:rPr lang="he-IL" dirty="0"/>
              <a:t>מרוויחים </a:t>
            </a:r>
            <a:r>
              <a:rPr lang="he-IL" dirty="0" smtClean="0"/>
              <a:t>יותר מאשר רופאות</a:t>
            </a:r>
            <a:endParaRPr lang="he-IL" dirty="0"/>
          </a:p>
          <a:p>
            <a:r>
              <a:rPr lang="he-IL" dirty="0"/>
              <a:t>ממוצע </a:t>
            </a:r>
            <a:r>
              <a:rPr lang="he-IL" dirty="0" smtClean="0"/>
              <a:t>ההכנסות של </a:t>
            </a:r>
            <a:r>
              <a:rPr lang="en-US" dirty="0" smtClean="0"/>
              <a:t>128</a:t>
            </a:r>
            <a:r>
              <a:rPr lang="he-IL" dirty="0" smtClean="0"/>
              <a:t> גברים </a:t>
            </a:r>
            <a:r>
              <a:rPr lang="he-IL" dirty="0"/>
              <a:t>היה </a:t>
            </a:r>
            <a:r>
              <a:rPr lang="he-IL" dirty="0" smtClean="0"/>
              <a:t>15,200 </a:t>
            </a:r>
            <a:r>
              <a:rPr lang="he-IL" dirty="0"/>
              <a:t>ושל </a:t>
            </a:r>
            <a:r>
              <a:rPr lang="en-US" dirty="0" smtClean="0"/>
              <a:t>128</a:t>
            </a:r>
            <a:r>
              <a:rPr lang="he-IL" dirty="0" smtClean="0"/>
              <a:t> נשים </a:t>
            </a:r>
            <a:r>
              <a:rPr lang="he-IL" dirty="0"/>
              <a:t>היה </a:t>
            </a:r>
            <a:r>
              <a:rPr lang="he-IL" dirty="0" smtClean="0"/>
              <a:t>14,000</a:t>
            </a:r>
          </a:p>
          <a:p>
            <a:r>
              <a:rPr lang="he-IL" dirty="0" smtClean="0"/>
              <a:t>האם </a:t>
            </a:r>
            <a:r>
              <a:rPr lang="he-IL" dirty="0"/>
              <a:t>ניתן להסיק כי </a:t>
            </a:r>
            <a:r>
              <a:rPr lang="he-IL" dirty="0" smtClean="0"/>
              <a:t>תוחלת ההכנסה של גברים גבוהה מזו של נשים?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003806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 נוספת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720899"/>
            <a:ext cx="10859635" cy="4561693"/>
          </a:xfrm>
        </p:spPr>
        <p:txBody>
          <a:bodyPr>
            <a:normAutofit/>
          </a:bodyPr>
          <a:lstStyle/>
          <a:p>
            <a:r>
              <a:rPr lang="he-IL" dirty="0" smtClean="0"/>
              <a:t>חברת תרופות טוענת שתרופה חדשה מורידה לחץ דם ביעילות גבוהה יותר מאשר תרופה קיימת</a:t>
            </a:r>
          </a:p>
          <a:p>
            <a:r>
              <a:rPr lang="he-IL" dirty="0" smtClean="0"/>
              <a:t>נבחר מדגם של 20 חולים שנטלו את התרופה החדשה ו- 20 חולים שנטלו את התרופה הקיימת</a:t>
            </a:r>
          </a:p>
          <a:p>
            <a:endParaRPr lang="he-IL" dirty="0" smtClean="0"/>
          </a:p>
          <a:p>
            <a:r>
              <a:rPr lang="he-IL" dirty="0" smtClean="0"/>
              <a:t>לחץ הדם הממוצע </a:t>
            </a:r>
            <a:r>
              <a:rPr lang="he-IL" dirty="0"/>
              <a:t>לאחר טיפול (מ"מ כספית</a:t>
            </a:r>
            <a:r>
              <a:rPr lang="he-IL" dirty="0" smtClean="0"/>
              <a:t>):</a:t>
            </a:r>
          </a:p>
          <a:p>
            <a:r>
              <a:rPr lang="he-IL" dirty="0"/>
              <a:t>בתרופה החדשה: </a:t>
            </a:r>
            <a:r>
              <a:rPr lang="he-IL" dirty="0" smtClean="0"/>
              <a:t>130, בתרופה הקיימת: 135</a:t>
            </a:r>
          </a:p>
          <a:p>
            <a:r>
              <a:rPr lang="he-IL" sz="2000" dirty="0" smtClean="0"/>
              <a:t>הערה: לפעמים משווים לפלצבו</a:t>
            </a:r>
            <a:r>
              <a:rPr lang="he-IL" sz="2000" dirty="0"/>
              <a:t> </a:t>
            </a:r>
            <a:r>
              <a:rPr lang="he-IL" sz="2000" dirty="0" smtClean="0"/>
              <a:t>(תרופת </a:t>
            </a:r>
            <a:r>
              <a:rPr lang="he-IL" sz="2000" dirty="0"/>
              <a:t>דֶמֶה או אֵינְבּוֹ, </a:t>
            </a:r>
            <a:r>
              <a:rPr lang="en-US" sz="2000" dirty="0"/>
              <a:t>placebo</a:t>
            </a:r>
            <a:r>
              <a:rPr lang="he-IL" sz="2000" dirty="0" smtClean="0"/>
              <a:t>)</a:t>
            </a:r>
          </a:p>
          <a:p>
            <a:endParaRPr lang="he-IL" dirty="0" smtClean="0"/>
          </a:p>
          <a:p>
            <a:r>
              <a:rPr lang="he-IL" dirty="0" smtClean="0"/>
              <a:t>האם ניתן להסיק כי התרופה החדשה יעילה יותר?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57821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השערה </a:t>
            </a:r>
            <a:r>
              <a:rPr lang="he-IL" dirty="0" smtClean="0"/>
              <a:t>דו-צדדית </a:t>
            </a:r>
            <a:r>
              <a:rPr lang="he-IL" dirty="0"/>
              <a:t>על שתי אוכלוסיות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8831"/>
            <a:ext cx="10515600" cy="4006888"/>
          </a:xfrm>
        </p:spPr>
        <p:txBody>
          <a:bodyPr>
            <a:normAutofit/>
          </a:bodyPr>
          <a:lstStyle/>
          <a:p>
            <a:r>
              <a:rPr lang="he-IL" dirty="0" smtClean="0"/>
              <a:t>רוצים לבדוק האם יש הבדל במשקל של צבים בדרום הארץ ובצפון הארץ</a:t>
            </a:r>
          </a:p>
          <a:p>
            <a:r>
              <a:rPr lang="he-IL" dirty="0" smtClean="0"/>
              <a:t>דוגמים 10 צבים מכל האזור ומשווים את משקלם</a:t>
            </a:r>
          </a:p>
          <a:p>
            <a:endParaRPr lang="he-IL" dirty="0" smtClean="0"/>
          </a:p>
          <a:p>
            <a:r>
              <a:rPr lang="he-IL" dirty="0" smtClean="0"/>
              <a:t>רוצים לבדוק האם יש הבדל ב- </a:t>
            </a:r>
            <a:r>
              <a:rPr lang="en-US" dirty="0" smtClean="0"/>
              <a:t>IQ</a:t>
            </a:r>
            <a:r>
              <a:rPr lang="he-IL" dirty="0" smtClean="0"/>
              <a:t> של ילדים שנולדו בקיץ לעומת החורף</a:t>
            </a:r>
          </a:p>
          <a:p>
            <a:r>
              <a:rPr lang="he-IL" dirty="0" smtClean="0"/>
              <a:t>דוגמים 200 ילדים שנולדו בינואר ו- 200 שנולדו ביולי ומשווים את ה- </a:t>
            </a:r>
            <a:r>
              <a:rPr lang="en-US" dirty="0" smtClean="0"/>
              <a:t>IQ</a:t>
            </a:r>
            <a:r>
              <a:rPr lang="he-IL" dirty="0" smtClean="0"/>
              <a:t> שלהם</a:t>
            </a:r>
          </a:p>
          <a:p>
            <a:endParaRPr lang="he-IL" dirty="0"/>
          </a:p>
          <a:p>
            <a:r>
              <a:rPr lang="he-IL" dirty="0" smtClean="0"/>
              <a:t>רוצים לבדוק האם יש הבדל בין גברים ונשים בהשקעת זמן בפעילות </a:t>
            </a:r>
            <a:r>
              <a:rPr lang="he-IL" dirty="0"/>
              <a:t>ג</a:t>
            </a:r>
            <a:r>
              <a:rPr lang="he-IL" dirty="0" smtClean="0"/>
              <a:t>ופנית</a:t>
            </a:r>
          </a:p>
          <a:p>
            <a:r>
              <a:rPr lang="he-IL" dirty="0" smtClean="0"/>
              <a:t>שואלים 100 גברים ו- 100 נשים לגבי זמן הפעילות</a:t>
            </a:r>
          </a:p>
        </p:txBody>
      </p:sp>
    </p:spTree>
    <p:extLst>
      <p:ext uri="{BB962C8B-B14F-4D97-AF65-F5344CB8AC3E}">
        <p14:creationId xmlns:p14="http://schemas.microsoft.com/office/powerpoint/2010/main" val="389741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הגדרות והנחות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00514" y="3885684"/>
                <a:ext cx="10999084" cy="2659496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נעסוק כרגע רק במקרים בהם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השונות</a:t>
                </a:r>
                <a:r>
                  <a:rPr lang="he-IL" dirty="0" smtClean="0"/>
                  <a:t> באוכלוסיות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ידועה</a:t>
                </a:r>
                <a:endParaRPr lang="en-US" dirty="0" smtClean="0">
                  <a:solidFill>
                    <a:srgbClr val="0033CC"/>
                  </a:solidFill>
                </a:endParaRPr>
              </a:p>
              <a:p>
                <a:r>
                  <a:rPr lang="he-IL" dirty="0" smtClean="0"/>
                  <a:t>נניח ש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אין תלות</a:t>
                </a:r>
                <a:r>
                  <a:rPr lang="he-IL" dirty="0" smtClean="0"/>
                  <a:t> בין המדגמים משתי האוכלוסיות (תוצאת אחד לא משפיעה על השני)</a:t>
                </a:r>
              </a:p>
              <a:p>
                <a:r>
                  <a:rPr lang="he-IL" dirty="0" smtClean="0"/>
                  <a:t>נניח ש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משפט הגבול המרכזי מתקיים</a:t>
                </a:r>
                <a:r>
                  <a:rPr lang="he-IL" dirty="0" smtClean="0"/>
                  <a:t> בשתי האוכלוסיות</a:t>
                </a:r>
              </a:p>
              <a:p>
                <a:pPr lvl="1"/>
                <a:r>
                  <a:rPr lang="he-IL" dirty="0" smtClean="0"/>
                  <a:t>יתקיים במידה והתפלגות התכונה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נורמלית</a:t>
                </a:r>
                <a:r>
                  <a:rPr lang="he-IL" dirty="0" smtClean="0"/>
                  <a:t> באוכלוסיות, או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baseline="-25000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/>
                  <a:t> וגם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baseline="-25000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endParaRPr lang="he-IL" dirty="0" smtClean="0">
                  <a:solidFill>
                    <a:srgbClr val="0033CC"/>
                  </a:solidFill>
                </a:endParaRPr>
              </a:p>
              <a:p>
                <a:pPr lvl="1"/>
                <a:r>
                  <a:rPr lang="he-IL" dirty="0" smtClean="0"/>
                  <a:t>ולכן לממוצעי </a:t>
                </a:r>
                <a:r>
                  <a:rPr lang="he-IL" dirty="0"/>
                  <a:t>המדגם התפלגות נורמלית</a:t>
                </a:r>
                <a:endParaRPr lang="he-IL" dirty="0" smtClean="0">
                  <a:solidFill>
                    <a:srgbClr val="0033CC"/>
                  </a:solidFill>
                </a:endParaRPr>
              </a:p>
              <a:p>
                <a:r>
                  <a:rPr lang="he-IL" dirty="0"/>
                  <a:t>נסמן את </a:t>
                </a:r>
                <a:r>
                  <a:rPr lang="he-IL" dirty="0">
                    <a:solidFill>
                      <a:srgbClr val="0033CC"/>
                    </a:solidFill>
                  </a:rPr>
                  <a:t>רמת המובהקות</a:t>
                </a:r>
                <a:r>
                  <a:rPr lang="he-IL" dirty="0"/>
                  <a:t> כרגיל ב-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/>
                  <a:t> (בד"כ </a:t>
                </a:r>
                <a:r>
                  <a:rPr lang="en-US" dirty="0"/>
                  <a:t>0.05</a:t>
                </a:r>
                <a:r>
                  <a:rPr lang="he-IL" dirty="0" smtClean="0"/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00514" y="3885684"/>
                <a:ext cx="10999084" cy="2659496"/>
              </a:xfrm>
              <a:blipFill>
                <a:blip r:embed="rId2"/>
                <a:stretch>
                  <a:fillRect t="-2975" r="-8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2249577" y="1520575"/>
              <a:ext cx="8502651" cy="20192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834217">
                      <a:extLst>
                        <a:ext uri="{9D8B030D-6E8A-4147-A177-3AD203B41FA5}">
                          <a16:colId xmlns:a16="http://schemas.microsoft.com/office/drawing/2014/main" val="2067569355"/>
                        </a:ext>
                      </a:extLst>
                    </a:gridCol>
                    <a:gridCol w="2834217">
                      <a:extLst>
                        <a:ext uri="{9D8B030D-6E8A-4147-A177-3AD203B41FA5}">
                          <a16:colId xmlns:a16="http://schemas.microsoft.com/office/drawing/2014/main" val="1156951635"/>
                        </a:ext>
                      </a:extLst>
                    </a:gridCol>
                    <a:gridCol w="2834217">
                      <a:extLst>
                        <a:ext uri="{9D8B030D-6E8A-4147-A177-3AD203B41FA5}">
                          <a16:colId xmlns:a16="http://schemas.microsoft.com/office/drawing/2014/main" val="2540029343"/>
                        </a:ext>
                      </a:extLst>
                    </a:gridCol>
                  </a:tblGrid>
                  <a:tr h="2981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אוכלוסיה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אוכלוסיה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T w="12700" cmpd="sng">
                          <a:noFill/>
                        </a:lnT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6789124"/>
                      </a:ext>
                    </a:extLst>
                  </a:tr>
                  <a:tr h="29811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תוחלת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000" baseline="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באוכלוסיה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304908"/>
                      </a:ext>
                    </a:extLst>
                  </a:tr>
                  <a:tr h="3011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שונות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00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באוכלוסיה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2725035"/>
                      </a:ext>
                    </a:extLst>
                  </a:tr>
                  <a:tr h="29811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גודל המדגם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01224642"/>
                      </a:ext>
                    </a:extLst>
                  </a:tr>
                  <a:tr h="32367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𝑋</m:t>
                                        </m:r>
                                      </m:e>
                                    </m:ba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𝑋</m:t>
                                        </m:r>
                                      </m:e>
                                    </m:ba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ממוצע המדגם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1143194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19970971"/>
                  </p:ext>
                </p:extLst>
              </p:nvPr>
            </p:nvGraphicFramePr>
            <p:xfrm>
              <a:off x="2249577" y="1520575"/>
              <a:ext cx="8502651" cy="20192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834217">
                      <a:extLst>
                        <a:ext uri="{9D8B030D-6E8A-4147-A177-3AD203B41FA5}">
                          <a16:colId xmlns:a16="http://schemas.microsoft.com/office/drawing/2014/main" val="2067569355"/>
                        </a:ext>
                      </a:extLst>
                    </a:gridCol>
                    <a:gridCol w="2834217">
                      <a:extLst>
                        <a:ext uri="{9D8B030D-6E8A-4147-A177-3AD203B41FA5}">
                          <a16:colId xmlns:a16="http://schemas.microsoft.com/office/drawing/2014/main" val="1156951635"/>
                        </a:ext>
                      </a:extLst>
                    </a:gridCol>
                    <a:gridCol w="2834217">
                      <a:extLst>
                        <a:ext uri="{9D8B030D-6E8A-4147-A177-3AD203B41FA5}">
                          <a16:colId xmlns:a16="http://schemas.microsoft.com/office/drawing/2014/main" val="2540029343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אוכלוסיה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אוכלוסיה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T w="12700" cmpd="sng">
                          <a:noFill/>
                        </a:lnT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678912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30" t="-109231" r="-200430" b="-3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430" t="-109231" r="-100430" b="-3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תוחלת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000" baseline="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באוכלוסיה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304908"/>
                      </a:ext>
                    </a:extLst>
                  </a:tr>
                  <a:tr h="40030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30" t="-206061" r="-200430" b="-2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430" t="-206061" r="-100430" b="-2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שונות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00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באוכלוסיה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272503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30" t="-310769" r="-200430" b="-1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430" t="-310769" r="-100430" b="-1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גודל המדגם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01224642"/>
                      </a:ext>
                    </a:extLst>
                  </a:tr>
                  <a:tr h="43021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30" t="-376056" r="-200430" b="-154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430" t="-376056" r="-100430" b="-154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ממוצע המדגם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1143194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723858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הערה:</a:t>
            </a:r>
            <a:r>
              <a:rPr lang="en-US" dirty="0" smtClean="0"/>
              <a:t> </a:t>
            </a:r>
            <a:r>
              <a:rPr lang="he-IL" dirty="0" smtClean="0"/>
              <a:t>אי-תלות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721550"/>
            <a:ext cx="10515600" cy="4351338"/>
          </a:xfrm>
        </p:spPr>
        <p:txBody>
          <a:bodyPr>
            <a:normAutofit/>
          </a:bodyPr>
          <a:lstStyle/>
          <a:p>
            <a:r>
              <a:rPr lang="he-IL" dirty="0" smtClean="0"/>
              <a:t>לפעמים אנו משווים שתי קבוצות/אוכלוסיות תלויות, או אותה קבוצה לפני/אחרי</a:t>
            </a:r>
          </a:p>
          <a:p>
            <a:endParaRPr lang="he-IL" dirty="0"/>
          </a:p>
          <a:p>
            <a:pPr lvl="1"/>
            <a:r>
              <a:rPr lang="he-IL" dirty="0"/>
              <a:t>דיאטה מסוימת מבטיחה להביא לירידה במשקל. נדגמו 100 אנשים עם משקל ממוצע של 90 ק"ג </a:t>
            </a:r>
            <a:r>
              <a:rPr lang="he-IL" b="1" dirty="0"/>
              <a:t>לפני</a:t>
            </a:r>
            <a:r>
              <a:rPr lang="he-IL" dirty="0"/>
              <a:t> הטיפול ו- 87 ק"ג </a:t>
            </a:r>
            <a:r>
              <a:rPr lang="he-IL" b="1" dirty="0"/>
              <a:t>לאחר</a:t>
            </a:r>
            <a:r>
              <a:rPr lang="he-IL" dirty="0"/>
              <a:t> הטיפול. האם הדיאטה עוזרת באופן מובהק?</a:t>
            </a:r>
          </a:p>
          <a:p>
            <a:pPr lvl="1"/>
            <a:endParaRPr lang="he-IL" dirty="0"/>
          </a:p>
          <a:p>
            <a:pPr lvl="1"/>
            <a:r>
              <a:rPr lang="he-IL" dirty="0" smtClean="0"/>
              <a:t>ההכנסה </a:t>
            </a:r>
            <a:r>
              <a:rPr lang="he-IL" dirty="0"/>
              <a:t>הממוצעת של 50 גברים </a:t>
            </a:r>
            <a:r>
              <a:rPr lang="he-IL" dirty="0" err="1"/>
              <a:t>היתה</a:t>
            </a:r>
            <a:r>
              <a:rPr lang="he-IL" dirty="0"/>
              <a:t> 13,000 ₪ לחודש. ההכנסה הממוצעת של 50 </a:t>
            </a:r>
            <a:r>
              <a:rPr lang="he-IL" b="1" dirty="0"/>
              <a:t>בנות הזוג </a:t>
            </a:r>
            <a:r>
              <a:rPr lang="he-IL" dirty="0"/>
              <a:t>של אותם גברים </a:t>
            </a:r>
            <a:r>
              <a:rPr lang="he-IL" dirty="0" err="1"/>
              <a:t>היתה</a:t>
            </a:r>
            <a:r>
              <a:rPr lang="he-IL" dirty="0"/>
              <a:t> 11,000 ₪ לחודש. האם לגברים הכנסה גבוהה יותר באופן מובהק</a:t>
            </a:r>
            <a:r>
              <a:rPr lang="he-IL" dirty="0" smtClean="0"/>
              <a:t>?</a:t>
            </a:r>
          </a:p>
          <a:p>
            <a:endParaRPr lang="he-IL" dirty="0"/>
          </a:p>
          <a:p>
            <a:r>
              <a:rPr lang="he-IL" dirty="0" smtClean="0"/>
              <a:t>נקרא בדיקת השערות במדגמים </a:t>
            </a:r>
            <a:r>
              <a:rPr lang="he-IL" b="1" dirty="0" smtClean="0"/>
              <a:t>תלויים</a:t>
            </a:r>
            <a:r>
              <a:rPr lang="he-IL" dirty="0" smtClean="0"/>
              <a:t> או מזווגים (</a:t>
            </a:r>
            <a:r>
              <a:rPr lang="en-US" dirty="0" smtClean="0"/>
              <a:t>dependent, matched</a:t>
            </a:r>
            <a:r>
              <a:rPr lang="he-IL" dirty="0" smtClean="0"/>
              <a:t>) – העיקרון דומה עם מספר הבדלים חשובים, אך לא נלמד את הפרטים (בשנה הבאה)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470657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הסבר גרפי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https://github.com/allisonhorst/stats-illustrations#other-stats-artwork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55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ניסוח הבעיה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38301"/>
                <a:ext cx="10515600" cy="4533899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נחזור לדוגמא של הפרשי הכנסה בין גברים לנשים (ללא תלות)</a:t>
                </a:r>
              </a:p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/>
                  <a:t> את תוחלת ההכנסה של גברים (באלפי ₪) וב-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 smtClean="0"/>
                  <a:t> את תוחלת ההכנסה של נשים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השערת האפס: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dirty="0" smtClean="0"/>
                  <a:t>השערת אלטרנטיבית: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נגדיר את הסטטיסטי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dirty="0" smtClean="0"/>
                  <a:t>ככל ש-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bar>
                  </m:oMath>
                </a14:m>
                <a:r>
                  <a:rPr lang="he-IL" dirty="0" smtClean="0"/>
                  <a:t> יותר גדול (כלומר ממוצע ההכנסה בגברים גדול יותר מהממוצע בנשים), כך יש לנו ראייה חזקה יותר נגד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 ותמיכה חזקה יותר ב-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38301"/>
                <a:ext cx="10515600" cy="4533899"/>
              </a:xfrm>
              <a:blipFill>
                <a:blip r:embed="rId2"/>
                <a:stretch>
                  <a:fillRect t="-1747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1768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הגדרת ה- </a:t>
            </a:r>
            <a:r>
              <a:rPr lang="en-US" dirty="0" smtClean="0"/>
              <a:t>P-value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33994"/>
                <a:ext cx="10515600" cy="4416549"/>
              </a:xfrm>
            </p:spPr>
            <p:txBody>
              <a:bodyPr>
                <a:normAutofit fontScale="92500" lnSpcReduction="10000"/>
              </a:bodyPr>
              <a:lstStyle/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dirty="0" smtClean="0"/>
                  <a:t>בדוגמא קיבלנו: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he-IL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he-IL" dirty="0" smtClean="0"/>
                  <a:t>  (ביחידות אלפי ₪ לחודש)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עד כמה הסטטיסטי מפתיע?</a:t>
                </a:r>
              </a:p>
              <a:p>
                <a:r>
                  <a:rPr lang="he-IL" dirty="0" smtClean="0"/>
                  <a:t>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יהיה ההסתברות לקבל ערך של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bar>
                  </m:oMath>
                </a14:m>
                <a:r>
                  <a:rPr lang="he-IL" dirty="0" smtClean="0"/>
                  <a:t> כמו במדגם שלנו או קיצוני יותר תחת השערת האפס</a:t>
                </a:r>
              </a:p>
              <a:p>
                <a:r>
                  <a:rPr lang="he-IL" dirty="0" smtClean="0"/>
                  <a:t>במקרה שלנו,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he-IL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</m:oMath>
                </a14:m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אך אנו זקוקים להתפלגות של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bar>
                  </m:oMath>
                </a14:m>
                <a:r>
                  <a:rPr lang="he-IL" dirty="0"/>
                  <a:t> </a:t>
                </a:r>
                <a:r>
                  <a:rPr lang="he-IL" dirty="0" smtClean="0"/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 על מנת לחשב </a:t>
                </a:r>
                <a:r>
                  <a:rPr lang="he-IL" dirty="0"/>
                  <a:t>את ה- </a:t>
                </a:r>
                <a:r>
                  <a:rPr lang="en-US" dirty="0" smtClean="0"/>
                  <a:t>P-value</a:t>
                </a:r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תזכורת</a:t>
                </a:r>
                <a:r>
                  <a:rPr lang="he-IL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r>
                  <a:rPr lang="he-IL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33994"/>
                <a:ext cx="10515600" cy="4416549"/>
              </a:xfrm>
              <a:blipFill>
                <a:blip r:embed="rId2"/>
                <a:stretch>
                  <a:fillRect t="-828" r="-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9687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התפלגות של הפרש ממוצעי המדגמים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29892" y="1567946"/>
                <a:ext cx="11038811" cy="496760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תחת השערת האפס וההנחות לעיל,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bar>
                  </m:oMath>
                </a14:m>
                <a:r>
                  <a:rPr lang="he-IL" dirty="0" smtClean="0"/>
                  <a:t> הוא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מ"מ נורמלי עם תוחלת 0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השונות של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bar>
                  </m:oMath>
                </a14:m>
                <a:r>
                  <a:rPr lang="he-IL" dirty="0" smtClean="0"/>
                  <a:t> היא: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Var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</m:bar>
                          </m:e>
                        </m:d>
                      </m:e>
                    </m:func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הוכחה לתוחלת: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ba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ba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ba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ba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ba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השונות של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bar>
                  </m:oMath>
                </a14:m>
                <a:r>
                  <a:rPr lang="he-IL" dirty="0" smtClean="0"/>
                  <a:t> היא סכום </a:t>
                </a:r>
                <a:r>
                  <a:rPr lang="he-IL" dirty="0" err="1" smtClean="0"/>
                  <a:t>השונויות</a:t>
                </a:r>
                <a:r>
                  <a:rPr lang="he-IL" dirty="0" smtClean="0"/>
                  <a:t> של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 smtClean="0"/>
                  <a:t>, מכיוון </a:t>
                </a:r>
                <a:r>
                  <a:rPr lang="he-IL" dirty="0"/>
                  <a:t>שיש אי ודאות הנובעת גם מהמדגם הראשון וגם </a:t>
                </a:r>
                <a:r>
                  <a:rPr lang="he-IL" dirty="0" smtClean="0"/>
                  <a:t>מהשני</a:t>
                </a:r>
                <a:r>
                  <a:rPr lang="he-IL" sz="2000" dirty="0" smtClean="0"/>
                  <a:t> </a:t>
                </a:r>
                <a:r>
                  <a:rPr lang="he-IL" sz="1800" dirty="0" smtClean="0"/>
                  <a:t>(רשות: הוכיחו את </a:t>
                </a:r>
                <a:r>
                  <a:rPr lang="he-IL" sz="1800" dirty="0" err="1" smtClean="0"/>
                  <a:t>הנוסחא</a:t>
                </a:r>
                <a:r>
                  <a:rPr lang="he-IL" sz="1800" dirty="0" smtClean="0"/>
                  <a:t> בעזרת הכלל שלמדנו לשונות של סכום משתנים מקריים בלתי תלויים)</a:t>
                </a:r>
                <a:endParaRPr lang="he-IL" sz="2000" dirty="0"/>
              </a:p>
              <a:p>
                <a:r>
                  <a:rPr lang="he-IL" dirty="0" smtClean="0"/>
                  <a:t>סטיית התקן</a:t>
                </a:r>
                <a:r>
                  <a:rPr lang="he-IL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std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</m:bar>
                          </m:e>
                        </m:d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</m:e>
                    </m:rad>
                  </m:oMath>
                </a14:m>
                <a:endParaRPr lang="he-IL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9892" y="1567946"/>
                <a:ext cx="11038811" cy="4967608"/>
              </a:xfrm>
              <a:blipFill>
                <a:blip r:embed="rId2"/>
                <a:stretch>
                  <a:fillRect t="-859" r="-8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96142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בדיקת השערות על הפרש </a:t>
            </a:r>
            <a:r>
              <a:rPr lang="he-IL" dirty="0" err="1" smtClean="0"/>
              <a:t>תוחלות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683049"/>
                <a:ext cx="10515600" cy="435133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בסיכום,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endParaRPr lang="en-US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הסטטיסטי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ba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en-US" b="0" i="1" smtClean="0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en-US" b="0" i="1" smtClean="0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den>
                            </m:f>
                          </m:e>
                        </m:rad>
                      </m:den>
                    </m:f>
                  </m:oMath>
                </a14:m>
                <a:r>
                  <a:rPr lang="he-IL" dirty="0"/>
                  <a:t> הוא מ"מ נורמלי סטנדרטי</a:t>
                </a:r>
                <a:endParaRPr lang="en-US" dirty="0"/>
              </a:p>
              <a:p>
                <a:endParaRPr lang="he-IL" dirty="0"/>
              </a:p>
              <a:p>
                <a:r>
                  <a:rPr lang="he-IL" dirty="0" smtClean="0"/>
                  <a:t>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הוא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&gt;</m:t>
                        </m:r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</m:ba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 </a:t>
                </a:r>
              </a:p>
              <a:p>
                <a:r>
                  <a:rPr lang="he-IL" dirty="0" smtClean="0"/>
                  <a:t>נדחה </a:t>
                </a:r>
                <a:r>
                  <a:rPr lang="he-IL" dirty="0"/>
                  <a:t>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/>
                  <a:t> אם הוא קטן מרמת המובהקות</a:t>
                </a:r>
              </a:p>
              <a:p>
                <a:endParaRPr lang="he-IL" dirty="0"/>
              </a:p>
              <a:p>
                <a:r>
                  <a:rPr lang="he-IL" dirty="0"/>
                  <a:t>נקרא </a:t>
                </a:r>
                <a:r>
                  <a:rPr lang="he-IL" dirty="0">
                    <a:solidFill>
                      <a:srgbClr val="0033CC"/>
                    </a:solidFill>
                  </a:rPr>
                  <a:t>מבחן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he-IL" dirty="0">
                    <a:solidFill>
                      <a:srgbClr val="0033CC"/>
                    </a:solidFill>
                  </a:rPr>
                  <a:t> לשני מדגמים</a:t>
                </a:r>
                <a:r>
                  <a:rPr lang="he-IL" dirty="0"/>
                  <a:t> (</a:t>
                </a:r>
                <a:r>
                  <a:rPr lang="en-US" dirty="0"/>
                  <a:t>Two-sample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en-US" dirty="0"/>
                  <a:t>-test</a:t>
                </a:r>
                <a:r>
                  <a:rPr lang="he-IL" dirty="0"/>
                  <a:t>)</a:t>
                </a:r>
                <a:endParaRPr lang="en-US" dirty="0"/>
              </a:p>
              <a:p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683049"/>
                <a:ext cx="10515600" cy="4351338"/>
              </a:xfrm>
              <a:blipFill>
                <a:blip r:embed="rId2"/>
                <a:stretch>
                  <a:fillRect t="-280" r="-870" b="-120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5202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63798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אם השונות זהה בין שתי האוכלוסיות, כלומר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he-IL" dirty="0" smtClean="0"/>
                  <a:t>, נקבל</a:t>
                </a:r>
              </a:p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ba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den>
                            </m:f>
                          </m:e>
                        </m:rad>
                      </m:den>
                    </m:f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ba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den>
                            </m:f>
                          </m:e>
                        </m:rad>
                      </m:den>
                    </m:f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bar>
                      </m:num>
                      <m:den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den>
                            </m:f>
                          </m:e>
                        </m:rad>
                      </m:den>
                    </m:f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he-IL" dirty="0" smtClean="0"/>
                  <a:t>המשך המבחן בדיוק כמו קודם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63798"/>
                <a:ext cx="10515600" cy="4351338"/>
              </a:xfrm>
              <a:blipFill>
                <a:blip r:embed="rId2"/>
                <a:stretch>
                  <a:fillRect t="-16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148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06046"/>
                <a:ext cx="10515600" cy="4688875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ממוצע ההכנסות של </a:t>
                </a:r>
                <a:r>
                  <a:rPr lang="en-US" dirty="0" smtClean="0"/>
                  <a:t>128</a:t>
                </a:r>
                <a:r>
                  <a:rPr lang="he-IL" dirty="0" smtClean="0"/>
                  <a:t> גברים היה 15.2 (אלף ₪) ושל </a:t>
                </a:r>
                <a:r>
                  <a:rPr lang="en-US" dirty="0" smtClean="0"/>
                  <a:t>128</a:t>
                </a:r>
                <a:r>
                  <a:rPr lang="he-IL" dirty="0" smtClean="0"/>
                  <a:t> </a:t>
                </a:r>
                <a:r>
                  <a:rPr lang="he-IL" dirty="0"/>
                  <a:t>נשים היה </a:t>
                </a:r>
                <a:r>
                  <a:rPr lang="he-IL" dirty="0" smtClean="0"/>
                  <a:t>14</a:t>
                </a:r>
              </a:p>
              <a:p>
                <a:r>
                  <a:rPr lang="he-IL" dirty="0" smtClean="0"/>
                  <a:t>נניח כי סטיית התקן בשתי האוכלוסיות ידועה ושווה ל- 4 (אלף ₪)</a:t>
                </a:r>
                <a:endParaRPr lang="he-IL" dirty="0"/>
              </a:p>
              <a:p>
                <a:r>
                  <a:rPr lang="he-IL" dirty="0" smtClean="0"/>
                  <a:t>ההפרש בין ממוצעי המדגמים הוא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 smtClean="0"/>
              </a:p>
              <a:p>
                <a:r>
                  <a:rPr lang="he-IL" sz="2000" dirty="0"/>
                  <a:t>(כל ההנחות הנדרשות מתקיימות: שונות ידועה, אין תלות, מדגמים גדולים)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כדי להסיק האם </a:t>
                </a:r>
                <a:r>
                  <a:rPr lang="he-IL" dirty="0"/>
                  <a:t>ממוצע ההכנסה של גברים גבוה מזה של </a:t>
                </a:r>
                <a:r>
                  <a:rPr lang="he-IL" dirty="0" smtClean="0"/>
                  <a:t>נשים נחשב את 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</m:bar>
                      </m:num>
                      <m:den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den>
                            </m:f>
                          </m:e>
                        </m:rad>
                      </m:den>
                    </m:f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128</m:t>
                                </m:r>
                              </m:den>
                            </m:f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128</m:t>
                                </m:r>
                              </m:den>
                            </m:f>
                          </m:e>
                        </m:rad>
                      </m:den>
                    </m:f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ע"פ </a:t>
                </a:r>
                <a:r>
                  <a:rPr lang="he-IL" dirty="0"/>
                  <a:t>טבלה, ה- </a:t>
                </a:r>
                <a:r>
                  <a:rPr lang="en-US" dirty="0"/>
                  <a:t>P-value</a:t>
                </a:r>
                <a:r>
                  <a:rPr lang="he-IL" dirty="0"/>
                  <a:t> יהיה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008</m:t>
                    </m:r>
                  </m:oMath>
                </a14:m>
                <a:endParaRPr lang="he-IL" dirty="0"/>
              </a:p>
              <a:p>
                <a:pPr lvl="1"/>
                <a:r>
                  <a:rPr lang="he-IL" dirty="0"/>
                  <a:t>נוכל לדחות את השערת האפס ברמת מובהקות של </a:t>
                </a:r>
                <a:r>
                  <a:rPr lang="he-IL" dirty="0" smtClean="0"/>
                  <a:t>0.05</a:t>
                </a:r>
              </a:p>
              <a:p>
                <a:pPr lvl="1"/>
                <a:r>
                  <a:rPr lang="he-IL" dirty="0" smtClean="0"/>
                  <a:t>כלומר</a:t>
                </a:r>
                <a:r>
                  <a:rPr lang="he-IL" dirty="0"/>
                  <a:t>, </a:t>
                </a:r>
                <a:r>
                  <a:rPr lang="he-IL" dirty="0" smtClean="0"/>
                  <a:t>תוחלת ההכנסה </a:t>
                </a:r>
                <a:r>
                  <a:rPr lang="he-IL" dirty="0"/>
                  <a:t>של הגברים גבוהה באופן מובהק </a:t>
                </a:r>
                <a:r>
                  <a:rPr lang="he-IL" dirty="0" smtClean="0"/>
                  <a:t>מתוחלת ההכנסה של הנשים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06046"/>
                <a:ext cx="10515600" cy="4688875"/>
              </a:xfrm>
              <a:blipFill>
                <a:blip r:embed="rId2"/>
                <a:stretch>
                  <a:fillRect t="-2208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פתרון הדוגמא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97965" y="4560689"/>
                <a:ext cx="2353861" cy="1015663"/>
              </a:xfrm>
              <a:prstGeom prst="rect">
                <a:avLst/>
              </a:prstGeom>
              <a:ln w="12700">
                <a:solidFill>
                  <a:srgbClr val="80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ניתן גם להסיק מתוך כלל ההחלטה, מאחר ו- </a:t>
                </a:r>
                <a14:m>
                  <m:oMath xmlns:m="http://schemas.openxmlformats.org/officeDocument/2006/math">
                    <m:r>
                      <a:rPr lang="he-IL" sz="200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64</m:t>
                    </m:r>
                  </m:oMath>
                </a14:m>
                <a:endParaRPr lang="en-US" sz="20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965" y="4560689"/>
                <a:ext cx="2353861" cy="1015663"/>
              </a:xfrm>
              <a:prstGeom prst="rect">
                <a:avLst/>
              </a:prstGeom>
              <a:blipFill>
                <a:blip r:embed="rId3"/>
                <a:stretch>
                  <a:fillRect l="-3608" t="-2959" r="-1546"/>
                </a:stretch>
              </a:blipFill>
              <a:ln w="12700">
                <a:solidFill>
                  <a:srgbClr val="8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9306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 </a:t>
            </a:r>
            <a:r>
              <a:rPr lang="en-US" dirty="0" smtClean="0"/>
              <a:t>A/B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36365"/>
            <a:ext cx="10515600" cy="4397306"/>
          </a:xfrm>
        </p:spPr>
        <p:txBody>
          <a:bodyPr>
            <a:normAutofit/>
          </a:bodyPr>
          <a:lstStyle/>
          <a:p>
            <a:r>
              <a:rPr lang="he-IL" dirty="0" smtClean="0"/>
              <a:t>מעצב אתר מעוניין להשוות שני עיצובים של האתר (פונט, ניסוח, צבעים, תמונות, וכו')</a:t>
            </a:r>
          </a:p>
          <a:p>
            <a:r>
              <a:rPr lang="he-IL" dirty="0" smtClean="0"/>
              <a:t>העיצוב הטוב יותר הוא זה שעבורו מבקרים באתר ישהו בו יותר זמן</a:t>
            </a:r>
          </a:p>
          <a:p>
            <a:r>
              <a:rPr lang="he-IL" dirty="0" smtClean="0"/>
              <a:t>כיצד ניתן לבדוק זאת?</a:t>
            </a:r>
          </a:p>
          <a:p>
            <a:endParaRPr lang="he-IL" dirty="0" smtClean="0"/>
          </a:p>
          <a:p>
            <a:r>
              <a:rPr lang="he-IL" dirty="0" smtClean="0"/>
              <a:t>המעצב מכין שתי גרסאות של האתר (</a:t>
            </a:r>
            <a:r>
              <a:rPr lang="en-US" dirty="0" smtClean="0"/>
              <a:t>A</a:t>
            </a:r>
            <a:r>
              <a:rPr lang="he-IL" dirty="0" smtClean="0"/>
              <a:t> ו- </a:t>
            </a:r>
            <a:r>
              <a:rPr lang="en-US" dirty="0" smtClean="0"/>
              <a:t>B</a:t>
            </a:r>
            <a:r>
              <a:rPr lang="he-IL" dirty="0" smtClean="0"/>
              <a:t>)</a:t>
            </a:r>
          </a:p>
          <a:p>
            <a:r>
              <a:rPr lang="he-IL" dirty="0" smtClean="0"/>
              <a:t>כל מבקר באתר רואה </a:t>
            </a:r>
            <a:r>
              <a:rPr lang="he-IL" b="1" dirty="0" smtClean="0"/>
              <a:t>באקראי</a:t>
            </a:r>
            <a:r>
              <a:rPr lang="he-IL" dirty="0" smtClean="0"/>
              <a:t> את אחת הגרסאות</a:t>
            </a:r>
          </a:p>
          <a:p>
            <a:r>
              <a:rPr lang="he-IL" dirty="0" smtClean="0"/>
              <a:t>זמן השהיה באתר נרשם</a:t>
            </a:r>
          </a:p>
          <a:p>
            <a:r>
              <a:rPr lang="he-IL" dirty="0" smtClean="0"/>
              <a:t>לאחר שנרשמו מספיק תוצאות, ממוצעי זמני השהיה נבדקים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4355" y="3519519"/>
            <a:ext cx="40961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dirty="0" smtClean="0">
                <a:solidFill>
                  <a:srgbClr val="00339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ברפואה נקרא </a:t>
            </a:r>
            <a:r>
              <a:rPr lang="he-IL" sz="2400" b="1" dirty="0">
                <a:solidFill>
                  <a:srgbClr val="00339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ניסוי אקראי מבוקר</a:t>
            </a:r>
            <a:r>
              <a:rPr lang="he-IL" sz="2400" dirty="0">
                <a:solidFill>
                  <a:srgbClr val="00339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(</a:t>
            </a:r>
            <a:r>
              <a:rPr lang="en-US" sz="2400" dirty="0">
                <a:solidFill>
                  <a:srgbClr val="00339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randomized controlled trial</a:t>
            </a:r>
            <a:r>
              <a:rPr lang="he-IL" sz="2400" dirty="0">
                <a:solidFill>
                  <a:srgbClr val="00339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)</a:t>
            </a:r>
            <a:endParaRPr lang="en-US" sz="2400" dirty="0" smtClean="0">
              <a:solidFill>
                <a:srgbClr val="003399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65869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 </a:t>
            </a:r>
            <a:r>
              <a:rPr lang="en-US" dirty="0" smtClean="0"/>
              <a:t>A/B testing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54139"/>
                <a:ext cx="10515600" cy="4551452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100 מבקרים ראו את עיצוב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ושהו באתר בממוצע 12 דקות</a:t>
                </a:r>
              </a:p>
              <a:p>
                <a:r>
                  <a:rPr lang="he-IL" dirty="0" smtClean="0"/>
                  <a:t>150 מבקרים ראו את עיצוב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 ושהו באתר בממוצע </a:t>
                </a:r>
                <a:r>
                  <a:rPr lang="en-US" dirty="0" smtClean="0"/>
                  <a:t>11.5</a:t>
                </a:r>
                <a:r>
                  <a:rPr lang="he-IL" dirty="0" smtClean="0"/>
                  <a:t> דקות</a:t>
                </a:r>
              </a:p>
              <a:p>
                <a:r>
                  <a:rPr lang="he-IL" dirty="0" smtClean="0"/>
                  <a:t>האם הבדל זה מובהק?</a:t>
                </a:r>
              </a:p>
              <a:p>
                <a:endParaRPr lang="he-IL" dirty="0"/>
              </a:p>
              <a:p>
                <a:r>
                  <a:rPr lang="he-IL" dirty="0" smtClean="0"/>
                  <a:t>נניח כי סטיית התקן ידועה ושווה ל- 3 דקות בשתי האוכלוסיות (צופים ב-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וצופים ב-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נסמן </a:t>
                </a:r>
                <a:r>
                  <a:rPr lang="he-IL" dirty="0"/>
                  <a:t>ב-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he-IL" dirty="0"/>
                  <a:t> ו-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he-IL" dirty="0"/>
                  <a:t> את </a:t>
                </a:r>
                <a:r>
                  <a:rPr lang="he-IL" dirty="0" err="1" smtClean="0"/>
                  <a:t>את</a:t>
                </a:r>
                <a:r>
                  <a:rPr lang="he-IL" dirty="0" smtClean="0"/>
                  <a:t> התוחלת של זמני </a:t>
                </a:r>
                <a:r>
                  <a:rPr lang="he-IL" dirty="0"/>
                  <a:t>השהייה באתר (בדקות) של אוכלוסיות הצופים באתרים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/>
                  <a:t> ו-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he-IL" dirty="0"/>
              </a:p>
              <a:p>
                <a:r>
                  <a:rPr lang="he-IL" dirty="0"/>
                  <a:t>השערת האפס: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he-IL" dirty="0"/>
                  <a:t>השערת המחקר: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he-IL" dirty="0"/>
              </a:p>
              <a:p>
                <a:r>
                  <a:rPr lang="he-IL" dirty="0"/>
                  <a:t>רמת מובהקות: 0.05</a:t>
                </a:r>
              </a:p>
              <a:p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54139"/>
                <a:ext cx="10515600" cy="4551452"/>
              </a:xfrm>
              <a:blipFill>
                <a:blip r:embed="rId2"/>
                <a:stretch>
                  <a:fillRect t="-2276" r="-870" b="-104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693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הדוגמא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קיבלנו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ההפרש בין ממוצעי המדגמים הוא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המבחן </a:t>
                </a:r>
                <a:r>
                  <a:rPr lang="he-IL" dirty="0"/>
                  <a:t>הוא דו-צדדי, לכן ה- </a:t>
                </a:r>
                <a:r>
                  <a:rPr lang="en-US" dirty="0"/>
                  <a:t>P-value</a:t>
                </a:r>
                <a:r>
                  <a:rPr lang="he-IL" dirty="0"/>
                  <a:t> הוא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</m:oMath>
                </a14:m>
                <a:endParaRPr lang="he-IL" dirty="0"/>
              </a:p>
              <a:p>
                <a:endParaRPr lang="he-IL" dirty="0" smtClean="0"/>
              </a:p>
              <a:p>
                <a:r>
                  <a:rPr lang="he-IL" sz="2000" dirty="0" smtClean="0"/>
                  <a:t>כל </a:t>
                </a:r>
                <a:r>
                  <a:rPr lang="he-IL" sz="2000" dirty="0"/>
                  <a:t>ההנחות הנדרשות מתקיימות: שונות ידועה, אין תלות, מדגמים </a:t>
                </a:r>
                <a:r>
                  <a:rPr lang="he-IL" sz="2000" dirty="0" smtClean="0"/>
                  <a:t>גדולים</a:t>
                </a:r>
                <a:endParaRPr lang="he-IL" sz="2000" dirty="0"/>
              </a:p>
              <a:p>
                <a:endParaRPr lang="he-IL" dirty="0"/>
              </a:p>
              <a:p>
                <a:r>
                  <a:rPr lang="he-IL" dirty="0" smtClean="0"/>
                  <a:t>נעבור למ"מ נורמלי סטנדרטי:</a:t>
                </a:r>
                <a:endParaRPr lang="en-US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</m:ba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den>
                            </m:f>
                          </m:e>
                        </m:rad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den>
                            </m:f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150</m:t>
                                </m:r>
                              </m:den>
                            </m:f>
                          </m:e>
                        </m:rad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29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23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9172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הדוגמא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603752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לכן,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29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endParaRPr lang="en-US" dirty="0" smtClean="0"/>
              </a:p>
              <a:p>
                <a:r>
                  <a:rPr lang="he-IL" dirty="0" smtClean="0"/>
                  <a:t>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הוא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29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endParaRPr lang="he-IL" dirty="0"/>
              </a:p>
              <a:p>
                <a:endParaRPr lang="en-US" dirty="0" smtClean="0"/>
              </a:p>
              <a:p>
                <a:r>
                  <a:rPr lang="he-IL" dirty="0" smtClean="0"/>
                  <a:t>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גדול מרמת המובהקות, לכן לא נדחה את השערת האפס</a:t>
                </a:r>
              </a:p>
              <a:p>
                <a:r>
                  <a:rPr lang="he-IL" dirty="0" smtClean="0"/>
                  <a:t>אין הבדל מובהק בין היעילות של העיצובים</a:t>
                </a:r>
              </a:p>
              <a:p>
                <a:endParaRPr lang="he-IL" dirty="0"/>
              </a:p>
              <a:p>
                <a:r>
                  <a:rPr lang="he-IL" sz="2000" dirty="0" smtClean="0"/>
                  <a:t>ניתן גם להסיק מתוך כלל ההחלטה, מאחר ו- </a:t>
                </a:r>
                <a14:m>
                  <m:oMath xmlns:m="http://schemas.openxmlformats.org/officeDocument/2006/math">
                    <m:r>
                      <a:rPr lang="he-IL" sz="2000" b="0" i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29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96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603752"/>
              </a:xfrm>
              <a:blipFill>
                <a:blip r:embed="rId2"/>
                <a:stretch>
                  <a:fillRect t="-66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/>
          <p:cNvGrpSpPr/>
          <p:nvPr/>
        </p:nvGrpSpPr>
        <p:grpSpPr>
          <a:xfrm>
            <a:off x="1003541" y="3829827"/>
            <a:ext cx="3400793" cy="2295264"/>
            <a:chOff x="918481" y="1660785"/>
            <a:chExt cx="3400793" cy="2295264"/>
          </a:xfrm>
        </p:grpSpPr>
        <p:pic>
          <p:nvPicPr>
            <p:cNvPr id="4" name="Content Placeholder 2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8481" y="2118130"/>
              <a:ext cx="2968752" cy="1524000"/>
            </a:xfrm>
            <a:prstGeom prst="rect">
              <a:avLst/>
            </a:prstGeom>
          </p:spPr>
        </p:pic>
        <p:cxnSp>
          <p:nvCxnSpPr>
            <p:cNvPr id="5" name="Straight Connector 4"/>
            <p:cNvCxnSpPr>
              <a:endCxn id="4" idx="0"/>
            </p:cNvCxnSpPr>
            <p:nvPr/>
          </p:nvCxnSpPr>
          <p:spPr>
            <a:xfrm flipH="1" flipV="1">
              <a:off x="2402857" y="2118130"/>
              <a:ext cx="13411" cy="1376659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1293450" y="3485209"/>
              <a:ext cx="77296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-1.29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261036" y="3494384"/>
              <a:ext cx="320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768093" y="3485210"/>
              <a:ext cx="67037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1.29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216857" y="2465686"/>
              <a:ext cx="67037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0.10</a:t>
              </a: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 flipH="1">
              <a:off x="3244190" y="2861284"/>
              <a:ext cx="231191" cy="426803"/>
            </a:xfrm>
            <a:prstGeom prst="straightConnector1">
              <a:avLst/>
            </a:prstGeom>
            <a:ln w="2222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1004731" y="2454577"/>
              <a:ext cx="67037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0.10</a:t>
              </a: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1263256" y="2850175"/>
              <a:ext cx="281818" cy="487511"/>
            </a:xfrm>
            <a:prstGeom prst="straightConnector1">
              <a:avLst/>
            </a:prstGeom>
            <a:ln w="2222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3877037" y="3298295"/>
                  <a:ext cx="44223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𝑍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77037" y="3298295"/>
                  <a:ext cx="442237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2056566" y="1660785"/>
                  <a:ext cx="8776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𝑓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(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𝑍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)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56566" y="1660785"/>
                  <a:ext cx="877676" cy="461665"/>
                </a:xfrm>
                <a:prstGeom prst="rect">
                  <a:avLst/>
                </a:prstGeom>
                <a:blipFill>
                  <a:blip r:embed="rId5"/>
                  <a:stretch>
                    <a:fillRect l="-1389" r="-2083" b="-1447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717007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השוואה התוחלת בין שתי אוכלוסיות בלתי תלויות: </a:t>
            </a:r>
            <a:r>
              <a:rPr lang="he-IL" dirty="0"/>
              <a:t>סיכום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30849"/>
                <a:ext cx="10515600" cy="5024063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באוכלוסיה אחת התוחלת של תכונה מסוימת היא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/>
                  <a:t> וסטיית התקן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dirty="0" err="1"/>
                  <a:t>באוכלוסיה</a:t>
                </a:r>
                <a:r>
                  <a:rPr lang="he-IL" dirty="0"/>
                  <a:t> </a:t>
                </a:r>
                <a:r>
                  <a:rPr lang="he-IL" dirty="0" smtClean="0"/>
                  <a:t>שנייה (בלתי תלויה) התוחלת </a:t>
                </a:r>
                <a:r>
                  <a:rPr lang="he-IL" dirty="0"/>
                  <a:t>של תכונה מסוימת היא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/>
                  <a:t> וסטיית התקן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אנו רוצים להבחין בין </a:t>
                </a:r>
                <a:r>
                  <a:rPr lang="he-IL" dirty="0">
                    <a:solidFill>
                      <a:srgbClr val="0033CC"/>
                    </a:solidFill>
                  </a:rPr>
                  <a:t>השערת האפס</a:t>
                </a:r>
                <a:r>
                  <a:rPr lang="he-IL" dirty="0"/>
                  <a:t> </a:t>
                </a:r>
                <a:r>
                  <a:rPr lang="he-IL" dirty="0" smtClean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):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/>
                  <a:t> לבין:</a:t>
                </a:r>
              </a:p>
              <a:p>
                <a:pPr lvl="1"/>
                <a:r>
                  <a:rPr lang="he-IL" dirty="0"/>
                  <a:t>השערה אלטרנטיבית </a:t>
                </a:r>
                <a:r>
                  <a:rPr lang="he-IL" dirty="0" smtClean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/>
                  <a:t>) </a:t>
                </a:r>
                <a:r>
                  <a:rPr lang="he-IL" dirty="0"/>
                  <a:t>חד-צדדית: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/>
                  <a:t> או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he-IL" dirty="0"/>
              </a:p>
              <a:p>
                <a:pPr lvl="1"/>
                <a:r>
                  <a:rPr lang="he-IL" dirty="0"/>
                  <a:t>השערה אלטרנטיבית </a:t>
                </a:r>
                <a:r>
                  <a:rPr lang="he-IL" dirty="0" smtClean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/>
                  <a:t>) </a:t>
                </a:r>
                <a:r>
                  <a:rPr lang="he-IL" dirty="0"/>
                  <a:t>דו-צדדית: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he-IL" dirty="0"/>
              </a:p>
              <a:p>
                <a:r>
                  <a:rPr lang="he-IL" dirty="0" smtClean="0"/>
                  <a:t>נקבע </a:t>
                </a:r>
                <a:r>
                  <a:rPr lang="he-IL" dirty="0">
                    <a:solidFill>
                      <a:srgbClr val="0033CC"/>
                    </a:solidFill>
                  </a:rPr>
                  <a:t>רמת מובהקות</a:t>
                </a:r>
                <a:r>
                  <a:rPr lang="he-IL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/>
                  <a:t> (בד"כ </a:t>
                </a:r>
                <a:r>
                  <a:rPr lang="en-US" dirty="0"/>
                  <a:t>0.05</a:t>
                </a:r>
                <a:r>
                  <a:rPr lang="he-IL" dirty="0"/>
                  <a:t>)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נבחר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מדגם</a:t>
                </a:r>
                <a:r>
                  <a:rPr lang="he-IL" dirty="0" smtClean="0"/>
                  <a:t> בגודל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/>
                  <a:t> </a:t>
                </a:r>
                <a:r>
                  <a:rPr lang="he-IL" dirty="0" err="1" smtClean="0"/>
                  <a:t>מהאוכלוסיה</a:t>
                </a:r>
                <a:r>
                  <a:rPr lang="he-IL" dirty="0" smtClean="0"/>
                  <a:t> הראשונה ונחשב את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ממוצע המדגם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r>
                  <a:rPr lang="he-IL" dirty="0"/>
                  <a:t>נבחר </a:t>
                </a:r>
                <a:r>
                  <a:rPr lang="he-IL" dirty="0">
                    <a:solidFill>
                      <a:srgbClr val="0033CC"/>
                    </a:solidFill>
                  </a:rPr>
                  <a:t>מדגם</a:t>
                </a:r>
                <a:r>
                  <a:rPr lang="he-IL" dirty="0"/>
                  <a:t> בגודל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/>
                  <a:t> </a:t>
                </a:r>
                <a:r>
                  <a:rPr lang="he-IL" dirty="0" err="1"/>
                  <a:t>מהאוכלוסיה</a:t>
                </a:r>
                <a:r>
                  <a:rPr lang="he-IL" dirty="0"/>
                  <a:t> </a:t>
                </a:r>
                <a:r>
                  <a:rPr lang="he-IL" dirty="0" smtClean="0"/>
                  <a:t>השנייה </a:t>
                </a:r>
                <a:r>
                  <a:rPr lang="he-IL" dirty="0"/>
                  <a:t>ונחשב את </a:t>
                </a:r>
                <a:r>
                  <a:rPr lang="he-IL" dirty="0">
                    <a:solidFill>
                      <a:srgbClr val="0033CC"/>
                    </a:solidFill>
                  </a:rPr>
                  <a:t>ממוצע המדגם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30849"/>
                <a:ext cx="10515600" cy="5024063"/>
              </a:xfrm>
              <a:blipFill>
                <a:blip r:embed="rId2"/>
                <a:stretch>
                  <a:fillRect t="-1456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696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173" y="408214"/>
            <a:ext cx="10831729" cy="572181"/>
          </a:xfrm>
        </p:spPr>
        <p:txBody>
          <a:bodyPr/>
          <a:lstStyle/>
          <a:p>
            <a:r>
              <a:rPr lang="he-IL" dirty="0" smtClean="0"/>
              <a:t>השוואת </a:t>
            </a:r>
            <a:r>
              <a:rPr lang="he-IL" dirty="0"/>
              <a:t>התוחלת בין שתי אוכלוסיות בלתי </a:t>
            </a:r>
            <a:r>
              <a:rPr lang="he-IL" dirty="0" smtClean="0"/>
              <a:t>תלויות: סיכום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11961" y="1444017"/>
                <a:ext cx="10620152" cy="502406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נניח שסטיות התקן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/>
                  <a:t> ו-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>
                    <a:solidFill>
                      <a:srgbClr val="0033CC"/>
                    </a:solidFill>
                  </a:rPr>
                  <a:t> ידועות</a:t>
                </a:r>
                <a:endParaRPr lang="he-IL" dirty="0" smtClean="0"/>
              </a:p>
              <a:p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/>
                  <a:t> וגם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/>
                  <a:t> (מדגמים גדולים), או התפלגות התכונה נורמלית באוכלוסיות:</a:t>
                </a:r>
              </a:p>
              <a:p>
                <a:r>
                  <a:rPr lang="he-IL" dirty="0" smtClean="0"/>
                  <a:t>נחשב את הסטטיסטי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</m:e>
                          <m: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</m:e>
                          <m: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den>
                            </m:f>
                          </m:e>
                        </m:rad>
                      </m:den>
                    </m:f>
                  </m:oMath>
                </a14:m>
                <a:endParaRPr lang="he-IL" dirty="0" smtClean="0"/>
              </a:p>
              <a:p>
                <a:endParaRPr lang="en-US" dirty="0" smtClean="0"/>
              </a:p>
              <a:p>
                <a:r>
                  <a:rPr lang="he-IL" dirty="0" smtClean="0"/>
                  <a:t>במבחן חד-צדדי, </a:t>
                </a:r>
                <a:r>
                  <a:rPr lang="he-IL" dirty="0"/>
                  <a:t>נדחה את השערת האפס אם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he-IL" dirty="0" smtClean="0"/>
                  <a:t>אם המבחן מסוג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 smtClean="0"/>
                  <a:t>,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יהיה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>
                  <a:solidFill>
                    <a:srgbClr val="0033CC"/>
                  </a:solidFill>
                </a:endParaRPr>
              </a:p>
              <a:p>
                <a:pPr lvl="1"/>
                <a:r>
                  <a:rPr lang="he-IL" dirty="0" smtClean="0"/>
                  <a:t>אם המבחן </a:t>
                </a:r>
                <a:r>
                  <a:rPr lang="he-IL" dirty="0"/>
                  <a:t>מסוג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/>
                  <a:t>, ה- </a:t>
                </a:r>
                <a:r>
                  <a:rPr lang="en-US" dirty="0"/>
                  <a:t>P-value</a:t>
                </a:r>
                <a:r>
                  <a:rPr lang="he-IL" dirty="0"/>
                  <a:t> יהיה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/>
              </a:p>
              <a:p>
                <a:r>
                  <a:rPr lang="he-IL" dirty="0" smtClean="0"/>
                  <a:t>במבחן </a:t>
                </a:r>
                <a:r>
                  <a:rPr lang="he-IL" dirty="0"/>
                  <a:t>דו-צדדי, נדחה את השערת האפס אם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he-IL" dirty="0"/>
                  <a:t>ה- </a:t>
                </a:r>
                <a:r>
                  <a:rPr lang="en-US" dirty="0"/>
                  <a:t>P-value</a:t>
                </a:r>
                <a:r>
                  <a:rPr lang="he-IL" dirty="0"/>
                  <a:t> יהיה 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&gt;|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sz="2400" dirty="0" smtClean="0"/>
              </a:p>
              <a:p>
                <a:endParaRPr lang="en-US" dirty="0" smtClean="0">
                  <a:solidFill>
                    <a:schemeClr val="tx1"/>
                  </a:solidFill>
                </a:endParaRPr>
              </a:p>
              <a:p>
                <a:r>
                  <a:rPr lang="he-IL" dirty="0" smtClean="0">
                    <a:solidFill>
                      <a:schemeClr val="tx1"/>
                    </a:solidFill>
                  </a:rPr>
                  <a:t>נדחה את השערת האפס אם ה- 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P-value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 קטן מ-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sz="20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11961" y="1444017"/>
                <a:ext cx="10620152" cy="5024063"/>
              </a:xfrm>
              <a:blipFill>
                <a:blip r:embed="rId2"/>
                <a:stretch>
                  <a:fillRect t="-2063" r="-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24893" y="4908449"/>
                <a:ext cx="3820894" cy="1323439"/>
              </a:xfrm>
              <a:prstGeom prst="rect">
                <a:avLst/>
              </a:prstGeom>
              <a:noFill/>
              <a:ln w="12700">
                <a:solidFill>
                  <a:schemeClr val="tx2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he-IL" sz="20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אם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sz="20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 או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sz="20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 וההתפלגות אינה נורמלית באוכלוסיות, </a:t>
                </a:r>
                <a:r>
                  <a:rPr lang="he-IL" sz="2000" dirty="0">
                    <a:solidFill>
                      <a:srgbClr val="8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לא למדנו</a:t>
                </a:r>
                <a:r>
                  <a:rPr lang="he-IL" sz="20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 כיצד לבדוק השערות, בין אם השונות ידועה ובין אם אינה </a:t>
                </a:r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ידועה</a:t>
                </a:r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893" y="4908449"/>
                <a:ext cx="3820894" cy="1323439"/>
              </a:xfrm>
              <a:prstGeom prst="rect">
                <a:avLst/>
              </a:prstGeom>
              <a:blipFill>
                <a:blip r:embed="rId3"/>
                <a:stretch>
                  <a:fillRect l="-1431" t="-1826" r="-477" b="-6393"/>
                </a:stretch>
              </a:blipFill>
              <a:ln w="12700"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049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שונות לא ידועה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עד כה הנחנו כי השונות </a:t>
                </a:r>
                <a:r>
                  <a:rPr lang="he-IL" dirty="0" err="1" smtClean="0"/>
                  <a:t>היתה</a:t>
                </a:r>
                <a:r>
                  <a:rPr lang="he-IL" dirty="0" smtClean="0"/>
                  <a:t> ידועה</a:t>
                </a:r>
              </a:p>
              <a:p>
                <a:r>
                  <a:rPr lang="he-IL" dirty="0" smtClean="0"/>
                  <a:t>אך במקרים רבים יש לאמוד את השונות מתוך המדגם</a:t>
                </a:r>
              </a:p>
              <a:p>
                <a:r>
                  <a:rPr lang="he-IL" dirty="0" smtClean="0"/>
                  <a:t>נעסוק במקרה שבו השונות שווה בין שתי האוכלוסיות (אך לא בהכרח התוחלת)</a:t>
                </a:r>
              </a:p>
              <a:p>
                <a:endParaRPr lang="he-IL" dirty="0"/>
              </a:p>
              <a:p>
                <a:r>
                  <a:rPr lang="he-IL" dirty="0" smtClean="0"/>
                  <a:t>שונות המדגם: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bar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he-IL" dirty="0" smtClean="0"/>
              </a:p>
              <a:p>
                <a:r>
                  <a:rPr lang="he-IL" dirty="0" smtClean="0"/>
                  <a:t>נניח שע"מ לאמוד את שונות המדגם, ניקח את כל הנתונים משני המדגמים ביחד</a:t>
                </a:r>
              </a:p>
              <a:p>
                <a:endParaRPr lang="he-IL" dirty="0" smtClean="0"/>
              </a:p>
              <a:p>
                <a:r>
                  <a:rPr lang="he-IL" dirty="0" smtClean="0">
                    <a:solidFill>
                      <a:srgbClr val="0070C0"/>
                    </a:solidFill>
                  </a:rPr>
                  <a:t>בעיה</a:t>
                </a:r>
                <a:r>
                  <a:rPr lang="he-IL" dirty="0" smtClean="0"/>
                  <a:t>: יש לנו שני מדגמים משתי אוכלוסיות, ויתכן שבכל </a:t>
                </a:r>
                <a:r>
                  <a:rPr lang="he-IL" dirty="0" err="1" smtClean="0"/>
                  <a:t>אוכלוסיה</a:t>
                </a:r>
                <a:r>
                  <a:rPr lang="he-IL" dirty="0" smtClean="0"/>
                  <a:t> יש תוחלת שונה</a:t>
                </a:r>
              </a:p>
              <a:p>
                <a:r>
                  <a:rPr lang="he-IL" dirty="0" smtClean="0"/>
                  <a:t>לא הגיוני לחשב את ממוצע המדגם מתוך שני המדגמים ביחד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 b="-1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2063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נניח </a:t>
            </a:r>
            <a:r>
              <a:rPr lang="he-IL" dirty="0" err="1" smtClean="0"/>
              <a:t>שהתוחלות</a:t>
            </a:r>
            <a:r>
              <a:rPr lang="he-IL" dirty="0" smtClean="0"/>
              <a:t> בשתי האוכלוסיות הן 100 ו- 200, וסטיית תקן היא 5</a:t>
            </a:r>
          </a:p>
          <a:p>
            <a:endParaRPr lang="he-IL" dirty="0" smtClean="0"/>
          </a:p>
          <a:p>
            <a:r>
              <a:rPr lang="he-IL" dirty="0" smtClean="0"/>
              <a:t>במדגם הראשון קיבלנו: 98, 103, 105, 99, 92, 102, 104, 96</a:t>
            </a:r>
          </a:p>
          <a:p>
            <a:r>
              <a:rPr lang="he-IL" dirty="0" smtClean="0"/>
              <a:t>במדגם השני קיבלנו: 195, 203, 206, 200, 199, 193, 195, 202</a:t>
            </a:r>
          </a:p>
          <a:p>
            <a:endParaRPr lang="he-IL" dirty="0"/>
          </a:p>
          <a:p>
            <a:r>
              <a:rPr lang="he-IL" dirty="0" smtClean="0"/>
              <a:t>ממוצע המדגם המשולב (שני המדגמים ביחד) יהיה בערך 150</a:t>
            </a:r>
          </a:p>
          <a:p>
            <a:r>
              <a:rPr lang="he-IL" dirty="0" smtClean="0"/>
              <a:t>ולכן סטיית התקן של המדגם הכולל תהיה בערך 50</a:t>
            </a:r>
          </a:p>
          <a:p>
            <a:endParaRPr lang="he-IL" dirty="0" smtClean="0"/>
          </a:p>
          <a:p>
            <a:r>
              <a:rPr lang="he-IL" dirty="0" smtClean="0"/>
              <a:t>זהו אומדן שגוי, מכיוון שבכל מדגם כשלעצמו סטיית התקן היא בערך 5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838200" y="4167405"/>
                <a:ext cx="3280129" cy="6158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he-IL" sz="24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bar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167405"/>
                <a:ext cx="3280129" cy="615874"/>
              </a:xfrm>
              <a:prstGeom prst="rect">
                <a:avLst/>
              </a:prstGeom>
              <a:blipFill>
                <a:blip r:embed="rId2"/>
                <a:stretch>
                  <a:fillRect l="-3160" b="-89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917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אומד משותף לשונות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11925"/>
                <a:ext cx="10515600" cy="4450336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אם כך, יש לנו מדגמים משתי אוכלוסיות עם </a:t>
                </a:r>
                <a:r>
                  <a:rPr lang="he-IL" dirty="0" err="1" smtClean="0"/>
                  <a:t>תוחלות</a:t>
                </a:r>
                <a:r>
                  <a:rPr lang="he-IL" dirty="0" smtClean="0"/>
                  <a:t> שאינן זהות אך שוֹנוּת (לא ידועה)</a:t>
                </a:r>
                <a:r>
                  <a:rPr lang="en-US" dirty="0" smtClean="0"/>
                  <a:t> </a:t>
                </a:r>
                <a:r>
                  <a:rPr lang="he-IL" dirty="0" smtClean="0"/>
                  <a:t>זהה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על </a:t>
                </a:r>
                <a:r>
                  <a:rPr lang="he-IL" dirty="0"/>
                  <a:t>מנת לאמוד את השונות, </a:t>
                </a:r>
                <a:r>
                  <a:rPr lang="he-IL" dirty="0" smtClean="0"/>
                  <a:t>כדאי </a:t>
                </a:r>
                <a:r>
                  <a:rPr lang="he-IL" dirty="0"/>
                  <a:t>להשתמש בשונות המדגם של כל מדגם </a:t>
                </a:r>
                <a:r>
                  <a:rPr lang="he-IL" dirty="0" smtClean="0"/>
                  <a:t>בנפרד:</a:t>
                </a:r>
                <a:endParaRPr lang="he-IL" dirty="0"/>
              </a:p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he-IL" dirty="0" smtClean="0"/>
                  <a:t> את שונות המדגם של </a:t>
                </a:r>
                <a:r>
                  <a:rPr lang="he-IL" dirty="0" err="1" smtClean="0"/>
                  <a:t>אוכלוסיה</a:t>
                </a:r>
                <a:r>
                  <a:rPr lang="he-IL" dirty="0" smtClean="0"/>
                  <a:t> 1 וב-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he-IL" dirty="0" smtClean="0"/>
                  <a:t> את שונות המדגם של </a:t>
                </a:r>
                <a:r>
                  <a:rPr lang="he-IL" dirty="0" err="1" smtClean="0"/>
                  <a:t>אוכלוסיה</a:t>
                </a:r>
                <a:r>
                  <a:rPr lang="he-IL" dirty="0" smtClean="0"/>
                  <a:t> 2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נגדיר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אומד משותף</a:t>
                </a:r>
                <a:r>
                  <a:rPr lang="he-IL" dirty="0" smtClean="0"/>
                  <a:t> לשונות (</a:t>
                </a:r>
                <a:r>
                  <a:rPr lang="en-US" dirty="0" smtClean="0"/>
                  <a:t>pooled variance</a:t>
                </a:r>
                <a:r>
                  <a:rPr lang="he-IL" dirty="0" smtClean="0"/>
                  <a:t>):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sSubSup>
                          <m:sSubSup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sSubSup>
                          <m:sSubSup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זהו </a:t>
                </a:r>
                <a:r>
                  <a:rPr lang="he-IL" dirty="0"/>
                  <a:t>אומד </a:t>
                </a:r>
                <a:r>
                  <a:rPr lang="he-IL" b="1" dirty="0"/>
                  <a:t>חסר הטיה </a:t>
                </a:r>
                <a:r>
                  <a:rPr lang="he-IL" dirty="0"/>
                  <a:t>לשוֹנוּת (הזהה) בשתי האוכלוסיות</a:t>
                </a: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11925"/>
                <a:ext cx="10515600" cy="4450336"/>
              </a:xfrm>
              <a:blipFill>
                <a:blip r:embed="rId2"/>
                <a:stretch>
                  <a:fillRect t="-1781" r="-870" b="-1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5317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הסבר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14476"/>
                <a:ext cx="10515600" cy="4791074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he-IL" dirty="0" smtClean="0"/>
                  <a:t>האומד המשותף לשונות: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he-IL" dirty="0" smtClean="0"/>
              </a:p>
              <a:p>
                <a:endParaRPr lang="he-IL" dirty="0" smtClean="0">
                  <a:solidFill>
                    <a:schemeClr val="tx1"/>
                  </a:solidFill>
                </a:endParaRPr>
              </a:p>
              <a:p>
                <a:r>
                  <a:rPr lang="he-IL" dirty="0"/>
                  <a:t>האומד המשותף לשונות הוא בקירוב </a:t>
                </a:r>
                <a:r>
                  <a:rPr lang="he-IL" dirty="0">
                    <a:solidFill>
                      <a:srgbClr val="0033CC"/>
                    </a:solidFill>
                  </a:rPr>
                  <a:t>ממוצע משוקלל</a:t>
                </a:r>
                <a:r>
                  <a:rPr lang="he-IL" dirty="0"/>
                  <a:t> של שתי </a:t>
                </a:r>
                <a:r>
                  <a:rPr lang="he-IL" dirty="0" err="1"/>
                  <a:t>שונויות</a:t>
                </a:r>
                <a:r>
                  <a:rPr lang="he-IL" dirty="0"/>
                  <a:t> המדגם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he-IL" dirty="0"/>
                  <a:t>    </a:t>
                </a:r>
                <a:r>
                  <a:rPr lang="he-IL" sz="2000" dirty="0"/>
                  <a:t>(אם המדגמים </a:t>
                </a:r>
                <a:r>
                  <a:rPr lang="he-IL" sz="2000" dirty="0" smtClean="0"/>
                  <a:t>גדולים)</a:t>
                </a:r>
                <a:endParaRPr lang="he-IL" dirty="0"/>
              </a:p>
              <a:p>
                <a:r>
                  <a:rPr lang="he-IL" dirty="0"/>
                  <a:t>כלומר המשקל של כל אומד פרופורציוני לגודל היחסי של </a:t>
                </a:r>
                <a:r>
                  <a:rPr lang="he-IL" dirty="0" smtClean="0"/>
                  <a:t>המדגם</a:t>
                </a:r>
              </a:p>
              <a:p>
                <a:endParaRPr lang="en-US" dirty="0" smtClean="0">
                  <a:solidFill>
                    <a:schemeClr val="tx1"/>
                  </a:solidFill>
                </a:endParaRPr>
              </a:p>
              <a:p>
                <a:r>
                  <a:rPr lang="he-IL" dirty="0" smtClean="0">
                    <a:solidFill>
                      <a:schemeClr val="tx1"/>
                    </a:solidFill>
                  </a:rPr>
                  <a:t>במקרה הפרטי ש-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>
                    <a:solidFill>
                      <a:schemeClr val="tx1"/>
                    </a:solidFill>
                  </a:rPr>
                  <a:t>, 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i="1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i="1">
                        <a:solidFill>
                          <a:srgbClr val="8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i="1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i="1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i="1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i="1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en-US" i="1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he-IL" dirty="0" smtClean="0"/>
                  <a:t>  </a:t>
                </a:r>
                <a:r>
                  <a:rPr lang="he-IL" sz="2000" dirty="0" smtClean="0"/>
                  <a:t>(ממוצע פשוט של </a:t>
                </a:r>
                <a:r>
                  <a:rPr lang="he-IL" sz="2000" dirty="0" err="1" smtClean="0"/>
                  <a:t>השונויות</a:t>
                </a:r>
                <a:r>
                  <a:rPr lang="he-IL" sz="2000" dirty="0" smtClean="0"/>
                  <a:t>)</a:t>
                </a:r>
                <a:endParaRPr lang="en-US" sz="2000" dirty="0"/>
              </a:p>
              <a:p>
                <a:endParaRPr lang="he-IL" dirty="0" smtClean="0">
                  <a:solidFill>
                    <a:srgbClr val="0033CC"/>
                  </a:solidFill>
                </a:endParaRPr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הערה</a:t>
                </a:r>
                <a:r>
                  <a:rPr lang="he-IL" dirty="0">
                    <a:solidFill>
                      <a:srgbClr val="0033CC"/>
                    </a:solidFill>
                  </a:rPr>
                  <a:t>:</a:t>
                </a:r>
                <a:r>
                  <a:rPr lang="he-IL" dirty="0"/>
                  <a:t> אם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/>
                  <a:t> ו-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/>
                  <a:t> שונים מאד זה מזה (נניח אחד גדול פי 2 מהשני), יש בעיה בהנחה של שונות </a:t>
                </a:r>
                <a:r>
                  <a:rPr lang="he-IL" dirty="0" err="1"/>
                  <a:t>אוכלוסיה</a:t>
                </a:r>
                <a:r>
                  <a:rPr lang="he-IL" dirty="0"/>
                  <a:t> זהה, לכן האומד המשותף יהיה חסר משמעות</a:t>
                </a:r>
              </a:p>
              <a:p>
                <a:pPr lvl="1"/>
                <a:r>
                  <a:rPr lang="he-IL" dirty="0"/>
                  <a:t>במקרה זה </a:t>
                </a:r>
                <a:r>
                  <a:rPr lang="he-IL" dirty="0" smtClean="0"/>
                  <a:t>יש להשתמש </a:t>
                </a:r>
                <a:r>
                  <a:rPr lang="he-IL" dirty="0"/>
                  <a:t>בשיטות </a:t>
                </a:r>
                <a:r>
                  <a:rPr lang="he-IL" dirty="0" smtClean="0"/>
                  <a:t>אחרות</a:t>
                </a:r>
                <a:endParaRPr lang="he-IL" dirty="0"/>
              </a:p>
              <a:p>
                <a:endParaRPr lang="he-IL" sz="20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14476"/>
                <a:ext cx="10515600" cy="4791074"/>
              </a:xfrm>
              <a:blipFill>
                <a:blip r:embed="rId2"/>
                <a:stretch>
                  <a:fillRect r="-754" b="-49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1241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21080" y="1634922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דוגמא: בודקים הבדל גובה בין שתי אוכלוסיות, ניתן להניח שהשונות זהה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במדגם הראשון,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he-IL" dirty="0" smtClean="0"/>
                  <a:t>, השונות </a:t>
                </a:r>
                <a:r>
                  <a:rPr lang="he-IL" dirty="0" err="1" smtClean="0"/>
                  <a:t>היתה</a:t>
                </a:r>
                <a:r>
                  <a:rPr lang="he-IL" dirty="0" smtClean="0"/>
                  <a:t> 60 ס"מ</a:t>
                </a:r>
                <a:r>
                  <a:rPr lang="he-IL" baseline="30000" dirty="0" smtClean="0"/>
                  <a:t>2</a:t>
                </a:r>
                <a:endParaRPr lang="he-IL" dirty="0" smtClean="0"/>
              </a:p>
              <a:p>
                <a:r>
                  <a:rPr lang="he-IL" dirty="0" smtClean="0"/>
                  <a:t>במדגם השני,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/>
                  <a:t>, השונות </a:t>
                </a:r>
                <a:r>
                  <a:rPr lang="he-IL" dirty="0" err="1" smtClean="0"/>
                  <a:t>היתה</a:t>
                </a:r>
                <a:r>
                  <a:rPr lang="he-IL" dirty="0" smtClean="0"/>
                  <a:t> 80 ס"מ</a:t>
                </a:r>
                <a:r>
                  <a:rPr lang="he-IL" baseline="30000" dirty="0" smtClean="0"/>
                  <a:t>2</a:t>
                </a:r>
                <a:endParaRPr lang="he-IL" dirty="0" smtClean="0"/>
              </a:p>
              <a:p>
                <a:endParaRPr lang="en-US" dirty="0" smtClean="0"/>
              </a:p>
              <a:p>
                <a:r>
                  <a:rPr lang="he-IL" dirty="0" smtClean="0"/>
                  <a:t>האומד המשותף הוא בקירוב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75</m:t>
                    </m:r>
                  </m:oMath>
                </a14:m>
                <a:endParaRPr lang="en-US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או 75.3 ס"מ</a:t>
                </a:r>
                <a:r>
                  <a:rPr lang="he-IL" baseline="30000" dirty="0" smtClean="0"/>
                  <a:t>2</a:t>
                </a:r>
                <a:r>
                  <a:rPr lang="he-IL" dirty="0" smtClean="0"/>
                  <a:t> לפי </a:t>
                </a:r>
                <a:r>
                  <a:rPr lang="he-IL" dirty="0" err="1" smtClean="0"/>
                  <a:t>הנוסחא</a:t>
                </a:r>
                <a:r>
                  <a:rPr lang="he-IL" dirty="0" smtClean="0"/>
                  <a:t> המדויקת</a:t>
                </a:r>
                <a:endParaRPr lang="he-IL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21080" y="1634922"/>
                <a:ext cx="10515600" cy="4351338"/>
              </a:xfrm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19461" y="4582939"/>
                <a:ext cx="3714030" cy="16501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en-US" sz="2000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000" i="1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sSubSup>
                        <m:sSubSupPr>
                          <m:ctrlPr>
                            <a:rPr lang="en-US" sz="20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000" i="1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sSubSup>
                        <m:sSubSupPr>
                          <m:ctrlPr>
                            <a:rPr lang="en-US" sz="20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000" i="1" dirty="0" smtClean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endParaRPr lang="he-IL" sz="2000" i="1" dirty="0" smtClean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solidFill>
                                <a:srgbClr val="8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solidFill>
                                <a:srgbClr val="8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8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rgbClr val="8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000" i="1">
                          <a:solidFill>
                            <a:srgbClr val="8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8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000" i="1">
                                  <a:solidFill>
                                    <a:srgbClr val="8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8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rgbClr val="8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rgbClr val="8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i="1">
                                  <a:solidFill>
                                    <a:srgbClr val="8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i="1">
                                  <a:solidFill>
                                    <a:srgbClr val="8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  <m:sSubSup>
                            <m:sSubSupPr>
                              <m:ctrlPr>
                                <a:rPr lang="en-US" sz="2000" i="1">
                                  <a:solidFill>
                                    <a:srgbClr val="8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i="1">
                                  <a:solidFill>
                                    <a:srgbClr val="8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8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rgbClr val="8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2000" i="1">
                              <a:solidFill>
                                <a:srgbClr val="8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sz="2000" i="1">
                                  <a:solidFill>
                                    <a:srgbClr val="8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8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rgbClr val="8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rgbClr val="8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000" i="1">
                                  <a:solidFill>
                                    <a:srgbClr val="8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i="1">
                                  <a:solidFill>
                                    <a:srgbClr val="8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  <m:sSubSup>
                            <m:sSubSupPr>
                              <m:ctrlPr>
                                <a:rPr lang="en-US" sz="2000" i="1">
                                  <a:solidFill>
                                    <a:srgbClr val="8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i="1">
                                  <a:solidFill>
                                    <a:srgbClr val="8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8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rgbClr val="8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8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8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8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8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8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8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8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8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solidFill>
                                <a:srgbClr val="8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0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461" y="4582939"/>
                <a:ext cx="3714030" cy="165019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2293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189" y="408214"/>
            <a:ext cx="10728988" cy="572181"/>
          </a:xfrm>
        </p:spPr>
        <p:txBody>
          <a:bodyPr/>
          <a:lstStyle/>
          <a:p>
            <a:r>
              <a:rPr lang="he-IL" sz="3400" dirty="0" smtClean="0"/>
              <a:t>השוואת </a:t>
            </a:r>
            <a:r>
              <a:rPr lang="he-IL" sz="3400" dirty="0"/>
              <a:t>התוחלת בין שתי אוכלוסיות </a:t>
            </a:r>
            <a:r>
              <a:rPr lang="he-IL" sz="3400" dirty="0" smtClean="0"/>
              <a:t>עם שונות </a:t>
            </a:r>
            <a:r>
              <a:rPr lang="he-IL" sz="3400" b="1" dirty="0" smtClean="0"/>
              <a:t>לא ידועה</a:t>
            </a:r>
            <a:endParaRPr lang="en-US" sz="3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58922"/>
                <a:ext cx="10515600" cy="4784125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/>
                  <a:t> וגם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/>
                  <a:t>: </a:t>
                </a:r>
                <a:r>
                  <a:rPr lang="he-IL" dirty="0"/>
                  <a:t>נחשב את הסטטיסטי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den>
                            </m:f>
                          </m:e>
                        </m:rad>
                      </m:den>
                    </m:f>
                  </m:oMath>
                </a14:m>
                <a:r>
                  <a:rPr lang="he-IL" dirty="0" smtClean="0"/>
                  <a:t>, ונחשב את ה- </a:t>
                </a:r>
                <a:r>
                  <a:rPr lang="en-US" dirty="0" smtClean="0"/>
                  <a:t>P-value</a:t>
                </a:r>
                <a:r>
                  <a:rPr lang="he-IL" dirty="0"/>
                  <a:t> </a:t>
                </a:r>
                <a:r>
                  <a:rPr lang="he-IL" dirty="0" smtClean="0"/>
                  <a:t>כמו קודם</a:t>
                </a:r>
              </a:p>
              <a:p>
                <a:endParaRPr lang="he-IL" dirty="0"/>
              </a:p>
              <a:p>
                <a:r>
                  <a:rPr lang="he-IL" dirty="0"/>
                  <a:t>אם התפלגות התכונה </a:t>
                </a:r>
                <a:r>
                  <a:rPr lang="he-IL" dirty="0">
                    <a:solidFill>
                      <a:srgbClr val="0033CC"/>
                    </a:solidFill>
                  </a:rPr>
                  <a:t>נורמלית</a:t>
                </a:r>
                <a:r>
                  <a:rPr lang="he-IL" dirty="0"/>
                  <a:t> </a:t>
                </a:r>
                <a:r>
                  <a:rPr lang="he-IL" dirty="0" smtClean="0"/>
                  <a:t>באוכלוסיות, אך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/>
                  <a:t> או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/>
                  <a:t>:</a:t>
                </a:r>
              </a:p>
              <a:p>
                <a:endParaRPr lang="he-IL" dirty="0"/>
              </a:p>
              <a:p>
                <a:r>
                  <a:rPr lang="he-IL" dirty="0"/>
                  <a:t>נחשב את הסטטיסטי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</m:e>
                          <m:sub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</m:e>
                          <m:sub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ad>
                          <m:radPr>
                            <m:degHide m:val="on"/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den>
                            </m:f>
                          </m:e>
                        </m:rad>
                      </m:den>
                    </m:f>
                  </m:oMath>
                </a14:m>
                <a:r>
                  <a:rPr lang="he-IL" dirty="0" smtClean="0"/>
                  <a:t>, אשר לו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התפלגות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>
                    <a:solidFill>
                      <a:srgbClr val="0033CC"/>
                    </a:solidFill>
                  </a:rPr>
                  <a:t> </a:t>
                </a:r>
                <a:r>
                  <a:rPr lang="he-IL" dirty="0"/>
                  <a:t>עם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he-IL" dirty="0"/>
                  <a:t> דרגות חופש</a:t>
                </a:r>
              </a:p>
              <a:p>
                <a:endParaRPr lang="he-IL" dirty="0"/>
              </a:p>
              <a:p>
                <a:pPr lvl="1"/>
                <a:r>
                  <a:rPr lang="he-IL" dirty="0"/>
                  <a:t>במבחן </a:t>
                </a:r>
                <a:r>
                  <a:rPr lang="he-IL" dirty="0" smtClean="0"/>
                  <a:t>חד-צדדי מסוג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 smtClean="0"/>
                  <a:t>,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יהיה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pPr lvl="1"/>
                <a:r>
                  <a:rPr lang="he-IL" dirty="0"/>
                  <a:t>במבחן </a:t>
                </a:r>
                <a:r>
                  <a:rPr lang="he-IL" dirty="0" smtClean="0"/>
                  <a:t>חד-צדדי </a:t>
                </a:r>
                <a:r>
                  <a:rPr lang="he-IL" dirty="0"/>
                  <a:t>מסוג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/>
                  <a:t>, ה- </a:t>
                </a:r>
                <a:r>
                  <a:rPr lang="en-US" dirty="0"/>
                  <a:t>P-value</a:t>
                </a:r>
                <a:r>
                  <a:rPr lang="he-IL" dirty="0"/>
                  <a:t> יהיה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/>
              </a:p>
              <a:p>
                <a:pPr lvl="1"/>
                <a:r>
                  <a:rPr lang="he-IL" dirty="0" smtClean="0"/>
                  <a:t>במבחן דו-צדדי מסוג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 smtClean="0"/>
                  <a:t>,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יהיה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&gt;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לרוב נשתמש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בערכים הקריטיים</a:t>
                </a:r>
                <a:r>
                  <a:rPr lang="he-IL" dirty="0" smtClean="0"/>
                  <a:t> של התפלגות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נקרא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מבחן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>
                    <a:solidFill>
                      <a:srgbClr val="0033CC"/>
                    </a:solidFill>
                  </a:rPr>
                  <a:t> לשני מדגמים</a:t>
                </a:r>
                <a:r>
                  <a:rPr lang="he-IL" dirty="0"/>
                  <a:t> (</a:t>
                </a:r>
                <a:r>
                  <a:rPr lang="en-US" dirty="0"/>
                  <a:t>Two-sample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 smtClean="0"/>
                  <a:t>-test</a:t>
                </a:r>
                <a:r>
                  <a:rPr lang="he-IL" dirty="0"/>
                  <a:t>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58922"/>
                <a:ext cx="10515600" cy="4784125"/>
              </a:xfrm>
              <a:blipFill>
                <a:blip r:embed="rId2"/>
                <a:stretch>
                  <a:fillRect l="-638" t="-2293" r="-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28815" y="5197162"/>
                <a:ext cx="3820894" cy="1323439"/>
              </a:xfrm>
              <a:prstGeom prst="rect">
                <a:avLst/>
              </a:prstGeom>
              <a:noFill/>
              <a:ln w="12700">
                <a:solidFill>
                  <a:schemeClr val="tx2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he-IL" sz="20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אם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sz="20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 או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sz="20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 וההתפלגות אינה נורמלית באוכלוסיות, </a:t>
                </a:r>
                <a:r>
                  <a:rPr lang="he-IL" sz="2000" dirty="0">
                    <a:solidFill>
                      <a:srgbClr val="8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לא למדנו</a:t>
                </a:r>
                <a:r>
                  <a:rPr lang="he-IL" sz="20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 כיצד לבדוק השערות, בין אם השונות ידועה ובין אם אינה </a:t>
                </a:r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ידועה</a:t>
                </a:r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815" y="5197162"/>
                <a:ext cx="3820894" cy="1323439"/>
              </a:xfrm>
              <a:prstGeom prst="rect">
                <a:avLst/>
              </a:prstGeom>
              <a:blipFill>
                <a:blip r:embed="rId3"/>
                <a:stretch>
                  <a:fillRect l="-1431" t="-2283" r="-477" b="-6393"/>
                </a:stretch>
              </a:blipFill>
              <a:ln w="12700"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3888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427566"/>
                <a:ext cx="10515600" cy="4900773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חוקר מעוניין לבדוק האם תרופה חדשה מעלה את זמן ההישרדות עם סרטן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החוקר בודק את התרופה החדשה על 5 עכברים עם סרטן</a:t>
                </a:r>
              </a:p>
              <a:p>
                <a:r>
                  <a:rPr lang="he-IL" dirty="0" smtClean="0"/>
                  <a:t>התקבל זמן ממוצע של 64 יום, עם שונות מדגם של 400 ימים</a:t>
                </a:r>
                <a:r>
                  <a:rPr lang="he-IL" baseline="30000" dirty="0" smtClean="0"/>
                  <a:t>2</a:t>
                </a:r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החוקר בודק 10 עכברים אחרים עם פלצבו</a:t>
                </a:r>
              </a:p>
              <a:p>
                <a:r>
                  <a:rPr lang="he-IL" dirty="0" smtClean="0"/>
                  <a:t>התקבל זמן ממוצע של 56 יום, עם שונות מדגם של 300 ימים</a:t>
                </a:r>
                <a:r>
                  <a:rPr lang="he-IL" baseline="30000" dirty="0" smtClean="0"/>
                  <a:t>2</a:t>
                </a:r>
              </a:p>
              <a:p>
                <a:endParaRPr lang="en-US" baseline="30000" dirty="0" smtClean="0"/>
              </a:p>
              <a:p>
                <a:r>
                  <a:rPr lang="he-IL" dirty="0"/>
                  <a:t>נסמן ב-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he-IL" dirty="0"/>
                  <a:t> ו-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he-IL" dirty="0"/>
                  <a:t> את </a:t>
                </a:r>
                <a:r>
                  <a:rPr lang="he-IL" dirty="0" err="1"/>
                  <a:t>התוחלות</a:t>
                </a:r>
                <a:r>
                  <a:rPr lang="he-IL" dirty="0"/>
                  <a:t> של זמני ההישרדות עם התרופה החדשה והפלצבו, בהתאמה</a:t>
                </a:r>
              </a:p>
              <a:p>
                <a:r>
                  <a:rPr lang="he-IL" dirty="0"/>
                  <a:t>השערת האפס: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he-IL" dirty="0"/>
                  <a:t>השערת המחקר: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he-IL" baseline="30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427566"/>
                <a:ext cx="10515600" cy="4900773"/>
              </a:xfrm>
              <a:blipFill>
                <a:blip r:embed="rId2"/>
                <a:stretch>
                  <a:fillRect l="-116" t="-1617" r="-870" b="-24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1391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78756"/>
                <a:ext cx="10515600" cy="454559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נקבע את רמת המובהקות ל- 0.05</a:t>
                </a:r>
              </a:p>
              <a:p>
                <a:r>
                  <a:rPr lang="he-IL" dirty="0"/>
                  <a:t>נניח </a:t>
                </a:r>
                <a:r>
                  <a:rPr lang="he-IL" dirty="0" smtClean="0"/>
                  <a:t>שידוע כי זמן </a:t>
                </a:r>
                <a:r>
                  <a:rPr lang="he-IL" dirty="0"/>
                  <a:t>ההישרדות </a:t>
                </a:r>
                <a:r>
                  <a:rPr lang="he-IL" b="1" dirty="0"/>
                  <a:t>נורמלי</a:t>
                </a:r>
                <a:r>
                  <a:rPr lang="he-IL" dirty="0"/>
                  <a:t> בשתי </a:t>
                </a:r>
                <a:r>
                  <a:rPr lang="he-IL" dirty="0" smtClean="0"/>
                  <a:t>האוכלוסיות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נניח </a:t>
                </a:r>
                <a:r>
                  <a:rPr lang="he-IL" dirty="0"/>
                  <a:t>ש</a:t>
                </a:r>
                <a:r>
                  <a:rPr lang="he-IL" b="1" dirty="0"/>
                  <a:t>השונות שווה</a:t>
                </a:r>
                <a:r>
                  <a:rPr lang="he-IL" dirty="0"/>
                  <a:t> בשתי האוכלוסיות</a:t>
                </a:r>
              </a:p>
              <a:p>
                <a:r>
                  <a:rPr lang="he-IL" dirty="0"/>
                  <a:t>האומד המשותף לשונות הוא: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400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300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4300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13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330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he-IL" dirty="0"/>
              </a:p>
              <a:p>
                <a:endParaRPr lang="en-US" dirty="0"/>
              </a:p>
              <a:p>
                <a:r>
                  <a:rPr lang="he-IL" dirty="0" smtClean="0"/>
                  <a:t>מכיוון ש-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/>
                  <a:t>, נשתמש במבחן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הסטטיסטי </a:t>
                </a:r>
                <a:r>
                  <a:rPr lang="he-IL" dirty="0"/>
                  <a:t>הוא: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den>
                            </m:f>
                          </m:e>
                        </m:rad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64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56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330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8</m:t>
                            </m:r>
                          </m:e>
                        </m:rad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den>
                            </m:f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den>
                            </m:f>
                          </m:e>
                        </m:rad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78756"/>
                <a:ext cx="10515600" cy="4545598"/>
              </a:xfrm>
              <a:blipFill>
                <a:blip r:embed="rId2"/>
                <a:stretch>
                  <a:fillRect t="-2279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6237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31918"/>
                <a:ext cx="10515600" cy="3886379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הסטטיסטי </a:t>
                </a:r>
                <a:r>
                  <a:rPr lang="he-IL" dirty="0"/>
                  <a:t>הוא: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80</m:t>
                    </m:r>
                  </m:oMath>
                </a14:m>
                <a:endParaRPr lang="en-US" dirty="0"/>
              </a:p>
              <a:p>
                <a:endParaRPr lang="en-US" dirty="0" smtClean="0"/>
              </a:p>
              <a:p>
                <a:r>
                  <a:rPr lang="he-IL" dirty="0" smtClean="0"/>
                  <a:t>מכיוון </a:t>
                </a:r>
                <a:r>
                  <a:rPr lang="he-IL" dirty="0"/>
                  <a:t>שמדובר במבחן </a:t>
                </a:r>
                <a:r>
                  <a:rPr lang="he-IL" dirty="0" smtClean="0"/>
                  <a:t>חד-צדדי</a:t>
                </a:r>
                <a:r>
                  <a:rPr lang="he-IL" dirty="0"/>
                  <a:t>, יש לחפש את הערך הקריטי של </a:t>
                </a:r>
                <a:r>
                  <a:rPr lang="he-IL" dirty="0" smtClean="0"/>
                  <a:t>0.05</a:t>
                </a:r>
                <a:endParaRPr lang="en-US" dirty="0"/>
              </a:p>
              <a:p>
                <a:r>
                  <a:rPr lang="he-IL" dirty="0" smtClean="0"/>
                  <a:t>מספר דרגות החופש הוא: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13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ע"פ </a:t>
                </a:r>
                <a:r>
                  <a:rPr lang="he-IL" dirty="0"/>
                  <a:t>הטבלה,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05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13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he-IL" dirty="0" smtClean="0"/>
                  <a:t>מכיוון שהסטטיסטי שקיבלנו קטן מהערך הקריטי, לא 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baseline="-25000" dirty="0" smtClean="0"/>
              </a:p>
              <a:p>
                <a:r>
                  <a:rPr lang="he-IL" dirty="0" smtClean="0"/>
                  <a:t>כלומר, התרופה החדשה לא יעילה יותר באופן מובהק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31918"/>
                <a:ext cx="10515600" cy="3886379"/>
              </a:xfrm>
              <a:blipFill>
                <a:blip r:embed="rId2"/>
                <a:stretch>
                  <a:fillRect t="-1884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80" y="3707218"/>
            <a:ext cx="2968752" cy="1524000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1744356" y="3698253"/>
            <a:ext cx="0" cy="1405305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579568" y="5071614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77679" y="5092880"/>
            <a:ext cx="5902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1.77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98315" y="4023076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0.05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2525648" y="4418674"/>
            <a:ext cx="231191" cy="426803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608058" y="5859770"/>
                <a:ext cx="135376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80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8058" y="5859770"/>
                <a:ext cx="135376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>
          <a:xfrm flipH="1" flipV="1">
            <a:off x="2035353" y="5103559"/>
            <a:ext cx="80184" cy="735798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147257" y="3209305"/>
                <a:ext cx="13783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7257" y="3209305"/>
                <a:ext cx="1378391" cy="461665"/>
              </a:xfrm>
              <a:prstGeom prst="rect">
                <a:avLst/>
              </a:prstGeom>
              <a:blipFill>
                <a:blip r:embed="rId5"/>
                <a:stretch>
                  <a:fillRect t="-10526" r="-7080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9913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2" grpId="0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טבלת התפלגות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 bright="-40000" contrast="40000"/>
          </a:blip>
          <a:stretch>
            <a:fillRect/>
          </a:stretch>
        </p:blipFill>
        <p:spPr>
          <a:xfrm rot="60000">
            <a:off x="505031" y="381238"/>
            <a:ext cx="5987660" cy="644047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0" y="104785"/>
            <a:ext cx="150233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דרגות חופש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81322" y="694304"/>
            <a:ext cx="0" cy="142245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ערכי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blipFill>
                <a:blip r:embed="rId9"/>
                <a:stretch>
                  <a:fillRect t="-10667" r="-9494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/>
          <p:cNvCxnSpPr>
            <a:stCxn id="18" idx="1"/>
          </p:cNvCxnSpPr>
          <p:nvPr/>
        </p:nvCxnSpPr>
        <p:spPr>
          <a:xfrm flipH="1">
            <a:off x="4525330" y="350933"/>
            <a:ext cx="1696604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1001027" y="2837066"/>
            <a:ext cx="951063" cy="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1951547" y="2692582"/>
            <a:ext cx="548853" cy="288967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2210369" y="818147"/>
            <a:ext cx="0" cy="185313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442841" y="1512890"/>
                <a:ext cx="5013952" cy="2518878"/>
              </a:xfrm>
            </p:spPr>
            <p:txBody>
              <a:bodyPr/>
              <a:lstStyle/>
              <a:p>
                <a:r>
                  <a:rPr lang="he-IL" dirty="0" smtClean="0"/>
                  <a:t>הטבלה נותנת את הערכים הקריטיים</a:t>
                </a:r>
              </a:p>
              <a:p>
                <a:r>
                  <a:rPr lang="he-IL" dirty="0" smtClean="0"/>
                  <a:t>השורות הן דרגות החופש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r>
                  <a:rPr lang="he-IL" dirty="0" smtClean="0"/>
                  <a:t>כל עמודה מייצגת ערך אחר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הערכים בטבלה נותנים את ערכי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</m:oMath>
                </a14:m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כך ש-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5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42841" y="1512890"/>
                <a:ext cx="5013952" cy="2518878"/>
              </a:xfrm>
              <a:blipFill>
                <a:blip r:embed="rId10"/>
                <a:stretch>
                  <a:fillRect l="-487" t="-3148" r="-1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836" y="4430398"/>
            <a:ext cx="3820312" cy="1961145"/>
          </a:xfrm>
          <a:prstGeom prst="rect">
            <a:avLst/>
          </a:prstGeom>
        </p:spPr>
      </p:pic>
      <p:cxnSp>
        <p:nvCxnSpPr>
          <p:cNvPr id="27" name="Straight Connector 26"/>
          <p:cNvCxnSpPr/>
          <p:nvPr/>
        </p:nvCxnSpPr>
        <p:spPr>
          <a:xfrm flipV="1">
            <a:off x="8768992" y="4583666"/>
            <a:ext cx="0" cy="1654608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8616780" y="6213529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9056620" y="6207999"/>
                <a:ext cx="44119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i="1" dirty="0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𝑡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𝛼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6620" y="6207999"/>
                <a:ext cx="441193" cy="461665"/>
              </a:xfrm>
              <a:prstGeom prst="rect">
                <a:avLst/>
              </a:prstGeom>
              <a:blipFill>
                <a:blip r:embed="rId12"/>
                <a:stretch>
                  <a:fillRect l="-1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9261766" y="4510865"/>
                <a:ext cx="227938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d>
                        <m:d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𝑇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&gt;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𝛼</m:t>
                              </m:r>
                            </m:sub>
                          </m:sSub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1766" y="4510865"/>
                <a:ext cx="2279381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843390" y="4081097"/>
                <a:ext cx="13783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3390" y="4081097"/>
                <a:ext cx="1378391" cy="461665"/>
              </a:xfrm>
              <a:prstGeom prst="rect">
                <a:avLst/>
              </a:prstGeom>
              <a:blipFill>
                <a:blip r:embed="rId14"/>
                <a:stretch>
                  <a:fillRect t="-10526" r="-663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>
          <a:xfrm flipH="1">
            <a:off x="9711891" y="5003996"/>
            <a:ext cx="404262" cy="790412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95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שתי אוכלוסיות: השוואה בין שונות ידועה ולא ידועה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999156" y="1335557"/>
              <a:ext cx="10617198" cy="5288725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850929">
                      <a:extLst>
                        <a:ext uri="{9D8B030D-6E8A-4147-A177-3AD203B41FA5}">
                          <a16:colId xmlns:a16="http://schemas.microsoft.com/office/drawing/2014/main" val="3865041931"/>
                        </a:ext>
                      </a:extLst>
                    </a:gridCol>
                    <a:gridCol w="3139611">
                      <a:extLst>
                        <a:ext uri="{9D8B030D-6E8A-4147-A177-3AD203B41FA5}">
                          <a16:colId xmlns:a16="http://schemas.microsoft.com/office/drawing/2014/main" val="3584707416"/>
                        </a:ext>
                      </a:extLst>
                    </a:gridCol>
                    <a:gridCol w="2626658">
                      <a:extLst>
                        <a:ext uri="{9D8B030D-6E8A-4147-A177-3AD203B41FA5}">
                          <a16:colId xmlns:a16="http://schemas.microsoft.com/office/drawing/2014/main" val="468437169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שונות לא ידועה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שונות</a:t>
                          </a:r>
                          <a:r>
                            <a:rPr lang="he-IL" sz="2400" baseline="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ידועה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59388094"/>
                      </a:ext>
                    </a:extLst>
                  </a:tr>
                  <a:tr h="370840">
                    <a:tc gridSpan="2"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 rtl="0"/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השערת האפס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5302165"/>
                      </a:ext>
                    </a:extLst>
                  </a:tr>
                  <a:tr h="478617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לא ידועה, מניחים ששווה בין האוכלוסיות</a:t>
                          </a:r>
                        </a:p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נאמדת ע"י </a:t>
                          </a: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en-US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  <m:sup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d>
                                  <m:sSubSup>
                                    <m:sSubSup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d>
                                  <m:sSubSup>
                                    <m:sSubSup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oMath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ידועה, שווה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בשתי האוכלוסיות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שונות </a:t>
                          </a:r>
                          <a:r>
                            <a:rPr lang="he-IL" sz="2400" dirty="0" err="1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באוכלוסיה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586847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𝑇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bar>
                                          <m:barPr>
                                            <m:pos m:val="top"/>
                                            <m:ctrlP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barPr>
                                          <m:e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𝑋</m:t>
                                            </m:r>
                                          </m:e>
                                        </m:ba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bar>
                                          <m:barPr>
                                            <m:pos m:val="top"/>
                                            <m:ctrlP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barPr>
                                          <m:e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𝑋</m:t>
                                            </m:r>
                                          </m:e>
                                        </m:ba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solidFill>
                                              <a:srgbClr val="993366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solidFill>
                                              <a:srgbClr val="993366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𝑆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solidFill>
                                              <a:srgbClr val="993366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b>
                                    </m:sSub>
                                    <m:rad>
                                      <m:radPr>
                                        <m:degHide m:val="on"/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f>
                                          <m:fPr>
                                            <m:ctrlP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</a:rPr>
                                                  <m:t>𝑛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</a:rPr>
                                                  <m:t>1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f>
                                          <m:fPr>
                                            <m:ctrlP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</a:rPr>
                                                  <m:t>𝑛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  <m:r>
                                  <a:rPr lang="en-US" sz="200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bar>
                                          <m:barPr>
                                            <m:pos m:val="top"/>
                                            <m:ctrlP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barPr>
                                          <m:e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𝑋</m:t>
                                            </m:r>
                                          </m:e>
                                        </m:ba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bar>
                                          <m:barPr>
                                            <m:pos m:val="top"/>
                                            <m:ctrlP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barPr>
                                          <m:e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𝑋</m:t>
                                            </m:r>
                                          </m:e>
                                        </m:ba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sz="2000" b="0" i="1" smtClean="0">
                                        <a:solidFill>
                                          <a:srgbClr val="99336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  <m:rad>
                                      <m:radPr>
                                        <m:degHide m:val="on"/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f>
                                          <m:fPr>
                                            <m:ctrlP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</a:rPr>
                                                  <m:t>𝑛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</a:rPr>
                                                  <m:t>1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f>
                                          <m:fPr>
                                            <m:ctrlP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</a:rPr>
                                                  <m:t>𝑛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סטטיסטי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7662398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אם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𝒏</m:t>
                                  </m:r>
                                </m:e>
                                <m:sub>
                                  <m:r>
                                    <a:rPr lang="en-US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𝟏</m:t>
                                  </m:r>
                                </m:sub>
                              </m:sSub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&gt;</m:t>
                              </m:r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𝟑𝟎</m:t>
                              </m:r>
                            </m:oMath>
                          </a14:m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וגם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𝒏</m:t>
                                  </m:r>
                                </m:e>
                                <m:sub>
                                  <m:r>
                                    <a:rPr lang="en-US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𝟐</m:t>
                                  </m:r>
                                </m:sub>
                              </m:sSub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&gt;</m:t>
                              </m:r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𝟑𝟎</m:t>
                              </m:r>
                            </m:oMath>
                          </a14:m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: נורמלית סטנדרטית</a:t>
                          </a:r>
                        </a:p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מדגם </a:t>
                          </a:r>
                          <a:r>
                            <a:rPr lang="he-IL" sz="2000" b="1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קטן</a:t>
                          </a:r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000" b="1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וגם</a:t>
                          </a:r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ההתפלגות </a:t>
                          </a:r>
                          <a:r>
                            <a:rPr lang="he-IL" sz="2000" b="1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נורמלית</a:t>
                          </a:r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000" dirty="0" err="1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באוכלוסיה</a:t>
                          </a:r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:</a:t>
                          </a:r>
                        </a:p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התפלגות</a:t>
                          </a:r>
                          <a:r>
                            <a:rPr lang="he-IL" sz="2000" baseline="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𝑡</m:t>
                              </m:r>
                            </m:oMath>
                          </a14:m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עם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2</m:t>
                              </m:r>
                            </m:oMath>
                          </a14:m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דרגות חופש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אם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𝒏</m:t>
                                  </m:r>
                                </m:e>
                                <m:sub>
                                  <m:r>
                                    <a:rPr lang="en-US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𝟏</m:t>
                                  </m:r>
                                </m:sub>
                              </m:sSub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&gt;</m:t>
                              </m:r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𝟑𝟎</m:t>
                              </m:r>
                            </m:oMath>
                          </a14:m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וגם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𝒏</m:t>
                                  </m:r>
                                </m:e>
                                <m:sub>
                                  <m:r>
                                    <a:rPr lang="en-US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𝟐</m:t>
                                  </m:r>
                                </m:sub>
                              </m:sSub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&gt;</m:t>
                              </m:r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𝟑𝟎</m:t>
                              </m:r>
                            </m:oMath>
                          </a14:m>
                          <a:endParaRPr lang="he-IL" sz="2000" b="1" dirty="0" smtClean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  <a:p>
                          <a:pPr algn="ctr" rtl="1"/>
                          <a:r>
                            <a:rPr lang="he-IL" sz="2000" b="1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או</a:t>
                          </a:r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ההתפלגות</a:t>
                          </a:r>
                          <a:r>
                            <a:rPr lang="he-IL" sz="2000" baseline="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000" b="1" baseline="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נורמלית</a:t>
                          </a:r>
                          <a:r>
                            <a:rPr lang="he-IL" sz="2000" baseline="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000" baseline="0" dirty="0" err="1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באוכלוסיה</a:t>
                          </a:r>
                          <a:r>
                            <a:rPr lang="he-IL" sz="2000" baseline="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:</a:t>
                          </a:r>
                          <a:endParaRPr lang="he-IL" sz="2000" dirty="0" smtClean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נורמלית</a:t>
                          </a:r>
                          <a:r>
                            <a:rPr lang="he-IL" sz="2000" baseline="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סטנדרטית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התפלגות</a:t>
                          </a:r>
                          <a:r>
                            <a:rPr lang="he-IL" sz="2400" baseline="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הסטטיסטי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5293679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מדגם </a:t>
                          </a:r>
                          <a:r>
                            <a:rPr lang="he-IL" sz="2000" b="1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גדול</a:t>
                          </a:r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𝑃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(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𝑍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&gt;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𝑧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)</m:t>
                              </m:r>
                            </m:oMath>
                          </a14:m>
                          <a:endParaRPr lang="en-US" sz="2000" dirty="0" smtClean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מדגם </a:t>
                          </a:r>
                          <a:r>
                            <a:rPr lang="he-IL" sz="2000" b="1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קטן</a:t>
                          </a:r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000" b="1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וגם</a:t>
                          </a:r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ההתפלגות </a:t>
                          </a:r>
                          <a:r>
                            <a:rPr lang="he-IL" sz="2000" b="1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נורמלית</a:t>
                          </a:r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000" dirty="0" err="1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באוכלוסיה</a:t>
                          </a:r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:</a:t>
                          </a:r>
                        </a:p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𝑃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𝑛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𝑛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𝑇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&gt;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𝑡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he-IL" sz="2000" dirty="0" smtClean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𝑃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𝑍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&gt;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𝑧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ה- </a:t>
                          </a:r>
                          <a:r>
                            <a:rPr lang="en-US" sz="24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P-value</a:t>
                          </a:r>
                          <a:endParaRPr lang="he-IL" sz="2400" dirty="0" smtClean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  <a:p>
                          <a:pPr algn="ctr" rtl="1"/>
                          <a:r>
                            <a:rPr lang="he-IL" sz="18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השערה</a:t>
                          </a:r>
                          <a:r>
                            <a:rPr lang="he-IL" sz="1800" baseline="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חד-צדדית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8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sz="18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8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&gt;</m:t>
                              </m:r>
                              <m:sSub>
                                <m:sSubPr>
                                  <m:ctrlPr>
                                    <a:rPr lang="en-US" sz="18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sz="18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endParaRPr lang="en-US" sz="18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0199797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8135059"/>
                  </p:ext>
                </p:extLst>
              </p:nvPr>
            </p:nvGraphicFramePr>
            <p:xfrm>
              <a:off x="999156" y="1335557"/>
              <a:ext cx="10617198" cy="5288725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850929">
                      <a:extLst>
                        <a:ext uri="{9D8B030D-6E8A-4147-A177-3AD203B41FA5}">
                          <a16:colId xmlns:a16="http://schemas.microsoft.com/office/drawing/2014/main" val="3865041931"/>
                        </a:ext>
                      </a:extLst>
                    </a:gridCol>
                    <a:gridCol w="3139611">
                      <a:extLst>
                        <a:ext uri="{9D8B030D-6E8A-4147-A177-3AD203B41FA5}">
                          <a16:colId xmlns:a16="http://schemas.microsoft.com/office/drawing/2014/main" val="3584707416"/>
                        </a:ext>
                      </a:extLst>
                    </a:gridCol>
                    <a:gridCol w="2626658">
                      <a:extLst>
                        <a:ext uri="{9D8B030D-6E8A-4147-A177-3AD203B41FA5}">
                          <a16:colId xmlns:a16="http://schemas.microsoft.com/office/drawing/2014/main" val="468437169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שונות לא ידועה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שונות</a:t>
                          </a:r>
                          <a:r>
                            <a:rPr lang="he-IL" sz="2400" baseline="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ידועה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59388094"/>
                      </a:ext>
                    </a:extLst>
                  </a:tr>
                  <a:tr h="457200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76" t="-110667" r="-33003" b="-977333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0"/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השערת האפס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5302165"/>
                      </a:ext>
                    </a:extLst>
                  </a:tr>
                  <a:tr h="91471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26" t="-105333" r="-119221" b="-388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54457" t="-105333" r="-83915" b="-388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שונות </a:t>
                          </a:r>
                          <a:r>
                            <a:rPr lang="he-IL" sz="2400" dirty="0" err="1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באוכלוסיה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58684727"/>
                      </a:ext>
                    </a:extLst>
                  </a:tr>
                  <a:tr h="111696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26" t="-167391" r="-119221" b="-2168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54457" t="-167391" r="-83915" b="-2168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סטטיסטי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76623986"/>
                      </a:ext>
                    </a:extLst>
                  </a:tr>
                  <a:tr h="13106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26" t="-228837" r="-119221" b="-85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54457" t="-228837" r="-83915" b="-85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התפלגות</a:t>
                          </a:r>
                          <a:r>
                            <a:rPr lang="he-IL" sz="2400" baseline="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הסטטיסטי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52936799"/>
                      </a:ext>
                    </a:extLst>
                  </a:tr>
                  <a:tr h="10320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26" t="-418343" r="-119221" b="-88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54457" t="-418343" r="-83915" b="-88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04640" t="-418343" r="-464" b="-88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0199797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43218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rgbClr val="00206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2400" dirty="0" smtClean="0">
            <a:latin typeface="David" panose="020E0502060401010101" pitchFamily="34" charset="-79"/>
            <a:cs typeface="David" panose="020E0502060401010101" pitchFamily="34" charset="-79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Lectures.potx" id="{B08AB4B4-AC94-43E2-9277-E6C2DA335FC5}" vid="{AA689B7B-4BA3-46F0-98A2-75F8F493EF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Lectures</Template>
  <TotalTime>21681</TotalTime>
  <Words>5561</Words>
  <Application>Microsoft Office PowerPoint</Application>
  <PresentationFormat>Widescreen</PresentationFormat>
  <Paragraphs>1545</Paragraphs>
  <Slides>143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143</vt:i4>
      </vt:variant>
    </vt:vector>
  </HeadingPairs>
  <TitlesOfParts>
    <vt:vector size="150" baseType="lpstr">
      <vt:lpstr>Arial</vt:lpstr>
      <vt:lpstr>Calibri</vt:lpstr>
      <vt:lpstr>Cambria Math</vt:lpstr>
      <vt:lpstr>Courier New</vt:lpstr>
      <vt:lpstr>David</vt:lpstr>
      <vt:lpstr>Wingdings</vt:lpstr>
      <vt:lpstr>Lectures</vt:lpstr>
      <vt:lpstr>סטטיסטיקה למדעים ביו-רפואיים 94607</vt:lpstr>
      <vt:lpstr>נושאים</vt:lpstr>
      <vt:lpstr>נושאים</vt:lpstr>
      <vt:lpstr>נושאים</vt:lpstr>
      <vt:lpstr>מטרה והגדרות</vt:lpstr>
      <vt:lpstr>סקירת הבעיות אותן נפתור</vt:lpstr>
      <vt:lpstr>בדיקת השערה על התוחלת באוכלוסיה</vt:lpstr>
      <vt:lpstr>דוגמאות נוספות: השערה על התוחלת</vt:lpstr>
      <vt:lpstr>סוגי השערות אחרים</vt:lpstr>
      <vt:lpstr>נושאים</vt:lpstr>
      <vt:lpstr>נושאים</vt:lpstr>
      <vt:lpstr>השערות</vt:lpstr>
      <vt:lpstr>השערות</vt:lpstr>
      <vt:lpstr>ניסוח ההשערות</vt:lpstr>
      <vt:lpstr>סוגי השערות</vt:lpstr>
      <vt:lpstr>בדיקת השערות ע"י מדגם</vt:lpstr>
      <vt:lpstr>הצגה גרפית</vt:lpstr>
      <vt:lpstr>בדיקת השערות ע"י ממוצע המדגם</vt:lpstr>
      <vt:lpstr>בדיקת השערות ע"י ממוצע המדגם</vt:lpstr>
      <vt:lpstr>ה- P-value</vt:lpstr>
      <vt:lpstr>הצגה גרפית</vt:lpstr>
      <vt:lpstr>גודל יחסי של ה- P-value</vt:lpstr>
      <vt:lpstr>איך נחשב את ה- P-value?</vt:lpstr>
      <vt:lpstr>בדיקת השערה על התוחלת</vt:lpstr>
      <vt:lpstr>משמעות ה- P-value</vt:lpstr>
      <vt:lpstr>מתי נדחה את השערת האפס?</vt:lpstr>
      <vt:lpstr>הגדרות</vt:lpstr>
      <vt:lpstr>בדיקת השערה על התוחלת</vt:lpstr>
      <vt:lpstr>הערות</vt:lpstr>
      <vt:lpstr>סיכום השלבים בבדיקת השערה</vt:lpstr>
      <vt:lpstr>נושאים</vt:lpstr>
      <vt:lpstr>דוגמא</vt:lpstr>
      <vt:lpstr>דוגמא</vt:lpstr>
      <vt:lpstr>דוגמא</vt:lpstr>
      <vt:lpstr>גודל המדגם</vt:lpstr>
      <vt:lpstr>מה קרה בעצם?</vt:lpstr>
      <vt:lpstr>מה קרה בעצם?</vt:lpstr>
      <vt:lpstr>גודל המדגם</vt:lpstr>
      <vt:lpstr>הערה: טעויות</vt:lpstr>
      <vt:lpstr>ניסוח מקוצר</vt:lpstr>
      <vt:lpstr>ניסוח מקוצר</vt:lpstr>
      <vt:lpstr>דוגמאות</vt:lpstr>
      <vt:lpstr>קיצור דרך נוסף</vt:lpstr>
      <vt:lpstr>כלל החלטה, H_1:μ&gt;μ_0</vt:lpstr>
      <vt:lpstr>כלל החלטה, H_1:μ&lt;μ_0</vt:lpstr>
      <vt:lpstr>כלל החלטה במקרה הכללי</vt:lpstr>
      <vt:lpstr>כלל החלטה עבור רמת מובהקות כלשהי</vt:lpstr>
      <vt:lpstr>לוח לחישוב P(Z&gt;z_0)</vt:lpstr>
      <vt:lpstr>כיצד נגדיל את הסיכוי לדחות השערה שגויה?</vt:lpstr>
      <vt:lpstr>הסבר</vt:lpstr>
      <vt:lpstr>נושאים</vt:lpstr>
      <vt:lpstr>בדיקת השערה דו-צדדית</vt:lpstr>
      <vt:lpstr>פתרון הדוגמא</vt:lpstr>
      <vt:lpstr>הסבר</vt:lpstr>
      <vt:lpstr>המשך הדוגמא</vt:lpstr>
      <vt:lpstr>חישוב ה- P-value במבחן דו-צדדי</vt:lpstr>
      <vt:lpstr>הערה</vt:lpstr>
      <vt:lpstr>מבחן דו-צדדי</vt:lpstr>
      <vt:lpstr>תזכורת: כלל החלטה במבחן חד-צדדי</vt:lpstr>
      <vt:lpstr>כלל החלטה בהשערה דו-צדדית</vt:lpstr>
      <vt:lpstr>כלל החלטה עבור רמת מובהקות כללית</vt:lpstr>
      <vt:lpstr>בדיקת השערות על התוחלת עם שונות ידועה: סיכום</vt:lpstr>
      <vt:lpstr>המשך הסיכום: מבחן Z למדגם אחד</vt:lpstr>
      <vt:lpstr>כלל החלטה</vt:lpstr>
      <vt:lpstr>נושאים</vt:lpstr>
      <vt:lpstr>דוגמאות</vt:lpstr>
      <vt:lpstr>בדיקת השערה על הפרופורציה</vt:lpstr>
      <vt:lpstr>בדיקת השערה על הפרופורציה</vt:lpstr>
      <vt:lpstr>בדיקת השערה על הפרופורציה</vt:lpstr>
      <vt:lpstr>בדיקת השערה על הפרופורציה</vt:lpstr>
      <vt:lpstr>בדיקת השערה על פרופורציה</vt:lpstr>
      <vt:lpstr>ניסוי התה של פישר (lady tasting tea)</vt:lpstr>
      <vt:lpstr>ניסוי התה של פישר</vt:lpstr>
      <vt:lpstr>בספרות</vt:lpstr>
      <vt:lpstr>פֹּול התמנון (Paul the Octopus)</vt:lpstr>
      <vt:lpstr>פול התמנון</vt:lpstr>
      <vt:lpstr>האם לטייסי קרב יש יותר בנות מבנים?</vt:lpstr>
      <vt:lpstr>דוגמא</vt:lpstr>
      <vt:lpstr>המשך הדוגמא</vt:lpstr>
      <vt:lpstr>מדגמים גדולים</vt:lpstr>
      <vt:lpstr>בדיקת השערה על הפרופורציה במדגם גדול</vt:lpstr>
      <vt:lpstr>הקירוב הנורמלי</vt:lpstr>
      <vt:lpstr>חישוב ה- P-value</vt:lpstr>
      <vt:lpstr>דוגמא: השערה דו-צדדית</vt:lpstr>
      <vt:lpstr>דוגמא: השערה דו-צדדית</vt:lpstr>
      <vt:lpstr>המשך הדוגמא</vt:lpstr>
      <vt:lpstr>שאלת רשות</vt:lpstr>
      <vt:lpstr>בדיקת השערה על הפרופורציה: סיכום</vt:lpstr>
      <vt:lpstr>בדיקת השערה על הפרופורציה: סיכום</vt:lpstr>
      <vt:lpstr>בדיקת השערה על הפרופורציה: סיכום</vt:lpstr>
      <vt:lpstr>נושאים</vt:lpstr>
      <vt:lpstr>שונות לא ידועה</vt:lpstr>
      <vt:lpstr>בדיקת השערות במדגם גדול</vt:lpstr>
      <vt:lpstr>בדיקת השערות במדגם קטן</vt:lpstr>
      <vt:lpstr>תזכורת: התפלגות t</vt:lpstr>
      <vt:lpstr>בדיקת השערות במדגם קטן</vt:lpstr>
      <vt:lpstr>בעיה</vt:lpstr>
      <vt:lpstr>טבלת התפלגות t</vt:lpstr>
      <vt:lpstr>כלל החלטה</vt:lpstr>
      <vt:lpstr>כלל החלטה</vt:lpstr>
      <vt:lpstr>כלל החלטה בהשערה דו-צדדית</vt:lpstr>
      <vt:lpstr>טבלת התפלגות t</vt:lpstr>
      <vt:lpstr>כלל החלטה עבור רמת מובהקות כללית</vt:lpstr>
      <vt:lpstr>דוגמא</vt:lpstr>
      <vt:lpstr>דוגמא</vt:lpstr>
      <vt:lpstr>טבלת התפלגות t</vt:lpstr>
      <vt:lpstr>השוואה בין שונות ידועה ללא-ידועה</vt:lpstr>
      <vt:lpstr>טבלת התפלגות t</vt:lpstr>
      <vt:lpstr>גודל המדגם</vt:lpstr>
      <vt:lpstr>שונות ידועה ולא ידועה: השוואה</vt:lpstr>
      <vt:lpstr>בדיקת השערות על התוחלת: סיכום</vt:lpstr>
      <vt:lpstr>סיכום בדיקת השערות על התוחלת: שונות ידועה</vt:lpstr>
      <vt:lpstr>סיכום בדיקת השערות על התוחלת: שונות לא ידועה</vt:lpstr>
      <vt:lpstr>נושאים</vt:lpstr>
      <vt:lpstr>בדיקת השערות בשתי אוכלוסיות</vt:lpstr>
      <vt:lpstr>דוגמא נוספת</vt:lpstr>
      <vt:lpstr>השערה דו-צדדית על שתי אוכלוסיות</vt:lpstr>
      <vt:lpstr>הגדרות והנחות</vt:lpstr>
      <vt:lpstr>הערה: אי-תלות</vt:lpstr>
      <vt:lpstr>הסבר גרפי</vt:lpstr>
      <vt:lpstr>ניסוח הבעיה</vt:lpstr>
      <vt:lpstr>הגדרת ה- P-value</vt:lpstr>
      <vt:lpstr>התפלגות של הפרש ממוצעי המדגמים</vt:lpstr>
      <vt:lpstr>בדיקת השערות על הפרש תוחלות</vt:lpstr>
      <vt:lpstr>הערה</vt:lpstr>
      <vt:lpstr>פתרון הדוגמא</vt:lpstr>
      <vt:lpstr>דוגמא: A/B testing</vt:lpstr>
      <vt:lpstr>דוגמא: A/B testing</vt:lpstr>
      <vt:lpstr>המשך הדוגמא</vt:lpstr>
      <vt:lpstr>המשך הדוגמא</vt:lpstr>
      <vt:lpstr>השוואה התוחלת בין שתי אוכלוסיות בלתי תלויות: סיכום</vt:lpstr>
      <vt:lpstr>השוואת התוחלת בין שתי אוכלוסיות בלתי תלויות: סיכום</vt:lpstr>
      <vt:lpstr>שונות לא ידועה</vt:lpstr>
      <vt:lpstr>דוגמא</vt:lpstr>
      <vt:lpstr>אומד משותף לשונות</vt:lpstr>
      <vt:lpstr>הסבר</vt:lpstr>
      <vt:lpstr>דוגמא</vt:lpstr>
      <vt:lpstr>השוואת התוחלת בין שתי אוכלוסיות עם שונות לא ידועה</vt:lpstr>
      <vt:lpstr>דוגמא</vt:lpstr>
      <vt:lpstr>דוגמא</vt:lpstr>
      <vt:lpstr>דוגמא</vt:lpstr>
      <vt:lpstr>טבלת התפלגות t</vt:lpstr>
      <vt:lpstr>שתי אוכלוסיות: השוואה בין שונות ידועה ולא ידועה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סטטיסטיקה לתלמידי רפואה</dc:title>
  <dc:creator>Shai Carmi</dc:creator>
  <cp:lastModifiedBy>Shai Carmi</cp:lastModifiedBy>
  <cp:revision>4192</cp:revision>
  <dcterms:created xsi:type="dcterms:W3CDTF">2016-12-07T10:48:10Z</dcterms:created>
  <dcterms:modified xsi:type="dcterms:W3CDTF">2020-02-11T08:40:48Z</dcterms:modified>
</cp:coreProperties>
</file>