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1"/>
  </p:notesMasterIdLst>
  <p:sldIdLst>
    <p:sldId id="256" r:id="rId2"/>
    <p:sldId id="411" r:id="rId3"/>
    <p:sldId id="443" r:id="rId4"/>
    <p:sldId id="447" r:id="rId5"/>
    <p:sldId id="448" r:id="rId6"/>
    <p:sldId id="449" r:id="rId7"/>
    <p:sldId id="451" r:id="rId8"/>
    <p:sldId id="452" r:id="rId9"/>
    <p:sldId id="450" r:id="rId10"/>
    <p:sldId id="454" r:id="rId11"/>
    <p:sldId id="456" r:id="rId12"/>
    <p:sldId id="455" r:id="rId13"/>
    <p:sldId id="457" r:id="rId14"/>
    <p:sldId id="414" r:id="rId15"/>
    <p:sldId id="462" r:id="rId16"/>
    <p:sldId id="463" r:id="rId17"/>
    <p:sldId id="464" r:id="rId18"/>
    <p:sldId id="472" r:id="rId19"/>
    <p:sldId id="415" r:id="rId20"/>
    <p:sldId id="418" r:id="rId21"/>
    <p:sldId id="475" r:id="rId22"/>
    <p:sldId id="469" r:id="rId23"/>
    <p:sldId id="461" r:id="rId24"/>
    <p:sldId id="480" r:id="rId25"/>
    <p:sldId id="479" r:id="rId26"/>
    <p:sldId id="416" r:id="rId27"/>
    <p:sldId id="481" r:id="rId28"/>
    <p:sldId id="482" r:id="rId29"/>
    <p:sldId id="484" r:id="rId30"/>
    <p:sldId id="485" r:id="rId31"/>
    <p:sldId id="486" r:id="rId32"/>
    <p:sldId id="459" r:id="rId33"/>
    <p:sldId id="499" r:id="rId34"/>
    <p:sldId id="487" r:id="rId35"/>
    <p:sldId id="489" r:id="rId36"/>
    <p:sldId id="490" r:id="rId37"/>
    <p:sldId id="491" r:id="rId38"/>
    <p:sldId id="492" r:id="rId39"/>
    <p:sldId id="498" r:id="rId4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3366"/>
    <a:srgbClr val="C00000"/>
    <a:srgbClr val="0000CC"/>
    <a:srgbClr val="FF3300"/>
    <a:srgbClr val="FEE1AC"/>
    <a:srgbClr val="FDE1A1"/>
    <a:srgbClr val="EAF4E4"/>
    <a:srgbClr val="E3F1DB"/>
    <a:srgbClr val="FFF6DD"/>
    <a:srgbClr val="FFF7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3979" autoAdjust="0"/>
  </p:normalViewPr>
  <p:slideViewPr>
    <p:cSldViewPr snapToGrid="0">
      <p:cViewPr varScale="1">
        <p:scale>
          <a:sx n="63" d="100"/>
          <a:sy n="63" d="100"/>
        </p:scale>
        <p:origin x="804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04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C7573E-F062-4FD7-B8B1-7EF9EF9A793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97D0BE-8D5B-46CF-87F0-C21ED6163C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0519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575706"/>
            <a:ext cx="9144000" cy="807585"/>
          </a:xfrm>
        </p:spPr>
        <p:txBody>
          <a:bodyPr anchor="b">
            <a:normAutofit/>
          </a:bodyPr>
          <a:lstStyle>
            <a:lvl1pPr algn="ctr" rtl="1">
              <a:defRPr sz="440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332617"/>
            <a:ext cx="9144000" cy="627062"/>
          </a:xfrm>
        </p:spPr>
        <p:txBody>
          <a:bodyPr>
            <a:normAutofit/>
          </a:bodyPr>
          <a:lstStyle>
            <a:lvl1pPr marL="0" indent="0" algn="ctr" rtl="1">
              <a:buNone/>
              <a:defRPr sz="320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4372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8481" y="408214"/>
            <a:ext cx="10355037" cy="572181"/>
          </a:xfrm>
        </p:spPr>
        <p:txBody>
          <a:bodyPr>
            <a:noAutofit/>
          </a:bodyPr>
          <a:lstStyle>
            <a:lvl1pPr algn="l" rtl="0">
              <a:defRPr sz="3600">
                <a:solidFill>
                  <a:srgbClr val="003399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654173"/>
            <a:ext cx="10515600" cy="4351338"/>
          </a:xfrm>
        </p:spPr>
        <p:txBody>
          <a:bodyPr>
            <a:normAutofit/>
          </a:bodyPr>
          <a:lstStyle>
            <a:lvl1pPr algn="l" rtl="0">
              <a:defRPr sz="2400" baseline="0">
                <a:latin typeface="+mn-lt"/>
                <a:cs typeface="Times New Roman" panose="02020603050405020304" pitchFamily="18" charset="0"/>
              </a:defRPr>
            </a:lvl1pPr>
            <a:lvl2pPr marL="685800" indent="-228600" algn="l" rtl="0">
              <a:buSzPct val="70000"/>
              <a:buFont typeface="Courier New" panose="02070309020205020404" pitchFamily="49" charset="0"/>
              <a:buChar char="o"/>
              <a:defRPr sz="2000" baseline="0">
                <a:latin typeface="+mn-lt"/>
                <a:cs typeface="Times New Roman" panose="02020603050405020304" pitchFamily="18" charset="0"/>
              </a:defRPr>
            </a:lvl2pPr>
            <a:lvl3pPr marL="1143000" indent="-228600" algn="l" rtl="0">
              <a:buSzPct val="70000"/>
              <a:buFont typeface="Wingdings" panose="05000000000000000000" pitchFamily="2" charset="2"/>
              <a:buChar char="§"/>
              <a:defRPr sz="1800">
                <a:latin typeface="+mn-lt"/>
                <a:cs typeface="Times New Roman" panose="02020603050405020304" pitchFamily="18" charset="0"/>
              </a:defRPr>
            </a:lvl3pPr>
            <a:lvl4pPr algn="r" rtl="1">
              <a:defRPr>
                <a:latin typeface="David" panose="020E0502060401010101" pitchFamily="34" charset="-79"/>
                <a:cs typeface="David" panose="020E0502060401010101" pitchFamily="34" charset="-79"/>
              </a:defRPr>
            </a:lvl4pPr>
            <a:lvl5pPr algn="r" rtl="1">
              <a:defRPr>
                <a:latin typeface="David" panose="020E0502060401010101" pitchFamily="34" charset="-79"/>
                <a:cs typeface="David" panose="020E0502060401010101" pitchFamily="34" charset="-79"/>
              </a:defRPr>
            </a:lvl5pPr>
          </a:lstStyle>
          <a:p>
            <a:pPr lvl="0"/>
            <a:r>
              <a:rPr lang="en-US" dirty="0" smtClean="0"/>
              <a:t>Level 1</a:t>
            </a:r>
          </a:p>
          <a:p>
            <a:pPr lvl="1"/>
            <a:r>
              <a:rPr lang="en-US" dirty="0" smtClean="0"/>
              <a:t>Level 2</a:t>
            </a:r>
          </a:p>
          <a:p>
            <a:pPr lvl="2"/>
            <a:r>
              <a:rPr lang="en-US" dirty="0" smtClean="0"/>
              <a:t>Level 3</a:t>
            </a:r>
          </a:p>
        </p:txBody>
      </p:sp>
      <p:sp>
        <p:nvSpPr>
          <p:cNvPr id="7" name="Rectangle 6"/>
          <p:cNvSpPr/>
          <p:nvPr/>
        </p:nvSpPr>
        <p:spPr>
          <a:xfrm>
            <a:off x="918481" y="1077686"/>
            <a:ext cx="10355037" cy="62049"/>
          </a:xfrm>
          <a:prstGeom prst="rect">
            <a:avLst/>
          </a:prstGeom>
          <a:solidFill>
            <a:srgbClr val="808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6188389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6D93B-30F9-4418-8AD5-7F433FC37F9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D6D32-BE25-4AB2-8F06-3F620ACB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293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6D93B-30F9-4418-8AD5-7F433FC37F9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D6D32-BE25-4AB2-8F06-3F620ACB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5328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6D93B-30F9-4418-8AD5-7F433FC37F9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D6D32-BE25-4AB2-8F06-3F620ACB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6392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6D93B-30F9-4418-8AD5-7F433FC37F9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D6D32-BE25-4AB2-8F06-3F620ACB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7163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6D93B-30F9-4418-8AD5-7F433FC37F9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D6D32-BE25-4AB2-8F06-3F620ACB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4789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6D93B-30F9-4418-8AD5-7F433FC37F9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D6D32-BE25-4AB2-8F06-3F620ACB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2065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6D93B-30F9-4418-8AD5-7F433FC37F9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D6D32-BE25-4AB2-8F06-3F620ACB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81379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6D93B-30F9-4418-8AD5-7F433FC37F9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D6D32-BE25-4AB2-8F06-3F620ACB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898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6D93B-30F9-4418-8AD5-7F433FC37F9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D6D32-BE25-4AB2-8F06-3F620ACB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241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defRPr>
            </a:lvl1pPr>
          </a:lstStyle>
          <a:p>
            <a:fld id="{FB66D93B-30F9-4418-8AD5-7F433FC37F9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defRPr>
            </a:lvl1pPr>
          </a:lstStyle>
          <a:p>
            <a:fld id="{1D1D6D32-BE25-4AB2-8F06-3F620ACB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969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David" panose="020E0502060401010101" pitchFamily="34" charset="-79"/>
          <a:ea typeface="+mj-ea"/>
          <a:cs typeface="David" panose="020E0502060401010101" pitchFamily="34" charset="-79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0964" y="1494064"/>
            <a:ext cx="10566400" cy="1019113"/>
          </a:xfrm>
        </p:spPr>
        <p:txBody>
          <a:bodyPr/>
          <a:lstStyle/>
          <a:p>
            <a:r>
              <a:rPr lang="en-US" dirty="0" smtClean="0">
                <a:solidFill>
                  <a:srgbClr val="7030A0"/>
                </a:solidFill>
                <a:latin typeface="+mn-lt"/>
              </a:rPr>
              <a:t>Personal Genomics</a:t>
            </a:r>
            <a:endParaRPr lang="en-US" dirty="0">
              <a:solidFill>
                <a:srgbClr val="7030A0"/>
              </a:solidFill>
              <a:latin typeface="+mn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32164" y="4548944"/>
            <a:ext cx="9144000" cy="1021345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  <a:t>Shai Carmi</a:t>
            </a:r>
          </a:p>
          <a:p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  <a:t>School of Public Health</a:t>
            </a:r>
            <a:endParaRPr lang="en-US" dirty="0">
              <a:solidFill>
                <a:schemeClr val="bg2">
                  <a:lumMod val="25000"/>
                </a:schemeClr>
              </a:solidFill>
              <a:latin typeface="+mn-lt"/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1532164" y="3064784"/>
            <a:ext cx="9144000" cy="6270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en-US" sz="3600" dirty="0" smtClean="0">
                <a:latin typeface="+mn-lt"/>
              </a:rPr>
              <a:t>Genotyping</a:t>
            </a:r>
            <a:endParaRPr lang="en-US" sz="3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42520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read genomes?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Traditional method: Sanger sequencing</a:t>
            </a:r>
          </a:p>
          <a:p>
            <a:r>
              <a:rPr lang="en-US" dirty="0" smtClean="0"/>
              <a:t>Next </a:t>
            </a:r>
            <a:r>
              <a:rPr lang="en-US" dirty="0"/>
              <a:t>generation sequencing</a:t>
            </a:r>
          </a:p>
          <a:p>
            <a:r>
              <a:rPr lang="en-US" dirty="0" smtClean="0"/>
              <a:t>Microarrays</a:t>
            </a:r>
          </a:p>
        </p:txBody>
      </p:sp>
    </p:spTree>
    <p:extLst>
      <p:ext uri="{BB962C8B-B14F-4D97-AF65-F5344CB8AC3E}">
        <p14:creationId xmlns:p14="http://schemas.microsoft.com/office/powerpoint/2010/main" val="795000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Sanger sequencing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6443" y="1527994"/>
            <a:ext cx="5428721" cy="4875225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Frederick Sanger: two Nobel prizes!</a:t>
            </a:r>
          </a:p>
          <a:p>
            <a:pPr lvl="1"/>
            <a:r>
              <a:rPr lang="en-US" dirty="0" smtClean="0"/>
              <a:t>Protein sequencing</a:t>
            </a:r>
            <a:r>
              <a:rPr lang="en-US" smtClean="0"/>
              <a:t>, DNA </a:t>
            </a:r>
            <a:r>
              <a:rPr lang="en-US" dirty="0" smtClean="0"/>
              <a:t>sequencing</a:t>
            </a:r>
          </a:p>
          <a:p>
            <a:endParaRPr lang="en-US" dirty="0" smtClean="0"/>
          </a:p>
          <a:p>
            <a:r>
              <a:rPr lang="en-US" dirty="0" smtClean="0"/>
              <a:t>Key point: use fluorescently labeled </a:t>
            </a:r>
            <a:r>
              <a:rPr lang="en-US" dirty="0" err="1" smtClean="0">
                <a:solidFill>
                  <a:srgbClr val="7030A0"/>
                </a:solidFill>
              </a:rPr>
              <a:t>dideoxynucleotides</a:t>
            </a:r>
            <a:r>
              <a:rPr lang="en-US" dirty="0" smtClean="0"/>
              <a:t>, which are </a:t>
            </a:r>
            <a:r>
              <a:rPr lang="en-US" dirty="0" smtClean="0">
                <a:solidFill>
                  <a:srgbClr val="0000CC"/>
                </a:solidFill>
              </a:rPr>
              <a:t>chain terminating</a:t>
            </a:r>
          </a:p>
          <a:p>
            <a:endParaRPr lang="en-US" dirty="0">
              <a:solidFill>
                <a:srgbClr val="0000CC"/>
              </a:solidFill>
            </a:endParaRPr>
          </a:p>
          <a:p>
            <a:r>
              <a:rPr lang="en-US" dirty="0" smtClean="0"/>
              <a:t>Read </a:t>
            </a:r>
            <a:r>
              <a:rPr lang="en-US" dirty="0"/>
              <a:t>sequence </a:t>
            </a:r>
            <a:r>
              <a:rPr lang="en-US" dirty="0" smtClean="0"/>
              <a:t>based on fluorescence</a:t>
            </a:r>
            <a:endParaRPr lang="en-US" dirty="0"/>
          </a:p>
          <a:p>
            <a:endParaRPr lang="en-US" dirty="0"/>
          </a:p>
          <a:p>
            <a:r>
              <a:rPr lang="en-US" dirty="0"/>
              <a:t>Considered the </a:t>
            </a:r>
            <a:r>
              <a:rPr lang="en-US" dirty="0">
                <a:solidFill>
                  <a:srgbClr val="C09200"/>
                </a:solidFill>
              </a:rPr>
              <a:t>gold</a:t>
            </a:r>
            <a:r>
              <a:rPr lang="en-US" dirty="0"/>
              <a:t> standard!</a:t>
            </a:r>
          </a:p>
          <a:p>
            <a:r>
              <a:rPr lang="en-US" dirty="0"/>
              <a:t>Costs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≈$0.01 per base pair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Still useful for specific genes, small number of individuals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05" b="4147"/>
          <a:stretch/>
        </p:blipFill>
        <p:spPr>
          <a:xfrm>
            <a:off x="6095999" y="1463039"/>
            <a:ext cx="5651634" cy="5005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515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Sanger sequence entire genomes?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4677" y="1781992"/>
            <a:ext cx="9387348" cy="4351338"/>
          </a:xfrm>
        </p:spPr>
        <p:txBody>
          <a:bodyPr/>
          <a:lstStyle/>
          <a:p>
            <a:r>
              <a:rPr lang="en-US" dirty="0" smtClean="0"/>
              <a:t>Sanger sequencing can only be applied to short fragments</a:t>
            </a:r>
          </a:p>
          <a:p>
            <a:r>
              <a:rPr lang="en-US" dirty="0" smtClean="0"/>
              <a:t>How to sequence entire genomes?</a:t>
            </a:r>
          </a:p>
          <a:p>
            <a:pPr lvl="1"/>
            <a:r>
              <a:rPr lang="en-US" dirty="0" smtClean="0"/>
              <a:t>Even bacterial or yeast, etc.</a:t>
            </a:r>
          </a:p>
          <a:p>
            <a:endParaRPr lang="en-US" dirty="0" smtClean="0"/>
          </a:p>
          <a:p>
            <a:r>
              <a:rPr lang="en-US" dirty="0" smtClean="0"/>
              <a:t>Idea: </a:t>
            </a:r>
            <a:r>
              <a:rPr lang="en-US" dirty="0" smtClean="0">
                <a:solidFill>
                  <a:srgbClr val="0000CC"/>
                </a:solidFill>
              </a:rPr>
              <a:t>shotgun sequencing</a:t>
            </a:r>
          </a:p>
          <a:p>
            <a:endParaRPr lang="en-US" dirty="0" smtClean="0">
              <a:solidFill>
                <a:srgbClr val="0000CC"/>
              </a:solidFill>
            </a:endParaRPr>
          </a:p>
          <a:p>
            <a:r>
              <a:rPr lang="en-US" dirty="0" smtClean="0">
                <a:solidFill>
                  <a:srgbClr val="0000CC"/>
                </a:solidFill>
              </a:rPr>
              <a:t>Fragment</a:t>
            </a:r>
            <a:r>
              <a:rPr lang="en-US" dirty="0" smtClean="0"/>
              <a:t> (randomly) multiple copies of the genome into short segments </a:t>
            </a:r>
            <a:r>
              <a:rPr lang="en-US" dirty="0"/>
              <a:t>(tens/hundreds of </a:t>
            </a:r>
            <a:r>
              <a:rPr lang="en-US" dirty="0" err="1" smtClean="0"/>
              <a:t>bp</a:t>
            </a:r>
            <a:r>
              <a:rPr lang="en-US" dirty="0" smtClean="0"/>
              <a:t>)</a:t>
            </a:r>
          </a:p>
          <a:p>
            <a:r>
              <a:rPr lang="en-US" dirty="0" smtClean="0">
                <a:solidFill>
                  <a:srgbClr val="0000CC"/>
                </a:solidFill>
              </a:rPr>
              <a:t>Sequence</a:t>
            </a:r>
            <a:r>
              <a:rPr lang="en-US" dirty="0" smtClean="0"/>
              <a:t> each fragment</a:t>
            </a:r>
          </a:p>
          <a:p>
            <a:r>
              <a:rPr lang="en-US" dirty="0" smtClean="0">
                <a:solidFill>
                  <a:srgbClr val="0000CC"/>
                </a:solidFill>
              </a:rPr>
              <a:t>Assemble</a:t>
            </a:r>
            <a:r>
              <a:rPr lang="en-US" dirty="0" smtClean="0"/>
              <a:t> the sequences into the entire genome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029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Shotgun sequencing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3" b="53959"/>
          <a:stretch/>
        </p:blipFill>
        <p:spPr>
          <a:xfrm>
            <a:off x="1856397" y="1494685"/>
            <a:ext cx="8699843" cy="4981234"/>
          </a:xfrm>
        </p:spPr>
      </p:pic>
    </p:spTree>
    <p:extLst>
      <p:ext uri="{BB962C8B-B14F-4D97-AF65-F5344CB8AC3E}">
        <p14:creationId xmlns:p14="http://schemas.microsoft.com/office/powerpoint/2010/main" val="1104654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Sequence assembly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1585" y="1512040"/>
            <a:ext cx="10028721" cy="2877079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0000CC"/>
                </a:solidFill>
              </a:rPr>
              <a:t>De-novo</a:t>
            </a:r>
            <a:r>
              <a:rPr lang="en-US" dirty="0" smtClean="0"/>
              <a:t> assembly: using short reads to create a full-length chromosome</a:t>
            </a:r>
          </a:p>
          <a:p>
            <a:endParaRPr lang="en-US" dirty="0" smtClean="0">
              <a:solidFill>
                <a:srgbClr val="0000CC"/>
              </a:solidFill>
            </a:endParaRPr>
          </a:p>
          <a:p>
            <a:r>
              <a:rPr lang="en-US" dirty="0" smtClean="0">
                <a:solidFill>
                  <a:srgbClr val="0000CC"/>
                </a:solidFill>
              </a:rPr>
              <a:t>Mapping</a:t>
            </a:r>
            <a:r>
              <a:rPr lang="en-US" dirty="0" smtClean="0"/>
              <a:t>: using a known </a:t>
            </a:r>
            <a:r>
              <a:rPr lang="en-US" dirty="0" smtClean="0">
                <a:solidFill>
                  <a:srgbClr val="0000CC"/>
                </a:solidFill>
              </a:rPr>
              <a:t>reference</a:t>
            </a:r>
            <a:r>
              <a:rPr lang="en-US" dirty="0" smtClean="0"/>
              <a:t> sequence</a:t>
            </a:r>
          </a:p>
          <a:p>
            <a:pPr lvl="1"/>
            <a:r>
              <a:rPr lang="en-US" dirty="0" smtClean="0"/>
              <a:t>The genome sequenced is similar (but </a:t>
            </a:r>
            <a:r>
              <a:rPr lang="en-US" b="1" dirty="0" smtClean="0"/>
              <a:t>not</a:t>
            </a:r>
            <a:r>
              <a:rPr lang="en-US" dirty="0" smtClean="0"/>
              <a:t> identical) to the reference</a:t>
            </a:r>
          </a:p>
          <a:p>
            <a:pPr lvl="1"/>
            <a:r>
              <a:rPr lang="en-US" dirty="0" smtClean="0"/>
              <a:t>Requires </a:t>
            </a:r>
            <a:r>
              <a:rPr lang="en-US" dirty="0" smtClean="0">
                <a:solidFill>
                  <a:srgbClr val="0000CC"/>
                </a:solidFill>
              </a:rPr>
              <a:t>alignment</a:t>
            </a:r>
            <a:r>
              <a:rPr lang="en-US" dirty="0" smtClean="0"/>
              <a:t> of the reads to the reference genome</a:t>
            </a:r>
          </a:p>
          <a:p>
            <a:pPr lvl="1"/>
            <a:r>
              <a:rPr lang="en-US" dirty="0"/>
              <a:t>Much </a:t>
            </a:r>
            <a:r>
              <a:rPr lang="en-US" dirty="0" smtClean="0"/>
              <a:t>easier, but requires an additional step of </a:t>
            </a:r>
            <a:r>
              <a:rPr lang="en-US" dirty="0" smtClean="0">
                <a:solidFill>
                  <a:srgbClr val="0000CC"/>
                </a:solidFill>
              </a:rPr>
              <a:t>variant calling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46" b="62245"/>
          <a:stretch/>
        </p:blipFill>
        <p:spPr>
          <a:xfrm>
            <a:off x="3599412" y="4561936"/>
            <a:ext cx="6126480" cy="1886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0728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Coverage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038225" y="1682748"/>
                <a:ext cx="10235293" cy="4351338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dirty="0" smtClean="0"/>
                  <a:t>: read length (</a:t>
                </a:r>
                <a:r>
                  <a:rPr lang="en-US" dirty="0" err="1" smtClean="0"/>
                  <a:t>bp</a:t>
                </a:r>
                <a:r>
                  <a:rPr lang="en-US" dirty="0" smtClean="0"/>
                  <a:t>),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dirty="0" smtClean="0"/>
                  <a:t>: genome length (</a:t>
                </a:r>
                <a:r>
                  <a:rPr lang="en-US" dirty="0" err="1" smtClean="0"/>
                  <a:t>bp</a:t>
                </a:r>
                <a:r>
                  <a:rPr lang="en-US" dirty="0" smtClean="0"/>
                  <a:t>),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dirty="0" smtClean="0"/>
                  <a:t>: number of reads</a:t>
                </a:r>
              </a:p>
              <a:p>
                <a:endParaRPr lang="en-US" dirty="0" smtClean="0"/>
              </a:p>
              <a:p>
                <a:r>
                  <a:rPr lang="en-US" dirty="0" smtClean="0"/>
                  <a:t>The </a:t>
                </a:r>
                <a:r>
                  <a:rPr lang="en-US" dirty="0" smtClean="0">
                    <a:solidFill>
                      <a:srgbClr val="0000CC"/>
                    </a:solidFill>
                  </a:rPr>
                  <a:t>coverage</a:t>
                </a:r>
                <a:r>
                  <a:rPr lang="en-US" dirty="0" smtClean="0"/>
                  <a:t> is defined as: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=</m:t>
                    </m:r>
                    <m:f>
                      <m:f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𝐿𝑁</m:t>
                        </m:r>
                      </m:num>
                      <m:den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𝐺</m:t>
                        </m:r>
                      </m:den>
                    </m:f>
                  </m:oMath>
                </a14:m>
                <a:endParaRPr lang="en-US" dirty="0" smtClean="0"/>
              </a:p>
              <a:p>
                <a:r>
                  <a:rPr lang="en-US" dirty="0" smtClean="0"/>
                  <a:t>Also called sequencing </a:t>
                </a:r>
                <a:r>
                  <a:rPr lang="en-US" dirty="0" smtClean="0">
                    <a:solidFill>
                      <a:srgbClr val="0000CC"/>
                    </a:solidFill>
                  </a:rPr>
                  <a:t>depth</a:t>
                </a:r>
              </a:p>
              <a:p>
                <a:endParaRPr lang="en-US" dirty="0"/>
              </a:p>
              <a:p>
                <a:r>
                  <a:rPr lang="en-US" dirty="0" smtClean="0"/>
                  <a:t>Interpretation: the number of reads covering each base-pair</a:t>
                </a:r>
              </a:p>
              <a:p>
                <a:endParaRPr lang="en-US" dirty="0"/>
              </a:p>
              <a:p>
                <a:r>
                  <a:rPr lang="en-US" dirty="0" smtClean="0"/>
                  <a:t>Sometimes denoted as “x”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r>
                  <a:rPr lang="en-US" dirty="0" smtClean="0"/>
                  <a:t>: coverage 2x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38225" y="1682748"/>
                <a:ext cx="10235293" cy="4351338"/>
              </a:xfrm>
              <a:blipFill>
                <a:blip r:embed="rId2"/>
                <a:stretch>
                  <a:fillRect l="-774" t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54816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do we need high coverage?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465006"/>
                <a:ext cx="10515600" cy="5024284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dirty="0" smtClean="0"/>
                  <a:t>For coverage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dirty="0" smtClean="0"/>
                  <a:t>, only a proportion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1−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sup>
                    </m:sSup>
                  </m:oMath>
                </a14:m>
                <a:r>
                  <a:rPr lang="en-US" dirty="0" smtClean="0"/>
                  <a:t> of the genome will have reads</a:t>
                </a:r>
              </a:p>
              <a:p>
                <a:pPr lvl="1"/>
                <a:r>
                  <a:rPr lang="en-US" dirty="0" smtClean="0"/>
                  <a:t>For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dirty="0" smtClean="0"/>
                  <a:t>, the covered proportion is 63%, for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r>
                  <a:rPr lang="en-US" dirty="0" smtClean="0"/>
                  <a:t> it is 85%</a:t>
                </a:r>
              </a:p>
              <a:p>
                <a:pPr lvl="1"/>
                <a:r>
                  <a:rPr lang="en-US" dirty="0" smtClean="0"/>
                  <a:t>Even this is an overestimate; usually the coverage is non-random</a:t>
                </a:r>
              </a:p>
              <a:p>
                <a:r>
                  <a:rPr lang="en-US" dirty="0" smtClean="0"/>
                  <a:t>Because humans are diploid, we need to cover each nucleotide at least </a:t>
                </a:r>
                <a:r>
                  <a:rPr lang="en-US" dirty="0" smtClean="0">
                    <a:solidFill>
                      <a:srgbClr val="0000CC"/>
                    </a:solidFill>
                  </a:rPr>
                  <a:t>twice</a:t>
                </a:r>
              </a:p>
              <a:p>
                <a:pPr lvl="1"/>
                <a:r>
                  <a:rPr lang="en-US" dirty="0" smtClean="0"/>
                  <a:t>For a nucleotide covered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dirty="0" smtClean="0"/>
                  <a:t> times, there is probability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type m:val="lin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sup>
                    </m:sSup>
                  </m:oMath>
                </a14:m>
                <a:r>
                  <a:rPr lang="en-US" dirty="0" smtClean="0"/>
                  <a:t> to miss one allele</a:t>
                </a:r>
              </a:p>
              <a:p>
                <a:endParaRPr lang="en-US" dirty="0" smtClean="0"/>
              </a:p>
              <a:p>
                <a:r>
                  <a:rPr lang="en-US" dirty="0" smtClean="0"/>
                  <a:t>Sequencing errors are common</a:t>
                </a:r>
              </a:p>
              <a:p>
                <a:r>
                  <a:rPr lang="en-US" dirty="0" smtClean="0"/>
                  <a:t>Some short reads are useless, as they map to repetitive DNA</a:t>
                </a:r>
              </a:p>
              <a:p>
                <a:endParaRPr lang="en-US" dirty="0" smtClean="0"/>
              </a:p>
              <a:p>
                <a:r>
                  <a:rPr lang="en-US" dirty="0" smtClean="0"/>
                  <a:t>Current standards in humans (very roughly):</a:t>
                </a:r>
              </a:p>
              <a:p>
                <a:pPr lvl="1"/>
                <a:r>
                  <a:rPr lang="en-US" dirty="0" smtClean="0"/>
                  <a:t>Low coverage: &lt;5x</a:t>
                </a:r>
              </a:p>
              <a:p>
                <a:pPr lvl="1"/>
                <a:r>
                  <a:rPr lang="en-US" dirty="0" smtClean="0"/>
                  <a:t>Medium coverage: 5-20x</a:t>
                </a:r>
              </a:p>
              <a:p>
                <a:pPr lvl="1"/>
                <a:r>
                  <a:rPr lang="en-US" dirty="0" smtClean="0"/>
                  <a:t>High coverage: &gt;20x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465006"/>
                <a:ext cx="10515600" cy="5024284"/>
              </a:xfrm>
              <a:blipFill>
                <a:blip r:embed="rId2"/>
                <a:stretch>
                  <a:fillRect l="-812" t="-23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89260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Paired-end sequencing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major problem with shotgun sequencing is that the genome is highly repetitive</a:t>
            </a:r>
          </a:p>
          <a:p>
            <a:r>
              <a:rPr lang="en-US" dirty="0" smtClean="0"/>
              <a:t>So it is difficult to assign a read to the correct place</a:t>
            </a:r>
          </a:p>
          <a:p>
            <a:endParaRPr lang="en-US" dirty="0"/>
          </a:p>
          <a:p>
            <a:r>
              <a:rPr lang="en-US" dirty="0" smtClean="0"/>
              <a:t>Solution: </a:t>
            </a:r>
            <a:r>
              <a:rPr lang="en-US" dirty="0" smtClean="0">
                <a:solidFill>
                  <a:srgbClr val="0000CC"/>
                </a:solidFill>
              </a:rPr>
              <a:t>paired-end</a:t>
            </a:r>
            <a:r>
              <a:rPr lang="en-US" dirty="0" smtClean="0"/>
              <a:t> reads</a:t>
            </a:r>
          </a:p>
          <a:p>
            <a:endParaRPr lang="en-US" dirty="0"/>
          </a:p>
          <a:p>
            <a:r>
              <a:rPr lang="en-US" dirty="0" smtClean="0"/>
              <a:t>Sanger </a:t>
            </a:r>
            <a:r>
              <a:rPr lang="en-US" dirty="0"/>
              <a:t>sequencing is </a:t>
            </a:r>
            <a:r>
              <a:rPr lang="en-US" dirty="0" smtClean="0"/>
              <a:t>still expensive </a:t>
            </a:r>
            <a:br>
              <a:rPr lang="en-US" dirty="0" smtClean="0"/>
            </a:br>
            <a:r>
              <a:rPr lang="en-US" dirty="0" smtClean="0"/>
              <a:t>for </a:t>
            </a:r>
            <a:r>
              <a:rPr lang="en-US" dirty="0"/>
              <a:t>an entire genome</a:t>
            </a:r>
          </a:p>
          <a:p>
            <a:pPr lvl="1"/>
            <a:r>
              <a:rPr lang="en-US" dirty="0"/>
              <a:t>Millions of dollars, even today</a:t>
            </a:r>
          </a:p>
          <a:p>
            <a:pPr lvl="1"/>
            <a:r>
              <a:rPr lang="en-US" dirty="0"/>
              <a:t>Can take </a:t>
            </a:r>
            <a:r>
              <a:rPr lang="en-US" dirty="0" smtClean="0"/>
              <a:t>months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088"/>
          <a:stretch/>
        </p:blipFill>
        <p:spPr>
          <a:xfrm>
            <a:off x="5588341" y="2799511"/>
            <a:ext cx="6152478" cy="3731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2265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Illumina technology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54173"/>
            <a:ext cx="10515600" cy="2965452"/>
          </a:xfrm>
        </p:spPr>
        <p:txBody>
          <a:bodyPr/>
          <a:lstStyle/>
          <a:p>
            <a:r>
              <a:rPr lang="en-US" dirty="0" smtClean="0"/>
              <a:t>Key point: </a:t>
            </a:r>
            <a:r>
              <a:rPr lang="en-US" dirty="0" smtClean="0">
                <a:solidFill>
                  <a:srgbClr val="0000CC"/>
                </a:solidFill>
              </a:rPr>
              <a:t>parallelization</a:t>
            </a:r>
          </a:p>
          <a:p>
            <a:r>
              <a:rPr lang="en-US" dirty="0" smtClean="0"/>
              <a:t>Up to </a:t>
            </a:r>
            <a:r>
              <a:rPr lang="en-US" b="1" dirty="0" smtClean="0"/>
              <a:t>billions</a:t>
            </a:r>
            <a:r>
              <a:rPr lang="en-US" dirty="0" smtClean="0"/>
              <a:t> of sequencing reactions happening in parallel on a surface</a:t>
            </a:r>
          </a:p>
          <a:p>
            <a:r>
              <a:rPr lang="en-US" dirty="0" smtClean="0"/>
              <a:t>A human genome (30x) can be sequenced in </a:t>
            </a:r>
            <a:r>
              <a:rPr lang="en-US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≈1 day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en-US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≈$1000</a:t>
            </a:r>
          </a:p>
          <a:p>
            <a:pPr lvl="1"/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First human genome took ≈15 years and ≈$3,000,000,000</a:t>
            </a:r>
          </a:p>
          <a:p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Read length is ≈50-150bp, usually with paired ends</a:t>
            </a:r>
          </a:p>
          <a:p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Reads can also be “barcoded” according to origin and jointly sequenced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2392" b="17410"/>
          <a:stretch/>
        </p:blipFill>
        <p:spPr>
          <a:xfrm>
            <a:off x="1314790" y="4345623"/>
            <a:ext cx="9186062" cy="2006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900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Illumina technology summary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223" y="1373973"/>
            <a:ext cx="10217551" cy="5093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538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Illumina technology summary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7798" y="1146985"/>
            <a:ext cx="10256401" cy="5627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6701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Exome sequencing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595180"/>
            <a:ext cx="10515600" cy="4726962"/>
          </a:xfrm>
        </p:spPr>
        <p:txBody>
          <a:bodyPr>
            <a:normAutofit/>
          </a:bodyPr>
          <a:lstStyle/>
          <a:p>
            <a:r>
              <a:rPr lang="en-US" dirty="0" smtClean="0"/>
              <a:t>For many applications, we care mostly about </a:t>
            </a:r>
            <a:r>
              <a:rPr lang="en-US" dirty="0" smtClean="0">
                <a:solidFill>
                  <a:srgbClr val="0000CC"/>
                </a:solidFill>
              </a:rPr>
              <a:t>coding</a:t>
            </a:r>
            <a:r>
              <a:rPr lang="en-US" dirty="0" smtClean="0"/>
              <a:t> regions (exons)</a:t>
            </a:r>
          </a:p>
          <a:p>
            <a:r>
              <a:rPr lang="en-US" dirty="0" smtClean="0"/>
              <a:t>Instead of sequencing the entire genome, we can sequence just 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≈1-2% of it</a:t>
            </a:r>
          </a:p>
          <a:p>
            <a:pPr lvl="1"/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≈30-60Mbp</a:t>
            </a:r>
          </a:p>
          <a:p>
            <a:pPr lvl="1"/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Due to the smaller target, the coverage is typically higher (≈100x or more)</a:t>
            </a:r>
          </a:p>
          <a:p>
            <a:pPr lvl="1"/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Current cost around ≈$400</a:t>
            </a:r>
          </a:p>
          <a:p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Very useful for severe disorders, where the disease is likely monogenic and the causal mutation is likely coding</a:t>
            </a:r>
          </a:p>
          <a:p>
            <a:endParaRPr lang="en-US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Currently very popular, but may go out of fashion due to the decrease in price of whole-genome sequencing (WGS)</a:t>
            </a:r>
          </a:p>
          <a:p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It was shown that WGS is often more accurate even for coding regions</a:t>
            </a:r>
          </a:p>
          <a:p>
            <a:pPr lvl="1"/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In particular for copy-number variants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4472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Sequencing bioinformatics 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 smtClean="0"/>
              <a:t>Mapping reads to the reference genome (“alignment”)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Calling variants (differences from reference)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Quality control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1131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 smtClean="0"/>
              <a:t>Alignment: </a:t>
            </a:r>
            <a:r>
              <a:rPr lang="en-US" sz="3000" dirty="0" smtClean="0">
                <a:cs typeface="Gill Sans"/>
              </a:rPr>
              <a:t>where </a:t>
            </a:r>
            <a:r>
              <a:rPr lang="en-US" sz="3000" dirty="0">
                <a:cs typeface="Gill Sans"/>
              </a:rPr>
              <a:t>in the genome does each read </a:t>
            </a:r>
            <a:r>
              <a:rPr lang="en-US" sz="3000" dirty="0" smtClean="0">
                <a:cs typeface="Gill Sans"/>
              </a:rPr>
              <a:t>originate?</a:t>
            </a:r>
            <a:endParaRPr lang="en-US" sz="3000" dirty="0"/>
          </a:p>
        </p:txBody>
      </p:sp>
      <p:sp>
        <p:nvSpPr>
          <p:cNvPr id="5" name="Rectangle 4"/>
          <p:cNvSpPr/>
          <p:nvPr/>
        </p:nvSpPr>
        <p:spPr bwMode="auto">
          <a:xfrm>
            <a:off x="1764007" y="1809100"/>
            <a:ext cx="8089900" cy="114300"/>
          </a:xfrm>
          <a:prstGeom prst="rect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ea typeface="ＭＳ Ｐゴシック" pitchFamily="-109" charset="-128"/>
              <a:cs typeface="ＭＳ Ｐゴシック" pitchFamily="-109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77052" y="1363343"/>
            <a:ext cx="33271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0" dirty="0" smtClean="0">
                <a:cs typeface="Gill Sans"/>
              </a:rPr>
              <a:t>Reference genome: </a:t>
            </a:r>
            <a:r>
              <a:rPr lang="en-US" sz="2000" i="0" dirty="0" smtClean="0">
                <a:latin typeface="Calibri" panose="020F0502020204030204" pitchFamily="34" charset="0"/>
                <a:cs typeface="Calibri" panose="020F0502020204030204" pitchFamily="34" charset="0"/>
              </a:rPr>
              <a:t>≈</a:t>
            </a:r>
            <a:r>
              <a:rPr lang="en-US" sz="2000" i="0" dirty="0" smtClean="0">
                <a:cs typeface="Gill Sans"/>
              </a:rPr>
              <a:t>3×10</a:t>
            </a:r>
            <a:r>
              <a:rPr lang="en-US" sz="2000" i="0" baseline="30000" dirty="0" smtClean="0">
                <a:cs typeface="Gill Sans"/>
              </a:rPr>
              <a:t>9 </a:t>
            </a:r>
            <a:r>
              <a:rPr lang="en-US" sz="2000" i="0" dirty="0" err="1" smtClean="0">
                <a:cs typeface="Gill Sans"/>
              </a:rPr>
              <a:t>bp</a:t>
            </a:r>
            <a:endParaRPr lang="en-US" sz="2000" i="0" baseline="30000" dirty="0">
              <a:cs typeface="Gill Sans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4492206" y="2940408"/>
            <a:ext cx="1511300" cy="114300"/>
          </a:xfrm>
          <a:prstGeom prst="rect">
            <a:avLst/>
          </a:prstGeom>
          <a:solidFill>
            <a:srgbClr val="8D5B5E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ea typeface="ＭＳ Ｐゴシック" pitchFamily="-109" charset="-128"/>
              <a:cs typeface="ＭＳ Ｐゴシック" pitchFamily="-109" charset="-128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25106" y="3003908"/>
            <a:ext cx="17206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0" dirty="0" smtClean="0">
                <a:cs typeface="Gill Sans"/>
              </a:rPr>
              <a:t>Reads: </a:t>
            </a:r>
            <a:r>
              <a:rPr lang="en-US" sz="2000" i="0" dirty="0" smtClean="0">
                <a:latin typeface="Calibri" panose="020F0502020204030204" pitchFamily="34" charset="0"/>
                <a:cs typeface="Calibri" panose="020F0502020204030204" pitchFamily="34" charset="0"/>
              </a:rPr>
              <a:t>≈</a:t>
            </a:r>
            <a:r>
              <a:rPr lang="en-US" sz="2000" i="0" dirty="0" smtClean="0">
                <a:cs typeface="Gill Sans"/>
              </a:rPr>
              <a:t>100bp</a:t>
            </a:r>
            <a:endParaRPr lang="en-US" sz="2000" i="0" baseline="30000" dirty="0">
              <a:cs typeface="Gill Sans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2790406" y="2927708"/>
            <a:ext cx="1511300" cy="114300"/>
          </a:xfrm>
          <a:prstGeom prst="rect">
            <a:avLst/>
          </a:prstGeom>
          <a:solidFill>
            <a:srgbClr val="8D5B5E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ea typeface="ＭＳ Ｐゴシック" pitchFamily="-109" charset="-128"/>
              <a:cs typeface="ＭＳ Ｐゴシック" pitchFamily="-109" charset="-128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4708106" y="3245208"/>
            <a:ext cx="1511300" cy="114300"/>
          </a:xfrm>
          <a:prstGeom prst="rect">
            <a:avLst/>
          </a:prstGeom>
          <a:solidFill>
            <a:srgbClr val="8D5B5E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ea typeface="ＭＳ Ｐゴシック" pitchFamily="-109" charset="-128"/>
              <a:cs typeface="ＭＳ Ｐゴシック" pitchFamily="-109" charset="-128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2955506" y="3257908"/>
            <a:ext cx="1511300" cy="114300"/>
          </a:xfrm>
          <a:prstGeom prst="rect">
            <a:avLst/>
          </a:prstGeom>
          <a:solidFill>
            <a:srgbClr val="8D5B5E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ea typeface="ＭＳ Ｐゴシック" pitchFamily="-109" charset="-128"/>
              <a:cs typeface="ＭＳ Ｐゴシック" pitchFamily="-109" charset="-128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3908006" y="3550008"/>
            <a:ext cx="1511300" cy="114300"/>
          </a:xfrm>
          <a:prstGeom prst="rect">
            <a:avLst/>
          </a:prstGeom>
          <a:solidFill>
            <a:srgbClr val="8D5B5E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ea typeface="ＭＳ Ｐゴシック" pitchFamily="-109" charset="-128"/>
              <a:cs typeface="ＭＳ Ｐゴシック" pitchFamily="-109" charset="-128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189691" y="4073829"/>
            <a:ext cx="65542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i="0" dirty="0" smtClean="0">
                <a:cs typeface="Gill Sans"/>
              </a:rPr>
              <a:t>Solution: </a:t>
            </a:r>
            <a:r>
              <a:rPr lang="en-US" sz="2000" i="0" dirty="0" smtClean="0">
                <a:solidFill>
                  <a:srgbClr val="0000C8"/>
                </a:solidFill>
                <a:cs typeface="Gill Sans"/>
              </a:rPr>
              <a:t>Index</a:t>
            </a:r>
            <a:r>
              <a:rPr lang="en-US" sz="2000" i="0" dirty="0" smtClean="0">
                <a:cs typeface="Gill Sans"/>
              </a:rPr>
              <a:t> genome in a quickly searchable data structure</a:t>
            </a:r>
            <a:endParaRPr lang="en-US" sz="2000" b="1" i="0" dirty="0">
              <a:cs typeface="Gill Sans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4055" y="4703749"/>
            <a:ext cx="1443462" cy="1398703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4495443" y="5195729"/>
            <a:ext cx="9973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i="0" dirty="0" smtClean="0">
                <a:cs typeface="Gill Sans"/>
              </a:rPr>
              <a:t>Genome</a:t>
            </a:r>
          </a:p>
          <a:p>
            <a:pPr algn="ctr"/>
            <a:r>
              <a:rPr lang="en-US" b="1" i="0" dirty="0" smtClean="0">
                <a:cs typeface="Gill Sans"/>
              </a:rPr>
              <a:t>Index</a:t>
            </a:r>
            <a:endParaRPr lang="en-US" b="1" i="0" dirty="0">
              <a:cs typeface="Gill Sans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3"/>
          <a:srcRect l="72115" t="-7895"/>
          <a:stretch/>
        </p:blipFill>
        <p:spPr>
          <a:xfrm rot="16200000">
            <a:off x="4155656" y="2394308"/>
            <a:ext cx="552450" cy="26035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4593806" y="2356208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0" dirty="0" smtClean="0"/>
              <a:t>?</a:t>
            </a:r>
            <a:endParaRPr lang="en-US" i="0" dirty="0"/>
          </a:p>
        </p:txBody>
      </p:sp>
      <p:sp>
        <p:nvSpPr>
          <p:cNvPr id="18" name="TextBox 17"/>
          <p:cNvSpPr txBox="1"/>
          <p:nvPr/>
        </p:nvSpPr>
        <p:spPr>
          <a:xfrm>
            <a:off x="702937" y="6245603"/>
            <a:ext cx="82497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0" dirty="0" smtClean="0">
                <a:cs typeface="Gill Sans"/>
              </a:rPr>
              <a:t>Most </a:t>
            </a:r>
            <a:r>
              <a:rPr lang="en-US" sz="2000" dirty="0" smtClean="0">
                <a:cs typeface="Gill Sans"/>
              </a:rPr>
              <a:t>popular algorithm: </a:t>
            </a:r>
            <a:r>
              <a:rPr lang="en-US" sz="2000" i="0" dirty="0" smtClean="0">
                <a:cs typeface="Gill Sans"/>
              </a:rPr>
              <a:t>Burrows Wheeler Transform (software: BWA, bowtie)</a:t>
            </a:r>
            <a:endParaRPr lang="en-US" sz="2000" i="0" dirty="0">
              <a:cs typeface="Gill Sans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3"/>
          <a:srcRect l="37820" t="13157" b="1"/>
          <a:stretch/>
        </p:blipFill>
        <p:spPr>
          <a:xfrm>
            <a:off x="2974858" y="5378553"/>
            <a:ext cx="1152519" cy="196047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3"/>
          <a:srcRect l="37820" t="13157" b="1"/>
          <a:stretch/>
        </p:blipFill>
        <p:spPr>
          <a:xfrm>
            <a:off x="6083178" y="5378552"/>
            <a:ext cx="1231900" cy="20955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381281" y="5253614"/>
            <a:ext cx="23903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8D5B5E"/>
                </a:solidFill>
                <a:latin typeface="Courier"/>
                <a:cs typeface="Courier New"/>
              </a:rPr>
              <a:t>CTTCTGATGGGATGTG</a:t>
            </a:r>
            <a:endParaRPr lang="en-US" b="1" i="0" dirty="0">
              <a:solidFill>
                <a:srgbClr val="8D5B5E"/>
              </a:solidFill>
              <a:latin typeface="Courier"/>
              <a:cs typeface="Courier New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223131" y="5734220"/>
            <a:ext cx="29370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Gill Sans"/>
              </a:rPr>
              <a:t>chr1:32899292-32899,306</a:t>
            </a:r>
            <a:endParaRPr lang="en-US" sz="2000" i="0" dirty="0">
              <a:cs typeface="Gill Sans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458152" y="5118600"/>
            <a:ext cx="45961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0" dirty="0" smtClean="0">
                <a:latin typeface="Courier"/>
                <a:cs typeface="Courier New"/>
              </a:rPr>
              <a:t>…TTAGCTGCTTCTGATGGGATGTGACTCTGA…</a:t>
            </a:r>
          </a:p>
          <a:p>
            <a:r>
              <a:rPr lang="en-US" b="1" i="0" dirty="0" smtClean="0">
                <a:solidFill>
                  <a:srgbClr val="8D5B5E"/>
                </a:solidFill>
                <a:latin typeface="Courier"/>
                <a:cs typeface="Courier New"/>
              </a:rPr>
              <a:t>       </a:t>
            </a:r>
            <a:r>
              <a:rPr lang="en-US" b="1" dirty="0" smtClean="0">
                <a:solidFill>
                  <a:srgbClr val="8D5B5E"/>
                </a:solidFill>
                <a:latin typeface="Courier"/>
                <a:cs typeface="Courier New"/>
              </a:rPr>
              <a:t>CTTCTGATGGGATGTG</a:t>
            </a:r>
            <a:endParaRPr lang="en-US" b="1" i="0" dirty="0">
              <a:solidFill>
                <a:srgbClr val="8D5B5E"/>
              </a:solidFill>
              <a:latin typeface="Courier"/>
              <a:cs typeface="Courier New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826892" y="2874002"/>
            <a:ext cx="46432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A simple (naïve) search would be too slow!</a:t>
            </a:r>
          </a:p>
        </p:txBody>
      </p:sp>
    </p:spTree>
    <p:extLst>
      <p:ext uri="{BB962C8B-B14F-4D97-AF65-F5344CB8AC3E}">
        <p14:creationId xmlns:p14="http://schemas.microsoft.com/office/powerpoint/2010/main" val="2176658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  <p:bldP spid="18" grpId="0"/>
      <p:bldP spid="21" grpId="0"/>
      <p:bldP spid="22" grpId="0"/>
      <p:bldP spid="2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Alignment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481" y="1452837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IGV (Integrative Genome Viewer), “pileup” plots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7167" y="2112525"/>
            <a:ext cx="7192403" cy="4264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970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Variant calling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the genotype at the middle G position?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231026" y="2398143"/>
            <a:ext cx="4185761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latin typeface="Courier"/>
                <a:cs typeface="Times New Roman" panose="02020603050405020304" pitchFamily="18" charset="0"/>
              </a:rPr>
              <a:t>GCACGTACGACGA</a:t>
            </a:r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  <a:latin typeface="Courier"/>
                <a:cs typeface="Times New Roman" panose="02020603050405020304" pitchFamily="18" charset="0"/>
              </a:rPr>
              <a:t>G</a:t>
            </a:r>
            <a:r>
              <a:rPr lang="en-US" sz="2000" b="1" dirty="0" smtClean="0">
                <a:latin typeface="Courier"/>
                <a:cs typeface="Times New Roman" panose="02020603050405020304" pitchFamily="18" charset="0"/>
              </a:rPr>
              <a:t>CATCGAATCAGC</a:t>
            </a:r>
          </a:p>
          <a:p>
            <a:r>
              <a:rPr lang="en-US" sz="2000" b="1" dirty="0">
                <a:latin typeface="Courier"/>
                <a:cs typeface="Times New Roman" panose="02020603050405020304" pitchFamily="18" charset="0"/>
              </a:rPr>
              <a:t> </a:t>
            </a:r>
            <a:r>
              <a:rPr lang="en-US" sz="2000" b="1" dirty="0" smtClean="0">
                <a:latin typeface="Courier"/>
                <a:cs typeface="Times New Roman" panose="02020603050405020304" pitchFamily="18" charset="0"/>
              </a:rPr>
              <a:t>     ACGACGA</a:t>
            </a:r>
            <a:r>
              <a:rPr lang="en-US" sz="2000" b="1" dirty="0" smtClean="0">
                <a:solidFill>
                  <a:srgbClr val="C00000"/>
                </a:solidFill>
                <a:latin typeface="Courier"/>
                <a:cs typeface="Times New Roman" panose="02020603050405020304" pitchFamily="18" charset="0"/>
              </a:rPr>
              <a:t>C</a:t>
            </a:r>
            <a:r>
              <a:rPr lang="en-US" sz="2000" b="1" dirty="0" smtClean="0">
                <a:latin typeface="Courier"/>
                <a:cs typeface="Times New Roman" panose="02020603050405020304" pitchFamily="18" charset="0"/>
              </a:rPr>
              <a:t>CATCGAA</a:t>
            </a:r>
          </a:p>
          <a:p>
            <a:r>
              <a:rPr lang="en-US" sz="2000" b="1" dirty="0">
                <a:latin typeface="Courier"/>
                <a:cs typeface="Times New Roman" panose="02020603050405020304" pitchFamily="18" charset="0"/>
              </a:rPr>
              <a:t>    </a:t>
            </a:r>
            <a:r>
              <a:rPr lang="en-US" sz="2000" b="1" dirty="0" smtClean="0">
                <a:latin typeface="Courier"/>
                <a:cs typeface="Times New Roman" panose="02020603050405020304" pitchFamily="18" charset="0"/>
              </a:rPr>
              <a:t>GTACGACGA</a:t>
            </a:r>
            <a:r>
              <a:rPr lang="en-US" sz="2000" b="1" dirty="0">
                <a:solidFill>
                  <a:srgbClr val="C00000"/>
                </a:solidFill>
                <a:latin typeface="Courier"/>
                <a:cs typeface="Times New Roman" panose="02020603050405020304" pitchFamily="18" charset="0"/>
              </a:rPr>
              <a:t>C</a:t>
            </a:r>
            <a:r>
              <a:rPr lang="en-US" sz="2000" b="1" dirty="0" smtClean="0">
                <a:latin typeface="Courier"/>
                <a:cs typeface="Times New Roman" panose="02020603050405020304" pitchFamily="18" charset="0"/>
              </a:rPr>
              <a:t>CATCG</a:t>
            </a:r>
          </a:p>
          <a:p>
            <a:r>
              <a:rPr lang="en-US" sz="2000" b="1" dirty="0" smtClean="0">
                <a:latin typeface="Courier"/>
                <a:cs typeface="Times New Roman" panose="02020603050405020304" pitchFamily="18" charset="0"/>
              </a:rPr>
              <a:t>       CGACGA</a:t>
            </a:r>
            <a:r>
              <a:rPr lang="en-US" sz="2000" b="1" dirty="0">
                <a:solidFill>
                  <a:srgbClr val="C00000"/>
                </a:solidFill>
                <a:latin typeface="Courier"/>
                <a:cs typeface="Times New Roman" panose="02020603050405020304" pitchFamily="18" charset="0"/>
              </a:rPr>
              <a:t>C</a:t>
            </a:r>
            <a:r>
              <a:rPr lang="en-US" sz="2000" b="1" dirty="0" smtClean="0">
                <a:latin typeface="Courier"/>
                <a:cs typeface="Times New Roman" panose="02020603050405020304" pitchFamily="18" charset="0"/>
              </a:rPr>
              <a:t>CATCGAAT</a:t>
            </a:r>
          </a:p>
          <a:p>
            <a:r>
              <a:rPr lang="en-US" sz="2000" b="1" dirty="0">
                <a:latin typeface="Courier"/>
                <a:cs typeface="Times New Roman" panose="02020603050405020304" pitchFamily="18" charset="0"/>
              </a:rPr>
              <a:t> </a:t>
            </a:r>
            <a:r>
              <a:rPr lang="en-US" sz="2000" b="1" dirty="0" smtClean="0">
                <a:latin typeface="Courier"/>
                <a:cs typeface="Times New Roman" panose="02020603050405020304" pitchFamily="18" charset="0"/>
              </a:rPr>
              <a:t>CACGTACGACGA</a:t>
            </a:r>
            <a:r>
              <a:rPr lang="en-US" sz="2000" b="1" dirty="0" smtClean="0">
                <a:solidFill>
                  <a:srgbClr val="C00000"/>
                </a:solidFill>
                <a:latin typeface="Courier"/>
                <a:cs typeface="Times New Roman" panose="02020603050405020304" pitchFamily="18" charset="0"/>
              </a:rPr>
              <a:t>C</a:t>
            </a:r>
            <a:r>
              <a:rPr lang="en-US" sz="2000" b="1" dirty="0" smtClean="0">
                <a:latin typeface="Courier"/>
                <a:cs typeface="Times New Roman" panose="02020603050405020304" pitchFamily="18" charset="0"/>
              </a:rPr>
              <a:t>CA</a:t>
            </a:r>
          </a:p>
          <a:p>
            <a:r>
              <a:rPr lang="en-US" sz="2000" b="1" dirty="0">
                <a:latin typeface="Courier"/>
                <a:cs typeface="Times New Roman" panose="02020603050405020304" pitchFamily="18" charset="0"/>
              </a:rPr>
              <a:t> </a:t>
            </a:r>
            <a:r>
              <a:rPr lang="en-US" sz="2000" b="1" dirty="0" smtClean="0">
                <a:latin typeface="Courier"/>
                <a:cs typeface="Times New Roman" panose="02020603050405020304" pitchFamily="18" charset="0"/>
              </a:rPr>
              <a:t> ACGTACGACGA</a:t>
            </a:r>
            <a:r>
              <a:rPr lang="en-US" sz="2000" b="1" dirty="0">
                <a:solidFill>
                  <a:srgbClr val="C00000"/>
                </a:solidFill>
                <a:latin typeface="Courier"/>
                <a:cs typeface="Times New Roman" panose="02020603050405020304" pitchFamily="18" charset="0"/>
              </a:rPr>
              <a:t>C</a:t>
            </a:r>
            <a:r>
              <a:rPr lang="en-US" sz="2000" b="1" dirty="0" smtClean="0">
                <a:latin typeface="Courier"/>
                <a:cs typeface="Times New Roman" panose="02020603050405020304" pitchFamily="18" charset="0"/>
              </a:rPr>
              <a:t>CAT</a:t>
            </a:r>
            <a:endParaRPr lang="en-US" sz="2000" b="1" dirty="0">
              <a:latin typeface="Courier"/>
              <a:cs typeface="Times New Roman" panose="02020603050405020304" pitchFamily="18" charset="0"/>
            </a:endParaRPr>
          </a:p>
          <a:p>
            <a:r>
              <a:rPr lang="en-US" sz="2000" b="1" dirty="0" smtClean="0">
                <a:latin typeface="Courier"/>
                <a:cs typeface="Times New Roman" panose="02020603050405020304" pitchFamily="18" charset="0"/>
              </a:rPr>
              <a:t>      ACGACGA</a:t>
            </a:r>
            <a:r>
              <a:rPr lang="en-US" sz="2000" b="1" dirty="0">
                <a:solidFill>
                  <a:srgbClr val="C00000"/>
                </a:solidFill>
                <a:latin typeface="Courier"/>
                <a:cs typeface="Times New Roman" panose="02020603050405020304" pitchFamily="18" charset="0"/>
              </a:rPr>
              <a:t>C</a:t>
            </a:r>
            <a:r>
              <a:rPr lang="en-US" sz="2000" b="1" dirty="0" smtClean="0">
                <a:latin typeface="Courier"/>
                <a:cs typeface="Times New Roman" panose="02020603050405020304" pitchFamily="18" charset="0"/>
              </a:rPr>
              <a:t>CATCGAA</a:t>
            </a:r>
          </a:p>
          <a:p>
            <a:r>
              <a:rPr lang="en-US" sz="2000" b="1" dirty="0">
                <a:latin typeface="Courier"/>
                <a:cs typeface="Times New Roman" panose="02020603050405020304" pitchFamily="18" charset="0"/>
              </a:rPr>
              <a:t>         </a:t>
            </a:r>
            <a:r>
              <a:rPr lang="en-US" sz="2000" b="1" dirty="0" smtClean="0">
                <a:latin typeface="Courier"/>
                <a:cs typeface="Times New Roman" panose="02020603050405020304" pitchFamily="18" charset="0"/>
              </a:rPr>
              <a:t>ACGA</a:t>
            </a:r>
            <a:r>
              <a:rPr lang="en-US" sz="2000" b="1" dirty="0">
                <a:solidFill>
                  <a:srgbClr val="C00000"/>
                </a:solidFill>
                <a:latin typeface="Courier"/>
                <a:cs typeface="Times New Roman" panose="02020603050405020304" pitchFamily="18" charset="0"/>
              </a:rPr>
              <a:t>C</a:t>
            </a:r>
            <a:r>
              <a:rPr lang="en-US" sz="2000" b="1" dirty="0" smtClean="0">
                <a:latin typeface="Courier"/>
                <a:cs typeface="Times New Roman" panose="02020603050405020304" pitchFamily="18" charset="0"/>
              </a:rPr>
              <a:t>CATCGAATCA</a:t>
            </a:r>
          </a:p>
          <a:p>
            <a:r>
              <a:rPr lang="en-US" sz="2000" b="1" dirty="0" smtClean="0">
                <a:latin typeface="Courier"/>
                <a:cs typeface="Times New Roman" panose="02020603050405020304" pitchFamily="18" charset="0"/>
              </a:rPr>
              <a:t>       CGACGA</a:t>
            </a:r>
            <a:r>
              <a:rPr lang="en-US" sz="2000" b="1" dirty="0" smtClean="0">
                <a:solidFill>
                  <a:srgbClr val="C00000"/>
                </a:solidFill>
                <a:latin typeface="Courier"/>
                <a:cs typeface="Times New Roman" panose="02020603050405020304" pitchFamily="18" charset="0"/>
              </a:rPr>
              <a:t>C</a:t>
            </a:r>
            <a:r>
              <a:rPr lang="en-US" sz="2000" b="1" dirty="0" smtClean="0">
                <a:latin typeface="Courier"/>
                <a:cs typeface="Times New Roman" panose="02020603050405020304" pitchFamily="18" charset="0"/>
              </a:rPr>
              <a:t>CATCGAAT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792539" y="2398143"/>
            <a:ext cx="4185761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latin typeface="Courier"/>
                <a:cs typeface="Times New Roman" panose="02020603050405020304" pitchFamily="18" charset="0"/>
              </a:rPr>
              <a:t>GCACGTACGACGA</a:t>
            </a:r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  <a:latin typeface="Courier"/>
                <a:cs typeface="Times New Roman" panose="02020603050405020304" pitchFamily="18" charset="0"/>
              </a:rPr>
              <a:t>G</a:t>
            </a:r>
            <a:r>
              <a:rPr lang="en-US" sz="2000" b="1" dirty="0" smtClean="0">
                <a:latin typeface="Courier"/>
                <a:cs typeface="Times New Roman" panose="02020603050405020304" pitchFamily="18" charset="0"/>
              </a:rPr>
              <a:t>CATCGAATCAGC</a:t>
            </a:r>
          </a:p>
          <a:p>
            <a:r>
              <a:rPr lang="en-US" sz="2000" b="1" dirty="0">
                <a:latin typeface="Courier"/>
                <a:cs typeface="Times New Roman" panose="02020603050405020304" pitchFamily="18" charset="0"/>
              </a:rPr>
              <a:t> </a:t>
            </a:r>
            <a:r>
              <a:rPr lang="en-US" sz="2000" b="1" dirty="0" smtClean="0">
                <a:latin typeface="Courier"/>
                <a:cs typeface="Times New Roman" panose="02020603050405020304" pitchFamily="18" charset="0"/>
              </a:rPr>
              <a:t>     ACGACGA</a:t>
            </a:r>
            <a:r>
              <a:rPr lang="en-US" sz="2000" b="1" dirty="0" smtClean="0">
                <a:solidFill>
                  <a:srgbClr val="C00000"/>
                </a:solidFill>
                <a:latin typeface="Courier"/>
                <a:cs typeface="Times New Roman" panose="02020603050405020304" pitchFamily="18" charset="0"/>
              </a:rPr>
              <a:t>C</a:t>
            </a:r>
            <a:r>
              <a:rPr lang="en-US" sz="2000" b="1" dirty="0" smtClean="0">
                <a:latin typeface="Courier"/>
                <a:cs typeface="Times New Roman" panose="02020603050405020304" pitchFamily="18" charset="0"/>
              </a:rPr>
              <a:t>CATCGAA</a:t>
            </a:r>
            <a:endParaRPr lang="en-US" sz="2000" b="1" dirty="0">
              <a:latin typeface="Courier"/>
              <a:cs typeface="Times New Roman" panose="02020603050405020304" pitchFamily="18" charset="0"/>
            </a:endParaRPr>
          </a:p>
          <a:p>
            <a:r>
              <a:rPr lang="en-US" sz="2000" b="1" dirty="0">
                <a:latin typeface="Courier"/>
                <a:cs typeface="Times New Roman" panose="02020603050405020304" pitchFamily="18" charset="0"/>
              </a:rPr>
              <a:t>    </a:t>
            </a:r>
            <a:r>
              <a:rPr lang="en-US" sz="2000" b="1" dirty="0" smtClean="0">
                <a:latin typeface="Courier"/>
                <a:cs typeface="Times New Roman" panose="02020603050405020304" pitchFamily="18" charset="0"/>
              </a:rPr>
              <a:t>GTACGACGA</a:t>
            </a:r>
            <a:r>
              <a:rPr lang="en-US" sz="2000" b="1" dirty="0" smtClean="0">
                <a:solidFill>
                  <a:srgbClr val="7030A0"/>
                </a:solidFill>
                <a:latin typeface="Courier"/>
                <a:cs typeface="Times New Roman" panose="02020603050405020304" pitchFamily="18" charset="0"/>
              </a:rPr>
              <a:t>G</a:t>
            </a:r>
            <a:r>
              <a:rPr lang="en-US" sz="2000" b="1" dirty="0" smtClean="0">
                <a:latin typeface="Courier"/>
                <a:cs typeface="Times New Roman" panose="02020603050405020304" pitchFamily="18" charset="0"/>
              </a:rPr>
              <a:t>CATCG</a:t>
            </a:r>
            <a:endParaRPr lang="en-US" sz="2000" b="1" dirty="0">
              <a:latin typeface="Courier"/>
              <a:cs typeface="Times New Roman" panose="02020603050405020304" pitchFamily="18" charset="0"/>
            </a:endParaRPr>
          </a:p>
          <a:p>
            <a:r>
              <a:rPr lang="en-US" sz="2000" b="1" dirty="0">
                <a:latin typeface="Courier"/>
                <a:cs typeface="Times New Roman" panose="02020603050405020304" pitchFamily="18" charset="0"/>
              </a:rPr>
              <a:t>       </a:t>
            </a:r>
            <a:r>
              <a:rPr lang="en-US" sz="2000" b="1" dirty="0" smtClean="0">
                <a:latin typeface="Courier"/>
                <a:cs typeface="Times New Roman" panose="02020603050405020304" pitchFamily="18" charset="0"/>
              </a:rPr>
              <a:t>CGACGA</a:t>
            </a:r>
            <a:r>
              <a:rPr lang="en-US" sz="2000" b="1" dirty="0" smtClean="0">
                <a:solidFill>
                  <a:srgbClr val="7030A0"/>
                </a:solidFill>
                <a:latin typeface="Courier"/>
                <a:cs typeface="Times New Roman" panose="02020603050405020304" pitchFamily="18" charset="0"/>
              </a:rPr>
              <a:t>G</a:t>
            </a:r>
            <a:r>
              <a:rPr lang="en-US" sz="2000" b="1" dirty="0" smtClean="0">
                <a:latin typeface="Courier"/>
                <a:cs typeface="Times New Roman" panose="02020603050405020304" pitchFamily="18" charset="0"/>
              </a:rPr>
              <a:t>CATCGAAT</a:t>
            </a:r>
            <a:endParaRPr lang="en-US" sz="2000" b="1" dirty="0">
              <a:latin typeface="Courier"/>
              <a:cs typeface="Times New Roman" panose="02020603050405020304" pitchFamily="18" charset="0"/>
            </a:endParaRPr>
          </a:p>
          <a:p>
            <a:r>
              <a:rPr lang="en-US" sz="2000" b="1" dirty="0">
                <a:latin typeface="Courier"/>
                <a:cs typeface="Times New Roman" panose="02020603050405020304" pitchFamily="18" charset="0"/>
              </a:rPr>
              <a:t> CACGTACGACGA</a:t>
            </a:r>
            <a:r>
              <a:rPr lang="en-US" sz="2000" b="1" dirty="0">
                <a:solidFill>
                  <a:srgbClr val="C00000"/>
                </a:solidFill>
                <a:latin typeface="Courier"/>
                <a:cs typeface="Times New Roman" panose="02020603050405020304" pitchFamily="18" charset="0"/>
              </a:rPr>
              <a:t>C</a:t>
            </a:r>
            <a:r>
              <a:rPr lang="en-US" sz="2000" b="1" dirty="0">
                <a:latin typeface="Courier"/>
                <a:cs typeface="Times New Roman" panose="02020603050405020304" pitchFamily="18" charset="0"/>
              </a:rPr>
              <a:t>CA</a:t>
            </a:r>
          </a:p>
          <a:p>
            <a:r>
              <a:rPr lang="en-US" sz="2000" b="1" dirty="0">
                <a:latin typeface="Courier"/>
                <a:cs typeface="Times New Roman" panose="02020603050405020304" pitchFamily="18" charset="0"/>
              </a:rPr>
              <a:t>  </a:t>
            </a:r>
            <a:r>
              <a:rPr lang="en-US" sz="2000" b="1" dirty="0" smtClean="0">
                <a:latin typeface="Courier"/>
                <a:cs typeface="Times New Roman" panose="02020603050405020304" pitchFamily="18" charset="0"/>
              </a:rPr>
              <a:t>ACGTACGACGA</a:t>
            </a:r>
            <a:r>
              <a:rPr lang="en-US" sz="2000" b="1" dirty="0" smtClean="0">
                <a:solidFill>
                  <a:srgbClr val="7030A0"/>
                </a:solidFill>
                <a:latin typeface="Courier"/>
                <a:cs typeface="Times New Roman" panose="02020603050405020304" pitchFamily="18" charset="0"/>
              </a:rPr>
              <a:t>G</a:t>
            </a:r>
            <a:r>
              <a:rPr lang="en-US" sz="2000" b="1" dirty="0" smtClean="0">
                <a:latin typeface="Courier"/>
                <a:cs typeface="Times New Roman" panose="02020603050405020304" pitchFamily="18" charset="0"/>
              </a:rPr>
              <a:t>CAT</a:t>
            </a:r>
            <a:endParaRPr lang="en-US" sz="2000" b="1" dirty="0">
              <a:latin typeface="Courier"/>
              <a:cs typeface="Times New Roman" panose="02020603050405020304" pitchFamily="18" charset="0"/>
            </a:endParaRPr>
          </a:p>
          <a:p>
            <a:r>
              <a:rPr lang="en-US" sz="2000" b="1" dirty="0">
                <a:latin typeface="Courier"/>
                <a:cs typeface="Times New Roman" panose="02020603050405020304" pitchFamily="18" charset="0"/>
              </a:rPr>
              <a:t>      ACGACGA</a:t>
            </a:r>
            <a:r>
              <a:rPr lang="en-US" sz="2000" b="1" dirty="0">
                <a:solidFill>
                  <a:srgbClr val="C00000"/>
                </a:solidFill>
                <a:latin typeface="Courier"/>
                <a:cs typeface="Times New Roman" panose="02020603050405020304" pitchFamily="18" charset="0"/>
              </a:rPr>
              <a:t>C</a:t>
            </a:r>
            <a:r>
              <a:rPr lang="en-US" sz="2000" b="1" dirty="0">
                <a:latin typeface="Courier"/>
                <a:cs typeface="Times New Roman" panose="02020603050405020304" pitchFamily="18" charset="0"/>
              </a:rPr>
              <a:t>CATCGAA</a:t>
            </a:r>
          </a:p>
          <a:p>
            <a:r>
              <a:rPr lang="en-US" sz="2000" b="1" dirty="0">
                <a:latin typeface="Courier"/>
                <a:cs typeface="Times New Roman" panose="02020603050405020304" pitchFamily="18" charset="0"/>
              </a:rPr>
              <a:t>         ACGA</a:t>
            </a:r>
            <a:r>
              <a:rPr lang="en-US" sz="2000" b="1" dirty="0">
                <a:solidFill>
                  <a:srgbClr val="C00000"/>
                </a:solidFill>
                <a:latin typeface="Courier"/>
                <a:cs typeface="Times New Roman" panose="02020603050405020304" pitchFamily="18" charset="0"/>
              </a:rPr>
              <a:t>C</a:t>
            </a:r>
            <a:r>
              <a:rPr lang="en-US" sz="2000" b="1" dirty="0">
                <a:latin typeface="Courier"/>
                <a:cs typeface="Times New Roman" panose="02020603050405020304" pitchFamily="18" charset="0"/>
              </a:rPr>
              <a:t>CATCGAATCA</a:t>
            </a:r>
          </a:p>
          <a:p>
            <a:r>
              <a:rPr lang="en-US" sz="2000" b="1" dirty="0">
                <a:latin typeface="Courier"/>
                <a:cs typeface="Times New Roman" panose="02020603050405020304" pitchFamily="18" charset="0"/>
              </a:rPr>
              <a:t>       </a:t>
            </a:r>
            <a:r>
              <a:rPr lang="en-US" sz="2000" b="1" dirty="0" smtClean="0">
                <a:latin typeface="Courier"/>
                <a:cs typeface="Times New Roman" panose="02020603050405020304" pitchFamily="18" charset="0"/>
              </a:rPr>
              <a:t>CGACGA</a:t>
            </a:r>
            <a:r>
              <a:rPr lang="en-US" sz="2000" b="1" dirty="0" smtClean="0">
                <a:solidFill>
                  <a:srgbClr val="7030A0"/>
                </a:solidFill>
                <a:latin typeface="Courier"/>
                <a:cs typeface="Times New Roman" panose="02020603050405020304" pitchFamily="18" charset="0"/>
              </a:rPr>
              <a:t>G</a:t>
            </a:r>
            <a:r>
              <a:rPr lang="en-US" sz="2000" b="1" dirty="0" smtClean="0">
                <a:latin typeface="Courier"/>
                <a:cs typeface="Times New Roman" panose="02020603050405020304" pitchFamily="18" charset="0"/>
              </a:rPr>
              <a:t>CATCGAAT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77349" y="2381365"/>
            <a:ext cx="12536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 smtClean="0">
                <a:cs typeface="Times New Roman" panose="02020603050405020304" pitchFamily="18" charset="0"/>
              </a:rPr>
              <a:t>Reference</a:t>
            </a:r>
          </a:p>
        </p:txBody>
      </p:sp>
      <p:sp>
        <p:nvSpPr>
          <p:cNvPr id="8" name="Rectangle 7"/>
          <p:cNvSpPr/>
          <p:nvPr/>
        </p:nvSpPr>
        <p:spPr>
          <a:xfrm>
            <a:off x="4262777" y="2389754"/>
            <a:ext cx="222927" cy="2879100"/>
          </a:xfrm>
          <a:prstGeom prst="rect">
            <a:avLst/>
          </a:prstGeom>
          <a:noFill/>
          <a:ln w="2857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8841067" y="2374375"/>
            <a:ext cx="222927" cy="2879100"/>
          </a:xfrm>
          <a:prstGeom prst="rect">
            <a:avLst/>
          </a:prstGeom>
          <a:noFill/>
          <a:ln w="2857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Left Brace 9"/>
          <p:cNvSpPr/>
          <p:nvPr/>
        </p:nvSpPr>
        <p:spPr>
          <a:xfrm>
            <a:off x="2083216" y="2752988"/>
            <a:ext cx="286959" cy="2439797"/>
          </a:xfrm>
          <a:prstGeom prst="leftBrace">
            <a:avLst>
              <a:gd name="adj1" fmla="val 25833"/>
              <a:gd name="adj2" fmla="val 50336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119240" y="3793328"/>
            <a:ext cx="82208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cs typeface="Times New Roman" panose="02020603050405020304" pitchFamily="18" charset="0"/>
              </a:rPr>
              <a:t>Reads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21849" y="5619617"/>
            <a:ext cx="22558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C8"/>
                </a:solidFill>
                <a:cs typeface="Times New Roman" panose="02020603050405020304" pitchFamily="18" charset="0"/>
              </a:rPr>
              <a:t>Homozygous, CC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97534" y="5619617"/>
            <a:ext cx="23869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C8"/>
                </a:solidFill>
                <a:cs typeface="Times New Roman" panose="02020603050405020304" pitchFamily="18" charset="0"/>
              </a:rPr>
              <a:t>Heterozygous, </a:t>
            </a:r>
            <a:r>
              <a:rPr lang="en-US" sz="2400" dirty="0">
                <a:solidFill>
                  <a:srgbClr val="0000C8"/>
                </a:solidFill>
                <a:cs typeface="Times New Roman" panose="02020603050405020304" pitchFamily="18" charset="0"/>
              </a:rPr>
              <a:t>G</a:t>
            </a:r>
            <a:r>
              <a:rPr lang="en-US" sz="2400" dirty="0" smtClean="0">
                <a:solidFill>
                  <a:srgbClr val="0000C8"/>
                </a:solidFill>
                <a:cs typeface="Times New Roman" panose="02020603050405020304" pitchFamily="18" charset="0"/>
              </a:rPr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2038752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2" grpId="0"/>
      <p:bldP spid="1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Variant calling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481" y="1543336"/>
            <a:ext cx="10515600" cy="4866701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What is the genotype now? Is the C due to error?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pPr marL="342900" indent="-342900"/>
            <a:endParaRPr lang="en-US" dirty="0" smtClean="0">
              <a:solidFill>
                <a:srgbClr val="4D3133"/>
              </a:solidFill>
            </a:endParaRPr>
          </a:p>
          <a:p>
            <a:pPr marL="342900" indent="-342900"/>
            <a:endParaRPr lang="en-US" dirty="0">
              <a:solidFill>
                <a:srgbClr val="4D3133"/>
              </a:solidFill>
            </a:endParaRPr>
          </a:p>
          <a:p>
            <a:pPr marL="342900" indent="-342900"/>
            <a:r>
              <a:rPr lang="en-US" dirty="0" smtClean="0"/>
              <a:t>In </a:t>
            </a:r>
            <a:r>
              <a:rPr lang="en-US" dirty="0"/>
              <a:t>more advanced methods, the probability of </a:t>
            </a:r>
            <a:r>
              <a:rPr lang="en-US" dirty="0" smtClean="0"/>
              <a:t>an error </a:t>
            </a:r>
            <a:r>
              <a:rPr lang="en-US" dirty="0"/>
              <a:t>is </a:t>
            </a:r>
            <a:r>
              <a:rPr lang="en-US" dirty="0" smtClean="0"/>
              <a:t>modeled</a:t>
            </a:r>
            <a:endParaRPr lang="en-US" dirty="0"/>
          </a:p>
          <a:p>
            <a:pPr marL="342900" indent="-342900"/>
            <a:r>
              <a:rPr lang="en-US" dirty="0"/>
              <a:t>Popular tools: GATK, </a:t>
            </a:r>
            <a:r>
              <a:rPr lang="en-US" dirty="0" err="1"/>
              <a:t>SamTools</a:t>
            </a:r>
            <a:r>
              <a:rPr lang="en-US" dirty="0"/>
              <a:t>, </a:t>
            </a:r>
            <a:r>
              <a:rPr lang="en-US" dirty="0" err="1"/>
              <a:t>FreeBayes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314154" y="2333489"/>
            <a:ext cx="4185761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latin typeface="Courier"/>
                <a:cs typeface="Times New Roman" panose="02020603050405020304" pitchFamily="18" charset="0"/>
              </a:rPr>
              <a:t>GCACGTACGACGA</a:t>
            </a:r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  <a:latin typeface="Courier"/>
                <a:cs typeface="Times New Roman" panose="02020603050405020304" pitchFamily="18" charset="0"/>
              </a:rPr>
              <a:t>G</a:t>
            </a:r>
            <a:r>
              <a:rPr lang="en-US" sz="2000" b="1" dirty="0" smtClean="0">
                <a:latin typeface="Courier"/>
                <a:cs typeface="Times New Roman" panose="02020603050405020304" pitchFamily="18" charset="0"/>
              </a:rPr>
              <a:t>CATCGAATCAGC</a:t>
            </a:r>
          </a:p>
          <a:p>
            <a:r>
              <a:rPr lang="en-US" sz="2000" b="1" dirty="0">
                <a:latin typeface="Courier"/>
                <a:cs typeface="Times New Roman" panose="02020603050405020304" pitchFamily="18" charset="0"/>
              </a:rPr>
              <a:t> </a:t>
            </a:r>
            <a:r>
              <a:rPr lang="en-US" sz="2000" b="1" dirty="0" smtClean="0">
                <a:latin typeface="Courier"/>
                <a:cs typeface="Times New Roman" panose="02020603050405020304" pitchFamily="18" charset="0"/>
              </a:rPr>
              <a:t>     ACGACGA</a:t>
            </a:r>
            <a:r>
              <a:rPr lang="en-US" sz="2000" b="1" dirty="0" smtClean="0">
                <a:solidFill>
                  <a:srgbClr val="7030A0"/>
                </a:solidFill>
                <a:latin typeface="Courier"/>
                <a:cs typeface="Times New Roman" panose="02020603050405020304" pitchFamily="18" charset="0"/>
              </a:rPr>
              <a:t>G</a:t>
            </a:r>
            <a:r>
              <a:rPr lang="en-US" sz="2000" b="1" dirty="0" smtClean="0">
                <a:latin typeface="Courier"/>
                <a:cs typeface="Times New Roman" panose="02020603050405020304" pitchFamily="18" charset="0"/>
              </a:rPr>
              <a:t>CATCGAA</a:t>
            </a:r>
          </a:p>
          <a:p>
            <a:r>
              <a:rPr lang="en-US" sz="2000" b="1" dirty="0">
                <a:latin typeface="Courier"/>
                <a:cs typeface="Times New Roman" panose="02020603050405020304" pitchFamily="18" charset="0"/>
              </a:rPr>
              <a:t>    </a:t>
            </a:r>
            <a:r>
              <a:rPr lang="en-US" sz="2000" b="1" dirty="0" smtClean="0">
                <a:latin typeface="Courier"/>
                <a:cs typeface="Times New Roman" panose="02020603050405020304" pitchFamily="18" charset="0"/>
              </a:rPr>
              <a:t>GTACGACGA</a:t>
            </a:r>
            <a:r>
              <a:rPr lang="en-US" sz="2000" b="1" dirty="0" smtClean="0">
                <a:solidFill>
                  <a:srgbClr val="7030A0"/>
                </a:solidFill>
                <a:latin typeface="Courier"/>
                <a:cs typeface="Times New Roman" panose="02020603050405020304" pitchFamily="18" charset="0"/>
              </a:rPr>
              <a:t>G</a:t>
            </a:r>
            <a:r>
              <a:rPr lang="en-US" sz="2000" b="1" dirty="0" smtClean="0">
                <a:latin typeface="Courier"/>
                <a:cs typeface="Times New Roman" panose="02020603050405020304" pitchFamily="18" charset="0"/>
              </a:rPr>
              <a:t>CATCG</a:t>
            </a:r>
          </a:p>
          <a:p>
            <a:r>
              <a:rPr lang="en-US" sz="2000" b="1" dirty="0" smtClean="0">
                <a:latin typeface="Courier"/>
                <a:cs typeface="Times New Roman" panose="02020603050405020304" pitchFamily="18" charset="0"/>
              </a:rPr>
              <a:t>       CGACGA</a:t>
            </a:r>
            <a:r>
              <a:rPr lang="en-US" sz="2000" b="1" dirty="0">
                <a:solidFill>
                  <a:srgbClr val="C00000"/>
                </a:solidFill>
                <a:latin typeface="Courier"/>
                <a:cs typeface="Times New Roman" panose="02020603050405020304" pitchFamily="18" charset="0"/>
              </a:rPr>
              <a:t>C</a:t>
            </a:r>
            <a:r>
              <a:rPr lang="en-US" sz="2000" b="1" dirty="0" smtClean="0">
                <a:latin typeface="Courier"/>
                <a:cs typeface="Times New Roman" panose="02020603050405020304" pitchFamily="18" charset="0"/>
              </a:rPr>
              <a:t>CATCGAAT</a:t>
            </a:r>
          </a:p>
          <a:p>
            <a:r>
              <a:rPr lang="en-US" sz="2000" b="1" dirty="0">
                <a:latin typeface="Courier"/>
                <a:cs typeface="Times New Roman" panose="02020603050405020304" pitchFamily="18" charset="0"/>
              </a:rPr>
              <a:t> </a:t>
            </a:r>
            <a:r>
              <a:rPr lang="en-US" sz="2000" b="1" dirty="0" smtClean="0">
                <a:latin typeface="Courier"/>
                <a:cs typeface="Times New Roman" panose="02020603050405020304" pitchFamily="18" charset="0"/>
              </a:rPr>
              <a:t>CACGTACGACGA</a:t>
            </a:r>
            <a:r>
              <a:rPr lang="en-US" sz="2000" b="1" dirty="0" smtClean="0">
                <a:solidFill>
                  <a:srgbClr val="7030A0"/>
                </a:solidFill>
                <a:latin typeface="Courier"/>
                <a:cs typeface="Times New Roman" panose="02020603050405020304" pitchFamily="18" charset="0"/>
              </a:rPr>
              <a:t>G</a:t>
            </a:r>
            <a:r>
              <a:rPr lang="en-US" sz="2000" b="1" dirty="0" smtClean="0">
                <a:latin typeface="Courier"/>
                <a:cs typeface="Times New Roman" panose="02020603050405020304" pitchFamily="18" charset="0"/>
              </a:rPr>
              <a:t>CA</a:t>
            </a:r>
          </a:p>
          <a:p>
            <a:r>
              <a:rPr lang="en-US" sz="2000" b="1" dirty="0">
                <a:latin typeface="Courier"/>
                <a:cs typeface="Times New Roman" panose="02020603050405020304" pitchFamily="18" charset="0"/>
              </a:rPr>
              <a:t> </a:t>
            </a:r>
            <a:r>
              <a:rPr lang="en-US" sz="2000" b="1" dirty="0" smtClean="0">
                <a:latin typeface="Courier"/>
                <a:cs typeface="Times New Roman" panose="02020603050405020304" pitchFamily="18" charset="0"/>
              </a:rPr>
              <a:t> ACGTACGACGA</a:t>
            </a:r>
            <a:r>
              <a:rPr lang="en-US" sz="2000" b="1" dirty="0" smtClean="0">
                <a:solidFill>
                  <a:srgbClr val="7030A0"/>
                </a:solidFill>
                <a:latin typeface="Courier"/>
                <a:cs typeface="Times New Roman" panose="02020603050405020304" pitchFamily="18" charset="0"/>
              </a:rPr>
              <a:t>G</a:t>
            </a:r>
            <a:r>
              <a:rPr lang="en-US" sz="2000" b="1" dirty="0" smtClean="0">
                <a:latin typeface="Courier"/>
                <a:cs typeface="Times New Roman" panose="02020603050405020304" pitchFamily="18" charset="0"/>
              </a:rPr>
              <a:t>CAT</a:t>
            </a:r>
            <a:endParaRPr lang="en-US" sz="2000" b="1" dirty="0">
              <a:latin typeface="Courier"/>
              <a:cs typeface="Times New Roman" panose="02020603050405020304" pitchFamily="18" charset="0"/>
            </a:endParaRPr>
          </a:p>
          <a:p>
            <a:r>
              <a:rPr lang="en-US" sz="2000" b="1" dirty="0" smtClean="0">
                <a:latin typeface="Courier"/>
                <a:cs typeface="Times New Roman" panose="02020603050405020304" pitchFamily="18" charset="0"/>
              </a:rPr>
              <a:t>      ACGACGA</a:t>
            </a:r>
            <a:r>
              <a:rPr lang="en-US" sz="2000" b="1" dirty="0" smtClean="0">
                <a:solidFill>
                  <a:srgbClr val="7030A0"/>
                </a:solidFill>
                <a:latin typeface="Courier"/>
                <a:cs typeface="Times New Roman" panose="02020603050405020304" pitchFamily="18" charset="0"/>
              </a:rPr>
              <a:t>G</a:t>
            </a:r>
            <a:r>
              <a:rPr lang="en-US" sz="2000" b="1" dirty="0" smtClean="0">
                <a:latin typeface="Courier"/>
                <a:cs typeface="Times New Roman" panose="02020603050405020304" pitchFamily="18" charset="0"/>
              </a:rPr>
              <a:t>CATCGAA</a:t>
            </a:r>
          </a:p>
          <a:p>
            <a:r>
              <a:rPr lang="en-US" sz="2000" b="1" dirty="0">
                <a:latin typeface="Courier"/>
                <a:cs typeface="Times New Roman" panose="02020603050405020304" pitchFamily="18" charset="0"/>
              </a:rPr>
              <a:t>         </a:t>
            </a:r>
            <a:r>
              <a:rPr lang="en-US" sz="2000" b="1" dirty="0" smtClean="0">
                <a:latin typeface="Courier"/>
                <a:cs typeface="Times New Roman" panose="02020603050405020304" pitchFamily="18" charset="0"/>
              </a:rPr>
              <a:t>ACGA</a:t>
            </a:r>
            <a:r>
              <a:rPr lang="en-US" sz="2000" b="1" dirty="0" smtClean="0">
                <a:solidFill>
                  <a:srgbClr val="7030A0"/>
                </a:solidFill>
                <a:latin typeface="Courier"/>
                <a:cs typeface="Times New Roman" panose="02020603050405020304" pitchFamily="18" charset="0"/>
              </a:rPr>
              <a:t>G</a:t>
            </a:r>
            <a:r>
              <a:rPr lang="en-US" sz="2000" b="1" dirty="0" smtClean="0">
                <a:latin typeface="Courier"/>
                <a:cs typeface="Times New Roman" panose="02020603050405020304" pitchFamily="18" charset="0"/>
              </a:rPr>
              <a:t>CATCGAATCA</a:t>
            </a:r>
          </a:p>
          <a:p>
            <a:r>
              <a:rPr lang="en-US" sz="2000" b="1" dirty="0" smtClean="0">
                <a:latin typeface="Courier"/>
                <a:cs typeface="Times New Roman" panose="02020603050405020304" pitchFamily="18" charset="0"/>
              </a:rPr>
              <a:t>       CGACGA</a:t>
            </a:r>
            <a:r>
              <a:rPr lang="en-US" sz="2000" b="1" dirty="0" smtClean="0">
                <a:solidFill>
                  <a:srgbClr val="7030A0"/>
                </a:solidFill>
                <a:latin typeface="Courier"/>
                <a:cs typeface="Times New Roman" panose="02020603050405020304" pitchFamily="18" charset="0"/>
              </a:rPr>
              <a:t>G</a:t>
            </a:r>
            <a:r>
              <a:rPr lang="en-US" sz="2000" b="1" dirty="0" smtClean="0">
                <a:latin typeface="Courier"/>
                <a:cs typeface="Times New Roman" panose="02020603050405020304" pitchFamily="18" charset="0"/>
              </a:rPr>
              <a:t>CATCGAAT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0477" y="2316711"/>
            <a:ext cx="12536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 smtClean="0">
                <a:cs typeface="Times New Roman" panose="02020603050405020304" pitchFamily="18" charset="0"/>
              </a:rPr>
              <a:t>Reference</a:t>
            </a:r>
          </a:p>
        </p:txBody>
      </p:sp>
      <p:sp>
        <p:nvSpPr>
          <p:cNvPr id="8" name="Rectangle 7"/>
          <p:cNvSpPr/>
          <p:nvPr/>
        </p:nvSpPr>
        <p:spPr>
          <a:xfrm>
            <a:off x="4345905" y="2325100"/>
            <a:ext cx="222927" cy="2879100"/>
          </a:xfrm>
          <a:prstGeom prst="rect">
            <a:avLst/>
          </a:prstGeom>
          <a:noFill/>
          <a:ln w="2857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Left Brace 9"/>
          <p:cNvSpPr/>
          <p:nvPr/>
        </p:nvSpPr>
        <p:spPr>
          <a:xfrm>
            <a:off x="2166344" y="2688334"/>
            <a:ext cx="286959" cy="2439797"/>
          </a:xfrm>
          <a:prstGeom prst="leftBrace">
            <a:avLst>
              <a:gd name="adj1" fmla="val 25833"/>
              <a:gd name="adj2" fmla="val 50336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202368" y="3728674"/>
            <a:ext cx="82208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cs typeface="Times New Roman" panose="02020603050405020304" pitchFamily="18" charset="0"/>
              </a:rPr>
              <a:t>Reads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155100" y="3667119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C8"/>
                </a:solidFill>
                <a:cs typeface="Times New Roman" panose="02020603050405020304" pitchFamily="18" charset="0"/>
              </a:rPr>
              <a:t>???</a:t>
            </a:r>
          </a:p>
        </p:txBody>
      </p:sp>
    </p:spTree>
    <p:extLst>
      <p:ext uri="{BB962C8B-B14F-4D97-AF65-F5344CB8AC3E}">
        <p14:creationId xmlns:p14="http://schemas.microsoft.com/office/powerpoint/2010/main" val="396839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Sequencing errors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588477"/>
                <a:ext cx="10515600" cy="1366361"/>
              </a:xfrm>
            </p:spPr>
            <p:txBody>
              <a:bodyPr/>
              <a:lstStyle/>
              <a:p>
                <a:r>
                  <a:rPr lang="en-US" dirty="0" smtClean="0"/>
                  <a:t>How to measure the quality of variant calling?</a:t>
                </a:r>
              </a:p>
              <a:p>
                <a:r>
                  <a:rPr lang="en-US" dirty="0" err="1" smtClean="0">
                    <a:solidFill>
                      <a:srgbClr val="0000C8"/>
                    </a:solidFill>
                  </a:rPr>
                  <a:t>Phred</a:t>
                </a:r>
                <a:r>
                  <a:rPr lang="en-US" dirty="0" smtClean="0">
                    <a:solidFill>
                      <a:srgbClr val="0000C8"/>
                    </a:solidFill>
                  </a:rPr>
                  <a:t> quality score</a:t>
                </a:r>
                <a:r>
                  <a:rPr lang="en-US" dirty="0" smtClean="0"/>
                  <a:t>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−10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en-US" b="0" i="0" smtClean="0">
                                <a:latin typeface="Cambria Math" panose="02040503050406030204" pitchFamily="18" charset="0"/>
                              </a:rPr>
                              <m:t>10</m:t>
                            </m:r>
                          </m:sub>
                        </m:sSub>
                      </m:fName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sub>
                        </m:sSub>
                      </m:e>
                    </m:func>
                  </m:oMath>
                </a14:m>
                <a:r>
                  <a:rPr lang="en-US" dirty="0" smtClean="0"/>
                  <a:t>, 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</m:oMath>
                </a14:m>
                <a:r>
                  <a:rPr lang="en-US" dirty="0" smtClean="0"/>
                  <a:t> is the probability of error</a:t>
                </a:r>
              </a:p>
              <a:p>
                <a:r>
                  <a:rPr lang="en-US" dirty="0" smtClean="0"/>
                  <a:t>“Base call error”, not genotype call error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588477"/>
                <a:ext cx="10515600" cy="1366361"/>
              </a:xfrm>
              <a:blipFill>
                <a:blip r:embed="rId2"/>
                <a:stretch>
                  <a:fillRect l="-754" t="-6250" b="-75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9581788"/>
              </p:ext>
            </p:extLst>
          </p:nvPr>
        </p:nvGraphicFramePr>
        <p:xfrm>
          <a:off x="702670" y="3423021"/>
          <a:ext cx="4263059" cy="2494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89753">
                  <a:extLst>
                    <a:ext uri="{9D8B030D-6E8A-4147-A177-3AD203B41FA5}">
                      <a16:colId xmlns:a16="http://schemas.microsoft.com/office/drawing/2014/main" val="1729835601"/>
                    </a:ext>
                  </a:extLst>
                </a:gridCol>
                <a:gridCol w="9099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633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Probability of incorrect</a:t>
                      </a:r>
                      <a:r>
                        <a:rPr lang="en-US" baseline="0" dirty="0" smtClean="0"/>
                        <a:t> call</a:t>
                      </a:r>
                      <a:endParaRPr lang="en-US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Phred</a:t>
                      </a:r>
                      <a:r>
                        <a:rPr lang="en-US" dirty="0" smtClean="0"/>
                        <a:t> Score</a:t>
                      </a:r>
                      <a:endParaRPr lang="en-US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Base call accuracy</a:t>
                      </a:r>
                      <a:endParaRPr lang="en-US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 in 10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90%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 in 100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99%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 in 1,000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30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99.9%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 in 10,000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40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99.99%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 in 100,000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50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99.999%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7767455"/>
              </p:ext>
            </p:extLst>
          </p:nvPr>
        </p:nvGraphicFramePr>
        <p:xfrm>
          <a:off x="6348716" y="4483639"/>
          <a:ext cx="4510084" cy="1584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275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75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75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2752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RR</a:t>
                      </a:r>
                      <a:endParaRPr lang="en-US" sz="20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RA</a:t>
                      </a:r>
                      <a:endParaRPr lang="en-US" sz="20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AA</a:t>
                      </a:r>
                      <a:endParaRPr lang="en-US" sz="20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RR</a:t>
                      </a:r>
                      <a:endParaRPr lang="en-US" sz="20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100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RA</a:t>
                      </a:r>
                      <a:endParaRPr lang="en-US" sz="20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150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5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AA</a:t>
                      </a:r>
                      <a:endParaRPr lang="en-US" sz="20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90</a:t>
                      </a:r>
                      <a:endParaRPr lang="en-US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331475" y="4996217"/>
            <a:ext cx="10382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cs typeface="Gill Sans"/>
              </a:rPr>
              <a:t>Variant call</a:t>
            </a:r>
            <a:endParaRPr lang="en-US" sz="2000" dirty="0">
              <a:cs typeface="Gill San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490452" y="4006552"/>
            <a:ext cx="7394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Gill Sans"/>
              </a:rPr>
              <a:t>Truth</a:t>
            </a:r>
            <a:endParaRPr lang="en-US" sz="2000" dirty="0">
              <a:cs typeface="Gill San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624775" y="4894596"/>
            <a:ext cx="2205150" cy="362514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0858800" y="4673052"/>
            <a:ext cx="1106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False negatives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7786283" y="5270836"/>
            <a:ext cx="569950" cy="777421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8133227" y="6155538"/>
            <a:ext cx="15358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False positives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9899387" y="3365295"/>
            <a:ext cx="206556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CC"/>
                </a:solidFill>
                <a:cs typeface="Times New Roman" panose="02020603050405020304" pitchFamily="18" charset="0"/>
              </a:rPr>
              <a:t>R</a:t>
            </a:r>
            <a:r>
              <a:rPr lang="en-US" sz="2000" dirty="0" smtClean="0">
                <a:cs typeface="Times New Roman" panose="02020603050405020304" pitchFamily="18" charset="0"/>
              </a:rPr>
              <a:t>: reference allele</a:t>
            </a:r>
          </a:p>
          <a:p>
            <a:r>
              <a:rPr lang="en-US" sz="2000" dirty="0" smtClean="0">
                <a:solidFill>
                  <a:srgbClr val="0000CC"/>
                </a:solidFill>
                <a:cs typeface="Times New Roman" panose="02020603050405020304" pitchFamily="18" charset="0"/>
              </a:rPr>
              <a:t>A</a:t>
            </a:r>
            <a:r>
              <a:rPr lang="en-US" sz="2000" dirty="0" smtClean="0">
                <a:cs typeface="Times New Roman" panose="02020603050405020304" pitchFamily="18" charset="0"/>
              </a:rPr>
              <a:t>: alternate allele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52020" y="3065196"/>
            <a:ext cx="30384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cs typeface="Times New Roman" panose="02020603050405020304" pitchFamily="18" charset="0"/>
              </a:rPr>
              <a:t>How are genotyping errors measured?</a:t>
            </a:r>
          </a:p>
        </p:txBody>
      </p:sp>
    </p:spTree>
    <p:extLst>
      <p:ext uri="{BB962C8B-B14F-4D97-AF65-F5344CB8AC3E}">
        <p14:creationId xmlns:p14="http://schemas.microsoft.com/office/powerpoint/2010/main" val="510331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 animBg="1"/>
      <p:bldP spid="9" grpId="0"/>
      <p:bldP spid="10" grpId="0" animBg="1"/>
      <p:bldP spid="11" grpId="0"/>
      <p:bldP spid="12" grpId="0"/>
      <p:bldP spid="1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0248" y="1654914"/>
            <a:ext cx="10515600" cy="4690467"/>
          </a:xfrm>
        </p:spPr>
        <p:txBody>
          <a:bodyPr>
            <a:normAutofit/>
          </a:bodyPr>
          <a:lstStyle/>
          <a:p>
            <a:r>
              <a:rPr lang="en-US" dirty="0" smtClean="0"/>
              <a:t>Mendelian consistency</a:t>
            </a:r>
          </a:p>
          <a:p>
            <a:r>
              <a:rPr lang="en-US" dirty="0" smtClean="0"/>
              <a:t>Runs of homozygosity</a:t>
            </a:r>
          </a:p>
          <a:p>
            <a:r>
              <a:rPr lang="en-US" dirty="0" smtClean="0"/>
              <a:t>Experimental validation in GT/near-GT technologies (Sanger, microarray)</a:t>
            </a:r>
          </a:p>
          <a:p>
            <a:r>
              <a:rPr lang="en-US" dirty="0" smtClean="0"/>
              <a:t>Duplicates, at the level of sequencing technology or experimental repeat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Benchmarks: Genomes in a Bottle, Illumina Platinum </a:t>
            </a:r>
            <a:r>
              <a:rPr lang="en-US" dirty="0"/>
              <a:t>Genomes, Global Alliance for Genomics </a:t>
            </a:r>
            <a:r>
              <a:rPr lang="en-US"/>
              <a:t>and Health, SEQC-II Consortium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evaluate accuracy?</a:t>
            </a:r>
          </a:p>
        </p:txBody>
      </p:sp>
      <p:grpSp>
        <p:nvGrpSpPr>
          <p:cNvPr id="4" name="קבוצה 12"/>
          <p:cNvGrpSpPr/>
          <p:nvPr/>
        </p:nvGrpSpPr>
        <p:grpSpPr>
          <a:xfrm>
            <a:off x="918481" y="3564884"/>
            <a:ext cx="6048769" cy="1499280"/>
            <a:chOff x="1763599" y="1628800"/>
            <a:chExt cx="6048769" cy="1499280"/>
          </a:xfrm>
        </p:grpSpPr>
        <p:grpSp>
          <p:nvGrpSpPr>
            <p:cNvPr id="5" name="קבוצה 3"/>
            <p:cNvGrpSpPr/>
            <p:nvPr/>
          </p:nvGrpSpPr>
          <p:grpSpPr>
            <a:xfrm>
              <a:off x="1763599" y="1628800"/>
              <a:ext cx="6048769" cy="1152128"/>
              <a:chOff x="1763599" y="1882086"/>
              <a:chExt cx="6048769" cy="1152128"/>
            </a:xfrm>
          </p:grpSpPr>
          <p:sp>
            <p:nvSpPr>
              <p:cNvPr id="9" name="TextBox 29"/>
              <p:cNvSpPr txBox="1"/>
              <p:nvPr/>
            </p:nvSpPr>
            <p:spPr>
              <a:xfrm>
                <a:off x="5220072" y="1882086"/>
                <a:ext cx="641394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he-IL"/>
                </a:defPPr>
                <a:lvl1pPr marL="0" algn="r" defTabSz="914400" rtl="1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r" defTabSz="914400" rtl="1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r" defTabSz="914400" rtl="1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r" defTabSz="914400" rtl="1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r" defTabSz="914400" rtl="1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r" defTabSz="914400" rtl="1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r" defTabSz="914400" rtl="1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r" defTabSz="914400" rtl="1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r" defTabSz="914400" rtl="1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 rtl="0"/>
                <a:r>
                  <a:rPr lang="en-US" sz="2000" dirty="0" err="1" smtClean="0">
                    <a:solidFill>
                      <a:srgbClr val="FF0000"/>
                    </a:solidFill>
                  </a:rPr>
                  <a:t>hets</a:t>
                </a:r>
                <a:endParaRPr lang="en-US" sz="1400" dirty="0">
                  <a:solidFill>
                    <a:srgbClr val="FF0000"/>
                  </a:solidFill>
                </a:endParaRPr>
              </a:p>
            </p:txBody>
          </p:sp>
          <p:grpSp>
            <p:nvGrpSpPr>
              <p:cNvPr id="10" name="קבוצה 2"/>
              <p:cNvGrpSpPr/>
              <p:nvPr/>
            </p:nvGrpSpPr>
            <p:grpSpPr>
              <a:xfrm>
                <a:off x="1763599" y="2281035"/>
                <a:ext cx="6048769" cy="753179"/>
                <a:chOff x="1763599" y="2267599"/>
                <a:chExt cx="6048769" cy="753179"/>
              </a:xfrm>
            </p:grpSpPr>
            <p:sp>
              <p:nvSpPr>
                <p:cNvPr id="11" name="מלבן 30"/>
                <p:cNvSpPr/>
                <p:nvPr/>
              </p:nvSpPr>
              <p:spPr>
                <a:xfrm>
                  <a:off x="1763599" y="2524644"/>
                  <a:ext cx="1692106" cy="182017"/>
                </a:xfrm>
                <a:prstGeom prst="rect">
                  <a:avLst/>
                </a:prstGeom>
                <a:solidFill>
                  <a:schemeClr val="bg1">
                    <a:lumMod val="50000"/>
                  </a:schemeClr>
                </a:solidFill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he-IL"/>
                  </a:defPPr>
                  <a:lvl1pPr marL="0" algn="r" defTabSz="914400" rtl="1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r" defTabSz="914400" rtl="1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r" defTabSz="914400" rtl="1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r" defTabSz="914400" rtl="1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r" defTabSz="914400" rtl="1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r" defTabSz="914400" rtl="1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r" defTabSz="914400" rtl="1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r" defTabSz="914400" rtl="1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r" defTabSz="914400" rtl="1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/>
                </a:p>
              </p:txBody>
            </p:sp>
            <p:sp>
              <p:nvSpPr>
                <p:cNvPr id="12" name="מלבן 31"/>
                <p:cNvSpPr/>
                <p:nvPr/>
              </p:nvSpPr>
              <p:spPr>
                <a:xfrm>
                  <a:off x="1763599" y="2837857"/>
                  <a:ext cx="1692106" cy="182017"/>
                </a:xfrm>
                <a:prstGeom prst="rect">
                  <a:avLst/>
                </a:prstGeom>
                <a:solidFill>
                  <a:schemeClr val="bg1">
                    <a:lumMod val="50000"/>
                  </a:schemeClr>
                </a:solidFill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he-IL"/>
                  </a:defPPr>
                  <a:lvl1pPr marL="0" algn="r" defTabSz="914400" rtl="1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r" defTabSz="914400" rtl="1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r" defTabSz="914400" rtl="1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r" defTabSz="914400" rtl="1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r" defTabSz="914400" rtl="1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r" defTabSz="914400" rtl="1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r" defTabSz="914400" rtl="1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r" defTabSz="914400" rtl="1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r" defTabSz="914400" rtl="1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/>
                </a:p>
              </p:txBody>
            </p:sp>
            <p:sp>
              <p:nvSpPr>
                <p:cNvPr id="13" name="מלבן 32"/>
                <p:cNvSpPr/>
                <p:nvPr/>
              </p:nvSpPr>
              <p:spPr>
                <a:xfrm>
                  <a:off x="3455704" y="2523741"/>
                  <a:ext cx="2394103" cy="182017"/>
                </a:xfrm>
                <a:prstGeom prst="rect">
                  <a:avLst/>
                </a:prstGeom>
                <a:solidFill>
                  <a:schemeClr val="tx2">
                    <a:lumMod val="60000"/>
                    <a:lumOff val="4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he-IL"/>
                  </a:defPPr>
                  <a:lvl1pPr marL="0" algn="r" defTabSz="914400" rtl="1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r" defTabSz="914400" rtl="1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r" defTabSz="914400" rtl="1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r" defTabSz="914400" rtl="1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r" defTabSz="914400" rtl="1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r" defTabSz="914400" rtl="1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r" defTabSz="914400" rtl="1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r" defTabSz="914400" rtl="1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r" defTabSz="914400" rtl="1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/>
                </a:p>
              </p:txBody>
            </p:sp>
            <p:sp>
              <p:nvSpPr>
                <p:cNvPr id="14" name="מלבן 33"/>
                <p:cNvSpPr/>
                <p:nvPr/>
              </p:nvSpPr>
              <p:spPr>
                <a:xfrm>
                  <a:off x="3456096" y="2837857"/>
                  <a:ext cx="2394103" cy="182017"/>
                </a:xfrm>
                <a:prstGeom prst="rect">
                  <a:avLst/>
                </a:prstGeom>
                <a:solidFill>
                  <a:schemeClr val="tx2">
                    <a:lumMod val="60000"/>
                    <a:lumOff val="4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he-IL"/>
                  </a:defPPr>
                  <a:lvl1pPr marL="0" algn="r" defTabSz="914400" rtl="1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r" defTabSz="914400" rtl="1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r" defTabSz="914400" rtl="1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r" defTabSz="914400" rtl="1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r" defTabSz="914400" rtl="1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r" defTabSz="914400" rtl="1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r" defTabSz="914400" rtl="1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r" defTabSz="914400" rtl="1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r" defTabSz="914400" rtl="1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/>
                </a:p>
              </p:txBody>
            </p:sp>
            <p:sp>
              <p:nvSpPr>
                <p:cNvPr id="15" name="מלבן 34"/>
                <p:cNvSpPr/>
                <p:nvPr/>
              </p:nvSpPr>
              <p:spPr>
                <a:xfrm>
                  <a:off x="5849416" y="2523741"/>
                  <a:ext cx="1962560" cy="182921"/>
                </a:xfrm>
                <a:prstGeom prst="rect">
                  <a:avLst/>
                </a:prstGeom>
                <a:solidFill>
                  <a:schemeClr val="bg1">
                    <a:lumMod val="50000"/>
                  </a:schemeClr>
                </a:solidFill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he-IL"/>
                  </a:defPPr>
                  <a:lvl1pPr marL="0" algn="r" defTabSz="914400" rtl="1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r" defTabSz="914400" rtl="1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r" defTabSz="914400" rtl="1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r" defTabSz="914400" rtl="1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r" defTabSz="914400" rtl="1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r" defTabSz="914400" rtl="1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r" defTabSz="914400" rtl="1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r" defTabSz="914400" rtl="1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r" defTabSz="914400" rtl="1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/>
                </a:p>
              </p:txBody>
            </p:sp>
            <p:sp>
              <p:nvSpPr>
                <p:cNvPr id="16" name="מלבן 35"/>
                <p:cNvSpPr/>
                <p:nvPr/>
              </p:nvSpPr>
              <p:spPr>
                <a:xfrm>
                  <a:off x="5849808" y="2837857"/>
                  <a:ext cx="1962560" cy="182921"/>
                </a:xfrm>
                <a:prstGeom prst="rect">
                  <a:avLst/>
                </a:prstGeom>
                <a:solidFill>
                  <a:schemeClr val="bg1">
                    <a:lumMod val="50000"/>
                  </a:schemeClr>
                </a:solidFill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he-IL"/>
                  </a:defPPr>
                  <a:lvl1pPr marL="0" algn="r" defTabSz="914400" rtl="1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r" defTabSz="914400" rtl="1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r" defTabSz="914400" rtl="1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r" defTabSz="914400" rtl="1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r" defTabSz="914400" rtl="1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r" defTabSz="914400" rtl="1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r" defTabSz="914400" rtl="1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r" defTabSz="914400" rtl="1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r" defTabSz="914400" rtl="1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/>
                </a:p>
              </p:txBody>
            </p:sp>
            <p:cxnSp>
              <p:nvCxnSpPr>
                <p:cNvPr id="17" name="מחבר ישר 39"/>
                <p:cNvCxnSpPr/>
                <p:nvPr/>
              </p:nvCxnSpPr>
              <p:spPr>
                <a:xfrm>
                  <a:off x="3800044" y="2701077"/>
                  <a:ext cx="0" cy="145614"/>
                </a:xfrm>
                <a:prstGeom prst="line">
                  <a:avLst/>
                </a:prstGeom>
                <a:ln w="762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מחבר ישר 40"/>
                <p:cNvCxnSpPr/>
                <p:nvPr/>
              </p:nvCxnSpPr>
              <p:spPr>
                <a:xfrm>
                  <a:off x="3131840" y="2701077"/>
                  <a:ext cx="0" cy="145614"/>
                </a:xfrm>
                <a:prstGeom prst="line">
                  <a:avLst/>
                </a:prstGeom>
                <a:ln w="762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מחבר ישר 41"/>
                <p:cNvCxnSpPr/>
                <p:nvPr/>
              </p:nvCxnSpPr>
              <p:spPr>
                <a:xfrm>
                  <a:off x="5075805" y="2701077"/>
                  <a:ext cx="0" cy="145614"/>
                </a:xfrm>
                <a:prstGeom prst="line">
                  <a:avLst/>
                </a:prstGeom>
                <a:ln w="762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מחבר ישר 42"/>
                <p:cNvCxnSpPr/>
                <p:nvPr/>
              </p:nvCxnSpPr>
              <p:spPr>
                <a:xfrm>
                  <a:off x="6228184" y="2701077"/>
                  <a:ext cx="0" cy="145614"/>
                </a:xfrm>
                <a:prstGeom prst="line">
                  <a:avLst/>
                </a:prstGeom>
                <a:ln w="762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" name="מחבר חץ ישר 45"/>
                <p:cNvCxnSpPr/>
                <p:nvPr/>
              </p:nvCxnSpPr>
              <p:spPr>
                <a:xfrm>
                  <a:off x="5850199" y="2267599"/>
                  <a:ext cx="377985" cy="380925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מחבר חץ ישר 46"/>
                <p:cNvCxnSpPr/>
                <p:nvPr/>
              </p:nvCxnSpPr>
              <p:spPr>
                <a:xfrm flipH="1">
                  <a:off x="5075805" y="2267599"/>
                  <a:ext cx="269578" cy="380925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מחבר ישר 22"/>
                <p:cNvCxnSpPr/>
                <p:nvPr/>
              </p:nvCxnSpPr>
              <p:spPr>
                <a:xfrm>
                  <a:off x="6027400" y="2701077"/>
                  <a:ext cx="0" cy="145614"/>
                </a:xfrm>
                <a:prstGeom prst="line">
                  <a:avLst/>
                </a:prstGeom>
                <a:ln w="762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מחבר ישר 23"/>
                <p:cNvCxnSpPr/>
                <p:nvPr/>
              </p:nvCxnSpPr>
              <p:spPr>
                <a:xfrm>
                  <a:off x="6444208" y="2701077"/>
                  <a:ext cx="0" cy="145614"/>
                </a:xfrm>
                <a:prstGeom prst="line">
                  <a:avLst/>
                </a:prstGeom>
                <a:ln w="762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מחבר ישר 24"/>
                <p:cNvCxnSpPr/>
                <p:nvPr/>
              </p:nvCxnSpPr>
              <p:spPr>
                <a:xfrm>
                  <a:off x="6660232" y="2701077"/>
                  <a:ext cx="0" cy="145614"/>
                </a:xfrm>
                <a:prstGeom prst="line">
                  <a:avLst/>
                </a:prstGeom>
                <a:ln w="762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מחבר ישר 25"/>
                <p:cNvCxnSpPr/>
                <p:nvPr/>
              </p:nvCxnSpPr>
              <p:spPr>
                <a:xfrm>
                  <a:off x="6876256" y="2701077"/>
                  <a:ext cx="0" cy="145614"/>
                </a:xfrm>
                <a:prstGeom prst="line">
                  <a:avLst/>
                </a:prstGeom>
                <a:ln w="762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מחבר ישר 26"/>
                <p:cNvCxnSpPr/>
                <p:nvPr/>
              </p:nvCxnSpPr>
              <p:spPr>
                <a:xfrm>
                  <a:off x="7157432" y="2701077"/>
                  <a:ext cx="0" cy="145614"/>
                </a:xfrm>
                <a:prstGeom prst="line">
                  <a:avLst/>
                </a:prstGeom>
                <a:ln w="762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מחבר ישר 43"/>
                <p:cNvCxnSpPr/>
                <p:nvPr/>
              </p:nvCxnSpPr>
              <p:spPr>
                <a:xfrm>
                  <a:off x="7452320" y="2701077"/>
                  <a:ext cx="0" cy="145614"/>
                </a:xfrm>
                <a:prstGeom prst="line">
                  <a:avLst/>
                </a:prstGeom>
                <a:ln w="762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מחבר ישר 44"/>
                <p:cNvCxnSpPr/>
                <p:nvPr/>
              </p:nvCxnSpPr>
              <p:spPr>
                <a:xfrm>
                  <a:off x="7744544" y="2701077"/>
                  <a:ext cx="0" cy="145614"/>
                </a:xfrm>
                <a:prstGeom prst="line">
                  <a:avLst/>
                </a:prstGeom>
                <a:ln w="762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מחבר ישר 49"/>
                <p:cNvCxnSpPr/>
                <p:nvPr/>
              </p:nvCxnSpPr>
              <p:spPr>
                <a:xfrm>
                  <a:off x="1835696" y="2701077"/>
                  <a:ext cx="0" cy="145614"/>
                </a:xfrm>
                <a:prstGeom prst="line">
                  <a:avLst/>
                </a:prstGeom>
                <a:ln w="762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מחבר ישר 50"/>
                <p:cNvCxnSpPr/>
                <p:nvPr/>
              </p:nvCxnSpPr>
              <p:spPr>
                <a:xfrm>
                  <a:off x="2051720" y="2701077"/>
                  <a:ext cx="0" cy="145614"/>
                </a:xfrm>
                <a:prstGeom prst="line">
                  <a:avLst/>
                </a:prstGeom>
                <a:ln w="762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מחבר ישר 51"/>
                <p:cNvCxnSpPr/>
                <p:nvPr/>
              </p:nvCxnSpPr>
              <p:spPr>
                <a:xfrm>
                  <a:off x="2332896" y="2701077"/>
                  <a:ext cx="0" cy="145614"/>
                </a:xfrm>
                <a:prstGeom prst="line">
                  <a:avLst/>
                </a:prstGeom>
                <a:ln w="762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מחבר ישר 52"/>
                <p:cNvCxnSpPr/>
                <p:nvPr/>
              </p:nvCxnSpPr>
              <p:spPr>
                <a:xfrm>
                  <a:off x="2627784" y="2701077"/>
                  <a:ext cx="0" cy="145614"/>
                </a:xfrm>
                <a:prstGeom prst="line">
                  <a:avLst/>
                </a:prstGeom>
                <a:ln w="762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מחבר ישר 53"/>
                <p:cNvCxnSpPr/>
                <p:nvPr/>
              </p:nvCxnSpPr>
              <p:spPr>
                <a:xfrm>
                  <a:off x="2920008" y="2701077"/>
                  <a:ext cx="0" cy="145614"/>
                </a:xfrm>
                <a:prstGeom prst="line">
                  <a:avLst/>
                </a:prstGeom>
                <a:ln w="762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6" name="TextBox 4"/>
            <p:cNvSpPr txBox="1"/>
            <p:nvPr/>
          </p:nvSpPr>
          <p:spPr>
            <a:xfrm>
              <a:off x="4311420" y="2727970"/>
              <a:ext cx="54861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he-IL"/>
              </a:defPPr>
              <a:lvl1pPr marL="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000" b="1" dirty="0" err="1" smtClean="0">
                  <a:solidFill>
                    <a:schemeClr val="accent1"/>
                  </a:solidFill>
                </a:rPr>
                <a:t>roh</a:t>
              </a:r>
              <a:endParaRPr lang="en-US" b="1" dirty="0">
                <a:solidFill>
                  <a:schemeClr val="accent1"/>
                </a:solidFill>
              </a:endParaRPr>
            </a:p>
          </p:txBody>
        </p:sp>
        <p:cxnSp>
          <p:nvCxnSpPr>
            <p:cNvPr id="7" name="מחבר חץ ישר 7"/>
            <p:cNvCxnSpPr>
              <a:stCxn id="6" idx="3"/>
            </p:cNvCxnSpPr>
            <p:nvPr/>
          </p:nvCxnSpPr>
          <p:spPr>
            <a:xfrm flipV="1">
              <a:off x="4860032" y="2912636"/>
              <a:ext cx="989383" cy="0"/>
            </a:xfrm>
            <a:prstGeom prst="straightConnector1">
              <a:avLst/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מחבר חץ ישר 38"/>
            <p:cNvCxnSpPr/>
            <p:nvPr/>
          </p:nvCxnSpPr>
          <p:spPr>
            <a:xfrm flipH="1">
              <a:off x="3436654" y="2924944"/>
              <a:ext cx="900272" cy="0"/>
            </a:xfrm>
            <a:prstGeom prst="straightConnector1">
              <a:avLst/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5" name="Straight Connector 34"/>
          <p:cNvCxnSpPr/>
          <p:nvPr/>
        </p:nvCxnSpPr>
        <p:spPr>
          <a:xfrm flipV="1">
            <a:off x="8628842" y="3853829"/>
            <a:ext cx="0" cy="485337"/>
          </a:xfrm>
          <a:prstGeom prst="line">
            <a:avLst/>
          </a:prstGeom>
          <a:ln w="2540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8476174" y="3846914"/>
            <a:ext cx="260491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5" name="Picture 4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8801088" y="3709547"/>
            <a:ext cx="216659" cy="516305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8212516" y="3714337"/>
            <a:ext cx="252691" cy="495597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8511773" y="4425990"/>
            <a:ext cx="252691" cy="495597"/>
          </a:xfrm>
          <a:prstGeom prst="rect">
            <a:avLst/>
          </a:prstGeom>
        </p:spPr>
      </p:pic>
      <p:sp>
        <p:nvSpPr>
          <p:cNvPr id="48" name="TextBox 47"/>
          <p:cNvSpPr txBox="1"/>
          <p:nvPr/>
        </p:nvSpPr>
        <p:spPr>
          <a:xfrm>
            <a:off x="7683886" y="3776829"/>
            <a:ext cx="4828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AA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9082170" y="3768633"/>
            <a:ext cx="463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BB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7856838" y="4470118"/>
            <a:ext cx="5822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BB?</a:t>
            </a:r>
          </a:p>
        </p:txBody>
      </p:sp>
      <p:cxnSp>
        <p:nvCxnSpPr>
          <p:cNvPr id="51" name="Straight Connector 50"/>
          <p:cNvCxnSpPr/>
          <p:nvPr/>
        </p:nvCxnSpPr>
        <p:spPr>
          <a:xfrm flipV="1">
            <a:off x="10651929" y="3853829"/>
            <a:ext cx="0" cy="485337"/>
          </a:xfrm>
          <a:prstGeom prst="line">
            <a:avLst/>
          </a:prstGeom>
          <a:ln w="2540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>
            <a:off x="10499261" y="3846914"/>
            <a:ext cx="260491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3" name="Picture 5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10824175" y="3709547"/>
            <a:ext cx="216659" cy="516305"/>
          </a:xfrm>
          <a:prstGeom prst="rect">
            <a:avLst/>
          </a:prstGeom>
        </p:spPr>
      </p:pic>
      <p:pic>
        <p:nvPicPr>
          <p:cNvPr id="54" name="Picture 5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10235603" y="3714337"/>
            <a:ext cx="252691" cy="495597"/>
          </a:xfrm>
          <a:prstGeom prst="rect">
            <a:avLst/>
          </a:prstGeom>
        </p:spPr>
      </p:pic>
      <p:pic>
        <p:nvPicPr>
          <p:cNvPr id="55" name="Picture 5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10534860" y="4425990"/>
            <a:ext cx="252691" cy="495597"/>
          </a:xfrm>
          <a:prstGeom prst="rect">
            <a:avLst/>
          </a:prstGeom>
        </p:spPr>
      </p:pic>
      <p:sp>
        <p:nvSpPr>
          <p:cNvPr id="56" name="TextBox 55"/>
          <p:cNvSpPr txBox="1"/>
          <p:nvPr/>
        </p:nvSpPr>
        <p:spPr>
          <a:xfrm>
            <a:off x="9706973" y="3776829"/>
            <a:ext cx="4828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AA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11105257" y="3768633"/>
            <a:ext cx="4828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AA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9879925" y="4470118"/>
            <a:ext cx="5918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cs typeface="Times New Roman" panose="02020603050405020304" pitchFamily="18" charset="0"/>
              </a:rPr>
              <a:t>A</a:t>
            </a:r>
            <a:r>
              <a:rPr lang="en-US" sz="2000" dirty="0" smtClean="0">
                <a:cs typeface="Times New Roman" panose="02020603050405020304" pitchFamily="18" charset="0"/>
              </a:rPr>
              <a:t>B?</a:t>
            </a:r>
          </a:p>
        </p:txBody>
      </p:sp>
    </p:spTree>
    <p:extLst>
      <p:ext uri="{BB962C8B-B14F-4D97-AF65-F5344CB8AC3E}">
        <p14:creationId xmlns:p14="http://schemas.microsoft.com/office/powerpoint/2010/main" val="2721174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easy is it to accurately call variants?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1000 Genomes Project divided the genome into three portions:</a:t>
            </a:r>
          </a:p>
          <a:p>
            <a:r>
              <a:rPr lang="en-US" dirty="0" smtClean="0"/>
              <a:t>Strict (77%), easy to call variants</a:t>
            </a:r>
          </a:p>
          <a:p>
            <a:pPr lvl="1"/>
            <a:r>
              <a:rPr lang="en-US" dirty="0" smtClean="0"/>
              <a:t>Coverage remains nearly constant, very few low quality reads</a:t>
            </a:r>
          </a:p>
          <a:p>
            <a:r>
              <a:rPr lang="en-US" dirty="0" smtClean="0"/>
              <a:t>Pilot (19%) and masked (4%) are difficult to call</a:t>
            </a:r>
          </a:p>
          <a:p>
            <a:pPr lvl="1"/>
            <a:r>
              <a:rPr lang="en-US" dirty="0" smtClean="0"/>
              <a:t>Extreme coverage (low/high), many low quality reads</a:t>
            </a:r>
          </a:p>
          <a:p>
            <a:pPr lvl="1"/>
            <a:endParaRPr lang="en-US" dirty="0"/>
          </a:p>
          <a:p>
            <a:r>
              <a:rPr lang="en-US" dirty="0" smtClean="0"/>
              <a:t>Typically, a few thousands of false positives remain</a:t>
            </a:r>
          </a:p>
          <a:p>
            <a:r>
              <a:rPr lang="en-US" dirty="0" smtClean="0"/>
              <a:t>A large proportion of the novel variants</a:t>
            </a:r>
          </a:p>
          <a:p>
            <a:r>
              <a:rPr lang="en-US" dirty="0" smtClean="0"/>
              <a:t>Advanced methods exist to “clean” false positives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8274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does the data look like?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most common format is VCF (Variant Call Format)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476" y="2396690"/>
            <a:ext cx="10982066" cy="3828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464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Calling copy-number variants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55"/>
          <a:stretch/>
        </p:blipFill>
        <p:spPr>
          <a:xfrm>
            <a:off x="587141" y="1234529"/>
            <a:ext cx="3345224" cy="5456222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6"/>
          <a:stretch/>
        </p:blipFill>
        <p:spPr>
          <a:xfrm>
            <a:off x="4273616" y="1693646"/>
            <a:ext cx="7615371" cy="161744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427621" y="4024342"/>
            <a:ext cx="746136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cs typeface="Times New Roman" panose="02020603050405020304" pitchFamily="18" charset="0"/>
              </a:rPr>
              <a:t>More sophisticated algorithms use Hidden Markov model to smooth the predicted boundaries of the CNVs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 smtClean="0"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cs typeface="Times New Roman" panose="02020603050405020304" pitchFamily="18" charset="0"/>
              </a:rPr>
              <a:t>The difficult part is to account for changes in the coverage due to technical reasons</a:t>
            </a:r>
          </a:p>
        </p:txBody>
      </p:sp>
    </p:spTree>
    <p:extLst>
      <p:ext uri="{BB962C8B-B14F-4D97-AF65-F5344CB8AC3E}">
        <p14:creationId xmlns:p14="http://schemas.microsoft.com/office/powerpoint/2010/main" val="3677710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Genetic variation data (microarrays)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3011759" y="1602535"/>
          <a:ext cx="7254413" cy="2773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025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88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88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883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883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883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883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883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1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2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3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4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5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7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…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Individual 1</a:t>
                      </a:r>
                      <a:endParaRPr lang="en-US" sz="20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AG</a:t>
                      </a:r>
                      <a:endParaRPr lang="en-US" sz="20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CC</a:t>
                      </a:r>
                      <a:endParaRPr lang="en-US" sz="20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AC</a:t>
                      </a:r>
                      <a:endParaRPr lang="en-US" sz="20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TT</a:t>
                      </a:r>
                      <a:endParaRPr lang="en-US" sz="20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AA</a:t>
                      </a:r>
                      <a:endParaRPr lang="en-US" sz="20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TT</a:t>
                      </a:r>
                      <a:endParaRPr lang="en-US" sz="20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GC</a:t>
                      </a:r>
                      <a:endParaRPr lang="en-US" sz="20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Individual 2</a:t>
                      </a:r>
                      <a:endParaRPr lang="en-US" sz="20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AA</a:t>
                      </a:r>
                      <a:endParaRPr lang="en-US" sz="20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CT</a:t>
                      </a:r>
                      <a:endParaRPr lang="en-US" sz="20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AC</a:t>
                      </a:r>
                      <a:endParaRPr lang="en-US" sz="20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TT</a:t>
                      </a:r>
                      <a:endParaRPr lang="en-US" sz="20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AA</a:t>
                      </a:r>
                      <a:endParaRPr lang="en-US" sz="20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TT</a:t>
                      </a:r>
                      <a:endParaRPr lang="en-US" sz="20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CC</a:t>
                      </a:r>
                      <a:endParaRPr lang="en-US" sz="20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… </a:t>
                      </a:r>
                      <a:endParaRPr lang="en-US" sz="20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AA</a:t>
                      </a:r>
                      <a:endParaRPr lang="en-US" sz="20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TT</a:t>
                      </a:r>
                      <a:endParaRPr lang="en-US" sz="20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AC</a:t>
                      </a:r>
                      <a:endParaRPr lang="en-US" sz="20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GT</a:t>
                      </a:r>
                      <a:endParaRPr lang="en-US" sz="20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AA</a:t>
                      </a:r>
                      <a:endParaRPr lang="en-US" sz="20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TT</a:t>
                      </a:r>
                      <a:endParaRPr lang="en-US" sz="20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GG</a:t>
                      </a:r>
                      <a:endParaRPr lang="en-US" sz="20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Individual 1</a:t>
                      </a:r>
                      <a:endParaRPr lang="en-US" sz="2000" dirty="0"/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AG</a:t>
                      </a:r>
                      <a:endParaRPr lang="en-US" sz="2000" dirty="0"/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CC</a:t>
                      </a:r>
                      <a:endParaRPr lang="en-US" sz="2000" dirty="0"/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AA</a:t>
                      </a:r>
                      <a:endParaRPr lang="en-US" sz="2000" dirty="0"/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GG</a:t>
                      </a:r>
                      <a:endParaRPr lang="en-US" sz="2000" dirty="0"/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AA</a:t>
                      </a:r>
                      <a:endParaRPr lang="en-US" sz="2000" dirty="0"/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TT</a:t>
                      </a:r>
                      <a:endParaRPr lang="en-US" sz="2000" dirty="0"/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GG</a:t>
                      </a:r>
                      <a:endParaRPr lang="en-US" sz="2000" dirty="0"/>
                    </a:p>
                  </a:txBody>
                  <a:tcPr>
                    <a:solidFill>
                      <a:srgbClr val="FFF8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Individual 2</a:t>
                      </a:r>
                      <a:endParaRPr lang="en-US" sz="2000" dirty="0"/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AG</a:t>
                      </a:r>
                      <a:endParaRPr lang="en-US" sz="2000" dirty="0"/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TT</a:t>
                      </a:r>
                      <a:endParaRPr lang="en-US" sz="2000" dirty="0"/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AA</a:t>
                      </a:r>
                      <a:endParaRPr lang="en-US" sz="2000" dirty="0"/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GT</a:t>
                      </a:r>
                      <a:endParaRPr lang="en-US" sz="2000" dirty="0"/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AA</a:t>
                      </a:r>
                      <a:endParaRPr lang="en-US" sz="2000" dirty="0"/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CT</a:t>
                      </a:r>
                      <a:endParaRPr lang="en-US" sz="2000" dirty="0"/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GG</a:t>
                      </a:r>
                      <a:endParaRPr lang="en-US" sz="2000" dirty="0"/>
                    </a:p>
                  </a:txBody>
                  <a:tcPr>
                    <a:solidFill>
                      <a:srgbClr val="FFF8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… </a:t>
                      </a:r>
                      <a:endParaRPr lang="en-US" sz="2000" dirty="0"/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AA</a:t>
                      </a:r>
                      <a:endParaRPr lang="en-US" sz="2000" dirty="0"/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CC</a:t>
                      </a:r>
                      <a:endParaRPr lang="en-US" sz="2000" dirty="0"/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CC</a:t>
                      </a:r>
                      <a:endParaRPr lang="en-US" sz="2000" dirty="0"/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TT</a:t>
                      </a:r>
                      <a:endParaRPr lang="en-US" sz="2000" dirty="0"/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AG</a:t>
                      </a:r>
                      <a:endParaRPr lang="en-US" sz="2000" dirty="0"/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TT</a:t>
                      </a:r>
                      <a:endParaRPr lang="en-US" sz="2000" dirty="0"/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GC</a:t>
                      </a:r>
                      <a:endParaRPr lang="en-US" sz="2000" dirty="0"/>
                    </a:p>
                  </a:txBody>
                  <a:tcPr>
                    <a:solidFill>
                      <a:srgbClr val="FFF8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5" name="Left Brace 4"/>
          <p:cNvSpPr/>
          <p:nvPr/>
        </p:nvSpPr>
        <p:spPr>
          <a:xfrm>
            <a:off x="2601684" y="2052084"/>
            <a:ext cx="217049" cy="1120137"/>
          </a:xfrm>
          <a:prstGeom prst="leftBrace">
            <a:avLst>
              <a:gd name="adj1" fmla="val 80747"/>
              <a:gd name="adj2" fmla="val 50000"/>
            </a:avLst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Left Brace 5"/>
          <p:cNvSpPr/>
          <p:nvPr/>
        </p:nvSpPr>
        <p:spPr>
          <a:xfrm>
            <a:off x="2553556" y="3270159"/>
            <a:ext cx="265177" cy="1106056"/>
          </a:xfrm>
          <a:prstGeom prst="leftBrace">
            <a:avLst>
              <a:gd name="adj1" fmla="val 80747"/>
              <a:gd name="adj2" fmla="val 50000"/>
            </a:avLst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918481" y="2289407"/>
            <a:ext cx="15727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0070C0"/>
                </a:solidFill>
              </a:rPr>
              <a:t>Population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8481" y="3498438"/>
            <a:ext cx="15727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0070C0"/>
                </a:solidFill>
              </a:rPr>
              <a:t>Population 2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1436790" y="4750704"/>
            <a:ext cx="0" cy="97645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570617" y="4902662"/>
            <a:ext cx="44755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Calibri" panose="020F0502020204030204" pitchFamily="34" charset="0"/>
              </a:rPr>
              <a:t>≈</a:t>
            </a:r>
            <a:r>
              <a:rPr lang="en-US" sz="2000" dirty="0" smtClean="0"/>
              <a:t>Hundreds/thousands/more individuals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7269675" y="4787546"/>
            <a:ext cx="890311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8256239" y="4526026"/>
            <a:ext cx="22958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cs typeface="Calibri" panose="020F0502020204030204" pitchFamily="34" charset="0"/>
              </a:rPr>
              <a:t>≈</a:t>
            </a:r>
            <a:r>
              <a:rPr lang="en-US" sz="2400" dirty="0" smtClean="0"/>
              <a:t>500k-1</a:t>
            </a:r>
            <a:r>
              <a:rPr lang="en-US" sz="2400" dirty="0"/>
              <a:t>0</a:t>
            </a:r>
            <a:r>
              <a:rPr lang="en-US" sz="2400" dirty="0" smtClean="0"/>
              <a:t>M SNPs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31946" y="5610548"/>
            <a:ext cx="50385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CC"/>
                </a:solidFill>
              </a:rPr>
              <a:t>SNP = </a:t>
            </a:r>
            <a:r>
              <a:rPr lang="en-US" sz="2400" b="1" dirty="0" smtClean="0">
                <a:solidFill>
                  <a:srgbClr val="0000CC"/>
                </a:solidFill>
              </a:rPr>
              <a:t>S</a:t>
            </a:r>
            <a:r>
              <a:rPr lang="en-US" sz="2400" dirty="0" smtClean="0">
                <a:solidFill>
                  <a:srgbClr val="0000CC"/>
                </a:solidFill>
              </a:rPr>
              <a:t>ingle </a:t>
            </a:r>
            <a:r>
              <a:rPr lang="en-US" sz="2400" b="1" dirty="0" smtClean="0">
                <a:solidFill>
                  <a:srgbClr val="0000CC"/>
                </a:solidFill>
              </a:rPr>
              <a:t>N</a:t>
            </a:r>
            <a:r>
              <a:rPr lang="en-US" sz="2400" dirty="0" smtClean="0">
                <a:solidFill>
                  <a:srgbClr val="0000CC"/>
                </a:solidFill>
              </a:rPr>
              <a:t>ucleotide </a:t>
            </a:r>
            <a:r>
              <a:rPr lang="en-US" sz="2400" b="1" dirty="0" smtClean="0">
                <a:solidFill>
                  <a:srgbClr val="0000CC"/>
                </a:solidFill>
              </a:rPr>
              <a:t>P</a:t>
            </a:r>
            <a:r>
              <a:rPr lang="en-US" sz="2400" dirty="0" smtClean="0">
                <a:solidFill>
                  <a:srgbClr val="0000CC"/>
                </a:solidFill>
              </a:rPr>
              <a:t>olymorphism</a:t>
            </a:r>
          </a:p>
        </p:txBody>
      </p:sp>
    </p:spTree>
    <p:extLst>
      <p:ext uri="{BB962C8B-B14F-4D97-AF65-F5344CB8AC3E}">
        <p14:creationId xmlns:p14="http://schemas.microsoft.com/office/powerpoint/2010/main" val="2128487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Microarray technology (SNP arrays, SNP chips)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4800" y="1683049"/>
            <a:ext cx="10515600" cy="4351338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Microarrays do not cover the entire genome, just selected SNPs</a:t>
            </a:r>
          </a:p>
          <a:p>
            <a:r>
              <a:rPr lang="en-US" dirty="0" smtClean="0"/>
              <a:t>Selection of SNPs often reflects their order of discovery</a:t>
            </a:r>
          </a:p>
          <a:p>
            <a:pPr lvl="1"/>
            <a:r>
              <a:rPr lang="en-US" dirty="0" smtClean="0"/>
              <a:t>Usually meaning they are more frequent</a:t>
            </a:r>
          </a:p>
          <a:p>
            <a:pPr lvl="1"/>
            <a:r>
              <a:rPr lang="en-US" dirty="0"/>
              <a:t>Sometimes the word “SNP” refers to those of frequency &gt;1% or &gt;5%</a:t>
            </a:r>
          </a:p>
          <a:p>
            <a:pPr lvl="1"/>
            <a:r>
              <a:rPr lang="en-US" dirty="0" smtClean="0"/>
              <a:t>A list of SNPs is maintained in </a:t>
            </a:r>
            <a:r>
              <a:rPr lang="en-US" i="1" dirty="0" err="1" smtClean="0"/>
              <a:t>dbSNP</a:t>
            </a:r>
            <a:endParaRPr lang="en-US" i="1" dirty="0" smtClean="0"/>
          </a:p>
          <a:p>
            <a:pPr lvl="1"/>
            <a:r>
              <a:rPr lang="en-US" dirty="0" smtClean="0"/>
              <a:t>Variants not previously known are sometimes called “SNV” (single-nucleotide variants)</a:t>
            </a:r>
          </a:p>
          <a:p>
            <a:endParaRPr lang="en-US" dirty="0" smtClean="0"/>
          </a:p>
          <a:p>
            <a:r>
              <a:rPr lang="en-US" dirty="0" smtClean="0"/>
              <a:t>The number of SNPs ranges between 200k-5M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Some arrays are tailored to specific applications: Exome chip, </a:t>
            </a:r>
            <a:r>
              <a:rPr lang="en-US" dirty="0" err="1" smtClean="0"/>
              <a:t>Immunochip</a:t>
            </a:r>
            <a:r>
              <a:rPr lang="en-US" dirty="0" smtClean="0"/>
              <a:t>, </a:t>
            </a:r>
            <a:r>
              <a:rPr lang="en-US" dirty="0" err="1" smtClean="0"/>
              <a:t>Metabochip</a:t>
            </a:r>
            <a:r>
              <a:rPr lang="en-US" dirty="0" smtClean="0"/>
              <a:t>, </a:t>
            </a:r>
            <a:r>
              <a:rPr lang="en-US" dirty="0" err="1" smtClean="0"/>
              <a:t>OncoArray</a:t>
            </a:r>
            <a:r>
              <a:rPr lang="en-US" dirty="0" smtClean="0"/>
              <a:t>, human origins chip, </a:t>
            </a:r>
            <a:r>
              <a:rPr lang="en-US" dirty="0" err="1" smtClean="0"/>
              <a:t>Genographic</a:t>
            </a:r>
            <a:r>
              <a:rPr lang="en-US" dirty="0" smtClean="0"/>
              <a:t> project, etc.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74" t="9291" r="16113" b="17036"/>
          <a:stretch/>
        </p:blipFill>
        <p:spPr>
          <a:xfrm>
            <a:off x="10574986" y="2464531"/>
            <a:ext cx="1230828" cy="2064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487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Microarray technology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5155" y="1610731"/>
            <a:ext cx="6649224" cy="4722691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Microarrays have </a:t>
            </a:r>
            <a:r>
              <a:rPr lang="en-US" dirty="0"/>
              <a:t>surfaces </a:t>
            </a:r>
            <a:r>
              <a:rPr lang="en-US" dirty="0" smtClean="0"/>
              <a:t>densely covered with </a:t>
            </a:r>
            <a:r>
              <a:rPr lang="en-US" dirty="0" smtClean="0">
                <a:solidFill>
                  <a:srgbClr val="0000CC"/>
                </a:solidFill>
              </a:rPr>
              <a:t>probes</a:t>
            </a:r>
            <a:r>
              <a:rPr lang="en-US" dirty="0" smtClean="0"/>
              <a:t> matching to the short DNA sequence around each SNP</a:t>
            </a:r>
            <a:endParaRPr lang="en-US" dirty="0"/>
          </a:p>
          <a:p>
            <a:r>
              <a:rPr lang="en-US" dirty="0"/>
              <a:t>Whenever a probe on a microarray </a:t>
            </a:r>
            <a:r>
              <a:rPr lang="en-US" dirty="0">
                <a:solidFill>
                  <a:srgbClr val="0000CC"/>
                </a:solidFill>
              </a:rPr>
              <a:t>hybridizes</a:t>
            </a:r>
            <a:r>
              <a:rPr lang="en-US" dirty="0"/>
              <a:t> with </a:t>
            </a:r>
            <a:r>
              <a:rPr lang="en-US" dirty="0" smtClean="0"/>
              <a:t>target DNA </a:t>
            </a:r>
            <a:r>
              <a:rPr lang="en-US" dirty="0"/>
              <a:t>having an </a:t>
            </a:r>
            <a:r>
              <a:rPr lang="en-US" b="1" dirty="0"/>
              <a:t>A</a:t>
            </a:r>
            <a:r>
              <a:rPr lang="en-US" dirty="0"/>
              <a:t> allele, it emits </a:t>
            </a:r>
            <a:r>
              <a:rPr lang="en-US" dirty="0">
                <a:solidFill>
                  <a:srgbClr val="FF0000"/>
                </a:solidFill>
              </a:rPr>
              <a:t>red</a:t>
            </a:r>
            <a:r>
              <a:rPr lang="en-US" dirty="0"/>
              <a:t> light</a:t>
            </a:r>
          </a:p>
          <a:p>
            <a:r>
              <a:rPr lang="en-US" dirty="0" smtClean="0"/>
              <a:t>If </a:t>
            </a:r>
            <a:r>
              <a:rPr lang="en-US" dirty="0"/>
              <a:t>it hybridizes with a </a:t>
            </a:r>
            <a:r>
              <a:rPr lang="en-US" b="1" dirty="0"/>
              <a:t>B</a:t>
            </a:r>
            <a:r>
              <a:rPr lang="en-US" dirty="0"/>
              <a:t> allele, it emits </a:t>
            </a:r>
            <a:r>
              <a:rPr lang="en-US" dirty="0">
                <a:solidFill>
                  <a:srgbClr val="00B050"/>
                </a:solidFill>
              </a:rPr>
              <a:t>green</a:t>
            </a:r>
            <a:r>
              <a:rPr lang="en-US" dirty="0"/>
              <a:t> </a:t>
            </a:r>
            <a:r>
              <a:rPr lang="en-US" dirty="0" smtClean="0"/>
              <a:t>light</a:t>
            </a:r>
          </a:p>
          <a:p>
            <a:r>
              <a:rPr lang="en-US" dirty="0" smtClean="0"/>
              <a:t>The array is then scanned and analyzed</a:t>
            </a:r>
          </a:p>
          <a:p>
            <a:endParaRPr lang="en-US" dirty="0"/>
          </a:p>
          <a:p>
            <a:r>
              <a:rPr lang="en-US" dirty="0" smtClean="0"/>
              <a:t>Main array providers: Illumina, </a:t>
            </a:r>
            <a:r>
              <a:rPr lang="en-US" dirty="0" err="1" smtClean="0"/>
              <a:t>Affymetrix</a:t>
            </a:r>
            <a:endParaRPr lang="en-US" dirty="0" smtClean="0"/>
          </a:p>
          <a:p>
            <a:r>
              <a:rPr lang="en-US" dirty="0" smtClean="0"/>
              <a:t>Arrays are used for other applications, most notably gene expression profiling (but nearly obsolete)</a:t>
            </a:r>
          </a:p>
          <a:p>
            <a:r>
              <a:rPr lang="en-US" dirty="0" smtClean="0"/>
              <a:t>Current cost: 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≈$50-200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3415" y="1212207"/>
            <a:ext cx="4990227" cy="295293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0412" y="4555222"/>
            <a:ext cx="1971021" cy="1971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100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Genotype calling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5433" y="1717005"/>
            <a:ext cx="7513723" cy="4351338"/>
          </a:xfrm>
        </p:spPr>
        <p:txBody>
          <a:bodyPr/>
          <a:lstStyle/>
          <a:p>
            <a:r>
              <a:rPr lang="en-US" dirty="0" smtClean="0"/>
              <a:t>The intensity of </a:t>
            </a:r>
            <a:r>
              <a:rPr lang="en-US" dirty="0" smtClean="0">
                <a:solidFill>
                  <a:srgbClr val="FF0000"/>
                </a:solidFill>
              </a:rPr>
              <a:t>red</a:t>
            </a:r>
            <a:r>
              <a:rPr lang="en-US" dirty="0" smtClean="0"/>
              <a:t> and </a:t>
            </a:r>
            <a:r>
              <a:rPr lang="en-US" dirty="0" smtClean="0">
                <a:solidFill>
                  <a:srgbClr val="00B050"/>
                </a:solidFill>
              </a:rPr>
              <a:t>green</a:t>
            </a:r>
            <a:r>
              <a:rPr lang="en-US" dirty="0" smtClean="0"/>
              <a:t> light corresponds to the strength of binding of A and B alleles</a:t>
            </a:r>
            <a:endParaRPr lang="en-US" dirty="0"/>
          </a:p>
          <a:p>
            <a:r>
              <a:rPr lang="en-US" dirty="0" smtClean="0"/>
              <a:t>Each </a:t>
            </a:r>
            <a:r>
              <a:rPr lang="en-US" dirty="0"/>
              <a:t>data point in the red/green space corresponds to the genotype of one individual</a:t>
            </a:r>
          </a:p>
          <a:p>
            <a:r>
              <a:rPr lang="en-US" dirty="0"/>
              <a:t>How to call the genotypes</a:t>
            </a:r>
            <a:r>
              <a:rPr lang="en-US" dirty="0" smtClean="0"/>
              <a:t>?</a:t>
            </a:r>
          </a:p>
          <a:p>
            <a:endParaRPr lang="en-US" dirty="0"/>
          </a:p>
          <a:p>
            <a:r>
              <a:rPr lang="en-US" dirty="0" smtClean="0"/>
              <a:t>Use unsupervised machine learning “clustering” methods for finding clusters</a:t>
            </a:r>
          </a:p>
          <a:p>
            <a:r>
              <a:rPr lang="en-US" dirty="0" smtClean="0"/>
              <a:t>In our case, we have three clusters: AA, AB, BB</a:t>
            </a:r>
            <a:endParaRPr lang="en-US" dirty="0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7405" y="2410199"/>
            <a:ext cx="3514780" cy="3489310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 rot="2647669">
            <a:off x="9775210" y="2894618"/>
            <a:ext cx="1259044" cy="2056645"/>
          </a:xfrm>
          <a:prstGeom prst="ellipse">
            <a:avLst/>
          </a:prstGeom>
          <a:noFill/>
          <a:ln w="190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8546455" y="2516697"/>
            <a:ext cx="1103676" cy="1844896"/>
          </a:xfrm>
          <a:prstGeom prst="ellipse">
            <a:avLst/>
          </a:prstGeom>
          <a:noFill/>
          <a:ln w="190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 rot="5400000">
            <a:off x="10287381" y="4347739"/>
            <a:ext cx="1103676" cy="1844896"/>
          </a:xfrm>
          <a:prstGeom prst="ellipse">
            <a:avLst/>
          </a:prstGeom>
          <a:noFill/>
          <a:ln w="190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9103501" y="5868288"/>
            <a:ext cx="22833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Intensity of </a:t>
            </a:r>
            <a:r>
              <a:rPr lang="en-US" sz="2000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red</a:t>
            </a:r>
            <a:r>
              <a:rPr lang="en-US" sz="2000" dirty="0" smtClean="0">
                <a:cs typeface="Times New Roman" panose="02020603050405020304" pitchFamily="18" charset="0"/>
              </a:rPr>
              <a:t> light</a:t>
            </a:r>
          </a:p>
        </p:txBody>
      </p:sp>
      <p:sp>
        <p:nvSpPr>
          <p:cNvPr id="9" name="TextBox 8"/>
          <p:cNvSpPr txBox="1"/>
          <p:nvPr/>
        </p:nvSpPr>
        <p:spPr>
          <a:xfrm rot="16200000">
            <a:off x="7035718" y="3835723"/>
            <a:ext cx="25317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Intensity of </a:t>
            </a:r>
            <a:r>
              <a:rPr lang="en-US" sz="2000" dirty="0" smtClean="0">
                <a:solidFill>
                  <a:srgbClr val="00B050"/>
                </a:solidFill>
                <a:cs typeface="Times New Roman" panose="02020603050405020304" pitchFamily="18" charset="0"/>
              </a:rPr>
              <a:t>green</a:t>
            </a:r>
            <a:r>
              <a:rPr lang="en-US" sz="2000" dirty="0" smtClean="0">
                <a:cs typeface="Times New Roman" panose="02020603050405020304" pitchFamily="18" charset="0"/>
              </a:rPr>
              <a:t> light</a:t>
            </a:r>
          </a:p>
        </p:txBody>
      </p:sp>
    </p:spTree>
    <p:extLst>
      <p:ext uri="{BB962C8B-B14F-4D97-AF65-F5344CB8AC3E}">
        <p14:creationId xmlns:p14="http://schemas.microsoft.com/office/powerpoint/2010/main" val="285716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6" grpId="0" animBg="1"/>
      <p:bldP spid="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clustering?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20727" y="1555943"/>
                <a:ext cx="10610850" cy="4584700"/>
              </a:xfrm>
            </p:spPr>
            <p:txBody>
              <a:bodyPr>
                <a:normAutofit/>
              </a:bodyPr>
              <a:lstStyle/>
              <a:p>
                <a:r>
                  <a:rPr lang="en-US" dirty="0" smtClean="0"/>
                  <a:t>We have data points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endParaRPr lang="en-US" dirty="0" smtClean="0"/>
              </a:p>
              <a:p>
                <a:r>
                  <a:rPr lang="en-US" dirty="0" smtClean="0"/>
                  <a:t>We need to divide the data points into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dirty="0" smtClean="0"/>
                  <a:t> clusters</a:t>
                </a:r>
              </a:p>
              <a:p>
                <a:pPr lvl="1"/>
                <a:r>
                  <a:rPr lang="en-US" dirty="0" smtClean="0"/>
                  <a:t>Data point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 smtClean="0"/>
                  <a:t> is assigned to cluster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endParaRPr lang="en-US" dirty="0" smtClean="0"/>
              </a:p>
              <a:p>
                <a:endParaRPr lang="en-US" dirty="0" smtClean="0"/>
              </a:p>
              <a:p>
                <a:r>
                  <a:rPr lang="en-US" dirty="0" smtClean="0"/>
                  <a:t>The center (</a:t>
                </a:r>
                <a:r>
                  <a:rPr lang="en-US" dirty="0" smtClean="0">
                    <a:solidFill>
                      <a:srgbClr val="0000CC"/>
                    </a:solidFill>
                  </a:rPr>
                  <a:t>centroid</a:t>
                </a:r>
                <a:r>
                  <a:rPr lang="en-US" dirty="0" smtClean="0"/>
                  <a:t>) of each cluster is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</m:sSub>
                  </m:oMath>
                </a14:m>
                <a:r>
                  <a:rPr lang="en-US" dirty="0" smtClean="0"/>
                  <a:t>,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=1,…,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endParaRPr lang="en-US" i="1" dirty="0" smtClean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</m:acc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b>
                          <m:sSub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sub>
                        </m:sSub>
                      </m:den>
                    </m:f>
                    <m:nary>
                      <m:naryPr>
                        <m:chr m:val="∑"/>
                        <m:supHide m:val="on"/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b="0" i="0" dirty="0" smtClean="0">
                            <a:latin typeface="Cambria Math" panose="02040503050406030204" pitchFamily="18" charset="0"/>
                          </a:rPr>
                          <m:t>in</m:t>
                        </m:r>
                        <m:r>
                          <m:rPr>
                            <m:nor/>
                          </m:rPr>
                          <a:rPr lang="en-US" b="0" i="0" dirty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b="0" i="0" dirty="0" smtClean="0">
                            <a:latin typeface="Cambria Math" panose="02040503050406030204" pitchFamily="18" charset="0"/>
                          </a:rPr>
                          <m:t>cluster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r>
                  <a:rPr lang="en-US" i="1" dirty="0" smtClean="0"/>
                  <a:t>     </a:t>
                </a:r>
                <a:r>
                  <a:rPr lang="en-US" dirty="0" smtClean="0"/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</m:sSub>
                  </m:oMath>
                </a14:m>
                <a:r>
                  <a:rPr lang="en-US" dirty="0" smtClean="0"/>
                  <a:t> is the number of points in cluster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dirty="0" smtClean="0"/>
                  <a:t>)</a:t>
                </a:r>
              </a:p>
              <a:p>
                <a:pPr lvl="1"/>
                <a:endParaRPr lang="en-US" dirty="0"/>
              </a:p>
              <a:p>
                <a:r>
                  <a:rPr lang="en-US" dirty="0" smtClean="0"/>
                  <a:t>Goal: find </a:t>
                </a:r>
                <a:r>
                  <a:rPr lang="en-US" dirty="0"/>
                  <a:t>clusters that </a:t>
                </a:r>
                <a:r>
                  <a:rPr lang="en-US" dirty="0" smtClean="0"/>
                  <a:t>minimize </a:t>
                </a:r>
                <a:r>
                  <a:rPr lang="en-US" dirty="0"/>
                  <a:t>the </a:t>
                </a:r>
                <a:r>
                  <a:rPr lang="en-US" dirty="0" smtClean="0"/>
                  <a:t>distance between each data point and the centroid of the cluster it was assigned to</a:t>
                </a:r>
              </a:p>
              <a:p>
                <a:r>
                  <a:rPr lang="en-US" dirty="0"/>
                  <a:t>How to do that efficiently, without going over </a:t>
                </a:r>
                <a:r>
                  <a:rPr lang="en-US" dirty="0" smtClean="0"/>
                  <a:t>all </a:t>
                </a:r>
                <a:r>
                  <a:rPr lang="en-US" dirty="0"/>
                  <a:t>possible cluster assignments</a:t>
                </a:r>
                <a:r>
                  <a:rPr lang="en-US" dirty="0" smtClean="0"/>
                  <a:t>?</a:t>
                </a:r>
              </a:p>
              <a:p>
                <a:endParaRPr lang="en-US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20727" y="1555943"/>
                <a:ext cx="10610850" cy="4584700"/>
              </a:xfrm>
              <a:blipFill>
                <a:blip r:embed="rId2"/>
                <a:stretch>
                  <a:fillRect l="-747" t="-27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Arrow Connector 13"/>
          <p:cNvCxnSpPr/>
          <p:nvPr/>
        </p:nvCxnSpPr>
        <p:spPr>
          <a:xfrm flipH="1" flipV="1">
            <a:off x="8973882" y="2205246"/>
            <a:ext cx="1" cy="1592247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8973882" y="3803209"/>
            <a:ext cx="2369362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9451146" y="3249222"/>
            <a:ext cx="3177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x</a:t>
            </a:r>
            <a:endParaRPr lang="en-US" sz="2400" dirty="0">
              <a:solidFill>
                <a:srgbClr val="FF0000"/>
              </a:solidFill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034779" y="2973537"/>
            <a:ext cx="3177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x</a:t>
            </a:r>
            <a:endParaRPr lang="en-US" sz="2400" dirty="0">
              <a:solidFill>
                <a:srgbClr val="FF0000"/>
              </a:solidFill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9627075" y="2840264"/>
            <a:ext cx="3177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x</a:t>
            </a:r>
            <a:endParaRPr lang="en-US" sz="2400" dirty="0">
              <a:solidFill>
                <a:srgbClr val="FF0000"/>
              </a:solidFill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0208389" y="2795617"/>
            <a:ext cx="3177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24BB69"/>
                </a:solidFill>
                <a:cs typeface="Times New Roman" panose="02020603050405020304" pitchFamily="18" charset="0"/>
              </a:rPr>
              <a:t>x</a:t>
            </a:r>
            <a:endParaRPr lang="en-US" sz="2400" dirty="0">
              <a:solidFill>
                <a:srgbClr val="24BB69"/>
              </a:solidFill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0142949" y="3233617"/>
            <a:ext cx="3177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24BB69"/>
                </a:solidFill>
                <a:cs typeface="Times New Roman" panose="02020603050405020304" pitchFamily="18" charset="0"/>
              </a:rPr>
              <a:t>x</a:t>
            </a:r>
            <a:endParaRPr lang="en-US" sz="2400" dirty="0">
              <a:solidFill>
                <a:srgbClr val="24BB69"/>
              </a:solidFill>
              <a:cs typeface="Times New Roman" panose="02020603050405020304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0587704" y="3162307"/>
            <a:ext cx="3177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24BB69"/>
                </a:solidFill>
                <a:cs typeface="Times New Roman" panose="02020603050405020304" pitchFamily="18" charset="0"/>
              </a:rPr>
              <a:t>x</a:t>
            </a:r>
            <a:endParaRPr lang="en-US" sz="2400" dirty="0">
              <a:solidFill>
                <a:srgbClr val="24BB69"/>
              </a:solidFill>
              <a:cs typeface="Times New Roman" panose="02020603050405020304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0335092" y="3088544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B050"/>
                </a:solidFill>
                <a:cs typeface="Times New Roman" panose="02020603050405020304" pitchFamily="18" charset="0"/>
              </a:rPr>
              <a:t>o</a:t>
            </a:r>
            <a:endParaRPr lang="en-US" dirty="0">
              <a:solidFill>
                <a:srgbClr val="00B050"/>
              </a:solidFill>
              <a:cs typeface="Times New Roman" panose="02020603050405020304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9363112" y="3047886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o</a:t>
            </a:r>
            <a:endParaRPr lang="en-US" dirty="0">
              <a:solidFill>
                <a:srgbClr val="FF0000"/>
              </a:solidFill>
              <a:cs typeface="Times New Roman" panose="02020603050405020304" pitchFamily="18" charset="0"/>
            </a:endParaRPr>
          </a:p>
        </p:txBody>
      </p:sp>
      <p:cxnSp>
        <p:nvCxnSpPr>
          <p:cNvPr id="24" name="Straight Arrow Connector 23"/>
          <p:cNvCxnSpPr/>
          <p:nvPr/>
        </p:nvCxnSpPr>
        <p:spPr>
          <a:xfrm>
            <a:off x="9266250" y="2228140"/>
            <a:ext cx="217365" cy="909564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8588752" y="1768168"/>
            <a:ext cx="15760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Red</a:t>
            </a:r>
            <a:r>
              <a:rPr lang="en-US" dirty="0" smtClean="0">
                <a:cs typeface="Times New Roman" panose="02020603050405020304" pitchFamily="18" charset="0"/>
              </a:rPr>
              <a:t> “centroid”</a:t>
            </a:r>
            <a:endParaRPr lang="en-US" dirty="0">
              <a:cs typeface="Times New Roman" panose="02020603050405020304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9991960" y="2091163"/>
            <a:ext cx="17684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cs typeface="Times New Roman" panose="02020603050405020304" pitchFamily="18" charset="0"/>
              </a:rPr>
              <a:t>Green “centroid”</a:t>
            </a:r>
            <a:endParaRPr lang="en-US" dirty="0">
              <a:cs typeface="Times New Roman" panose="02020603050405020304" pitchFamily="18" charset="0"/>
            </a:endParaRPr>
          </a:p>
        </p:txBody>
      </p:sp>
      <p:cxnSp>
        <p:nvCxnSpPr>
          <p:cNvPr id="27" name="Straight Arrow Connector 26"/>
          <p:cNvCxnSpPr/>
          <p:nvPr/>
        </p:nvCxnSpPr>
        <p:spPr>
          <a:xfrm flipH="1">
            <a:off x="10526105" y="2504961"/>
            <a:ext cx="306600" cy="703445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31721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22" grpId="0"/>
      <p:bldP spid="23" grpId="0"/>
      <p:bldP spid="25" grpId="0"/>
      <p:bldP spid="2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i="1" dirty="0" smtClean="0"/>
              <a:t>K</a:t>
            </a:r>
            <a:r>
              <a:rPr lang="en-US" dirty="0" smtClean="0"/>
              <a:t>-means 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914246" cy="4351338"/>
          </a:xfrm>
        </p:spPr>
        <p:txBody>
          <a:bodyPr>
            <a:normAutofit/>
          </a:bodyPr>
          <a:lstStyle/>
          <a:p>
            <a:r>
              <a:rPr lang="en-US" dirty="0" smtClean="0"/>
              <a:t>Simplest algorithm</a:t>
            </a:r>
          </a:p>
          <a:p>
            <a:r>
              <a:rPr lang="en-US" dirty="0" smtClean="0"/>
              <a:t>Fix the number of clusters </a:t>
            </a:r>
            <a:r>
              <a:rPr lang="en-US" i="1" dirty="0" smtClean="0"/>
              <a:t>K</a:t>
            </a:r>
          </a:p>
          <a:p>
            <a:endParaRPr lang="en-US" dirty="0" smtClean="0"/>
          </a:p>
          <a:p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Initialization:</a:t>
            </a:r>
            <a:r>
              <a:rPr lang="en-US" dirty="0" smtClean="0"/>
              <a:t> Assign each data point to a random cluster</a:t>
            </a:r>
          </a:p>
          <a:p>
            <a:endParaRPr lang="en-US" dirty="0" smtClean="0"/>
          </a:p>
          <a:p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Update step:</a:t>
            </a:r>
            <a:r>
              <a:rPr lang="en-US" dirty="0" smtClean="0"/>
              <a:t> Compute the center of each cluster</a:t>
            </a:r>
          </a:p>
          <a:p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Assignment step:</a:t>
            </a:r>
            <a:r>
              <a:rPr lang="en-US" dirty="0" smtClean="0"/>
              <a:t> Assign each data point to the cluster with the </a:t>
            </a:r>
            <a:r>
              <a:rPr lang="en-US" dirty="0" smtClean="0">
                <a:solidFill>
                  <a:srgbClr val="0000CC"/>
                </a:solidFill>
              </a:rPr>
              <a:t>nearest</a:t>
            </a:r>
            <a:r>
              <a:rPr lang="en-US" dirty="0" smtClean="0"/>
              <a:t> center</a:t>
            </a:r>
          </a:p>
          <a:p>
            <a:endParaRPr lang="en-US" dirty="0"/>
          </a:p>
          <a:p>
            <a:r>
              <a:rPr lang="en-US" dirty="0" smtClean="0"/>
              <a:t>Repeat until convergence (=no change in cluster assignment)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8870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K</a:t>
            </a:r>
            <a:r>
              <a:rPr lang="en-US" dirty="0" smtClean="0"/>
              <a:t>-means: Example</a:t>
            </a:r>
            <a:endParaRPr lang="en-US" dirty="0"/>
          </a:p>
        </p:txBody>
      </p:sp>
      <p:grpSp>
        <p:nvGrpSpPr>
          <p:cNvPr id="14" name="Group 13"/>
          <p:cNvGrpSpPr/>
          <p:nvPr/>
        </p:nvGrpSpPr>
        <p:grpSpPr>
          <a:xfrm>
            <a:off x="775665" y="2376115"/>
            <a:ext cx="2003811" cy="1377096"/>
            <a:chOff x="819208" y="3233735"/>
            <a:chExt cx="2003811" cy="1377096"/>
          </a:xfrm>
        </p:grpSpPr>
        <p:cxnSp>
          <p:nvCxnSpPr>
            <p:cNvPr id="4" name="Straight Arrow Connector 3"/>
            <p:cNvCxnSpPr/>
            <p:nvPr/>
          </p:nvCxnSpPr>
          <p:spPr>
            <a:xfrm flipH="1" flipV="1">
              <a:off x="819208" y="3233735"/>
              <a:ext cx="1" cy="1372170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Arrow Connector 4"/>
            <p:cNvCxnSpPr/>
            <p:nvPr/>
          </p:nvCxnSpPr>
          <p:spPr>
            <a:xfrm>
              <a:off x="819208" y="4610831"/>
              <a:ext cx="2003811" cy="0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TextBox 5"/>
            <p:cNvSpPr txBox="1"/>
            <p:nvPr/>
          </p:nvSpPr>
          <p:spPr>
            <a:xfrm>
              <a:off x="1142488" y="4081932"/>
              <a:ext cx="2840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cs typeface="Times New Roman" panose="02020603050405020304" pitchFamily="18" charset="0"/>
                </a:rPr>
                <a:t>x</a:t>
              </a:r>
              <a:endParaRPr lang="en-US" dirty="0">
                <a:cs typeface="Times New Roman" panose="02020603050405020304" pitchFamily="18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011217" y="3919820"/>
              <a:ext cx="2840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cs typeface="Times New Roman" panose="02020603050405020304" pitchFamily="18" charset="0"/>
                </a:rPr>
                <a:t>x</a:t>
              </a:r>
              <a:endParaRPr lang="en-US" dirty="0">
                <a:cs typeface="Times New Roman" panose="02020603050405020304" pitchFamily="18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295269" y="3826634"/>
              <a:ext cx="2840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cs typeface="Times New Roman" panose="02020603050405020304" pitchFamily="18" charset="0"/>
                </a:rPr>
                <a:t>x</a:t>
              </a:r>
              <a:endParaRPr lang="en-US" dirty="0">
                <a:cs typeface="Times New Roman" panose="02020603050405020304" pitchFamily="18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852618" y="3919820"/>
              <a:ext cx="2840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cs typeface="Times New Roman" panose="02020603050405020304" pitchFamily="18" charset="0"/>
                </a:rPr>
                <a:t>x</a:t>
              </a:r>
              <a:endParaRPr lang="en-US" dirty="0">
                <a:cs typeface="Times New Roman" panose="02020603050405020304" pitchFamily="18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841863" y="4167623"/>
              <a:ext cx="2840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cs typeface="Times New Roman" panose="02020603050405020304" pitchFamily="18" charset="0"/>
                </a:rPr>
                <a:t>x</a:t>
              </a:r>
              <a:endParaRPr lang="en-US" dirty="0">
                <a:cs typeface="Times New Roman" panose="02020603050405020304" pitchFamily="18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125915" y="4104486"/>
              <a:ext cx="2840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cs typeface="Times New Roman" panose="02020603050405020304" pitchFamily="18" charset="0"/>
                </a:rPr>
                <a:t>x</a:t>
              </a:r>
              <a:endParaRPr lang="en-US" dirty="0">
                <a:cs typeface="Times New Roman" panose="02020603050405020304" pitchFamily="18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398450" y="1717048"/>
                <a:ext cx="139243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 smtClean="0">
                    <a:cs typeface="Times New Roman" panose="02020603050405020304" pitchFamily="18" charset="0"/>
                  </a:rPr>
                  <a:t>Fix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3333CC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𝐾</m:t>
                    </m:r>
                    <m:r>
                      <a:rPr lang="en-US" sz="2400" i="1" dirty="0" smtClean="0">
                        <a:solidFill>
                          <a:srgbClr val="3333CC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=2</m:t>
                    </m:r>
                  </m:oMath>
                </a14:m>
                <a:endParaRPr lang="en-US" sz="2400" dirty="0">
                  <a:solidFill>
                    <a:srgbClr val="3333CC"/>
                  </a:solidFill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450" y="1717048"/>
                <a:ext cx="1392432" cy="461665"/>
              </a:xfrm>
              <a:prstGeom prst="rect">
                <a:avLst/>
              </a:prstGeom>
              <a:blipFill>
                <a:blip r:embed="rId2"/>
                <a:stretch>
                  <a:fillRect l="-6550" t="-10667" r="-437" b="-30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5" name="Group 14"/>
          <p:cNvGrpSpPr/>
          <p:nvPr/>
        </p:nvGrpSpPr>
        <p:grpSpPr>
          <a:xfrm>
            <a:off x="3392591" y="2371189"/>
            <a:ext cx="2003811" cy="1377096"/>
            <a:chOff x="819208" y="3233735"/>
            <a:chExt cx="2003811" cy="1377096"/>
          </a:xfrm>
        </p:grpSpPr>
        <p:cxnSp>
          <p:nvCxnSpPr>
            <p:cNvPr id="16" name="Straight Arrow Connector 15"/>
            <p:cNvCxnSpPr/>
            <p:nvPr/>
          </p:nvCxnSpPr>
          <p:spPr>
            <a:xfrm flipH="1" flipV="1">
              <a:off x="819208" y="3233735"/>
              <a:ext cx="1" cy="1372170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/>
            <p:nvPr/>
          </p:nvCxnSpPr>
          <p:spPr>
            <a:xfrm>
              <a:off x="819208" y="4610831"/>
              <a:ext cx="2003811" cy="0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1142488" y="4081932"/>
              <a:ext cx="2840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B050"/>
                  </a:solidFill>
                  <a:cs typeface="Times New Roman" panose="02020603050405020304" pitchFamily="18" charset="0"/>
                </a:rPr>
                <a:t>x</a:t>
              </a:r>
              <a:endParaRPr lang="en-US" dirty="0">
                <a:solidFill>
                  <a:srgbClr val="00B050"/>
                </a:solidFill>
                <a:cs typeface="Times New Roman" panose="02020603050405020304" pitchFamily="18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011217" y="3919820"/>
              <a:ext cx="2840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  <a:cs typeface="Times New Roman" panose="02020603050405020304" pitchFamily="18" charset="0"/>
                </a:rPr>
                <a:t>x</a:t>
              </a:r>
              <a:endParaRPr lang="en-US" dirty="0">
                <a:solidFill>
                  <a:srgbClr val="FF0000"/>
                </a:solidFill>
                <a:cs typeface="Times New Roman" panose="02020603050405020304" pitchFamily="18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295269" y="3826634"/>
              <a:ext cx="2840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  <a:cs typeface="Times New Roman" panose="02020603050405020304" pitchFamily="18" charset="0"/>
                </a:rPr>
                <a:t>x</a:t>
              </a:r>
              <a:endParaRPr lang="en-US" dirty="0">
                <a:solidFill>
                  <a:srgbClr val="FF0000"/>
                </a:solidFill>
                <a:cs typeface="Times New Roman" panose="02020603050405020304" pitchFamily="18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852618" y="3919820"/>
              <a:ext cx="2840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B050"/>
                  </a:solidFill>
                  <a:cs typeface="Times New Roman" panose="02020603050405020304" pitchFamily="18" charset="0"/>
                </a:rPr>
                <a:t>x</a:t>
              </a:r>
              <a:endParaRPr lang="en-US" dirty="0">
                <a:solidFill>
                  <a:srgbClr val="00B050"/>
                </a:solidFill>
                <a:cs typeface="Times New Roman" panose="02020603050405020304" pitchFamily="18" charset="0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841863" y="4167623"/>
              <a:ext cx="2840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  <a:cs typeface="Times New Roman" panose="02020603050405020304" pitchFamily="18" charset="0"/>
                </a:rPr>
                <a:t>x</a:t>
              </a:r>
              <a:endParaRPr lang="en-US" dirty="0">
                <a:solidFill>
                  <a:srgbClr val="FF0000"/>
                </a:solidFill>
                <a:cs typeface="Times New Roman" panose="02020603050405020304" pitchFamily="18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125915" y="4104486"/>
              <a:ext cx="2840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B050"/>
                  </a:solidFill>
                  <a:cs typeface="Times New Roman" panose="02020603050405020304" pitchFamily="18" charset="0"/>
                </a:rPr>
                <a:t>x</a:t>
              </a:r>
              <a:endParaRPr lang="en-US" dirty="0">
                <a:solidFill>
                  <a:srgbClr val="00B050"/>
                </a:solidFill>
                <a:cs typeface="Times New Roman" panose="02020603050405020304" pitchFamily="18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5974262" y="2376115"/>
            <a:ext cx="2003811" cy="1377096"/>
            <a:chOff x="819208" y="3233735"/>
            <a:chExt cx="2003811" cy="1377096"/>
          </a:xfrm>
        </p:grpSpPr>
        <p:cxnSp>
          <p:nvCxnSpPr>
            <p:cNvPr id="25" name="Straight Arrow Connector 24"/>
            <p:cNvCxnSpPr/>
            <p:nvPr/>
          </p:nvCxnSpPr>
          <p:spPr>
            <a:xfrm flipH="1" flipV="1">
              <a:off x="819208" y="3233735"/>
              <a:ext cx="1" cy="1372170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/>
            <p:nvPr/>
          </p:nvCxnSpPr>
          <p:spPr>
            <a:xfrm>
              <a:off x="819208" y="4610831"/>
              <a:ext cx="2003811" cy="0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/>
            <p:cNvSpPr txBox="1"/>
            <p:nvPr/>
          </p:nvSpPr>
          <p:spPr>
            <a:xfrm>
              <a:off x="1142488" y="4081932"/>
              <a:ext cx="2840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chemeClr val="accent6">
                      <a:lumMod val="60000"/>
                      <a:lumOff val="40000"/>
                    </a:schemeClr>
                  </a:solidFill>
                  <a:cs typeface="Times New Roman" panose="02020603050405020304" pitchFamily="18" charset="0"/>
                </a:rPr>
                <a:t>x</a:t>
              </a:r>
              <a:endParaRPr lang="en-US" dirty="0">
                <a:solidFill>
                  <a:schemeClr val="accent6">
                    <a:lumMod val="60000"/>
                    <a:lumOff val="40000"/>
                  </a:schemeClr>
                </a:solidFill>
                <a:cs typeface="Times New Roman" panose="02020603050405020304" pitchFamily="18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011217" y="3919820"/>
              <a:ext cx="2840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chemeClr val="accent2">
                      <a:lumMod val="60000"/>
                      <a:lumOff val="40000"/>
                    </a:schemeClr>
                  </a:solidFill>
                  <a:cs typeface="Times New Roman" panose="02020603050405020304" pitchFamily="18" charset="0"/>
                </a:rPr>
                <a:t>x</a:t>
              </a:r>
              <a:endParaRPr lang="en-US" dirty="0">
                <a:solidFill>
                  <a:schemeClr val="accent2">
                    <a:lumMod val="60000"/>
                    <a:lumOff val="40000"/>
                  </a:schemeClr>
                </a:solidFill>
                <a:cs typeface="Times New Roman" panose="02020603050405020304" pitchFamily="18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295269" y="3826634"/>
              <a:ext cx="2840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chemeClr val="accent2">
                      <a:lumMod val="60000"/>
                      <a:lumOff val="40000"/>
                    </a:schemeClr>
                  </a:solidFill>
                  <a:cs typeface="Times New Roman" panose="02020603050405020304" pitchFamily="18" charset="0"/>
                </a:rPr>
                <a:t>x</a:t>
              </a:r>
              <a:endParaRPr lang="en-US" dirty="0">
                <a:solidFill>
                  <a:schemeClr val="accent2">
                    <a:lumMod val="60000"/>
                    <a:lumOff val="40000"/>
                  </a:schemeClr>
                </a:solidFill>
                <a:cs typeface="Times New Roman" panose="02020603050405020304" pitchFamily="18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852618" y="3919820"/>
              <a:ext cx="2840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chemeClr val="accent6">
                      <a:lumMod val="60000"/>
                      <a:lumOff val="40000"/>
                    </a:schemeClr>
                  </a:solidFill>
                  <a:cs typeface="Times New Roman" panose="02020603050405020304" pitchFamily="18" charset="0"/>
                </a:rPr>
                <a:t>x</a:t>
              </a:r>
              <a:endParaRPr lang="en-US" dirty="0">
                <a:solidFill>
                  <a:schemeClr val="accent6">
                    <a:lumMod val="60000"/>
                    <a:lumOff val="40000"/>
                  </a:schemeClr>
                </a:solidFill>
                <a:cs typeface="Times New Roman" panose="02020603050405020304" pitchFamily="18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841863" y="4167623"/>
              <a:ext cx="2840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chemeClr val="accent2">
                      <a:lumMod val="60000"/>
                      <a:lumOff val="40000"/>
                    </a:schemeClr>
                  </a:solidFill>
                  <a:cs typeface="Times New Roman" panose="02020603050405020304" pitchFamily="18" charset="0"/>
                </a:rPr>
                <a:t>x</a:t>
              </a:r>
              <a:endParaRPr lang="en-US" dirty="0">
                <a:solidFill>
                  <a:schemeClr val="accent2">
                    <a:lumMod val="60000"/>
                    <a:lumOff val="40000"/>
                  </a:schemeClr>
                </a:solidFill>
                <a:cs typeface="Times New Roman" panose="02020603050405020304" pitchFamily="18" charset="0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2125915" y="4104486"/>
              <a:ext cx="2840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chemeClr val="accent6">
                      <a:lumMod val="60000"/>
                      <a:lumOff val="40000"/>
                    </a:schemeClr>
                  </a:solidFill>
                  <a:cs typeface="Times New Roman" panose="02020603050405020304" pitchFamily="18" charset="0"/>
                </a:rPr>
                <a:t>x</a:t>
              </a:r>
              <a:endParaRPr lang="en-US" dirty="0">
                <a:solidFill>
                  <a:schemeClr val="accent6">
                    <a:lumMod val="60000"/>
                    <a:lumOff val="40000"/>
                  </a:schemeClr>
                </a:solidFill>
                <a:cs typeface="Times New Roman" panose="02020603050405020304" pitchFamily="18" charset="0"/>
              </a:endParaRPr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6795711" y="3162275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B050"/>
                </a:solidFill>
                <a:cs typeface="Times New Roman" panose="02020603050405020304" pitchFamily="18" charset="0"/>
              </a:rPr>
              <a:t>o</a:t>
            </a:r>
            <a:endParaRPr lang="en-US" dirty="0">
              <a:solidFill>
                <a:srgbClr val="00B050"/>
              </a:solidFill>
              <a:cs typeface="Times New Roman" panose="02020603050405020304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555204" y="3120411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o</a:t>
            </a:r>
            <a:endParaRPr lang="en-US" dirty="0">
              <a:solidFill>
                <a:srgbClr val="FF0000"/>
              </a:solidFill>
              <a:cs typeface="Times New Roman" panose="02020603050405020304" pitchFamily="18" charset="0"/>
            </a:endParaRPr>
          </a:p>
        </p:txBody>
      </p:sp>
      <p:cxnSp>
        <p:nvCxnSpPr>
          <p:cNvPr id="35" name="Straight Arrow Connector 34"/>
          <p:cNvCxnSpPr/>
          <p:nvPr/>
        </p:nvCxnSpPr>
        <p:spPr>
          <a:xfrm>
            <a:off x="6672117" y="2343679"/>
            <a:ext cx="19723" cy="898261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5864942" y="1868112"/>
            <a:ext cx="15760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cs typeface="Times New Roman" panose="02020603050405020304" pitchFamily="18" charset="0"/>
              </a:rPr>
              <a:t>Red “centroid”</a:t>
            </a:r>
            <a:endParaRPr lang="en-US" dirty="0">
              <a:cs typeface="Times New Roman" panose="02020603050405020304" pitchFamily="18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6835269" y="2277800"/>
            <a:ext cx="1777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cs typeface="Times New Roman" panose="02020603050405020304" pitchFamily="18" charset="0"/>
              </a:rPr>
              <a:t>Green “centroid”</a:t>
            </a:r>
            <a:endParaRPr lang="en-US" dirty="0">
              <a:cs typeface="Times New Roman" panose="02020603050405020304" pitchFamily="18" charset="0"/>
            </a:endParaRPr>
          </a:p>
        </p:txBody>
      </p:sp>
      <p:cxnSp>
        <p:nvCxnSpPr>
          <p:cNvPr id="40" name="Straight Arrow Connector 39"/>
          <p:cNvCxnSpPr/>
          <p:nvPr/>
        </p:nvCxnSpPr>
        <p:spPr>
          <a:xfrm flipH="1">
            <a:off x="6965137" y="2668064"/>
            <a:ext cx="309044" cy="625198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967674" y="3846375"/>
            <a:ext cx="13851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cs typeface="Times New Roman" panose="02020603050405020304" pitchFamily="18" charset="0"/>
              </a:rPr>
              <a:t>Original data</a:t>
            </a:r>
            <a:endParaRPr lang="en-US" dirty="0">
              <a:cs typeface="Times New Roman" panose="02020603050405020304" pitchFamily="18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3400658" y="3828276"/>
            <a:ext cx="20933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cs typeface="Times New Roman" panose="02020603050405020304" pitchFamily="18" charset="0"/>
              </a:rPr>
              <a:t>Random assignment</a:t>
            </a:r>
            <a:endParaRPr lang="en-US" dirty="0">
              <a:cs typeface="Times New Roman" panose="02020603050405020304" pitchFamily="18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6266818" y="3845814"/>
            <a:ext cx="1325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cs typeface="Times New Roman" panose="02020603050405020304" pitchFamily="18" charset="0"/>
              </a:rPr>
              <a:t>Update step</a:t>
            </a:r>
            <a:endParaRPr lang="en-US" dirty="0">
              <a:cs typeface="Times New Roman" panose="02020603050405020304" pitchFamily="18" charset="0"/>
            </a:endParaRPr>
          </a:p>
        </p:txBody>
      </p:sp>
      <p:grpSp>
        <p:nvGrpSpPr>
          <p:cNvPr id="51" name="Group 50"/>
          <p:cNvGrpSpPr/>
          <p:nvPr/>
        </p:nvGrpSpPr>
        <p:grpSpPr>
          <a:xfrm>
            <a:off x="838200" y="4856317"/>
            <a:ext cx="2003811" cy="1377096"/>
            <a:chOff x="819208" y="3233735"/>
            <a:chExt cx="2003811" cy="1377096"/>
          </a:xfrm>
        </p:grpSpPr>
        <p:cxnSp>
          <p:nvCxnSpPr>
            <p:cNvPr id="52" name="Straight Arrow Connector 51"/>
            <p:cNvCxnSpPr/>
            <p:nvPr/>
          </p:nvCxnSpPr>
          <p:spPr>
            <a:xfrm flipH="1" flipV="1">
              <a:off x="819208" y="3233735"/>
              <a:ext cx="1" cy="1372170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Arrow Connector 52"/>
            <p:cNvCxnSpPr/>
            <p:nvPr/>
          </p:nvCxnSpPr>
          <p:spPr>
            <a:xfrm>
              <a:off x="819208" y="4610831"/>
              <a:ext cx="2003811" cy="0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TextBox 53"/>
            <p:cNvSpPr txBox="1"/>
            <p:nvPr/>
          </p:nvSpPr>
          <p:spPr>
            <a:xfrm>
              <a:off x="1142488" y="4081932"/>
              <a:ext cx="2840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  <a:cs typeface="Times New Roman" panose="02020603050405020304" pitchFamily="18" charset="0"/>
                </a:rPr>
                <a:t>x</a:t>
              </a:r>
              <a:endParaRPr lang="en-US" dirty="0">
                <a:solidFill>
                  <a:srgbClr val="FF0000"/>
                </a:solidFill>
                <a:cs typeface="Times New Roman" panose="02020603050405020304" pitchFamily="18" charset="0"/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1011217" y="3919820"/>
              <a:ext cx="2840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  <a:cs typeface="Times New Roman" panose="02020603050405020304" pitchFamily="18" charset="0"/>
                </a:rPr>
                <a:t>x</a:t>
              </a:r>
              <a:endParaRPr lang="en-US" dirty="0">
                <a:solidFill>
                  <a:srgbClr val="FF0000"/>
                </a:solidFill>
                <a:cs typeface="Times New Roman" panose="02020603050405020304" pitchFamily="18" charset="0"/>
              </a:endParaRP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1295269" y="3826634"/>
              <a:ext cx="2840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  <a:cs typeface="Times New Roman" panose="02020603050405020304" pitchFamily="18" charset="0"/>
                </a:rPr>
                <a:t>x</a:t>
              </a:r>
              <a:endParaRPr lang="en-US" dirty="0">
                <a:solidFill>
                  <a:srgbClr val="FF0000"/>
                </a:solidFill>
                <a:cs typeface="Times New Roman" panose="02020603050405020304" pitchFamily="18" charset="0"/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1852618" y="3919820"/>
              <a:ext cx="2840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B050"/>
                  </a:solidFill>
                  <a:cs typeface="Times New Roman" panose="02020603050405020304" pitchFamily="18" charset="0"/>
                </a:rPr>
                <a:t>x</a:t>
              </a:r>
              <a:endParaRPr lang="en-US" dirty="0">
                <a:solidFill>
                  <a:srgbClr val="00B050"/>
                </a:solidFill>
                <a:cs typeface="Times New Roman" panose="02020603050405020304" pitchFamily="18" charset="0"/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1841863" y="4167623"/>
              <a:ext cx="2840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B050"/>
                  </a:solidFill>
                  <a:cs typeface="Times New Roman" panose="02020603050405020304" pitchFamily="18" charset="0"/>
                </a:rPr>
                <a:t>x</a:t>
              </a:r>
              <a:endParaRPr lang="en-US" dirty="0">
                <a:solidFill>
                  <a:srgbClr val="00B050"/>
                </a:solidFill>
                <a:cs typeface="Times New Roman" panose="02020603050405020304" pitchFamily="18" charset="0"/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2125915" y="4104486"/>
              <a:ext cx="2840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B050"/>
                  </a:solidFill>
                  <a:cs typeface="Times New Roman" panose="02020603050405020304" pitchFamily="18" charset="0"/>
                </a:rPr>
                <a:t>x</a:t>
              </a:r>
              <a:endParaRPr lang="en-US" dirty="0">
                <a:solidFill>
                  <a:srgbClr val="00B050"/>
                </a:solidFill>
                <a:cs typeface="Times New Roman" panose="02020603050405020304" pitchFamily="18" charset="0"/>
              </a:endParaRPr>
            </a:p>
          </p:txBody>
        </p:sp>
      </p:grpSp>
      <p:sp>
        <p:nvSpPr>
          <p:cNvPr id="66" name="TextBox 65"/>
          <p:cNvSpPr txBox="1"/>
          <p:nvPr/>
        </p:nvSpPr>
        <p:spPr>
          <a:xfrm>
            <a:off x="855452" y="6326016"/>
            <a:ext cx="2044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cs typeface="Times New Roman" panose="02020603050405020304" pitchFamily="18" charset="0"/>
              </a:rPr>
              <a:t>Assignment step (b)</a:t>
            </a:r>
            <a:endParaRPr lang="en-US" dirty="0">
              <a:cs typeface="Times New Roman" panose="02020603050405020304" pitchFamily="18" charset="0"/>
            </a:endParaRPr>
          </a:p>
        </p:txBody>
      </p:sp>
      <p:grpSp>
        <p:nvGrpSpPr>
          <p:cNvPr id="67" name="Group 66"/>
          <p:cNvGrpSpPr/>
          <p:nvPr/>
        </p:nvGrpSpPr>
        <p:grpSpPr>
          <a:xfrm>
            <a:off x="9139317" y="2343679"/>
            <a:ext cx="2003811" cy="1377096"/>
            <a:chOff x="819208" y="3233735"/>
            <a:chExt cx="2003811" cy="1377096"/>
          </a:xfrm>
        </p:grpSpPr>
        <p:cxnSp>
          <p:nvCxnSpPr>
            <p:cNvPr id="68" name="Straight Arrow Connector 67"/>
            <p:cNvCxnSpPr/>
            <p:nvPr/>
          </p:nvCxnSpPr>
          <p:spPr>
            <a:xfrm flipH="1" flipV="1">
              <a:off x="819208" y="3233735"/>
              <a:ext cx="1" cy="1372170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Arrow Connector 68"/>
            <p:cNvCxnSpPr/>
            <p:nvPr/>
          </p:nvCxnSpPr>
          <p:spPr>
            <a:xfrm>
              <a:off x="819208" y="4610831"/>
              <a:ext cx="2003811" cy="0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TextBox 69"/>
            <p:cNvSpPr txBox="1"/>
            <p:nvPr/>
          </p:nvSpPr>
          <p:spPr>
            <a:xfrm>
              <a:off x="1142488" y="4081932"/>
              <a:ext cx="2840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cs typeface="Times New Roman" panose="02020603050405020304" pitchFamily="18" charset="0"/>
                </a:rPr>
                <a:t>x</a:t>
              </a:r>
              <a:endParaRPr lang="en-US" dirty="0">
                <a:cs typeface="Times New Roman" panose="02020603050405020304" pitchFamily="18" charset="0"/>
              </a:endParaRP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1011217" y="3919820"/>
              <a:ext cx="2840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cs typeface="Times New Roman" panose="02020603050405020304" pitchFamily="18" charset="0"/>
                </a:rPr>
                <a:t>x</a:t>
              </a:r>
              <a:endParaRPr lang="en-US" dirty="0">
                <a:cs typeface="Times New Roman" panose="02020603050405020304" pitchFamily="18" charset="0"/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1295269" y="3826634"/>
              <a:ext cx="2840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cs typeface="Times New Roman" panose="02020603050405020304" pitchFamily="18" charset="0"/>
                </a:rPr>
                <a:t>x</a:t>
              </a:r>
              <a:endParaRPr lang="en-US" dirty="0">
                <a:cs typeface="Times New Roman" panose="02020603050405020304" pitchFamily="18" charset="0"/>
              </a:endParaRP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1852618" y="3919820"/>
              <a:ext cx="2840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cs typeface="Times New Roman" panose="02020603050405020304" pitchFamily="18" charset="0"/>
                </a:rPr>
                <a:t>x</a:t>
              </a:r>
              <a:endParaRPr lang="en-US" dirty="0">
                <a:cs typeface="Times New Roman" panose="02020603050405020304" pitchFamily="18" charset="0"/>
              </a:endParaRPr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1841863" y="4167623"/>
              <a:ext cx="2840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cs typeface="Times New Roman" panose="02020603050405020304" pitchFamily="18" charset="0"/>
                </a:rPr>
                <a:t>x</a:t>
              </a:r>
              <a:endParaRPr lang="en-US" dirty="0">
                <a:cs typeface="Times New Roman" panose="02020603050405020304" pitchFamily="18" charset="0"/>
              </a:endParaRP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2125915" y="4104486"/>
              <a:ext cx="2840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cs typeface="Times New Roman" panose="02020603050405020304" pitchFamily="18" charset="0"/>
                </a:rPr>
                <a:t>x</a:t>
              </a:r>
              <a:endParaRPr lang="en-US" dirty="0">
                <a:cs typeface="Times New Roman" panose="02020603050405020304" pitchFamily="18" charset="0"/>
              </a:endParaRPr>
            </a:p>
          </p:txBody>
        </p:sp>
      </p:grpSp>
      <p:sp>
        <p:nvSpPr>
          <p:cNvPr id="76" name="TextBox 75"/>
          <p:cNvSpPr txBox="1"/>
          <p:nvPr/>
        </p:nvSpPr>
        <p:spPr>
          <a:xfrm>
            <a:off x="9960766" y="3129839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B050"/>
                </a:solidFill>
                <a:cs typeface="Times New Roman" panose="02020603050405020304" pitchFamily="18" charset="0"/>
              </a:rPr>
              <a:t>o</a:t>
            </a:r>
            <a:endParaRPr lang="en-US" dirty="0">
              <a:solidFill>
                <a:srgbClr val="00B050"/>
              </a:solidFill>
              <a:cs typeface="Times New Roman" panose="02020603050405020304" pitchFamily="18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9720259" y="3087975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o</a:t>
            </a:r>
            <a:endParaRPr lang="en-US" dirty="0">
              <a:solidFill>
                <a:srgbClr val="FF0000"/>
              </a:solidFill>
              <a:cs typeface="Times New Roman" panose="02020603050405020304" pitchFamily="18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9175386" y="3823210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cs typeface="Times New Roman" panose="02020603050405020304" pitchFamily="18" charset="0"/>
              </a:rPr>
              <a:t>Assignment step (a)</a:t>
            </a:r>
            <a:endParaRPr lang="en-US" dirty="0">
              <a:cs typeface="Times New Roman" panose="02020603050405020304" pitchFamily="18" charset="0"/>
            </a:endParaRPr>
          </a:p>
        </p:txBody>
      </p:sp>
      <p:grpSp>
        <p:nvGrpSpPr>
          <p:cNvPr id="80" name="Group 79"/>
          <p:cNvGrpSpPr/>
          <p:nvPr/>
        </p:nvGrpSpPr>
        <p:grpSpPr>
          <a:xfrm>
            <a:off x="3590045" y="4856317"/>
            <a:ext cx="2003811" cy="1377096"/>
            <a:chOff x="819208" y="3233735"/>
            <a:chExt cx="2003811" cy="1377096"/>
          </a:xfrm>
        </p:grpSpPr>
        <p:cxnSp>
          <p:nvCxnSpPr>
            <p:cNvPr id="81" name="Straight Arrow Connector 80"/>
            <p:cNvCxnSpPr/>
            <p:nvPr/>
          </p:nvCxnSpPr>
          <p:spPr>
            <a:xfrm flipH="1" flipV="1">
              <a:off x="819208" y="3233735"/>
              <a:ext cx="1" cy="1372170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Arrow Connector 81"/>
            <p:cNvCxnSpPr/>
            <p:nvPr/>
          </p:nvCxnSpPr>
          <p:spPr>
            <a:xfrm>
              <a:off x="819208" y="4610831"/>
              <a:ext cx="2003811" cy="0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TextBox 82"/>
            <p:cNvSpPr txBox="1"/>
            <p:nvPr/>
          </p:nvSpPr>
          <p:spPr>
            <a:xfrm>
              <a:off x="1142488" y="4081932"/>
              <a:ext cx="2840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chemeClr val="accent2">
                      <a:lumMod val="60000"/>
                      <a:lumOff val="40000"/>
                    </a:schemeClr>
                  </a:solidFill>
                  <a:cs typeface="Times New Roman" panose="02020603050405020304" pitchFamily="18" charset="0"/>
                </a:rPr>
                <a:t>x</a:t>
              </a:r>
              <a:endParaRPr lang="en-US" dirty="0">
                <a:solidFill>
                  <a:schemeClr val="accent2">
                    <a:lumMod val="60000"/>
                    <a:lumOff val="40000"/>
                  </a:schemeClr>
                </a:solidFill>
                <a:cs typeface="Times New Roman" panose="02020603050405020304" pitchFamily="18" charset="0"/>
              </a:endParaRP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1011217" y="3919820"/>
              <a:ext cx="2840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chemeClr val="accent2">
                      <a:lumMod val="60000"/>
                      <a:lumOff val="40000"/>
                    </a:schemeClr>
                  </a:solidFill>
                  <a:cs typeface="Times New Roman" panose="02020603050405020304" pitchFamily="18" charset="0"/>
                </a:rPr>
                <a:t>x</a:t>
              </a:r>
              <a:endParaRPr lang="en-US" dirty="0">
                <a:solidFill>
                  <a:schemeClr val="accent2">
                    <a:lumMod val="60000"/>
                    <a:lumOff val="40000"/>
                  </a:schemeClr>
                </a:solidFill>
                <a:cs typeface="Times New Roman" panose="02020603050405020304" pitchFamily="18" charset="0"/>
              </a:endParaRPr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1295269" y="3826634"/>
              <a:ext cx="2840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chemeClr val="accent2">
                      <a:lumMod val="60000"/>
                      <a:lumOff val="40000"/>
                    </a:schemeClr>
                  </a:solidFill>
                  <a:cs typeface="Times New Roman" panose="02020603050405020304" pitchFamily="18" charset="0"/>
                </a:rPr>
                <a:t>x</a:t>
              </a:r>
              <a:endParaRPr lang="en-US" dirty="0">
                <a:solidFill>
                  <a:schemeClr val="accent2">
                    <a:lumMod val="60000"/>
                    <a:lumOff val="40000"/>
                  </a:schemeClr>
                </a:solidFill>
                <a:cs typeface="Times New Roman" panose="02020603050405020304" pitchFamily="18" charset="0"/>
              </a:endParaRPr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1852618" y="3919820"/>
              <a:ext cx="2840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chemeClr val="accent6">
                      <a:lumMod val="60000"/>
                      <a:lumOff val="40000"/>
                    </a:schemeClr>
                  </a:solidFill>
                  <a:cs typeface="Times New Roman" panose="02020603050405020304" pitchFamily="18" charset="0"/>
                </a:rPr>
                <a:t>x</a:t>
              </a:r>
              <a:endParaRPr lang="en-US" dirty="0">
                <a:solidFill>
                  <a:schemeClr val="accent6">
                    <a:lumMod val="60000"/>
                    <a:lumOff val="40000"/>
                  </a:schemeClr>
                </a:solidFill>
                <a:cs typeface="Times New Roman" panose="02020603050405020304" pitchFamily="18" charset="0"/>
              </a:endParaRPr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1841863" y="4167623"/>
              <a:ext cx="2840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chemeClr val="accent6">
                      <a:lumMod val="60000"/>
                      <a:lumOff val="40000"/>
                    </a:schemeClr>
                  </a:solidFill>
                  <a:cs typeface="Times New Roman" panose="02020603050405020304" pitchFamily="18" charset="0"/>
                </a:rPr>
                <a:t>x</a:t>
              </a:r>
              <a:endParaRPr lang="en-US" dirty="0">
                <a:solidFill>
                  <a:schemeClr val="accent6">
                    <a:lumMod val="60000"/>
                    <a:lumOff val="40000"/>
                  </a:schemeClr>
                </a:solidFill>
                <a:cs typeface="Times New Roman" panose="02020603050405020304" pitchFamily="18" charset="0"/>
              </a:endParaRPr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2125915" y="4104486"/>
              <a:ext cx="2840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chemeClr val="accent6">
                      <a:lumMod val="60000"/>
                      <a:lumOff val="40000"/>
                    </a:schemeClr>
                  </a:solidFill>
                  <a:cs typeface="Times New Roman" panose="02020603050405020304" pitchFamily="18" charset="0"/>
                </a:rPr>
                <a:t>x</a:t>
              </a:r>
              <a:endParaRPr lang="en-US" dirty="0">
                <a:solidFill>
                  <a:schemeClr val="accent6">
                    <a:lumMod val="60000"/>
                    <a:lumOff val="40000"/>
                  </a:schemeClr>
                </a:solidFill>
                <a:cs typeface="Times New Roman" panose="02020603050405020304" pitchFamily="18" charset="0"/>
              </a:endParaRPr>
            </a:p>
          </p:txBody>
        </p:sp>
      </p:grpSp>
      <p:sp>
        <p:nvSpPr>
          <p:cNvPr id="89" name="TextBox 88"/>
          <p:cNvSpPr txBox="1"/>
          <p:nvPr/>
        </p:nvSpPr>
        <p:spPr>
          <a:xfrm>
            <a:off x="4716299" y="5659893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B050"/>
                </a:solidFill>
                <a:cs typeface="Times New Roman" panose="02020603050405020304" pitchFamily="18" charset="0"/>
              </a:rPr>
              <a:t>o</a:t>
            </a:r>
            <a:endParaRPr lang="en-US" dirty="0">
              <a:solidFill>
                <a:srgbClr val="00B050"/>
              </a:solidFill>
              <a:cs typeface="Times New Roman" panose="02020603050405020304" pitchFamily="18" charset="0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3935854" y="5557070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o</a:t>
            </a:r>
            <a:endParaRPr lang="en-US" dirty="0">
              <a:solidFill>
                <a:srgbClr val="FF0000"/>
              </a:solidFill>
              <a:cs typeface="Times New Roman" panose="02020603050405020304" pitchFamily="18" charset="0"/>
            </a:endParaRPr>
          </a:p>
        </p:txBody>
      </p:sp>
      <p:cxnSp>
        <p:nvCxnSpPr>
          <p:cNvPr id="91" name="Straight Arrow Connector 90"/>
          <p:cNvCxnSpPr/>
          <p:nvPr/>
        </p:nvCxnSpPr>
        <p:spPr>
          <a:xfrm>
            <a:off x="3837306" y="4876047"/>
            <a:ext cx="218045" cy="837328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TextBox 91"/>
          <p:cNvSpPr txBox="1"/>
          <p:nvPr/>
        </p:nvSpPr>
        <p:spPr>
          <a:xfrm>
            <a:off x="3264334" y="4479651"/>
            <a:ext cx="15760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cs typeface="Times New Roman" panose="02020603050405020304" pitchFamily="18" charset="0"/>
              </a:rPr>
              <a:t>Red “centroid”</a:t>
            </a:r>
            <a:endParaRPr lang="en-US" dirty="0">
              <a:cs typeface="Times New Roman" panose="02020603050405020304" pitchFamily="18" charset="0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4451052" y="4758002"/>
            <a:ext cx="1777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cs typeface="Times New Roman" panose="02020603050405020304" pitchFamily="18" charset="0"/>
              </a:rPr>
              <a:t>Green “centroid”</a:t>
            </a:r>
            <a:endParaRPr lang="en-US" dirty="0">
              <a:cs typeface="Times New Roman" panose="02020603050405020304" pitchFamily="18" charset="0"/>
            </a:endParaRPr>
          </a:p>
        </p:txBody>
      </p:sp>
      <p:cxnSp>
        <p:nvCxnSpPr>
          <p:cNvPr id="94" name="Straight Arrow Connector 93"/>
          <p:cNvCxnSpPr/>
          <p:nvPr/>
        </p:nvCxnSpPr>
        <p:spPr>
          <a:xfrm flipH="1">
            <a:off x="4907506" y="5147048"/>
            <a:ext cx="273298" cy="643157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TextBox 94"/>
          <p:cNvSpPr txBox="1"/>
          <p:nvPr/>
        </p:nvSpPr>
        <p:spPr>
          <a:xfrm>
            <a:off x="3882601" y="6326016"/>
            <a:ext cx="1325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cs typeface="Times New Roman" panose="02020603050405020304" pitchFamily="18" charset="0"/>
              </a:rPr>
              <a:t>Update step</a:t>
            </a:r>
            <a:endParaRPr lang="en-US" dirty="0">
              <a:cs typeface="Times New Roman" panose="02020603050405020304" pitchFamily="18" charset="0"/>
            </a:endParaRPr>
          </a:p>
        </p:txBody>
      </p:sp>
      <p:grpSp>
        <p:nvGrpSpPr>
          <p:cNvPr id="100" name="Group 99"/>
          <p:cNvGrpSpPr/>
          <p:nvPr/>
        </p:nvGrpSpPr>
        <p:grpSpPr>
          <a:xfrm>
            <a:off x="6420129" y="4860124"/>
            <a:ext cx="2003811" cy="1377096"/>
            <a:chOff x="819208" y="3233735"/>
            <a:chExt cx="2003811" cy="1377096"/>
          </a:xfrm>
        </p:grpSpPr>
        <p:cxnSp>
          <p:nvCxnSpPr>
            <p:cNvPr id="101" name="Straight Arrow Connector 100"/>
            <p:cNvCxnSpPr/>
            <p:nvPr/>
          </p:nvCxnSpPr>
          <p:spPr>
            <a:xfrm flipH="1" flipV="1">
              <a:off x="819208" y="3233735"/>
              <a:ext cx="1" cy="1372170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Arrow Connector 101"/>
            <p:cNvCxnSpPr/>
            <p:nvPr/>
          </p:nvCxnSpPr>
          <p:spPr>
            <a:xfrm>
              <a:off x="819208" y="4610831"/>
              <a:ext cx="2003811" cy="0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3" name="TextBox 102"/>
            <p:cNvSpPr txBox="1"/>
            <p:nvPr/>
          </p:nvSpPr>
          <p:spPr>
            <a:xfrm>
              <a:off x="1142488" y="4081932"/>
              <a:ext cx="2840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cs typeface="Times New Roman" panose="02020603050405020304" pitchFamily="18" charset="0"/>
                </a:rPr>
                <a:t>x</a:t>
              </a:r>
              <a:endParaRPr lang="en-US" dirty="0">
                <a:cs typeface="Times New Roman" panose="02020603050405020304" pitchFamily="18" charset="0"/>
              </a:endParaRPr>
            </a:p>
          </p:txBody>
        </p:sp>
        <p:sp>
          <p:nvSpPr>
            <p:cNvPr id="104" name="TextBox 103"/>
            <p:cNvSpPr txBox="1"/>
            <p:nvPr/>
          </p:nvSpPr>
          <p:spPr>
            <a:xfrm>
              <a:off x="1011217" y="3919820"/>
              <a:ext cx="2840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cs typeface="Times New Roman" panose="02020603050405020304" pitchFamily="18" charset="0"/>
                </a:rPr>
                <a:t>x</a:t>
              </a:r>
              <a:endParaRPr lang="en-US" dirty="0">
                <a:cs typeface="Times New Roman" panose="02020603050405020304" pitchFamily="18" charset="0"/>
              </a:endParaRPr>
            </a:p>
          </p:txBody>
        </p:sp>
        <p:sp>
          <p:nvSpPr>
            <p:cNvPr id="105" name="TextBox 104"/>
            <p:cNvSpPr txBox="1"/>
            <p:nvPr/>
          </p:nvSpPr>
          <p:spPr>
            <a:xfrm>
              <a:off x="1295269" y="3826634"/>
              <a:ext cx="2840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cs typeface="Times New Roman" panose="02020603050405020304" pitchFamily="18" charset="0"/>
                </a:rPr>
                <a:t>x</a:t>
              </a:r>
              <a:endParaRPr lang="en-US" dirty="0">
                <a:cs typeface="Times New Roman" panose="02020603050405020304" pitchFamily="18" charset="0"/>
              </a:endParaRPr>
            </a:p>
          </p:txBody>
        </p:sp>
        <p:sp>
          <p:nvSpPr>
            <p:cNvPr id="106" name="TextBox 105"/>
            <p:cNvSpPr txBox="1"/>
            <p:nvPr/>
          </p:nvSpPr>
          <p:spPr>
            <a:xfrm>
              <a:off x="1852618" y="3919820"/>
              <a:ext cx="2840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cs typeface="Times New Roman" panose="02020603050405020304" pitchFamily="18" charset="0"/>
                </a:rPr>
                <a:t>x</a:t>
              </a:r>
              <a:endParaRPr lang="en-US" dirty="0">
                <a:cs typeface="Times New Roman" panose="02020603050405020304" pitchFamily="18" charset="0"/>
              </a:endParaRPr>
            </a:p>
          </p:txBody>
        </p:sp>
        <p:sp>
          <p:nvSpPr>
            <p:cNvPr id="107" name="TextBox 106"/>
            <p:cNvSpPr txBox="1"/>
            <p:nvPr/>
          </p:nvSpPr>
          <p:spPr>
            <a:xfrm>
              <a:off x="1841863" y="4167623"/>
              <a:ext cx="2840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cs typeface="Times New Roman" panose="02020603050405020304" pitchFamily="18" charset="0"/>
                </a:rPr>
                <a:t>x</a:t>
              </a:r>
              <a:endParaRPr lang="en-US" dirty="0">
                <a:cs typeface="Times New Roman" panose="02020603050405020304" pitchFamily="18" charset="0"/>
              </a:endParaRPr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2125915" y="4104486"/>
              <a:ext cx="2840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cs typeface="Times New Roman" panose="02020603050405020304" pitchFamily="18" charset="0"/>
                </a:rPr>
                <a:t>x</a:t>
              </a:r>
              <a:endParaRPr lang="en-US" dirty="0">
                <a:cs typeface="Times New Roman" panose="02020603050405020304" pitchFamily="18" charset="0"/>
              </a:endParaRPr>
            </a:p>
          </p:txBody>
        </p:sp>
      </p:grpSp>
      <p:sp>
        <p:nvSpPr>
          <p:cNvPr id="109" name="TextBox 108"/>
          <p:cNvSpPr txBox="1"/>
          <p:nvPr/>
        </p:nvSpPr>
        <p:spPr>
          <a:xfrm>
            <a:off x="7546383" y="5663700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B050"/>
                </a:solidFill>
                <a:cs typeface="Times New Roman" panose="02020603050405020304" pitchFamily="18" charset="0"/>
              </a:rPr>
              <a:t>o</a:t>
            </a:r>
            <a:endParaRPr lang="en-US" dirty="0">
              <a:solidFill>
                <a:srgbClr val="00B050"/>
              </a:solidFill>
              <a:cs typeface="Times New Roman" panose="02020603050405020304" pitchFamily="18" charset="0"/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6765938" y="5560877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o</a:t>
            </a:r>
            <a:endParaRPr lang="en-US" dirty="0">
              <a:solidFill>
                <a:srgbClr val="FF0000"/>
              </a:solidFill>
              <a:cs typeface="Times New Roman" panose="02020603050405020304" pitchFamily="18" charset="0"/>
            </a:endParaRPr>
          </a:p>
        </p:txBody>
      </p:sp>
      <p:sp>
        <p:nvSpPr>
          <p:cNvPr id="114" name="TextBox 113"/>
          <p:cNvSpPr txBox="1"/>
          <p:nvPr/>
        </p:nvSpPr>
        <p:spPr>
          <a:xfrm>
            <a:off x="6466714" y="6294924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cs typeface="Times New Roman" panose="02020603050405020304" pitchFamily="18" charset="0"/>
              </a:rPr>
              <a:t>Assignment step (a)</a:t>
            </a:r>
            <a:endParaRPr lang="en-US" dirty="0">
              <a:cs typeface="Times New Roman" panose="02020603050405020304" pitchFamily="18" charset="0"/>
            </a:endParaRPr>
          </a:p>
        </p:txBody>
      </p:sp>
      <p:grpSp>
        <p:nvGrpSpPr>
          <p:cNvPr id="127" name="Group 126"/>
          <p:cNvGrpSpPr/>
          <p:nvPr/>
        </p:nvGrpSpPr>
        <p:grpSpPr>
          <a:xfrm>
            <a:off x="9170821" y="4810505"/>
            <a:ext cx="2003811" cy="1377096"/>
            <a:chOff x="819208" y="3233735"/>
            <a:chExt cx="2003811" cy="1377096"/>
          </a:xfrm>
        </p:grpSpPr>
        <p:cxnSp>
          <p:nvCxnSpPr>
            <p:cNvPr id="128" name="Straight Arrow Connector 127"/>
            <p:cNvCxnSpPr/>
            <p:nvPr/>
          </p:nvCxnSpPr>
          <p:spPr>
            <a:xfrm flipH="1" flipV="1">
              <a:off x="819208" y="3233735"/>
              <a:ext cx="1" cy="1372170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Arrow Connector 128"/>
            <p:cNvCxnSpPr/>
            <p:nvPr/>
          </p:nvCxnSpPr>
          <p:spPr>
            <a:xfrm>
              <a:off x="819208" y="4610831"/>
              <a:ext cx="2003811" cy="0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0" name="TextBox 129"/>
            <p:cNvSpPr txBox="1"/>
            <p:nvPr/>
          </p:nvSpPr>
          <p:spPr>
            <a:xfrm>
              <a:off x="1142488" y="4081932"/>
              <a:ext cx="2840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  <a:cs typeface="Times New Roman" panose="02020603050405020304" pitchFamily="18" charset="0"/>
                </a:rPr>
                <a:t>x</a:t>
              </a:r>
              <a:endParaRPr lang="en-US" dirty="0">
                <a:solidFill>
                  <a:srgbClr val="FF0000"/>
                </a:solidFill>
                <a:cs typeface="Times New Roman" panose="02020603050405020304" pitchFamily="18" charset="0"/>
              </a:endParaRPr>
            </a:p>
          </p:txBody>
        </p:sp>
        <p:sp>
          <p:nvSpPr>
            <p:cNvPr id="131" name="TextBox 130"/>
            <p:cNvSpPr txBox="1"/>
            <p:nvPr/>
          </p:nvSpPr>
          <p:spPr>
            <a:xfrm>
              <a:off x="1011217" y="3919820"/>
              <a:ext cx="2840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  <a:cs typeface="Times New Roman" panose="02020603050405020304" pitchFamily="18" charset="0"/>
                </a:rPr>
                <a:t>x</a:t>
              </a:r>
              <a:endParaRPr lang="en-US" dirty="0">
                <a:solidFill>
                  <a:srgbClr val="FF0000"/>
                </a:solidFill>
                <a:cs typeface="Times New Roman" panose="02020603050405020304" pitchFamily="18" charset="0"/>
              </a:endParaRPr>
            </a:p>
          </p:txBody>
        </p:sp>
        <p:sp>
          <p:nvSpPr>
            <p:cNvPr id="132" name="TextBox 131"/>
            <p:cNvSpPr txBox="1"/>
            <p:nvPr/>
          </p:nvSpPr>
          <p:spPr>
            <a:xfrm>
              <a:off x="1295269" y="3826634"/>
              <a:ext cx="2840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  <a:cs typeface="Times New Roman" panose="02020603050405020304" pitchFamily="18" charset="0"/>
                </a:rPr>
                <a:t>x</a:t>
              </a:r>
              <a:endParaRPr lang="en-US" dirty="0">
                <a:solidFill>
                  <a:srgbClr val="FF0000"/>
                </a:solidFill>
                <a:cs typeface="Times New Roman" panose="02020603050405020304" pitchFamily="18" charset="0"/>
              </a:endParaRPr>
            </a:p>
          </p:txBody>
        </p:sp>
        <p:sp>
          <p:nvSpPr>
            <p:cNvPr id="133" name="TextBox 132"/>
            <p:cNvSpPr txBox="1"/>
            <p:nvPr/>
          </p:nvSpPr>
          <p:spPr>
            <a:xfrm>
              <a:off x="1852618" y="3919820"/>
              <a:ext cx="2840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B050"/>
                  </a:solidFill>
                  <a:cs typeface="Times New Roman" panose="02020603050405020304" pitchFamily="18" charset="0"/>
                </a:rPr>
                <a:t>x</a:t>
              </a:r>
              <a:endParaRPr lang="en-US" dirty="0">
                <a:solidFill>
                  <a:srgbClr val="00B050"/>
                </a:solidFill>
                <a:cs typeface="Times New Roman" panose="02020603050405020304" pitchFamily="18" charset="0"/>
              </a:endParaRPr>
            </a:p>
          </p:txBody>
        </p:sp>
        <p:sp>
          <p:nvSpPr>
            <p:cNvPr id="134" name="TextBox 133"/>
            <p:cNvSpPr txBox="1"/>
            <p:nvPr/>
          </p:nvSpPr>
          <p:spPr>
            <a:xfrm>
              <a:off x="1841863" y="4167623"/>
              <a:ext cx="2840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B050"/>
                  </a:solidFill>
                  <a:cs typeface="Times New Roman" panose="02020603050405020304" pitchFamily="18" charset="0"/>
                </a:rPr>
                <a:t>x</a:t>
              </a:r>
              <a:endParaRPr lang="en-US" dirty="0">
                <a:solidFill>
                  <a:srgbClr val="00B050"/>
                </a:solidFill>
                <a:cs typeface="Times New Roman" panose="02020603050405020304" pitchFamily="18" charset="0"/>
              </a:endParaRPr>
            </a:p>
          </p:txBody>
        </p:sp>
        <p:sp>
          <p:nvSpPr>
            <p:cNvPr id="135" name="TextBox 134"/>
            <p:cNvSpPr txBox="1"/>
            <p:nvPr/>
          </p:nvSpPr>
          <p:spPr>
            <a:xfrm>
              <a:off x="2125915" y="4104486"/>
              <a:ext cx="2840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B050"/>
                  </a:solidFill>
                  <a:cs typeface="Times New Roman" panose="02020603050405020304" pitchFamily="18" charset="0"/>
                </a:rPr>
                <a:t>x</a:t>
              </a:r>
              <a:endParaRPr lang="en-US" dirty="0">
                <a:solidFill>
                  <a:srgbClr val="00B050"/>
                </a:solidFill>
                <a:cs typeface="Times New Roman" panose="02020603050405020304" pitchFamily="18" charset="0"/>
              </a:endParaRPr>
            </a:p>
          </p:txBody>
        </p:sp>
      </p:grpSp>
      <p:sp>
        <p:nvSpPr>
          <p:cNvPr id="136" name="TextBox 135"/>
          <p:cNvSpPr txBox="1"/>
          <p:nvPr/>
        </p:nvSpPr>
        <p:spPr>
          <a:xfrm>
            <a:off x="9306062" y="6280204"/>
            <a:ext cx="2044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cs typeface="Times New Roman" panose="02020603050405020304" pitchFamily="18" charset="0"/>
              </a:rPr>
              <a:t>Assignment step (b)</a:t>
            </a:r>
            <a:endParaRPr lang="en-US" dirty="0"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385597" y="4726777"/>
            <a:ext cx="25901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cs typeface="Times New Roman" panose="02020603050405020304" pitchFamily="18" charset="0"/>
              </a:rPr>
              <a:t>No change in assignment: </a:t>
            </a:r>
            <a:r>
              <a:rPr lang="en-US" b="1" dirty="0" smtClean="0">
                <a:cs typeface="Times New Roman" panose="02020603050405020304" pitchFamily="18" charset="0"/>
              </a:rPr>
              <a:t>STOP</a:t>
            </a:r>
            <a:endParaRPr lang="en-US" b="1" dirty="0">
              <a:cs typeface="Times New Roman" panose="02020603050405020304" pitchFamily="18" charset="0"/>
            </a:endParaRPr>
          </a:p>
        </p:txBody>
      </p:sp>
      <p:sp>
        <p:nvSpPr>
          <p:cNvPr id="111" name="TextBox 110"/>
          <p:cNvSpPr txBox="1"/>
          <p:nvPr/>
        </p:nvSpPr>
        <p:spPr>
          <a:xfrm>
            <a:off x="2326222" y="1306667"/>
            <a:ext cx="93902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rPr>
              <a:t>Update:</a:t>
            </a:r>
            <a:r>
              <a:rPr lang="en-US" sz="1600" dirty="0" smtClean="0">
                <a:cs typeface="Times New Roman" panose="02020603050405020304" pitchFamily="18" charset="0"/>
              </a:rPr>
              <a:t> </a:t>
            </a:r>
            <a:r>
              <a:rPr lang="en-US" sz="1600" dirty="0">
                <a:cs typeface="Times New Roman" panose="02020603050405020304" pitchFamily="18" charset="0"/>
              </a:rPr>
              <a:t>Compute the </a:t>
            </a:r>
            <a:r>
              <a:rPr lang="en-US" sz="1600" dirty="0" smtClean="0">
                <a:cs typeface="Times New Roman" panose="02020603050405020304" pitchFamily="18" charset="0"/>
              </a:rPr>
              <a:t>centroid of </a:t>
            </a:r>
            <a:r>
              <a:rPr lang="en-US" sz="1600" dirty="0">
                <a:cs typeface="Times New Roman" panose="02020603050405020304" pitchFamily="18" charset="0"/>
              </a:rPr>
              <a:t>each </a:t>
            </a:r>
            <a:r>
              <a:rPr lang="en-US" sz="1600" dirty="0" smtClean="0">
                <a:cs typeface="Times New Roman" panose="02020603050405020304" pitchFamily="18" charset="0"/>
              </a:rPr>
              <a:t>cluster; </a:t>
            </a:r>
            <a:r>
              <a:rPr lang="en-US" sz="1600" b="1" dirty="0" smtClean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rPr>
              <a:t>Assignment:</a:t>
            </a:r>
            <a:r>
              <a:rPr lang="en-US" sz="1600" dirty="0" smtClean="0">
                <a:cs typeface="Times New Roman" panose="02020603050405020304" pitchFamily="18" charset="0"/>
              </a:rPr>
              <a:t> </a:t>
            </a:r>
            <a:r>
              <a:rPr lang="en-US" sz="1600" dirty="0">
                <a:cs typeface="Times New Roman" panose="02020603050405020304" pitchFamily="18" charset="0"/>
              </a:rPr>
              <a:t>Assign each data point to the </a:t>
            </a:r>
            <a:r>
              <a:rPr lang="en-US" sz="1600" dirty="0" smtClean="0">
                <a:cs typeface="Times New Roman" panose="02020603050405020304" pitchFamily="18" charset="0"/>
              </a:rPr>
              <a:t>nearest centroid</a:t>
            </a:r>
            <a:endParaRPr lang="en-US" sz="1400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3765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  <p:bldP spid="38" grpId="0"/>
      <p:bldP spid="39" grpId="0"/>
      <p:bldP spid="49" grpId="0"/>
      <p:bldP spid="50" grpId="0"/>
      <p:bldP spid="66" grpId="0"/>
      <p:bldP spid="76" grpId="0"/>
      <p:bldP spid="77" grpId="0"/>
      <p:bldP spid="78" grpId="0"/>
      <p:bldP spid="89" grpId="0"/>
      <p:bldP spid="90" grpId="0"/>
      <p:bldP spid="92" grpId="0"/>
      <p:bldP spid="93" grpId="0"/>
      <p:bldP spid="95" grpId="0"/>
      <p:bldP spid="109" grpId="0"/>
      <p:bldP spid="110" grpId="0"/>
      <p:bldP spid="114" grpId="0"/>
      <p:bldP spid="136" grpId="0"/>
      <p:bldP spid="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8113" y="1292715"/>
            <a:ext cx="5795451" cy="54956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918481" y="408214"/>
            <a:ext cx="10355037" cy="572181"/>
          </a:xfrm>
        </p:spPr>
        <p:txBody>
          <a:bodyPr/>
          <a:lstStyle/>
          <a:p>
            <a:r>
              <a:rPr lang="en-US" i="1" dirty="0"/>
              <a:t>K</a:t>
            </a:r>
            <a:r>
              <a:rPr lang="en-US" dirty="0" smtClean="0"/>
              <a:t>-means: Example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00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Quality control for microarrays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9784" y="1571979"/>
            <a:ext cx="10515600" cy="4351338"/>
          </a:xfrm>
        </p:spPr>
        <p:txBody>
          <a:bodyPr/>
          <a:lstStyle/>
          <a:p>
            <a:r>
              <a:rPr lang="en-US" dirty="0" smtClean="0"/>
              <a:t>Remove A/T and C/G polymorphisms</a:t>
            </a:r>
          </a:p>
          <a:p>
            <a:pPr lvl="1"/>
            <a:r>
              <a:rPr lang="en-US" dirty="0"/>
              <a:t>The strand of each probe is </a:t>
            </a:r>
            <a:r>
              <a:rPr lang="en-US" dirty="0" smtClean="0"/>
              <a:t>arbitrary</a:t>
            </a:r>
          </a:p>
          <a:p>
            <a:r>
              <a:rPr lang="en-US" dirty="0" smtClean="0"/>
              <a:t>Remove SNPs where &gt;5% of the individuals are missing</a:t>
            </a:r>
          </a:p>
          <a:p>
            <a:pPr lvl="1"/>
            <a:r>
              <a:rPr lang="en-US" dirty="0" smtClean="0"/>
              <a:t>The cutoff can be 1%, 2%, etc.</a:t>
            </a:r>
          </a:p>
          <a:p>
            <a:r>
              <a:rPr lang="en-US" dirty="0" smtClean="0"/>
              <a:t>Remove individuals with &gt;5% of SNPs missing</a:t>
            </a:r>
          </a:p>
          <a:p>
            <a:r>
              <a:rPr lang="en-US" dirty="0" smtClean="0"/>
              <a:t>Remove SNPs with Mendelian inconsistency (if available)</a:t>
            </a:r>
          </a:p>
          <a:p>
            <a:r>
              <a:rPr lang="en-US" dirty="0" smtClean="0"/>
              <a:t>Remove SNPs whose genotypes are associated with the genotyping batch/center</a:t>
            </a:r>
          </a:p>
          <a:p>
            <a:pPr lvl="1"/>
            <a:r>
              <a:rPr lang="en-US" dirty="0" smtClean="0"/>
              <a:t>“Batch effect”</a:t>
            </a:r>
          </a:p>
          <a:p>
            <a:r>
              <a:rPr lang="en-US" dirty="0" smtClean="0"/>
              <a:t>Remove very rare SNPs</a:t>
            </a:r>
          </a:p>
          <a:p>
            <a:r>
              <a:rPr lang="en-US" dirty="0" smtClean="0"/>
              <a:t>For some analyses, remove SNPs from complex regions (e.g., HLA on chr6)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660"/>
          <a:stretch/>
        </p:blipFill>
        <p:spPr>
          <a:xfrm>
            <a:off x="10419530" y="1448690"/>
            <a:ext cx="1029493" cy="208562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252657" y="2511467"/>
            <a:ext cx="3337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90250" y="2511467"/>
            <a:ext cx="3097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T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939"/>
          <a:stretch/>
        </p:blipFill>
        <p:spPr>
          <a:xfrm>
            <a:off x="8821284" y="1448691"/>
            <a:ext cx="1033712" cy="208562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663791" y="2478351"/>
            <a:ext cx="3097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60075" y="2478351"/>
            <a:ext cx="3337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2277405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quality </a:t>
            </a:r>
            <a:r>
              <a:rPr lang="en-US" dirty="0" smtClean="0"/>
              <a:t>control?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33"/>
          <a:stretch/>
        </p:blipFill>
        <p:spPr>
          <a:xfrm>
            <a:off x="1540968" y="1285320"/>
            <a:ext cx="8733189" cy="5250862"/>
          </a:xfrm>
        </p:spPr>
      </p:pic>
    </p:spTree>
    <p:extLst>
      <p:ext uri="{BB962C8B-B14F-4D97-AF65-F5344CB8AC3E}">
        <p14:creationId xmlns:p14="http://schemas.microsoft.com/office/powerpoint/2010/main" val="2227017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Are genotypes in Hardy-Weinberg equilibrium?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54173"/>
            <a:ext cx="10515600" cy="4695256"/>
          </a:xfrm>
        </p:spPr>
        <p:txBody>
          <a:bodyPr>
            <a:normAutofit/>
          </a:bodyPr>
          <a:lstStyle/>
          <a:p>
            <a:r>
              <a:rPr lang="en-US" dirty="0" smtClean="0"/>
              <a:t>The </a:t>
            </a:r>
            <a:r>
              <a:rPr lang="en-US" dirty="0" smtClean="0">
                <a:solidFill>
                  <a:srgbClr val="0000CC"/>
                </a:solidFill>
              </a:rPr>
              <a:t>allele frequency</a:t>
            </a:r>
            <a:r>
              <a:rPr lang="en-US" dirty="0" smtClean="0"/>
              <a:t> of A is the number of A’s divided by the total number of alleles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Do actual genotype counts agree with expectation?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84470576"/>
                  </p:ext>
                </p:extLst>
              </p:nvPr>
            </p:nvGraphicFramePr>
            <p:xfrm>
              <a:off x="1343632" y="2387693"/>
              <a:ext cx="9160800" cy="298704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2232000">
                      <a:extLst>
                        <a:ext uri="{9D8B030D-6E8A-4147-A177-3AD203B41FA5}">
                          <a16:colId xmlns:a16="http://schemas.microsoft.com/office/drawing/2014/main" val="2048392492"/>
                        </a:ext>
                      </a:extLst>
                    </a:gridCol>
                    <a:gridCol w="1625600">
                      <a:extLst>
                        <a:ext uri="{9D8B030D-6E8A-4147-A177-3AD203B41FA5}">
                          <a16:colId xmlns:a16="http://schemas.microsoft.com/office/drawing/2014/main" val="1051296287"/>
                        </a:ext>
                      </a:extLst>
                    </a:gridCol>
                    <a:gridCol w="1625600">
                      <a:extLst>
                        <a:ext uri="{9D8B030D-6E8A-4147-A177-3AD203B41FA5}">
                          <a16:colId xmlns:a16="http://schemas.microsoft.com/office/drawing/2014/main" val="2740494176"/>
                        </a:ext>
                      </a:extLst>
                    </a:gridCol>
                    <a:gridCol w="1625600">
                      <a:extLst>
                        <a:ext uri="{9D8B030D-6E8A-4147-A177-3AD203B41FA5}">
                          <a16:colId xmlns:a16="http://schemas.microsoft.com/office/drawing/2014/main" val="92900874"/>
                        </a:ext>
                      </a:extLst>
                    </a:gridCol>
                    <a:gridCol w="2052000">
                      <a:extLst>
                        <a:ext uri="{9D8B030D-6E8A-4147-A177-3AD203B41FA5}">
                          <a16:colId xmlns:a16="http://schemas.microsoft.com/office/drawing/2014/main" val="2858848318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 anchor="ctr">
                        <a:lnL w="12700" cmpd="sng">
                          <a:noFill/>
                        </a:lnL>
                        <a:lnT w="12700" cmpd="sng">
                          <a:noFill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AA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AB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BB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Total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4437841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Genotype</a:t>
                          </a:r>
                          <a:r>
                            <a:rPr lang="en-US" sz="2000" baseline="0" dirty="0" smtClean="0"/>
                            <a:t> c</a:t>
                          </a:r>
                          <a:r>
                            <a:rPr lang="en-US" sz="2000" dirty="0" smtClean="0"/>
                            <a:t>ounts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𝐴𝐴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𝐴𝐵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𝐵𝐵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76763812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Allele counts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𝐴𝐴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𝐴𝐵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sub>
                                </m:s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=2</m:t>
                                </m:r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𝐴𝐴</m:t>
                                    </m:r>
                                  </m:sub>
                                </m:s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𝐴𝐵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09265060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Allele frequency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sub>
                                </m:sSub>
                                <m:r>
                                  <m:rPr>
                                    <m:lit/>
                                  </m:r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/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(2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 anchor="ctr"/>
                    </a:tc>
                    <a:tc gridSpan="3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 anchor="ctr"/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21346125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Expected genotype frequencies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(1−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  <m:t>1−</m:t>
                                        </m:r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88561306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Expected genotype counts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sSup>
                                  <m:s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𝑛𝑝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(1−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sSup>
                                  <m:s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  <m:t>1−</m:t>
                                        </m:r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24109088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84470576"/>
                  </p:ext>
                </p:extLst>
              </p:nvPr>
            </p:nvGraphicFramePr>
            <p:xfrm>
              <a:off x="1343632" y="2387693"/>
              <a:ext cx="9160800" cy="298704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2232000">
                      <a:extLst>
                        <a:ext uri="{9D8B030D-6E8A-4147-A177-3AD203B41FA5}">
                          <a16:colId xmlns:a16="http://schemas.microsoft.com/office/drawing/2014/main" val="2048392492"/>
                        </a:ext>
                      </a:extLst>
                    </a:gridCol>
                    <a:gridCol w="1625600">
                      <a:extLst>
                        <a:ext uri="{9D8B030D-6E8A-4147-A177-3AD203B41FA5}">
                          <a16:colId xmlns:a16="http://schemas.microsoft.com/office/drawing/2014/main" val="1051296287"/>
                        </a:ext>
                      </a:extLst>
                    </a:gridCol>
                    <a:gridCol w="1625600">
                      <a:extLst>
                        <a:ext uri="{9D8B030D-6E8A-4147-A177-3AD203B41FA5}">
                          <a16:colId xmlns:a16="http://schemas.microsoft.com/office/drawing/2014/main" val="2740494176"/>
                        </a:ext>
                      </a:extLst>
                    </a:gridCol>
                    <a:gridCol w="1625600">
                      <a:extLst>
                        <a:ext uri="{9D8B030D-6E8A-4147-A177-3AD203B41FA5}">
                          <a16:colId xmlns:a16="http://schemas.microsoft.com/office/drawing/2014/main" val="92900874"/>
                        </a:ext>
                      </a:extLst>
                    </a:gridCol>
                    <a:gridCol w="2052000">
                      <a:extLst>
                        <a:ext uri="{9D8B030D-6E8A-4147-A177-3AD203B41FA5}">
                          <a16:colId xmlns:a16="http://schemas.microsoft.com/office/drawing/2014/main" val="2858848318"/>
                        </a:ext>
                      </a:extLst>
                    </a:gridCol>
                  </a:tblGrid>
                  <a:tr h="396240"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 anchor="ctr">
                        <a:lnL w="12700" cmpd="sng">
                          <a:noFill/>
                        </a:lnL>
                        <a:lnT w="12700" cmpd="sng">
                          <a:noFill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AA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AB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BB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Total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44378415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Genotype</a:t>
                          </a:r>
                          <a:r>
                            <a:rPr lang="en-US" sz="2000" baseline="0" dirty="0" smtClean="0"/>
                            <a:t> c</a:t>
                          </a:r>
                          <a:r>
                            <a:rPr lang="en-US" sz="2000" dirty="0" smtClean="0"/>
                            <a:t>ounts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37453" t="-107692" r="-326966" b="-5830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237453" t="-107692" r="-226966" b="-5830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337453" t="-107692" r="-126966" b="-5830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346588" t="-107692" r="-593" b="-58307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67638120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Allele counts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37453" t="-207692" r="-326966" b="-4830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237453" t="-207692" r="-226966" b="-4830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337453" t="-207692" r="-126966" b="-4830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346588" t="-207692" r="-593" b="-48307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92650609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Allele frequency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37453" t="-303030" r="-326966" b="-375758"/>
                          </a:stretch>
                        </a:blipFill>
                      </a:tcPr>
                    </a:tc>
                    <a:tc gridSpan="3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 anchor="ctr"/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213461254"/>
                      </a:ext>
                    </a:extLst>
                  </a:tr>
                  <a:tr h="7010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Expected genotype frequencies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37453" t="-231304" r="-326966" b="-1156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237453" t="-231304" r="-226966" b="-1156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337453" t="-231304" r="-126966" b="-1156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346588" t="-231304" r="-593" b="-11565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885613061"/>
                      </a:ext>
                    </a:extLst>
                  </a:tr>
                  <a:tr h="7010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Expected genotype counts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37453" t="-331304" r="-326966" b="-156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237453" t="-331304" r="-226966" b="-156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337453" t="-331304" r="-126966" b="-156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346588" t="-331304" r="-593" b="-1565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41090889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241460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can compare observed and expected genotype counts to identify SNPs not in HW equilibrium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50606001"/>
                  </p:ext>
                </p:extLst>
              </p:nvPr>
            </p:nvGraphicFramePr>
            <p:xfrm>
              <a:off x="1323083" y="2819208"/>
              <a:ext cx="9160800" cy="3261106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2232000">
                      <a:extLst>
                        <a:ext uri="{9D8B030D-6E8A-4147-A177-3AD203B41FA5}">
                          <a16:colId xmlns:a16="http://schemas.microsoft.com/office/drawing/2014/main" val="2048392492"/>
                        </a:ext>
                      </a:extLst>
                    </a:gridCol>
                    <a:gridCol w="1625600">
                      <a:extLst>
                        <a:ext uri="{9D8B030D-6E8A-4147-A177-3AD203B41FA5}">
                          <a16:colId xmlns:a16="http://schemas.microsoft.com/office/drawing/2014/main" val="1051296287"/>
                        </a:ext>
                      </a:extLst>
                    </a:gridCol>
                    <a:gridCol w="1625600">
                      <a:extLst>
                        <a:ext uri="{9D8B030D-6E8A-4147-A177-3AD203B41FA5}">
                          <a16:colId xmlns:a16="http://schemas.microsoft.com/office/drawing/2014/main" val="2740494176"/>
                        </a:ext>
                      </a:extLst>
                    </a:gridCol>
                    <a:gridCol w="1625600">
                      <a:extLst>
                        <a:ext uri="{9D8B030D-6E8A-4147-A177-3AD203B41FA5}">
                          <a16:colId xmlns:a16="http://schemas.microsoft.com/office/drawing/2014/main" val="92900874"/>
                        </a:ext>
                      </a:extLst>
                    </a:gridCol>
                    <a:gridCol w="2052000">
                      <a:extLst>
                        <a:ext uri="{9D8B030D-6E8A-4147-A177-3AD203B41FA5}">
                          <a16:colId xmlns:a16="http://schemas.microsoft.com/office/drawing/2014/main" val="2858848318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 anchor="ctr">
                        <a:lnL w="12700" cmpd="sng">
                          <a:noFill/>
                        </a:lnL>
                        <a:lnT w="12700" cmpd="sng">
                          <a:noFill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AA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AB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BB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Total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4437841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Genotype</a:t>
                          </a:r>
                          <a:r>
                            <a:rPr lang="en-US" sz="2000" baseline="0" dirty="0" smtClean="0"/>
                            <a:t> c</a:t>
                          </a:r>
                          <a:r>
                            <a:rPr lang="en-US" sz="2000" dirty="0" smtClean="0"/>
                            <a:t>ounts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62</a:t>
                          </a:r>
                          <a:endParaRPr lang="en-US" sz="20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33</a:t>
                          </a:r>
                          <a:endParaRPr lang="en-US" sz="20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5</a:t>
                          </a:r>
                          <a:endParaRPr lang="en-US" sz="20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100</a:t>
                          </a:r>
                          <a:endParaRPr lang="en-US" sz="20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76763812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Allele counts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124</a:t>
                          </a:r>
                          <a:endParaRPr lang="en-US" sz="20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33</a:t>
                          </a:r>
                          <a:endParaRPr lang="en-US" sz="20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0</a:t>
                          </a:r>
                          <a:endParaRPr lang="en-US" sz="20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157</a:t>
                          </a:r>
                          <a:endParaRPr lang="en-US" sz="20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09265060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Allele frequency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gridSpan="4"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157</m:t>
                                    </m:r>
                                  </m:num>
                                  <m:den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200</m:t>
                                    </m:r>
                                  </m:den>
                                </m:f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=0.785</m:t>
                                </m:r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 anchor="ctr"/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 anchor="ctr"/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21346125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Expected genotype frequencies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0.616</a:t>
                          </a:r>
                          <a:endParaRPr lang="en-US" sz="20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0.338</a:t>
                          </a:r>
                          <a:endParaRPr lang="en-US" sz="20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0.046</a:t>
                          </a:r>
                          <a:endParaRPr lang="en-US" sz="20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1</a:t>
                          </a:r>
                          <a:endParaRPr lang="en-US" sz="20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88561306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Expected genotype counts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61.6</a:t>
                          </a:r>
                          <a:endParaRPr lang="en-US" sz="20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33.8</a:t>
                          </a:r>
                          <a:endParaRPr lang="en-US" sz="20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4.6</a:t>
                          </a:r>
                          <a:endParaRPr lang="en-US" sz="20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100</a:t>
                          </a:r>
                          <a:endParaRPr lang="en-US" sz="20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24109088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50606001"/>
                  </p:ext>
                </p:extLst>
              </p:nvPr>
            </p:nvGraphicFramePr>
            <p:xfrm>
              <a:off x="1323083" y="2819208"/>
              <a:ext cx="9160800" cy="3261106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2232000">
                      <a:extLst>
                        <a:ext uri="{9D8B030D-6E8A-4147-A177-3AD203B41FA5}">
                          <a16:colId xmlns:a16="http://schemas.microsoft.com/office/drawing/2014/main" val="2048392492"/>
                        </a:ext>
                      </a:extLst>
                    </a:gridCol>
                    <a:gridCol w="1625600">
                      <a:extLst>
                        <a:ext uri="{9D8B030D-6E8A-4147-A177-3AD203B41FA5}">
                          <a16:colId xmlns:a16="http://schemas.microsoft.com/office/drawing/2014/main" val="1051296287"/>
                        </a:ext>
                      </a:extLst>
                    </a:gridCol>
                    <a:gridCol w="1625600">
                      <a:extLst>
                        <a:ext uri="{9D8B030D-6E8A-4147-A177-3AD203B41FA5}">
                          <a16:colId xmlns:a16="http://schemas.microsoft.com/office/drawing/2014/main" val="2740494176"/>
                        </a:ext>
                      </a:extLst>
                    </a:gridCol>
                    <a:gridCol w="1625600">
                      <a:extLst>
                        <a:ext uri="{9D8B030D-6E8A-4147-A177-3AD203B41FA5}">
                          <a16:colId xmlns:a16="http://schemas.microsoft.com/office/drawing/2014/main" val="92900874"/>
                        </a:ext>
                      </a:extLst>
                    </a:gridCol>
                    <a:gridCol w="2052000">
                      <a:extLst>
                        <a:ext uri="{9D8B030D-6E8A-4147-A177-3AD203B41FA5}">
                          <a16:colId xmlns:a16="http://schemas.microsoft.com/office/drawing/2014/main" val="2858848318"/>
                        </a:ext>
                      </a:extLst>
                    </a:gridCol>
                  </a:tblGrid>
                  <a:tr h="396240"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 anchor="ctr">
                        <a:lnL w="12700" cmpd="sng">
                          <a:noFill/>
                        </a:lnL>
                        <a:lnT w="12700" cmpd="sng">
                          <a:noFill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AA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AB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BB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Total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44378415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Genotype</a:t>
                          </a:r>
                          <a:r>
                            <a:rPr lang="en-US" sz="2000" baseline="0" dirty="0" smtClean="0"/>
                            <a:t> c</a:t>
                          </a:r>
                          <a:r>
                            <a:rPr lang="en-US" sz="2000" dirty="0" smtClean="0"/>
                            <a:t>ounts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62</a:t>
                          </a:r>
                          <a:endParaRPr lang="en-US" sz="20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33</a:t>
                          </a:r>
                          <a:endParaRPr lang="en-US" sz="20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5</a:t>
                          </a:r>
                          <a:endParaRPr lang="en-US" sz="20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100</a:t>
                          </a:r>
                          <a:endParaRPr lang="en-US" sz="20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767638120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Allele counts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124</a:t>
                          </a:r>
                          <a:endParaRPr lang="en-US" sz="20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33</a:t>
                          </a:r>
                          <a:endParaRPr lang="en-US" sz="20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0</a:t>
                          </a:r>
                          <a:endParaRPr lang="en-US" sz="20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157</a:t>
                          </a:r>
                          <a:endParaRPr lang="en-US" sz="20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092650609"/>
                      </a:ext>
                    </a:extLst>
                  </a:tr>
                  <a:tr h="67030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Allele frequency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gridSpan="4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32278" t="-180180" r="-176" b="-222523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 anchor="ctr"/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213461254"/>
                      </a:ext>
                    </a:extLst>
                  </a:tr>
                  <a:tr h="7010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Expected genotype frequencies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0.616</a:t>
                          </a:r>
                          <a:endParaRPr lang="en-US" sz="20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0.338</a:t>
                          </a:r>
                          <a:endParaRPr lang="en-US" sz="20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0.046</a:t>
                          </a:r>
                          <a:endParaRPr lang="en-US" sz="20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1</a:t>
                          </a:r>
                          <a:endParaRPr lang="en-US" sz="20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885613061"/>
                      </a:ext>
                    </a:extLst>
                  </a:tr>
                  <a:tr h="7010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Expected genotype counts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61.6</a:t>
                          </a:r>
                          <a:endParaRPr lang="en-US" sz="20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33.8</a:t>
                          </a:r>
                          <a:endParaRPr lang="en-US" sz="20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4.6</a:t>
                          </a:r>
                          <a:endParaRPr lang="en-US" sz="20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100</a:t>
                          </a:r>
                          <a:endParaRPr lang="en-US" sz="20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241090889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872442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551431"/>
            <a:ext cx="10515600" cy="4351338"/>
          </a:xfrm>
        </p:spPr>
        <p:txBody>
          <a:bodyPr/>
          <a:lstStyle/>
          <a:p>
            <a:r>
              <a:rPr lang="en-US" dirty="0" smtClean="0"/>
              <a:t>Deviations are usually due to SNPs with a genotyping error</a:t>
            </a:r>
          </a:p>
          <a:p>
            <a:pPr lvl="1"/>
            <a:r>
              <a:rPr lang="en-US" dirty="0" smtClean="0"/>
              <a:t>E.g., when almost everyone is het, this could be a segmental duplication (not polymorphism)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07191539"/>
                  </p:ext>
                </p:extLst>
              </p:nvPr>
            </p:nvGraphicFramePr>
            <p:xfrm>
              <a:off x="1323083" y="2819208"/>
              <a:ext cx="9160800" cy="3254883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2232000">
                      <a:extLst>
                        <a:ext uri="{9D8B030D-6E8A-4147-A177-3AD203B41FA5}">
                          <a16:colId xmlns:a16="http://schemas.microsoft.com/office/drawing/2014/main" val="2048392492"/>
                        </a:ext>
                      </a:extLst>
                    </a:gridCol>
                    <a:gridCol w="1625600">
                      <a:extLst>
                        <a:ext uri="{9D8B030D-6E8A-4147-A177-3AD203B41FA5}">
                          <a16:colId xmlns:a16="http://schemas.microsoft.com/office/drawing/2014/main" val="1051296287"/>
                        </a:ext>
                      </a:extLst>
                    </a:gridCol>
                    <a:gridCol w="1625600">
                      <a:extLst>
                        <a:ext uri="{9D8B030D-6E8A-4147-A177-3AD203B41FA5}">
                          <a16:colId xmlns:a16="http://schemas.microsoft.com/office/drawing/2014/main" val="2740494176"/>
                        </a:ext>
                      </a:extLst>
                    </a:gridCol>
                    <a:gridCol w="1625600">
                      <a:extLst>
                        <a:ext uri="{9D8B030D-6E8A-4147-A177-3AD203B41FA5}">
                          <a16:colId xmlns:a16="http://schemas.microsoft.com/office/drawing/2014/main" val="92900874"/>
                        </a:ext>
                      </a:extLst>
                    </a:gridCol>
                    <a:gridCol w="2052000">
                      <a:extLst>
                        <a:ext uri="{9D8B030D-6E8A-4147-A177-3AD203B41FA5}">
                          <a16:colId xmlns:a16="http://schemas.microsoft.com/office/drawing/2014/main" val="2858848318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 anchor="ctr">
                        <a:lnL w="12700" cmpd="sng">
                          <a:noFill/>
                        </a:lnL>
                        <a:lnT w="12700" cmpd="sng">
                          <a:noFill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AA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AB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BB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Total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4437841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Genotype</a:t>
                          </a:r>
                          <a:r>
                            <a:rPr lang="en-US" sz="2000" baseline="0" dirty="0" smtClean="0"/>
                            <a:t> c</a:t>
                          </a:r>
                          <a:r>
                            <a:rPr lang="en-US" sz="2000" dirty="0" smtClean="0"/>
                            <a:t>ounts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8</a:t>
                          </a:r>
                          <a:endParaRPr lang="en-US" sz="20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87</a:t>
                          </a:r>
                          <a:endParaRPr lang="en-US" sz="20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5</a:t>
                          </a:r>
                          <a:endParaRPr lang="en-US" sz="20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100</a:t>
                          </a:r>
                          <a:endParaRPr lang="en-US" sz="20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76763812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Allele counts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16</a:t>
                          </a:r>
                          <a:endParaRPr lang="en-US" sz="20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87</a:t>
                          </a:r>
                          <a:endParaRPr lang="en-US" sz="20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0</a:t>
                          </a:r>
                          <a:endParaRPr lang="en-US" sz="20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103</a:t>
                          </a:r>
                          <a:endParaRPr lang="en-US" sz="20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09265060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Allele frequency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gridSpan="4"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103</m:t>
                                    </m:r>
                                  </m:num>
                                  <m:den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200</m:t>
                                    </m:r>
                                  </m:den>
                                </m:f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=0.515</m:t>
                                </m:r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 anchor="ctr"/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 anchor="ctr"/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21346125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Expected genotype frequencies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0.265</a:t>
                          </a:r>
                          <a:endParaRPr lang="en-US" sz="20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0.500</a:t>
                          </a:r>
                          <a:endParaRPr lang="en-US" sz="20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0.235</a:t>
                          </a:r>
                          <a:endParaRPr lang="en-US" sz="20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1</a:t>
                          </a:r>
                          <a:endParaRPr lang="en-US" sz="20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88561306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Expected genotype counts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26.5</a:t>
                          </a:r>
                          <a:endParaRPr lang="en-US" sz="20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50.0</a:t>
                          </a:r>
                          <a:endParaRPr lang="en-US" sz="20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23.5</a:t>
                          </a:r>
                          <a:endParaRPr lang="en-US" sz="20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100</a:t>
                          </a:r>
                          <a:endParaRPr lang="en-US" sz="20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24109088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07191539"/>
                  </p:ext>
                </p:extLst>
              </p:nvPr>
            </p:nvGraphicFramePr>
            <p:xfrm>
              <a:off x="1323083" y="2819208"/>
              <a:ext cx="9160800" cy="3254883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2232000">
                      <a:extLst>
                        <a:ext uri="{9D8B030D-6E8A-4147-A177-3AD203B41FA5}">
                          <a16:colId xmlns:a16="http://schemas.microsoft.com/office/drawing/2014/main" val="2048392492"/>
                        </a:ext>
                      </a:extLst>
                    </a:gridCol>
                    <a:gridCol w="1625600">
                      <a:extLst>
                        <a:ext uri="{9D8B030D-6E8A-4147-A177-3AD203B41FA5}">
                          <a16:colId xmlns:a16="http://schemas.microsoft.com/office/drawing/2014/main" val="1051296287"/>
                        </a:ext>
                      </a:extLst>
                    </a:gridCol>
                    <a:gridCol w="1625600">
                      <a:extLst>
                        <a:ext uri="{9D8B030D-6E8A-4147-A177-3AD203B41FA5}">
                          <a16:colId xmlns:a16="http://schemas.microsoft.com/office/drawing/2014/main" val="2740494176"/>
                        </a:ext>
                      </a:extLst>
                    </a:gridCol>
                    <a:gridCol w="1625600">
                      <a:extLst>
                        <a:ext uri="{9D8B030D-6E8A-4147-A177-3AD203B41FA5}">
                          <a16:colId xmlns:a16="http://schemas.microsoft.com/office/drawing/2014/main" val="92900874"/>
                        </a:ext>
                      </a:extLst>
                    </a:gridCol>
                    <a:gridCol w="2052000">
                      <a:extLst>
                        <a:ext uri="{9D8B030D-6E8A-4147-A177-3AD203B41FA5}">
                          <a16:colId xmlns:a16="http://schemas.microsoft.com/office/drawing/2014/main" val="2858848318"/>
                        </a:ext>
                      </a:extLst>
                    </a:gridCol>
                  </a:tblGrid>
                  <a:tr h="396240"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 anchor="ctr">
                        <a:lnL w="12700" cmpd="sng">
                          <a:noFill/>
                        </a:lnL>
                        <a:lnT w="12700" cmpd="sng">
                          <a:noFill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AA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AB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BB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Total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44378415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Genotype</a:t>
                          </a:r>
                          <a:r>
                            <a:rPr lang="en-US" sz="2000" baseline="0" dirty="0" smtClean="0"/>
                            <a:t> c</a:t>
                          </a:r>
                          <a:r>
                            <a:rPr lang="en-US" sz="2000" dirty="0" smtClean="0"/>
                            <a:t>ounts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8</a:t>
                          </a:r>
                          <a:endParaRPr lang="en-US" sz="20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87</a:t>
                          </a:r>
                          <a:endParaRPr lang="en-US" sz="20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5</a:t>
                          </a:r>
                          <a:endParaRPr lang="en-US" sz="20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100</a:t>
                          </a:r>
                          <a:endParaRPr lang="en-US" sz="20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767638120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Allele counts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16</a:t>
                          </a:r>
                          <a:endParaRPr lang="en-US" sz="20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87</a:t>
                          </a:r>
                          <a:endParaRPr lang="en-US" sz="20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0</a:t>
                          </a:r>
                          <a:endParaRPr lang="en-US" sz="20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103</a:t>
                          </a:r>
                          <a:endParaRPr lang="en-US" sz="20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092650609"/>
                      </a:ext>
                    </a:extLst>
                  </a:tr>
                  <a:tr h="66408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Allele frequency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gridSpan="4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32278" t="-181818" r="-176" b="-224545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 anchor="ctr"/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213461254"/>
                      </a:ext>
                    </a:extLst>
                  </a:tr>
                  <a:tr h="7010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Expected genotype frequencies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0.265</a:t>
                          </a:r>
                          <a:endParaRPr lang="en-US" sz="20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0.500</a:t>
                          </a:r>
                          <a:endParaRPr lang="en-US" sz="20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0.235</a:t>
                          </a:r>
                          <a:endParaRPr lang="en-US" sz="20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1</a:t>
                          </a:r>
                          <a:endParaRPr lang="en-US" sz="20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885613061"/>
                      </a:ext>
                    </a:extLst>
                  </a:tr>
                  <a:tr h="7010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Expected genotype counts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26.5</a:t>
                          </a:r>
                          <a:endParaRPr lang="en-US" sz="20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50.0</a:t>
                          </a:r>
                          <a:endParaRPr lang="en-US" sz="20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23.5</a:t>
                          </a:r>
                          <a:endParaRPr lang="en-US" sz="20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100</a:t>
                          </a:r>
                          <a:endParaRPr lang="en-US" sz="20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241090889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125341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Testing for deviations from HWE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54173"/>
                <a:ext cx="10515600" cy="4643886"/>
              </a:xfrm>
            </p:spPr>
            <p:txBody>
              <a:bodyPr/>
              <a:lstStyle/>
              <a:p>
                <a:r>
                  <a:rPr lang="en-US" dirty="0" smtClean="0"/>
                  <a:t>The simplest test is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dirty="0" smtClean="0"/>
              </a:p>
              <a:p>
                <a:endParaRPr lang="en-US" dirty="0"/>
              </a:p>
              <a:p>
                <a:endParaRPr lang="en-US" dirty="0" smtClean="0"/>
              </a:p>
              <a:p>
                <a:endParaRPr lang="en-US" dirty="0"/>
              </a:p>
              <a:p>
                <a:endParaRPr lang="en-US" dirty="0" smtClean="0"/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𝑂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𝐸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den>
                        </m:f>
                      </m:e>
                    </m:nary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62−61.6</m:t>
                                </m:r>
                              </m:e>
                            </m:d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61.6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33−33.8</m:t>
                                </m:r>
                              </m:e>
                            </m:d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33.8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5−4.6</m:t>
                                </m:r>
                              </m:e>
                            </m:d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4.6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=0.056</m:t>
                    </m:r>
                  </m:oMath>
                </a14:m>
                <a:endParaRPr lang="en-US" dirty="0" smtClean="0"/>
              </a:p>
              <a:p>
                <a:r>
                  <a:rPr lang="en-US" dirty="0" smtClean="0"/>
                  <a:t>The distribution of the statistic is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 smtClean="0"/>
                  <a:t> with 1 degree of freedom</a:t>
                </a:r>
              </a:p>
              <a:p>
                <a:pPr lvl="1"/>
                <a:r>
                  <a:rPr lang="en-US" dirty="0" smtClean="0"/>
                  <a:t>Three categories, minus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dirty="0" smtClean="0"/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 smtClean="0"/>
                  <a:t> that are estimated from the data</a:t>
                </a:r>
              </a:p>
              <a:p>
                <a:r>
                  <a:rPr lang="en-US" dirty="0" smtClean="0"/>
                  <a:t>Here, the P-value is 0.81: no significant deviation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54173"/>
                <a:ext cx="10515600" cy="4643886"/>
              </a:xfrm>
              <a:blipFill>
                <a:blip r:embed="rId2"/>
                <a:stretch>
                  <a:fillRect l="-812" t="-18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3858820"/>
              </p:ext>
            </p:extLst>
          </p:nvPr>
        </p:nvGraphicFramePr>
        <p:xfrm>
          <a:off x="1323083" y="2305500"/>
          <a:ext cx="9160800" cy="11887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32000">
                  <a:extLst>
                    <a:ext uri="{9D8B030D-6E8A-4147-A177-3AD203B41FA5}">
                      <a16:colId xmlns:a16="http://schemas.microsoft.com/office/drawing/2014/main" val="2048392492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1051296287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740494176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92900874"/>
                    </a:ext>
                  </a:extLst>
                </a:gridCol>
                <a:gridCol w="2052000">
                  <a:extLst>
                    <a:ext uri="{9D8B030D-6E8A-4147-A177-3AD203B41FA5}">
                      <a16:colId xmlns:a16="http://schemas.microsoft.com/office/drawing/2014/main" val="28588483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anchor="ctr">
                    <a:lnL w="12700" cmpd="sng">
                      <a:noFill/>
                    </a:lnL>
                    <a:lnT w="12700" cmpd="sng">
                      <a:noFill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AA</a:t>
                      </a:r>
                      <a:endParaRPr lang="en-US" sz="20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AB</a:t>
                      </a:r>
                      <a:endParaRPr lang="en-US" sz="20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BB</a:t>
                      </a:r>
                      <a:endParaRPr lang="en-US" sz="20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Total</a:t>
                      </a:r>
                      <a:endParaRPr lang="en-US" sz="20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4378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Observed</a:t>
                      </a:r>
                      <a:r>
                        <a:rPr lang="en-US" sz="2000" baseline="0" dirty="0" smtClean="0"/>
                        <a:t> c</a:t>
                      </a:r>
                      <a:r>
                        <a:rPr lang="en-US" sz="2000" dirty="0" smtClean="0"/>
                        <a:t>ounts</a:t>
                      </a:r>
                      <a:endParaRPr lang="en-US" sz="2000" dirty="0"/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62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33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5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100</a:t>
                      </a:r>
                      <a:endParaRPr lang="en-US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676381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Expected counts</a:t>
                      </a:r>
                      <a:endParaRPr lang="en-US" sz="2000" dirty="0"/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61.6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33.8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4.6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100</a:t>
                      </a:r>
                      <a:endParaRPr lang="en-US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410908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12070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Testing for deviations from HWE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54172"/>
                <a:ext cx="10515600" cy="4777449"/>
              </a:xfrm>
            </p:spPr>
            <p:txBody>
              <a:bodyPr/>
              <a:lstStyle/>
              <a:p>
                <a:r>
                  <a:rPr lang="en-US" dirty="0" smtClean="0"/>
                  <a:t>Consider the other example</a:t>
                </a:r>
              </a:p>
              <a:p>
                <a:endParaRPr lang="en-US" dirty="0"/>
              </a:p>
              <a:p>
                <a:endParaRPr lang="en-US" dirty="0" smtClean="0"/>
              </a:p>
              <a:p>
                <a:endParaRPr lang="en-US" dirty="0"/>
              </a:p>
              <a:p>
                <a:endParaRPr lang="en-US" dirty="0" smtClean="0"/>
              </a:p>
              <a:p>
                <a:r>
                  <a:rPr lang="en-US" dirty="0" smtClean="0"/>
                  <a:t>Here,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=54.86</m:t>
                    </m:r>
                  </m:oMath>
                </a14:m>
                <a:endParaRPr lang="en-US" b="0" dirty="0" smtClean="0"/>
              </a:p>
              <a:p>
                <a:r>
                  <a:rPr lang="en-US" dirty="0" smtClean="0"/>
                  <a:t>The P-value is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1.3⋅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−13</m:t>
                        </m:r>
                      </m:sup>
                    </m:sSup>
                  </m:oMath>
                </a14:m>
                <a:r>
                  <a:rPr lang="en-US" dirty="0" smtClean="0"/>
                  <a:t>: a strong deviation from HWE</a:t>
                </a:r>
              </a:p>
              <a:p>
                <a:r>
                  <a:rPr lang="en-US" dirty="0" smtClean="0"/>
                  <a:t>Usually we require very low P-value 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&lt;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−6</m:t>
                        </m:r>
                      </m:sup>
                    </m:sSup>
                  </m:oMath>
                </a14:m>
                <a:r>
                  <a:rPr lang="en-US" dirty="0" smtClean="0"/>
                  <a:t> or so), since the assumptions of HWE are not always valid</a:t>
                </a:r>
              </a:p>
              <a:p>
                <a:r>
                  <a:rPr lang="en-US" dirty="0" smtClean="0"/>
                  <a:t>The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 smtClean="0"/>
                  <a:t> is approximate (large samples); there are more accurate tests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54172"/>
                <a:ext cx="10515600" cy="4777449"/>
              </a:xfrm>
              <a:blipFill>
                <a:blip r:embed="rId2"/>
                <a:stretch>
                  <a:fillRect l="-812" t="-17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6082431"/>
              </p:ext>
            </p:extLst>
          </p:nvPr>
        </p:nvGraphicFramePr>
        <p:xfrm>
          <a:off x="1405277" y="2243854"/>
          <a:ext cx="9160800" cy="11887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32000">
                  <a:extLst>
                    <a:ext uri="{9D8B030D-6E8A-4147-A177-3AD203B41FA5}">
                      <a16:colId xmlns:a16="http://schemas.microsoft.com/office/drawing/2014/main" val="2048392492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1051296287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740494176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92900874"/>
                    </a:ext>
                  </a:extLst>
                </a:gridCol>
                <a:gridCol w="2052000">
                  <a:extLst>
                    <a:ext uri="{9D8B030D-6E8A-4147-A177-3AD203B41FA5}">
                      <a16:colId xmlns:a16="http://schemas.microsoft.com/office/drawing/2014/main" val="28588483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anchor="ctr">
                    <a:lnL w="12700" cmpd="sng">
                      <a:noFill/>
                    </a:lnL>
                    <a:lnT w="12700" cmpd="sng">
                      <a:noFill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AA</a:t>
                      </a:r>
                      <a:endParaRPr lang="en-US" sz="20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AB</a:t>
                      </a:r>
                      <a:endParaRPr lang="en-US" sz="20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BB</a:t>
                      </a:r>
                      <a:endParaRPr lang="en-US" sz="20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Total</a:t>
                      </a:r>
                      <a:endParaRPr lang="en-US" sz="20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4378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Observed</a:t>
                      </a:r>
                      <a:r>
                        <a:rPr lang="en-US" sz="2000" baseline="0" dirty="0" smtClean="0"/>
                        <a:t> c</a:t>
                      </a:r>
                      <a:r>
                        <a:rPr lang="en-US" sz="2000" dirty="0" smtClean="0"/>
                        <a:t>ounts</a:t>
                      </a:r>
                      <a:endParaRPr lang="en-US" sz="2000" dirty="0"/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8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87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5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100</a:t>
                      </a:r>
                      <a:endParaRPr lang="en-US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676381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Expected counts</a:t>
                      </a:r>
                      <a:endParaRPr lang="en-US" sz="2000" dirty="0"/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26.5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50.0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23.5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100</a:t>
                      </a:r>
                      <a:endParaRPr lang="en-US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410908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6953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does the data look like?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551431"/>
            <a:ext cx="10515600" cy="4351338"/>
          </a:xfrm>
        </p:spPr>
        <p:txBody>
          <a:bodyPr/>
          <a:lstStyle/>
          <a:p>
            <a:r>
              <a:rPr lang="en-US" dirty="0"/>
              <a:t>The most common format is </a:t>
            </a:r>
            <a:r>
              <a:rPr lang="en-US" dirty="0">
                <a:solidFill>
                  <a:srgbClr val="0000CC"/>
                </a:solidFill>
              </a:rPr>
              <a:t>Plink</a:t>
            </a:r>
          </a:p>
          <a:p>
            <a:r>
              <a:rPr lang="en-US" dirty="0" smtClean="0"/>
              <a:t>There are also </a:t>
            </a:r>
            <a:r>
              <a:rPr lang="en-US" dirty="0" smtClean="0">
                <a:solidFill>
                  <a:srgbClr val="0000CC"/>
                </a:solidFill>
              </a:rPr>
              <a:t>binary</a:t>
            </a:r>
            <a:r>
              <a:rPr lang="en-US" dirty="0" smtClean="0"/>
              <a:t> formats for faster processing and less </a:t>
            </a:r>
            <a:r>
              <a:rPr lang="en-US" smtClean="0"/>
              <a:t>memory requirement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0368573"/>
              </p:ext>
            </p:extLst>
          </p:nvPr>
        </p:nvGraphicFramePr>
        <p:xfrm>
          <a:off x="918481" y="2800000"/>
          <a:ext cx="6985140" cy="1854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70661">
                  <a:extLst>
                    <a:ext uri="{9D8B030D-6E8A-4147-A177-3AD203B41FA5}">
                      <a16:colId xmlns:a16="http://schemas.microsoft.com/office/drawing/2014/main" val="1322126174"/>
                    </a:ext>
                  </a:extLst>
                </a:gridCol>
                <a:gridCol w="1081345">
                  <a:extLst>
                    <a:ext uri="{9D8B030D-6E8A-4147-A177-3AD203B41FA5}">
                      <a16:colId xmlns:a16="http://schemas.microsoft.com/office/drawing/2014/main" val="3280205586"/>
                    </a:ext>
                  </a:extLst>
                </a:gridCol>
                <a:gridCol w="1438488">
                  <a:extLst>
                    <a:ext uri="{9D8B030D-6E8A-4147-A177-3AD203B41FA5}">
                      <a16:colId xmlns:a16="http://schemas.microsoft.com/office/drawing/2014/main" val="3740229761"/>
                    </a:ext>
                  </a:extLst>
                </a:gridCol>
                <a:gridCol w="1418646">
                  <a:extLst>
                    <a:ext uri="{9D8B030D-6E8A-4147-A177-3AD203B41FA5}">
                      <a16:colId xmlns:a16="http://schemas.microsoft.com/office/drawing/2014/main" val="1749223745"/>
                    </a:ext>
                  </a:extLst>
                </a:gridCol>
                <a:gridCol w="792000">
                  <a:extLst>
                    <a:ext uri="{9D8B030D-6E8A-4147-A177-3AD203B41FA5}">
                      <a16:colId xmlns:a16="http://schemas.microsoft.com/office/drawing/2014/main" val="2459686752"/>
                    </a:ext>
                  </a:extLst>
                </a:gridCol>
                <a:gridCol w="792000">
                  <a:extLst>
                    <a:ext uri="{9D8B030D-6E8A-4147-A177-3AD203B41FA5}">
                      <a16:colId xmlns:a16="http://schemas.microsoft.com/office/drawing/2014/main" val="4130903829"/>
                    </a:ext>
                  </a:extLst>
                </a:gridCol>
                <a:gridCol w="792000">
                  <a:extLst>
                    <a:ext uri="{9D8B030D-6E8A-4147-A177-3AD203B41FA5}">
                      <a16:colId xmlns:a16="http://schemas.microsoft.com/office/drawing/2014/main" val="28611788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Chr</a:t>
                      </a:r>
                      <a:endParaRPr lang="en-US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SNP ID</a:t>
                      </a:r>
                      <a:endParaRPr lang="en-US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Pos</a:t>
                      </a:r>
                      <a:r>
                        <a:rPr lang="en-US" baseline="0" dirty="0" smtClean="0"/>
                        <a:t>ition (</a:t>
                      </a:r>
                      <a:r>
                        <a:rPr lang="en-US" baseline="0" dirty="0" err="1" smtClean="0"/>
                        <a:t>cM</a:t>
                      </a:r>
                      <a:r>
                        <a:rPr lang="en-US" baseline="0" dirty="0" smtClean="0"/>
                        <a:t>)</a:t>
                      </a:r>
                      <a:endParaRPr lang="en-US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Position (</a:t>
                      </a:r>
                      <a:r>
                        <a:rPr lang="en-US" dirty="0" err="1" smtClean="0"/>
                        <a:t>bp</a:t>
                      </a:r>
                      <a:r>
                        <a:rPr lang="en-US" dirty="0" smtClean="0"/>
                        <a:t>)</a:t>
                      </a:r>
                      <a:endParaRPr lang="en-US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Ind</a:t>
                      </a:r>
                      <a:r>
                        <a:rPr lang="en-US" baseline="0" dirty="0" smtClean="0"/>
                        <a:t> 1</a:t>
                      </a:r>
                      <a:endParaRPr lang="en-US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Ind</a:t>
                      </a:r>
                      <a:r>
                        <a:rPr lang="en-US" dirty="0" smtClean="0"/>
                        <a:t> 2</a:t>
                      </a:r>
                      <a:endParaRPr lang="en-US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Ind</a:t>
                      </a:r>
                      <a:r>
                        <a:rPr lang="en-US" dirty="0" smtClean="0"/>
                        <a:t> 3</a:t>
                      </a:r>
                      <a:endParaRPr lang="en-US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3406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rs345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1.245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1764739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AA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AG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AA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92392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rs564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2.342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3593958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CT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CC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CC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32621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rs738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3.456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4869503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AC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AC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AA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18013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rs937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4.764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6982049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GG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AG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GG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12103308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8336368" y="3207463"/>
            <a:ext cx="12923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cs typeface="Times New Roman" panose="02020603050405020304" pitchFamily="18" charset="0"/>
              </a:rPr>
              <a:t>TPED file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0878481"/>
              </p:ext>
            </p:extLst>
          </p:nvPr>
        </p:nvGraphicFramePr>
        <p:xfrm>
          <a:off x="918481" y="5045145"/>
          <a:ext cx="7641591" cy="1483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36350">
                  <a:extLst>
                    <a:ext uri="{9D8B030D-6E8A-4147-A177-3AD203B41FA5}">
                      <a16:colId xmlns:a16="http://schemas.microsoft.com/office/drawing/2014/main" val="1322126174"/>
                    </a:ext>
                  </a:extLst>
                </a:gridCol>
                <a:gridCol w="1602769">
                  <a:extLst>
                    <a:ext uri="{9D8B030D-6E8A-4147-A177-3AD203B41FA5}">
                      <a16:colId xmlns:a16="http://schemas.microsoft.com/office/drawing/2014/main" val="3280205586"/>
                    </a:ext>
                  </a:extLst>
                </a:gridCol>
                <a:gridCol w="1150706">
                  <a:extLst>
                    <a:ext uri="{9D8B030D-6E8A-4147-A177-3AD203B41FA5}">
                      <a16:colId xmlns:a16="http://schemas.microsoft.com/office/drawing/2014/main" val="3740229761"/>
                    </a:ext>
                  </a:extLst>
                </a:gridCol>
                <a:gridCol w="1304818">
                  <a:extLst>
                    <a:ext uri="{9D8B030D-6E8A-4147-A177-3AD203B41FA5}">
                      <a16:colId xmlns:a16="http://schemas.microsoft.com/office/drawing/2014/main" val="1749223745"/>
                    </a:ext>
                  </a:extLst>
                </a:gridCol>
                <a:gridCol w="934948">
                  <a:extLst>
                    <a:ext uri="{9D8B030D-6E8A-4147-A177-3AD203B41FA5}">
                      <a16:colId xmlns:a16="http://schemas.microsoft.com/office/drawing/2014/main" val="2459686752"/>
                    </a:ext>
                  </a:extLst>
                </a:gridCol>
                <a:gridCol w="1512000">
                  <a:extLst>
                    <a:ext uri="{9D8B030D-6E8A-4147-A177-3AD203B41FA5}">
                      <a16:colId xmlns:a16="http://schemas.microsoft.com/office/drawing/2014/main" val="41309038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Family ID</a:t>
                      </a:r>
                      <a:endParaRPr lang="en-US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Individual ID</a:t>
                      </a:r>
                      <a:endParaRPr lang="en-US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Father ID</a:t>
                      </a:r>
                      <a:endParaRPr lang="en-US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Mother ID</a:t>
                      </a:r>
                      <a:endParaRPr lang="en-US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Sex</a:t>
                      </a:r>
                      <a:endParaRPr lang="en-US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Phenotype</a:t>
                      </a:r>
                      <a:endParaRPr lang="en-US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3406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112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642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827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175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92392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642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173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32621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827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162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18013369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9232527" y="5325160"/>
            <a:ext cx="12077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cs typeface="Times New Roman" panose="02020603050405020304" pitchFamily="18" charset="0"/>
              </a:rPr>
              <a:t>FAM file</a:t>
            </a:r>
          </a:p>
        </p:txBody>
      </p:sp>
    </p:spTree>
    <p:extLst>
      <p:ext uri="{BB962C8B-B14F-4D97-AF65-F5344CB8AC3E}">
        <p14:creationId xmlns:p14="http://schemas.microsoft.com/office/powerpoint/2010/main" val="4139707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ecturesEnglish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905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sz="2000" dirty="0" smtClean="0">
            <a:cs typeface="Times New Roman" panose="02020603050405020304" pitchFamily="18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6F013719-B4AB-41C0-AD19-0C514155ADD5}" vid="{E117B065-03C2-48AB-A9AD-72F8DB10ED6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LecturesEnglish</Template>
  <TotalTime>38031</TotalTime>
  <Words>1965</Words>
  <Application>Microsoft Office PowerPoint</Application>
  <PresentationFormat>Widescreen</PresentationFormat>
  <Paragraphs>651</Paragraphs>
  <Slides>39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50" baseType="lpstr">
      <vt:lpstr>ＭＳ Ｐゴシック</vt:lpstr>
      <vt:lpstr>Arial</vt:lpstr>
      <vt:lpstr>Calibri</vt:lpstr>
      <vt:lpstr>Cambria Math</vt:lpstr>
      <vt:lpstr>Courier</vt:lpstr>
      <vt:lpstr>Courier New</vt:lpstr>
      <vt:lpstr>David</vt:lpstr>
      <vt:lpstr>Gill Sans</vt:lpstr>
      <vt:lpstr>Times New Roman</vt:lpstr>
      <vt:lpstr>Wingdings</vt:lpstr>
      <vt:lpstr>LecturesEnglish</vt:lpstr>
      <vt:lpstr>Personal Genomics</vt:lpstr>
      <vt:lpstr>How to read genomes?</vt:lpstr>
      <vt:lpstr>Sanger sequencing</vt:lpstr>
      <vt:lpstr>How to Sanger sequence entire genomes?</vt:lpstr>
      <vt:lpstr>Shotgun sequencing</vt:lpstr>
      <vt:lpstr>Sequence assembly</vt:lpstr>
      <vt:lpstr>Coverage</vt:lpstr>
      <vt:lpstr>Why do we need high coverage?</vt:lpstr>
      <vt:lpstr>Paired-end sequencing</vt:lpstr>
      <vt:lpstr>Illumina technology</vt:lpstr>
      <vt:lpstr>Illumina technology summary</vt:lpstr>
      <vt:lpstr>Illumina technology summary</vt:lpstr>
      <vt:lpstr>Exome sequencing</vt:lpstr>
      <vt:lpstr>Sequencing bioinformatics outline</vt:lpstr>
      <vt:lpstr>Alignment: where in the genome does each read originate?</vt:lpstr>
      <vt:lpstr>Alignment</vt:lpstr>
      <vt:lpstr>Variant calling</vt:lpstr>
      <vt:lpstr>Variant calling</vt:lpstr>
      <vt:lpstr>Sequencing errors</vt:lpstr>
      <vt:lpstr>How to evaluate accuracy?</vt:lpstr>
      <vt:lpstr>How easy is it to accurately call variants?</vt:lpstr>
      <vt:lpstr>How does the data look like?</vt:lpstr>
      <vt:lpstr>Calling copy-number variants</vt:lpstr>
      <vt:lpstr>Genetic variation data (microarrays)</vt:lpstr>
      <vt:lpstr>Microarray technology (SNP arrays, SNP chips)</vt:lpstr>
      <vt:lpstr>Microarray technology</vt:lpstr>
      <vt:lpstr>Genotype calling</vt:lpstr>
      <vt:lpstr>What is clustering?</vt:lpstr>
      <vt:lpstr>The K-means algorithm</vt:lpstr>
      <vt:lpstr>K-means: Example</vt:lpstr>
      <vt:lpstr>K-means: Example</vt:lpstr>
      <vt:lpstr>Quality control for microarrays</vt:lpstr>
      <vt:lpstr>Why quality control?</vt:lpstr>
      <vt:lpstr>Are genotypes in Hardy-Weinberg equilibrium?</vt:lpstr>
      <vt:lpstr>Example</vt:lpstr>
      <vt:lpstr>Example</vt:lpstr>
      <vt:lpstr>Testing for deviations from HWE</vt:lpstr>
      <vt:lpstr>Testing for deviations from HWE</vt:lpstr>
      <vt:lpstr>How does the data look like?</vt:lpstr>
    </vt:vector>
  </TitlesOfParts>
  <Company>Columbia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Advanced Topics in Data Analysis</dc:title>
  <dc:creator>Shai Carmi</dc:creator>
  <cp:lastModifiedBy>Shai Carmi</cp:lastModifiedBy>
  <cp:revision>2853</cp:revision>
  <dcterms:created xsi:type="dcterms:W3CDTF">2016-11-13T19:58:29Z</dcterms:created>
  <dcterms:modified xsi:type="dcterms:W3CDTF">2020-02-15T16:25:24Z</dcterms:modified>
</cp:coreProperties>
</file>